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diagrams/data1.xml" ContentType="application/vnd.openxmlformats-officedocument.drawingml.diagramData+xml"/>
  <Default Extension="wmf" ContentType="image/x-wmf"/>
  <Override PartName="/ppt/slides/slide92.xml" ContentType="application/vnd.openxmlformats-officedocument.presentationml.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Override PartName="/ppt/embeddings/oleObject13.bin" ContentType="application/vnd.openxmlformats-officedocument.oleObject"/>
  <Override PartName="/ppt/diagrams/quickStyle5.xml" ContentType="application/vnd.openxmlformats-officedocument.drawingml.diagramStyle+xml"/>
  <Default Extension="vml" ContentType="application/vnd.openxmlformats-officedocument.vmlDrawing"/>
  <Default Extension="png" ContentType="image/png"/>
  <Override PartName="/ppt/slides/slide83.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Default Extension="xlsx" ContentType="application/vnd.openxmlformats-officedocument.spreadsheetml.sheet"/>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embeddings/oleObject5.bin" ContentType="application/vnd.openxmlformats-officedocument.oleObject"/>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diagrams/quickStyle4.xml" ContentType="application/vnd.openxmlformats-officedocument.drawingml.diagramStyle+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diagrams/colors3.xml" ContentType="application/vnd.openxmlformats-officedocument.drawingml.diagramColors+xml"/>
  <Override PartName="/ppt/slides/slide49.xml" ContentType="application/vnd.openxmlformats-officedocument.presentationml.slide+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diagrams/layout5.xml" ContentType="application/vnd.openxmlformats-officedocument.drawingml.diagramLayout+xml"/>
  <Override PartName="/ppt/presentation.xml" ContentType="application/vnd.openxmlformats-officedocument.presentationml.presentation.main+xml"/>
  <Override PartName="/ppt/embeddings/oleObject12.bin" ContentType="application/vnd.openxmlformats-officedocument.oleObject"/>
  <Override PartName="/ppt/slides/slide77.xml" ContentType="application/vnd.openxmlformats-officedocument.presentationml.slide+xml"/>
  <Override PartName="/ppt/slides/slide79.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embeddings/oleObject16.bin" ContentType="application/vnd.openxmlformats-officedocument.oleObject"/>
  <Override PartName="/ppt/slides/slide9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embeddings/oleObject3.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diagrams/data3.xml" ContentType="application/vnd.openxmlformats-officedocument.drawingml.diagramData+xml"/>
  <Override PartName="/ppt/diagrams/quickStyle1.xml" ContentType="application/vnd.openxmlformats-officedocument.drawingml.diagramStyle+xml"/>
  <Override PartName="/ppt/slideLayouts/slideLayout6.xml" ContentType="application/vnd.openxmlformats-officedocument.presentationml.slideLayout+xml"/>
  <Default Extension="emf" ContentType="image/x-emf"/>
  <Override PartName="/ppt/diagrams/quickStyle2.xml" ContentType="application/vnd.openxmlformats-officedocument.drawingml.diagramStyle+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embeddings/oleObject10.bin" ContentType="application/vnd.openxmlformats-officedocument.oleObject"/>
  <Override PartName="/ppt/presProps.xml" ContentType="application/vnd.openxmlformats-officedocument.presentationml.presProps+xml"/>
  <Override PartName="/ppt/notesSlides/notesSlide18.xml" ContentType="application/vnd.openxmlformats-officedocument.presentationml.notesSlide+xml"/>
  <Override PartName="/ppt/embeddings/oleObject15.bin" ContentType="application/vnd.openxmlformats-officedocument.oleObject"/>
  <Override PartName="/ppt/slides/slide27.xml" ContentType="application/vnd.openxmlformats-officedocument.presentationml.slide+xml"/>
  <Override PartName="/ppt/embeddings/oleObject9.bin" ContentType="application/vnd.openxmlformats-officedocument.oleObject"/>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34.xml" ContentType="application/vnd.openxmlformats-officedocument.presentationml.notes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notesSlides/notesSlide44.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embeddings/oleObject14.bin" ContentType="application/vnd.openxmlformats-officedocument.oleObject"/>
  <Override PartName="/ppt/slides/slide4.xml" ContentType="application/vnd.openxmlformats-officedocument.presentationml.slide+xml"/>
  <Override PartName="/ppt/notesSlides/notesSlide54.xml" ContentType="application/vnd.openxmlformats-officedocument.presentationml.notesSlide+xml"/>
  <Override PartName="/ppt/slides/slide72.xml" ContentType="application/vnd.openxmlformats-officedocument.presentationml.slide+xml"/>
  <Override PartName="/ppt/slides/slide8.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tags/tag1.xml" ContentType="application/vnd.openxmlformats-officedocument.presentationml.tags+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notesSlides/notesSlide30.xml" ContentType="application/vnd.openxmlformats-officedocument.presentationml.notesSlide+xml"/>
  <Default Extension="pdf" ContentType="application/pdf"/>
  <Override PartName="/ppt/slides/slide71.xml" ContentType="application/vnd.openxmlformats-officedocument.presentationml.slide+xml"/>
  <Override PartName="/ppt/slides/slide6.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94"/>
  </p:notesMasterIdLst>
  <p:handoutMasterIdLst>
    <p:handoutMasterId r:id="rId95"/>
  </p:handoutMasterIdLst>
  <p:sldIdLst>
    <p:sldId id="256" r:id="rId2"/>
    <p:sldId id="257" r:id="rId3"/>
    <p:sldId id="266" r:id="rId4"/>
    <p:sldId id="267" r:id="rId5"/>
    <p:sldId id="268" r:id="rId6"/>
    <p:sldId id="269" r:id="rId7"/>
    <p:sldId id="270"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10" r:id="rId33"/>
    <p:sldId id="308" r:id="rId34"/>
    <p:sldId id="312" r:id="rId35"/>
    <p:sldId id="313" r:id="rId36"/>
    <p:sldId id="315" r:id="rId37"/>
    <p:sldId id="316" r:id="rId38"/>
    <p:sldId id="276" r:id="rId39"/>
    <p:sldId id="277" r:id="rId40"/>
    <p:sldId id="278" r:id="rId41"/>
    <p:sldId id="279" r:id="rId42"/>
    <p:sldId id="318" r:id="rId43"/>
    <p:sldId id="281" r:id="rId44"/>
    <p:sldId id="282" r:id="rId45"/>
    <p:sldId id="317" r:id="rId46"/>
    <p:sldId id="319" r:id="rId47"/>
    <p:sldId id="320" r:id="rId48"/>
    <p:sldId id="321" r:id="rId49"/>
    <p:sldId id="322" r:id="rId50"/>
    <p:sldId id="323" r:id="rId51"/>
    <p:sldId id="324" r:id="rId52"/>
    <p:sldId id="326" r:id="rId53"/>
    <p:sldId id="327" r:id="rId54"/>
    <p:sldId id="325" r:id="rId55"/>
    <p:sldId id="261" r:id="rId56"/>
    <p:sldId id="329" r:id="rId57"/>
    <p:sldId id="330" r:id="rId58"/>
    <p:sldId id="332" r:id="rId59"/>
    <p:sldId id="333" r:id="rId60"/>
    <p:sldId id="334" r:id="rId61"/>
    <p:sldId id="335" r:id="rId62"/>
    <p:sldId id="337" r:id="rId63"/>
    <p:sldId id="338" r:id="rId64"/>
    <p:sldId id="340" r:id="rId65"/>
    <p:sldId id="341" r:id="rId66"/>
    <p:sldId id="342" r:id="rId67"/>
    <p:sldId id="346" r:id="rId68"/>
    <p:sldId id="347" r:id="rId69"/>
    <p:sldId id="348" r:id="rId70"/>
    <p:sldId id="349" r:id="rId71"/>
    <p:sldId id="350" r:id="rId72"/>
    <p:sldId id="351" r:id="rId73"/>
    <p:sldId id="352" r:id="rId74"/>
    <p:sldId id="353" r:id="rId75"/>
    <p:sldId id="354" r:id="rId76"/>
    <p:sldId id="355" r:id="rId77"/>
    <p:sldId id="356" r:id="rId78"/>
    <p:sldId id="370" r:id="rId79"/>
    <p:sldId id="371" r:id="rId80"/>
    <p:sldId id="372" r:id="rId81"/>
    <p:sldId id="262" r:id="rId82"/>
    <p:sldId id="263" r:id="rId83"/>
    <p:sldId id="264" r:id="rId84"/>
    <p:sldId id="265" r:id="rId85"/>
    <p:sldId id="260" r:id="rId86"/>
    <p:sldId id="258" r:id="rId87"/>
    <p:sldId id="259" r:id="rId88"/>
    <p:sldId id="275" r:id="rId89"/>
    <p:sldId id="274" r:id="rId90"/>
    <p:sldId id="272" r:id="rId91"/>
    <p:sldId id="273" r:id="rId92"/>
    <p:sldId id="271"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8630" autoAdjust="0"/>
  </p:normalViewPr>
  <p:slideViewPr>
    <p:cSldViewPr snapToObjects="1">
      <p:cViewPr varScale="1">
        <p:scale>
          <a:sx n="84" d="100"/>
          <a:sy n="84"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93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notesMaster" Target="notesMasters/notesMaster1.xml"/><Relationship Id="rId7" Type="http://schemas.openxmlformats.org/officeDocument/2006/relationships/slide" Target="slides/slide6.xml"/><Relationship Id="rId74" Type="http://schemas.openxmlformats.org/officeDocument/2006/relationships/slide" Target="slides/slide73.xml"/><Relationship Id="rId25" Type="http://schemas.openxmlformats.org/officeDocument/2006/relationships/slide" Target="slides/slide24.xml"/><Relationship Id="rId96" Type="http://schemas.openxmlformats.org/officeDocument/2006/relationships/printerSettings" Target="printerSettings/printerSettings1.bin"/><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presProps" Target="presProps.xml"/><Relationship Id="rId98"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handoutMaster" Target="handoutMasters/handoutMaster1.xml"/><Relationship Id="rId39" Type="http://schemas.openxmlformats.org/officeDocument/2006/relationships/slide" Target="slides/slide38.xml"/><Relationship Id="rId43" Type="http://schemas.openxmlformats.org/officeDocument/2006/relationships/slide" Target="slides/slide42.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theme" Target="theme/theme1.xml"/><Relationship Id="rId14" Type="http://schemas.openxmlformats.org/officeDocument/2006/relationships/slide" Target="slides/slide13.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tableStyles" Target="tableStyles.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view3D>
      <c:rotX val="30"/>
      <c:perspective val="30"/>
    </c:view3D>
    <c:plotArea>
      <c:layout/>
      <c:pie3DChart>
        <c:varyColors val="1"/>
        <c:ser>
          <c:idx val="0"/>
          <c:order val="0"/>
          <c:tx>
            <c:strRef>
              <c:f>Sheet1!$B$1</c:f>
              <c:strCache>
                <c:ptCount val="1"/>
                <c:pt idx="0">
                  <c:v>AT&amp;T backbone</c:v>
                </c:pt>
              </c:strCache>
            </c:strRef>
          </c:tx>
          <c:dLbls>
            <c:dLbl>
              <c:idx val="0"/>
              <c:layout/>
              <c:showLegendKey val="1"/>
              <c:showCatName val="1"/>
              <c:showPercent val="1"/>
            </c:dLbl>
            <c:dLbl>
              <c:idx val="1"/>
              <c:layout/>
              <c:showCatName val="1"/>
              <c:showPercent val="1"/>
            </c:dLbl>
            <c:dLbl>
              <c:idx val="2"/>
              <c:layout/>
              <c:showCatName val="1"/>
              <c:showPercent val="1"/>
            </c:dLbl>
            <c:dLbl>
              <c:idx val="3"/>
              <c:layout/>
              <c:showLegendKey val="1"/>
              <c:showCatName val="1"/>
              <c:showPercent val="1"/>
            </c:dLbl>
            <c:delete val="1"/>
          </c:dLbls>
          <c:cat>
            <c:strRef>
              <c:f>Sheet1!$A$2:$A$5</c:f>
              <c:strCache>
                <c:ptCount val="4"/>
                <c:pt idx="0">
                  <c:v>HTTP web</c:v>
                </c:pt>
                <c:pt idx="1">
                  <c:v>HTTP audio/video</c:v>
                </c:pt>
                <c:pt idx="2">
                  <c:v>P2P</c:v>
                </c:pt>
                <c:pt idx="3">
                  <c:v>Other</c:v>
                </c:pt>
              </c:strCache>
            </c:strRef>
          </c:cat>
          <c:val>
            <c:numRef>
              <c:f>Sheet1!$B$2:$B$5</c:f>
              <c:numCache>
                <c:formatCode>General</c:formatCode>
                <c:ptCount val="4"/>
                <c:pt idx="0">
                  <c:v>33.0</c:v>
                </c:pt>
                <c:pt idx="1">
                  <c:v>33.0</c:v>
                </c:pt>
                <c:pt idx="2">
                  <c:v>20.0</c:v>
                </c:pt>
                <c:pt idx="3">
                  <c:v>14.0</c:v>
                </c:pt>
              </c:numCache>
            </c:numRef>
          </c:val>
        </c:ser>
      </c:pie3D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615A0-E9A9-8443-B1D7-88A8210A0FC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0CC7DFFD-9EFA-A548-AC0F-8F27F292DA3C}">
      <dgm:prSet/>
      <dgm:spPr/>
      <dgm:t>
        <a:bodyPr/>
        <a:lstStyle/>
        <a:p>
          <a:pPr rtl="0"/>
          <a:r>
            <a:rPr lang="en-US" dirty="0" smtClean="0"/>
            <a:t>Finding services based on location</a:t>
          </a:r>
          <a:endParaRPr lang="en-US" dirty="0"/>
        </a:p>
      </dgm:t>
    </dgm:pt>
    <dgm:pt modelId="{7580C10F-84AB-F646-9956-C4C2E94AE462}" type="parTrans" cxnId="{AF618E0E-3642-8240-B0A7-4453B3605F25}">
      <dgm:prSet/>
      <dgm:spPr/>
      <dgm:t>
        <a:bodyPr/>
        <a:lstStyle/>
        <a:p>
          <a:endParaRPr lang="en-US"/>
        </a:p>
      </dgm:t>
    </dgm:pt>
    <dgm:pt modelId="{9B6C8FCB-16FA-8347-B32A-DB4B6CD014F8}" type="sibTrans" cxnId="{AF618E0E-3642-8240-B0A7-4453B3605F25}">
      <dgm:prSet/>
      <dgm:spPr/>
      <dgm:t>
        <a:bodyPr/>
        <a:lstStyle/>
        <a:p>
          <a:endParaRPr lang="en-US"/>
        </a:p>
      </dgm:t>
    </dgm:pt>
    <dgm:pt modelId="{04DBB5DE-F891-BC48-8348-EDDDDB62879A}">
      <dgm:prSet/>
      <dgm:spPr/>
      <dgm:t>
        <a:bodyPr/>
        <a:lstStyle/>
        <a:p>
          <a:pPr rtl="0"/>
          <a:r>
            <a:rPr lang="en-US" dirty="0" smtClean="0"/>
            <a:t>physical services (stores, restaurants, ATMs, …)</a:t>
          </a:r>
          <a:endParaRPr lang="en-US" dirty="0"/>
        </a:p>
      </dgm:t>
    </dgm:pt>
    <dgm:pt modelId="{A1A9E6CA-FD9E-084C-8CC8-84B52FFEE07B}" type="parTrans" cxnId="{B94A7418-FBAF-B041-960A-6CF2DA803904}">
      <dgm:prSet/>
      <dgm:spPr/>
      <dgm:t>
        <a:bodyPr/>
        <a:lstStyle/>
        <a:p>
          <a:endParaRPr lang="en-US"/>
        </a:p>
      </dgm:t>
    </dgm:pt>
    <dgm:pt modelId="{DBCD699A-7F01-DA47-B525-2E9C1EA4E22D}" type="sibTrans" cxnId="{B94A7418-FBAF-B041-960A-6CF2DA803904}">
      <dgm:prSet/>
      <dgm:spPr/>
      <dgm:t>
        <a:bodyPr/>
        <a:lstStyle/>
        <a:p>
          <a:endParaRPr lang="en-US"/>
        </a:p>
      </dgm:t>
    </dgm:pt>
    <dgm:pt modelId="{345A1ACD-153A-654A-9128-F3BDED515780}">
      <dgm:prSet/>
      <dgm:spPr/>
      <dgm:t>
        <a:bodyPr/>
        <a:lstStyle/>
        <a:p>
          <a:pPr rtl="0"/>
          <a:r>
            <a:rPr lang="en-US" dirty="0" smtClean="0"/>
            <a:t>electronic services (media I/O, printer, display, …)</a:t>
          </a:r>
          <a:endParaRPr lang="en-US" dirty="0"/>
        </a:p>
      </dgm:t>
    </dgm:pt>
    <dgm:pt modelId="{78ECE48E-D002-D94A-8306-EE99E82232F3}" type="parTrans" cxnId="{3EF8C7BB-C154-C642-A5F7-3392A523B786}">
      <dgm:prSet/>
      <dgm:spPr/>
      <dgm:t>
        <a:bodyPr/>
        <a:lstStyle/>
        <a:p>
          <a:endParaRPr lang="en-US"/>
        </a:p>
      </dgm:t>
    </dgm:pt>
    <dgm:pt modelId="{18B1418C-BE2A-9844-9FAE-14CDEAAFE256}" type="sibTrans" cxnId="{3EF8C7BB-C154-C642-A5F7-3392A523B786}">
      <dgm:prSet/>
      <dgm:spPr/>
      <dgm:t>
        <a:bodyPr/>
        <a:lstStyle/>
        <a:p>
          <a:endParaRPr lang="en-US"/>
        </a:p>
      </dgm:t>
    </dgm:pt>
    <dgm:pt modelId="{71E052A6-7971-0C4E-9343-CA0DC6AC6FAE}">
      <dgm:prSet/>
      <dgm:spPr/>
      <dgm:t>
        <a:bodyPr/>
        <a:lstStyle/>
        <a:p>
          <a:pPr rtl="0"/>
          <a:r>
            <a:rPr lang="en-US" dirty="0" smtClean="0"/>
            <a:t>Using location to improve (network) services</a:t>
          </a:r>
          <a:endParaRPr lang="en-US" dirty="0"/>
        </a:p>
      </dgm:t>
    </dgm:pt>
    <dgm:pt modelId="{1497DD25-06E8-8F49-BA98-F105BCDF1EEB}" type="parTrans" cxnId="{9BFF7DDF-9678-E846-B4E6-888A4A02EA9B}">
      <dgm:prSet/>
      <dgm:spPr/>
      <dgm:t>
        <a:bodyPr/>
        <a:lstStyle/>
        <a:p>
          <a:endParaRPr lang="en-US"/>
        </a:p>
      </dgm:t>
    </dgm:pt>
    <dgm:pt modelId="{097EACAB-796B-9546-AC12-04B44CE1E126}" type="sibTrans" cxnId="{9BFF7DDF-9678-E846-B4E6-888A4A02EA9B}">
      <dgm:prSet/>
      <dgm:spPr/>
      <dgm:t>
        <a:bodyPr/>
        <a:lstStyle/>
        <a:p>
          <a:endParaRPr lang="en-US"/>
        </a:p>
      </dgm:t>
    </dgm:pt>
    <dgm:pt modelId="{E0E5D3FA-819E-1D46-9596-606917A4BB0A}">
      <dgm:prSet/>
      <dgm:spPr/>
      <dgm:t>
        <a:bodyPr/>
        <a:lstStyle/>
        <a:p>
          <a:pPr rtl="0"/>
          <a:r>
            <a:rPr lang="en-US" dirty="0" smtClean="0"/>
            <a:t>communication</a:t>
          </a:r>
          <a:endParaRPr lang="en-US" dirty="0"/>
        </a:p>
      </dgm:t>
    </dgm:pt>
    <dgm:pt modelId="{779F6029-1CAA-7543-8BF8-89AB6AED22C6}" type="parTrans" cxnId="{CB701A7D-4716-824C-B7AF-2BD4D991FB7A}">
      <dgm:prSet/>
      <dgm:spPr/>
      <dgm:t>
        <a:bodyPr/>
        <a:lstStyle/>
        <a:p>
          <a:endParaRPr lang="en-US"/>
        </a:p>
      </dgm:t>
    </dgm:pt>
    <dgm:pt modelId="{DD2A81EA-05AA-9D46-8F3E-AD2E07E4CC61}" type="sibTrans" cxnId="{CB701A7D-4716-824C-B7AF-2BD4D991FB7A}">
      <dgm:prSet/>
      <dgm:spPr/>
      <dgm:t>
        <a:bodyPr/>
        <a:lstStyle/>
        <a:p>
          <a:endParaRPr lang="en-US"/>
        </a:p>
      </dgm:t>
    </dgm:pt>
    <dgm:pt modelId="{2FFA75D4-320D-2C4F-9099-FFBE4BCEEC89}">
      <dgm:prSet/>
      <dgm:spPr/>
      <dgm:t>
        <a:bodyPr/>
        <a:lstStyle/>
        <a:p>
          <a:pPr rtl="0"/>
          <a:r>
            <a:rPr lang="en-US" dirty="0" smtClean="0"/>
            <a:t>incoming communications changes based on where I am</a:t>
          </a:r>
          <a:endParaRPr lang="en-US" dirty="0"/>
        </a:p>
      </dgm:t>
    </dgm:pt>
    <dgm:pt modelId="{47A78F35-6A96-7241-84EB-3CC7FCB96B49}" type="parTrans" cxnId="{3690D271-74D5-0543-B876-1E4EE86EC2FA}">
      <dgm:prSet/>
      <dgm:spPr/>
      <dgm:t>
        <a:bodyPr/>
        <a:lstStyle/>
        <a:p>
          <a:endParaRPr lang="en-US"/>
        </a:p>
      </dgm:t>
    </dgm:pt>
    <dgm:pt modelId="{081DA112-0F04-C24C-86E6-AD812619A58C}" type="sibTrans" cxnId="{3690D271-74D5-0543-B876-1E4EE86EC2FA}">
      <dgm:prSet/>
      <dgm:spPr/>
      <dgm:t>
        <a:bodyPr/>
        <a:lstStyle/>
        <a:p>
          <a:endParaRPr lang="en-US"/>
        </a:p>
      </dgm:t>
    </dgm:pt>
    <dgm:pt modelId="{51144876-B19F-A84E-B76E-8D66AA8A1962}">
      <dgm:prSet/>
      <dgm:spPr/>
      <dgm:t>
        <a:bodyPr/>
        <a:lstStyle/>
        <a:p>
          <a:pPr rtl="0"/>
          <a:r>
            <a:rPr lang="en-US" dirty="0" smtClean="0"/>
            <a:t>configuration</a:t>
          </a:r>
          <a:endParaRPr lang="en-US" dirty="0"/>
        </a:p>
      </dgm:t>
    </dgm:pt>
    <dgm:pt modelId="{5FE62743-53C1-614C-9A44-F7C5A1D6DC91}" type="parTrans" cxnId="{AD50CF0B-41D1-6B4B-A5B2-FAB248C2D563}">
      <dgm:prSet/>
      <dgm:spPr/>
      <dgm:t>
        <a:bodyPr/>
        <a:lstStyle/>
        <a:p>
          <a:endParaRPr lang="en-US"/>
        </a:p>
      </dgm:t>
    </dgm:pt>
    <dgm:pt modelId="{542B0B78-25BF-AE44-8F97-0DAB4A0E6386}" type="sibTrans" cxnId="{AD50CF0B-41D1-6B4B-A5B2-FAB248C2D563}">
      <dgm:prSet/>
      <dgm:spPr/>
      <dgm:t>
        <a:bodyPr/>
        <a:lstStyle/>
        <a:p>
          <a:endParaRPr lang="en-US"/>
        </a:p>
      </dgm:t>
    </dgm:pt>
    <dgm:pt modelId="{BF678C1A-5133-074A-B887-CCA3E74F0D96}">
      <dgm:prSet/>
      <dgm:spPr/>
      <dgm:t>
        <a:bodyPr/>
        <a:lstStyle/>
        <a:p>
          <a:pPr rtl="0"/>
          <a:r>
            <a:rPr lang="en-US" dirty="0" smtClean="0"/>
            <a:t>devices in room adapt to their current users</a:t>
          </a:r>
          <a:endParaRPr lang="en-US" dirty="0"/>
        </a:p>
      </dgm:t>
    </dgm:pt>
    <dgm:pt modelId="{DFFEE036-9E5D-9D4A-8324-996818843834}" type="parTrans" cxnId="{2DBBB98E-E1CF-8E41-BE37-424D3D12EB9D}">
      <dgm:prSet/>
      <dgm:spPr/>
      <dgm:t>
        <a:bodyPr/>
        <a:lstStyle/>
        <a:p>
          <a:endParaRPr lang="en-US"/>
        </a:p>
      </dgm:t>
    </dgm:pt>
    <dgm:pt modelId="{0D6939D6-5B86-1249-83D3-146B556DACD9}" type="sibTrans" cxnId="{2DBBB98E-E1CF-8E41-BE37-424D3D12EB9D}">
      <dgm:prSet/>
      <dgm:spPr/>
      <dgm:t>
        <a:bodyPr/>
        <a:lstStyle/>
        <a:p>
          <a:endParaRPr lang="en-US"/>
        </a:p>
      </dgm:t>
    </dgm:pt>
    <dgm:pt modelId="{85784ED1-3D8C-0E46-8730-912085D6D08E}">
      <dgm:prSet/>
      <dgm:spPr/>
      <dgm:t>
        <a:bodyPr/>
        <a:lstStyle/>
        <a:p>
          <a:pPr rtl="0"/>
          <a:r>
            <a:rPr lang="en-US" dirty="0" smtClean="0"/>
            <a:t>awareness</a:t>
          </a:r>
          <a:endParaRPr lang="en-US" dirty="0"/>
        </a:p>
      </dgm:t>
    </dgm:pt>
    <dgm:pt modelId="{8EE6E7FC-46A7-DA40-AD84-846FEC8319D2}" type="parTrans" cxnId="{E4A60CCC-66C9-B84C-914E-610CB63EBBAC}">
      <dgm:prSet/>
      <dgm:spPr/>
      <dgm:t>
        <a:bodyPr/>
        <a:lstStyle/>
        <a:p>
          <a:endParaRPr lang="en-US"/>
        </a:p>
      </dgm:t>
    </dgm:pt>
    <dgm:pt modelId="{8B33AC87-68D0-8E40-B9E2-BE66C5F9BB3E}" type="sibTrans" cxnId="{E4A60CCC-66C9-B84C-914E-610CB63EBBAC}">
      <dgm:prSet/>
      <dgm:spPr/>
      <dgm:t>
        <a:bodyPr/>
        <a:lstStyle/>
        <a:p>
          <a:endParaRPr lang="en-US"/>
        </a:p>
      </dgm:t>
    </dgm:pt>
    <dgm:pt modelId="{2CBCCEEF-CFED-F64B-9325-AE8E9649E6A4}">
      <dgm:prSet/>
      <dgm:spPr/>
      <dgm:t>
        <a:bodyPr/>
        <a:lstStyle/>
        <a:p>
          <a:pPr rtl="0"/>
          <a:r>
            <a:rPr lang="en-US" dirty="0" smtClean="0"/>
            <a:t>others are (selectively) made aware of my location</a:t>
          </a:r>
          <a:endParaRPr lang="en-US" dirty="0"/>
        </a:p>
      </dgm:t>
    </dgm:pt>
    <dgm:pt modelId="{D43BBD5A-AAD9-C44C-B6FB-9A43E9BA6D7A}" type="parTrans" cxnId="{1B5A4ED8-48FC-7F41-96FE-6D6BFFDEF07B}">
      <dgm:prSet/>
      <dgm:spPr/>
      <dgm:t>
        <a:bodyPr/>
        <a:lstStyle/>
        <a:p>
          <a:endParaRPr lang="en-US"/>
        </a:p>
      </dgm:t>
    </dgm:pt>
    <dgm:pt modelId="{5ABE8DC3-E8B5-C542-B77B-30F434FA9E22}" type="sibTrans" cxnId="{1B5A4ED8-48FC-7F41-96FE-6D6BFFDEF07B}">
      <dgm:prSet/>
      <dgm:spPr/>
      <dgm:t>
        <a:bodyPr/>
        <a:lstStyle/>
        <a:p>
          <a:endParaRPr lang="en-US"/>
        </a:p>
      </dgm:t>
    </dgm:pt>
    <dgm:pt modelId="{6934AC9D-EAA8-E946-B63D-77E8E886E5DF}">
      <dgm:prSet/>
      <dgm:spPr/>
      <dgm:t>
        <a:bodyPr/>
        <a:lstStyle/>
        <a:p>
          <a:pPr rtl="0"/>
          <a:r>
            <a:rPr lang="en-US" dirty="0" smtClean="0"/>
            <a:t>security</a:t>
          </a:r>
          <a:endParaRPr lang="en-US" dirty="0"/>
        </a:p>
      </dgm:t>
    </dgm:pt>
    <dgm:pt modelId="{37BD1DBA-8B8D-CF49-AF02-61B8F1B58809}" type="parTrans" cxnId="{AE85D6E6-74B6-D644-AF27-CFA6F0D77D68}">
      <dgm:prSet/>
      <dgm:spPr/>
      <dgm:t>
        <a:bodyPr/>
        <a:lstStyle/>
        <a:p>
          <a:endParaRPr lang="en-US"/>
        </a:p>
      </dgm:t>
    </dgm:pt>
    <dgm:pt modelId="{6A032A10-A59C-1A4F-B6D6-1F840105876F}" type="sibTrans" cxnId="{AE85D6E6-74B6-D644-AF27-CFA6F0D77D68}">
      <dgm:prSet/>
      <dgm:spPr/>
      <dgm:t>
        <a:bodyPr/>
        <a:lstStyle/>
        <a:p>
          <a:endParaRPr lang="en-US"/>
        </a:p>
      </dgm:t>
    </dgm:pt>
    <dgm:pt modelId="{D3851222-CA93-1246-B727-FF9E3C58B25D}">
      <dgm:prSet/>
      <dgm:spPr/>
      <dgm:t>
        <a:bodyPr/>
        <a:lstStyle/>
        <a:p>
          <a:pPr rtl="0"/>
          <a:r>
            <a:rPr lang="en-US" dirty="0" smtClean="0"/>
            <a:t>proximity grants temporary access to local resources</a:t>
          </a:r>
          <a:endParaRPr lang="en-US" dirty="0"/>
        </a:p>
      </dgm:t>
    </dgm:pt>
    <dgm:pt modelId="{45085E07-5B27-8548-87FC-38EE35B447D9}" type="parTrans" cxnId="{E3E8671D-2BE6-554F-B923-0DE3B1199C42}">
      <dgm:prSet/>
      <dgm:spPr/>
      <dgm:t>
        <a:bodyPr/>
        <a:lstStyle/>
        <a:p>
          <a:endParaRPr lang="en-US"/>
        </a:p>
      </dgm:t>
    </dgm:pt>
    <dgm:pt modelId="{0FE252B9-8B64-4944-9F2D-294F7B0CFF63}" type="sibTrans" cxnId="{E3E8671D-2BE6-554F-B923-0DE3B1199C42}">
      <dgm:prSet/>
      <dgm:spPr/>
      <dgm:t>
        <a:bodyPr/>
        <a:lstStyle/>
        <a:p>
          <a:endParaRPr lang="en-US"/>
        </a:p>
      </dgm:t>
    </dgm:pt>
    <dgm:pt modelId="{AE07AAB3-5392-DA4B-B865-B9F57D230706}" type="pres">
      <dgm:prSet presAssocID="{2A9615A0-E9A9-8443-B1D7-88A8210A0FCC}" presName="hierChild1" presStyleCnt="0">
        <dgm:presLayoutVars>
          <dgm:chPref val="1"/>
          <dgm:dir/>
          <dgm:animOne val="branch"/>
          <dgm:animLvl val="lvl"/>
          <dgm:resizeHandles/>
        </dgm:presLayoutVars>
      </dgm:prSet>
      <dgm:spPr/>
    </dgm:pt>
    <dgm:pt modelId="{7FEB39D4-513E-844E-B6EB-81BD1499CEBE}" type="pres">
      <dgm:prSet presAssocID="{0CC7DFFD-9EFA-A548-AC0F-8F27F292DA3C}" presName="hierRoot1" presStyleCnt="0"/>
      <dgm:spPr/>
    </dgm:pt>
    <dgm:pt modelId="{94A95893-3D7C-FB44-9136-A32058DDB51A}" type="pres">
      <dgm:prSet presAssocID="{0CC7DFFD-9EFA-A548-AC0F-8F27F292DA3C}" presName="composite" presStyleCnt="0"/>
      <dgm:spPr/>
    </dgm:pt>
    <dgm:pt modelId="{D0F8DE43-E448-1D40-96DE-1665C24BA7C0}" type="pres">
      <dgm:prSet presAssocID="{0CC7DFFD-9EFA-A548-AC0F-8F27F292DA3C}" presName="background" presStyleLbl="node0" presStyleIdx="0" presStyleCnt="2"/>
      <dgm:spPr>
        <a:solidFill>
          <a:schemeClr val="tx1">
            <a:lumMod val="75000"/>
          </a:schemeClr>
        </a:solidFill>
      </dgm:spPr>
    </dgm:pt>
    <dgm:pt modelId="{98E89A24-A6D7-9646-A866-A0F7C231E767}" type="pres">
      <dgm:prSet presAssocID="{0CC7DFFD-9EFA-A548-AC0F-8F27F292DA3C}" presName="text" presStyleLbl="fgAcc0" presStyleIdx="0" presStyleCnt="2">
        <dgm:presLayoutVars>
          <dgm:chPref val="3"/>
        </dgm:presLayoutVars>
      </dgm:prSet>
      <dgm:spPr/>
    </dgm:pt>
    <dgm:pt modelId="{422952A6-AD44-CE41-BFD7-D5DF784F4DA9}" type="pres">
      <dgm:prSet presAssocID="{0CC7DFFD-9EFA-A548-AC0F-8F27F292DA3C}" presName="hierChild2" presStyleCnt="0"/>
      <dgm:spPr/>
    </dgm:pt>
    <dgm:pt modelId="{3C33DCE4-73AA-B14B-AFE1-C3A03F0CBCCD}" type="pres">
      <dgm:prSet presAssocID="{A1A9E6CA-FD9E-084C-8CC8-84B52FFEE07B}" presName="Name10" presStyleLbl="parChTrans1D2" presStyleIdx="0" presStyleCnt="6"/>
      <dgm:spPr/>
    </dgm:pt>
    <dgm:pt modelId="{06B6B2E5-9C26-4244-A714-DB0748B8EE1E}" type="pres">
      <dgm:prSet presAssocID="{04DBB5DE-F891-BC48-8348-EDDDDB62879A}" presName="hierRoot2" presStyleCnt="0"/>
      <dgm:spPr/>
    </dgm:pt>
    <dgm:pt modelId="{74A3F6FE-D129-E946-91BD-0C076AD13533}" type="pres">
      <dgm:prSet presAssocID="{04DBB5DE-F891-BC48-8348-EDDDDB62879A}" presName="composite2" presStyleCnt="0"/>
      <dgm:spPr/>
    </dgm:pt>
    <dgm:pt modelId="{821B4793-7F0B-174C-9488-32D05F4AAB7F}" type="pres">
      <dgm:prSet presAssocID="{04DBB5DE-F891-BC48-8348-EDDDDB62879A}" presName="background2" presStyleLbl="node2" presStyleIdx="0" presStyleCnt="6"/>
      <dgm:spPr>
        <a:solidFill>
          <a:schemeClr val="tx1">
            <a:lumMod val="75000"/>
          </a:schemeClr>
        </a:solidFill>
      </dgm:spPr>
    </dgm:pt>
    <dgm:pt modelId="{C6E7C218-C709-3643-8327-B5C44B9860C2}" type="pres">
      <dgm:prSet presAssocID="{04DBB5DE-F891-BC48-8348-EDDDDB62879A}" presName="text2" presStyleLbl="fgAcc2" presStyleIdx="0" presStyleCnt="6">
        <dgm:presLayoutVars>
          <dgm:chPref val="3"/>
        </dgm:presLayoutVars>
      </dgm:prSet>
      <dgm:spPr/>
    </dgm:pt>
    <dgm:pt modelId="{4427E7BF-F7F9-4248-A645-EC2EF0284FB3}" type="pres">
      <dgm:prSet presAssocID="{04DBB5DE-F891-BC48-8348-EDDDDB62879A}" presName="hierChild3" presStyleCnt="0"/>
      <dgm:spPr/>
    </dgm:pt>
    <dgm:pt modelId="{505A5914-A440-E642-8976-899664881F69}" type="pres">
      <dgm:prSet presAssocID="{78ECE48E-D002-D94A-8306-EE99E82232F3}" presName="Name10" presStyleLbl="parChTrans1D2" presStyleIdx="1" presStyleCnt="6"/>
      <dgm:spPr/>
    </dgm:pt>
    <dgm:pt modelId="{F1DA987A-7469-B348-8030-BA810DD7397C}" type="pres">
      <dgm:prSet presAssocID="{345A1ACD-153A-654A-9128-F3BDED515780}" presName="hierRoot2" presStyleCnt="0"/>
      <dgm:spPr/>
    </dgm:pt>
    <dgm:pt modelId="{41DF2702-3383-EF4E-9BDF-BA32BE799AE9}" type="pres">
      <dgm:prSet presAssocID="{345A1ACD-153A-654A-9128-F3BDED515780}" presName="composite2" presStyleCnt="0"/>
      <dgm:spPr/>
    </dgm:pt>
    <dgm:pt modelId="{ED1F840A-95BB-D943-9C36-2B6C63CAF2FB}" type="pres">
      <dgm:prSet presAssocID="{345A1ACD-153A-654A-9128-F3BDED515780}" presName="background2" presStyleLbl="node2" presStyleIdx="1" presStyleCnt="6"/>
      <dgm:spPr>
        <a:solidFill>
          <a:schemeClr val="tx1">
            <a:lumMod val="75000"/>
          </a:schemeClr>
        </a:solidFill>
      </dgm:spPr>
    </dgm:pt>
    <dgm:pt modelId="{5AC3E7A8-618B-0646-BB02-F89E395D8742}" type="pres">
      <dgm:prSet presAssocID="{345A1ACD-153A-654A-9128-F3BDED515780}" presName="text2" presStyleLbl="fgAcc2" presStyleIdx="1" presStyleCnt="6">
        <dgm:presLayoutVars>
          <dgm:chPref val="3"/>
        </dgm:presLayoutVars>
      </dgm:prSet>
      <dgm:spPr/>
    </dgm:pt>
    <dgm:pt modelId="{9E5E8A4F-D85B-4A42-8A44-E3CF7F7D7B29}" type="pres">
      <dgm:prSet presAssocID="{345A1ACD-153A-654A-9128-F3BDED515780}" presName="hierChild3" presStyleCnt="0"/>
      <dgm:spPr/>
    </dgm:pt>
    <dgm:pt modelId="{76BBF85C-A372-DA45-924D-CF32D08E7D77}" type="pres">
      <dgm:prSet presAssocID="{71E052A6-7971-0C4E-9343-CA0DC6AC6FAE}" presName="hierRoot1" presStyleCnt="0"/>
      <dgm:spPr/>
    </dgm:pt>
    <dgm:pt modelId="{6C83182A-7D0F-994D-A989-8CDB2B5E36D7}" type="pres">
      <dgm:prSet presAssocID="{71E052A6-7971-0C4E-9343-CA0DC6AC6FAE}" presName="composite" presStyleCnt="0"/>
      <dgm:spPr/>
    </dgm:pt>
    <dgm:pt modelId="{7724C778-B454-D742-B0A6-085EAC138978}" type="pres">
      <dgm:prSet presAssocID="{71E052A6-7971-0C4E-9343-CA0DC6AC6FAE}" presName="background" presStyleLbl="node0" presStyleIdx="1" presStyleCnt="2"/>
      <dgm:spPr/>
    </dgm:pt>
    <dgm:pt modelId="{A5E2E087-2777-A848-9D10-FD2A4810CBC1}" type="pres">
      <dgm:prSet presAssocID="{71E052A6-7971-0C4E-9343-CA0DC6AC6FAE}" presName="text" presStyleLbl="fgAcc0" presStyleIdx="1" presStyleCnt="2">
        <dgm:presLayoutVars>
          <dgm:chPref val="3"/>
        </dgm:presLayoutVars>
      </dgm:prSet>
      <dgm:spPr/>
    </dgm:pt>
    <dgm:pt modelId="{F8BFA5BA-5DB6-F146-A1BE-CE0CA828FC21}" type="pres">
      <dgm:prSet presAssocID="{71E052A6-7971-0C4E-9343-CA0DC6AC6FAE}" presName="hierChild2" presStyleCnt="0"/>
      <dgm:spPr/>
    </dgm:pt>
    <dgm:pt modelId="{76651C25-68F6-BF42-AA81-66C783BCE15C}" type="pres">
      <dgm:prSet presAssocID="{779F6029-1CAA-7543-8BF8-89AB6AED22C6}" presName="Name10" presStyleLbl="parChTrans1D2" presStyleIdx="2" presStyleCnt="6"/>
      <dgm:spPr/>
    </dgm:pt>
    <dgm:pt modelId="{0713ADD4-0DE0-CF4F-960F-1357B9EF354B}" type="pres">
      <dgm:prSet presAssocID="{E0E5D3FA-819E-1D46-9596-606917A4BB0A}" presName="hierRoot2" presStyleCnt="0"/>
      <dgm:spPr/>
    </dgm:pt>
    <dgm:pt modelId="{1590CEF4-A11D-E946-AA18-A894FE941D6A}" type="pres">
      <dgm:prSet presAssocID="{E0E5D3FA-819E-1D46-9596-606917A4BB0A}" presName="composite2" presStyleCnt="0"/>
      <dgm:spPr/>
    </dgm:pt>
    <dgm:pt modelId="{D209E52B-52EF-7B48-AB1B-81C42C3473BD}" type="pres">
      <dgm:prSet presAssocID="{E0E5D3FA-819E-1D46-9596-606917A4BB0A}" presName="background2" presStyleLbl="node2" presStyleIdx="2" presStyleCnt="6"/>
      <dgm:spPr/>
    </dgm:pt>
    <dgm:pt modelId="{201BD17F-1CCC-D742-97CF-99DB848E5728}" type="pres">
      <dgm:prSet presAssocID="{E0E5D3FA-819E-1D46-9596-606917A4BB0A}" presName="text2" presStyleLbl="fgAcc2" presStyleIdx="2" presStyleCnt="6">
        <dgm:presLayoutVars>
          <dgm:chPref val="3"/>
        </dgm:presLayoutVars>
      </dgm:prSet>
      <dgm:spPr/>
    </dgm:pt>
    <dgm:pt modelId="{C6474A22-78D1-074C-AEB6-7B22FAD166C5}" type="pres">
      <dgm:prSet presAssocID="{E0E5D3FA-819E-1D46-9596-606917A4BB0A}" presName="hierChild3" presStyleCnt="0"/>
      <dgm:spPr/>
    </dgm:pt>
    <dgm:pt modelId="{8EAFDBF5-C280-7A46-98EE-237C0F8733D1}" type="pres">
      <dgm:prSet presAssocID="{47A78F35-6A96-7241-84EB-3CC7FCB96B49}" presName="Name17" presStyleLbl="parChTrans1D3" presStyleIdx="0" presStyleCnt="4"/>
      <dgm:spPr/>
    </dgm:pt>
    <dgm:pt modelId="{C3FF4924-29F2-0949-80C1-D67234122BC6}" type="pres">
      <dgm:prSet presAssocID="{2FFA75D4-320D-2C4F-9099-FFBE4BCEEC89}" presName="hierRoot3" presStyleCnt="0"/>
      <dgm:spPr/>
    </dgm:pt>
    <dgm:pt modelId="{91E56895-FADD-D94B-B9C7-1A1388E923AB}" type="pres">
      <dgm:prSet presAssocID="{2FFA75D4-320D-2C4F-9099-FFBE4BCEEC89}" presName="composite3" presStyleCnt="0"/>
      <dgm:spPr/>
    </dgm:pt>
    <dgm:pt modelId="{58F44E91-3504-3D47-AEC5-D129A3EEFAA0}" type="pres">
      <dgm:prSet presAssocID="{2FFA75D4-320D-2C4F-9099-FFBE4BCEEC89}" presName="background3" presStyleLbl="node3" presStyleIdx="0" presStyleCnt="4"/>
      <dgm:spPr/>
    </dgm:pt>
    <dgm:pt modelId="{8B412C43-46A2-9648-8FD2-07ACDC14E30F}" type="pres">
      <dgm:prSet presAssocID="{2FFA75D4-320D-2C4F-9099-FFBE4BCEEC89}" presName="text3" presStyleLbl="fgAcc3" presStyleIdx="0" presStyleCnt="4">
        <dgm:presLayoutVars>
          <dgm:chPref val="3"/>
        </dgm:presLayoutVars>
      </dgm:prSet>
      <dgm:spPr/>
    </dgm:pt>
    <dgm:pt modelId="{C3C8FA90-0E41-4946-B90F-0F88F9EB6228}" type="pres">
      <dgm:prSet presAssocID="{2FFA75D4-320D-2C4F-9099-FFBE4BCEEC89}" presName="hierChild4" presStyleCnt="0"/>
      <dgm:spPr/>
    </dgm:pt>
    <dgm:pt modelId="{41E8921E-B997-E441-82B6-1D6270F1E27B}" type="pres">
      <dgm:prSet presAssocID="{5FE62743-53C1-614C-9A44-F7C5A1D6DC91}" presName="Name10" presStyleLbl="parChTrans1D2" presStyleIdx="3" presStyleCnt="6"/>
      <dgm:spPr/>
    </dgm:pt>
    <dgm:pt modelId="{0887E3C3-D48E-534D-8C6D-0580D0DB89BB}" type="pres">
      <dgm:prSet presAssocID="{51144876-B19F-A84E-B76E-8D66AA8A1962}" presName="hierRoot2" presStyleCnt="0"/>
      <dgm:spPr/>
    </dgm:pt>
    <dgm:pt modelId="{0E645EC3-B6BD-CD40-A46A-99A3C1DBFD98}" type="pres">
      <dgm:prSet presAssocID="{51144876-B19F-A84E-B76E-8D66AA8A1962}" presName="composite2" presStyleCnt="0"/>
      <dgm:spPr/>
    </dgm:pt>
    <dgm:pt modelId="{46B10BDD-70B9-D040-A651-E9A22883A982}" type="pres">
      <dgm:prSet presAssocID="{51144876-B19F-A84E-B76E-8D66AA8A1962}" presName="background2" presStyleLbl="node2" presStyleIdx="3" presStyleCnt="6"/>
      <dgm:spPr/>
    </dgm:pt>
    <dgm:pt modelId="{07A89AD3-BC7B-374F-A457-927C1BE6CA6C}" type="pres">
      <dgm:prSet presAssocID="{51144876-B19F-A84E-B76E-8D66AA8A1962}" presName="text2" presStyleLbl="fgAcc2" presStyleIdx="3" presStyleCnt="6">
        <dgm:presLayoutVars>
          <dgm:chPref val="3"/>
        </dgm:presLayoutVars>
      </dgm:prSet>
      <dgm:spPr/>
    </dgm:pt>
    <dgm:pt modelId="{82BEBBBA-2366-0441-9FC9-CB862B917DA2}" type="pres">
      <dgm:prSet presAssocID="{51144876-B19F-A84E-B76E-8D66AA8A1962}" presName="hierChild3" presStyleCnt="0"/>
      <dgm:spPr/>
    </dgm:pt>
    <dgm:pt modelId="{0A0BD829-ADF3-BF42-A813-8B11CFD57649}" type="pres">
      <dgm:prSet presAssocID="{DFFEE036-9E5D-9D4A-8324-996818843834}" presName="Name17" presStyleLbl="parChTrans1D3" presStyleIdx="1" presStyleCnt="4"/>
      <dgm:spPr/>
    </dgm:pt>
    <dgm:pt modelId="{35BF1B3D-A016-AE41-B35C-E543D99FA755}" type="pres">
      <dgm:prSet presAssocID="{BF678C1A-5133-074A-B887-CCA3E74F0D96}" presName="hierRoot3" presStyleCnt="0"/>
      <dgm:spPr/>
    </dgm:pt>
    <dgm:pt modelId="{79715A8E-673D-4643-BDBD-6C93E39DFA93}" type="pres">
      <dgm:prSet presAssocID="{BF678C1A-5133-074A-B887-CCA3E74F0D96}" presName="composite3" presStyleCnt="0"/>
      <dgm:spPr/>
    </dgm:pt>
    <dgm:pt modelId="{30D037EA-E684-2D45-8A92-79936BF4F817}" type="pres">
      <dgm:prSet presAssocID="{BF678C1A-5133-074A-B887-CCA3E74F0D96}" presName="background3" presStyleLbl="node3" presStyleIdx="1" presStyleCnt="4"/>
      <dgm:spPr/>
    </dgm:pt>
    <dgm:pt modelId="{0223210D-325B-D945-88C2-7600A8199F73}" type="pres">
      <dgm:prSet presAssocID="{BF678C1A-5133-074A-B887-CCA3E74F0D96}" presName="text3" presStyleLbl="fgAcc3" presStyleIdx="1" presStyleCnt="4">
        <dgm:presLayoutVars>
          <dgm:chPref val="3"/>
        </dgm:presLayoutVars>
      </dgm:prSet>
      <dgm:spPr/>
    </dgm:pt>
    <dgm:pt modelId="{BDC23749-878D-6D49-97FE-F0A2C387DAEB}" type="pres">
      <dgm:prSet presAssocID="{BF678C1A-5133-074A-B887-CCA3E74F0D96}" presName="hierChild4" presStyleCnt="0"/>
      <dgm:spPr/>
    </dgm:pt>
    <dgm:pt modelId="{05221EAA-22C9-C942-83A4-C3C65FA99411}" type="pres">
      <dgm:prSet presAssocID="{8EE6E7FC-46A7-DA40-AD84-846FEC8319D2}" presName="Name10" presStyleLbl="parChTrans1D2" presStyleIdx="4" presStyleCnt="6"/>
      <dgm:spPr/>
    </dgm:pt>
    <dgm:pt modelId="{4F7394B9-65E3-D940-9945-9C2202DD8E49}" type="pres">
      <dgm:prSet presAssocID="{85784ED1-3D8C-0E46-8730-912085D6D08E}" presName="hierRoot2" presStyleCnt="0"/>
      <dgm:spPr/>
    </dgm:pt>
    <dgm:pt modelId="{B5FAE97F-2831-5C47-BAD3-2CA1A3C1352A}" type="pres">
      <dgm:prSet presAssocID="{85784ED1-3D8C-0E46-8730-912085D6D08E}" presName="composite2" presStyleCnt="0"/>
      <dgm:spPr/>
    </dgm:pt>
    <dgm:pt modelId="{12F960E5-9AB5-BE46-A1F1-0CACEAD01ECC}" type="pres">
      <dgm:prSet presAssocID="{85784ED1-3D8C-0E46-8730-912085D6D08E}" presName="background2" presStyleLbl="node2" presStyleIdx="4" presStyleCnt="6"/>
      <dgm:spPr/>
    </dgm:pt>
    <dgm:pt modelId="{282D49D0-CE9E-F849-84F1-06CC6ACEAEA4}" type="pres">
      <dgm:prSet presAssocID="{85784ED1-3D8C-0E46-8730-912085D6D08E}" presName="text2" presStyleLbl="fgAcc2" presStyleIdx="4" presStyleCnt="6">
        <dgm:presLayoutVars>
          <dgm:chPref val="3"/>
        </dgm:presLayoutVars>
      </dgm:prSet>
      <dgm:spPr/>
    </dgm:pt>
    <dgm:pt modelId="{F1AC21C9-D01E-BB49-B2C0-D426AC6C32FC}" type="pres">
      <dgm:prSet presAssocID="{85784ED1-3D8C-0E46-8730-912085D6D08E}" presName="hierChild3" presStyleCnt="0"/>
      <dgm:spPr/>
    </dgm:pt>
    <dgm:pt modelId="{4C2D598F-2D4B-F04B-AE24-922E367F9B83}" type="pres">
      <dgm:prSet presAssocID="{D43BBD5A-AAD9-C44C-B6FB-9A43E9BA6D7A}" presName="Name17" presStyleLbl="parChTrans1D3" presStyleIdx="2" presStyleCnt="4"/>
      <dgm:spPr/>
    </dgm:pt>
    <dgm:pt modelId="{4B1DD347-53CE-D84E-A3D9-CCE096C860B2}" type="pres">
      <dgm:prSet presAssocID="{2CBCCEEF-CFED-F64B-9325-AE8E9649E6A4}" presName="hierRoot3" presStyleCnt="0"/>
      <dgm:spPr/>
    </dgm:pt>
    <dgm:pt modelId="{72F60A84-1B38-6340-9145-4C42A78D9531}" type="pres">
      <dgm:prSet presAssocID="{2CBCCEEF-CFED-F64B-9325-AE8E9649E6A4}" presName="composite3" presStyleCnt="0"/>
      <dgm:spPr/>
    </dgm:pt>
    <dgm:pt modelId="{D87E54E5-0D53-224D-A736-E5A95710CE3F}" type="pres">
      <dgm:prSet presAssocID="{2CBCCEEF-CFED-F64B-9325-AE8E9649E6A4}" presName="background3" presStyleLbl="node3" presStyleIdx="2" presStyleCnt="4"/>
      <dgm:spPr/>
    </dgm:pt>
    <dgm:pt modelId="{44A5044F-8E86-C640-B25C-112FBC63B6E3}" type="pres">
      <dgm:prSet presAssocID="{2CBCCEEF-CFED-F64B-9325-AE8E9649E6A4}" presName="text3" presStyleLbl="fgAcc3" presStyleIdx="2" presStyleCnt="4">
        <dgm:presLayoutVars>
          <dgm:chPref val="3"/>
        </dgm:presLayoutVars>
      </dgm:prSet>
      <dgm:spPr/>
    </dgm:pt>
    <dgm:pt modelId="{97E22607-F33F-B448-8F7F-4FED6D1B15E8}" type="pres">
      <dgm:prSet presAssocID="{2CBCCEEF-CFED-F64B-9325-AE8E9649E6A4}" presName="hierChild4" presStyleCnt="0"/>
      <dgm:spPr/>
    </dgm:pt>
    <dgm:pt modelId="{3FA50793-B184-FB40-983A-2E83954B9AF6}" type="pres">
      <dgm:prSet presAssocID="{37BD1DBA-8B8D-CF49-AF02-61B8F1B58809}" presName="Name10" presStyleLbl="parChTrans1D2" presStyleIdx="5" presStyleCnt="6"/>
      <dgm:spPr/>
    </dgm:pt>
    <dgm:pt modelId="{63E44367-B998-294A-9BE4-C9A2AE1DFF09}" type="pres">
      <dgm:prSet presAssocID="{6934AC9D-EAA8-E946-B63D-77E8E886E5DF}" presName="hierRoot2" presStyleCnt="0"/>
      <dgm:spPr/>
    </dgm:pt>
    <dgm:pt modelId="{AE4C4F17-76E4-8C4B-B937-A7A67A7DAD47}" type="pres">
      <dgm:prSet presAssocID="{6934AC9D-EAA8-E946-B63D-77E8E886E5DF}" presName="composite2" presStyleCnt="0"/>
      <dgm:spPr/>
    </dgm:pt>
    <dgm:pt modelId="{28C625CC-637B-144A-9ECF-A796F844FEC3}" type="pres">
      <dgm:prSet presAssocID="{6934AC9D-EAA8-E946-B63D-77E8E886E5DF}" presName="background2" presStyleLbl="node2" presStyleIdx="5" presStyleCnt="6"/>
      <dgm:spPr/>
    </dgm:pt>
    <dgm:pt modelId="{B82AD1B8-6FE2-D840-8AAB-0A69298B4907}" type="pres">
      <dgm:prSet presAssocID="{6934AC9D-EAA8-E946-B63D-77E8E886E5DF}" presName="text2" presStyleLbl="fgAcc2" presStyleIdx="5" presStyleCnt="6">
        <dgm:presLayoutVars>
          <dgm:chPref val="3"/>
        </dgm:presLayoutVars>
      </dgm:prSet>
      <dgm:spPr/>
    </dgm:pt>
    <dgm:pt modelId="{6EB2B2D5-A7A4-BB4D-9534-ABF4FFE92593}" type="pres">
      <dgm:prSet presAssocID="{6934AC9D-EAA8-E946-B63D-77E8E886E5DF}" presName="hierChild3" presStyleCnt="0"/>
      <dgm:spPr/>
    </dgm:pt>
    <dgm:pt modelId="{F9DD051D-F7D5-A049-BAA2-80551457F018}" type="pres">
      <dgm:prSet presAssocID="{45085E07-5B27-8548-87FC-38EE35B447D9}" presName="Name17" presStyleLbl="parChTrans1D3" presStyleIdx="3" presStyleCnt="4"/>
      <dgm:spPr/>
    </dgm:pt>
    <dgm:pt modelId="{DD001712-9360-EC48-BF13-2831C2A56461}" type="pres">
      <dgm:prSet presAssocID="{D3851222-CA93-1246-B727-FF9E3C58B25D}" presName="hierRoot3" presStyleCnt="0"/>
      <dgm:spPr/>
    </dgm:pt>
    <dgm:pt modelId="{DFF0E3CD-1361-6A4C-9399-5B1901532F9E}" type="pres">
      <dgm:prSet presAssocID="{D3851222-CA93-1246-B727-FF9E3C58B25D}" presName="composite3" presStyleCnt="0"/>
      <dgm:spPr/>
    </dgm:pt>
    <dgm:pt modelId="{83E8DB48-A85C-6B4A-933B-34DEBB26309E}" type="pres">
      <dgm:prSet presAssocID="{D3851222-CA93-1246-B727-FF9E3C58B25D}" presName="background3" presStyleLbl="node3" presStyleIdx="3" presStyleCnt="4"/>
      <dgm:spPr/>
    </dgm:pt>
    <dgm:pt modelId="{CA5419CB-C7F9-054E-8C3F-3A4CAA9485C8}" type="pres">
      <dgm:prSet presAssocID="{D3851222-CA93-1246-B727-FF9E3C58B25D}" presName="text3" presStyleLbl="fgAcc3" presStyleIdx="3" presStyleCnt="4">
        <dgm:presLayoutVars>
          <dgm:chPref val="3"/>
        </dgm:presLayoutVars>
      </dgm:prSet>
      <dgm:spPr/>
    </dgm:pt>
    <dgm:pt modelId="{A2DA31CC-F0B5-0C46-A8A1-39C94A214B05}" type="pres">
      <dgm:prSet presAssocID="{D3851222-CA93-1246-B727-FF9E3C58B25D}" presName="hierChild4" presStyleCnt="0"/>
      <dgm:spPr/>
    </dgm:pt>
  </dgm:ptLst>
  <dgm:cxnLst>
    <dgm:cxn modelId="{B94A7418-FBAF-B041-960A-6CF2DA803904}" srcId="{0CC7DFFD-9EFA-A548-AC0F-8F27F292DA3C}" destId="{04DBB5DE-F891-BC48-8348-EDDDDB62879A}" srcOrd="0" destOrd="0" parTransId="{A1A9E6CA-FD9E-084C-8CC8-84B52FFEE07B}" sibTransId="{DBCD699A-7F01-DA47-B525-2E9C1EA4E22D}"/>
    <dgm:cxn modelId="{B802DB78-0E83-0C4A-A713-C468C738F944}" type="presOf" srcId="{85784ED1-3D8C-0E46-8730-912085D6D08E}" destId="{282D49D0-CE9E-F849-84F1-06CC6ACEAEA4}" srcOrd="0" destOrd="0" presId="urn:microsoft.com/office/officeart/2005/8/layout/hierarchy1"/>
    <dgm:cxn modelId="{4EE7D549-CC7C-D540-91C7-6AD8AA5AC256}" type="presOf" srcId="{A1A9E6CA-FD9E-084C-8CC8-84B52FFEE07B}" destId="{3C33DCE4-73AA-B14B-AFE1-C3A03F0CBCCD}" srcOrd="0" destOrd="0" presId="urn:microsoft.com/office/officeart/2005/8/layout/hierarchy1"/>
    <dgm:cxn modelId="{ADC33422-6A10-7B4B-A171-CB9F5586773B}" type="presOf" srcId="{47A78F35-6A96-7241-84EB-3CC7FCB96B49}" destId="{8EAFDBF5-C280-7A46-98EE-237C0F8733D1}" srcOrd="0" destOrd="0" presId="urn:microsoft.com/office/officeart/2005/8/layout/hierarchy1"/>
    <dgm:cxn modelId="{3690D271-74D5-0543-B876-1E4EE86EC2FA}" srcId="{E0E5D3FA-819E-1D46-9596-606917A4BB0A}" destId="{2FFA75D4-320D-2C4F-9099-FFBE4BCEEC89}" srcOrd="0" destOrd="0" parTransId="{47A78F35-6A96-7241-84EB-3CC7FCB96B49}" sibTransId="{081DA112-0F04-C24C-86E6-AD812619A58C}"/>
    <dgm:cxn modelId="{1F3875CA-8118-DD4C-9BBB-1580CCB5A430}" type="presOf" srcId="{BF678C1A-5133-074A-B887-CCA3E74F0D96}" destId="{0223210D-325B-D945-88C2-7600A8199F73}" srcOrd="0" destOrd="0" presId="urn:microsoft.com/office/officeart/2005/8/layout/hierarchy1"/>
    <dgm:cxn modelId="{51D7849E-07AF-3649-B53D-68500BF894E0}" type="presOf" srcId="{2FFA75D4-320D-2C4F-9099-FFBE4BCEEC89}" destId="{8B412C43-46A2-9648-8FD2-07ACDC14E30F}" srcOrd="0" destOrd="0" presId="urn:microsoft.com/office/officeart/2005/8/layout/hierarchy1"/>
    <dgm:cxn modelId="{2CAF94D8-C9F6-0F4C-8ABF-E28158080770}" type="presOf" srcId="{04DBB5DE-F891-BC48-8348-EDDDDB62879A}" destId="{C6E7C218-C709-3643-8327-B5C44B9860C2}" srcOrd="0" destOrd="0" presId="urn:microsoft.com/office/officeart/2005/8/layout/hierarchy1"/>
    <dgm:cxn modelId="{3EF8C7BB-C154-C642-A5F7-3392A523B786}" srcId="{0CC7DFFD-9EFA-A548-AC0F-8F27F292DA3C}" destId="{345A1ACD-153A-654A-9128-F3BDED515780}" srcOrd="1" destOrd="0" parTransId="{78ECE48E-D002-D94A-8306-EE99E82232F3}" sibTransId="{18B1418C-BE2A-9844-9FAE-14CDEAAFE256}"/>
    <dgm:cxn modelId="{D0A56B2B-9301-BC46-AA1B-49E2017A4EC7}" type="presOf" srcId="{6934AC9D-EAA8-E946-B63D-77E8E886E5DF}" destId="{B82AD1B8-6FE2-D840-8AAB-0A69298B4907}" srcOrd="0" destOrd="0" presId="urn:microsoft.com/office/officeart/2005/8/layout/hierarchy1"/>
    <dgm:cxn modelId="{1AB0ADB4-6037-9C4F-8369-6A1CF321E391}" type="presOf" srcId="{345A1ACD-153A-654A-9128-F3BDED515780}" destId="{5AC3E7A8-618B-0646-BB02-F89E395D8742}" srcOrd="0" destOrd="0" presId="urn:microsoft.com/office/officeart/2005/8/layout/hierarchy1"/>
    <dgm:cxn modelId="{AE85D6E6-74B6-D644-AF27-CFA6F0D77D68}" srcId="{71E052A6-7971-0C4E-9343-CA0DC6AC6FAE}" destId="{6934AC9D-EAA8-E946-B63D-77E8E886E5DF}" srcOrd="3" destOrd="0" parTransId="{37BD1DBA-8B8D-CF49-AF02-61B8F1B58809}" sibTransId="{6A032A10-A59C-1A4F-B6D6-1F840105876F}"/>
    <dgm:cxn modelId="{E32F0AB2-8357-8442-A3E2-FA6E20C26893}" type="presOf" srcId="{37BD1DBA-8B8D-CF49-AF02-61B8F1B58809}" destId="{3FA50793-B184-FB40-983A-2E83954B9AF6}" srcOrd="0" destOrd="0" presId="urn:microsoft.com/office/officeart/2005/8/layout/hierarchy1"/>
    <dgm:cxn modelId="{4FB95A8F-C78A-154D-9422-4FAE76594C75}" type="presOf" srcId="{D3851222-CA93-1246-B727-FF9E3C58B25D}" destId="{CA5419CB-C7F9-054E-8C3F-3A4CAA9485C8}" srcOrd="0" destOrd="0" presId="urn:microsoft.com/office/officeart/2005/8/layout/hierarchy1"/>
    <dgm:cxn modelId="{33388C97-4471-004D-A25F-AE756F02A8AB}" type="presOf" srcId="{51144876-B19F-A84E-B76E-8D66AA8A1962}" destId="{07A89AD3-BC7B-374F-A457-927C1BE6CA6C}" srcOrd="0" destOrd="0" presId="urn:microsoft.com/office/officeart/2005/8/layout/hierarchy1"/>
    <dgm:cxn modelId="{4384798B-358A-FB40-AA1B-80FAB398486B}" type="presOf" srcId="{5FE62743-53C1-614C-9A44-F7C5A1D6DC91}" destId="{41E8921E-B997-E441-82B6-1D6270F1E27B}" srcOrd="0" destOrd="0" presId="urn:microsoft.com/office/officeart/2005/8/layout/hierarchy1"/>
    <dgm:cxn modelId="{E4A60CCC-66C9-B84C-914E-610CB63EBBAC}" srcId="{71E052A6-7971-0C4E-9343-CA0DC6AC6FAE}" destId="{85784ED1-3D8C-0E46-8730-912085D6D08E}" srcOrd="2" destOrd="0" parTransId="{8EE6E7FC-46A7-DA40-AD84-846FEC8319D2}" sibTransId="{8B33AC87-68D0-8E40-B9E2-BE66C5F9BB3E}"/>
    <dgm:cxn modelId="{47DE564A-7C6B-D145-9417-34A63558FE8F}" type="presOf" srcId="{E0E5D3FA-819E-1D46-9596-606917A4BB0A}" destId="{201BD17F-1CCC-D742-97CF-99DB848E5728}" srcOrd="0" destOrd="0" presId="urn:microsoft.com/office/officeart/2005/8/layout/hierarchy1"/>
    <dgm:cxn modelId="{AF618E0E-3642-8240-B0A7-4453B3605F25}" srcId="{2A9615A0-E9A9-8443-B1D7-88A8210A0FCC}" destId="{0CC7DFFD-9EFA-A548-AC0F-8F27F292DA3C}" srcOrd="0" destOrd="0" parTransId="{7580C10F-84AB-F646-9956-C4C2E94AE462}" sibTransId="{9B6C8FCB-16FA-8347-B32A-DB4B6CD014F8}"/>
    <dgm:cxn modelId="{E3E8671D-2BE6-554F-B923-0DE3B1199C42}" srcId="{6934AC9D-EAA8-E946-B63D-77E8E886E5DF}" destId="{D3851222-CA93-1246-B727-FF9E3C58B25D}" srcOrd="0" destOrd="0" parTransId="{45085E07-5B27-8548-87FC-38EE35B447D9}" sibTransId="{0FE252B9-8B64-4944-9F2D-294F7B0CFF63}"/>
    <dgm:cxn modelId="{1B5A4ED8-48FC-7F41-96FE-6D6BFFDEF07B}" srcId="{85784ED1-3D8C-0E46-8730-912085D6D08E}" destId="{2CBCCEEF-CFED-F64B-9325-AE8E9649E6A4}" srcOrd="0" destOrd="0" parTransId="{D43BBD5A-AAD9-C44C-B6FB-9A43E9BA6D7A}" sibTransId="{5ABE8DC3-E8B5-C542-B77B-30F434FA9E22}"/>
    <dgm:cxn modelId="{4441DD56-309E-B54E-95FC-B3C2B7038B7E}" type="presOf" srcId="{D43BBD5A-AAD9-C44C-B6FB-9A43E9BA6D7A}" destId="{4C2D598F-2D4B-F04B-AE24-922E367F9B83}" srcOrd="0" destOrd="0" presId="urn:microsoft.com/office/officeart/2005/8/layout/hierarchy1"/>
    <dgm:cxn modelId="{B78CB954-5C62-644E-8CF3-8556E96F16BD}" type="presOf" srcId="{0CC7DFFD-9EFA-A548-AC0F-8F27F292DA3C}" destId="{98E89A24-A6D7-9646-A866-A0F7C231E767}" srcOrd="0" destOrd="0" presId="urn:microsoft.com/office/officeart/2005/8/layout/hierarchy1"/>
    <dgm:cxn modelId="{A939D953-8EB7-CD4A-A41E-9CF6E56B3F61}" type="presOf" srcId="{78ECE48E-D002-D94A-8306-EE99E82232F3}" destId="{505A5914-A440-E642-8976-899664881F69}" srcOrd="0" destOrd="0" presId="urn:microsoft.com/office/officeart/2005/8/layout/hierarchy1"/>
    <dgm:cxn modelId="{9BFF7DDF-9678-E846-B4E6-888A4A02EA9B}" srcId="{2A9615A0-E9A9-8443-B1D7-88A8210A0FCC}" destId="{71E052A6-7971-0C4E-9343-CA0DC6AC6FAE}" srcOrd="1" destOrd="0" parTransId="{1497DD25-06E8-8F49-BA98-F105BCDF1EEB}" sibTransId="{097EACAB-796B-9546-AC12-04B44CE1E126}"/>
    <dgm:cxn modelId="{E65B7C9F-AD39-7D44-ACB6-974EB487F1D7}" type="presOf" srcId="{779F6029-1CAA-7543-8BF8-89AB6AED22C6}" destId="{76651C25-68F6-BF42-AA81-66C783BCE15C}" srcOrd="0" destOrd="0" presId="urn:microsoft.com/office/officeart/2005/8/layout/hierarchy1"/>
    <dgm:cxn modelId="{D30FFFF4-3CFB-B94E-8533-C17615B965F2}" type="presOf" srcId="{2A9615A0-E9A9-8443-B1D7-88A8210A0FCC}" destId="{AE07AAB3-5392-DA4B-B865-B9F57D230706}" srcOrd="0" destOrd="0" presId="urn:microsoft.com/office/officeart/2005/8/layout/hierarchy1"/>
    <dgm:cxn modelId="{CB701A7D-4716-824C-B7AF-2BD4D991FB7A}" srcId="{71E052A6-7971-0C4E-9343-CA0DC6AC6FAE}" destId="{E0E5D3FA-819E-1D46-9596-606917A4BB0A}" srcOrd="0" destOrd="0" parTransId="{779F6029-1CAA-7543-8BF8-89AB6AED22C6}" sibTransId="{DD2A81EA-05AA-9D46-8F3E-AD2E07E4CC61}"/>
    <dgm:cxn modelId="{FAEFB2D1-EB38-AF46-8E67-A63107D3AF99}" type="presOf" srcId="{8EE6E7FC-46A7-DA40-AD84-846FEC8319D2}" destId="{05221EAA-22C9-C942-83A4-C3C65FA99411}" srcOrd="0" destOrd="0" presId="urn:microsoft.com/office/officeart/2005/8/layout/hierarchy1"/>
    <dgm:cxn modelId="{2DBBB98E-E1CF-8E41-BE37-424D3D12EB9D}" srcId="{51144876-B19F-A84E-B76E-8D66AA8A1962}" destId="{BF678C1A-5133-074A-B887-CCA3E74F0D96}" srcOrd="0" destOrd="0" parTransId="{DFFEE036-9E5D-9D4A-8324-996818843834}" sibTransId="{0D6939D6-5B86-1249-83D3-146B556DACD9}"/>
    <dgm:cxn modelId="{AD50CF0B-41D1-6B4B-A5B2-FAB248C2D563}" srcId="{71E052A6-7971-0C4E-9343-CA0DC6AC6FAE}" destId="{51144876-B19F-A84E-B76E-8D66AA8A1962}" srcOrd="1" destOrd="0" parTransId="{5FE62743-53C1-614C-9A44-F7C5A1D6DC91}" sibTransId="{542B0B78-25BF-AE44-8F97-0DAB4A0E6386}"/>
    <dgm:cxn modelId="{86B6522B-0ACB-634F-96D7-080FD15CB0FB}" type="presOf" srcId="{45085E07-5B27-8548-87FC-38EE35B447D9}" destId="{F9DD051D-F7D5-A049-BAA2-80551457F018}" srcOrd="0" destOrd="0" presId="urn:microsoft.com/office/officeart/2005/8/layout/hierarchy1"/>
    <dgm:cxn modelId="{7AA82D95-D5D2-4B48-B0DE-8B8C8E5C0586}" type="presOf" srcId="{2CBCCEEF-CFED-F64B-9325-AE8E9649E6A4}" destId="{44A5044F-8E86-C640-B25C-112FBC63B6E3}" srcOrd="0" destOrd="0" presId="urn:microsoft.com/office/officeart/2005/8/layout/hierarchy1"/>
    <dgm:cxn modelId="{A34B5376-8320-2C4F-91FE-4824CEA93EDB}" type="presOf" srcId="{71E052A6-7971-0C4E-9343-CA0DC6AC6FAE}" destId="{A5E2E087-2777-A848-9D10-FD2A4810CBC1}" srcOrd="0" destOrd="0" presId="urn:microsoft.com/office/officeart/2005/8/layout/hierarchy1"/>
    <dgm:cxn modelId="{83F0546D-10D5-9145-8D18-0BB579DEB05C}" type="presOf" srcId="{DFFEE036-9E5D-9D4A-8324-996818843834}" destId="{0A0BD829-ADF3-BF42-A813-8B11CFD57649}" srcOrd="0" destOrd="0" presId="urn:microsoft.com/office/officeart/2005/8/layout/hierarchy1"/>
    <dgm:cxn modelId="{EB8C3452-289E-8541-898A-B57DFEE66ED7}" type="presParOf" srcId="{AE07AAB3-5392-DA4B-B865-B9F57D230706}" destId="{7FEB39D4-513E-844E-B6EB-81BD1499CEBE}" srcOrd="0" destOrd="0" presId="urn:microsoft.com/office/officeart/2005/8/layout/hierarchy1"/>
    <dgm:cxn modelId="{A5158D71-67EB-E04D-8693-BA0204F5B9CB}" type="presParOf" srcId="{7FEB39D4-513E-844E-B6EB-81BD1499CEBE}" destId="{94A95893-3D7C-FB44-9136-A32058DDB51A}" srcOrd="0" destOrd="0" presId="urn:microsoft.com/office/officeart/2005/8/layout/hierarchy1"/>
    <dgm:cxn modelId="{D0F54C83-DAF9-424A-9B2B-36945BE265C9}" type="presParOf" srcId="{94A95893-3D7C-FB44-9136-A32058DDB51A}" destId="{D0F8DE43-E448-1D40-96DE-1665C24BA7C0}" srcOrd="0" destOrd="0" presId="urn:microsoft.com/office/officeart/2005/8/layout/hierarchy1"/>
    <dgm:cxn modelId="{A8CFBAC6-0698-CE42-AC64-B35E6ADC5CBB}" type="presParOf" srcId="{94A95893-3D7C-FB44-9136-A32058DDB51A}" destId="{98E89A24-A6D7-9646-A866-A0F7C231E767}" srcOrd="1" destOrd="0" presId="urn:microsoft.com/office/officeart/2005/8/layout/hierarchy1"/>
    <dgm:cxn modelId="{1002ADB5-86EB-204A-A2ED-53B5FBBE1091}" type="presParOf" srcId="{7FEB39D4-513E-844E-B6EB-81BD1499CEBE}" destId="{422952A6-AD44-CE41-BFD7-D5DF784F4DA9}" srcOrd="1" destOrd="0" presId="urn:microsoft.com/office/officeart/2005/8/layout/hierarchy1"/>
    <dgm:cxn modelId="{4BC44523-4671-7145-9089-DE773B43C03E}" type="presParOf" srcId="{422952A6-AD44-CE41-BFD7-D5DF784F4DA9}" destId="{3C33DCE4-73AA-B14B-AFE1-C3A03F0CBCCD}" srcOrd="0" destOrd="0" presId="urn:microsoft.com/office/officeart/2005/8/layout/hierarchy1"/>
    <dgm:cxn modelId="{9F8D5203-2B9D-1844-8955-0E0F3335DF9A}" type="presParOf" srcId="{422952A6-AD44-CE41-BFD7-D5DF784F4DA9}" destId="{06B6B2E5-9C26-4244-A714-DB0748B8EE1E}" srcOrd="1" destOrd="0" presId="urn:microsoft.com/office/officeart/2005/8/layout/hierarchy1"/>
    <dgm:cxn modelId="{FE59CCA1-32D7-854F-8FF5-E5B982BF1764}" type="presParOf" srcId="{06B6B2E5-9C26-4244-A714-DB0748B8EE1E}" destId="{74A3F6FE-D129-E946-91BD-0C076AD13533}" srcOrd="0" destOrd="0" presId="urn:microsoft.com/office/officeart/2005/8/layout/hierarchy1"/>
    <dgm:cxn modelId="{40CA48B2-FDE5-6842-B5EC-C22A105C9FC0}" type="presParOf" srcId="{74A3F6FE-D129-E946-91BD-0C076AD13533}" destId="{821B4793-7F0B-174C-9488-32D05F4AAB7F}" srcOrd="0" destOrd="0" presId="urn:microsoft.com/office/officeart/2005/8/layout/hierarchy1"/>
    <dgm:cxn modelId="{F9DCF7A3-3E1F-6543-9081-A43FC13616A4}" type="presParOf" srcId="{74A3F6FE-D129-E946-91BD-0C076AD13533}" destId="{C6E7C218-C709-3643-8327-B5C44B9860C2}" srcOrd="1" destOrd="0" presId="urn:microsoft.com/office/officeart/2005/8/layout/hierarchy1"/>
    <dgm:cxn modelId="{C9F98592-BB1C-C24E-8CC7-A31822769122}" type="presParOf" srcId="{06B6B2E5-9C26-4244-A714-DB0748B8EE1E}" destId="{4427E7BF-F7F9-4248-A645-EC2EF0284FB3}" srcOrd="1" destOrd="0" presId="urn:microsoft.com/office/officeart/2005/8/layout/hierarchy1"/>
    <dgm:cxn modelId="{6260EAA0-D749-B440-A5D9-BDD4B1E1E3D7}" type="presParOf" srcId="{422952A6-AD44-CE41-BFD7-D5DF784F4DA9}" destId="{505A5914-A440-E642-8976-899664881F69}" srcOrd="2" destOrd="0" presId="urn:microsoft.com/office/officeart/2005/8/layout/hierarchy1"/>
    <dgm:cxn modelId="{DFD943E2-9A3E-2E45-934E-511D82FE830F}" type="presParOf" srcId="{422952A6-AD44-CE41-BFD7-D5DF784F4DA9}" destId="{F1DA987A-7469-B348-8030-BA810DD7397C}" srcOrd="3" destOrd="0" presId="urn:microsoft.com/office/officeart/2005/8/layout/hierarchy1"/>
    <dgm:cxn modelId="{C9C21229-2215-174D-B16C-BAA138787CDC}" type="presParOf" srcId="{F1DA987A-7469-B348-8030-BA810DD7397C}" destId="{41DF2702-3383-EF4E-9BDF-BA32BE799AE9}" srcOrd="0" destOrd="0" presId="urn:microsoft.com/office/officeart/2005/8/layout/hierarchy1"/>
    <dgm:cxn modelId="{8D3F092C-CB5A-6D41-AF7A-4B5275D6FED7}" type="presParOf" srcId="{41DF2702-3383-EF4E-9BDF-BA32BE799AE9}" destId="{ED1F840A-95BB-D943-9C36-2B6C63CAF2FB}" srcOrd="0" destOrd="0" presId="urn:microsoft.com/office/officeart/2005/8/layout/hierarchy1"/>
    <dgm:cxn modelId="{CAE42E3B-5603-CD4D-B5D1-3E41F12DFE21}" type="presParOf" srcId="{41DF2702-3383-EF4E-9BDF-BA32BE799AE9}" destId="{5AC3E7A8-618B-0646-BB02-F89E395D8742}" srcOrd="1" destOrd="0" presId="urn:microsoft.com/office/officeart/2005/8/layout/hierarchy1"/>
    <dgm:cxn modelId="{393A3684-CB27-8D43-A1D6-24068BE86759}" type="presParOf" srcId="{F1DA987A-7469-B348-8030-BA810DD7397C}" destId="{9E5E8A4F-D85B-4A42-8A44-E3CF7F7D7B29}" srcOrd="1" destOrd="0" presId="urn:microsoft.com/office/officeart/2005/8/layout/hierarchy1"/>
    <dgm:cxn modelId="{A8D65BE6-3D12-C346-96BC-F121D78E2111}" type="presParOf" srcId="{AE07AAB3-5392-DA4B-B865-B9F57D230706}" destId="{76BBF85C-A372-DA45-924D-CF32D08E7D77}" srcOrd="1" destOrd="0" presId="urn:microsoft.com/office/officeart/2005/8/layout/hierarchy1"/>
    <dgm:cxn modelId="{7F0C959C-111D-F743-950A-AC919889B982}" type="presParOf" srcId="{76BBF85C-A372-DA45-924D-CF32D08E7D77}" destId="{6C83182A-7D0F-994D-A989-8CDB2B5E36D7}" srcOrd="0" destOrd="0" presId="urn:microsoft.com/office/officeart/2005/8/layout/hierarchy1"/>
    <dgm:cxn modelId="{88461948-0CF4-7B40-8BB7-C9EF5C356D8F}" type="presParOf" srcId="{6C83182A-7D0F-994D-A989-8CDB2B5E36D7}" destId="{7724C778-B454-D742-B0A6-085EAC138978}" srcOrd="0" destOrd="0" presId="urn:microsoft.com/office/officeart/2005/8/layout/hierarchy1"/>
    <dgm:cxn modelId="{91FDD72E-6BAE-F444-B2EE-A89A189E9FEE}" type="presParOf" srcId="{6C83182A-7D0F-994D-A989-8CDB2B5E36D7}" destId="{A5E2E087-2777-A848-9D10-FD2A4810CBC1}" srcOrd="1" destOrd="0" presId="urn:microsoft.com/office/officeart/2005/8/layout/hierarchy1"/>
    <dgm:cxn modelId="{540762F2-4FC8-2840-866F-074AA7E3EB0D}" type="presParOf" srcId="{76BBF85C-A372-DA45-924D-CF32D08E7D77}" destId="{F8BFA5BA-5DB6-F146-A1BE-CE0CA828FC21}" srcOrd="1" destOrd="0" presId="urn:microsoft.com/office/officeart/2005/8/layout/hierarchy1"/>
    <dgm:cxn modelId="{F94A21F2-DC6C-9D43-A206-70FD6865CF7A}" type="presParOf" srcId="{F8BFA5BA-5DB6-F146-A1BE-CE0CA828FC21}" destId="{76651C25-68F6-BF42-AA81-66C783BCE15C}" srcOrd="0" destOrd="0" presId="urn:microsoft.com/office/officeart/2005/8/layout/hierarchy1"/>
    <dgm:cxn modelId="{BC325C6F-B7F4-1044-944B-DADA8603C140}" type="presParOf" srcId="{F8BFA5BA-5DB6-F146-A1BE-CE0CA828FC21}" destId="{0713ADD4-0DE0-CF4F-960F-1357B9EF354B}" srcOrd="1" destOrd="0" presId="urn:microsoft.com/office/officeart/2005/8/layout/hierarchy1"/>
    <dgm:cxn modelId="{CAE4F86B-4A97-5A4A-A18A-CA1E120EFE18}" type="presParOf" srcId="{0713ADD4-0DE0-CF4F-960F-1357B9EF354B}" destId="{1590CEF4-A11D-E946-AA18-A894FE941D6A}" srcOrd="0" destOrd="0" presId="urn:microsoft.com/office/officeart/2005/8/layout/hierarchy1"/>
    <dgm:cxn modelId="{3102C007-6395-6145-9166-38ECB39534AC}" type="presParOf" srcId="{1590CEF4-A11D-E946-AA18-A894FE941D6A}" destId="{D209E52B-52EF-7B48-AB1B-81C42C3473BD}" srcOrd="0" destOrd="0" presId="urn:microsoft.com/office/officeart/2005/8/layout/hierarchy1"/>
    <dgm:cxn modelId="{0C263186-8E86-B94F-B139-2E8DB2A83FF7}" type="presParOf" srcId="{1590CEF4-A11D-E946-AA18-A894FE941D6A}" destId="{201BD17F-1CCC-D742-97CF-99DB848E5728}" srcOrd="1" destOrd="0" presId="urn:microsoft.com/office/officeart/2005/8/layout/hierarchy1"/>
    <dgm:cxn modelId="{09F35861-6055-8148-B005-DEB294467F5D}" type="presParOf" srcId="{0713ADD4-0DE0-CF4F-960F-1357B9EF354B}" destId="{C6474A22-78D1-074C-AEB6-7B22FAD166C5}" srcOrd="1" destOrd="0" presId="urn:microsoft.com/office/officeart/2005/8/layout/hierarchy1"/>
    <dgm:cxn modelId="{9E0F1224-C334-F240-B9D4-DE324F111281}" type="presParOf" srcId="{C6474A22-78D1-074C-AEB6-7B22FAD166C5}" destId="{8EAFDBF5-C280-7A46-98EE-237C0F8733D1}" srcOrd="0" destOrd="0" presId="urn:microsoft.com/office/officeart/2005/8/layout/hierarchy1"/>
    <dgm:cxn modelId="{72474A59-70DE-7145-B76B-946253BFE575}" type="presParOf" srcId="{C6474A22-78D1-074C-AEB6-7B22FAD166C5}" destId="{C3FF4924-29F2-0949-80C1-D67234122BC6}" srcOrd="1" destOrd="0" presId="urn:microsoft.com/office/officeart/2005/8/layout/hierarchy1"/>
    <dgm:cxn modelId="{7206540F-D7D8-F044-8CE0-58E8461593B4}" type="presParOf" srcId="{C3FF4924-29F2-0949-80C1-D67234122BC6}" destId="{91E56895-FADD-D94B-B9C7-1A1388E923AB}" srcOrd="0" destOrd="0" presId="urn:microsoft.com/office/officeart/2005/8/layout/hierarchy1"/>
    <dgm:cxn modelId="{3F0A14B5-785E-4844-A564-A4CF043C7C64}" type="presParOf" srcId="{91E56895-FADD-D94B-B9C7-1A1388E923AB}" destId="{58F44E91-3504-3D47-AEC5-D129A3EEFAA0}" srcOrd="0" destOrd="0" presId="urn:microsoft.com/office/officeart/2005/8/layout/hierarchy1"/>
    <dgm:cxn modelId="{F1BCC1B1-9A73-A24E-A186-0BAF6F621065}" type="presParOf" srcId="{91E56895-FADD-D94B-B9C7-1A1388E923AB}" destId="{8B412C43-46A2-9648-8FD2-07ACDC14E30F}" srcOrd="1" destOrd="0" presId="urn:microsoft.com/office/officeart/2005/8/layout/hierarchy1"/>
    <dgm:cxn modelId="{59CF0DE0-BE2F-4A4D-B9BA-AEE6621BA781}" type="presParOf" srcId="{C3FF4924-29F2-0949-80C1-D67234122BC6}" destId="{C3C8FA90-0E41-4946-B90F-0F88F9EB6228}" srcOrd="1" destOrd="0" presId="urn:microsoft.com/office/officeart/2005/8/layout/hierarchy1"/>
    <dgm:cxn modelId="{78144D21-8028-3D45-AAE3-2B867720C548}" type="presParOf" srcId="{F8BFA5BA-5DB6-F146-A1BE-CE0CA828FC21}" destId="{41E8921E-B997-E441-82B6-1D6270F1E27B}" srcOrd="2" destOrd="0" presId="urn:microsoft.com/office/officeart/2005/8/layout/hierarchy1"/>
    <dgm:cxn modelId="{5BE1B716-C58B-9B41-92D9-2A0338BBE972}" type="presParOf" srcId="{F8BFA5BA-5DB6-F146-A1BE-CE0CA828FC21}" destId="{0887E3C3-D48E-534D-8C6D-0580D0DB89BB}" srcOrd="3" destOrd="0" presId="urn:microsoft.com/office/officeart/2005/8/layout/hierarchy1"/>
    <dgm:cxn modelId="{C74AB6F8-12D6-F043-93ED-642A574EBC28}" type="presParOf" srcId="{0887E3C3-D48E-534D-8C6D-0580D0DB89BB}" destId="{0E645EC3-B6BD-CD40-A46A-99A3C1DBFD98}" srcOrd="0" destOrd="0" presId="urn:microsoft.com/office/officeart/2005/8/layout/hierarchy1"/>
    <dgm:cxn modelId="{7670F8EA-5E23-1449-ABE7-5BE934604019}" type="presParOf" srcId="{0E645EC3-B6BD-CD40-A46A-99A3C1DBFD98}" destId="{46B10BDD-70B9-D040-A651-E9A22883A982}" srcOrd="0" destOrd="0" presId="urn:microsoft.com/office/officeart/2005/8/layout/hierarchy1"/>
    <dgm:cxn modelId="{977273E8-2D7E-654A-9EFA-985532246ABD}" type="presParOf" srcId="{0E645EC3-B6BD-CD40-A46A-99A3C1DBFD98}" destId="{07A89AD3-BC7B-374F-A457-927C1BE6CA6C}" srcOrd="1" destOrd="0" presId="urn:microsoft.com/office/officeart/2005/8/layout/hierarchy1"/>
    <dgm:cxn modelId="{C575F8E1-93B7-5A45-8E77-2A347CFD230F}" type="presParOf" srcId="{0887E3C3-D48E-534D-8C6D-0580D0DB89BB}" destId="{82BEBBBA-2366-0441-9FC9-CB862B917DA2}" srcOrd="1" destOrd="0" presId="urn:microsoft.com/office/officeart/2005/8/layout/hierarchy1"/>
    <dgm:cxn modelId="{BDEDE0C6-4212-DA47-9C5C-6B9EF1A88B12}" type="presParOf" srcId="{82BEBBBA-2366-0441-9FC9-CB862B917DA2}" destId="{0A0BD829-ADF3-BF42-A813-8B11CFD57649}" srcOrd="0" destOrd="0" presId="urn:microsoft.com/office/officeart/2005/8/layout/hierarchy1"/>
    <dgm:cxn modelId="{2E3E13B0-626A-C84A-869D-287D109E1363}" type="presParOf" srcId="{82BEBBBA-2366-0441-9FC9-CB862B917DA2}" destId="{35BF1B3D-A016-AE41-B35C-E543D99FA755}" srcOrd="1" destOrd="0" presId="urn:microsoft.com/office/officeart/2005/8/layout/hierarchy1"/>
    <dgm:cxn modelId="{683B0919-35E9-8D4F-A97F-31087EBCDF43}" type="presParOf" srcId="{35BF1B3D-A016-AE41-B35C-E543D99FA755}" destId="{79715A8E-673D-4643-BDBD-6C93E39DFA93}" srcOrd="0" destOrd="0" presId="urn:microsoft.com/office/officeart/2005/8/layout/hierarchy1"/>
    <dgm:cxn modelId="{7BFB41AF-A350-0E40-B76C-5DB25DB1F053}" type="presParOf" srcId="{79715A8E-673D-4643-BDBD-6C93E39DFA93}" destId="{30D037EA-E684-2D45-8A92-79936BF4F817}" srcOrd="0" destOrd="0" presId="urn:microsoft.com/office/officeart/2005/8/layout/hierarchy1"/>
    <dgm:cxn modelId="{DD53D373-B178-FB45-BC7B-5F6BB4DCCF44}" type="presParOf" srcId="{79715A8E-673D-4643-BDBD-6C93E39DFA93}" destId="{0223210D-325B-D945-88C2-7600A8199F73}" srcOrd="1" destOrd="0" presId="urn:microsoft.com/office/officeart/2005/8/layout/hierarchy1"/>
    <dgm:cxn modelId="{A0F7F4DA-D930-5541-A3D5-D9D47A3EE829}" type="presParOf" srcId="{35BF1B3D-A016-AE41-B35C-E543D99FA755}" destId="{BDC23749-878D-6D49-97FE-F0A2C387DAEB}" srcOrd="1" destOrd="0" presId="urn:microsoft.com/office/officeart/2005/8/layout/hierarchy1"/>
    <dgm:cxn modelId="{B2B80D3E-634E-0740-AF79-6737575EF6CB}" type="presParOf" srcId="{F8BFA5BA-5DB6-F146-A1BE-CE0CA828FC21}" destId="{05221EAA-22C9-C942-83A4-C3C65FA99411}" srcOrd="4" destOrd="0" presId="urn:microsoft.com/office/officeart/2005/8/layout/hierarchy1"/>
    <dgm:cxn modelId="{7C77AC9A-5E73-144C-9087-C3D19137A02C}" type="presParOf" srcId="{F8BFA5BA-5DB6-F146-A1BE-CE0CA828FC21}" destId="{4F7394B9-65E3-D940-9945-9C2202DD8E49}" srcOrd="5" destOrd="0" presId="urn:microsoft.com/office/officeart/2005/8/layout/hierarchy1"/>
    <dgm:cxn modelId="{8376FBEF-3CD4-D748-97EA-BEE740E5B1CC}" type="presParOf" srcId="{4F7394B9-65E3-D940-9945-9C2202DD8E49}" destId="{B5FAE97F-2831-5C47-BAD3-2CA1A3C1352A}" srcOrd="0" destOrd="0" presId="urn:microsoft.com/office/officeart/2005/8/layout/hierarchy1"/>
    <dgm:cxn modelId="{2684D5CF-B063-AB46-9DDB-CFDD16FE313B}" type="presParOf" srcId="{B5FAE97F-2831-5C47-BAD3-2CA1A3C1352A}" destId="{12F960E5-9AB5-BE46-A1F1-0CACEAD01ECC}" srcOrd="0" destOrd="0" presId="urn:microsoft.com/office/officeart/2005/8/layout/hierarchy1"/>
    <dgm:cxn modelId="{3E32A023-AC34-744D-9396-24971F8CB283}" type="presParOf" srcId="{B5FAE97F-2831-5C47-BAD3-2CA1A3C1352A}" destId="{282D49D0-CE9E-F849-84F1-06CC6ACEAEA4}" srcOrd="1" destOrd="0" presId="urn:microsoft.com/office/officeart/2005/8/layout/hierarchy1"/>
    <dgm:cxn modelId="{F3BD04DA-BE09-2F40-B760-7D109BA34E1A}" type="presParOf" srcId="{4F7394B9-65E3-D940-9945-9C2202DD8E49}" destId="{F1AC21C9-D01E-BB49-B2C0-D426AC6C32FC}" srcOrd="1" destOrd="0" presId="urn:microsoft.com/office/officeart/2005/8/layout/hierarchy1"/>
    <dgm:cxn modelId="{BD4FFAEB-C0BA-464C-9FCB-0C56E5B1B51B}" type="presParOf" srcId="{F1AC21C9-D01E-BB49-B2C0-D426AC6C32FC}" destId="{4C2D598F-2D4B-F04B-AE24-922E367F9B83}" srcOrd="0" destOrd="0" presId="urn:microsoft.com/office/officeart/2005/8/layout/hierarchy1"/>
    <dgm:cxn modelId="{919A5CBF-68E6-DE47-9ADB-E65AB789F203}" type="presParOf" srcId="{F1AC21C9-D01E-BB49-B2C0-D426AC6C32FC}" destId="{4B1DD347-53CE-D84E-A3D9-CCE096C860B2}" srcOrd="1" destOrd="0" presId="urn:microsoft.com/office/officeart/2005/8/layout/hierarchy1"/>
    <dgm:cxn modelId="{BE9AB1D8-E098-384B-B817-5C0C91809ED4}" type="presParOf" srcId="{4B1DD347-53CE-D84E-A3D9-CCE096C860B2}" destId="{72F60A84-1B38-6340-9145-4C42A78D9531}" srcOrd="0" destOrd="0" presId="urn:microsoft.com/office/officeart/2005/8/layout/hierarchy1"/>
    <dgm:cxn modelId="{C06AA69A-2308-D742-9B47-152551E90DE2}" type="presParOf" srcId="{72F60A84-1B38-6340-9145-4C42A78D9531}" destId="{D87E54E5-0D53-224D-A736-E5A95710CE3F}" srcOrd="0" destOrd="0" presId="urn:microsoft.com/office/officeart/2005/8/layout/hierarchy1"/>
    <dgm:cxn modelId="{F5A91423-EAD2-AA4C-A027-E0752568A663}" type="presParOf" srcId="{72F60A84-1B38-6340-9145-4C42A78D9531}" destId="{44A5044F-8E86-C640-B25C-112FBC63B6E3}" srcOrd="1" destOrd="0" presId="urn:microsoft.com/office/officeart/2005/8/layout/hierarchy1"/>
    <dgm:cxn modelId="{341305D5-D2AE-0D44-B3EB-F204DA6F8799}" type="presParOf" srcId="{4B1DD347-53CE-D84E-A3D9-CCE096C860B2}" destId="{97E22607-F33F-B448-8F7F-4FED6D1B15E8}" srcOrd="1" destOrd="0" presId="urn:microsoft.com/office/officeart/2005/8/layout/hierarchy1"/>
    <dgm:cxn modelId="{3E059498-B675-854B-B8C5-994BBFD84B39}" type="presParOf" srcId="{F8BFA5BA-5DB6-F146-A1BE-CE0CA828FC21}" destId="{3FA50793-B184-FB40-983A-2E83954B9AF6}" srcOrd="6" destOrd="0" presId="urn:microsoft.com/office/officeart/2005/8/layout/hierarchy1"/>
    <dgm:cxn modelId="{0F96F2AB-532E-0C46-8F74-1B4563B2D06E}" type="presParOf" srcId="{F8BFA5BA-5DB6-F146-A1BE-CE0CA828FC21}" destId="{63E44367-B998-294A-9BE4-C9A2AE1DFF09}" srcOrd="7" destOrd="0" presId="urn:microsoft.com/office/officeart/2005/8/layout/hierarchy1"/>
    <dgm:cxn modelId="{5D9B27E5-BC8B-0F4B-B6E5-62773887AFEF}" type="presParOf" srcId="{63E44367-B998-294A-9BE4-C9A2AE1DFF09}" destId="{AE4C4F17-76E4-8C4B-B937-A7A67A7DAD47}" srcOrd="0" destOrd="0" presId="urn:microsoft.com/office/officeart/2005/8/layout/hierarchy1"/>
    <dgm:cxn modelId="{D8CFB20F-A231-014A-A1CC-B2601D54CD55}" type="presParOf" srcId="{AE4C4F17-76E4-8C4B-B937-A7A67A7DAD47}" destId="{28C625CC-637B-144A-9ECF-A796F844FEC3}" srcOrd="0" destOrd="0" presId="urn:microsoft.com/office/officeart/2005/8/layout/hierarchy1"/>
    <dgm:cxn modelId="{28DA9D1E-9908-004E-8507-F21C8F7D826C}" type="presParOf" srcId="{AE4C4F17-76E4-8C4B-B937-A7A67A7DAD47}" destId="{B82AD1B8-6FE2-D840-8AAB-0A69298B4907}" srcOrd="1" destOrd="0" presId="urn:microsoft.com/office/officeart/2005/8/layout/hierarchy1"/>
    <dgm:cxn modelId="{A9A67AF0-7237-B049-B097-DA4C971B83FD}" type="presParOf" srcId="{63E44367-B998-294A-9BE4-C9A2AE1DFF09}" destId="{6EB2B2D5-A7A4-BB4D-9534-ABF4FFE92593}" srcOrd="1" destOrd="0" presId="urn:microsoft.com/office/officeart/2005/8/layout/hierarchy1"/>
    <dgm:cxn modelId="{34A6A2D2-EC42-3146-9BBB-B052D3BFD5C9}" type="presParOf" srcId="{6EB2B2D5-A7A4-BB4D-9534-ABF4FFE92593}" destId="{F9DD051D-F7D5-A049-BAA2-80551457F018}" srcOrd="0" destOrd="0" presId="urn:microsoft.com/office/officeart/2005/8/layout/hierarchy1"/>
    <dgm:cxn modelId="{F54DA4FD-A7A0-474B-A9FD-BF60E36A8319}" type="presParOf" srcId="{6EB2B2D5-A7A4-BB4D-9534-ABF4FFE92593}" destId="{DD001712-9360-EC48-BF13-2831C2A56461}" srcOrd="1" destOrd="0" presId="urn:microsoft.com/office/officeart/2005/8/layout/hierarchy1"/>
    <dgm:cxn modelId="{3A79DEAD-3D22-CA45-AD33-60C0683F0D9B}" type="presParOf" srcId="{DD001712-9360-EC48-BF13-2831C2A56461}" destId="{DFF0E3CD-1361-6A4C-9399-5B1901532F9E}" srcOrd="0" destOrd="0" presId="urn:microsoft.com/office/officeart/2005/8/layout/hierarchy1"/>
    <dgm:cxn modelId="{0D13A1F4-4B46-6A49-86E2-BF66DFAE708D}" type="presParOf" srcId="{DFF0E3CD-1361-6A4C-9399-5B1901532F9E}" destId="{83E8DB48-A85C-6B4A-933B-34DEBB26309E}" srcOrd="0" destOrd="0" presId="urn:microsoft.com/office/officeart/2005/8/layout/hierarchy1"/>
    <dgm:cxn modelId="{D4F4DB9A-5BD9-1344-B1B2-9EBEF7258644}" type="presParOf" srcId="{DFF0E3CD-1361-6A4C-9399-5B1901532F9E}" destId="{CA5419CB-C7F9-054E-8C3F-3A4CAA9485C8}" srcOrd="1" destOrd="0" presId="urn:microsoft.com/office/officeart/2005/8/layout/hierarchy1"/>
    <dgm:cxn modelId="{08377DF5-8D2C-474C-9449-DDB3DAAAE476}" type="presParOf" srcId="{DD001712-9360-EC48-BF13-2831C2A56461}" destId="{A2DA31CC-F0B5-0C46-A8A1-39C94A214B05}"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545F83E9-D708-2A4F-85D1-62DCBC029A8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100C9EA-D3C1-B644-9675-528DCA32B341}">
      <dgm:prSet/>
      <dgm:spPr>
        <a:solidFill>
          <a:srgbClr val="CCFFCC"/>
        </a:solidFill>
      </dgm:spPr>
      <dgm:t>
        <a:bodyPr/>
        <a:lstStyle/>
        <a:p>
          <a:pPr rtl="0"/>
          <a:r>
            <a:rPr lang="en-US" dirty="0" smtClean="0">
              <a:solidFill>
                <a:srgbClr val="54638C"/>
              </a:solidFill>
            </a:rPr>
            <a:t>Each peer must act as both a client and a server.</a:t>
          </a:r>
          <a:endParaRPr lang="en-US" dirty="0">
            <a:solidFill>
              <a:srgbClr val="54638C"/>
            </a:solidFill>
          </a:endParaRPr>
        </a:p>
      </dgm:t>
    </dgm:pt>
    <dgm:pt modelId="{DD6FCC55-E759-114E-A7F3-803ABC4BB5DC}" type="parTrans" cxnId="{1C663F40-EBB9-EB4D-A230-26BEC6A17638}">
      <dgm:prSet/>
      <dgm:spPr/>
      <dgm:t>
        <a:bodyPr/>
        <a:lstStyle/>
        <a:p>
          <a:endParaRPr lang="en-US"/>
        </a:p>
      </dgm:t>
    </dgm:pt>
    <dgm:pt modelId="{950D4311-6C03-CA49-BA71-7E4B7D20337E}" type="sibTrans" cxnId="{1C663F40-EBB9-EB4D-A230-26BEC6A17638}">
      <dgm:prSet/>
      <dgm:spPr/>
      <dgm:t>
        <a:bodyPr/>
        <a:lstStyle/>
        <a:p>
          <a:endParaRPr lang="en-US"/>
        </a:p>
      </dgm:t>
    </dgm:pt>
    <dgm:pt modelId="{830EE868-B3E0-814C-BB52-06C741B77C94}">
      <dgm:prSet/>
      <dgm:spPr>
        <a:solidFill>
          <a:schemeClr val="accent2">
            <a:lumMod val="75000"/>
          </a:schemeClr>
        </a:solidFill>
      </dgm:spPr>
      <dgm:t>
        <a:bodyPr/>
        <a:lstStyle/>
        <a:p>
          <a:pPr rtl="0"/>
          <a:r>
            <a:rPr lang="en-US" dirty="0" smtClean="0"/>
            <a:t>Peers provide computational or storage resources for </a:t>
          </a:r>
          <a:r>
            <a:rPr lang="en-US" b="1" i="1" dirty="0" smtClean="0"/>
            <a:t>other</a:t>
          </a:r>
          <a:r>
            <a:rPr lang="en-US" dirty="0" smtClean="0"/>
            <a:t> peers.</a:t>
          </a:r>
          <a:endParaRPr lang="en-US" dirty="0"/>
        </a:p>
      </dgm:t>
    </dgm:pt>
    <dgm:pt modelId="{282AA444-8B0C-F54B-A54B-A38AEF02EB89}" type="parTrans" cxnId="{A87B8352-8E1D-7B4F-B768-57ADA2A8854C}">
      <dgm:prSet/>
      <dgm:spPr/>
      <dgm:t>
        <a:bodyPr/>
        <a:lstStyle/>
        <a:p>
          <a:endParaRPr lang="en-US"/>
        </a:p>
      </dgm:t>
    </dgm:pt>
    <dgm:pt modelId="{42879A87-0822-4947-BF7C-5FA96D6C29D6}" type="sibTrans" cxnId="{A87B8352-8E1D-7B4F-B768-57ADA2A8854C}">
      <dgm:prSet/>
      <dgm:spPr/>
      <dgm:t>
        <a:bodyPr/>
        <a:lstStyle/>
        <a:p>
          <a:endParaRPr lang="en-US"/>
        </a:p>
      </dgm:t>
    </dgm:pt>
    <dgm:pt modelId="{EE033118-C1D2-F741-A818-6E8D622C86C7}">
      <dgm:prSet/>
      <dgm:spPr>
        <a:solidFill>
          <a:srgbClr val="FF0000"/>
        </a:solidFill>
      </dgm:spPr>
      <dgm:t>
        <a:bodyPr/>
        <a:lstStyle/>
        <a:p>
          <a:pPr rtl="0"/>
          <a:r>
            <a:rPr lang="en-US" dirty="0" smtClean="0"/>
            <a:t>Self-organizing and scaling.</a:t>
          </a:r>
          <a:endParaRPr lang="en-US" dirty="0"/>
        </a:p>
      </dgm:t>
    </dgm:pt>
    <dgm:pt modelId="{8174632C-7550-454A-9BC5-920BF6A272C2}" type="parTrans" cxnId="{8DA1796E-7E40-A844-A53B-AADAEE43651B}">
      <dgm:prSet/>
      <dgm:spPr/>
      <dgm:t>
        <a:bodyPr/>
        <a:lstStyle/>
        <a:p>
          <a:endParaRPr lang="en-US"/>
        </a:p>
      </dgm:t>
    </dgm:pt>
    <dgm:pt modelId="{8BF1886F-9692-2A4E-9FDA-29A642E2F877}" type="sibTrans" cxnId="{8DA1796E-7E40-A844-A53B-AADAEE43651B}">
      <dgm:prSet/>
      <dgm:spPr/>
      <dgm:t>
        <a:bodyPr/>
        <a:lstStyle/>
        <a:p>
          <a:endParaRPr lang="en-US"/>
        </a:p>
      </dgm:t>
    </dgm:pt>
    <dgm:pt modelId="{7AF4E6F8-9F92-3042-93F7-A70707D8DC51}" type="pres">
      <dgm:prSet presAssocID="{545F83E9-D708-2A4F-85D1-62DCBC029A8A}" presName="linear" presStyleCnt="0">
        <dgm:presLayoutVars>
          <dgm:animLvl val="lvl"/>
          <dgm:resizeHandles val="exact"/>
        </dgm:presLayoutVars>
      </dgm:prSet>
      <dgm:spPr/>
      <dgm:t>
        <a:bodyPr/>
        <a:lstStyle/>
        <a:p>
          <a:endParaRPr lang="en-US"/>
        </a:p>
      </dgm:t>
    </dgm:pt>
    <dgm:pt modelId="{A073BEF3-6D8C-F648-8F1D-ECAAF1A80F68}" type="pres">
      <dgm:prSet presAssocID="{3100C9EA-D3C1-B644-9675-528DCA32B341}" presName="parentText" presStyleLbl="node1" presStyleIdx="0" presStyleCnt="3">
        <dgm:presLayoutVars>
          <dgm:chMax val="0"/>
          <dgm:bulletEnabled val="1"/>
        </dgm:presLayoutVars>
      </dgm:prSet>
      <dgm:spPr/>
      <dgm:t>
        <a:bodyPr/>
        <a:lstStyle/>
        <a:p>
          <a:endParaRPr lang="en-US"/>
        </a:p>
      </dgm:t>
    </dgm:pt>
    <dgm:pt modelId="{EF1815A6-B08D-0843-92ED-3D78E0D918D6}" type="pres">
      <dgm:prSet presAssocID="{950D4311-6C03-CA49-BA71-7E4B7D20337E}" presName="spacer" presStyleCnt="0"/>
      <dgm:spPr/>
    </dgm:pt>
    <dgm:pt modelId="{F8E95ADB-216F-184F-BF3C-9E00636021C0}" type="pres">
      <dgm:prSet presAssocID="{830EE868-B3E0-814C-BB52-06C741B77C94}" presName="parentText" presStyleLbl="node1" presStyleIdx="1" presStyleCnt="3">
        <dgm:presLayoutVars>
          <dgm:chMax val="0"/>
          <dgm:bulletEnabled val="1"/>
        </dgm:presLayoutVars>
      </dgm:prSet>
      <dgm:spPr/>
      <dgm:t>
        <a:bodyPr/>
        <a:lstStyle/>
        <a:p>
          <a:endParaRPr lang="en-US"/>
        </a:p>
      </dgm:t>
    </dgm:pt>
    <dgm:pt modelId="{8BD86781-6D8D-F242-897D-F2A73AB76B8E}" type="pres">
      <dgm:prSet presAssocID="{42879A87-0822-4947-BF7C-5FA96D6C29D6}" presName="spacer" presStyleCnt="0"/>
      <dgm:spPr/>
    </dgm:pt>
    <dgm:pt modelId="{59A07395-05A8-5545-9C2A-AE173C22D397}" type="pres">
      <dgm:prSet presAssocID="{EE033118-C1D2-F741-A818-6E8D622C86C7}" presName="parentText" presStyleLbl="node1" presStyleIdx="2" presStyleCnt="3">
        <dgm:presLayoutVars>
          <dgm:chMax val="0"/>
          <dgm:bulletEnabled val="1"/>
        </dgm:presLayoutVars>
      </dgm:prSet>
      <dgm:spPr/>
      <dgm:t>
        <a:bodyPr/>
        <a:lstStyle/>
        <a:p>
          <a:endParaRPr lang="en-US"/>
        </a:p>
      </dgm:t>
    </dgm:pt>
  </dgm:ptLst>
  <dgm:cxnLst>
    <dgm:cxn modelId="{A87B8352-8E1D-7B4F-B768-57ADA2A8854C}" srcId="{545F83E9-D708-2A4F-85D1-62DCBC029A8A}" destId="{830EE868-B3E0-814C-BB52-06C741B77C94}" srcOrd="1" destOrd="0" parTransId="{282AA444-8B0C-F54B-A54B-A38AEF02EB89}" sibTransId="{42879A87-0822-4947-BF7C-5FA96D6C29D6}"/>
    <dgm:cxn modelId="{8DA1796E-7E40-A844-A53B-AADAEE43651B}" srcId="{545F83E9-D708-2A4F-85D1-62DCBC029A8A}" destId="{EE033118-C1D2-F741-A818-6E8D622C86C7}" srcOrd="2" destOrd="0" parTransId="{8174632C-7550-454A-9BC5-920BF6A272C2}" sibTransId="{8BF1886F-9692-2A4E-9FDA-29A642E2F877}"/>
    <dgm:cxn modelId="{6FD73C42-F4B8-BB48-ADFA-C0E0EE5A3163}" type="presOf" srcId="{EE033118-C1D2-F741-A818-6E8D622C86C7}" destId="{59A07395-05A8-5545-9C2A-AE173C22D397}" srcOrd="0" destOrd="0" presId="urn:microsoft.com/office/officeart/2005/8/layout/vList2"/>
    <dgm:cxn modelId="{07AC0924-12DC-D64A-B6BA-D3C9055635BB}" type="presOf" srcId="{830EE868-B3E0-814C-BB52-06C741B77C94}" destId="{F8E95ADB-216F-184F-BF3C-9E00636021C0}" srcOrd="0" destOrd="0" presId="urn:microsoft.com/office/officeart/2005/8/layout/vList2"/>
    <dgm:cxn modelId="{27663A4C-1E47-5D4B-B292-1F199F4AA6E9}" type="presOf" srcId="{545F83E9-D708-2A4F-85D1-62DCBC029A8A}" destId="{7AF4E6F8-9F92-3042-93F7-A70707D8DC51}" srcOrd="0" destOrd="0" presId="urn:microsoft.com/office/officeart/2005/8/layout/vList2"/>
    <dgm:cxn modelId="{1C663F40-EBB9-EB4D-A230-26BEC6A17638}" srcId="{545F83E9-D708-2A4F-85D1-62DCBC029A8A}" destId="{3100C9EA-D3C1-B644-9675-528DCA32B341}" srcOrd="0" destOrd="0" parTransId="{DD6FCC55-E759-114E-A7F3-803ABC4BB5DC}" sibTransId="{950D4311-6C03-CA49-BA71-7E4B7D20337E}"/>
    <dgm:cxn modelId="{3C59A4BF-B86D-534A-8AA1-23140C896140}" type="presOf" srcId="{3100C9EA-D3C1-B644-9675-528DCA32B341}" destId="{A073BEF3-6D8C-F648-8F1D-ECAAF1A80F68}" srcOrd="0" destOrd="0" presId="urn:microsoft.com/office/officeart/2005/8/layout/vList2"/>
    <dgm:cxn modelId="{EDA84949-03A1-AA4C-9421-9827F5CA6582}" type="presParOf" srcId="{7AF4E6F8-9F92-3042-93F7-A70707D8DC51}" destId="{A073BEF3-6D8C-F648-8F1D-ECAAF1A80F68}" srcOrd="0" destOrd="0" presId="urn:microsoft.com/office/officeart/2005/8/layout/vList2"/>
    <dgm:cxn modelId="{536F0FF8-EB47-0D47-94D7-1D0CD5FC37A1}" type="presParOf" srcId="{7AF4E6F8-9F92-3042-93F7-A70707D8DC51}" destId="{EF1815A6-B08D-0843-92ED-3D78E0D918D6}" srcOrd="1" destOrd="0" presId="urn:microsoft.com/office/officeart/2005/8/layout/vList2"/>
    <dgm:cxn modelId="{ABCB680F-74F1-B744-8EAA-2E78DB5F70C4}" type="presParOf" srcId="{7AF4E6F8-9F92-3042-93F7-A70707D8DC51}" destId="{F8E95ADB-216F-184F-BF3C-9E00636021C0}" srcOrd="2" destOrd="0" presId="urn:microsoft.com/office/officeart/2005/8/layout/vList2"/>
    <dgm:cxn modelId="{A01C28D8-7ABD-3642-9638-62A3A36B3493}" type="presParOf" srcId="{7AF4E6F8-9F92-3042-93F7-A70707D8DC51}" destId="{8BD86781-6D8D-F242-897D-F2A73AB76B8E}" srcOrd="3" destOrd="0" presId="urn:microsoft.com/office/officeart/2005/8/layout/vList2"/>
    <dgm:cxn modelId="{39145569-5957-DA4C-AFCC-610077658137}" type="presParOf" srcId="{7AF4E6F8-9F92-3042-93F7-A70707D8DC51}" destId="{59A07395-05A8-5545-9C2A-AE173C22D397}" srcOrd="4"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1C0A08C0-1624-0C4B-9E68-BF998172B99F}" type="doc">
      <dgm:prSet loTypeId="urn:microsoft.com/office/officeart/2005/8/layout/hProcess9" loCatId="process" qsTypeId="urn:microsoft.com/office/officeart/2005/8/quickstyle/simple4" qsCatId="simple" csTypeId="urn:microsoft.com/office/officeart/2005/8/colors/accent1_2" csCatId="accent1" phldr="1"/>
      <dgm:spPr/>
    </dgm:pt>
    <dgm:pt modelId="{BC23A818-B083-9242-B06F-B4FD0BE98B23}">
      <dgm:prSet phldrT="[Text]"/>
      <dgm:spPr>
        <a:solidFill>
          <a:schemeClr val="bg1">
            <a:lumMod val="85000"/>
          </a:schemeClr>
        </a:solidFill>
      </dgm:spPr>
      <dgm:t>
        <a:bodyPr/>
        <a:lstStyle/>
        <a:p>
          <a:r>
            <a:rPr lang="en-US" dirty="0" smtClean="0"/>
            <a:t>gather</a:t>
          </a:r>
          <a:endParaRPr lang="en-US" dirty="0"/>
        </a:p>
      </dgm:t>
    </dgm:pt>
    <dgm:pt modelId="{65C5D8B5-5AB9-D448-948E-754994140AD6}" type="parTrans" cxnId="{20EDF7DC-333A-954F-9877-413C31BA2427}">
      <dgm:prSet/>
      <dgm:spPr/>
      <dgm:t>
        <a:bodyPr/>
        <a:lstStyle/>
        <a:p>
          <a:endParaRPr lang="en-US"/>
        </a:p>
      </dgm:t>
    </dgm:pt>
    <dgm:pt modelId="{32A9D76F-C7F9-1B4F-828C-26F4517C9C2B}" type="sibTrans" cxnId="{20EDF7DC-333A-954F-9877-413C31BA2427}">
      <dgm:prSet/>
      <dgm:spPr/>
      <dgm:t>
        <a:bodyPr/>
        <a:lstStyle/>
        <a:p>
          <a:endParaRPr lang="en-US"/>
        </a:p>
      </dgm:t>
    </dgm:pt>
    <dgm:pt modelId="{B1DE04A7-0AAE-254B-AE89-11C2F116C699}">
      <dgm:prSet phldrT="[Text]"/>
      <dgm:spPr>
        <a:solidFill>
          <a:schemeClr val="accent1">
            <a:lumMod val="75000"/>
          </a:schemeClr>
        </a:solidFill>
      </dgm:spPr>
      <dgm:t>
        <a:bodyPr/>
        <a:lstStyle/>
        <a:p>
          <a:r>
            <a:rPr lang="en-US" dirty="0" smtClean="0"/>
            <a:t>prioritize</a:t>
          </a:r>
          <a:endParaRPr lang="en-US" dirty="0"/>
        </a:p>
      </dgm:t>
    </dgm:pt>
    <dgm:pt modelId="{F468A720-01E4-9649-9A59-A9F8A473C5B9}" type="parTrans" cxnId="{CF0EA566-AA01-7148-9F53-D042F3A0E783}">
      <dgm:prSet/>
      <dgm:spPr/>
      <dgm:t>
        <a:bodyPr/>
        <a:lstStyle/>
        <a:p>
          <a:endParaRPr lang="en-US"/>
        </a:p>
      </dgm:t>
    </dgm:pt>
    <dgm:pt modelId="{47A8D6AC-6287-C549-8DE9-E657BEF273E7}" type="sibTrans" cxnId="{CF0EA566-AA01-7148-9F53-D042F3A0E783}">
      <dgm:prSet/>
      <dgm:spPr/>
      <dgm:t>
        <a:bodyPr/>
        <a:lstStyle/>
        <a:p>
          <a:endParaRPr lang="en-US"/>
        </a:p>
      </dgm:t>
    </dgm:pt>
    <dgm:pt modelId="{C75BE071-F1E0-514E-A438-1F73C746253F}">
      <dgm:prSet phldrT="[Text]"/>
      <dgm:spPr>
        <a:solidFill>
          <a:schemeClr val="accent2">
            <a:lumMod val="60000"/>
            <a:lumOff val="40000"/>
          </a:schemeClr>
        </a:solidFill>
      </dgm:spPr>
      <dgm:t>
        <a:bodyPr/>
        <a:lstStyle/>
        <a:p>
          <a:r>
            <a:rPr lang="en-US" dirty="0" smtClean="0">
              <a:solidFill>
                <a:schemeClr val="bg1">
                  <a:lumMod val="50000"/>
                  <a:lumOff val="50000"/>
                </a:schemeClr>
              </a:solidFill>
            </a:rPr>
            <a:t>encode</a:t>
          </a:r>
          <a:endParaRPr lang="en-US" dirty="0">
            <a:solidFill>
              <a:schemeClr val="bg1">
                <a:lumMod val="50000"/>
                <a:lumOff val="50000"/>
              </a:schemeClr>
            </a:solidFill>
          </a:endParaRPr>
        </a:p>
      </dgm:t>
    </dgm:pt>
    <dgm:pt modelId="{58058836-CB3C-124F-A365-1B35273D9E19}" type="parTrans" cxnId="{0CF69515-E3E0-B24B-B025-9DF652CF7227}">
      <dgm:prSet/>
      <dgm:spPr/>
      <dgm:t>
        <a:bodyPr/>
        <a:lstStyle/>
        <a:p>
          <a:endParaRPr lang="en-US"/>
        </a:p>
      </dgm:t>
    </dgm:pt>
    <dgm:pt modelId="{89BAAF6D-4925-EF40-857C-D4169E8008CF}" type="sibTrans" cxnId="{0CF69515-E3E0-B24B-B025-9DF652CF7227}">
      <dgm:prSet/>
      <dgm:spPr/>
      <dgm:t>
        <a:bodyPr/>
        <a:lstStyle/>
        <a:p>
          <a:endParaRPr lang="en-US"/>
        </a:p>
      </dgm:t>
    </dgm:pt>
    <dgm:pt modelId="{C447CCCC-136A-0341-A62F-67476CC6E33C}">
      <dgm:prSet/>
      <dgm:spPr>
        <a:solidFill>
          <a:srgbClr val="008000"/>
        </a:solidFill>
      </dgm:spPr>
      <dgm:t>
        <a:bodyPr/>
        <a:lstStyle/>
        <a:p>
          <a:r>
            <a:rPr lang="en-US" dirty="0" smtClean="0"/>
            <a:t>complete</a:t>
          </a:r>
          <a:endParaRPr lang="en-US" dirty="0"/>
        </a:p>
      </dgm:t>
    </dgm:pt>
    <dgm:pt modelId="{7E50686D-94F7-3541-9C8C-06AB2D5EA109}" type="parTrans" cxnId="{9165A860-0164-8849-ABA6-FC1873BC79F8}">
      <dgm:prSet/>
      <dgm:spPr/>
      <dgm:t>
        <a:bodyPr/>
        <a:lstStyle/>
        <a:p>
          <a:endParaRPr lang="en-US"/>
        </a:p>
      </dgm:t>
    </dgm:pt>
    <dgm:pt modelId="{DF00B2C5-EC90-4A47-9A0C-9F0DA661472F}" type="sibTrans" cxnId="{9165A860-0164-8849-ABA6-FC1873BC79F8}">
      <dgm:prSet/>
      <dgm:spPr/>
      <dgm:t>
        <a:bodyPr/>
        <a:lstStyle/>
        <a:p>
          <a:endParaRPr lang="en-US"/>
        </a:p>
      </dgm:t>
    </dgm:pt>
    <dgm:pt modelId="{E443BF81-8DA8-2E4A-8D3F-2210D4CA9E0F}">
      <dgm:prSet/>
      <dgm:spPr>
        <a:solidFill>
          <a:srgbClr val="008000">
            <a:alpha val="44000"/>
          </a:srgbClr>
        </a:solidFill>
      </dgm:spPr>
      <dgm:t>
        <a:bodyPr/>
        <a:lstStyle/>
        <a:p>
          <a:r>
            <a:rPr lang="en-US" dirty="0" smtClean="0"/>
            <a:t>check</a:t>
          </a:r>
          <a:endParaRPr lang="en-US" dirty="0"/>
        </a:p>
      </dgm:t>
    </dgm:pt>
    <dgm:pt modelId="{353FB1A2-25A4-E446-93D5-64E8A2352B1B}" type="parTrans" cxnId="{5941406A-802C-7C4B-A898-DAC0B1011E07}">
      <dgm:prSet/>
      <dgm:spPr/>
      <dgm:t>
        <a:bodyPr/>
        <a:lstStyle/>
        <a:p>
          <a:endParaRPr lang="en-US"/>
        </a:p>
      </dgm:t>
    </dgm:pt>
    <dgm:pt modelId="{D7B10414-6D56-9E45-B997-CA1FC0A44D8C}" type="sibTrans" cxnId="{5941406A-802C-7C4B-A898-DAC0B1011E07}">
      <dgm:prSet/>
      <dgm:spPr/>
      <dgm:t>
        <a:bodyPr/>
        <a:lstStyle/>
        <a:p>
          <a:endParaRPr lang="en-US"/>
        </a:p>
      </dgm:t>
    </dgm:pt>
    <dgm:pt modelId="{37F1855F-86A9-AE41-9A83-99B87E45A6F6}">
      <dgm:prSet/>
      <dgm:spPr>
        <a:solidFill>
          <a:srgbClr val="FF6600">
            <a:alpha val="34000"/>
          </a:srgbClr>
        </a:solidFill>
      </dgm:spPr>
      <dgm:t>
        <a:bodyPr/>
        <a:lstStyle/>
        <a:p>
          <a:r>
            <a:rPr lang="en-US" dirty="0" smtClean="0"/>
            <a:t>offer &amp; answer</a:t>
          </a:r>
          <a:endParaRPr lang="en-US" dirty="0"/>
        </a:p>
      </dgm:t>
    </dgm:pt>
    <dgm:pt modelId="{C4D5F10D-37DC-ED49-95C2-C94ADBB978BB}" type="parTrans" cxnId="{E63732B6-C130-1449-AD2D-61E53E2AE6D7}">
      <dgm:prSet/>
      <dgm:spPr/>
      <dgm:t>
        <a:bodyPr/>
        <a:lstStyle/>
        <a:p>
          <a:endParaRPr lang="en-US"/>
        </a:p>
      </dgm:t>
    </dgm:pt>
    <dgm:pt modelId="{7EA25AC7-FBBA-BB40-B7A2-972BBC530375}" type="sibTrans" cxnId="{E63732B6-C130-1449-AD2D-61E53E2AE6D7}">
      <dgm:prSet/>
      <dgm:spPr/>
      <dgm:t>
        <a:bodyPr/>
        <a:lstStyle/>
        <a:p>
          <a:endParaRPr lang="en-US"/>
        </a:p>
      </dgm:t>
    </dgm:pt>
    <dgm:pt modelId="{E9EB214F-C913-D942-BD2D-AF8FB7B285CD}" type="pres">
      <dgm:prSet presAssocID="{1C0A08C0-1624-0C4B-9E68-BF998172B99F}" presName="CompostProcess" presStyleCnt="0">
        <dgm:presLayoutVars>
          <dgm:dir/>
          <dgm:resizeHandles val="exact"/>
        </dgm:presLayoutVars>
      </dgm:prSet>
      <dgm:spPr/>
    </dgm:pt>
    <dgm:pt modelId="{39419685-6A32-A34A-86AB-4413512FA7B9}" type="pres">
      <dgm:prSet presAssocID="{1C0A08C0-1624-0C4B-9E68-BF998172B99F}" presName="arrow" presStyleLbl="bgShp" presStyleIdx="0" presStyleCnt="1"/>
      <dgm:spPr/>
    </dgm:pt>
    <dgm:pt modelId="{C47FCC15-7717-E546-B327-B6E2036BB2DE}" type="pres">
      <dgm:prSet presAssocID="{1C0A08C0-1624-0C4B-9E68-BF998172B99F}" presName="linearProcess" presStyleCnt="0"/>
      <dgm:spPr/>
    </dgm:pt>
    <dgm:pt modelId="{9934BCF4-CD07-1349-ACBD-9AE459CC068D}" type="pres">
      <dgm:prSet presAssocID="{BC23A818-B083-9242-B06F-B4FD0BE98B23}" presName="textNode" presStyleLbl="node1" presStyleIdx="0" presStyleCnt="6">
        <dgm:presLayoutVars>
          <dgm:bulletEnabled val="1"/>
        </dgm:presLayoutVars>
      </dgm:prSet>
      <dgm:spPr/>
      <dgm:t>
        <a:bodyPr/>
        <a:lstStyle/>
        <a:p>
          <a:endParaRPr lang="en-US"/>
        </a:p>
      </dgm:t>
    </dgm:pt>
    <dgm:pt modelId="{783B90AF-9FCE-114F-9689-9A07D32A962D}" type="pres">
      <dgm:prSet presAssocID="{32A9D76F-C7F9-1B4F-828C-26F4517C9C2B}" presName="sibTrans" presStyleCnt="0"/>
      <dgm:spPr/>
    </dgm:pt>
    <dgm:pt modelId="{610AB139-B92A-AF42-81E9-801AC23BEB80}" type="pres">
      <dgm:prSet presAssocID="{B1DE04A7-0AAE-254B-AE89-11C2F116C699}" presName="textNode" presStyleLbl="node1" presStyleIdx="1" presStyleCnt="6">
        <dgm:presLayoutVars>
          <dgm:bulletEnabled val="1"/>
        </dgm:presLayoutVars>
      </dgm:prSet>
      <dgm:spPr/>
      <dgm:t>
        <a:bodyPr/>
        <a:lstStyle/>
        <a:p>
          <a:endParaRPr lang="en-US"/>
        </a:p>
      </dgm:t>
    </dgm:pt>
    <dgm:pt modelId="{BF819423-4C2B-4547-A31B-9AE69F8E67EB}" type="pres">
      <dgm:prSet presAssocID="{47A8D6AC-6287-C549-8DE9-E657BEF273E7}" presName="sibTrans" presStyleCnt="0"/>
      <dgm:spPr/>
    </dgm:pt>
    <dgm:pt modelId="{19BAED00-82D4-CE49-A30C-D46265837FB6}" type="pres">
      <dgm:prSet presAssocID="{C75BE071-F1E0-514E-A438-1F73C746253F}" presName="textNode" presStyleLbl="node1" presStyleIdx="2" presStyleCnt="6">
        <dgm:presLayoutVars>
          <dgm:bulletEnabled val="1"/>
        </dgm:presLayoutVars>
      </dgm:prSet>
      <dgm:spPr/>
      <dgm:t>
        <a:bodyPr/>
        <a:lstStyle/>
        <a:p>
          <a:endParaRPr lang="en-US"/>
        </a:p>
      </dgm:t>
    </dgm:pt>
    <dgm:pt modelId="{A86E7588-41CD-E845-B413-E3D5DF09231E}" type="pres">
      <dgm:prSet presAssocID="{89BAAF6D-4925-EF40-857C-D4169E8008CF}" presName="sibTrans" presStyleCnt="0"/>
      <dgm:spPr/>
    </dgm:pt>
    <dgm:pt modelId="{5A460622-ACA5-FE46-929B-152ED1523E86}" type="pres">
      <dgm:prSet presAssocID="{37F1855F-86A9-AE41-9A83-99B87E45A6F6}" presName="textNode" presStyleLbl="node1" presStyleIdx="3" presStyleCnt="6">
        <dgm:presLayoutVars>
          <dgm:bulletEnabled val="1"/>
        </dgm:presLayoutVars>
      </dgm:prSet>
      <dgm:spPr/>
      <dgm:t>
        <a:bodyPr/>
        <a:lstStyle/>
        <a:p>
          <a:endParaRPr lang="en-US"/>
        </a:p>
      </dgm:t>
    </dgm:pt>
    <dgm:pt modelId="{831CA232-C7E6-094D-A1F2-4483A1580B07}" type="pres">
      <dgm:prSet presAssocID="{7EA25AC7-FBBA-BB40-B7A2-972BBC530375}" presName="sibTrans" presStyleCnt="0"/>
      <dgm:spPr/>
    </dgm:pt>
    <dgm:pt modelId="{DE446DD6-2A17-F941-86B1-FC8636E2BAE0}" type="pres">
      <dgm:prSet presAssocID="{E443BF81-8DA8-2E4A-8D3F-2210D4CA9E0F}" presName="textNode" presStyleLbl="node1" presStyleIdx="4" presStyleCnt="6">
        <dgm:presLayoutVars>
          <dgm:bulletEnabled val="1"/>
        </dgm:presLayoutVars>
      </dgm:prSet>
      <dgm:spPr/>
      <dgm:t>
        <a:bodyPr/>
        <a:lstStyle/>
        <a:p>
          <a:endParaRPr lang="en-US"/>
        </a:p>
      </dgm:t>
    </dgm:pt>
    <dgm:pt modelId="{08A84AF4-0D62-414C-B3B7-BB27452B7461}" type="pres">
      <dgm:prSet presAssocID="{D7B10414-6D56-9E45-B997-CA1FC0A44D8C}" presName="sibTrans" presStyleCnt="0"/>
      <dgm:spPr/>
    </dgm:pt>
    <dgm:pt modelId="{6486134B-1682-0C43-8A54-8CE635FE8851}" type="pres">
      <dgm:prSet presAssocID="{C447CCCC-136A-0341-A62F-67476CC6E33C}" presName="textNode" presStyleLbl="node1" presStyleIdx="5" presStyleCnt="6">
        <dgm:presLayoutVars>
          <dgm:bulletEnabled val="1"/>
        </dgm:presLayoutVars>
      </dgm:prSet>
      <dgm:spPr/>
      <dgm:t>
        <a:bodyPr/>
        <a:lstStyle/>
        <a:p>
          <a:endParaRPr lang="en-US"/>
        </a:p>
      </dgm:t>
    </dgm:pt>
  </dgm:ptLst>
  <dgm:cxnLst>
    <dgm:cxn modelId="{F843C52E-D898-844F-8D77-B40300777E23}" type="presOf" srcId="{E443BF81-8DA8-2E4A-8D3F-2210D4CA9E0F}" destId="{DE446DD6-2A17-F941-86B1-FC8636E2BAE0}" srcOrd="0" destOrd="0" presId="urn:microsoft.com/office/officeart/2005/8/layout/hProcess9"/>
    <dgm:cxn modelId="{20EDF7DC-333A-954F-9877-413C31BA2427}" srcId="{1C0A08C0-1624-0C4B-9E68-BF998172B99F}" destId="{BC23A818-B083-9242-B06F-B4FD0BE98B23}" srcOrd="0" destOrd="0" parTransId="{65C5D8B5-5AB9-D448-948E-754994140AD6}" sibTransId="{32A9D76F-C7F9-1B4F-828C-26F4517C9C2B}"/>
    <dgm:cxn modelId="{933B6FA1-27D1-E44E-AB4A-8854CF22A7E5}" type="presOf" srcId="{BC23A818-B083-9242-B06F-B4FD0BE98B23}" destId="{9934BCF4-CD07-1349-ACBD-9AE459CC068D}" srcOrd="0" destOrd="0" presId="urn:microsoft.com/office/officeart/2005/8/layout/hProcess9"/>
    <dgm:cxn modelId="{62E7B7A1-B401-304B-AF42-B03032187EBD}" type="presOf" srcId="{C75BE071-F1E0-514E-A438-1F73C746253F}" destId="{19BAED00-82D4-CE49-A30C-D46265837FB6}" srcOrd="0" destOrd="0" presId="urn:microsoft.com/office/officeart/2005/8/layout/hProcess9"/>
    <dgm:cxn modelId="{CF0EA566-AA01-7148-9F53-D042F3A0E783}" srcId="{1C0A08C0-1624-0C4B-9E68-BF998172B99F}" destId="{B1DE04A7-0AAE-254B-AE89-11C2F116C699}" srcOrd="1" destOrd="0" parTransId="{F468A720-01E4-9649-9A59-A9F8A473C5B9}" sibTransId="{47A8D6AC-6287-C549-8DE9-E657BEF273E7}"/>
    <dgm:cxn modelId="{6F08BB25-74BF-454A-831D-17302D09084C}" type="presOf" srcId="{37F1855F-86A9-AE41-9A83-99B87E45A6F6}" destId="{5A460622-ACA5-FE46-929B-152ED1523E86}" srcOrd="0" destOrd="0" presId="urn:microsoft.com/office/officeart/2005/8/layout/hProcess9"/>
    <dgm:cxn modelId="{0CF69515-E3E0-B24B-B025-9DF652CF7227}" srcId="{1C0A08C0-1624-0C4B-9E68-BF998172B99F}" destId="{C75BE071-F1E0-514E-A438-1F73C746253F}" srcOrd="2" destOrd="0" parTransId="{58058836-CB3C-124F-A365-1B35273D9E19}" sibTransId="{89BAAF6D-4925-EF40-857C-D4169E8008CF}"/>
    <dgm:cxn modelId="{9B054F0D-7CEF-3C40-B024-9E3D558C16D7}" type="presOf" srcId="{C447CCCC-136A-0341-A62F-67476CC6E33C}" destId="{6486134B-1682-0C43-8A54-8CE635FE8851}" srcOrd="0" destOrd="0" presId="urn:microsoft.com/office/officeart/2005/8/layout/hProcess9"/>
    <dgm:cxn modelId="{9165A860-0164-8849-ABA6-FC1873BC79F8}" srcId="{1C0A08C0-1624-0C4B-9E68-BF998172B99F}" destId="{C447CCCC-136A-0341-A62F-67476CC6E33C}" srcOrd="5" destOrd="0" parTransId="{7E50686D-94F7-3541-9C8C-06AB2D5EA109}" sibTransId="{DF00B2C5-EC90-4A47-9A0C-9F0DA661472F}"/>
    <dgm:cxn modelId="{5941406A-802C-7C4B-A898-DAC0B1011E07}" srcId="{1C0A08C0-1624-0C4B-9E68-BF998172B99F}" destId="{E443BF81-8DA8-2E4A-8D3F-2210D4CA9E0F}" srcOrd="4" destOrd="0" parTransId="{353FB1A2-25A4-E446-93D5-64E8A2352B1B}" sibTransId="{D7B10414-6D56-9E45-B997-CA1FC0A44D8C}"/>
    <dgm:cxn modelId="{5FA9B273-2AD7-474B-A8AC-D289C04F1648}" type="presOf" srcId="{1C0A08C0-1624-0C4B-9E68-BF998172B99F}" destId="{E9EB214F-C913-D942-BD2D-AF8FB7B285CD}" srcOrd="0" destOrd="0" presId="urn:microsoft.com/office/officeart/2005/8/layout/hProcess9"/>
    <dgm:cxn modelId="{E63732B6-C130-1449-AD2D-61E53E2AE6D7}" srcId="{1C0A08C0-1624-0C4B-9E68-BF998172B99F}" destId="{37F1855F-86A9-AE41-9A83-99B87E45A6F6}" srcOrd="3" destOrd="0" parTransId="{C4D5F10D-37DC-ED49-95C2-C94ADBB978BB}" sibTransId="{7EA25AC7-FBBA-BB40-B7A2-972BBC530375}"/>
    <dgm:cxn modelId="{F0700892-12D1-F74D-B216-A3A7BC42D737}" type="presOf" srcId="{B1DE04A7-0AAE-254B-AE89-11C2F116C699}" destId="{610AB139-B92A-AF42-81E9-801AC23BEB80}" srcOrd="0" destOrd="0" presId="urn:microsoft.com/office/officeart/2005/8/layout/hProcess9"/>
    <dgm:cxn modelId="{0485B9F5-E313-704D-8DF8-9C36BA8D9330}" type="presParOf" srcId="{E9EB214F-C913-D942-BD2D-AF8FB7B285CD}" destId="{39419685-6A32-A34A-86AB-4413512FA7B9}" srcOrd="0" destOrd="0" presId="urn:microsoft.com/office/officeart/2005/8/layout/hProcess9"/>
    <dgm:cxn modelId="{3C18FCC5-EE94-3E49-8B38-BD413BA0997C}" type="presParOf" srcId="{E9EB214F-C913-D942-BD2D-AF8FB7B285CD}" destId="{C47FCC15-7717-E546-B327-B6E2036BB2DE}" srcOrd="1" destOrd="0" presId="urn:microsoft.com/office/officeart/2005/8/layout/hProcess9"/>
    <dgm:cxn modelId="{B9D7B3C4-741A-9A4C-9D97-5D67994DE2A9}" type="presParOf" srcId="{C47FCC15-7717-E546-B327-B6E2036BB2DE}" destId="{9934BCF4-CD07-1349-ACBD-9AE459CC068D}" srcOrd="0" destOrd="0" presId="urn:microsoft.com/office/officeart/2005/8/layout/hProcess9"/>
    <dgm:cxn modelId="{E479B096-7093-2A47-9B35-37D1937F954B}" type="presParOf" srcId="{C47FCC15-7717-E546-B327-B6E2036BB2DE}" destId="{783B90AF-9FCE-114F-9689-9A07D32A962D}" srcOrd="1" destOrd="0" presId="urn:microsoft.com/office/officeart/2005/8/layout/hProcess9"/>
    <dgm:cxn modelId="{EE427B9F-B68F-EA4E-83AB-99E31DC827F9}" type="presParOf" srcId="{C47FCC15-7717-E546-B327-B6E2036BB2DE}" destId="{610AB139-B92A-AF42-81E9-801AC23BEB80}" srcOrd="2" destOrd="0" presId="urn:microsoft.com/office/officeart/2005/8/layout/hProcess9"/>
    <dgm:cxn modelId="{25300D75-DD9E-8E44-8A66-5632FEF612C7}" type="presParOf" srcId="{C47FCC15-7717-E546-B327-B6E2036BB2DE}" destId="{BF819423-4C2B-4547-A31B-9AE69F8E67EB}" srcOrd="3" destOrd="0" presId="urn:microsoft.com/office/officeart/2005/8/layout/hProcess9"/>
    <dgm:cxn modelId="{6247AD7D-3AED-8E40-812B-1606275D5792}" type="presParOf" srcId="{C47FCC15-7717-E546-B327-B6E2036BB2DE}" destId="{19BAED00-82D4-CE49-A30C-D46265837FB6}" srcOrd="4" destOrd="0" presId="urn:microsoft.com/office/officeart/2005/8/layout/hProcess9"/>
    <dgm:cxn modelId="{A7586EA7-4847-D04E-A1C1-23C4851577CD}" type="presParOf" srcId="{C47FCC15-7717-E546-B327-B6E2036BB2DE}" destId="{A86E7588-41CD-E845-B413-E3D5DF09231E}" srcOrd="5" destOrd="0" presId="urn:microsoft.com/office/officeart/2005/8/layout/hProcess9"/>
    <dgm:cxn modelId="{D5E3A9A6-3169-304C-B0BB-8487B920F233}" type="presParOf" srcId="{C47FCC15-7717-E546-B327-B6E2036BB2DE}" destId="{5A460622-ACA5-FE46-929B-152ED1523E86}" srcOrd="6" destOrd="0" presId="urn:microsoft.com/office/officeart/2005/8/layout/hProcess9"/>
    <dgm:cxn modelId="{B5A2342A-9147-614C-AA83-936C3117BB84}" type="presParOf" srcId="{C47FCC15-7717-E546-B327-B6E2036BB2DE}" destId="{831CA232-C7E6-094D-A1F2-4483A1580B07}" srcOrd="7" destOrd="0" presId="urn:microsoft.com/office/officeart/2005/8/layout/hProcess9"/>
    <dgm:cxn modelId="{F0E47A4A-2F0D-A942-AC41-8DA9E702F865}" type="presParOf" srcId="{C47FCC15-7717-E546-B327-B6E2036BB2DE}" destId="{DE446DD6-2A17-F941-86B1-FC8636E2BAE0}" srcOrd="8" destOrd="0" presId="urn:microsoft.com/office/officeart/2005/8/layout/hProcess9"/>
    <dgm:cxn modelId="{26EADB38-A3D3-A742-ACF0-75A3370719C7}" type="presParOf" srcId="{C47FCC15-7717-E546-B327-B6E2036BB2DE}" destId="{08A84AF4-0D62-414C-B3B7-BB27452B7461}" srcOrd="9" destOrd="0" presId="urn:microsoft.com/office/officeart/2005/8/layout/hProcess9"/>
    <dgm:cxn modelId="{5E659141-FD46-054F-B79F-6EBE97E26DB6}" type="presParOf" srcId="{C47FCC15-7717-E546-B327-B6E2036BB2DE}" destId="{6486134B-1682-0C43-8A54-8CE635FE8851}" srcOrd="10"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CF0C74AA-2AB2-9941-8404-550A98BA7BE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FF3A619C-29B0-EF48-AEEB-1F947D0FCC75}">
      <dgm:prSet phldrT="[Text]"/>
      <dgm:spPr/>
      <dgm:t>
        <a:bodyPr/>
        <a:lstStyle/>
        <a:p>
          <a:r>
            <a:rPr lang="en-US" dirty="0" smtClean="0"/>
            <a:t>Integrating cellular and 802.11/IP</a:t>
          </a:r>
          <a:endParaRPr lang="en-US" dirty="0"/>
        </a:p>
      </dgm:t>
    </dgm:pt>
    <dgm:pt modelId="{7B7FD784-0422-9842-AD74-3971BBC53D2B}" type="parTrans" cxnId="{A381A2DF-3727-9342-8881-B236F7670FA3}">
      <dgm:prSet/>
      <dgm:spPr/>
      <dgm:t>
        <a:bodyPr/>
        <a:lstStyle/>
        <a:p>
          <a:endParaRPr lang="en-US"/>
        </a:p>
      </dgm:t>
    </dgm:pt>
    <dgm:pt modelId="{4683BB10-CF11-2048-AEA1-C1BF0EB56158}" type="sibTrans" cxnId="{A381A2DF-3727-9342-8881-B236F7670FA3}">
      <dgm:prSet/>
      <dgm:spPr/>
      <dgm:t>
        <a:bodyPr/>
        <a:lstStyle/>
        <a:p>
          <a:endParaRPr lang="en-US"/>
        </a:p>
      </dgm:t>
    </dgm:pt>
    <dgm:pt modelId="{C185487C-C688-D64C-86A2-D306D6A2F275}">
      <dgm:prSet phldrT="[Text]"/>
      <dgm:spPr/>
      <dgm:t>
        <a:bodyPr/>
        <a:lstStyle/>
        <a:p>
          <a:r>
            <a:rPr lang="en-US" dirty="0" smtClean="0"/>
            <a:t>all-IP networks</a:t>
          </a:r>
          <a:endParaRPr lang="en-US" dirty="0"/>
        </a:p>
      </dgm:t>
    </dgm:pt>
    <dgm:pt modelId="{68B3758A-6AC1-514D-BB8C-447480F1F499}" type="parTrans" cxnId="{1D40EAD7-78E1-FD46-8F05-BFCD034BD0E8}">
      <dgm:prSet/>
      <dgm:spPr/>
      <dgm:t>
        <a:bodyPr/>
        <a:lstStyle/>
        <a:p>
          <a:endParaRPr lang="en-US"/>
        </a:p>
      </dgm:t>
    </dgm:pt>
    <dgm:pt modelId="{FB12DC24-9DE7-274A-81C1-8B321DBA8C46}" type="sibTrans" cxnId="{1D40EAD7-78E1-FD46-8F05-BFCD034BD0E8}">
      <dgm:prSet/>
      <dgm:spPr/>
      <dgm:t>
        <a:bodyPr/>
        <a:lstStyle/>
        <a:p>
          <a:endParaRPr lang="en-US"/>
        </a:p>
      </dgm:t>
    </dgm:pt>
    <dgm:pt modelId="{6F479C08-A63E-004E-A644-FBF2F603AA4B}">
      <dgm:prSet phldrT="[Text]"/>
      <dgm:spPr/>
      <dgm:t>
        <a:bodyPr/>
        <a:lstStyle/>
        <a:p>
          <a:r>
            <a:rPr lang="en-US" dirty="0" smtClean="0"/>
            <a:t>mobile IP</a:t>
          </a:r>
          <a:endParaRPr lang="en-US" dirty="0"/>
        </a:p>
      </dgm:t>
    </dgm:pt>
    <dgm:pt modelId="{9B212C09-952E-D84F-BEF9-1645D8C7FF6A}" type="parTrans" cxnId="{E56AB545-5AAC-BA40-8DEA-EFFC65E3DEFE}">
      <dgm:prSet/>
      <dgm:spPr/>
      <dgm:t>
        <a:bodyPr/>
        <a:lstStyle/>
        <a:p>
          <a:endParaRPr lang="en-US"/>
        </a:p>
      </dgm:t>
    </dgm:pt>
    <dgm:pt modelId="{0CD65B70-5283-9D44-8410-FCCB067F175A}" type="sibTrans" cxnId="{E56AB545-5AAC-BA40-8DEA-EFFC65E3DEFE}">
      <dgm:prSet/>
      <dgm:spPr/>
      <dgm:t>
        <a:bodyPr/>
        <a:lstStyle/>
        <a:p>
          <a:endParaRPr lang="en-US"/>
        </a:p>
      </dgm:t>
    </dgm:pt>
    <dgm:pt modelId="{1CDF9E3B-2419-3743-9230-2ABBC50B20C6}">
      <dgm:prSet phldrT="[Text]"/>
      <dgm:spPr/>
      <dgm:t>
        <a:bodyPr/>
        <a:lstStyle/>
        <a:p>
          <a:r>
            <a:rPr lang="en-US" dirty="0" smtClean="0"/>
            <a:t>SIP-based hand-off</a:t>
          </a:r>
          <a:endParaRPr lang="en-US" dirty="0"/>
        </a:p>
      </dgm:t>
    </dgm:pt>
    <dgm:pt modelId="{D6268AB8-4B0B-C642-B0BE-E9F1649A5605}" type="parTrans" cxnId="{FF8BC2AF-2EA0-8647-BDED-D8FD9241219B}">
      <dgm:prSet/>
      <dgm:spPr/>
      <dgm:t>
        <a:bodyPr/>
        <a:lstStyle/>
        <a:p>
          <a:endParaRPr lang="en-US"/>
        </a:p>
      </dgm:t>
    </dgm:pt>
    <dgm:pt modelId="{AB1A304D-4C5C-864E-BFE1-2E38FE495233}" type="sibTrans" cxnId="{FF8BC2AF-2EA0-8647-BDED-D8FD9241219B}">
      <dgm:prSet/>
      <dgm:spPr/>
      <dgm:t>
        <a:bodyPr/>
        <a:lstStyle/>
        <a:p>
          <a:endParaRPr lang="en-US"/>
        </a:p>
      </dgm:t>
    </dgm:pt>
    <dgm:pt modelId="{6430E2DE-59CE-FF48-954B-D095DE77AD5A}">
      <dgm:prSet phldrT="[Text]"/>
      <dgm:spPr/>
      <dgm:t>
        <a:bodyPr/>
        <a:lstStyle/>
        <a:p>
          <a:r>
            <a:rPr lang="en-US" dirty="0" smtClean="0"/>
            <a:t>hybrid network (</a:t>
          </a:r>
          <a:r>
            <a:rPr lang="en-US" dirty="0" smtClean="0"/>
            <a:t>GSM+</a:t>
          </a:r>
          <a:r>
            <a:rPr lang="en-US" dirty="0" smtClean="0"/>
            <a:t>IP)</a:t>
          </a:r>
          <a:endParaRPr lang="en-US" dirty="0"/>
        </a:p>
      </dgm:t>
    </dgm:pt>
    <dgm:pt modelId="{0B8EDD3C-9C67-064F-88ED-B0CE7BAFC592}" type="parTrans" cxnId="{6F281E04-CFD2-A946-8230-6C7EC26407AC}">
      <dgm:prSet/>
      <dgm:spPr/>
      <dgm:t>
        <a:bodyPr/>
        <a:lstStyle/>
        <a:p>
          <a:endParaRPr lang="en-US"/>
        </a:p>
      </dgm:t>
    </dgm:pt>
    <dgm:pt modelId="{C0AB469C-FD31-C14D-9385-C9ECDD024792}" type="sibTrans" cxnId="{6F281E04-CFD2-A946-8230-6C7EC26407AC}">
      <dgm:prSet/>
      <dgm:spPr/>
      <dgm:t>
        <a:bodyPr/>
        <a:lstStyle/>
        <a:p>
          <a:endParaRPr lang="en-US"/>
        </a:p>
      </dgm:t>
    </dgm:pt>
    <dgm:pt modelId="{2C9B55AE-ACA9-ED4D-819D-B764E8590750}">
      <dgm:prSet phldrT="[Text]"/>
      <dgm:spPr/>
      <dgm:t>
        <a:bodyPr/>
        <a:lstStyle/>
        <a:p>
          <a:r>
            <a:rPr lang="en-US" dirty="0" smtClean="0"/>
            <a:t>with cooperation of carrier</a:t>
          </a:r>
          <a:endParaRPr lang="en-US" dirty="0"/>
        </a:p>
      </dgm:t>
    </dgm:pt>
    <dgm:pt modelId="{1024B079-FC76-D342-8A63-9575C54EED90}" type="parTrans" cxnId="{883355F4-56F3-FA4A-B36B-FD8C6E1D142A}">
      <dgm:prSet/>
      <dgm:spPr/>
      <dgm:t>
        <a:bodyPr/>
        <a:lstStyle/>
        <a:p>
          <a:endParaRPr lang="en-US"/>
        </a:p>
      </dgm:t>
    </dgm:pt>
    <dgm:pt modelId="{6D278DC1-3842-9E4A-92C3-BE528CA1AE78}" type="sibTrans" cxnId="{883355F4-56F3-FA4A-B36B-FD8C6E1D142A}">
      <dgm:prSet/>
      <dgm:spPr/>
      <dgm:t>
        <a:bodyPr/>
        <a:lstStyle/>
        <a:p>
          <a:endParaRPr lang="en-US"/>
        </a:p>
      </dgm:t>
    </dgm:pt>
    <dgm:pt modelId="{384369FA-BFA5-6B4A-8D3B-FA5DE360D17E}">
      <dgm:prSet phldrT="[Text]"/>
      <dgm:spPr/>
      <dgm:t>
        <a:bodyPr/>
        <a:lstStyle/>
        <a:p>
          <a:r>
            <a:rPr lang="en-US" dirty="0" smtClean="0"/>
            <a:t>without</a:t>
          </a:r>
          <a:endParaRPr lang="en-US" dirty="0"/>
        </a:p>
      </dgm:t>
    </dgm:pt>
    <dgm:pt modelId="{7C256A82-8400-8243-92C2-882901166A3C}" type="parTrans" cxnId="{DD8BCB6F-EA18-1C4F-8A2A-D78B82040E73}">
      <dgm:prSet/>
      <dgm:spPr/>
      <dgm:t>
        <a:bodyPr/>
        <a:lstStyle/>
        <a:p>
          <a:endParaRPr lang="en-US"/>
        </a:p>
      </dgm:t>
    </dgm:pt>
    <dgm:pt modelId="{A3A2EC30-EE14-D54C-8371-D452B2524E61}" type="sibTrans" cxnId="{DD8BCB6F-EA18-1C4F-8A2A-D78B82040E73}">
      <dgm:prSet/>
      <dgm:spPr/>
      <dgm:t>
        <a:bodyPr/>
        <a:lstStyle/>
        <a:p>
          <a:endParaRPr lang="en-US"/>
        </a:p>
      </dgm:t>
    </dgm:pt>
    <dgm:pt modelId="{79625154-C396-1C44-A983-4E79469E75AA}">
      <dgm:prSet phldrT="[Text]"/>
      <dgm:spPr/>
      <dgm:t>
        <a:bodyPr/>
        <a:lstStyle/>
        <a:p>
          <a:r>
            <a:rPr lang="en-US" dirty="0" smtClean="0"/>
            <a:t>UMA</a:t>
          </a:r>
          <a:endParaRPr lang="en-US" dirty="0"/>
        </a:p>
      </dgm:t>
    </dgm:pt>
    <dgm:pt modelId="{8BBA18B9-99A3-9D46-9035-E5E926998D82}" type="parTrans" cxnId="{1D9E195F-B6A2-8844-88BD-FE3D4645BA15}">
      <dgm:prSet/>
      <dgm:spPr/>
      <dgm:t>
        <a:bodyPr/>
        <a:lstStyle/>
        <a:p>
          <a:endParaRPr lang="en-US"/>
        </a:p>
      </dgm:t>
    </dgm:pt>
    <dgm:pt modelId="{7942A666-1D35-D245-A632-94FB3DDC0D5D}" type="sibTrans" cxnId="{1D9E195F-B6A2-8844-88BD-FE3D4645BA15}">
      <dgm:prSet/>
      <dgm:spPr/>
      <dgm:t>
        <a:bodyPr/>
        <a:lstStyle/>
        <a:p>
          <a:endParaRPr lang="en-US"/>
        </a:p>
      </dgm:t>
    </dgm:pt>
    <dgm:pt modelId="{3EA51CF4-9451-C843-AC2B-779B2982A389}">
      <dgm:prSet phldrT="[Text]"/>
      <dgm:spPr/>
      <dgm:t>
        <a:bodyPr/>
        <a:lstStyle/>
        <a:p>
          <a:r>
            <a:rPr lang="en-US" dirty="0" smtClean="0"/>
            <a:t>conference-based</a:t>
          </a:r>
          <a:endParaRPr lang="en-US" dirty="0"/>
        </a:p>
      </dgm:t>
    </dgm:pt>
    <dgm:pt modelId="{5AC48FAC-F906-E347-90E9-369D0EE344E9}" type="parTrans" cxnId="{0447155B-09E9-7F41-B6D2-CA6855930FFC}">
      <dgm:prSet/>
      <dgm:spPr/>
      <dgm:t>
        <a:bodyPr/>
        <a:lstStyle/>
        <a:p>
          <a:endParaRPr lang="en-US"/>
        </a:p>
      </dgm:t>
    </dgm:pt>
    <dgm:pt modelId="{660C0329-1143-DB40-B160-E9FD57A04233}" type="sibTrans" cxnId="{0447155B-09E9-7F41-B6D2-CA6855930FFC}">
      <dgm:prSet/>
      <dgm:spPr/>
      <dgm:t>
        <a:bodyPr/>
        <a:lstStyle/>
        <a:p>
          <a:endParaRPr lang="en-US"/>
        </a:p>
      </dgm:t>
    </dgm:pt>
    <dgm:pt modelId="{3EEBBA6B-1188-3F43-90BE-CA911A74BA52}" type="pres">
      <dgm:prSet presAssocID="{CF0C74AA-2AB2-9941-8404-550A98BA7BE8}" presName="hierChild1" presStyleCnt="0">
        <dgm:presLayoutVars>
          <dgm:chPref val="1"/>
          <dgm:dir/>
          <dgm:animOne val="branch"/>
          <dgm:animLvl val="lvl"/>
          <dgm:resizeHandles/>
        </dgm:presLayoutVars>
      </dgm:prSet>
      <dgm:spPr/>
      <dgm:t>
        <a:bodyPr/>
        <a:lstStyle/>
        <a:p>
          <a:endParaRPr lang="en-US"/>
        </a:p>
      </dgm:t>
    </dgm:pt>
    <dgm:pt modelId="{8C83FE00-41A5-4F47-8751-03272DF6D3BF}" type="pres">
      <dgm:prSet presAssocID="{FF3A619C-29B0-EF48-AEEB-1F947D0FCC75}" presName="hierRoot1" presStyleCnt="0"/>
      <dgm:spPr/>
    </dgm:pt>
    <dgm:pt modelId="{7A8A6949-259A-7F4E-BF34-E65070995CAB}" type="pres">
      <dgm:prSet presAssocID="{FF3A619C-29B0-EF48-AEEB-1F947D0FCC75}" presName="composite" presStyleCnt="0"/>
      <dgm:spPr/>
    </dgm:pt>
    <dgm:pt modelId="{13D96A41-BD53-1548-9DCD-E392AFAB8E10}" type="pres">
      <dgm:prSet presAssocID="{FF3A619C-29B0-EF48-AEEB-1F947D0FCC75}" presName="background" presStyleLbl="node0" presStyleIdx="0" presStyleCnt="1"/>
      <dgm:spPr/>
    </dgm:pt>
    <dgm:pt modelId="{F7B8D09D-F8C6-8149-8B76-343E9BF448DE}" type="pres">
      <dgm:prSet presAssocID="{FF3A619C-29B0-EF48-AEEB-1F947D0FCC75}" presName="text" presStyleLbl="fgAcc0" presStyleIdx="0" presStyleCnt="1">
        <dgm:presLayoutVars>
          <dgm:chPref val="3"/>
        </dgm:presLayoutVars>
      </dgm:prSet>
      <dgm:spPr/>
      <dgm:t>
        <a:bodyPr/>
        <a:lstStyle/>
        <a:p>
          <a:endParaRPr lang="en-US"/>
        </a:p>
      </dgm:t>
    </dgm:pt>
    <dgm:pt modelId="{837549E3-EA91-4342-B299-49B5A9D7E557}" type="pres">
      <dgm:prSet presAssocID="{FF3A619C-29B0-EF48-AEEB-1F947D0FCC75}" presName="hierChild2" presStyleCnt="0"/>
      <dgm:spPr/>
    </dgm:pt>
    <dgm:pt modelId="{D620D1AD-A178-D643-97AA-DFA516303AAB}" type="pres">
      <dgm:prSet presAssocID="{68B3758A-6AC1-514D-BB8C-447480F1F499}" presName="Name10" presStyleLbl="parChTrans1D2" presStyleIdx="0" presStyleCnt="2"/>
      <dgm:spPr/>
      <dgm:t>
        <a:bodyPr/>
        <a:lstStyle/>
        <a:p>
          <a:endParaRPr lang="en-US"/>
        </a:p>
      </dgm:t>
    </dgm:pt>
    <dgm:pt modelId="{F2AECE9A-56D3-BB4D-A508-365C20281720}" type="pres">
      <dgm:prSet presAssocID="{C185487C-C688-D64C-86A2-D306D6A2F275}" presName="hierRoot2" presStyleCnt="0"/>
      <dgm:spPr/>
    </dgm:pt>
    <dgm:pt modelId="{A4F6FDDF-154B-0B46-85EF-2698B1ECBBC6}" type="pres">
      <dgm:prSet presAssocID="{C185487C-C688-D64C-86A2-D306D6A2F275}" presName="composite2" presStyleCnt="0"/>
      <dgm:spPr/>
    </dgm:pt>
    <dgm:pt modelId="{8E734EE2-CDE4-F942-8AF3-0C00B4A2089F}" type="pres">
      <dgm:prSet presAssocID="{C185487C-C688-D64C-86A2-D306D6A2F275}" presName="background2" presStyleLbl="node2" presStyleIdx="0" presStyleCnt="2"/>
      <dgm:spPr/>
    </dgm:pt>
    <dgm:pt modelId="{CF69188E-F5C4-8F41-B05F-D6A597C3A879}" type="pres">
      <dgm:prSet presAssocID="{C185487C-C688-D64C-86A2-D306D6A2F275}" presName="text2" presStyleLbl="fgAcc2" presStyleIdx="0" presStyleCnt="2">
        <dgm:presLayoutVars>
          <dgm:chPref val="3"/>
        </dgm:presLayoutVars>
      </dgm:prSet>
      <dgm:spPr/>
      <dgm:t>
        <a:bodyPr/>
        <a:lstStyle/>
        <a:p>
          <a:endParaRPr lang="en-US"/>
        </a:p>
      </dgm:t>
    </dgm:pt>
    <dgm:pt modelId="{14A195F5-82D4-364B-AC71-90BCDF500BD7}" type="pres">
      <dgm:prSet presAssocID="{C185487C-C688-D64C-86A2-D306D6A2F275}" presName="hierChild3" presStyleCnt="0"/>
      <dgm:spPr/>
    </dgm:pt>
    <dgm:pt modelId="{19E676B7-9245-974E-8F50-732114D0B9CD}" type="pres">
      <dgm:prSet presAssocID="{9B212C09-952E-D84F-BEF9-1645D8C7FF6A}" presName="Name17" presStyleLbl="parChTrans1D3" presStyleIdx="0" presStyleCnt="4"/>
      <dgm:spPr/>
      <dgm:t>
        <a:bodyPr/>
        <a:lstStyle/>
        <a:p>
          <a:endParaRPr lang="en-US"/>
        </a:p>
      </dgm:t>
    </dgm:pt>
    <dgm:pt modelId="{0AB63932-E5B7-854E-A17F-731B733D4043}" type="pres">
      <dgm:prSet presAssocID="{6F479C08-A63E-004E-A644-FBF2F603AA4B}" presName="hierRoot3" presStyleCnt="0"/>
      <dgm:spPr/>
    </dgm:pt>
    <dgm:pt modelId="{90523ED1-BD08-0547-BF5A-C4EAA0B93058}" type="pres">
      <dgm:prSet presAssocID="{6F479C08-A63E-004E-A644-FBF2F603AA4B}" presName="composite3" presStyleCnt="0"/>
      <dgm:spPr/>
    </dgm:pt>
    <dgm:pt modelId="{B803B967-2227-BC45-B4C3-400BF4ED3ED8}" type="pres">
      <dgm:prSet presAssocID="{6F479C08-A63E-004E-A644-FBF2F603AA4B}" presName="background3" presStyleLbl="node3" presStyleIdx="0" presStyleCnt="4"/>
      <dgm:spPr/>
    </dgm:pt>
    <dgm:pt modelId="{0B55B22F-BB4B-C943-A36F-7698B1E5DE94}" type="pres">
      <dgm:prSet presAssocID="{6F479C08-A63E-004E-A644-FBF2F603AA4B}" presName="text3" presStyleLbl="fgAcc3" presStyleIdx="0" presStyleCnt="4">
        <dgm:presLayoutVars>
          <dgm:chPref val="3"/>
        </dgm:presLayoutVars>
      </dgm:prSet>
      <dgm:spPr/>
      <dgm:t>
        <a:bodyPr/>
        <a:lstStyle/>
        <a:p>
          <a:endParaRPr lang="en-US"/>
        </a:p>
      </dgm:t>
    </dgm:pt>
    <dgm:pt modelId="{5CA0BEEF-4FE1-B647-ACCC-16E38CD1956F}" type="pres">
      <dgm:prSet presAssocID="{6F479C08-A63E-004E-A644-FBF2F603AA4B}" presName="hierChild4" presStyleCnt="0"/>
      <dgm:spPr/>
    </dgm:pt>
    <dgm:pt modelId="{F8E8FD16-FA25-F946-A09C-A7543B786185}" type="pres">
      <dgm:prSet presAssocID="{D6268AB8-4B0B-C642-B0BE-E9F1649A5605}" presName="Name17" presStyleLbl="parChTrans1D3" presStyleIdx="1" presStyleCnt="4"/>
      <dgm:spPr/>
      <dgm:t>
        <a:bodyPr/>
        <a:lstStyle/>
        <a:p>
          <a:endParaRPr lang="en-US"/>
        </a:p>
      </dgm:t>
    </dgm:pt>
    <dgm:pt modelId="{B7DB1025-70B3-CF4C-8EE2-21E8D48F6766}" type="pres">
      <dgm:prSet presAssocID="{1CDF9E3B-2419-3743-9230-2ABBC50B20C6}" presName="hierRoot3" presStyleCnt="0"/>
      <dgm:spPr/>
    </dgm:pt>
    <dgm:pt modelId="{2A639D7D-9A0F-D349-962A-3E8F07174561}" type="pres">
      <dgm:prSet presAssocID="{1CDF9E3B-2419-3743-9230-2ABBC50B20C6}" presName="composite3" presStyleCnt="0"/>
      <dgm:spPr/>
    </dgm:pt>
    <dgm:pt modelId="{E39CC6AA-20C9-FE4B-8F92-B8CA2A5D9F2F}" type="pres">
      <dgm:prSet presAssocID="{1CDF9E3B-2419-3743-9230-2ABBC50B20C6}" presName="background3" presStyleLbl="node3" presStyleIdx="1" presStyleCnt="4"/>
      <dgm:spPr/>
    </dgm:pt>
    <dgm:pt modelId="{B7A397F7-8B52-3341-9B84-7661DA2B7931}" type="pres">
      <dgm:prSet presAssocID="{1CDF9E3B-2419-3743-9230-2ABBC50B20C6}" presName="text3" presStyleLbl="fgAcc3" presStyleIdx="1" presStyleCnt="4">
        <dgm:presLayoutVars>
          <dgm:chPref val="3"/>
        </dgm:presLayoutVars>
      </dgm:prSet>
      <dgm:spPr/>
      <dgm:t>
        <a:bodyPr/>
        <a:lstStyle/>
        <a:p>
          <a:endParaRPr lang="en-US"/>
        </a:p>
      </dgm:t>
    </dgm:pt>
    <dgm:pt modelId="{0C96562F-D89C-684D-8EC4-F7ADF388CD99}" type="pres">
      <dgm:prSet presAssocID="{1CDF9E3B-2419-3743-9230-2ABBC50B20C6}" presName="hierChild4" presStyleCnt="0"/>
      <dgm:spPr/>
    </dgm:pt>
    <dgm:pt modelId="{A4C8D53B-E804-C242-B31D-702B8B4D70A8}" type="pres">
      <dgm:prSet presAssocID="{0B8EDD3C-9C67-064F-88ED-B0CE7BAFC592}" presName="Name10" presStyleLbl="parChTrans1D2" presStyleIdx="1" presStyleCnt="2"/>
      <dgm:spPr/>
      <dgm:t>
        <a:bodyPr/>
        <a:lstStyle/>
        <a:p>
          <a:endParaRPr lang="en-US"/>
        </a:p>
      </dgm:t>
    </dgm:pt>
    <dgm:pt modelId="{3011B9B3-34C5-2C4C-98CB-614B114C4C5D}" type="pres">
      <dgm:prSet presAssocID="{6430E2DE-59CE-FF48-954B-D095DE77AD5A}" presName="hierRoot2" presStyleCnt="0"/>
      <dgm:spPr/>
    </dgm:pt>
    <dgm:pt modelId="{112B4ABA-3257-984C-95CF-47000CA35433}" type="pres">
      <dgm:prSet presAssocID="{6430E2DE-59CE-FF48-954B-D095DE77AD5A}" presName="composite2" presStyleCnt="0"/>
      <dgm:spPr/>
    </dgm:pt>
    <dgm:pt modelId="{42675D28-5D0A-D14C-9547-5F3644D28190}" type="pres">
      <dgm:prSet presAssocID="{6430E2DE-59CE-FF48-954B-D095DE77AD5A}" presName="background2" presStyleLbl="node2" presStyleIdx="1" presStyleCnt="2"/>
      <dgm:spPr/>
    </dgm:pt>
    <dgm:pt modelId="{3C0947F3-2B52-3B49-81AA-FCEF11DE6CF9}" type="pres">
      <dgm:prSet presAssocID="{6430E2DE-59CE-FF48-954B-D095DE77AD5A}" presName="text2" presStyleLbl="fgAcc2" presStyleIdx="1" presStyleCnt="2">
        <dgm:presLayoutVars>
          <dgm:chPref val="3"/>
        </dgm:presLayoutVars>
      </dgm:prSet>
      <dgm:spPr/>
      <dgm:t>
        <a:bodyPr/>
        <a:lstStyle/>
        <a:p>
          <a:endParaRPr lang="en-US"/>
        </a:p>
      </dgm:t>
    </dgm:pt>
    <dgm:pt modelId="{AA49C730-DF21-7249-95AC-1919A33B7269}" type="pres">
      <dgm:prSet presAssocID="{6430E2DE-59CE-FF48-954B-D095DE77AD5A}" presName="hierChild3" presStyleCnt="0"/>
      <dgm:spPr/>
    </dgm:pt>
    <dgm:pt modelId="{8EA1D6EE-A6D3-BA4C-B979-4B786B338739}" type="pres">
      <dgm:prSet presAssocID="{1024B079-FC76-D342-8A63-9575C54EED90}" presName="Name17" presStyleLbl="parChTrans1D3" presStyleIdx="2" presStyleCnt="4"/>
      <dgm:spPr/>
      <dgm:t>
        <a:bodyPr/>
        <a:lstStyle/>
        <a:p>
          <a:endParaRPr lang="en-US"/>
        </a:p>
      </dgm:t>
    </dgm:pt>
    <dgm:pt modelId="{7861FCB8-59D4-6A48-8DCB-4F6B573B1E92}" type="pres">
      <dgm:prSet presAssocID="{2C9B55AE-ACA9-ED4D-819D-B764E8590750}" presName="hierRoot3" presStyleCnt="0"/>
      <dgm:spPr/>
    </dgm:pt>
    <dgm:pt modelId="{8AF42FF0-9788-DE44-99DE-DAB7D1C30B92}" type="pres">
      <dgm:prSet presAssocID="{2C9B55AE-ACA9-ED4D-819D-B764E8590750}" presName="composite3" presStyleCnt="0"/>
      <dgm:spPr/>
    </dgm:pt>
    <dgm:pt modelId="{6C6CBF0D-B0ED-DE42-BBF7-6DE2151F99BA}" type="pres">
      <dgm:prSet presAssocID="{2C9B55AE-ACA9-ED4D-819D-B764E8590750}" presName="background3" presStyleLbl="node3" presStyleIdx="2" presStyleCnt="4"/>
      <dgm:spPr/>
    </dgm:pt>
    <dgm:pt modelId="{1848176A-DB91-F64E-AC16-72E6CF6C41F9}" type="pres">
      <dgm:prSet presAssocID="{2C9B55AE-ACA9-ED4D-819D-B764E8590750}" presName="text3" presStyleLbl="fgAcc3" presStyleIdx="2" presStyleCnt="4">
        <dgm:presLayoutVars>
          <dgm:chPref val="3"/>
        </dgm:presLayoutVars>
      </dgm:prSet>
      <dgm:spPr/>
      <dgm:t>
        <a:bodyPr/>
        <a:lstStyle/>
        <a:p>
          <a:endParaRPr lang="en-US"/>
        </a:p>
      </dgm:t>
    </dgm:pt>
    <dgm:pt modelId="{510BCEB6-FDE3-1744-B5C1-8407E06C1679}" type="pres">
      <dgm:prSet presAssocID="{2C9B55AE-ACA9-ED4D-819D-B764E8590750}" presName="hierChild4" presStyleCnt="0"/>
      <dgm:spPr/>
    </dgm:pt>
    <dgm:pt modelId="{9B51B541-F695-7E4B-9BC8-9C502C07D36B}" type="pres">
      <dgm:prSet presAssocID="{8BBA18B9-99A3-9D46-9035-E5E926998D82}" presName="Name23" presStyleLbl="parChTrans1D4" presStyleIdx="0" presStyleCnt="2"/>
      <dgm:spPr/>
      <dgm:t>
        <a:bodyPr/>
        <a:lstStyle/>
        <a:p>
          <a:endParaRPr lang="en-US"/>
        </a:p>
      </dgm:t>
    </dgm:pt>
    <dgm:pt modelId="{702092C7-BE7F-3141-8A95-49B0A8219FF0}" type="pres">
      <dgm:prSet presAssocID="{79625154-C396-1C44-A983-4E79469E75AA}" presName="hierRoot4" presStyleCnt="0"/>
      <dgm:spPr/>
    </dgm:pt>
    <dgm:pt modelId="{3A7FDD96-2A90-9D43-8D3A-03F27A36B94E}" type="pres">
      <dgm:prSet presAssocID="{79625154-C396-1C44-A983-4E79469E75AA}" presName="composite4" presStyleCnt="0"/>
      <dgm:spPr/>
    </dgm:pt>
    <dgm:pt modelId="{9A25EEE6-BC75-2E46-A500-8B782485F954}" type="pres">
      <dgm:prSet presAssocID="{79625154-C396-1C44-A983-4E79469E75AA}" presName="background4" presStyleLbl="node4" presStyleIdx="0" presStyleCnt="2"/>
      <dgm:spPr/>
    </dgm:pt>
    <dgm:pt modelId="{EE062A91-3DBD-6D44-9F91-4D1E6B067E04}" type="pres">
      <dgm:prSet presAssocID="{79625154-C396-1C44-A983-4E79469E75AA}" presName="text4" presStyleLbl="fgAcc4" presStyleIdx="0" presStyleCnt="2">
        <dgm:presLayoutVars>
          <dgm:chPref val="3"/>
        </dgm:presLayoutVars>
      </dgm:prSet>
      <dgm:spPr/>
      <dgm:t>
        <a:bodyPr/>
        <a:lstStyle/>
        <a:p>
          <a:endParaRPr lang="en-US"/>
        </a:p>
      </dgm:t>
    </dgm:pt>
    <dgm:pt modelId="{17999F59-8CBD-E845-A3A9-A0518DDA68A5}" type="pres">
      <dgm:prSet presAssocID="{79625154-C396-1C44-A983-4E79469E75AA}" presName="hierChild5" presStyleCnt="0"/>
      <dgm:spPr/>
    </dgm:pt>
    <dgm:pt modelId="{4125815D-567C-CC4C-9D04-96B07F1DEB1D}" type="pres">
      <dgm:prSet presAssocID="{7C256A82-8400-8243-92C2-882901166A3C}" presName="Name17" presStyleLbl="parChTrans1D3" presStyleIdx="3" presStyleCnt="4"/>
      <dgm:spPr/>
      <dgm:t>
        <a:bodyPr/>
        <a:lstStyle/>
        <a:p>
          <a:endParaRPr lang="en-US"/>
        </a:p>
      </dgm:t>
    </dgm:pt>
    <dgm:pt modelId="{CCDBE164-5312-2843-BF19-AD5E56780C5F}" type="pres">
      <dgm:prSet presAssocID="{384369FA-BFA5-6B4A-8D3B-FA5DE360D17E}" presName="hierRoot3" presStyleCnt="0"/>
      <dgm:spPr/>
    </dgm:pt>
    <dgm:pt modelId="{7FB61656-FD92-8C41-9C8F-B3E89A51248E}" type="pres">
      <dgm:prSet presAssocID="{384369FA-BFA5-6B4A-8D3B-FA5DE360D17E}" presName="composite3" presStyleCnt="0"/>
      <dgm:spPr/>
    </dgm:pt>
    <dgm:pt modelId="{F24413AD-A95B-B848-8C91-0CB44CDB7E6B}" type="pres">
      <dgm:prSet presAssocID="{384369FA-BFA5-6B4A-8D3B-FA5DE360D17E}" presName="background3" presStyleLbl="node3" presStyleIdx="3" presStyleCnt="4"/>
      <dgm:spPr/>
    </dgm:pt>
    <dgm:pt modelId="{52FEBCA8-986D-AA44-839B-ED39798928BB}" type="pres">
      <dgm:prSet presAssocID="{384369FA-BFA5-6B4A-8D3B-FA5DE360D17E}" presName="text3" presStyleLbl="fgAcc3" presStyleIdx="3" presStyleCnt="4">
        <dgm:presLayoutVars>
          <dgm:chPref val="3"/>
        </dgm:presLayoutVars>
      </dgm:prSet>
      <dgm:spPr/>
      <dgm:t>
        <a:bodyPr/>
        <a:lstStyle/>
        <a:p>
          <a:endParaRPr lang="en-US"/>
        </a:p>
      </dgm:t>
    </dgm:pt>
    <dgm:pt modelId="{5ACCCF53-CF07-E04A-B811-620E3406FBBA}" type="pres">
      <dgm:prSet presAssocID="{384369FA-BFA5-6B4A-8D3B-FA5DE360D17E}" presName="hierChild4" presStyleCnt="0"/>
      <dgm:spPr/>
    </dgm:pt>
    <dgm:pt modelId="{C8BAC0D9-327D-5749-945F-470F7F0AE90F}" type="pres">
      <dgm:prSet presAssocID="{5AC48FAC-F906-E347-90E9-369D0EE344E9}" presName="Name23" presStyleLbl="parChTrans1D4" presStyleIdx="1" presStyleCnt="2"/>
      <dgm:spPr/>
      <dgm:t>
        <a:bodyPr/>
        <a:lstStyle/>
        <a:p>
          <a:endParaRPr lang="en-US"/>
        </a:p>
      </dgm:t>
    </dgm:pt>
    <dgm:pt modelId="{864A794B-527C-1843-98A6-2FA51B33A0C3}" type="pres">
      <dgm:prSet presAssocID="{3EA51CF4-9451-C843-AC2B-779B2982A389}" presName="hierRoot4" presStyleCnt="0"/>
      <dgm:spPr/>
    </dgm:pt>
    <dgm:pt modelId="{BDD751AF-3337-D040-8B28-ED701971E23D}" type="pres">
      <dgm:prSet presAssocID="{3EA51CF4-9451-C843-AC2B-779B2982A389}" presName="composite4" presStyleCnt="0"/>
      <dgm:spPr/>
    </dgm:pt>
    <dgm:pt modelId="{BC06754F-0C40-A749-9C30-D3F4E8F8AD55}" type="pres">
      <dgm:prSet presAssocID="{3EA51CF4-9451-C843-AC2B-779B2982A389}" presName="background4" presStyleLbl="node4" presStyleIdx="1" presStyleCnt="2"/>
      <dgm:spPr>
        <a:solidFill>
          <a:schemeClr val="accent5"/>
        </a:solidFill>
      </dgm:spPr>
    </dgm:pt>
    <dgm:pt modelId="{3773DED6-BACD-D340-8B58-3B1457DD4B77}" type="pres">
      <dgm:prSet presAssocID="{3EA51CF4-9451-C843-AC2B-779B2982A389}" presName="text4" presStyleLbl="fgAcc4" presStyleIdx="1" presStyleCnt="2">
        <dgm:presLayoutVars>
          <dgm:chPref val="3"/>
        </dgm:presLayoutVars>
      </dgm:prSet>
      <dgm:spPr/>
      <dgm:t>
        <a:bodyPr/>
        <a:lstStyle/>
        <a:p>
          <a:endParaRPr lang="en-US"/>
        </a:p>
      </dgm:t>
    </dgm:pt>
    <dgm:pt modelId="{4B172BD9-A7E8-D143-AFD0-2F983EED694B}" type="pres">
      <dgm:prSet presAssocID="{3EA51CF4-9451-C843-AC2B-779B2982A389}" presName="hierChild5" presStyleCnt="0"/>
      <dgm:spPr/>
    </dgm:pt>
  </dgm:ptLst>
  <dgm:cxnLst>
    <dgm:cxn modelId="{1D9E195F-B6A2-8844-88BD-FE3D4645BA15}" srcId="{2C9B55AE-ACA9-ED4D-819D-B764E8590750}" destId="{79625154-C396-1C44-A983-4E79469E75AA}" srcOrd="0" destOrd="0" parTransId="{8BBA18B9-99A3-9D46-9035-E5E926998D82}" sibTransId="{7942A666-1D35-D245-A632-94FB3DDC0D5D}"/>
    <dgm:cxn modelId="{D3665E45-D668-404B-A91E-DB61E67FF41C}" type="presOf" srcId="{9B212C09-952E-D84F-BEF9-1645D8C7FF6A}" destId="{19E676B7-9245-974E-8F50-732114D0B9CD}" srcOrd="0" destOrd="0" presId="urn:microsoft.com/office/officeart/2005/8/layout/hierarchy1"/>
    <dgm:cxn modelId="{E56AB545-5AAC-BA40-8DEA-EFFC65E3DEFE}" srcId="{C185487C-C688-D64C-86A2-D306D6A2F275}" destId="{6F479C08-A63E-004E-A644-FBF2F603AA4B}" srcOrd="0" destOrd="0" parTransId="{9B212C09-952E-D84F-BEF9-1645D8C7FF6A}" sibTransId="{0CD65B70-5283-9D44-8410-FCCB067F175A}"/>
    <dgm:cxn modelId="{3923FEB5-CA4E-7E49-9CDF-7905293FDBEA}" type="presOf" srcId="{FF3A619C-29B0-EF48-AEEB-1F947D0FCC75}" destId="{F7B8D09D-F8C6-8149-8B76-343E9BF448DE}" srcOrd="0" destOrd="0" presId="urn:microsoft.com/office/officeart/2005/8/layout/hierarchy1"/>
    <dgm:cxn modelId="{DD8BCB6F-EA18-1C4F-8A2A-D78B82040E73}" srcId="{6430E2DE-59CE-FF48-954B-D095DE77AD5A}" destId="{384369FA-BFA5-6B4A-8D3B-FA5DE360D17E}" srcOrd="1" destOrd="0" parTransId="{7C256A82-8400-8243-92C2-882901166A3C}" sibTransId="{A3A2EC30-EE14-D54C-8371-D452B2524E61}"/>
    <dgm:cxn modelId="{83E90C94-F697-4B41-8A56-D24A4ADFF1A7}" type="presOf" srcId="{0B8EDD3C-9C67-064F-88ED-B0CE7BAFC592}" destId="{A4C8D53B-E804-C242-B31D-702B8B4D70A8}" srcOrd="0" destOrd="0" presId="urn:microsoft.com/office/officeart/2005/8/layout/hierarchy1"/>
    <dgm:cxn modelId="{232214B7-1BED-F047-9C94-5F8C4C11B48F}" type="presOf" srcId="{C185487C-C688-D64C-86A2-D306D6A2F275}" destId="{CF69188E-F5C4-8F41-B05F-D6A597C3A879}" srcOrd="0" destOrd="0" presId="urn:microsoft.com/office/officeart/2005/8/layout/hierarchy1"/>
    <dgm:cxn modelId="{56AAA6DB-823D-2446-8C65-8B59F544B2F5}" type="presOf" srcId="{CF0C74AA-2AB2-9941-8404-550A98BA7BE8}" destId="{3EEBBA6B-1188-3F43-90BE-CA911A74BA52}" srcOrd="0" destOrd="0" presId="urn:microsoft.com/office/officeart/2005/8/layout/hierarchy1"/>
    <dgm:cxn modelId="{1D40EAD7-78E1-FD46-8F05-BFCD034BD0E8}" srcId="{FF3A619C-29B0-EF48-AEEB-1F947D0FCC75}" destId="{C185487C-C688-D64C-86A2-D306D6A2F275}" srcOrd="0" destOrd="0" parTransId="{68B3758A-6AC1-514D-BB8C-447480F1F499}" sibTransId="{FB12DC24-9DE7-274A-81C1-8B321DBA8C46}"/>
    <dgm:cxn modelId="{6F281E04-CFD2-A946-8230-6C7EC26407AC}" srcId="{FF3A619C-29B0-EF48-AEEB-1F947D0FCC75}" destId="{6430E2DE-59CE-FF48-954B-D095DE77AD5A}" srcOrd="1" destOrd="0" parTransId="{0B8EDD3C-9C67-064F-88ED-B0CE7BAFC592}" sibTransId="{C0AB469C-FD31-C14D-9385-C9ECDD024792}"/>
    <dgm:cxn modelId="{A381A2DF-3727-9342-8881-B236F7670FA3}" srcId="{CF0C74AA-2AB2-9941-8404-550A98BA7BE8}" destId="{FF3A619C-29B0-EF48-AEEB-1F947D0FCC75}" srcOrd="0" destOrd="0" parTransId="{7B7FD784-0422-9842-AD74-3971BBC53D2B}" sibTransId="{4683BB10-CF11-2048-AEA1-C1BF0EB56158}"/>
    <dgm:cxn modelId="{C3C967D5-350C-3640-B029-35A78078EDA3}" type="presOf" srcId="{1024B079-FC76-D342-8A63-9575C54EED90}" destId="{8EA1D6EE-A6D3-BA4C-B979-4B786B338739}" srcOrd="0" destOrd="0" presId="urn:microsoft.com/office/officeart/2005/8/layout/hierarchy1"/>
    <dgm:cxn modelId="{800959CA-99DF-724C-8A88-A980F970E23D}" type="presOf" srcId="{5AC48FAC-F906-E347-90E9-369D0EE344E9}" destId="{C8BAC0D9-327D-5749-945F-470F7F0AE90F}" srcOrd="0" destOrd="0" presId="urn:microsoft.com/office/officeart/2005/8/layout/hierarchy1"/>
    <dgm:cxn modelId="{4341E2E5-0986-374D-9FFA-296991846EAD}" type="presOf" srcId="{2C9B55AE-ACA9-ED4D-819D-B764E8590750}" destId="{1848176A-DB91-F64E-AC16-72E6CF6C41F9}" srcOrd="0" destOrd="0" presId="urn:microsoft.com/office/officeart/2005/8/layout/hierarchy1"/>
    <dgm:cxn modelId="{DD827D26-1377-B84B-8269-414A37E0CF76}" type="presOf" srcId="{D6268AB8-4B0B-C642-B0BE-E9F1649A5605}" destId="{F8E8FD16-FA25-F946-A09C-A7543B786185}" srcOrd="0" destOrd="0" presId="urn:microsoft.com/office/officeart/2005/8/layout/hierarchy1"/>
    <dgm:cxn modelId="{E338E271-30D4-C244-973A-1299B1773418}" type="presOf" srcId="{1CDF9E3B-2419-3743-9230-2ABBC50B20C6}" destId="{B7A397F7-8B52-3341-9B84-7661DA2B7931}" srcOrd="0" destOrd="0" presId="urn:microsoft.com/office/officeart/2005/8/layout/hierarchy1"/>
    <dgm:cxn modelId="{883355F4-56F3-FA4A-B36B-FD8C6E1D142A}" srcId="{6430E2DE-59CE-FF48-954B-D095DE77AD5A}" destId="{2C9B55AE-ACA9-ED4D-819D-B764E8590750}" srcOrd="0" destOrd="0" parTransId="{1024B079-FC76-D342-8A63-9575C54EED90}" sibTransId="{6D278DC1-3842-9E4A-92C3-BE528CA1AE78}"/>
    <dgm:cxn modelId="{2640AEE9-EAFF-7146-84C8-42043FD5B8D2}" type="presOf" srcId="{79625154-C396-1C44-A983-4E79469E75AA}" destId="{EE062A91-3DBD-6D44-9F91-4D1E6B067E04}" srcOrd="0" destOrd="0" presId="urn:microsoft.com/office/officeart/2005/8/layout/hierarchy1"/>
    <dgm:cxn modelId="{052A7658-1860-824D-8376-255EA0BD3331}" type="presOf" srcId="{68B3758A-6AC1-514D-BB8C-447480F1F499}" destId="{D620D1AD-A178-D643-97AA-DFA516303AAB}" srcOrd="0" destOrd="0" presId="urn:microsoft.com/office/officeart/2005/8/layout/hierarchy1"/>
    <dgm:cxn modelId="{F55A5514-AD04-174E-B799-84BC20536320}" type="presOf" srcId="{8BBA18B9-99A3-9D46-9035-E5E926998D82}" destId="{9B51B541-F695-7E4B-9BC8-9C502C07D36B}" srcOrd="0" destOrd="0" presId="urn:microsoft.com/office/officeart/2005/8/layout/hierarchy1"/>
    <dgm:cxn modelId="{9C4CC441-02C5-B54D-93FA-CDFE44B91B3B}" type="presOf" srcId="{7C256A82-8400-8243-92C2-882901166A3C}" destId="{4125815D-567C-CC4C-9D04-96B07F1DEB1D}" srcOrd="0" destOrd="0" presId="urn:microsoft.com/office/officeart/2005/8/layout/hierarchy1"/>
    <dgm:cxn modelId="{F9DBA82F-3182-4E4B-A5E9-0665D4780F4C}" type="presOf" srcId="{3EA51CF4-9451-C843-AC2B-779B2982A389}" destId="{3773DED6-BACD-D340-8B58-3B1457DD4B77}" srcOrd="0" destOrd="0" presId="urn:microsoft.com/office/officeart/2005/8/layout/hierarchy1"/>
    <dgm:cxn modelId="{780310BE-0020-AD48-B8A4-D425AFF8CF43}" type="presOf" srcId="{384369FA-BFA5-6B4A-8D3B-FA5DE360D17E}" destId="{52FEBCA8-986D-AA44-839B-ED39798928BB}" srcOrd="0" destOrd="0" presId="urn:microsoft.com/office/officeart/2005/8/layout/hierarchy1"/>
    <dgm:cxn modelId="{9855E55E-A6E4-5248-8401-03B43D1BD459}" type="presOf" srcId="{6430E2DE-59CE-FF48-954B-D095DE77AD5A}" destId="{3C0947F3-2B52-3B49-81AA-FCEF11DE6CF9}" srcOrd="0" destOrd="0" presId="urn:microsoft.com/office/officeart/2005/8/layout/hierarchy1"/>
    <dgm:cxn modelId="{FF8BC2AF-2EA0-8647-BDED-D8FD9241219B}" srcId="{C185487C-C688-D64C-86A2-D306D6A2F275}" destId="{1CDF9E3B-2419-3743-9230-2ABBC50B20C6}" srcOrd="1" destOrd="0" parTransId="{D6268AB8-4B0B-C642-B0BE-E9F1649A5605}" sibTransId="{AB1A304D-4C5C-864E-BFE1-2E38FE495233}"/>
    <dgm:cxn modelId="{0447155B-09E9-7F41-B6D2-CA6855930FFC}" srcId="{384369FA-BFA5-6B4A-8D3B-FA5DE360D17E}" destId="{3EA51CF4-9451-C843-AC2B-779B2982A389}" srcOrd="0" destOrd="0" parTransId="{5AC48FAC-F906-E347-90E9-369D0EE344E9}" sibTransId="{660C0329-1143-DB40-B160-E9FD57A04233}"/>
    <dgm:cxn modelId="{9C4BB02D-B59D-EC48-AA84-06C6CD404709}" type="presOf" srcId="{6F479C08-A63E-004E-A644-FBF2F603AA4B}" destId="{0B55B22F-BB4B-C943-A36F-7698B1E5DE94}" srcOrd="0" destOrd="0" presId="urn:microsoft.com/office/officeart/2005/8/layout/hierarchy1"/>
    <dgm:cxn modelId="{9BACA00D-75F0-3140-AE43-3246F05088C5}" type="presParOf" srcId="{3EEBBA6B-1188-3F43-90BE-CA911A74BA52}" destId="{8C83FE00-41A5-4F47-8751-03272DF6D3BF}" srcOrd="0" destOrd="0" presId="urn:microsoft.com/office/officeart/2005/8/layout/hierarchy1"/>
    <dgm:cxn modelId="{9621ACC2-1AB4-6444-AC16-24ADB2808688}" type="presParOf" srcId="{8C83FE00-41A5-4F47-8751-03272DF6D3BF}" destId="{7A8A6949-259A-7F4E-BF34-E65070995CAB}" srcOrd="0" destOrd="0" presId="urn:microsoft.com/office/officeart/2005/8/layout/hierarchy1"/>
    <dgm:cxn modelId="{5DB9DD45-DAB5-FF4A-A166-2A423ADA96A5}" type="presParOf" srcId="{7A8A6949-259A-7F4E-BF34-E65070995CAB}" destId="{13D96A41-BD53-1548-9DCD-E392AFAB8E10}" srcOrd="0" destOrd="0" presId="urn:microsoft.com/office/officeart/2005/8/layout/hierarchy1"/>
    <dgm:cxn modelId="{B82CFD37-A750-D848-9EA9-17C5E06F2D14}" type="presParOf" srcId="{7A8A6949-259A-7F4E-BF34-E65070995CAB}" destId="{F7B8D09D-F8C6-8149-8B76-343E9BF448DE}" srcOrd="1" destOrd="0" presId="urn:microsoft.com/office/officeart/2005/8/layout/hierarchy1"/>
    <dgm:cxn modelId="{964674B1-58FA-2D4D-85A7-1E375849516F}" type="presParOf" srcId="{8C83FE00-41A5-4F47-8751-03272DF6D3BF}" destId="{837549E3-EA91-4342-B299-49B5A9D7E557}" srcOrd="1" destOrd="0" presId="urn:microsoft.com/office/officeart/2005/8/layout/hierarchy1"/>
    <dgm:cxn modelId="{A104D945-A9F6-1A4B-B8EA-851FF219D3DF}" type="presParOf" srcId="{837549E3-EA91-4342-B299-49B5A9D7E557}" destId="{D620D1AD-A178-D643-97AA-DFA516303AAB}" srcOrd="0" destOrd="0" presId="urn:microsoft.com/office/officeart/2005/8/layout/hierarchy1"/>
    <dgm:cxn modelId="{C0CE3BF2-55CC-E549-A749-6E2388DD95D6}" type="presParOf" srcId="{837549E3-EA91-4342-B299-49B5A9D7E557}" destId="{F2AECE9A-56D3-BB4D-A508-365C20281720}" srcOrd="1" destOrd="0" presId="urn:microsoft.com/office/officeart/2005/8/layout/hierarchy1"/>
    <dgm:cxn modelId="{35B0050B-882F-5641-BBF0-0DBC05611EFF}" type="presParOf" srcId="{F2AECE9A-56D3-BB4D-A508-365C20281720}" destId="{A4F6FDDF-154B-0B46-85EF-2698B1ECBBC6}" srcOrd="0" destOrd="0" presId="urn:microsoft.com/office/officeart/2005/8/layout/hierarchy1"/>
    <dgm:cxn modelId="{881B1CDC-7780-B14B-A7D3-B917AD1B1E81}" type="presParOf" srcId="{A4F6FDDF-154B-0B46-85EF-2698B1ECBBC6}" destId="{8E734EE2-CDE4-F942-8AF3-0C00B4A2089F}" srcOrd="0" destOrd="0" presId="urn:microsoft.com/office/officeart/2005/8/layout/hierarchy1"/>
    <dgm:cxn modelId="{4A8ACF54-2CD5-874C-9C33-2003A3FAFC1D}" type="presParOf" srcId="{A4F6FDDF-154B-0B46-85EF-2698B1ECBBC6}" destId="{CF69188E-F5C4-8F41-B05F-D6A597C3A879}" srcOrd="1" destOrd="0" presId="urn:microsoft.com/office/officeart/2005/8/layout/hierarchy1"/>
    <dgm:cxn modelId="{3606D71B-F76C-5C46-9AF0-33D503DA9B1F}" type="presParOf" srcId="{F2AECE9A-56D3-BB4D-A508-365C20281720}" destId="{14A195F5-82D4-364B-AC71-90BCDF500BD7}" srcOrd="1" destOrd="0" presId="urn:microsoft.com/office/officeart/2005/8/layout/hierarchy1"/>
    <dgm:cxn modelId="{767115C0-D560-FA43-A3A1-972C89F3D1E1}" type="presParOf" srcId="{14A195F5-82D4-364B-AC71-90BCDF500BD7}" destId="{19E676B7-9245-974E-8F50-732114D0B9CD}" srcOrd="0" destOrd="0" presId="urn:microsoft.com/office/officeart/2005/8/layout/hierarchy1"/>
    <dgm:cxn modelId="{720882B8-44E6-B444-952B-53EF2AFE2F3E}" type="presParOf" srcId="{14A195F5-82D4-364B-AC71-90BCDF500BD7}" destId="{0AB63932-E5B7-854E-A17F-731B733D4043}" srcOrd="1" destOrd="0" presId="urn:microsoft.com/office/officeart/2005/8/layout/hierarchy1"/>
    <dgm:cxn modelId="{5B161F1C-6D5E-E241-AF1F-A468945C7755}" type="presParOf" srcId="{0AB63932-E5B7-854E-A17F-731B733D4043}" destId="{90523ED1-BD08-0547-BF5A-C4EAA0B93058}" srcOrd="0" destOrd="0" presId="urn:microsoft.com/office/officeart/2005/8/layout/hierarchy1"/>
    <dgm:cxn modelId="{A0B8D775-4BB8-0F42-BE19-1BC7D1807DB7}" type="presParOf" srcId="{90523ED1-BD08-0547-BF5A-C4EAA0B93058}" destId="{B803B967-2227-BC45-B4C3-400BF4ED3ED8}" srcOrd="0" destOrd="0" presId="urn:microsoft.com/office/officeart/2005/8/layout/hierarchy1"/>
    <dgm:cxn modelId="{0C5396F1-414C-7F4D-AF3D-C8B7136DA493}" type="presParOf" srcId="{90523ED1-BD08-0547-BF5A-C4EAA0B93058}" destId="{0B55B22F-BB4B-C943-A36F-7698B1E5DE94}" srcOrd="1" destOrd="0" presId="urn:microsoft.com/office/officeart/2005/8/layout/hierarchy1"/>
    <dgm:cxn modelId="{CF9B005C-A0A3-3645-9145-59F28D7EBB42}" type="presParOf" srcId="{0AB63932-E5B7-854E-A17F-731B733D4043}" destId="{5CA0BEEF-4FE1-B647-ACCC-16E38CD1956F}" srcOrd="1" destOrd="0" presId="urn:microsoft.com/office/officeart/2005/8/layout/hierarchy1"/>
    <dgm:cxn modelId="{9B2BA255-20B7-364D-90B2-D8D16E4DA3B6}" type="presParOf" srcId="{14A195F5-82D4-364B-AC71-90BCDF500BD7}" destId="{F8E8FD16-FA25-F946-A09C-A7543B786185}" srcOrd="2" destOrd="0" presId="urn:microsoft.com/office/officeart/2005/8/layout/hierarchy1"/>
    <dgm:cxn modelId="{DE66B1B4-6140-9B40-8513-58D550C6B1E9}" type="presParOf" srcId="{14A195F5-82D4-364B-AC71-90BCDF500BD7}" destId="{B7DB1025-70B3-CF4C-8EE2-21E8D48F6766}" srcOrd="3" destOrd="0" presId="urn:microsoft.com/office/officeart/2005/8/layout/hierarchy1"/>
    <dgm:cxn modelId="{D072F123-DC33-7D49-B9B2-2A0E31C96582}" type="presParOf" srcId="{B7DB1025-70B3-CF4C-8EE2-21E8D48F6766}" destId="{2A639D7D-9A0F-D349-962A-3E8F07174561}" srcOrd="0" destOrd="0" presId="urn:microsoft.com/office/officeart/2005/8/layout/hierarchy1"/>
    <dgm:cxn modelId="{2856E4C7-6ACF-0042-9A3A-0C167268732F}" type="presParOf" srcId="{2A639D7D-9A0F-D349-962A-3E8F07174561}" destId="{E39CC6AA-20C9-FE4B-8F92-B8CA2A5D9F2F}" srcOrd="0" destOrd="0" presId="urn:microsoft.com/office/officeart/2005/8/layout/hierarchy1"/>
    <dgm:cxn modelId="{AD100424-BC94-F743-AD11-670F0810DA7F}" type="presParOf" srcId="{2A639D7D-9A0F-D349-962A-3E8F07174561}" destId="{B7A397F7-8B52-3341-9B84-7661DA2B7931}" srcOrd="1" destOrd="0" presId="urn:microsoft.com/office/officeart/2005/8/layout/hierarchy1"/>
    <dgm:cxn modelId="{3F085ADE-CE45-7B47-8DC7-F7D2495843B5}" type="presParOf" srcId="{B7DB1025-70B3-CF4C-8EE2-21E8D48F6766}" destId="{0C96562F-D89C-684D-8EC4-F7ADF388CD99}" srcOrd="1" destOrd="0" presId="urn:microsoft.com/office/officeart/2005/8/layout/hierarchy1"/>
    <dgm:cxn modelId="{AE91B12B-8144-E241-B51D-3FFA9661512B}" type="presParOf" srcId="{837549E3-EA91-4342-B299-49B5A9D7E557}" destId="{A4C8D53B-E804-C242-B31D-702B8B4D70A8}" srcOrd="2" destOrd="0" presId="urn:microsoft.com/office/officeart/2005/8/layout/hierarchy1"/>
    <dgm:cxn modelId="{C7D3E8EE-35B0-DB43-8870-A96AE5BAE938}" type="presParOf" srcId="{837549E3-EA91-4342-B299-49B5A9D7E557}" destId="{3011B9B3-34C5-2C4C-98CB-614B114C4C5D}" srcOrd="3" destOrd="0" presId="urn:microsoft.com/office/officeart/2005/8/layout/hierarchy1"/>
    <dgm:cxn modelId="{C5112E9A-D989-8A47-872D-6EBFC2A6352F}" type="presParOf" srcId="{3011B9B3-34C5-2C4C-98CB-614B114C4C5D}" destId="{112B4ABA-3257-984C-95CF-47000CA35433}" srcOrd="0" destOrd="0" presId="urn:microsoft.com/office/officeart/2005/8/layout/hierarchy1"/>
    <dgm:cxn modelId="{EEF7B8FF-1EDF-2843-A968-EE5115FE34AD}" type="presParOf" srcId="{112B4ABA-3257-984C-95CF-47000CA35433}" destId="{42675D28-5D0A-D14C-9547-5F3644D28190}" srcOrd="0" destOrd="0" presId="urn:microsoft.com/office/officeart/2005/8/layout/hierarchy1"/>
    <dgm:cxn modelId="{D02FCD83-26DB-DC49-8E83-40B9D1B1090E}" type="presParOf" srcId="{112B4ABA-3257-984C-95CF-47000CA35433}" destId="{3C0947F3-2B52-3B49-81AA-FCEF11DE6CF9}" srcOrd="1" destOrd="0" presId="urn:microsoft.com/office/officeart/2005/8/layout/hierarchy1"/>
    <dgm:cxn modelId="{232E4EF9-8A30-D040-B228-944E44C2AA86}" type="presParOf" srcId="{3011B9B3-34C5-2C4C-98CB-614B114C4C5D}" destId="{AA49C730-DF21-7249-95AC-1919A33B7269}" srcOrd="1" destOrd="0" presId="urn:microsoft.com/office/officeart/2005/8/layout/hierarchy1"/>
    <dgm:cxn modelId="{DD9A737B-6D3C-A448-BA0A-529783882D3F}" type="presParOf" srcId="{AA49C730-DF21-7249-95AC-1919A33B7269}" destId="{8EA1D6EE-A6D3-BA4C-B979-4B786B338739}" srcOrd="0" destOrd="0" presId="urn:microsoft.com/office/officeart/2005/8/layout/hierarchy1"/>
    <dgm:cxn modelId="{4A003E4B-677F-A049-80A6-D8AEF5A9B27D}" type="presParOf" srcId="{AA49C730-DF21-7249-95AC-1919A33B7269}" destId="{7861FCB8-59D4-6A48-8DCB-4F6B573B1E92}" srcOrd="1" destOrd="0" presId="urn:microsoft.com/office/officeart/2005/8/layout/hierarchy1"/>
    <dgm:cxn modelId="{2A5B0843-4C09-8A46-8045-42A43EF92D32}" type="presParOf" srcId="{7861FCB8-59D4-6A48-8DCB-4F6B573B1E92}" destId="{8AF42FF0-9788-DE44-99DE-DAB7D1C30B92}" srcOrd="0" destOrd="0" presId="urn:microsoft.com/office/officeart/2005/8/layout/hierarchy1"/>
    <dgm:cxn modelId="{F57CD396-29E4-5249-9F6F-EAE049A53BE3}" type="presParOf" srcId="{8AF42FF0-9788-DE44-99DE-DAB7D1C30B92}" destId="{6C6CBF0D-B0ED-DE42-BBF7-6DE2151F99BA}" srcOrd="0" destOrd="0" presId="urn:microsoft.com/office/officeart/2005/8/layout/hierarchy1"/>
    <dgm:cxn modelId="{A92AA1AB-ADE5-C54D-A3C9-4952CB2D0CFB}" type="presParOf" srcId="{8AF42FF0-9788-DE44-99DE-DAB7D1C30B92}" destId="{1848176A-DB91-F64E-AC16-72E6CF6C41F9}" srcOrd="1" destOrd="0" presId="urn:microsoft.com/office/officeart/2005/8/layout/hierarchy1"/>
    <dgm:cxn modelId="{D282AC63-9F69-FF44-8DC1-50BAF6F7C845}" type="presParOf" srcId="{7861FCB8-59D4-6A48-8DCB-4F6B573B1E92}" destId="{510BCEB6-FDE3-1744-B5C1-8407E06C1679}" srcOrd="1" destOrd="0" presId="urn:microsoft.com/office/officeart/2005/8/layout/hierarchy1"/>
    <dgm:cxn modelId="{22283C52-C205-1B45-8ABA-8FA66FBBA93D}" type="presParOf" srcId="{510BCEB6-FDE3-1744-B5C1-8407E06C1679}" destId="{9B51B541-F695-7E4B-9BC8-9C502C07D36B}" srcOrd="0" destOrd="0" presId="urn:microsoft.com/office/officeart/2005/8/layout/hierarchy1"/>
    <dgm:cxn modelId="{92E09A9B-9895-E545-A165-AD1FBAF47D44}" type="presParOf" srcId="{510BCEB6-FDE3-1744-B5C1-8407E06C1679}" destId="{702092C7-BE7F-3141-8A95-49B0A8219FF0}" srcOrd="1" destOrd="0" presId="urn:microsoft.com/office/officeart/2005/8/layout/hierarchy1"/>
    <dgm:cxn modelId="{5109ADBE-567E-D445-A1AB-706640AFC418}" type="presParOf" srcId="{702092C7-BE7F-3141-8A95-49B0A8219FF0}" destId="{3A7FDD96-2A90-9D43-8D3A-03F27A36B94E}" srcOrd="0" destOrd="0" presId="urn:microsoft.com/office/officeart/2005/8/layout/hierarchy1"/>
    <dgm:cxn modelId="{F16142AD-1717-3949-B2EC-81B6D4822AE4}" type="presParOf" srcId="{3A7FDD96-2A90-9D43-8D3A-03F27A36B94E}" destId="{9A25EEE6-BC75-2E46-A500-8B782485F954}" srcOrd="0" destOrd="0" presId="urn:microsoft.com/office/officeart/2005/8/layout/hierarchy1"/>
    <dgm:cxn modelId="{B16DBA1C-6154-9D45-ABB8-D308EEED1EC2}" type="presParOf" srcId="{3A7FDD96-2A90-9D43-8D3A-03F27A36B94E}" destId="{EE062A91-3DBD-6D44-9F91-4D1E6B067E04}" srcOrd="1" destOrd="0" presId="urn:microsoft.com/office/officeart/2005/8/layout/hierarchy1"/>
    <dgm:cxn modelId="{74800C92-8178-A245-8246-A3EA8AB89621}" type="presParOf" srcId="{702092C7-BE7F-3141-8A95-49B0A8219FF0}" destId="{17999F59-8CBD-E845-A3A9-A0518DDA68A5}" srcOrd="1" destOrd="0" presId="urn:microsoft.com/office/officeart/2005/8/layout/hierarchy1"/>
    <dgm:cxn modelId="{05EBDBC6-EEC7-6F4B-A2A6-3BE46A9F069F}" type="presParOf" srcId="{AA49C730-DF21-7249-95AC-1919A33B7269}" destId="{4125815D-567C-CC4C-9D04-96B07F1DEB1D}" srcOrd="2" destOrd="0" presId="urn:microsoft.com/office/officeart/2005/8/layout/hierarchy1"/>
    <dgm:cxn modelId="{37047D59-2861-B246-9119-9EF2F3DFE121}" type="presParOf" srcId="{AA49C730-DF21-7249-95AC-1919A33B7269}" destId="{CCDBE164-5312-2843-BF19-AD5E56780C5F}" srcOrd="3" destOrd="0" presId="urn:microsoft.com/office/officeart/2005/8/layout/hierarchy1"/>
    <dgm:cxn modelId="{EF579095-1C67-D248-A2D8-9BF265249007}" type="presParOf" srcId="{CCDBE164-5312-2843-BF19-AD5E56780C5F}" destId="{7FB61656-FD92-8C41-9C8F-B3E89A51248E}" srcOrd="0" destOrd="0" presId="urn:microsoft.com/office/officeart/2005/8/layout/hierarchy1"/>
    <dgm:cxn modelId="{63E42C10-6789-F249-A43D-A86387E38543}" type="presParOf" srcId="{7FB61656-FD92-8C41-9C8F-B3E89A51248E}" destId="{F24413AD-A95B-B848-8C91-0CB44CDB7E6B}" srcOrd="0" destOrd="0" presId="urn:microsoft.com/office/officeart/2005/8/layout/hierarchy1"/>
    <dgm:cxn modelId="{10CF6473-E647-8C46-9202-E297051AEA86}" type="presParOf" srcId="{7FB61656-FD92-8C41-9C8F-B3E89A51248E}" destId="{52FEBCA8-986D-AA44-839B-ED39798928BB}" srcOrd="1" destOrd="0" presId="urn:microsoft.com/office/officeart/2005/8/layout/hierarchy1"/>
    <dgm:cxn modelId="{D16C4182-9382-5B48-B787-F8B0FC64D2AB}" type="presParOf" srcId="{CCDBE164-5312-2843-BF19-AD5E56780C5F}" destId="{5ACCCF53-CF07-E04A-B811-620E3406FBBA}" srcOrd="1" destOrd="0" presId="urn:microsoft.com/office/officeart/2005/8/layout/hierarchy1"/>
    <dgm:cxn modelId="{FCD7A82D-D2E6-DF4C-AAF9-C7A39741ECE9}" type="presParOf" srcId="{5ACCCF53-CF07-E04A-B811-620E3406FBBA}" destId="{C8BAC0D9-327D-5749-945F-470F7F0AE90F}" srcOrd="0" destOrd="0" presId="urn:microsoft.com/office/officeart/2005/8/layout/hierarchy1"/>
    <dgm:cxn modelId="{F110A1E7-416C-E44B-953D-8899659295A9}" type="presParOf" srcId="{5ACCCF53-CF07-E04A-B811-620E3406FBBA}" destId="{864A794B-527C-1843-98A6-2FA51B33A0C3}" srcOrd="1" destOrd="0" presId="urn:microsoft.com/office/officeart/2005/8/layout/hierarchy1"/>
    <dgm:cxn modelId="{0E46AECD-CEBD-E841-B6B2-E683F0F2D568}" type="presParOf" srcId="{864A794B-527C-1843-98A6-2FA51B33A0C3}" destId="{BDD751AF-3337-D040-8B28-ED701971E23D}" srcOrd="0" destOrd="0" presId="urn:microsoft.com/office/officeart/2005/8/layout/hierarchy1"/>
    <dgm:cxn modelId="{58700D38-538E-E946-8851-5C82339D02F3}" type="presParOf" srcId="{BDD751AF-3337-D040-8B28-ED701971E23D}" destId="{BC06754F-0C40-A749-9C30-D3F4E8F8AD55}" srcOrd="0" destOrd="0" presId="urn:microsoft.com/office/officeart/2005/8/layout/hierarchy1"/>
    <dgm:cxn modelId="{461E3391-4E38-2B47-A2A2-D397A4EB856E}" type="presParOf" srcId="{BDD751AF-3337-D040-8B28-ED701971E23D}" destId="{3773DED6-BACD-D340-8B58-3B1457DD4B77}" srcOrd="1" destOrd="0" presId="urn:microsoft.com/office/officeart/2005/8/layout/hierarchy1"/>
    <dgm:cxn modelId="{D646D2B9-8F13-984F-98B6-ADB95EBB17CC}" type="presParOf" srcId="{864A794B-527C-1843-98A6-2FA51B33A0C3}" destId="{4B172BD9-A7E8-D143-AFD0-2F983EED694B}" srcOrd="1" destOrd="0" presId="urn:microsoft.com/office/officeart/2005/8/layout/hierarchy1"/>
  </dgm:cxnLst>
  <dgm:bg/>
  <dgm:whole/>
</dgm:dataModel>
</file>

<file path=ppt/diagrams/data5.xml><?xml version="1.0" encoding="utf-8"?>
<dgm:dataModel xmlns:dgm="http://schemas.openxmlformats.org/drawingml/2006/diagram" xmlns:a="http://schemas.openxmlformats.org/drawingml/2006/main">
  <dgm:ptLst>
    <dgm:pt modelId="{7206FEDD-C94D-3B41-A327-633B24C6907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37E9451-BE6F-F447-A6B0-B0CED7542E9E}">
      <dgm:prSet phldrT="[Text]"/>
      <dgm:spPr/>
      <dgm:t>
        <a:bodyPr/>
        <a:lstStyle/>
        <a:p>
          <a:r>
            <a:rPr lang="en-US" dirty="0" smtClean="0"/>
            <a:t>Fax-over-IP</a:t>
          </a:r>
          <a:endParaRPr lang="en-US" dirty="0"/>
        </a:p>
      </dgm:t>
    </dgm:pt>
    <dgm:pt modelId="{FED50694-97DB-154D-8B13-BEF790D56366}" type="parTrans" cxnId="{97C54CA9-02F1-3342-A844-28A5CFD75BA6}">
      <dgm:prSet/>
      <dgm:spPr/>
      <dgm:t>
        <a:bodyPr/>
        <a:lstStyle/>
        <a:p>
          <a:endParaRPr lang="en-US"/>
        </a:p>
      </dgm:t>
    </dgm:pt>
    <dgm:pt modelId="{54D30EAA-B6D3-9F45-8327-C00C9F9B9F83}" type="sibTrans" cxnId="{97C54CA9-02F1-3342-A844-28A5CFD75BA6}">
      <dgm:prSet/>
      <dgm:spPr/>
      <dgm:t>
        <a:bodyPr/>
        <a:lstStyle/>
        <a:p>
          <a:endParaRPr lang="en-US"/>
        </a:p>
      </dgm:t>
    </dgm:pt>
    <dgm:pt modelId="{893B00ED-6028-D848-9D6A-1A14EDAB9F81}">
      <dgm:prSet phldrT="[Text]"/>
      <dgm:spPr/>
      <dgm:t>
        <a:bodyPr/>
        <a:lstStyle/>
        <a:p>
          <a:r>
            <a:rPr lang="en-US" dirty="0" smtClean="0"/>
            <a:t>store-and-forward</a:t>
          </a:r>
          <a:endParaRPr lang="en-US" dirty="0"/>
        </a:p>
      </dgm:t>
    </dgm:pt>
    <dgm:pt modelId="{14DCB5CA-A5FA-3F45-838A-02CAF47A47DC}" type="parTrans" cxnId="{F842D2B6-3D25-4046-BE65-FFA697DF3059}">
      <dgm:prSet/>
      <dgm:spPr/>
      <dgm:t>
        <a:bodyPr/>
        <a:lstStyle/>
        <a:p>
          <a:endParaRPr lang="en-US"/>
        </a:p>
      </dgm:t>
    </dgm:pt>
    <dgm:pt modelId="{99FCB752-D819-5248-9F16-240493F5C271}" type="sibTrans" cxnId="{F842D2B6-3D25-4046-BE65-FFA697DF3059}">
      <dgm:prSet/>
      <dgm:spPr/>
      <dgm:t>
        <a:bodyPr/>
        <a:lstStyle/>
        <a:p>
          <a:endParaRPr lang="en-US"/>
        </a:p>
      </dgm:t>
    </dgm:pt>
    <dgm:pt modelId="{D4CCD551-C36F-2045-8E38-45D2358B11C9}">
      <dgm:prSet phldrT="[Text]"/>
      <dgm:spPr/>
      <dgm:t>
        <a:bodyPr/>
        <a:lstStyle/>
        <a:p>
          <a:r>
            <a:rPr lang="en-US" dirty="0" smtClean="0"/>
            <a:t>TIFF-over-SMTP</a:t>
          </a:r>
          <a:endParaRPr lang="en-US" dirty="0"/>
        </a:p>
      </dgm:t>
    </dgm:pt>
    <dgm:pt modelId="{63CFFE2C-F0FB-EF41-80FC-B031111E8AD9}" type="parTrans" cxnId="{5E2CB001-9110-B14F-851C-A1CD697EA72F}">
      <dgm:prSet/>
      <dgm:spPr/>
      <dgm:t>
        <a:bodyPr/>
        <a:lstStyle/>
        <a:p>
          <a:endParaRPr lang="en-US"/>
        </a:p>
      </dgm:t>
    </dgm:pt>
    <dgm:pt modelId="{2BDA9C5A-9DBC-8C45-BD61-AFAE5E8C4690}" type="sibTrans" cxnId="{5E2CB001-9110-B14F-851C-A1CD697EA72F}">
      <dgm:prSet/>
      <dgm:spPr/>
      <dgm:t>
        <a:bodyPr/>
        <a:lstStyle/>
        <a:p>
          <a:endParaRPr lang="en-US"/>
        </a:p>
      </dgm:t>
    </dgm:pt>
    <dgm:pt modelId="{226A561C-576A-AF4E-91BF-914DA6B241C3}">
      <dgm:prSet phldrT="[Text]"/>
      <dgm:spPr/>
      <dgm:t>
        <a:bodyPr/>
        <a:lstStyle/>
        <a:p>
          <a:r>
            <a:rPr lang="en-US" dirty="0" smtClean="0"/>
            <a:t>web-based</a:t>
          </a:r>
          <a:endParaRPr lang="en-US" dirty="0"/>
        </a:p>
      </dgm:t>
    </dgm:pt>
    <dgm:pt modelId="{FE5F05A8-DD83-814F-A707-36F72EC3ECB1}" type="parTrans" cxnId="{E84A1AB1-1037-9740-86E8-751D6490C888}">
      <dgm:prSet/>
      <dgm:spPr/>
      <dgm:t>
        <a:bodyPr/>
        <a:lstStyle/>
        <a:p>
          <a:endParaRPr lang="en-US"/>
        </a:p>
      </dgm:t>
    </dgm:pt>
    <dgm:pt modelId="{858E8E7D-BEDF-0C45-8D59-CEC10B43C416}" type="sibTrans" cxnId="{E84A1AB1-1037-9740-86E8-751D6490C888}">
      <dgm:prSet/>
      <dgm:spPr/>
      <dgm:t>
        <a:bodyPr/>
        <a:lstStyle/>
        <a:p>
          <a:endParaRPr lang="en-US"/>
        </a:p>
      </dgm:t>
    </dgm:pt>
    <dgm:pt modelId="{1F700C6A-73CC-6148-B9D3-D08D8F7D0B68}">
      <dgm:prSet phldrT="[Text]"/>
      <dgm:spPr/>
      <dgm:t>
        <a:bodyPr/>
        <a:lstStyle/>
        <a:p>
          <a:r>
            <a:rPr lang="en-US" dirty="0" smtClean="0"/>
            <a:t>real-time fax</a:t>
          </a:r>
          <a:endParaRPr lang="en-US" dirty="0"/>
        </a:p>
      </dgm:t>
    </dgm:pt>
    <dgm:pt modelId="{882B8C21-A2A5-C745-BD8B-11D4AF1DB303}" type="parTrans" cxnId="{5E2D1CF9-0DA8-5C4B-B607-F7C8359F10F6}">
      <dgm:prSet/>
      <dgm:spPr/>
      <dgm:t>
        <a:bodyPr/>
        <a:lstStyle/>
        <a:p>
          <a:endParaRPr lang="en-US"/>
        </a:p>
      </dgm:t>
    </dgm:pt>
    <dgm:pt modelId="{18924AA5-D390-C34B-83C6-ADC58AC1447F}" type="sibTrans" cxnId="{5E2D1CF9-0DA8-5C4B-B607-F7C8359F10F6}">
      <dgm:prSet/>
      <dgm:spPr/>
      <dgm:t>
        <a:bodyPr/>
        <a:lstStyle/>
        <a:p>
          <a:endParaRPr lang="en-US"/>
        </a:p>
      </dgm:t>
    </dgm:pt>
    <dgm:pt modelId="{132C672D-C6A2-9D41-9F24-D72924A51202}">
      <dgm:prSet phldrT="[Text]"/>
      <dgm:spPr/>
      <dgm:t>
        <a:bodyPr/>
        <a:lstStyle/>
        <a:p>
          <a:r>
            <a:rPr lang="en-US" dirty="0" smtClean="0"/>
            <a:t>G.711 pass through</a:t>
          </a:r>
          <a:endParaRPr lang="en-US" dirty="0"/>
        </a:p>
      </dgm:t>
    </dgm:pt>
    <dgm:pt modelId="{7ED35B52-8B73-5E44-8370-E8A44F9CBE78}" type="parTrans" cxnId="{B26C25BD-D0D0-D64D-9258-1705FB6409C0}">
      <dgm:prSet/>
      <dgm:spPr/>
      <dgm:t>
        <a:bodyPr/>
        <a:lstStyle/>
        <a:p>
          <a:endParaRPr lang="en-US"/>
        </a:p>
      </dgm:t>
    </dgm:pt>
    <dgm:pt modelId="{F1DAB737-2AA8-434F-AC4A-174F2DF15A1D}" type="sibTrans" cxnId="{B26C25BD-D0D0-D64D-9258-1705FB6409C0}">
      <dgm:prSet/>
      <dgm:spPr/>
      <dgm:t>
        <a:bodyPr/>
        <a:lstStyle/>
        <a:p>
          <a:endParaRPr lang="en-US"/>
        </a:p>
      </dgm:t>
    </dgm:pt>
    <dgm:pt modelId="{48DCBA3F-F307-034A-ABE5-E8DB757D67CD}">
      <dgm:prSet phldrT="[Text]"/>
      <dgm:spPr/>
      <dgm:t>
        <a:bodyPr/>
        <a:lstStyle/>
        <a:p>
          <a:r>
            <a:rPr lang="en-US" dirty="0" smtClean="0"/>
            <a:t>T.38 (fax relay)_</a:t>
          </a:r>
          <a:endParaRPr lang="en-US" dirty="0"/>
        </a:p>
      </dgm:t>
    </dgm:pt>
    <dgm:pt modelId="{261873F5-2920-CB47-A816-AF4F25C15FDD}" type="parTrans" cxnId="{42B9E131-AB76-6A40-8313-160F0EB691BE}">
      <dgm:prSet/>
      <dgm:spPr/>
      <dgm:t>
        <a:bodyPr/>
        <a:lstStyle/>
        <a:p>
          <a:endParaRPr lang="en-US"/>
        </a:p>
      </dgm:t>
    </dgm:pt>
    <dgm:pt modelId="{4500E244-9018-AD45-95A8-22AEBA22A006}" type="sibTrans" cxnId="{42B9E131-AB76-6A40-8313-160F0EB691BE}">
      <dgm:prSet/>
      <dgm:spPr/>
      <dgm:t>
        <a:bodyPr/>
        <a:lstStyle/>
        <a:p>
          <a:endParaRPr lang="en-US"/>
        </a:p>
      </dgm:t>
    </dgm:pt>
    <dgm:pt modelId="{0B1A5297-D33E-A241-8E0E-93F3343B12F7}">
      <dgm:prSet phldrT="[Text]"/>
      <dgm:spPr/>
      <dgm:t>
        <a:bodyPr/>
        <a:lstStyle/>
        <a:p>
          <a:r>
            <a:rPr lang="en-US" dirty="0" smtClean="0"/>
            <a:t>jitter, packet loss</a:t>
          </a:r>
          <a:endParaRPr lang="en-US" dirty="0"/>
        </a:p>
      </dgm:t>
    </dgm:pt>
    <dgm:pt modelId="{CFAFF2F7-2755-B749-A963-09B8E02BC10D}" type="parTrans" cxnId="{AC3D2E60-4684-E74A-B5D0-E4CAEBC77615}">
      <dgm:prSet/>
      <dgm:spPr/>
      <dgm:t>
        <a:bodyPr/>
        <a:lstStyle/>
        <a:p>
          <a:endParaRPr lang="en-US"/>
        </a:p>
      </dgm:t>
    </dgm:pt>
    <dgm:pt modelId="{234E724C-9E32-BE41-96FC-06F3104FF2C8}" type="sibTrans" cxnId="{AC3D2E60-4684-E74A-B5D0-E4CAEBC77615}">
      <dgm:prSet/>
      <dgm:spPr/>
      <dgm:t>
        <a:bodyPr/>
        <a:lstStyle/>
        <a:p>
          <a:endParaRPr lang="en-US"/>
        </a:p>
      </dgm:t>
    </dgm:pt>
    <dgm:pt modelId="{149A94EC-E59B-6748-A2FC-937C72C1CD0D}">
      <dgm:prSet phldrT="[Text]"/>
      <dgm:spPr/>
      <dgm:t>
        <a:bodyPr/>
        <a:lstStyle/>
        <a:p>
          <a:r>
            <a:rPr lang="en-US" dirty="0" smtClean="0"/>
            <a:t>need device support</a:t>
          </a:r>
          <a:endParaRPr lang="en-US" dirty="0"/>
        </a:p>
      </dgm:t>
    </dgm:pt>
    <dgm:pt modelId="{A3B58E34-0F8D-DB4F-A267-F7DE4432A044}" type="parTrans" cxnId="{C232A847-6BAE-7548-9301-EE71CDE490ED}">
      <dgm:prSet/>
      <dgm:spPr/>
      <dgm:t>
        <a:bodyPr/>
        <a:lstStyle/>
        <a:p>
          <a:endParaRPr lang="en-US"/>
        </a:p>
      </dgm:t>
    </dgm:pt>
    <dgm:pt modelId="{5964B261-84C8-3245-BD18-F3E6BC07B64E}" type="sibTrans" cxnId="{C232A847-6BAE-7548-9301-EE71CDE490ED}">
      <dgm:prSet/>
      <dgm:spPr/>
      <dgm:t>
        <a:bodyPr/>
        <a:lstStyle/>
        <a:p>
          <a:endParaRPr lang="en-US"/>
        </a:p>
      </dgm:t>
    </dgm:pt>
    <dgm:pt modelId="{9D1BEBB2-E80C-6044-82DC-A84C2A440F83}" type="pres">
      <dgm:prSet presAssocID="{7206FEDD-C94D-3B41-A327-633B24C69075}" presName="hierChild1" presStyleCnt="0">
        <dgm:presLayoutVars>
          <dgm:chPref val="1"/>
          <dgm:dir/>
          <dgm:animOne val="branch"/>
          <dgm:animLvl val="lvl"/>
          <dgm:resizeHandles/>
        </dgm:presLayoutVars>
      </dgm:prSet>
      <dgm:spPr/>
    </dgm:pt>
    <dgm:pt modelId="{CA699CF1-79B3-1545-9043-7B50B293E94A}" type="pres">
      <dgm:prSet presAssocID="{737E9451-BE6F-F447-A6B0-B0CED7542E9E}" presName="hierRoot1" presStyleCnt="0"/>
      <dgm:spPr/>
    </dgm:pt>
    <dgm:pt modelId="{27125605-18BF-A14D-AC6A-29B077E3746F}" type="pres">
      <dgm:prSet presAssocID="{737E9451-BE6F-F447-A6B0-B0CED7542E9E}" presName="composite" presStyleCnt="0"/>
      <dgm:spPr/>
    </dgm:pt>
    <dgm:pt modelId="{311B9B17-FD8A-3948-AF3E-F6AA1D6988EB}" type="pres">
      <dgm:prSet presAssocID="{737E9451-BE6F-F447-A6B0-B0CED7542E9E}" presName="background" presStyleLbl="node0" presStyleIdx="0" presStyleCnt="1"/>
      <dgm:spPr/>
    </dgm:pt>
    <dgm:pt modelId="{FDAC8EB1-287B-AC4C-B402-A0A30F1428C9}" type="pres">
      <dgm:prSet presAssocID="{737E9451-BE6F-F447-A6B0-B0CED7542E9E}" presName="text" presStyleLbl="fgAcc0" presStyleIdx="0" presStyleCnt="1">
        <dgm:presLayoutVars>
          <dgm:chPref val="3"/>
        </dgm:presLayoutVars>
      </dgm:prSet>
      <dgm:spPr/>
      <dgm:t>
        <a:bodyPr/>
        <a:lstStyle/>
        <a:p>
          <a:endParaRPr lang="en-US"/>
        </a:p>
      </dgm:t>
    </dgm:pt>
    <dgm:pt modelId="{2015D405-8D77-1044-994B-B073C7311A60}" type="pres">
      <dgm:prSet presAssocID="{737E9451-BE6F-F447-A6B0-B0CED7542E9E}" presName="hierChild2" presStyleCnt="0"/>
      <dgm:spPr/>
    </dgm:pt>
    <dgm:pt modelId="{DF58D1A3-7DEA-F546-9DF1-6B5B0527A42F}" type="pres">
      <dgm:prSet presAssocID="{14DCB5CA-A5FA-3F45-838A-02CAF47A47DC}" presName="Name10" presStyleLbl="parChTrans1D2" presStyleIdx="0" presStyleCnt="2"/>
      <dgm:spPr/>
    </dgm:pt>
    <dgm:pt modelId="{1E25A26F-677E-C749-8D27-0034E0C94522}" type="pres">
      <dgm:prSet presAssocID="{893B00ED-6028-D848-9D6A-1A14EDAB9F81}" presName="hierRoot2" presStyleCnt="0"/>
      <dgm:spPr/>
    </dgm:pt>
    <dgm:pt modelId="{FAB9A2E9-8445-0540-9B0F-55CA1DBB061A}" type="pres">
      <dgm:prSet presAssocID="{893B00ED-6028-D848-9D6A-1A14EDAB9F81}" presName="composite2" presStyleCnt="0"/>
      <dgm:spPr/>
    </dgm:pt>
    <dgm:pt modelId="{520D5329-375A-E741-BE9E-27A7A68D5176}" type="pres">
      <dgm:prSet presAssocID="{893B00ED-6028-D848-9D6A-1A14EDAB9F81}" presName="background2" presStyleLbl="node2" presStyleIdx="0" presStyleCnt="2"/>
      <dgm:spPr/>
    </dgm:pt>
    <dgm:pt modelId="{CA902BCA-EF3D-6748-A2E2-AB491CD7DC5D}" type="pres">
      <dgm:prSet presAssocID="{893B00ED-6028-D848-9D6A-1A14EDAB9F81}" presName="text2" presStyleLbl="fgAcc2" presStyleIdx="0" presStyleCnt="2">
        <dgm:presLayoutVars>
          <dgm:chPref val="3"/>
        </dgm:presLayoutVars>
      </dgm:prSet>
      <dgm:spPr/>
      <dgm:t>
        <a:bodyPr/>
        <a:lstStyle/>
        <a:p>
          <a:endParaRPr lang="en-US"/>
        </a:p>
      </dgm:t>
    </dgm:pt>
    <dgm:pt modelId="{ADD5DFB2-A003-FE48-94B4-F7B29E6B8C9D}" type="pres">
      <dgm:prSet presAssocID="{893B00ED-6028-D848-9D6A-1A14EDAB9F81}" presName="hierChild3" presStyleCnt="0"/>
      <dgm:spPr/>
    </dgm:pt>
    <dgm:pt modelId="{20530246-7600-384B-A8AB-68D9929F5BF2}" type="pres">
      <dgm:prSet presAssocID="{63CFFE2C-F0FB-EF41-80FC-B031111E8AD9}" presName="Name17" presStyleLbl="parChTrans1D3" presStyleIdx="0" presStyleCnt="4"/>
      <dgm:spPr/>
    </dgm:pt>
    <dgm:pt modelId="{182A5F82-9E8B-A741-892B-35BC8DF2ECDF}" type="pres">
      <dgm:prSet presAssocID="{D4CCD551-C36F-2045-8E38-45D2358B11C9}" presName="hierRoot3" presStyleCnt="0"/>
      <dgm:spPr/>
    </dgm:pt>
    <dgm:pt modelId="{7C2A7E82-9770-A841-9F40-4389E9F899D7}" type="pres">
      <dgm:prSet presAssocID="{D4CCD551-C36F-2045-8E38-45D2358B11C9}" presName="composite3" presStyleCnt="0"/>
      <dgm:spPr/>
    </dgm:pt>
    <dgm:pt modelId="{CB0A01FD-C60E-B44F-B77C-F9943F275A39}" type="pres">
      <dgm:prSet presAssocID="{D4CCD551-C36F-2045-8E38-45D2358B11C9}" presName="background3" presStyleLbl="node3" presStyleIdx="0" presStyleCnt="4"/>
      <dgm:spPr/>
    </dgm:pt>
    <dgm:pt modelId="{EAAEA948-802B-D949-B23A-00C333262D9F}" type="pres">
      <dgm:prSet presAssocID="{D4CCD551-C36F-2045-8E38-45D2358B11C9}" presName="text3" presStyleLbl="fgAcc3" presStyleIdx="0" presStyleCnt="4">
        <dgm:presLayoutVars>
          <dgm:chPref val="3"/>
        </dgm:presLayoutVars>
      </dgm:prSet>
      <dgm:spPr/>
      <dgm:t>
        <a:bodyPr/>
        <a:lstStyle/>
        <a:p>
          <a:endParaRPr lang="en-US"/>
        </a:p>
      </dgm:t>
    </dgm:pt>
    <dgm:pt modelId="{E84EB8B7-B033-0549-903E-232DADADB882}" type="pres">
      <dgm:prSet presAssocID="{D4CCD551-C36F-2045-8E38-45D2358B11C9}" presName="hierChild4" presStyleCnt="0"/>
      <dgm:spPr/>
    </dgm:pt>
    <dgm:pt modelId="{6BE262D5-78DB-DA47-9540-4FF9778277EF}" type="pres">
      <dgm:prSet presAssocID="{FE5F05A8-DD83-814F-A707-36F72EC3ECB1}" presName="Name17" presStyleLbl="parChTrans1D3" presStyleIdx="1" presStyleCnt="4"/>
      <dgm:spPr/>
    </dgm:pt>
    <dgm:pt modelId="{E3D02F9D-F1F8-2242-9D0F-82AA9C7080AC}" type="pres">
      <dgm:prSet presAssocID="{226A561C-576A-AF4E-91BF-914DA6B241C3}" presName="hierRoot3" presStyleCnt="0"/>
      <dgm:spPr/>
    </dgm:pt>
    <dgm:pt modelId="{10BD76BF-8A1E-4546-970C-E8D0FCAD71D3}" type="pres">
      <dgm:prSet presAssocID="{226A561C-576A-AF4E-91BF-914DA6B241C3}" presName="composite3" presStyleCnt="0"/>
      <dgm:spPr/>
    </dgm:pt>
    <dgm:pt modelId="{CE55CE76-5530-F148-9602-E5F3EEAECC02}" type="pres">
      <dgm:prSet presAssocID="{226A561C-576A-AF4E-91BF-914DA6B241C3}" presName="background3" presStyleLbl="node3" presStyleIdx="1" presStyleCnt="4"/>
      <dgm:spPr/>
    </dgm:pt>
    <dgm:pt modelId="{10DF384C-DA61-664B-89F1-B4A6AACD9EEC}" type="pres">
      <dgm:prSet presAssocID="{226A561C-576A-AF4E-91BF-914DA6B241C3}" presName="text3" presStyleLbl="fgAcc3" presStyleIdx="1" presStyleCnt="4">
        <dgm:presLayoutVars>
          <dgm:chPref val="3"/>
        </dgm:presLayoutVars>
      </dgm:prSet>
      <dgm:spPr/>
    </dgm:pt>
    <dgm:pt modelId="{C9DC719A-5F0F-6C4F-8325-CBDA27C0D26A}" type="pres">
      <dgm:prSet presAssocID="{226A561C-576A-AF4E-91BF-914DA6B241C3}" presName="hierChild4" presStyleCnt="0"/>
      <dgm:spPr/>
    </dgm:pt>
    <dgm:pt modelId="{7CBEF712-D95B-B847-8C62-149A368DC9E3}" type="pres">
      <dgm:prSet presAssocID="{882B8C21-A2A5-C745-BD8B-11D4AF1DB303}" presName="Name10" presStyleLbl="parChTrans1D2" presStyleIdx="1" presStyleCnt="2"/>
      <dgm:spPr/>
    </dgm:pt>
    <dgm:pt modelId="{2618FF1B-52CD-5245-8CBC-2E30CECCF12B}" type="pres">
      <dgm:prSet presAssocID="{1F700C6A-73CC-6148-B9D3-D08D8F7D0B68}" presName="hierRoot2" presStyleCnt="0"/>
      <dgm:spPr/>
    </dgm:pt>
    <dgm:pt modelId="{679EAD52-35F1-C54A-A4DC-109C90446FFF}" type="pres">
      <dgm:prSet presAssocID="{1F700C6A-73CC-6148-B9D3-D08D8F7D0B68}" presName="composite2" presStyleCnt="0"/>
      <dgm:spPr/>
    </dgm:pt>
    <dgm:pt modelId="{1F24D0B6-AEDA-3B43-B746-19A84563E22B}" type="pres">
      <dgm:prSet presAssocID="{1F700C6A-73CC-6148-B9D3-D08D8F7D0B68}" presName="background2" presStyleLbl="node2" presStyleIdx="1" presStyleCnt="2"/>
      <dgm:spPr/>
    </dgm:pt>
    <dgm:pt modelId="{CC609707-D6A3-7D46-9FE9-9130FB71A471}" type="pres">
      <dgm:prSet presAssocID="{1F700C6A-73CC-6148-B9D3-D08D8F7D0B68}" presName="text2" presStyleLbl="fgAcc2" presStyleIdx="1" presStyleCnt="2">
        <dgm:presLayoutVars>
          <dgm:chPref val="3"/>
        </dgm:presLayoutVars>
      </dgm:prSet>
      <dgm:spPr/>
    </dgm:pt>
    <dgm:pt modelId="{B001A81B-F8D3-CC44-B213-C6DF6D28BF2B}" type="pres">
      <dgm:prSet presAssocID="{1F700C6A-73CC-6148-B9D3-D08D8F7D0B68}" presName="hierChild3" presStyleCnt="0"/>
      <dgm:spPr/>
    </dgm:pt>
    <dgm:pt modelId="{39357AA6-9857-9D47-BD4C-4351AD646A11}" type="pres">
      <dgm:prSet presAssocID="{7ED35B52-8B73-5E44-8370-E8A44F9CBE78}" presName="Name17" presStyleLbl="parChTrans1D3" presStyleIdx="2" presStyleCnt="4"/>
      <dgm:spPr/>
    </dgm:pt>
    <dgm:pt modelId="{384068D7-30D8-9E47-93CF-583A6A8F90F8}" type="pres">
      <dgm:prSet presAssocID="{132C672D-C6A2-9D41-9F24-D72924A51202}" presName="hierRoot3" presStyleCnt="0"/>
      <dgm:spPr/>
    </dgm:pt>
    <dgm:pt modelId="{17DD786F-770C-C04F-9E39-EBEF1E9A76B2}" type="pres">
      <dgm:prSet presAssocID="{132C672D-C6A2-9D41-9F24-D72924A51202}" presName="composite3" presStyleCnt="0"/>
      <dgm:spPr/>
    </dgm:pt>
    <dgm:pt modelId="{97587F67-E9FF-EC4C-8152-B85B4F4DB4BE}" type="pres">
      <dgm:prSet presAssocID="{132C672D-C6A2-9D41-9F24-D72924A51202}" presName="background3" presStyleLbl="node3" presStyleIdx="2" presStyleCnt="4"/>
      <dgm:spPr/>
    </dgm:pt>
    <dgm:pt modelId="{04A6595A-CB13-4D4A-B857-045BCC9A205B}" type="pres">
      <dgm:prSet presAssocID="{132C672D-C6A2-9D41-9F24-D72924A51202}" presName="text3" presStyleLbl="fgAcc3" presStyleIdx="2" presStyleCnt="4">
        <dgm:presLayoutVars>
          <dgm:chPref val="3"/>
        </dgm:presLayoutVars>
      </dgm:prSet>
      <dgm:spPr/>
    </dgm:pt>
    <dgm:pt modelId="{7F35F7E8-8AC4-6344-8139-DAEE84F2A4DE}" type="pres">
      <dgm:prSet presAssocID="{132C672D-C6A2-9D41-9F24-D72924A51202}" presName="hierChild4" presStyleCnt="0"/>
      <dgm:spPr/>
    </dgm:pt>
    <dgm:pt modelId="{87730721-93E1-4742-B34F-851396CCC1AB}" type="pres">
      <dgm:prSet presAssocID="{CFAFF2F7-2755-B749-A963-09B8E02BC10D}" presName="Name23" presStyleLbl="parChTrans1D4" presStyleIdx="0" presStyleCnt="2"/>
      <dgm:spPr/>
    </dgm:pt>
    <dgm:pt modelId="{82CD2BEF-3A29-684F-95B9-5CE48909DFE1}" type="pres">
      <dgm:prSet presAssocID="{0B1A5297-D33E-A241-8E0E-93F3343B12F7}" presName="hierRoot4" presStyleCnt="0"/>
      <dgm:spPr/>
    </dgm:pt>
    <dgm:pt modelId="{046783C7-353B-AB49-8A54-C20AC5508512}" type="pres">
      <dgm:prSet presAssocID="{0B1A5297-D33E-A241-8E0E-93F3343B12F7}" presName="composite4" presStyleCnt="0"/>
      <dgm:spPr/>
    </dgm:pt>
    <dgm:pt modelId="{7ED546FC-259E-9042-B65C-5718848855E3}" type="pres">
      <dgm:prSet presAssocID="{0B1A5297-D33E-A241-8E0E-93F3343B12F7}" presName="background4" presStyleLbl="node4" presStyleIdx="0" presStyleCnt="2"/>
      <dgm:spPr>
        <a:solidFill>
          <a:schemeClr val="accent5">
            <a:lumMod val="50000"/>
          </a:schemeClr>
        </a:solidFill>
      </dgm:spPr>
    </dgm:pt>
    <dgm:pt modelId="{75A573A3-F125-564B-AE2B-979497D06A11}" type="pres">
      <dgm:prSet presAssocID="{0B1A5297-D33E-A241-8E0E-93F3343B12F7}" presName="text4" presStyleLbl="fgAcc4" presStyleIdx="0" presStyleCnt="2">
        <dgm:presLayoutVars>
          <dgm:chPref val="3"/>
        </dgm:presLayoutVars>
      </dgm:prSet>
      <dgm:spPr/>
    </dgm:pt>
    <dgm:pt modelId="{04C866F9-7DD9-564A-8F5E-EA49523AC7E1}" type="pres">
      <dgm:prSet presAssocID="{0B1A5297-D33E-A241-8E0E-93F3343B12F7}" presName="hierChild5" presStyleCnt="0"/>
      <dgm:spPr/>
    </dgm:pt>
    <dgm:pt modelId="{EB08A253-2876-4346-AC2F-E48254FDBCDE}" type="pres">
      <dgm:prSet presAssocID="{261873F5-2920-CB47-A816-AF4F25C15FDD}" presName="Name17" presStyleLbl="parChTrans1D3" presStyleIdx="3" presStyleCnt="4"/>
      <dgm:spPr/>
    </dgm:pt>
    <dgm:pt modelId="{AF329000-1022-CF47-8F37-807DF08D76AD}" type="pres">
      <dgm:prSet presAssocID="{48DCBA3F-F307-034A-ABE5-E8DB757D67CD}" presName="hierRoot3" presStyleCnt="0"/>
      <dgm:spPr/>
    </dgm:pt>
    <dgm:pt modelId="{DB5EEE9F-1BBF-7244-BB7C-70BC5081288F}" type="pres">
      <dgm:prSet presAssocID="{48DCBA3F-F307-034A-ABE5-E8DB757D67CD}" presName="composite3" presStyleCnt="0"/>
      <dgm:spPr/>
    </dgm:pt>
    <dgm:pt modelId="{D9E53014-9DA8-2349-B34C-320D76681146}" type="pres">
      <dgm:prSet presAssocID="{48DCBA3F-F307-034A-ABE5-E8DB757D67CD}" presName="background3" presStyleLbl="node3" presStyleIdx="3" presStyleCnt="4"/>
      <dgm:spPr/>
    </dgm:pt>
    <dgm:pt modelId="{83BDCA2A-A8E5-1D4D-B929-D3AE08C42C3F}" type="pres">
      <dgm:prSet presAssocID="{48DCBA3F-F307-034A-ABE5-E8DB757D67CD}" presName="text3" presStyleLbl="fgAcc3" presStyleIdx="3" presStyleCnt="4">
        <dgm:presLayoutVars>
          <dgm:chPref val="3"/>
        </dgm:presLayoutVars>
      </dgm:prSet>
      <dgm:spPr/>
      <dgm:t>
        <a:bodyPr/>
        <a:lstStyle/>
        <a:p>
          <a:endParaRPr lang="en-US"/>
        </a:p>
      </dgm:t>
    </dgm:pt>
    <dgm:pt modelId="{F2912D46-EE30-CD46-845C-11CB488DAE2D}" type="pres">
      <dgm:prSet presAssocID="{48DCBA3F-F307-034A-ABE5-E8DB757D67CD}" presName="hierChild4" presStyleCnt="0"/>
      <dgm:spPr/>
    </dgm:pt>
    <dgm:pt modelId="{62715635-AF1F-EA49-8B55-DA94B1859439}" type="pres">
      <dgm:prSet presAssocID="{A3B58E34-0F8D-DB4F-A267-F7DE4432A044}" presName="Name23" presStyleLbl="parChTrans1D4" presStyleIdx="1" presStyleCnt="2"/>
      <dgm:spPr/>
    </dgm:pt>
    <dgm:pt modelId="{328C9CDC-5DD8-6540-9C37-76ADC07724BE}" type="pres">
      <dgm:prSet presAssocID="{149A94EC-E59B-6748-A2FC-937C72C1CD0D}" presName="hierRoot4" presStyleCnt="0"/>
      <dgm:spPr/>
    </dgm:pt>
    <dgm:pt modelId="{3DF4CCAB-A393-B946-8D49-209AB1DEA2AC}" type="pres">
      <dgm:prSet presAssocID="{149A94EC-E59B-6748-A2FC-937C72C1CD0D}" presName="composite4" presStyleCnt="0"/>
      <dgm:spPr/>
    </dgm:pt>
    <dgm:pt modelId="{DCCC5F83-35E0-7A44-B77A-63526A59E6F1}" type="pres">
      <dgm:prSet presAssocID="{149A94EC-E59B-6748-A2FC-937C72C1CD0D}" presName="background4" presStyleLbl="node4" presStyleIdx="1" presStyleCnt="2"/>
      <dgm:spPr>
        <a:solidFill>
          <a:schemeClr val="accent5">
            <a:lumMod val="50000"/>
          </a:schemeClr>
        </a:solidFill>
      </dgm:spPr>
    </dgm:pt>
    <dgm:pt modelId="{43DB7358-5486-4A41-B826-8D9159164614}" type="pres">
      <dgm:prSet presAssocID="{149A94EC-E59B-6748-A2FC-937C72C1CD0D}" presName="text4" presStyleLbl="fgAcc4" presStyleIdx="1" presStyleCnt="2">
        <dgm:presLayoutVars>
          <dgm:chPref val="3"/>
        </dgm:presLayoutVars>
      </dgm:prSet>
      <dgm:spPr/>
    </dgm:pt>
    <dgm:pt modelId="{DAAB7159-B50B-BF41-A1E2-8A6CF52B1A71}" type="pres">
      <dgm:prSet presAssocID="{149A94EC-E59B-6748-A2FC-937C72C1CD0D}" presName="hierChild5" presStyleCnt="0"/>
      <dgm:spPr/>
    </dgm:pt>
  </dgm:ptLst>
  <dgm:cxnLst>
    <dgm:cxn modelId="{A9D77914-2E32-EC49-9D5D-D1C6FEEF7BA1}" type="presOf" srcId="{14DCB5CA-A5FA-3F45-838A-02CAF47A47DC}" destId="{DF58D1A3-7DEA-F546-9DF1-6B5B0527A42F}" srcOrd="0" destOrd="0" presId="urn:microsoft.com/office/officeart/2005/8/layout/hierarchy1"/>
    <dgm:cxn modelId="{F842D2B6-3D25-4046-BE65-FFA697DF3059}" srcId="{737E9451-BE6F-F447-A6B0-B0CED7542E9E}" destId="{893B00ED-6028-D848-9D6A-1A14EDAB9F81}" srcOrd="0" destOrd="0" parTransId="{14DCB5CA-A5FA-3F45-838A-02CAF47A47DC}" sibTransId="{99FCB752-D819-5248-9F16-240493F5C271}"/>
    <dgm:cxn modelId="{4A93AF93-76C4-6440-BCE8-3212F760B14E}" type="presOf" srcId="{882B8C21-A2A5-C745-BD8B-11D4AF1DB303}" destId="{7CBEF712-D95B-B847-8C62-149A368DC9E3}" srcOrd="0" destOrd="0" presId="urn:microsoft.com/office/officeart/2005/8/layout/hierarchy1"/>
    <dgm:cxn modelId="{BFEADE5F-CDA7-CB48-B16A-8C7A0B48AF60}" type="presOf" srcId="{149A94EC-E59B-6748-A2FC-937C72C1CD0D}" destId="{43DB7358-5486-4A41-B826-8D9159164614}" srcOrd="0" destOrd="0" presId="urn:microsoft.com/office/officeart/2005/8/layout/hierarchy1"/>
    <dgm:cxn modelId="{BB61886E-1D5C-A341-A099-6FD3B0B046AC}" type="presOf" srcId="{FE5F05A8-DD83-814F-A707-36F72EC3ECB1}" destId="{6BE262D5-78DB-DA47-9540-4FF9778277EF}" srcOrd="0" destOrd="0" presId="urn:microsoft.com/office/officeart/2005/8/layout/hierarchy1"/>
    <dgm:cxn modelId="{5E2CB001-9110-B14F-851C-A1CD697EA72F}" srcId="{893B00ED-6028-D848-9D6A-1A14EDAB9F81}" destId="{D4CCD551-C36F-2045-8E38-45D2358B11C9}" srcOrd="0" destOrd="0" parTransId="{63CFFE2C-F0FB-EF41-80FC-B031111E8AD9}" sibTransId="{2BDA9C5A-9DBC-8C45-BD61-AFAE5E8C4690}"/>
    <dgm:cxn modelId="{FA868900-2907-0249-A4D7-E4F7EA8F1BE3}" type="presOf" srcId="{261873F5-2920-CB47-A816-AF4F25C15FDD}" destId="{EB08A253-2876-4346-AC2F-E48254FDBCDE}" srcOrd="0" destOrd="0" presId="urn:microsoft.com/office/officeart/2005/8/layout/hierarchy1"/>
    <dgm:cxn modelId="{3A33DAF8-951C-E649-914D-B49962BE7855}" type="presOf" srcId="{132C672D-C6A2-9D41-9F24-D72924A51202}" destId="{04A6595A-CB13-4D4A-B857-045BCC9A205B}" srcOrd="0" destOrd="0" presId="urn:microsoft.com/office/officeart/2005/8/layout/hierarchy1"/>
    <dgm:cxn modelId="{8AACF933-589A-9942-9234-759A67925CC7}" type="presOf" srcId="{A3B58E34-0F8D-DB4F-A267-F7DE4432A044}" destId="{62715635-AF1F-EA49-8B55-DA94B1859439}" srcOrd="0" destOrd="0" presId="urn:microsoft.com/office/officeart/2005/8/layout/hierarchy1"/>
    <dgm:cxn modelId="{52D49427-7A5A-4F4F-989B-BE190AC9E0D8}" type="presOf" srcId="{893B00ED-6028-D848-9D6A-1A14EDAB9F81}" destId="{CA902BCA-EF3D-6748-A2E2-AB491CD7DC5D}" srcOrd="0" destOrd="0" presId="urn:microsoft.com/office/officeart/2005/8/layout/hierarchy1"/>
    <dgm:cxn modelId="{4173F6FD-5ED8-9E44-960F-A4432381A7C5}" type="presOf" srcId="{226A561C-576A-AF4E-91BF-914DA6B241C3}" destId="{10DF384C-DA61-664B-89F1-B4A6AACD9EEC}" srcOrd="0" destOrd="0" presId="urn:microsoft.com/office/officeart/2005/8/layout/hierarchy1"/>
    <dgm:cxn modelId="{81F79D74-B530-4F4F-8995-07EDF29B2D77}" type="presOf" srcId="{7ED35B52-8B73-5E44-8370-E8A44F9CBE78}" destId="{39357AA6-9857-9D47-BD4C-4351AD646A11}" srcOrd="0" destOrd="0" presId="urn:microsoft.com/office/officeart/2005/8/layout/hierarchy1"/>
    <dgm:cxn modelId="{C232A847-6BAE-7548-9301-EE71CDE490ED}" srcId="{48DCBA3F-F307-034A-ABE5-E8DB757D67CD}" destId="{149A94EC-E59B-6748-A2FC-937C72C1CD0D}" srcOrd="0" destOrd="0" parTransId="{A3B58E34-0F8D-DB4F-A267-F7DE4432A044}" sibTransId="{5964B261-84C8-3245-BD18-F3E6BC07B64E}"/>
    <dgm:cxn modelId="{E84A1AB1-1037-9740-86E8-751D6490C888}" srcId="{893B00ED-6028-D848-9D6A-1A14EDAB9F81}" destId="{226A561C-576A-AF4E-91BF-914DA6B241C3}" srcOrd="1" destOrd="0" parTransId="{FE5F05A8-DD83-814F-A707-36F72EC3ECB1}" sibTransId="{858E8E7D-BEDF-0C45-8D59-CEC10B43C416}"/>
    <dgm:cxn modelId="{B00A6B47-CFCC-7543-983C-544A1ABE5537}" type="presOf" srcId="{7206FEDD-C94D-3B41-A327-633B24C69075}" destId="{9D1BEBB2-E80C-6044-82DC-A84C2A440F83}" srcOrd="0" destOrd="0" presId="urn:microsoft.com/office/officeart/2005/8/layout/hierarchy1"/>
    <dgm:cxn modelId="{97C54CA9-02F1-3342-A844-28A5CFD75BA6}" srcId="{7206FEDD-C94D-3B41-A327-633B24C69075}" destId="{737E9451-BE6F-F447-A6B0-B0CED7542E9E}" srcOrd="0" destOrd="0" parTransId="{FED50694-97DB-154D-8B13-BEF790D56366}" sibTransId="{54D30EAA-B6D3-9F45-8327-C00C9F9B9F83}"/>
    <dgm:cxn modelId="{B26C25BD-D0D0-D64D-9258-1705FB6409C0}" srcId="{1F700C6A-73CC-6148-B9D3-D08D8F7D0B68}" destId="{132C672D-C6A2-9D41-9F24-D72924A51202}" srcOrd="0" destOrd="0" parTransId="{7ED35B52-8B73-5E44-8370-E8A44F9CBE78}" sibTransId="{F1DAB737-2AA8-434F-AC4A-174F2DF15A1D}"/>
    <dgm:cxn modelId="{7A899720-874A-9547-A4CF-F2F9FA48DE2A}" type="presOf" srcId="{1F700C6A-73CC-6148-B9D3-D08D8F7D0B68}" destId="{CC609707-D6A3-7D46-9FE9-9130FB71A471}" srcOrd="0" destOrd="0" presId="urn:microsoft.com/office/officeart/2005/8/layout/hierarchy1"/>
    <dgm:cxn modelId="{28C79979-3EB0-414B-9B81-351B74C0B050}" type="presOf" srcId="{48DCBA3F-F307-034A-ABE5-E8DB757D67CD}" destId="{83BDCA2A-A8E5-1D4D-B929-D3AE08C42C3F}" srcOrd="0" destOrd="0" presId="urn:microsoft.com/office/officeart/2005/8/layout/hierarchy1"/>
    <dgm:cxn modelId="{5E2D1CF9-0DA8-5C4B-B607-F7C8359F10F6}" srcId="{737E9451-BE6F-F447-A6B0-B0CED7542E9E}" destId="{1F700C6A-73CC-6148-B9D3-D08D8F7D0B68}" srcOrd="1" destOrd="0" parTransId="{882B8C21-A2A5-C745-BD8B-11D4AF1DB303}" sibTransId="{18924AA5-D390-C34B-83C6-ADC58AC1447F}"/>
    <dgm:cxn modelId="{BC084906-4BF9-3145-9F3F-A28DED65340F}" type="presOf" srcId="{CFAFF2F7-2755-B749-A963-09B8E02BC10D}" destId="{87730721-93E1-4742-B34F-851396CCC1AB}" srcOrd="0" destOrd="0" presId="urn:microsoft.com/office/officeart/2005/8/layout/hierarchy1"/>
    <dgm:cxn modelId="{8C91CD0D-B993-524F-B71F-F18053E4283A}" type="presOf" srcId="{737E9451-BE6F-F447-A6B0-B0CED7542E9E}" destId="{FDAC8EB1-287B-AC4C-B402-A0A30F1428C9}" srcOrd="0" destOrd="0" presId="urn:microsoft.com/office/officeart/2005/8/layout/hierarchy1"/>
    <dgm:cxn modelId="{7FC52C16-F36E-D14E-A924-74E610A93838}" type="presOf" srcId="{D4CCD551-C36F-2045-8E38-45D2358B11C9}" destId="{EAAEA948-802B-D949-B23A-00C333262D9F}" srcOrd="0" destOrd="0" presId="urn:microsoft.com/office/officeart/2005/8/layout/hierarchy1"/>
    <dgm:cxn modelId="{6F3E258D-7982-B04E-B544-498112B91005}" type="presOf" srcId="{63CFFE2C-F0FB-EF41-80FC-B031111E8AD9}" destId="{20530246-7600-384B-A8AB-68D9929F5BF2}" srcOrd="0" destOrd="0" presId="urn:microsoft.com/office/officeart/2005/8/layout/hierarchy1"/>
    <dgm:cxn modelId="{2EB63B7C-3498-8841-AF98-1EC92F582585}" type="presOf" srcId="{0B1A5297-D33E-A241-8E0E-93F3343B12F7}" destId="{75A573A3-F125-564B-AE2B-979497D06A11}" srcOrd="0" destOrd="0" presId="urn:microsoft.com/office/officeart/2005/8/layout/hierarchy1"/>
    <dgm:cxn modelId="{AC3D2E60-4684-E74A-B5D0-E4CAEBC77615}" srcId="{132C672D-C6A2-9D41-9F24-D72924A51202}" destId="{0B1A5297-D33E-A241-8E0E-93F3343B12F7}" srcOrd="0" destOrd="0" parTransId="{CFAFF2F7-2755-B749-A963-09B8E02BC10D}" sibTransId="{234E724C-9E32-BE41-96FC-06F3104FF2C8}"/>
    <dgm:cxn modelId="{42B9E131-AB76-6A40-8313-160F0EB691BE}" srcId="{1F700C6A-73CC-6148-B9D3-D08D8F7D0B68}" destId="{48DCBA3F-F307-034A-ABE5-E8DB757D67CD}" srcOrd="1" destOrd="0" parTransId="{261873F5-2920-CB47-A816-AF4F25C15FDD}" sibTransId="{4500E244-9018-AD45-95A8-22AEBA22A006}"/>
    <dgm:cxn modelId="{C9AC19A3-8DB9-DF4D-B902-8564D5656DA2}" type="presParOf" srcId="{9D1BEBB2-E80C-6044-82DC-A84C2A440F83}" destId="{CA699CF1-79B3-1545-9043-7B50B293E94A}" srcOrd="0" destOrd="0" presId="urn:microsoft.com/office/officeart/2005/8/layout/hierarchy1"/>
    <dgm:cxn modelId="{78D22051-B089-D94E-BB1D-376F6C5A936D}" type="presParOf" srcId="{CA699CF1-79B3-1545-9043-7B50B293E94A}" destId="{27125605-18BF-A14D-AC6A-29B077E3746F}" srcOrd="0" destOrd="0" presId="urn:microsoft.com/office/officeart/2005/8/layout/hierarchy1"/>
    <dgm:cxn modelId="{F1B1E564-22C4-B947-9D70-300BBD797314}" type="presParOf" srcId="{27125605-18BF-A14D-AC6A-29B077E3746F}" destId="{311B9B17-FD8A-3948-AF3E-F6AA1D6988EB}" srcOrd="0" destOrd="0" presId="urn:microsoft.com/office/officeart/2005/8/layout/hierarchy1"/>
    <dgm:cxn modelId="{5CB23C3C-34CB-B342-9FAB-FDEBC970585C}" type="presParOf" srcId="{27125605-18BF-A14D-AC6A-29B077E3746F}" destId="{FDAC8EB1-287B-AC4C-B402-A0A30F1428C9}" srcOrd="1" destOrd="0" presId="urn:microsoft.com/office/officeart/2005/8/layout/hierarchy1"/>
    <dgm:cxn modelId="{F7EAFDBD-BA0C-CA45-8DBC-AFAB964491E8}" type="presParOf" srcId="{CA699CF1-79B3-1545-9043-7B50B293E94A}" destId="{2015D405-8D77-1044-994B-B073C7311A60}" srcOrd="1" destOrd="0" presId="urn:microsoft.com/office/officeart/2005/8/layout/hierarchy1"/>
    <dgm:cxn modelId="{6D14799F-103D-D347-B293-EACD70B9A2CD}" type="presParOf" srcId="{2015D405-8D77-1044-994B-B073C7311A60}" destId="{DF58D1A3-7DEA-F546-9DF1-6B5B0527A42F}" srcOrd="0" destOrd="0" presId="urn:microsoft.com/office/officeart/2005/8/layout/hierarchy1"/>
    <dgm:cxn modelId="{0E8C8443-8DE8-C644-82F8-1AD6FEA19026}" type="presParOf" srcId="{2015D405-8D77-1044-994B-B073C7311A60}" destId="{1E25A26F-677E-C749-8D27-0034E0C94522}" srcOrd="1" destOrd="0" presId="urn:microsoft.com/office/officeart/2005/8/layout/hierarchy1"/>
    <dgm:cxn modelId="{CB7F0E71-40EA-8C4D-AE7B-CC89E1CC763B}" type="presParOf" srcId="{1E25A26F-677E-C749-8D27-0034E0C94522}" destId="{FAB9A2E9-8445-0540-9B0F-55CA1DBB061A}" srcOrd="0" destOrd="0" presId="urn:microsoft.com/office/officeart/2005/8/layout/hierarchy1"/>
    <dgm:cxn modelId="{EB8D83C9-5788-0C4E-B5CB-47C849988E3A}" type="presParOf" srcId="{FAB9A2E9-8445-0540-9B0F-55CA1DBB061A}" destId="{520D5329-375A-E741-BE9E-27A7A68D5176}" srcOrd="0" destOrd="0" presId="urn:microsoft.com/office/officeart/2005/8/layout/hierarchy1"/>
    <dgm:cxn modelId="{CF0F7119-CDA8-804D-8625-658087B12637}" type="presParOf" srcId="{FAB9A2E9-8445-0540-9B0F-55CA1DBB061A}" destId="{CA902BCA-EF3D-6748-A2E2-AB491CD7DC5D}" srcOrd="1" destOrd="0" presId="urn:microsoft.com/office/officeart/2005/8/layout/hierarchy1"/>
    <dgm:cxn modelId="{8D3528DA-5964-6E4F-BE30-0B8083FB1FA4}" type="presParOf" srcId="{1E25A26F-677E-C749-8D27-0034E0C94522}" destId="{ADD5DFB2-A003-FE48-94B4-F7B29E6B8C9D}" srcOrd="1" destOrd="0" presId="urn:microsoft.com/office/officeart/2005/8/layout/hierarchy1"/>
    <dgm:cxn modelId="{FCCF507B-D801-C24B-9351-149A3AF76BF7}" type="presParOf" srcId="{ADD5DFB2-A003-FE48-94B4-F7B29E6B8C9D}" destId="{20530246-7600-384B-A8AB-68D9929F5BF2}" srcOrd="0" destOrd="0" presId="urn:microsoft.com/office/officeart/2005/8/layout/hierarchy1"/>
    <dgm:cxn modelId="{9BC9E104-68B1-DA48-82AF-9166D5240772}" type="presParOf" srcId="{ADD5DFB2-A003-FE48-94B4-F7B29E6B8C9D}" destId="{182A5F82-9E8B-A741-892B-35BC8DF2ECDF}" srcOrd="1" destOrd="0" presId="urn:microsoft.com/office/officeart/2005/8/layout/hierarchy1"/>
    <dgm:cxn modelId="{C7C947EF-6CDE-E54F-B507-3AB0C1005762}" type="presParOf" srcId="{182A5F82-9E8B-A741-892B-35BC8DF2ECDF}" destId="{7C2A7E82-9770-A841-9F40-4389E9F899D7}" srcOrd="0" destOrd="0" presId="urn:microsoft.com/office/officeart/2005/8/layout/hierarchy1"/>
    <dgm:cxn modelId="{AFC62DE1-3458-E848-88A3-92F4C1BBA5E8}" type="presParOf" srcId="{7C2A7E82-9770-A841-9F40-4389E9F899D7}" destId="{CB0A01FD-C60E-B44F-B77C-F9943F275A39}" srcOrd="0" destOrd="0" presId="urn:microsoft.com/office/officeart/2005/8/layout/hierarchy1"/>
    <dgm:cxn modelId="{0945F7ED-A450-9349-A565-3B890F26DDE6}" type="presParOf" srcId="{7C2A7E82-9770-A841-9F40-4389E9F899D7}" destId="{EAAEA948-802B-D949-B23A-00C333262D9F}" srcOrd="1" destOrd="0" presId="urn:microsoft.com/office/officeart/2005/8/layout/hierarchy1"/>
    <dgm:cxn modelId="{4132B763-99BA-0D46-9C35-D99B5EA0C2C1}" type="presParOf" srcId="{182A5F82-9E8B-A741-892B-35BC8DF2ECDF}" destId="{E84EB8B7-B033-0549-903E-232DADADB882}" srcOrd="1" destOrd="0" presId="urn:microsoft.com/office/officeart/2005/8/layout/hierarchy1"/>
    <dgm:cxn modelId="{71AF9A0E-9C27-B849-B381-E6DB43AD85A7}" type="presParOf" srcId="{ADD5DFB2-A003-FE48-94B4-F7B29E6B8C9D}" destId="{6BE262D5-78DB-DA47-9540-4FF9778277EF}" srcOrd="2" destOrd="0" presId="urn:microsoft.com/office/officeart/2005/8/layout/hierarchy1"/>
    <dgm:cxn modelId="{3F66D20D-68A8-CF4E-A8DD-B7E47501BF2B}" type="presParOf" srcId="{ADD5DFB2-A003-FE48-94B4-F7B29E6B8C9D}" destId="{E3D02F9D-F1F8-2242-9D0F-82AA9C7080AC}" srcOrd="3" destOrd="0" presId="urn:microsoft.com/office/officeart/2005/8/layout/hierarchy1"/>
    <dgm:cxn modelId="{545CF7B7-BD15-A647-8F6F-766B1DF6076F}" type="presParOf" srcId="{E3D02F9D-F1F8-2242-9D0F-82AA9C7080AC}" destId="{10BD76BF-8A1E-4546-970C-E8D0FCAD71D3}" srcOrd="0" destOrd="0" presId="urn:microsoft.com/office/officeart/2005/8/layout/hierarchy1"/>
    <dgm:cxn modelId="{53AC5FC0-7092-4247-B4E6-DD50F36FE984}" type="presParOf" srcId="{10BD76BF-8A1E-4546-970C-E8D0FCAD71D3}" destId="{CE55CE76-5530-F148-9602-E5F3EEAECC02}" srcOrd="0" destOrd="0" presId="urn:microsoft.com/office/officeart/2005/8/layout/hierarchy1"/>
    <dgm:cxn modelId="{54A557DF-D7D8-E249-A4BC-7EA95AEE5AC9}" type="presParOf" srcId="{10BD76BF-8A1E-4546-970C-E8D0FCAD71D3}" destId="{10DF384C-DA61-664B-89F1-B4A6AACD9EEC}" srcOrd="1" destOrd="0" presId="urn:microsoft.com/office/officeart/2005/8/layout/hierarchy1"/>
    <dgm:cxn modelId="{E10B4521-DFD2-D641-AC3F-AAFDC9B66D9D}" type="presParOf" srcId="{E3D02F9D-F1F8-2242-9D0F-82AA9C7080AC}" destId="{C9DC719A-5F0F-6C4F-8325-CBDA27C0D26A}" srcOrd="1" destOrd="0" presId="urn:microsoft.com/office/officeart/2005/8/layout/hierarchy1"/>
    <dgm:cxn modelId="{583EC216-6AC3-3B4D-A33D-AA71AB0B29C5}" type="presParOf" srcId="{2015D405-8D77-1044-994B-B073C7311A60}" destId="{7CBEF712-D95B-B847-8C62-149A368DC9E3}" srcOrd="2" destOrd="0" presId="urn:microsoft.com/office/officeart/2005/8/layout/hierarchy1"/>
    <dgm:cxn modelId="{C6E8F6AD-7151-3543-A77B-CD8B05F0EE07}" type="presParOf" srcId="{2015D405-8D77-1044-994B-B073C7311A60}" destId="{2618FF1B-52CD-5245-8CBC-2E30CECCF12B}" srcOrd="3" destOrd="0" presId="urn:microsoft.com/office/officeart/2005/8/layout/hierarchy1"/>
    <dgm:cxn modelId="{BA5028B7-E35F-9C49-BA9E-1B7A53A4878B}" type="presParOf" srcId="{2618FF1B-52CD-5245-8CBC-2E30CECCF12B}" destId="{679EAD52-35F1-C54A-A4DC-109C90446FFF}" srcOrd="0" destOrd="0" presId="urn:microsoft.com/office/officeart/2005/8/layout/hierarchy1"/>
    <dgm:cxn modelId="{01FEA976-6A49-3640-BB43-AB29EC13967E}" type="presParOf" srcId="{679EAD52-35F1-C54A-A4DC-109C90446FFF}" destId="{1F24D0B6-AEDA-3B43-B746-19A84563E22B}" srcOrd="0" destOrd="0" presId="urn:microsoft.com/office/officeart/2005/8/layout/hierarchy1"/>
    <dgm:cxn modelId="{642EBCA2-5D6C-EA46-BC97-9AF1584DF8BF}" type="presParOf" srcId="{679EAD52-35F1-C54A-A4DC-109C90446FFF}" destId="{CC609707-D6A3-7D46-9FE9-9130FB71A471}" srcOrd="1" destOrd="0" presId="urn:microsoft.com/office/officeart/2005/8/layout/hierarchy1"/>
    <dgm:cxn modelId="{D879E680-0284-1548-9039-A911215CA575}" type="presParOf" srcId="{2618FF1B-52CD-5245-8CBC-2E30CECCF12B}" destId="{B001A81B-F8D3-CC44-B213-C6DF6D28BF2B}" srcOrd="1" destOrd="0" presId="urn:microsoft.com/office/officeart/2005/8/layout/hierarchy1"/>
    <dgm:cxn modelId="{EE19B7CB-2493-3F44-B902-5EBB058A8E7B}" type="presParOf" srcId="{B001A81B-F8D3-CC44-B213-C6DF6D28BF2B}" destId="{39357AA6-9857-9D47-BD4C-4351AD646A11}" srcOrd="0" destOrd="0" presId="urn:microsoft.com/office/officeart/2005/8/layout/hierarchy1"/>
    <dgm:cxn modelId="{12AC5F69-6603-ED4C-9BC1-960A5C4DECD4}" type="presParOf" srcId="{B001A81B-F8D3-CC44-B213-C6DF6D28BF2B}" destId="{384068D7-30D8-9E47-93CF-583A6A8F90F8}" srcOrd="1" destOrd="0" presId="urn:microsoft.com/office/officeart/2005/8/layout/hierarchy1"/>
    <dgm:cxn modelId="{41F3B6FA-9522-194D-B12A-B6037716B9E6}" type="presParOf" srcId="{384068D7-30D8-9E47-93CF-583A6A8F90F8}" destId="{17DD786F-770C-C04F-9E39-EBEF1E9A76B2}" srcOrd="0" destOrd="0" presId="urn:microsoft.com/office/officeart/2005/8/layout/hierarchy1"/>
    <dgm:cxn modelId="{B3EB9095-D30B-A542-ACAB-03982C0442C8}" type="presParOf" srcId="{17DD786F-770C-C04F-9E39-EBEF1E9A76B2}" destId="{97587F67-E9FF-EC4C-8152-B85B4F4DB4BE}" srcOrd="0" destOrd="0" presId="urn:microsoft.com/office/officeart/2005/8/layout/hierarchy1"/>
    <dgm:cxn modelId="{41B441B4-7466-0549-95C3-E9A0DC2F99F7}" type="presParOf" srcId="{17DD786F-770C-C04F-9E39-EBEF1E9A76B2}" destId="{04A6595A-CB13-4D4A-B857-045BCC9A205B}" srcOrd="1" destOrd="0" presId="urn:microsoft.com/office/officeart/2005/8/layout/hierarchy1"/>
    <dgm:cxn modelId="{D4B01BC9-515A-8546-8165-C484CF4F664A}" type="presParOf" srcId="{384068D7-30D8-9E47-93CF-583A6A8F90F8}" destId="{7F35F7E8-8AC4-6344-8139-DAEE84F2A4DE}" srcOrd="1" destOrd="0" presId="urn:microsoft.com/office/officeart/2005/8/layout/hierarchy1"/>
    <dgm:cxn modelId="{45EDF9BA-77EA-684D-8D72-B0AB343A161C}" type="presParOf" srcId="{7F35F7E8-8AC4-6344-8139-DAEE84F2A4DE}" destId="{87730721-93E1-4742-B34F-851396CCC1AB}" srcOrd="0" destOrd="0" presId="urn:microsoft.com/office/officeart/2005/8/layout/hierarchy1"/>
    <dgm:cxn modelId="{98BB60D3-1710-9C4B-881A-6206E5BF513D}" type="presParOf" srcId="{7F35F7E8-8AC4-6344-8139-DAEE84F2A4DE}" destId="{82CD2BEF-3A29-684F-95B9-5CE48909DFE1}" srcOrd="1" destOrd="0" presId="urn:microsoft.com/office/officeart/2005/8/layout/hierarchy1"/>
    <dgm:cxn modelId="{3250E094-2940-5342-85B2-6BC3AE1AC776}" type="presParOf" srcId="{82CD2BEF-3A29-684F-95B9-5CE48909DFE1}" destId="{046783C7-353B-AB49-8A54-C20AC5508512}" srcOrd="0" destOrd="0" presId="urn:microsoft.com/office/officeart/2005/8/layout/hierarchy1"/>
    <dgm:cxn modelId="{B10D68B9-B79C-D245-AD4F-5BDFEE8EF92E}" type="presParOf" srcId="{046783C7-353B-AB49-8A54-C20AC5508512}" destId="{7ED546FC-259E-9042-B65C-5718848855E3}" srcOrd="0" destOrd="0" presId="urn:microsoft.com/office/officeart/2005/8/layout/hierarchy1"/>
    <dgm:cxn modelId="{8B951B4A-2FEB-0249-9E37-FE186F7D6FC9}" type="presParOf" srcId="{046783C7-353B-AB49-8A54-C20AC5508512}" destId="{75A573A3-F125-564B-AE2B-979497D06A11}" srcOrd="1" destOrd="0" presId="urn:microsoft.com/office/officeart/2005/8/layout/hierarchy1"/>
    <dgm:cxn modelId="{490198F7-2D9B-1A41-A7BE-EF99416194A1}" type="presParOf" srcId="{82CD2BEF-3A29-684F-95B9-5CE48909DFE1}" destId="{04C866F9-7DD9-564A-8F5E-EA49523AC7E1}" srcOrd="1" destOrd="0" presId="urn:microsoft.com/office/officeart/2005/8/layout/hierarchy1"/>
    <dgm:cxn modelId="{84984556-0185-154F-B32D-69080EEA5579}" type="presParOf" srcId="{B001A81B-F8D3-CC44-B213-C6DF6D28BF2B}" destId="{EB08A253-2876-4346-AC2F-E48254FDBCDE}" srcOrd="2" destOrd="0" presId="urn:microsoft.com/office/officeart/2005/8/layout/hierarchy1"/>
    <dgm:cxn modelId="{D557920D-6776-3D44-A909-FB2A261ABC93}" type="presParOf" srcId="{B001A81B-F8D3-CC44-B213-C6DF6D28BF2B}" destId="{AF329000-1022-CF47-8F37-807DF08D76AD}" srcOrd="3" destOrd="0" presId="urn:microsoft.com/office/officeart/2005/8/layout/hierarchy1"/>
    <dgm:cxn modelId="{C2BAF327-349B-BB47-AD9B-8D8D7C871B98}" type="presParOf" srcId="{AF329000-1022-CF47-8F37-807DF08D76AD}" destId="{DB5EEE9F-1BBF-7244-BB7C-70BC5081288F}" srcOrd="0" destOrd="0" presId="urn:microsoft.com/office/officeart/2005/8/layout/hierarchy1"/>
    <dgm:cxn modelId="{AAAA5877-4646-F44C-9E35-2E2102F83711}" type="presParOf" srcId="{DB5EEE9F-1BBF-7244-BB7C-70BC5081288F}" destId="{D9E53014-9DA8-2349-B34C-320D76681146}" srcOrd="0" destOrd="0" presId="urn:microsoft.com/office/officeart/2005/8/layout/hierarchy1"/>
    <dgm:cxn modelId="{99CFF9E1-0E19-F34B-BAC3-77B46AC16706}" type="presParOf" srcId="{DB5EEE9F-1BBF-7244-BB7C-70BC5081288F}" destId="{83BDCA2A-A8E5-1D4D-B929-D3AE08C42C3F}" srcOrd="1" destOrd="0" presId="urn:microsoft.com/office/officeart/2005/8/layout/hierarchy1"/>
    <dgm:cxn modelId="{578B9DBD-9343-F248-BA1D-FB5CFA4C7CD5}" type="presParOf" srcId="{AF329000-1022-CF47-8F37-807DF08D76AD}" destId="{F2912D46-EE30-CD46-845C-11CB488DAE2D}" srcOrd="1" destOrd="0" presId="urn:microsoft.com/office/officeart/2005/8/layout/hierarchy1"/>
    <dgm:cxn modelId="{9B8588C1-D9D3-1046-BDBD-197F646F1BBC}" type="presParOf" srcId="{F2912D46-EE30-CD46-845C-11CB488DAE2D}" destId="{62715635-AF1F-EA49-8B55-DA94B1859439}" srcOrd="0" destOrd="0" presId="urn:microsoft.com/office/officeart/2005/8/layout/hierarchy1"/>
    <dgm:cxn modelId="{ED43EE7A-5B1C-FD42-BC70-33937525A1D5}" type="presParOf" srcId="{F2912D46-EE30-CD46-845C-11CB488DAE2D}" destId="{328C9CDC-5DD8-6540-9C37-76ADC07724BE}" srcOrd="1" destOrd="0" presId="urn:microsoft.com/office/officeart/2005/8/layout/hierarchy1"/>
    <dgm:cxn modelId="{C7661747-7593-2D4F-A70D-1368E328A3AB}" type="presParOf" srcId="{328C9CDC-5DD8-6540-9C37-76ADC07724BE}" destId="{3DF4CCAB-A393-B946-8D49-209AB1DEA2AC}" srcOrd="0" destOrd="0" presId="urn:microsoft.com/office/officeart/2005/8/layout/hierarchy1"/>
    <dgm:cxn modelId="{BC9561F8-82CB-044B-AC9A-D9F093D0C5DB}" type="presParOf" srcId="{3DF4CCAB-A393-B946-8D49-209AB1DEA2AC}" destId="{DCCC5F83-35E0-7A44-B77A-63526A59E6F1}" srcOrd="0" destOrd="0" presId="urn:microsoft.com/office/officeart/2005/8/layout/hierarchy1"/>
    <dgm:cxn modelId="{6B0A89FA-2953-EF42-B1D1-C6FF3D21D716}" type="presParOf" srcId="{3DF4CCAB-A393-B946-8D49-209AB1DEA2AC}" destId="{43DB7358-5486-4A41-B826-8D9159164614}" srcOrd="1" destOrd="0" presId="urn:microsoft.com/office/officeart/2005/8/layout/hierarchy1"/>
    <dgm:cxn modelId="{EFFBE7CF-D88D-0A4F-9440-743BAEA9C13F}" type="presParOf" srcId="{328C9CDC-5DD8-6540-9C37-76ADC07724BE}" destId="{DAAB7159-B50B-BF41-A1E2-8A6CF52B1A71}"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pict"/></Relationships>
</file>

<file path=ppt/drawings/_rels/vmlDrawing5.vml.rels><?xml version="1.0" encoding="UTF-8" standalone="yes"?>
<Relationships xmlns="http://schemas.openxmlformats.org/package/2006/relationships"><Relationship Id="rId4" Type="http://schemas.openxmlformats.org/officeDocument/2006/relationships/image" Target="../media/image86.emf"/><Relationship Id="rId1" Type="http://schemas.openxmlformats.org/officeDocument/2006/relationships/image" Target="../media/image83.emf"/><Relationship Id="rId2" Type="http://schemas.openxmlformats.org/officeDocument/2006/relationships/image" Target="../media/image84.emf"/><Relationship Id="rId3" Type="http://schemas.openxmlformats.org/officeDocument/2006/relationships/image" Target="../media/image85.emf"/><Relationship Id="rId5" Type="http://schemas.openxmlformats.org/officeDocument/2006/relationships/image" Target="../media/image87.e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107.emf"/><Relationship Id="rId1" Type="http://schemas.openxmlformats.org/officeDocument/2006/relationships/image" Target="../media/image104.emf"/><Relationship Id="rId2" Type="http://schemas.openxmlformats.org/officeDocument/2006/relationships/image" Target="../media/image105.emf"/><Relationship Id="rId3" Type="http://schemas.openxmlformats.org/officeDocument/2006/relationships/image" Target="../media/image10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88073B-50AE-4B42-8AE2-25EF5823E31A}" type="datetimeFigureOut">
              <a:rPr lang="en-US" smtClean="0"/>
              <a:t>6/11/09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9BA8A8-41EF-C04A-8681-AC3CFCC07D94}"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CDB1A-A883-0243-A880-54388617FD52}" type="datetimeFigureOut">
              <a:rPr lang="en-US" smtClean="0"/>
              <a:t>6/11/09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D541C-A4B2-E34D-BEF4-4080FA742A80}"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77F0884-831E-FF4F-9A76-450309B47EBD}" type="slidenum">
              <a:rPr lang="en-US"/>
              <a:pPr/>
              <a:t>3</a:t>
            </a:fld>
            <a:endParaRPr 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0"/>
              </a:spcBef>
              <a:spcAft>
                <a:spcPct val="0"/>
              </a:spcAft>
              <a:buFontTx/>
              <a:buNone/>
            </a:pPr>
            <a:endParaRPr lang="en-US" sz="18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D154F4-8769-FF43-99D0-E56E1D095E85}" type="slidenum">
              <a:rPr lang="en-US"/>
              <a:pPr/>
              <a:t>14</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B1225A0-1805-FA4A-8206-0DCAB2F10982}" type="slidenum">
              <a:rPr lang="en-US"/>
              <a:pPr/>
              <a:t>15</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B0D3F17-532B-6549-B1E9-C8F32EEF246D}" type="slidenum">
              <a:rPr lang="en-US"/>
              <a:pPr/>
              <a:t>16</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19A06DF-0B0B-DA49-80BA-456C5EE580D2}" type="slidenum">
              <a:rPr lang="en-US"/>
              <a:pPr/>
              <a:t>17</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3F10127-65FA-EF4E-B2D5-9DCAF810F608}" type="slidenum">
              <a:rPr lang="en-US"/>
              <a:pPr/>
              <a:t>18</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9D78DEB-5C1D-6E42-AF32-134BFFA3E77A}" type="slidenum">
              <a:rPr lang="en-US"/>
              <a:pPr/>
              <a:t>19</a:t>
            </a:fld>
            <a:endParaRPr lang="en-US"/>
          </a:p>
        </p:txBody>
      </p:sp>
      <p:sp>
        <p:nvSpPr>
          <p:cNvPr id="54275" name="Rectangle 2"/>
          <p:cNvSpPr>
            <a:spLocks noChangeArrowheads="1" noTextEdit="1"/>
          </p:cNvSpPr>
          <p:nvPr>
            <p:ph type="sldImg"/>
          </p:nvPr>
        </p:nvSpPr>
        <p:spPr>
          <a:xfrm>
            <a:off x="1144588" y="685800"/>
            <a:ext cx="4572000" cy="3429000"/>
          </a:xfrm>
          <a:solidFill>
            <a:srgbClr val="FFFFFF"/>
          </a:solidFill>
          <a:ln/>
        </p:spPr>
      </p:sp>
      <p:sp>
        <p:nvSpPr>
          <p:cNvPr id="54276" name="Rectangle 3"/>
          <p:cNvSpPr>
            <a:spLocks noChangeArrowheads="1"/>
          </p:cNvSpPr>
          <p:nvPr>
            <p:ph type="body" idx="1"/>
          </p:nvPr>
        </p:nvSpPr>
        <p:spPr>
          <a:xfrm>
            <a:off x="914400" y="4343673"/>
            <a:ext cx="5029200" cy="4114566"/>
          </a:xfrm>
          <a:solidFill>
            <a:srgbClr val="FFFFFF"/>
          </a:solidFill>
          <a:ln>
            <a:solidFill>
              <a:srgbClr val="000000"/>
            </a:solidFill>
          </a:ln>
        </p:spPr>
        <p:txBody>
          <a:bodyPr/>
          <a:lstStyle/>
          <a:p>
            <a:pPr eaLnBrk="1" hangingPunct="1"/>
            <a:r>
              <a:rPr lang="en-US"/>
              <a:t>With a few exceptions, in Internet telephony, end systems are the only entities where signaling and media flows converge. Thus, any service that requires interaction with user media is likely to be easier to implement in the end systems. </a:t>
            </a:r>
          </a:p>
          <a:p>
            <a:pPr eaLnBrk="1" hangingPunct="1"/>
            <a:endParaRPr lang="en-US"/>
          </a:p>
          <a:p>
            <a:pPr eaLnBrk="1" hangingPunct="1"/>
            <a:r>
              <a:rPr lang="en-US"/>
              <a:t>More seperately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6BFAF18-D009-344F-8D63-39224778D0D6}" type="slidenum">
              <a:rPr lang="en-US"/>
              <a:pPr/>
              <a:t>20</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645E43-AAD8-1A4C-96F7-A4906581A293}" type="slidenum">
              <a:rPr lang="en-US"/>
              <a:pPr/>
              <a:t>21</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A797315-6E17-3E4A-86CA-AB92B53A0E4D}" type="slidenum">
              <a:rPr lang="en-US"/>
              <a:pPr/>
              <a:t>23</a:t>
            </a:fld>
            <a:endParaRPr lang="en-US"/>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xfrm>
            <a:off x="914400" y="4343673"/>
            <a:ext cx="5029200" cy="4114566"/>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64C055D-4E46-314E-BA42-CBB714CB4342}" type="slidenum">
              <a:rPr lang="en-US"/>
              <a:pPr/>
              <a:t>24</a:t>
            </a:fld>
            <a:endParaRPr lang="en-US"/>
          </a:p>
        </p:txBody>
      </p:sp>
      <p:sp>
        <p:nvSpPr>
          <p:cNvPr id="63491" name="Rectangle 2"/>
          <p:cNvSpPr>
            <a:spLocks noChangeArrowheads="1"/>
          </p:cNvSpPr>
          <p:nvPr>
            <p:ph type="sldImg"/>
          </p:nvPr>
        </p:nvSpPr>
        <p:spPr>
          <a:solidFill>
            <a:srgbClr val="FFFFFF"/>
          </a:solidFill>
          <a:ln/>
        </p:spPr>
      </p:sp>
      <p:sp>
        <p:nvSpPr>
          <p:cNvPr id="63492" name="Rectangle 3"/>
          <p:cNvSpPr>
            <a:spLocks noChangeArrowheads="1"/>
          </p:cNvSpPr>
          <p:nvPr>
            <p:ph type="body" idx="1"/>
          </p:nvPr>
        </p:nvSpPr>
        <p:spPr>
          <a:xfrm>
            <a:off x="914400" y="4343673"/>
            <a:ext cx="5029200" cy="4114566"/>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E921AA2-370F-014D-A1BC-288F353CB1BE}" type="slidenum">
              <a:rPr lang="en-US"/>
              <a:pPr/>
              <a:t>4</a:t>
            </a:fld>
            <a:endParaRPr lang="en-US"/>
          </a:p>
        </p:txBody>
      </p:sp>
      <p:sp>
        <p:nvSpPr>
          <p:cNvPr id="24579" name="Rectangle 2"/>
          <p:cNvSpPr>
            <a:spLocks noChangeArrowheads="1"/>
          </p:cNvSpPr>
          <p:nvPr>
            <p:ph type="sldImg"/>
          </p:nvPr>
        </p:nvSpPr>
        <p:spPr>
          <a:solidFill>
            <a:srgbClr val="FFFFFF"/>
          </a:solidFill>
          <a:ln/>
        </p:spPr>
      </p:sp>
      <p:sp>
        <p:nvSpPr>
          <p:cNvPr id="24580" name="Rectangle 3"/>
          <p:cNvSpPr>
            <a:spLocks noChangeArrowheads="1"/>
          </p:cNvSpPr>
          <p:nvPr>
            <p:ph type="body" idx="1"/>
          </p:nvPr>
        </p:nvSpPr>
        <p:spPr>
          <a:xfrm>
            <a:off x="914400" y="4343673"/>
            <a:ext cx="5029200" cy="4114566"/>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7B8797B-E7F0-814E-A1A7-6AE9B1EC65AF}" type="slidenum">
              <a:rPr lang="en-US"/>
              <a:pPr/>
              <a:t>25</a:t>
            </a:fld>
            <a:endParaRPr lang="en-US"/>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DEDC9FB-EF1D-5948-A048-A56DDF0D6191}" type="slidenum">
              <a:rPr lang="en-US"/>
              <a:pPr/>
              <a:t>26</a:t>
            </a:fld>
            <a:endParaRPr lang="en-US"/>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1B41C84-0CAE-C34F-AC76-6B226CD0CBE6}" type="slidenum">
              <a:rPr lang="en-US"/>
              <a:pPr/>
              <a:t>27</a:t>
            </a:fld>
            <a:endParaRPr lang="en-US"/>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4E8443F-7D0F-E940-888F-621008569360}" type="slidenum">
              <a:rPr lang="en-US"/>
              <a:pPr/>
              <a:t>28</a:t>
            </a:fld>
            <a:endParaRPr lang="en-US"/>
          </a:p>
        </p:txBody>
      </p:sp>
      <p:sp>
        <p:nvSpPr>
          <p:cNvPr id="71683" name="Rectangle 1026"/>
          <p:cNvSpPr>
            <a:spLocks noChangeArrowheads="1" noTextEdit="1"/>
          </p:cNvSpPr>
          <p:nvPr>
            <p:ph type="sldImg"/>
          </p:nvPr>
        </p:nvSpPr>
        <p:spPr>
          <a:solidFill>
            <a:srgbClr val="FFFFFF"/>
          </a:solidFill>
          <a:ln/>
        </p:spPr>
      </p:sp>
      <p:sp>
        <p:nvSpPr>
          <p:cNvPr id="71684"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A709604-A80A-F241-A0E4-FF6EC5DD3F78}" type="slidenum">
              <a:rPr lang="en-US"/>
              <a:pPr/>
              <a:t>29</a:t>
            </a:fld>
            <a:endParaRPr lang="en-US"/>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8ACDE56-C9B1-CF43-A32D-33C68ED7B304}" type="slidenum">
              <a:rPr lang="en-US"/>
              <a:pPr/>
              <a:t>30</a:t>
            </a:fld>
            <a:endParaRPr lang="en-US"/>
          </a:p>
        </p:txBody>
      </p:sp>
      <p:sp>
        <p:nvSpPr>
          <p:cNvPr id="75779" name="Rectangle 1026"/>
          <p:cNvSpPr>
            <a:spLocks noChangeArrowheads="1" noTextEdit="1"/>
          </p:cNvSpPr>
          <p:nvPr>
            <p:ph type="sldImg"/>
          </p:nvPr>
        </p:nvSpPr>
        <p:spPr>
          <a:solidFill>
            <a:srgbClr val="FFFFFF"/>
          </a:solidFill>
          <a:ln/>
        </p:spPr>
      </p:sp>
      <p:sp>
        <p:nvSpPr>
          <p:cNvPr id="75780"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2188519-1FED-434E-98EB-52C4BA5FB3D4}" type="slidenum">
              <a:rPr lang="en-US"/>
              <a:pPr/>
              <a:t>31</a:t>
            </a:fld>
            <a:endParaRPr lang="en-US"/>
          </a:p>
        </p:txBody>
      </p:sp>
      <p:sp>
        <p:nvSpPr>
          <p:cNvPr id="77827" name="Rectangle 1026"/>
          <p:cNvSpPr>
            <a:spLocks noChangeArrowheads="1" noTextEdit="1"/>
          </p:cNvSpPr>
          <p:nvPr>
            <p:ph type="sldImg"/>
          </p:nvPr>
        </p:nvSpPr>
        <p:spPr>
          <a:solidFill>
            <a:srgbClr val="FFFFFF"/>
          </a:solidFill>
          <a:ln/>
        </p:spPr>
      </p:sp>
      <p:sp>
        <p:nvSpPr>
          <p:cNvPr id="77828"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B74A6CA-1E37-1249-B712-855A97268419}" type="slidenum">
              <a:rPr lang="en-US"/>
              <a:pPr/>
              <a:t>32</a:t>
            </a:fld>
            <a:endParaRPr lang="en-US"/>
          </a:p>
        </p:txBody>
      </p:sp>
      <p:sp>
        <p:nvSpPr>
          <p:cNvPr id="86019" name="Rectangle 1026"/>
          <p:cNvSpPr>
            <a:spLocks noChangeArrowheads="1" noTextEdit="1"/>
          </p:cNvSpPr>
          <p:nvPr>
            <p:ph type="sldImg"/>
          </p:nvPr>
        </p:nvSpPr>
        <p:spPr>
          <a:solidFill>
            <a:srgbClr val="FFFFFF"/>
          </a:solidFill>
          <a:ln/>
        </p:spPr>
      </p:sp>
      <p:sp>
        <p:nvSpPr>
          <p:cNvPr id="86020"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5F6A53C-0811-D34F-B919-F0320431DC3D}" type="slidenum">
              <a:rPr lang="en-US"/>
              <a:pPr/>
              <a:t>33</a:t>
            </a:fld>
            <a:endParaRPr lang="en-US"/>
          </a:p>
        </p:txBody>
      </p:sp>
      <p:sp>
        <p:nvSpPr>
          <p:cNvPr id="81923" name="Rectangle 1026"/>
          <p:cNvSpPr>
            <a:spLocks noChangeArrowheads="1" noTextEdit="1"/>
          </p:cNvSpPr>
          <p:nvPr>
            <p:ph type="sldImg"/>
          </p:nvPr>
        </p:nvSpPr>
        <p:spPr>
          <a:solidFill>
            <a:srgbClr val="FFFFFF"/>
          </a:solidFill>
          <a:ln/>
        </p:spPr>
      </p:sp>
      <p:sp>
        <p:nvSpPr>
          <p:cNvPr id="81924"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8B88D02-6DAE-5344-BEB0-53365DB0ED59}" type="slidenum">
              <a:rPr lang="en-US"/>
              <a:pPr/>
              <a:t>34</a:t>
            </a:fld>
            <a:endParaRPr lang="en-US"/>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5CCF3E4-7F64-D64C-99A2-F0367B32C474}" type="slidenum">
              <a:rPr lang="en-US"/>
              <a:pPr/>
              <a:t>5</a:t>
            </a:fld>
            <a:endParaRPr lang="en-US"/>
          </a:p>
        </p:txBody>
      </p:sp>
      <p:sp>
        <p:nvSpPr>
          <p:cNvPr id="26627" name="Rectangle 2"/>
          <p:cNvSpPr>
            <a:spLocks noChangeArrowheads="1" noTextEdit="1"/>
          </p:cNvSpPr>
          <p:nvPr>
            <p:ph type="sldImg"/>
          </p:nvPr>
        </p:nvSpPr>
        <p:spPr>
          <a:solidFill>
            <a:srgbClr val="FFFFFF"/>
          </a:solidFill>
          <a:ln/>
        </p:spPr>
      </p:sp>
      <p:sp>
        <p:nvSpPr>
          <p:cNvPr id="266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9029885-A47A-BA4B-8E91-AD8E73EACB78}" type="slidenum">
              <a:rPr lang="en-US"/>
              <a:pPr/>
              <a:t>35</a:t>
            </a:fld>
            <a:endParaRPr lang="en-US"/>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C4D24B0-BEEB-E54C-98BC-9D0085E46C42}" type="slidenum">
              <a:rPr lang="en-US"/>
              <a:pPr/>
              <a:t>36</a:t>
            </a:fld>
            <a:endParaRPr lang="en-US"/>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27DC217-89B3-FC40-BCC5-5C2741116DA9}" type="slidenum">
              <a:rPr lang="en-US"/>
              <a:pPr/>
              <a:t>37</a:t>
            </a:fld>
            <a:endParaRPr lang="en-US"/>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9DB8587-68DF-974E-8CEF-314BB8B28EE7}" type="slidenum">
              <a:rPr lang="en-US"/>
              <a:pPr/>
              <a:t>39</a:t>
            </a:fld>
            <a:endParaRPr lang="en-US"/>
          </a:p>
        </p:txBody>
      </p:sp>
      <p:sp>
        <p:nvSpPr>
          <p:cNvPr id="103427" name="Rectangle 1026"/>
          <p:cNvSpPr>
            <a:spLocks noChangeArrowheads="1" noTextEdit="1"/>
          </p:cNvSpPr>
          <p:nvPr>
            <p:ph type="sldImg"/>
          </p:nvPr>
        </p:nvSpPr>
        <p:spPr>
          <a:solidFill>
            <a:srgbClr val="FFFFFF"/>
          </a:solidFill>
          <a:ln/>
        </p:spPr>
      </p:sp>
      <p:sp>
        <p:nvSpPr>
          <p:cNvPr id="103428"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14B2661-867E-DF46-BFA9-F26D27D8FBC0}" type="slidenum">
              <a:rPr lang="en-US"/>
              <a:pPr/>
              <a:t>40</a:t>
            </a:fld>
            <a:endParaRPr lang="en-US"/>
          </a:p>
        </p:txBody>
      </p:sp>
      <p:sp>
        <p:nvSpPr>
          <p:cNvPr id="105475" name="Rectangle 1026"/>
          <p:cNvSpPr>
            <a:spLocks noChangeArrowheads="1" noTextEdit="1"/>
          </p:cNvSpPr>
          <p:nvPr>
            <p:ph type="sldImg"/>
          </p:nvPr>
        </p:nvSpPr>
        <p:spPr>
          <a:solidFill>
            <a:srgbClr val="FFFFFF"/>
          </a:solidFill>
          <a:ln/>
        </p:spPr>
      </p:sp>
      <p:sp>
        <p:nvSpPr>
          <p:cNvPr id="105476"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85D9B63-4475-084D-A60E-8EC75B14A34A}" type="slidenum">
              <a:rPr lang="en-US">
                <a:latin typeface="Arial" charset="0"/>
              </a:rPr>
              <a:pPr/>
              <a:t>42</a:t>
            </a:fld>
            <a:endParaRPr lang="en-US">
              <a:latin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4791E-E356-EB40-8717-42BBBE47C0BE}" type="slidenum">
              <a:rPr lang="en-US"/>
              <a:pPr/>
              <a:t>43</a:t>
            </a:fld>
            <a:endParaRPr lang="en-US"/>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50156E1-547F-CC40-81B3-E3DEA3FA3687}" type="slidenum">
              <a:rPr lang="en-US"/>
              <a:pPr/>
              <a:t>44</a:t>
            </a:fld>
            <a:endParaRPr lang="en-US"/>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EAAE044-8BA9-094A-92AC-685F3D1C795C}" type="slidenum">
              <a:rPr lang="en-US">
                <a:latin typeface="Arial" charset="0"/>
              </a:rPr>
              <a:pPr/>
              <a:t>46</a:t>
            </a:fld>
            <a:endParaRPr lang="en-US">
              <a:latin typeface="Arial"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6B3519F-4EDA-5048-A292-CE2B69C97CD0}" type="slidenum">
              <a:rPr lang="en-US">
                <a:latin typeface="Arial" charset="0"/>
              </a:rPr>
              <a:pPr/>
              <a:t>47</a:t>
            </a:fld>
            <a:endParaRPr lang="en-US">
              <a:latin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5E8D5F0-90E4-B545-897E-D304831216AA}" type="slidenum">
              <a:rPr lang="en-US"/>
              <a:pPr/>
              <a:t>6</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0306166-2F72-F140-BDE2-0E64FE32542A}" type="slidenum">
              <a:rPr lang="en-US">
                <a:latin typeface="Arial" charset="0"/>
              </a:rPr>
              <a:pPr/>
              <a:t>48</a:t>
            </a:fld>
            <a:endParaRPr lang="en-US">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3C5195-4DA3-B642-9349-84508EA7A692}" type="slidenum">
              <a:rPr lang="en-US">
                <a:latin typeface="Arial" charset="0"/>
              </a:rPr>
              <a:pPr/>
              <a:t>49</a:t>
            </a:fld>
            <a:endParaRPr lang="en-US">
              <a:latin typeface="Arial" charset="0"/>
            </a:endParaRPr>
          </a:p>
        </p:txBody>
      </p:sp>
      <p:sp>
        <p:nvSpPr>
          <p:cNvPr id="23555" name="Rectangle 2"/>
          <p:cNvSpPr>
            <a:spLocks noChangeArrowheads="1" noTextEdit="1"/>
          </p:cNvSpPr>
          <p:nvPr>
            <p:ph type="sldImg"/>
          </p:nvPr>
        </p:nvSpPr>
        <p:spPr>
          <a:xfrm>
            <a:off x="1143000" y="685800"/>
            <a:ext cx="4573588" cy="3429000"/>
          </a:xfrm>
          <a:solidFill>
            <a:srgbClr val="FFFFFF"/>
          </a:solidFill>
          <a:ln/>
        </p:spPr>
      </p:sp>
      <p:sp>
        <p:nvSpPr>
          <p:cNvPr id="23556" name="Rectangle 3"/>
          <p:cNvSpPr>
            <a:spLocks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C39B9A-9385-EF40-B4A1-ECE6814C37AC}" type="slidenum">
              <a:rPr lang="en-US">
                <a:latin typeface="Arial" charset="0"/>
              </a:rPr>
              <a:pPr/>
              <a:t>50</a:t>
            </a:fld>
            <a:endParaRPr lang="en-US">
              <a:latin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A7C9801-041F-764F-B427-2E45440169C1}" type="slidenum">
              <a:rPr lang="en-US">
                <a:latin typeface="Arial" charset="0"/>
              </a:rPr>
              <a:pPr/>
              <a:t>51</a:t>
            </a:fld>
            <a:endParaRPr lang="en-US">
              <a:latin typeface="Arial" charset="0"/>
            </a:endParaRPr>
          </a:p>
        </p:txBody>
      </p:sp>
      <p:sp>
        <p:nvSpPr>
          <p:cNvPr id="27651" name="Rectangle 1026"/>
          <p:cNvSpPr>
            <a:spLocks noChangeArrowheads="1" noTextEdit="1"/>
          </p:cNvSpPr>
          <p:nvPr>
            <p:ph type="sldImg"/>
          </p:nvPr>
        </p:nvSpPr>
        <p:spPr>
          <a:xfrm>
            <a:off x="1143000" y="685800"/>
            <a:ext cx="4573588" cy="3429000"/>
          </a:xfrm>
          <a:solidFill>
            <a:srgbClr val="FFFFFF"/>
          </a:solidFill>
          <a:ln/>
        </p:spPr>
      </p:sp>
      <p:sp>
        <p:nvSpPr>
          <p:cNvPr id="27652" name="Rectangle 1027"/>
          <p:cNvSpPr>
            <a:spLocks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7C46EFF-FFFD-9743-B436-EAAC4AECBB53}" type="slidenum">
              <a:rPr lang="en-US">
                <a:latin typeface="Arial" charset="0"/>
              </a:rPr>
              <a:pPr/>
              <a:t>52</a:t>
            </a:fld>
            <a:endParaRPr lang="en-US">
              <a:latin typeface="Arial" charset="0"/>
            </a:endParaRPr>
          </a:p>
        </p:txBody>
      </p:sp>
      <p:sp>
        <p:nvSpPr>
          <p:cNvPr id="37891" name="Rectangle 2"/>
          <p:cNvSpPr>
            <a:spLocks noChangeArrowheads="1" noTextEdit="1"/>
          </p:cNvSpPr>
          <p:nvPr>
            <p:ph type="sldImg"/>
          </p:nvPr>
        </p:nvSpPr>
        <p:spPr>
          <a:xfrm>
            <a:off x="1143000" y="685800"/>
            <a:ext cx="4573588" cy="3429000"/>
          </a:xfrm>
          <a:solidFill>
            <a:srgbClr val="FFFFFF"/>
          </a:solidFill>
          <a:ln/>
        </p:spPr>
      </p:sp>
      <p:sp>
        <p:nvSpPr>
          <p:cNvPr id="37892" name="Rectangle 3"/>
          <p:cNvSpPr>
            <a:spLocks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http://www.legitreviews.com/images/reviews/682/power_consumption.jpg</a:t>
            </a:r>
            <a:endParaRPr lang="en-US" dirty="0"/>
          </a:p>
        </p:txBody>
      </p:sp>
      <p:sp>
        <p:nvSpPr>
          <p:cNvPr id="4" name="Slide Number Placeholder 3"/>
          <p:cNvSpPr>
            <a:spLocks noGrp="1"/>
          </p:cNvSpPr>
          <p:nvPr>
            <p:ph type="sldNum" sz="quarter" idx="10"/>
          </p:nvPr>
        </p:nvSpPr>
        <p:spPr/>
        <p:txBody>
          <a:bodyPr/>
          <a:lstStyle/>
          <a:p>
            <a:pPr>
              <a:defRPr/>
            </a:pPr>
            <a:fld id="{337F5565-D11F-3F48-9207-47F6E9471172}" type="slidenum">
              <a:rPr lang="en-US" smtClean="0"/>
              <a:pPr>
                <a:defRPr/>
              </a:pPr>
              <a:t>60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http://www.primus.com.au/PrimusWeb/HomeSolutions/AdditionalServices/Broadband+TopUps.htm</a:t>
            </a:r>
            <a:endParaRPr lang="en-US" dirty="0"/>
          </a:p>
        </p:txBody>
      </p:sp>
      <p:sp>
        <p:nvSpPr>
          <p:cNvPr id="4" name="Slide Number Placeholder 3"/>
          <p:cNvSpPr>
            <a:spLocks noGrp="1"/>
          </p:cNvSpPr>
          <p:nvPr>
            <p:ph type="sldNum" sz="quarter" idx="10"/>
          </p:nvPr>
        </p:nvSpPr>
        <p:spPr/>
        <p:txBody>
          <a:bodyPr/>
          <a:lstStyle/>
          <a:p>
            <a:pPr>
              <a:defRPr/>
            </a:pPr>
            <a:fld id="{337F5565-D11F-3F48-9207-47F6E9471172}" type="slidenum">
              <a:rPr lang="en-US" smtClean="0"/>
              <a:pPr>
                <a:defRPr/>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4EE22-5688-3249-918E-21F62D3B89D3}" type="slidenum">
              <a:rPr lang="en-US"/>
              <a:pPr/>
              <a:t>70</a:t>
            </a:fld>
            <a:endParaRPr lang="en-US"/>
          </a:p>
        </p:txBody>
      </p:sp>
      <p:sp>
        <p:nvSpPr>
          <p:cNvPr id="133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Slide: This slide shows many different DHT-independent and DHT-specific design choices</a:t>
            </a:r>
          </a:p>
          <a:p>
            <a:r>
              <a:rPr lang="en-US"/>
              <a:t>Different names for similar concepts (finger, routing-table). </a:t>
            </a:r>
          </a:p>
          <a:p>
            <a:r>
              <a:rPr lang="en-US"/>
              <a:t>Mixing of DHT-independent and DHT-specific issues in original papers.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38206-7223-6949-B32E-F7D20B6B4ED7}" type="slidenum">
              <a:rPr lang="en-US"/>
              <a:pPr/>
              <a:t>72</a:t>
            </a:fld>
            <a:endParaRPr lang="en-US"/>
          </a:p>
        </p:txBody>
      </p:sp>
      <p:sp>
        <p:nvSpPr>
          <p:cNvPr id="126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STUN=session traversal utilities</a:t>
            </a:r>
          </a:p>
          <a:p>
            <a:r>
              <a:rPr lang="en-US"/>
              <a:t>Optional bootstrap authentication server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D88CD-B05F-804E-9179-9E2DB247F52C}" type="slidenum">
              <a:rPr lang="en-US"/>
              <a:pPr/>
              <a:t>75</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C36DAFB-48BB-7740-99F6-41174F871A24}" type="slidenum">
              <a:rPr lang="en-US"/>
              <a:pPr/>
              <a:t>7</a:t>
            </a:fld>
            <a:endParaRPr lang="en-US"/>
          </a:p>
        </p:txBody>
      </p:sp>
      <p:sp>
        <p:nvSpPr>
          <p:cNvPr id="30723" name="Rectangle 2"/>
          <p:cNvSpPr>
            <a:spLocks noChangeArrowheads="1" noTextEdit="1"/>
          </p:cNvSpPr>
          <p:nvPr>
            <p:ph type="sldImg"/>
          </p:nvPr>
        </p:nvSpPr>
        <p:spPr>
          <a:solidFill>
            <a:srgbClr val="FFFFFF"/>
          </a:solidFill>
          <a:ln/>
        </p:spPr>
      </p:sp>
      <p:sp>
        <p:nvSpPr>
          <p:cNvPr id="307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597D2D1-EDCB-814C-8387-1E31B4BCAEC0}" type="slidenum">
              <a:rPr lang="en-US"/>
              <a:pPr/>
              <a:t>83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740354-BE49-C440-B26F-00DA43256875}" type="slidenum">
              <a:rPr lang="en-US"/>
              <a:pPr/>
              <a:t>84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EF112C7C-3094-234F-875C-2A7F135B620A}" type="slidenum">
              <a:rPr lang="en-US"/>
              <a:pPr/>
              <a:t>89</a:t>
            </a:fld>
            <a:endParaRPr lang="en-US"/>
          </a:p>
        </p:txBody>
      </p:sp>
      <p:sp>
        <p:nvSpPr>
          <p:cNvPr id="204803" name="Rectangle 2"/>
          <p:cNvSpPr>
            <a:spLocks noChangeArrowheads="1"/>
          </p:cNvSpPr>
          <p:nvPr>
            <p:ph type="sldImg"/>
          </p:nvPr>
        </p:nvSpPr>
        <p:spPr>
          <a:solidFill>
            <a:srgbClr val="FFFFFF"/>
          </a:solidFill>
          <a:ln/>
        </p:spPr>
      </p:sp>
      <p:sp>
        <p:nvSpPr>
          <p:cNvPr id="2048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https://lists.cs.columbia.edu/pipermail/sip-implementors/2006-October/014489.html</a:t>
            </a:r>
          </a:p>
          <a:p>
            <a:pPr eaLnBrk="1" hangingPunct="1"/>
            <a:r>
              <a:rPr lang="en-US"/>
              <a:t>http://www.sipfoundry.org/sip-forum-test-framework/sip-forum-test-framework-sftf.html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0E121CDA-21EE-D94B-8182-B0B0158D0B3F}" type="slidenum">
              <a:rPr lang="en-US"/>
              <a:pPr/>
              <a:t>90</a:t>
            </a:fld>
            <a:endParaRPr lang="en-US"/>
          </a:p>
        </p:txBody>
      </p:sp>
      <p:sp>
        <p:nvSpPr>
          <p:cNvPr id="206851" name="Rectangle 2"/>
          <p:cNvSpPr>
            <a:spLocks noChangeArrowheads="1" noTextEdit="1"/>
          </p:cNvSpPr>
          <p:nvPr>
            <p:ph type="sldImg"/>
          </p:nvPr>
        </p:nvSpPr>
        <p:spPr>
          <a:solidFill>
            <a:srgbClr val="FFFFFF"/>
          </a:solidFill>
          <a:ln/>
        </p:spPr>
      </p:sp>
      <p:sp>
        <p:nvSpPr>
          <p:cNvPr id="2068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FC9D2EB5-CC90-2140-B27B-15AA3F4F0302}" type="slidenum">
              <a:rPr lang="en-US"/>
              <a:pPr/>
              <a:t>91</a:t>
            </a:fld>
            <a:endParaRPr lang="en-US"/>
          </a:p>
        </p:txBody>
      </p:sp>
      <p:sp>
        <p:nvSpPr>
          <p:cNvPr id="208899" name="Rectangle 2"/>
          <p:cNvSpPr>
            <a:spLocks noChangeArrowheads="1" noTextEdit="1"/>
          </p:cNvSpPr>
          <p:nvPr>
            <p:ph type="sldImg"/>
          </p:nvPr>
        </p:nvSpPr>
        <p:spPr>
          <a:solidFill>
            <a:srgbClr val="FFFFFF"/>
          </a:solidFill>
          <a:ln/>
        </p:spPr>
      </p:sp>
      <p:sp>
        <p:nvSpPr>
          <p:cNvPr id="2089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535FE4B-21FF-5244-AA7C-A679FBC71371}" type="slidenum">
              <a:rPr lang="en-US"/>
              <a:pPr/>
              <a:t>8</a:t>
            </a:fld>
            <a:endParaRPr lang="en-US"/>
          </a:p>
        </p:txBody>
      </p:sp>
      <p:sp>
        <p:nvSpPr>
          <p:cNvPr id="32771" name="Rectangle 2"/>
          <p:cNvSpPr>
            <a:spLocks noChangeArrowheads="1"/>
          </p:cNvSpPr>
          <p:nvPr>
            <p:ph type="sldImg"/>
          </p:nvPr>
        </p:nvSpPr>
        <p:spPr>
          <a:solidFill>
            <a:srgbClr val="FFFFFF"/>
          </a:solidFill>
          <a:ln/>
        </p:spPr>
      </p:sp>
      <p:sp>
        <p:nvSpPr>
          <p:cNvPr id="327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54C2F6-EEAC-4C47-97A3-D230BDCB97FD}" type="slidenum">
              <a:rPr lang="en-US"/>
              <a:pPr/>
              <a:t>11</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3AD2EAA-DBED-FF4F-9112-8628D04A5CF3}" type="slidenum">
              <a:rPr lang="en-US"/>
              <a:pPr/>
              <a:t>12</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9CE766C-F53A-B241-BFAD-280495A080C2}" type="slidenum">
              <a:rPr lang="en-US"/>
              <a:pPr/>
              <a:t>13</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r>
              <a:rPr lang="en-US" smtClean="0"/>
              <a:t>IEEE DLT 2009</a:t>
            </a:r>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6055C559-F800-E248-BEDB-E8A015421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
        <p:nvSpPr>
          <p:cNvPr id="7" name="Slide Number Placeholder 6"/>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
        <p:nvSpPr>
          <p:cNvPr id="6" name="Slide Number Placeholder 5"/>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
        <p:nvSpPr>
          <p:cNvPr id="6" name="Slide Number Placeholder 5"/>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7675" y="157163"/>
            <a:ext cx="8229600" cy="9493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IEEE DLT 2009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51E39C-4290-E842-AC6C-82ABBDB32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
        <p:nvSpPr>
          <p:cNvPr id="6" name="Slide Number Placeholder 5"/>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8000" b="1" cap="none" spc="-250" baseline="0">
                <a:solidFill>
                  <a:schemeClr val="tx2"/>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88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
        <p:nvSpPr>
          <p:cNvPr id="7" name="Slide Number Placeholder 6"/>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IEEE DLT 2009</a:t>
            </a:r>
            <a:endParaRPr lang="en-US"/>
          </a:p>
        </p:txBody>
      </p:sp>
      <p:sp>
        <p:nvSpPr>
          <p:cNvPr id="9" name="Slide Number Placeholder 8"/>
          <p:cNvSpPr>
            <a:spLocks noGrp="1"/>
          </p:cNvSpPr>
          <p:nvPr>
            <p:ph type="sldNum" sz="quarter" idx="12"/>
          </p:nvPr>
        </p:nvSpPr>
        <p:spPr/>
        <p:txBody>
          <a:bodyPr/>
          <a:lstStyle/>
          <a:p>
            <a:fld id="{6055C559-F800-E248-BEDB-E8A0154211FA}" type="slidenum">
              <a:rPr lang="en-US" smtClean="0"/>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IEEE DLT 2009</a:t>
            </a:r>
            <a:endParaRPr lang="en-US"/>
          </a:p>
        </p:txBody>
      </p:sp>
      <p:sp>
        <p:nvSpPr>
          <p:cNvPr id="4" name="Slide Number Placeholder 3"/>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
        <p:nvSpPr>
          <p:cNvPr id="7" name="Slide Number Placeholder 6"/>
          <p:cNvSpPr>
            <a:spLocks noGrp="1"/>
          </p:cNvSpPr>
          <p:nvPr>
            <p:ph type="sldNum" sz="quarter" idx="12"/>
          </p:nvPr>
        </p:nvSpPr>
        <p:spPr/>
        <p:txBody>
          <a:bodyPr/>
          <a:lstStyle/>
          <a:p>
            <a:fld id="{6055C559-F800-E248-BEDB-E8A0154211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IEEE DLT 2009</a:t>
            </a:r>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6055C559-F800-E248-BEDB-E8A0154211F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4" Type="http://schemas.openxmlformats.org/officeDocument/2006/relationships/image" Target="../media/image10.jpeg"/><Relationship Id="rId5" Type="http://schemas.openxmlformats.org/officeDocument/2006/relationships/image" Target="../media/image11.png"/><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5.xml"/><Relationship Id="rId9" Type="http://schemas.openxmlformats.org/officeDocument/2006/relationships/image" Target="../media/image13.png"/><Relationship Id="rId3" Type="http://schemas.openxmlformats.org/officeDocument/2006/relationships/notesSlide" Target="../notesSlides/notesSlide9.xml"/><Relationship Id="rId6"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5"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4" Type="http://schemas.openxmlformats.org/officeDocument/2006/relationships/image" Target="../media/image28.gif"/><Relationship Id="rId5" Type="http://schemas.openxmlformats.org/officeDocument/2006/relationships/image" Target="../media/image29.pdf"/><Relationship Id="rId7" Type="http://schemas.openxmlformats.org/officeDocument/2006/relationships/image" Target="../media/image31.pdf"/><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eg"/><Relationship Id="rId6"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6" Type="http://schemas.openxmlformats.org/officeDocument/2006/relationships/image" Target="../media/image35.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png"/><Relationship Id="rId5" Type="http://schemas.openxmlformats.org/officeDocument/2006/relationships/image" Target="../media/image34.pdf"/></Relationships>
</file>

<file path=ppt/slides/_rels/slide28.xml.rels><?xml version="1.0" encoding="UTF-8" standalone="yes"?>
<Relationships xmlns="http://schemas.openxmlformats.org/package/2006/relationships"><Relationship Id="rId14" Type="http://schemas.openxmlformats.org/officeDocument/2006/relationships/oleObject" Target="../embeddings/oleObject4.bin"/><Relationship Id="rId4" Type="http://schemas.openxmlformats.org/officeDocument/2006/relationships/image" Target="../media/image36.pdf"/><Relationship Id="rId7" Type="http://schemas.openxmlformats.org/officeDocument/2006/relationships/image" Target="../media/image39.png"/><Relationship Id="rId11" Type="http://schemas.openxmlformats.org/officeDocument/2006/relationships/image" Target="../media/image43.png"/><Relationship Id="rId1" Type="http://schemas.openxmlformats.org/officeDocument/2006/relationships/vmlDrawing" Target="../drawings/vmlDrawing2.vml"/><Relationship Id="rId6" Type="http://schemas.openxmlformats.org/officeDocument/2006/relationships/image" Target="../media/image38.pdf"/><Relationship Id="rId16" Type="http://schemas.openxmlformats.org/officeDocument/2006/relationships/image" Target="../media/image45.pdf"/><Relationship Id="rId8" Type="http://schemas.openxmlformats.org/officeDocument/2006/relationships/image" Target="../media/image40.pdf"/><Relationship Id="rId13" Type="http://schemas.openxmlformats.org/officeDocument/2006/relationships/oleObject" Target="../embeddings/oleObject3.bin"/><Relationship Id="rId10" Type="http://schemas.openxmlformats.org/officeDocument/2006/relationships/image" Target="../media/image42.pdf"/><Relationship Id="rId5" Type="http://schemas.openxmlformats.org/officeDocument/2006/relationships/image" Target="../media/image37.png"/><Relationship Id="rId15" Type="http://schemas.openxmlformats.org/officeDocument/2006/relationships/image" Target="../media/image17.jpeg"/><Relationship Id="rId12" Type="http://schemas.openxmlformats.org/officeDocument/2006/relationships/image" Target="../media/image44.jpeg"/><Relationship Id="rId17" Type="http://schemas.openxmlformats.org/officeDocument/2006/relationships/image" Target="../media/image46.png"/><Relationship Id="rId2" Type="http://schemas.openxmlformats.org/officeDocument/2006/relationships/slideLayout" Target="../slideLayouts/slideLayout2.xml"/><Relationship Id="rId9" Type="http://schemas.openxmlformats.org/officeDocument/2006/relationships/image" Target="../media/image41.png"/><Relationship Id="rId3" Type="http://schemas.openxmlformats.org/officeDocument/2006/relationships/notesSlide" Target="../notesSlides/notesSlide23.xml"/><Relationship Id="rId18"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4" Type="http://schemas.openxmlformats.org/officeDocument/2006/relationships/oleObject" Target="../embeddings/oleObject5.bin"/><Relationship Id="rId5" Type="http://schemas.openxmlformats.org/officeDocument/2006/relationships/oleObject" Target="../embeddings/oleObject6.bin"/><Relationship Id="rId7" Type="http://schemas.openxmlformats.org/officeDocument/2006/relationships/image" Target="../media/image48.pd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25.xml"/><Relationship Id="rId6" Type="http://schemas.openxmlformats.org/officeDocument/2006/relationships/image" Target="../media/image17.jpeg"/></Relationships>
</file>

<file path=ppt/slides/_rels/slide31.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0.pd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pdf"/><Relationship Id="rId4" Type="http://schemas.openxmlformats.org/officeDocument/2006/relationships/image" Target="../media/image52.pdf"/><Relationship Id="rId5" Type="http://schemas.openxmlformats.org/officeDocument/2006/relationships/image" Target="../media/image53.png"/><Relationship Id="rId7"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9.xml"/><Relationship Id="rId9" Type="http://schemas.openxmlformats.org/officeDocument/2006/relationships/image" Target="../media/image49.png"/><Relationship Id="rId3" Type="http://schemas.openxmlformats.org/officeDocument/2006/relationships/image" Target="../media/image16.png"/><Relationship Id="rId6" Type="http://schemas.openxmlformats.org/officeDocument/2006/relationships/image" Target="../media/image54.pd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6" Type="http://schemas.openxmlformats.org/officeDocument/2006/relationships/image" Target="../media/image59.png"/><Relationship Id="rId4" Type="http://schemas.openxmlformats.org/officeDocument/2006/relationships/image" Target="../media/image57.png"/><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6.pdf"/><Relationship Id="rId5" Type="http://schemas.openxmlformats.org/officeDocument/2006/relationships/image" Target="../media/image58.pd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6" Type="http://schemas.openxmlformats.org/officeDocument/2006/relationships/diagramColors" Target="../diagrams/colors1.xml"/><Relationship Id="rId4" Type="http://schemas.openxmlformats.org/officeDocument/2006/relationships/diagramLayout" Target="../diagrams/layout1.xm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diagramData" Target="../diagrams/data1.xml"/><Relationship Id="rId5"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hyperlink" Target="mailto:delivery@pizz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4" Type="http://schemas.openxmlformats.org/officeDocument/2006/relationships/image" Target="../media/image62.jpeg"/><Relationship Id="rId5" Type="http://schemas.openxmlformats.org/officeDocument/2006/relationships/image" Target="../media/image63.png"/><Relationship Id="rId7" Type="http://schemas.openxmlformats.org/officeDocument/2006/relationships/image" Target="../media/image65.pdf"/><Relationship Id="rId1" Type="http://schemas.openxmlformats.org/officeDocument/2006/relationships/slideLayout" Target="../slideLayouts/slideLayout7.xml"/><Relationship Id="rId2" Type="http://schemas.openxmlformats.org/officeDocument/2006/relationships/image" Target="../media/image60.pdf"/><Relationship Id="rId3" Type="http://schemas.openxmlformats.org/officeDocument/2006/relationships/image" Target="../media/image61.png"/><Relationship Id="rId6" Type="http://schemas.openxmlformats.org/officeDocument/2006/relationships/image" Target="../media/image6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74.png"/><Relationship Id="rId4" Type="http://schemas.openxmlformats.org/officeDocument/2006/relationships/image" Target="../media/image70.png"/><Relationship Id="rId10" Type="http://schemas.openxmlformats.org/officeDocument/2006/relationships/image" Target="../media/image76.png"/><Relationship Id="rId5" Type="http://schemas.openxmlformats.org/officeDocument/2006/relationships/image" Target="../media/image71.pdf"/><Relationship Id="rId7" Type="http://schemas.openxmlformats.org/officeDocument/2006/relationships/image" Target="../media/image73.pdf"/><Relationship Id="rId11" Type="http://schemas.openxmlformats.org/officeDocument/2006/relationships/image" Target="../media/image77.pdf"/><Relationship Id="rId12" Type="http://schemas.openxmlformats.org/officeDocument/2006/relationships/image" Target="../media/image78.png"/><Relationship Id="rId1" Type="http://schemas.openxmlformats.org/officeDocument/2006/relationships/slideLayout" Target="../slideLayouts/slideLayout7.xml"/><Relationship Id="rId2" Type="http://schemas.openxmlformats.org/officeDocument/2006/relationships/notesSlide" Target="../notesSlides/notesSlide38.xml"/><Relationship Id="rId9" Type="http://schemas.openxmlformats.org/officeDocument/2006/relationships/image" Target="../media/image75.pdf"/><Relationship Id="rId3" Type="http://schemas.openxmlformats.org/officeDocument/2006/relationships/image" Target="../media/image69.pdf"/><Relationship Id="rId6" Type="http://schemas.openxmlformats.org/officeDocument/2006/relationships/image" Target="../media/image7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4" Type="http://schemas.openxmlformats.org/officeDocument/2006/relationships/image" Target="../media/image79.png"/><Relationship Id="rId1" Type="http://schemas.openxmlformats.org/officeDocument/2006/relationships/tags" Target="../tags/tag1.xml"/><Relationship Id="rId2" Type="http://schemas.openxmlformats.org/officeDocument/2006/relationships/slideLayout" Target="../slideLayouts/slideLayout8.xml"/><Relationship Id="rId3"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4" Type="http://schemas.openxmlformats.org/officeDocument/2006/relationships/image" Target="../media/image82.png"/><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81.pd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bin"/><Relationship Id="rId4" Type="http://schemas.openxmlformats.org/officeDocument/2006/relationships/oleObject" Target="../embeddings/oleObject9.bin"/><Relationship Id="rId5" Type="http://schemas.openxmlformats.org/officeDocument/2006/relationships/oleObject" Target="../embeddings/oleObject10.bin"/><Relationship Id="rId7" Type="http://schemas.openxmlformats.org/officeDocument/2006/relationships/image" Target="../media/image88.png"/><Relationship Id="rId1" Type="http://schemas.openxmlformats.org/officeDocument/2006/relationships/vmlDrawing" Target="../drawings/vmlDrawing5.vml"/><Relationship Id="rId2" Type="http://schemas.openxmlformats.org/officeDocument/2006/relationships/slideLayout" Target="../slideLayouts/slideLayout8.xml"/><Relationship Id="rId3" Type="http://schemas.openxmlformats.org/officeDocument/2006/relationships/oleObject" Target="../embeddings/oleObject8.bin"/><Relationship Id="rId6"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57.xml.rels><?xml version="1.0" encoding="UTF-8" standalone="yes"?>
<Relationships xmlns="http://schemas.openxmlformats.org/package/2006/relationships"><Relationship Id="rId4" Type="http://schemas.openxmlformats.org/officeDocument/2006/relationships/image" Target="../media/image92.jpeg"/><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9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9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96.png"/><Relationship Id="rId5" Type="http://schemas.openxmlformats.org/officeDocument/2006/relationships/image" Target="../media/image97.png"/></Relationships>
</file>

<file path=ppt/slides/_rels/slide69.xml.rels><?xml version="1.0" encoding="UTF-8" standalone="yes"?>
<Relationships xmlns="http://schemas.openxmlformats.org/package/2006/relationships"><Relationship Id="rId6" Type="http://schemas.openxmlformats.org/officeDocument/2006/relationships/image" Target="../media/image101.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8.jpeg"/><Relationship Id="rId3" Type="http://schemas.openxmlformats.org/officeDocument/2006/relationships/image" Target="../media/image99.jpeg"/><Relationship Id="rId5" Type="http://schemas.openxmlformats.org/officeDocument/2006/relationships/image" Target="../media/image100.jpeg"/></Relationships>
</file>

<file path=ppt/slides/_rels/slide7.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png"/><Relationship Id="rId5"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9.jpeg"/><Relationship Id="rId3" Type="http://schemas.openxmlformats.org/officeDocument/2006/relationships/image" Target="../media/image102.jpeg"/></Relationships>
</file>

<file path=ppt/slides/_rels/slide72.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10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6.bin"/><Relationship Id="rId4" Type="http://schemas.openxmlformats.org/officeDocument/2006/relationships/image" Target="../media/image64.jpeg"/><Relationship Id="rId5" Type="http://schemas.openxmlformats.org/officeDocument/2006/relationships/oleObject" Target="../embeddings/oleObject14.bin"/><Relationship Id="rId7" Type="http://schemas.openxmlformats.org/officeDocument/2006/relationships/image" Target="../media/image108.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3.bin"/><Relationship Id="rId6" Type="http://schemas.openxmlformats.org/officeDocument/2006/relationships/oleObject" Target="../embeddings/oleObject15.bin"/></Relationships>
</file>

<file path=ppt/slides/_rels/slide77.xml.rels><?xml version="1.0" encoding="UTF-8" standalone="yes"?>
<Relationships xmlns="http://schemas.openxmlformats.org/package/2006/relationships"><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78.xml.rels><?xml version="1.0" encoding="UTF-8" standalone="yes"?>
<Relationships xmlns="http://schemas.openxmlformats.org/package/2006/relationships"><Relationship Id="rId4"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image" Target="../media/image109.png"/><Relationship Id="rId3" Type="http://schemas.openxmlformats.org/officeDocument/2006/relationships/image" Target="../media/image110.png"/></Relationships>
</file>

<file path=ppt/slides/_rels/slide7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3.png"/><Relationship Id="rId3" Type="http://schemas.openxmlformats.org/officeDocument/2006/relationships/image" Target="../media/image1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83.xml.rels><?xml version="1.0" encoding="UTF-8" standalone="yes"?>
<Relationships xmlns="http://schemas.openxmlformats.org/package/2006/relationships"><Relationship Id="rId4" Type="http://schemas.openxmlformats.org/officeDocument/2006/relationships/image" Target="../media/image116.png"/><Relationship Id="rId5" Type="http://schemas.openxmlformats.org/officeDocument/2006/relationships/image" Target="../media/image117.png"/><Relationship Id="rId7" Type="http://schemas.openxmlformats.org/officeDocument/2006/relationships/image" Target="../media/image119.wmf"/><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15.png"/><Relationship Id="rId6" Type="http://schemas.openxmlformats.org/officeDocument/2006/relationships/image" Target="../media/image118.png"/></Relationships>
</file>

<file path=ppt/slides/_rels/slide84.xml.rels><?xml version="1.0" encoding="UTF-8" standalone="yes"?>
<Relationships xmlns="http://schemas.openxmlformats.org/package/2006/relationships"><Relationship Id="rId6" Type="http://schemas.openxmlformats.org/officeDocument/2006/relationships/image" Target="../media/image119.wmf"/><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5.png"/><Relationship Id="rId5" Type="http://schemas.openxmlformats.org/officeDocument/2006/relationships/image" Target="../media/image11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4" Type="http://schemas.openxmlformats.org/officeDocument/2006/relationships/image" Target="../media/image121.jpeg"/><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20.jpeg"/><Relationship Id="rId5" Type="http://schemas.openxmlformats.org/officeDocument/2006/relationships/image" Target="../media/image122.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sz="5400" dirty="0" smtClean="0"/>
              <a:t>VoIP – not your grandmother’s phone any more</a:t>
            </a:r>
            <a:endParaRPr lang="en-US" sz="5400" dirty="0"/>
          </a:p>
        </p:txBody>
      </p:sp>
      <p:sp>
        <p:nvSpPr>
          <p:cNvPr id="3" name="Subtitle 2"/>
          <p:cNvSpPr>
            <a:spLocks noGrp="1"/>
          </p:cNvSpPr>
          <p:nvPr>
            <p:ph type="subTitle" idx="1"/>
          </p:nvPr>
        </p:nvSpPr>
        <p:spPr/>
        <p:txBody>
          <a:bodyPr>
            <a:normAutofit fontScale="77500" lnSpcReduction="20000"/>
          </a:bodyPr>
          <a:lstStyle/>
          <a:p>
            <a:r>
              <a:rPr lang="en-US" dirty="0" smtClean="0"/>
              <a:t>Henning Schulzrinne</a:t>
            </a:r>
          </a:p>
          <a:p>
            <a:r>
              <a:rPr lang="en-US" i="1" dirty="0" smtClean="0"/>
              <a:t>Columbia University</a:t>
            </a:r>
            <a:endParaRPr lang="en-US" i="1" dirty="0"/>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649190"/>
            <a:ext cx="8511989" cy="1239981"/>
          </a:xfrm>
        </p:spPr>
        <p:txBody>
          <a:bodyPr/>
          <a:lstStyle/>
          <a:p>
            <a:pPr>
              <a:lnSpc>
                <a:spcPct val="100000"/>
              </a:lnSpc>
            </a:pPr>
            <a:r>
              <a:rPr lang="en-US" sz="7200" dirty="0" smtClean="0"/>
              <a:t>SIP overview</a:t>
            </a:r>
            <a:endParaRPr lang="en-US" sz="72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384B32AA-72B7-9447-AB13-505064F4E9BA}" type="slidenum">
              <a:rPr lang="en-US" smtClean="0"/>
              <a:pPr/>
              <a:t>11</a:t>
            </a:fld>
            <a:endParaRPr lang="en-US" smtClean="0"/>
          </a:p>
        </p:txBody>
      </p:sp>
      <p:sp>
        <p:nvSpPr>
          <p:cNvPr id="36867" name="Rectangle 2"/>
          <p:cNvSpPr>
            <a:spLocks noGrp="1" noChangeArrowheads="1"/>
          </p:cNvSpPr>
          <p:nvPr>
            <p:ph type="title"/>
          </p:nvPr>
        </p:nvSpPr>
        <p:spPr/>
        <p:txBody>
          <a:bodyPr>
            <a:normAutofit fontScale="90000"/>
          </a:bodyPr>
          <a:lstStyle/>
          <a:p>
            <a:pPr eaLnBrk="1" hangingPunct="1"/>
            <a:r>
              <a:rPr lang="en-US" sz="4000"/>
              <a:t>Internet services – the missing entry</a:t>
            </a:r>
          </a:p>
        </p:txBody>
      </p:sp>
      <p:graphicFrame>
        <p:nvGraphicFramePr>
          <p:cNvPr id="136195" name="Group 3"/>
          <p:cNvGraphicFramePr>
            <a:graphicFrameLocks noGrp="1"/>
          </p:cNvGraphicFramePr>
          <p:nvPr>
            <p:ph idx="1"/>
          </p:nvPr>
        </p:nvGraphicFramePr>
        <p:xfrm>
          <a:off x="1563688" y="1725613"/>
          <a:ext cx="7086600" cy="3727641"/>
        </p:xfrm>
        <a:graphic>
          <a:graphicData uri="http://schemas.openxmlformats.org/drawingml/2006/table">
            <a:tbl>
              <a:tblPr firstRow="1" bandRow="1">
                <a:tableStyleId>{638B1855-1B75-4FBE-930C-398BA8C253C6}</a:tableStyleId>
              </a:tblPr>
              <a:tblGrid>
                <a:gridCol w="1905000"/>
                <a:gridCol w="2514600"/>
                <a:gridCol w="2667000"/>
              </a:tblGrid>
              <a:tr h="3968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Service/delivery</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synchronous</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asynchronous</a:t>
                      </a:r>
                      <a:endParaRPr kumimoji="0" lang="en-US" sz="1800" b="0" i="0" u="none" strike="noStrike" cap="none" normalizeH="0" baseline="0">
                        <a:ln>
                          <a:noFill/>
                        </a:ln>
                        <a:solidFill>
                          <a:schemeClr val="tx1"/>
                        </a:solidFill>
                        <a:effectLst/>
                        <a:latin typeface="Tahoma" charset="0"/>
                      </a:endParaRPr>
                    </a:p>
                  </a:txBody>
                  <a:tcPr horzOverflow="overflow"/>
                </a:tc>
              </a:tr>
              <a:tr h="17891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push</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instant messaging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presence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event notification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session setup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media-on-demand</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messaging</a:t>
                      </a:r>
                      <a:endParaRPr kumimoji="0" lang="en-US" sz="1800" b="0" i="0" u="none" strike="noStrike" cap="none" normalizeH="0" baseline="0" dirty="0">
                        <a:ln>
                          <a:noFill/>
                        </a:ln>
                        <a:solidFill>
                          <a:schemeClr val="tx1"/>
                        </a:solidFill>
                        <a:effectLst/>
                        <a:latin typeface="Tahoma" charset="0"/>
                      </a:endParaRPr>
                    </a:p>
                  </a:txBody>
                  <a:tcPr horzOverflow="overflow"/>
                </a:tc>
              </a:tr>
              <a:tr h="1092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pull</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data retrieval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file download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remote procedure call</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peer-to-peer file sharing</a:t>
                      </a:r>
                      <a:endParaRPr kumimoji="0" lang="en-US" sz="1800" b="0" i="0" u="none" strike="noStrike" cap="none" normalizeH="0" baseline="0" dirty="0">
                        <a:ln>
                          <a:noFill/>
                        </a:ln>
                        <a:solidFill>
                          <a:schemeClr val="tx1"/>
                        </a:solidFill>
                        <a:effectLst/>
                        <a:latin typeface="Tahoma" charset="0"/>
                      </a:endParaRPr>
                    </a:p>
                  </a:txBody>
                  <a:tcPr horzOverflow="overflow"/>
                </a:tc>
              </a:tr>
            </a:tbl>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D9B87BD1-8641-9E47-8EFF-871288FD2027}" type="slidenum">
              <a:rPr lang="en-US" smtClean="0"/>
              <a:pPr/>
              <a:t>12</a:t>
            </a:fld>
            <a:endParaRPr lang="en-US" smtClean="0"/>
          </a:p>
        </p:txBody>
      </p:sp>
      <p:sp>
        <p:nvSpPr>
          <p:cNvPr id="38915" name="Rectangle 2"/>
          <p:cNvSpPr>
            <a:spLocks noGrp="1" noChangeArrowheads="1"/>
          </p:cNvSpPr>
          <p:nvPr>
            <p:ph type="title" idx="4294967295"/>
          </p:nvPr>
        </p:nvSpPr>
        <p:spPr>
          <a:xfrm>
            <a:off x="1143000" y="228600"/>
            <a:ext cx="7772400" cy="914400"/>
          </a:xfrm>
        </p:spPr>
        <p:txBody>
          <a:bodyPr/>
          <a:lstStyle/>
          <a:p>
            <a:pPr eaLnBrk="1" hangingPunct="1"/>
            <a:r>
              <a:rPr lang="en-US"/>
              <a:t>Filling in the protocol gap</a:t>
            </a:r>
          </a:p>
        </p:txBody>
      </p:sp>
      <p:graphicFrame>
        <p:nvGraphicFramePr>
          <p:cNvPr id="137219" name="Group 3"/>
          <p:cNvGraphicFramePr>
            <a:graphicFrameLocks noGrp="1"/>
          </p:cNvGraphicFramePr>
          <p:nvPr/>
        </p:nvGraphicFramePr>
        <p:xfrm>
          <a:off x="1066800" y="1946275"/>
          <a:ext cx="7086600" cy="2659253"/>
        </p:xfrm>
        <a:graphic>
          <a:graphicData uri="http://schemas.openxmlformats.org/drawingml/2006/table">
            <a:tbl>
              <a:tblPr firstRow="1" bandRow="1">
                <a:tableStyleId>{638B1855-1B75-4FBE-930C-398BA8C253C6}</a:tableStyleId>
              </a:tblPr>
              <a:tblGrid>
                <a:gridCol w="1905000"/>
                <a:gridCol w="2514600"/>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Service/delivery</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synchronous</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asynchronous</a:t>
                      </a:r>
                      <a:endParaRPr kumimoji="0" lang="en-US" sz="1800" b="0" i="0" u="none" strike="noStrike" cap="none" normalizeH="0" baseline="0">
                        <a:ln>
                          <a:noFill/>
                        </a:ln>
                        <a:solidFill>
                          <a:schemeClr val="tx1"/>
                        </a:solidFill>
                        <a:effectLst/>
                        <a:latin typeface="Tahoma" charset="0"/>
                      </a:endParaRPr>
                    </a:p>
                  </a:txBody>
                  <a:tcPr horzOverflow="overflow"/>
                </a:tc>
              </a:tr>
              <a:tr h="720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push</a:t>
                      </a:r>
                      <a:endParaRPr kumimoji="0" lang="en-US" sz="1800" b="0" i="0" u="none" strike="noStrike" cap="none" normalizeH="0" baseline="0" dirty="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SIP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RTSP, RTP</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SMTP</a:t>
                      </a:r>
                      <a:endParaRPr kumimoji="0" lang="en-US" sz="1800" b="0" i="0" u="none" strike="noStrike" cap="none" normalizeH="0" baseline="0">
                        <a:ln>
                          <a:noFill/>
                        </a:ln>
                        <a:solidFill>
                          <a:schemeClr val="tx1"/>
                        </a:solidFill>
                        <a:effectLst/>
                        <a:latin typeface="Tahoma" charset="0"/>
                      </a:endParaRPr>
                    </a:p>
                  </a:txBody>
                  <a:tcPr horzOverflow="overflow"/>
                </a:tc>
              </a:tr>
              <a:tr h="1041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a:ln>
                            <a:noFill/>
                          </a:ln>
                          <a:effectLst/>
                        </a:rPr>
                        <a:t>pull</a:t>
                      </a:r>
                      <a:endParaRPr kumimoji="0" lang="en-US" sz="1800" b="0" i="0" u="none" strike="noStrike" cap="none" normalizeH="0" baseline="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HTTP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ftp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err="1">
                          <a:ln>
                            <a:noFill/>
                          </a:ln>
                          <a:effectLst/>
                        </a:rPr>
                        <a:t>SunRPC</a:t>
                      </a:r>
                      <a:r>
                        <a:rPr kumimoji="0" lang="en-US" sz="1800" u="none" strike="noStrike" cap="none" normalizeH="0" baseline="0" dirty="0">
                          <a:ln>
                            <a:noFill/>
                          </a:ln>
                          <a:effectLst/>
                        </a:rPr>
                        <a:t>, </a:t>
                      </a:r>
                      <a:r>
                        <a:rPr kumimoji="0" lang="en-US" sz="1800" u="none" strike="noStrike" cap="none" normalizeH="0" baseline="0" dirty="0" err="1">
                          <a:ln>
                            <a:noFill/>
                          </a:ln>
                          <a:effectLst/>
                        </a:rPr>
                        <a:t>Corba</a:t>
                      </a:r>
                      <a:r>
                        <a:rPr kumimoji="0" lang="en-US" sz="1800" u="none" strike="noStrike" cap="none" normalizeH="0" baseline="0" dirty="0">
                          <a:ln>
                            <a:noFill/>
                          </a:ln>
                          <a:effectLst/>
                        </a:rPr>
                        <a:t>, SOAP</a:t>
                      </a:r>
                      <a:endParaRPr kumimoji="0" lang="en-US" sz="1800" b="0" i="0" u="none" strike="noStrike" cap="none" normalizeH="0" baseline="0" dirty="0">
                        <a:ln>
                          <a:noFill/>
                        </a:ln>
                        <a:solidFill>
                          <a:schemeClr val="tx1"/>
                        </a:solidFill>
                        <a:effectLst/>
                        <a:latin typeface="Tahoma"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u="none" strike="noStrike" cap="none" normalizeH="0" baseline="0" dirty="0">
                          <a:ln>
                            <a:noFill/>
                          </a:ln>
                          <a:effectLst/>
                        </a:rPr>
                        <a:t>(not yet standardized)</a:t>
                      </a:r>
                      <a:endParaRPr kumimoji="0" lang="en-US" sz="1800" b="0" i="0" u="none" strike="noStrike" cap="none" normalizeH="0" baseline="0" dirty="0">
                        <a:ln>
                          <a:noFill/>
                        </a:ln>
                        <a:solidFill>
                          <a:schemeClr val="tx1"/>
                        </a:solidFill>
                        <a:effectLst/>
                        <a:latin typeface="Tahoma" charset="0"/>
                      </a:endParaRPr>
                    </a:p>
                  </a:txBody>
                  <a:tcPr horzOverflow="overflow"/>
                </a:tc>
              </a:tr>
            </a:tbl>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Slide Number Placeholder 6"/>
          <p:cNvSpPr>
            <a:spLocks noGrp="1"/>
          </p:cNvSpPr>
          <p:nvPr>
            <p:ph type="sldNum" sz="quarter" idx="12"/>
          </p:nvPr>
        </p:nvSpPr>
        <p:spPr>
          <a:noFill/>
        </p:spPr>
        <p:txBody>
          <a:bodyPr/>
          <a:lstStyle/>
          <a:p>
            <a:fld id="{D3DE2178-3239-B346-A930-151F9F185275}" type="slidenum">
              <a:rPr lang="en-US" smtClean="0"/>
              <a:pPr/>
              <a:t>13</a:t>
            </a:fld>
            <a:endParaRPr lang="en-US" smtClean="0"/>
          </a:p>
        </p:txBody>
      </p:sp>
      <p:sp>
        <p:nvSpPr>
          <p:cNvPr id="40965" name="Rectangle 2"/>
          <p:cNvSpPr>
            <a:spLocks noGrp="1" noChangeArrowheads="1"/>
          </p:cNvSpPr>
          <p:nvPr>
            <p:ph type="title"/>
          </p:nvPr>
        </p:nvSpPr>
        <p:spPr/>
        <p:txBody>
          <a:bodyPr/>
          <a:lstStyle/>
          <a:p>
            <a:pPr eaLnBrk="1" hangingPunct="1"/>
            <a:r>
              <a:rPr lang="en-US"/>
              <a:t>SIP as service enabler</a:t>
            </a:r>
          </a:p>
        </p:txBody>
      </p:sp>
      <p:sp>
        <p:nvSpPr>
          <p:cNvPr id="40966" name="Rectangle 3"/>
          <p:cNvSpPr>
            <a:spLocks noGrp="1" noChangeArrowheads="1"/>
          </p:cNvSpPr>
          <p:nvPr>
            <p:ph type="body" sz="half" idx="1"/>
          </p:nvPr>
        </p:nvSpPr>
        <p:spPr/>
        <p:txBody>
          <a:bodyPr/>
          <a:lstStyle/>
          <a:p>
            <a:pPr eaLnBrk="1" hangingPunct="1">
              <a:lnSpc>
                <a:spcPct val="80000"/>
              </a:lnSpc>
            </a:pPr>
            <a:r>
              <a:rPr lang="en-US" sz="1800"/>
              <a:t>Rendezvous protocol</a:t>
            </a:r>
          </a:p>
          <a:p>
            <a:pPr lvl="1" eaLnBrk="1" hangingPunct="1">
              <a:lnSpc>
                <a:spcPct val="80000"/>
              </a:lnSpc>
            </a:pPr>
            <a:r>
              <a:rPr lang="en-US" sz="1600"/>
              <a:t>lets users find each other by only knowing a permanent identifier</a:t>
            </a:r>
          </a:p>
          <a:p>
            <a:pPr eaLnBrk="1" hangingPunct="1">
              <a:lnSpc>
                <a:spcPct val="80000"/>
              </a:lnSpc>
            </a:pPr>
            <a:r>
              <a:rPr lang="en-US" sz="1800"/>
              <a:t>Mobility enabler:</a:t>
            </a:r>
          </a:p>
          <a:p>
            <a:pPr lvl="1" eaLnBrk="1" hangingPunct="1">
              <a:lnSpc>
                <a:spcPct val="80000"/>
              </a:lnSpc>
            </a:pPr>
            <a:r>
              <a:rPr lang="en-US" sz="1600"/>
              <a:t>personal mobility</a:t>
            </a:r>
          </a:p>
          <a:p>
            <a:pPr lvl="2" eaLnBrk="1" hangingPunct="1">
              <a:lnSpc>
                <a:spcPct val="80000"/>
              </a:lnSpc>
            </a:pPr>
            <a:r>
              <a:rPr lang="en-US" sz="1400"/>
              <a:t>one person, multiple terminals</a:t>
            </a:r>
          </a:p>
          <a:p>
            <a:pPr lvl="1" eaLnBrk="1" hangingPunct="1">
              <a:lnSpc>
                <a:spcPct val="80000"/>
              </a:lnSpc>
            </a:pPr>
            <a:r>
              <a:rPr lang="en-US" sz="1600"/>
              <a:t>terminal mobility</a:t>
            </a:r>
          </a:p>
          <a:p>
            <a:pPr lvl="2" eaLnBrk="1" hangingPunct="1">
              <a:lnSpc>
                <a:spcPct val="80000"/>
              </a:lnSpc>
            </a:pPr>
            <a:r>
              <a:rPr lang="en-US" sz="1400"/>
              <a:t>one terminal, multiple IP addresses</a:t>
            </a:r>
          </a:p>
          <a:p>
            <a:pPr lvl="1" eaLnBrk="1" hangingPunct="1">
              <a:lnSpc>
                <a:spcPct val="80000"/>
              </a:lnSpc>
            </a:pPr>
            <a:r>
              <a:rPr lang="en-US" sz="1600"/>
              <a:t>session mobility</a:t>
            </a:r>
          </a:p>
          <a:p>
            <a:pPr lvl="2" eaLnBrk="1" hangingPunct="1">
              <a:lnSpc>
                <a:spcPct val="80000"/>
              </a:lnSpc>
            </a:pPr>
            <a:r>
              <a:rPr lang="en-US" sz="1400"/>
              <a:t>one user, multiple terminals in sequence or in parallel</a:t>
            </a:r>
          </a:p>
          <a:p>
            <a:pPr lvl="1" eaLnBrk="1" hangingPunct="1">
              <a:lnSpc>
                <a:spcPct val="80000"/>
              </a:lnSpc>
            </a:pPr>
            <a:r>
              <a:rPr lang="en-US" sz="1600"/>
              <a:t>service mobility</a:t>
            </a:r>
          </a:p>
          <a:p>
            <a:pPr lvl="2" eaLnBrk="1" hangingPunct="1">
              <a:lnSpc>
                <a:spcPct val="80000"/>
              </a:lnSpc>
            </a:pPr>
            <a:r>
              <a:rPr lang="en-US" sz="1400"/>
              <a:t>services move with user</a:t>
            </a:r>
          </a:p>
          <a:p>
            <a:pPr lvl="1" eaLnBrk="1" hangingPunct="1">
              <a:lnSpc>
                <a:spcPct val="80000"/>
              </a:lnSpc>
            </a:pPr>
            <a:endParaRPr lang="en-US" sz="1600"/>
          </a:p>
        </p:txBody>
      </p:sp>
      <p:grpSp>
        <p:nvGrpSpPr>
          <p:cNvPr id="2" name="Group 4"/>
          <p:cNvGrpSpPr>
            <a:grpSpLocks/>
          </p:cNvGrpSpPr>
          <p:nvPr/>
        </p:nvGrpSpPr>
        <p:grpSpPr bwMode="auto">
          <a:xfrm>
            <a:off x="5257800" y="4343400"/>
            <a:ext cx="2632075" cy="1497013"/>
            <a:chOff x="3696" y="864"/>
            <a:chExt cx="2064" cy="2159"/>
          </a:xfrm>
        </p:grpSpPr>
        <p:pic>
          <p:nvPicPr>
            <p:cNvPr id="40969" name="Picture 5" descr="soundstation"/>
            <p:cNvPicPr>
              <a:picLocks noChangeAspect="1" noChangeArrowheads="1"/>
            </p:cNvPicPr>
            <p:nvPr/>
          </p:nvPicPr>
          <p:blipFill>
            <a:blip r:embed="rId4"/>
            <a:srcRect/>
            <a:stretch>
              <a:fillRect/>
            </a:stretch>
          </p:blipFill>
          <p:spPr bwMode="auto">
            <a:xfrm>
              <a:off x="4405" y="1632"/>
              <a:ext cx="1355" cy="664"/>
            </a:xfrm>
            <a:prstGeom prst="rect">
              <a:avLst/>
            </a:prstGeom>
            <a:noFill/>
            <a:ln w="9525">
              <a:noFill/>
              <a:miter lim="800000"/>
              <a:headEnd/>
              <a:tailEnd/>
            </a:ln>
          </p:spPr>
        </p:pic>
        <p:pic>
          <p:nvPicPr>
            <p:cNvPr id="40970" name="Picture 6" descr="PX-50M5A"/>
            <p:cNvPicPr>
              <a:picLocks noChangeAspect="1" noChangeArrowheads="1"/>
            </p:cNvPicPr>
            <p:nvPr/>
          </p:nvPicPr>
          <p:blipFill>
            <a:blip r:embed="rId5"/>
            <a:srcRect/>
            <a:stretch>
              <a:fillRect/>
            </a:stretch>
          </p:blipFill>
          <p:spPr bwMode="auto">
            <a:xfrm>
              <a:off x="4944" y="2448"/>
              <a:ext cx="575" cy="575"/>
            </a:xfrm>
            <a:prstGeom prst="rect">
              <a:avLst/>
            </a:prstGeom>
            <a:noFill/>
            <a:ln w="9525">
              <a:noFill/>
              <a:miter lim="800000"/>
              <a:headEnd/>
              <a:tailEnd/>
            </a:ln>
          </p:spPr>
        </p:pic>
        <p:pic>
          <p:nvPicPr>
            <p:cNvPr id="40971" name="Picture 7" descr="TPLinux"/>
            <p:cNvPicPr>
              <a:picLocks noChangeAspect="1" noChangeArrowheads="1"/>
            </p:cNvPicPr>
            <p:nvPr/>
          </p:nvPicPr>
          <p:blipFill>
            <a:blip r:embed="rId6"/>
            <a:srcRect/>
            <a:stretch>
              <a:fillRect/>
            </a:stretch>
          </p:blipFill>
          <p:spPr bwMode="auto">
            <a:xfrm>
              <a:off x="4800" y="864"/>
              <a:ext cx="768" cy="660"/>
            </a:xfrm>
            <a:prstGeom prst="rect">
              <a:avLst/>
            </a:prstGeom>
            <a:noFill/>
            <a:ln w="9525">
              <a:noFill/>
              <a:miter lim="800000"/>
              <a:headEnd/>
              <a:tailEnd/>
            </a:ln>
          </p:spPr>
        </p:pic>
        <p:grpSp>
          <p:nvGrpSpPr>
            <p:cNvPr id="3" name="Group 8"/>
            <p:cNvGrpSpPr>
              <a:grpSpLocks/>
            </p:cNvGrpSpPr>
            <p:nvPr/>
          </p:nvGrpSpPr>
          <p:grpSpPr bwMode="auto">
            <a:xfrm>
              <a:off x="3696" y="1728"/>
              <a:ext cx="256" cy="624"/>
              <a:chOff x="2208" y="1968"/>
              <a:chExt cx="384" cy="989"/>
            </a:xfrm>
          </p:grpSpPr>
          <p:graphicFrame>
            <p:nvGraphicFramePr>
              <p:cNvPr id="40962" name="Object 2"/>
              <p:cNvGraphicFramePr>
                <a:graphicFrameLocks noChangeAspect="1"/>
              </p:cNvGraphicFramePr>
              <p:nvPr/>
            </p:nvGraphicFramePr>
            <p:xfrm>
              <a:off x="2208" y="2099"/>
              <a:ext cx="383" cy="858"/>
            </p:xfrm>
            <a:graphic>
              <a:graphicData uri="http://schemas.openxmlformats.org/presentationml/2006/ole">
                <p:oleObj spid="_x0000_s83970" name="Photo Editor Photo" r:id="rId7" imgW="1924319" imgH="4866667" progId="MSPhotoEd.3">
                  <p:embed/>
                </p:oleObj>
              </a:graphicData>
            </a:graphic>
          </p:graphicFrame>
          <p:graphicFrame>
            <p:nvGraphicFramePr>
              <p:cNvPr id="40963" name="Object 3"/>
              <p:cNvGraphicFramePr>
                <a:graphicFrameLocks noChangeAspect="1"/>
              </p:cNvGraphicFramePr>
              <p:nvPr/>
            </p:nvGraphicFramePr>
            <p:xfrm>
              <a:off x="2515" y="1968"/>
              <a:ext cx="77" cy="133"/>
            </p:xfrm>
            <a:graphic>
              <a:graphicData uri="http://schemas.openxmlformats.org/presentationml/2006/ole">
                <p:oleObj spid="_x0000_s83971" name="Photo Editor Photo" r:id="rId8" imgW="361809" imgH="704948" progId="MSPhotoEd.3">
                  <p:embed/>
                </p:oleObj>
              </a:graphicData>
            </a:graphic>
          </p:graphicFrame>
        </p:grpSp>
        <p:sp>
          <p:nvSpPr>
            <p:cNvPr id="40973" name="Line 11"/>
            <p:cNvSpPr>
              <a:spLocks noChangeShapeType="1"/>
            </p:cNvSpPr>
            <p:nvPr/>
          </p:nvSpPr>
          <p:spPr bwMode="auto">
            <a:xfrm flipV="1">
              <a:off x="3936" y="1296"/>
              <a:ext cx="912" cy="720"/>
            </a:xfrm>
            <a:prstGeom prst="line">
              <a:avLst/>
            </a:prstGeom>
            <a:noFill/>
            <a:ln w="38100">
              <a:solidFill>
                <a:schemeClr val="tx1"/>
              </a:solidFill>
              <a:miter lim="800000"/>
              <a:headEnd/>
              <a:tailEnd type="triangle" w="med" len="med"/>
            </a:ln>
          </p:spPr>
          <p:txBody>
            <a:bodyPr wrap="none">
              <a:prstTxWarp prst="textNoShape">
                <a:avLst/>
              </a:prstTxWarp>
            </a:bodyPr>
            <a:lstStyle/>
            <a:p>
              <a:endParaRPr lang="en-US"/>
            </a:p>
          </p:txBody>
        </p:sp>
        <p:sp>
          <p:nvSpPr>
            <p:cNvPr id="40974" name="Line 12"/>
            <p:cNvSpPr>
              <a:spLocks noChangeShapeType="1"/>
            </p:cNvSpPr>
            <p:nvPr/>
          </p:nvSpPr>
          <p:spPr bwMode="auto">
            <a:xfrm>
              <a:off x="3936" y="2016"/>
              <a:ext cx="672" cy="48"/>
            </a:xfrm>
            <a:prstGeom prst="line">
              <a:avLst/>
            </a:prstGeom>
            <a:noFill/>
            <a:ln w="38100">
              <a:solidFill>
                <a:schemeClr val="tx1"/>
              </a:solidFill>
              <a:miter lim="800000"/>
              <a:headEnd/>
              <a:tailEnd type="triangle" w="med" len="med"/>
            </a:ln>
          </p:spPr>
          <p:txBody>
            <a:bodyPr wrap="none">
              <a:prstTxWarp prst="textNoShape">
                <a:avLst/>
              </a:prstTxWarp>
            </a:bodyPr>
            <a:lstStyle/>
            <a:p>
              <a:endParaRPr lang="en-US"/>
            </a:p>
          </p:txBody>
        </p:sp>
        <p:sp>
          <p:nvSpPr>
            <p:cNvPr id="40975" name="Line 13"/>
            <p:cNvSpPr>
              <a:spLocks noChangeShapeType="1"/>
            </p:cNvSpPr>
            <p:nvPr/>
          </p:nvSpPr>
          <p:spPr bwMode="auto">
            <a:xfrm>
              <a:off x="3936" y="2016"/>
              <a:ext cx="960" cy="672"/>
            </a:xfrm>
            <a:prstGeom prst="line">
              <a:avLst/>
            </a:prstGeom>
            <a:noFill/>
            <a:ln w="38100">
              <a:solidFill>
                <a:schemeClr val="tx1"/>
              </a:solidFill>
              <a:miter lim="800000"/>
              <a:headEnd/>
              <a:tailEnd type="triangle" w="med" len="med"/>
            </a:ln>
          </p:spPr>
          <p:txBody>
            <a:bodyPr wrap="none">
              <a:prstTxWarp prst="textNoShape">
                <a:avLst/>
              </a:prstTxWarp>
            </a:bodyPr>
            <a:lstStyle/>
            <a:p>
              <a:endParaRPr lang="en-US"/>
            </a:p>
          </p:txBody>
        </p:sp>
      </p:grpSp>
      <p:pic>
        <p:nvPicPr>
          <p:cNvPr id="40968" name="Picture 14"/>
          <p:cNvPicPr>
            <a:picLocks noChangeAspect="1" noChangeArrowheads="1"/>
          </p:cNvPicPr>
          <p:nvPr/>
        </p:nvPicPr>
        <p:blipFill>
          <a:blip r:embed="rId9"/>
          <a:srcRect/>
          <a:stretch>
            <a:fillRect/>
          </a:stretch>
        </p:blipFill>
        <p:spPr bwMode="auto">
          <a:xfrm>
            <a:off x="4419600" y="1752600"/>
            <a:ext cx="4724400" cy="2093913"/>
          </a:xfrm>
          <a:prstGeom prst="rect">
            <a:avLst/>
          </a:prstGeom>
          <a:noFill/>
          <a:ln w="12700">
            <a:noFill/>
            <a:miter lim="800000"/>
            <a:headEnd/>
            <a:tailEnd/>
          </a:ln>
        </p:spPr>
      </p:pic>
      <p:sp>
        <p:nvSpPr>
          <p:cNvPr id="16" name="Footer Placeholder 15"/>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AC0B0476-AC94-9F49-98C5-974F4BECC2E5}" type="slidenum">
              <a:rPr lang="en-US" smtClean="0"/>
              <a:pPr/>
              <a:t>14</a:t>
            </a:fld>
            <a:endParaRPr lang="en-US" smtClean="0"/>
          </a:p>
        </p:txBody>
      </p:sp>
      <p:sp>
        <p:nvSpPr>
          <p:cNvPr id="43011" name="Rectangle 2"/>
          <p:cNvSpPr>
            <a:spLocks noGrp="1" noChangeArrowheads="1"/>
          </p:cNvSpPr>
          <p:nvPr>
            <p:ph type="title"/>
          </p:nvPr>
        </p:nvSpPr>
        <p:spPr/>
        <p:txBody>
          <a:bodyPr/>
          <a:lstStyle/>
          <a:p>
            <a:pPr eaLnBrk="1" hangingPunct="1"/>
            <a:r>
              <a:rPr lang="en-US"/>
              <a:t>What is SIP?</a:t>
            </a:r>
          </a:p>
        </p:txBody>
      </p:sp>
      <p:sp>
        <p:nvSpPr>
          <p:cNvPr id="43012" name="Rectangle 3"/>
          <p:cNvSpPr>
            <a:spLocks noChangeArrowheads="1"/>
          </p:cNvSpPr>
          <p:nvPr/>
        </p:nvSpPr>
        <p:spPr bwMode="auto">
          <a:xfrm>
            <a:off x="1981200" y="1600200"/>
            <a:ext cx="6973888" cy="4267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folHlink"/>
              </a:buClr>
              <a:buSzPct val="60000"/>
              <a:buFont typeface="Wingdings" charset="2"/>
              <a:buChar char="n"/>
            </a:pPr>
            <a:r>
              <a:rPr lang="en-US" sz="2400"/>
              <a:t>Session Initiation Protocol </a:t>
            </a:r>
            <a:r>
              <a:rPr lang="en-US" sz="2400">
                <a:sym typeface="Wingdings" charset="2"/>
              </a:rPr>
              <a:t> protocol that establishes, manages (multimedia) sessions</a:t>
            </a:r>
          </a:p>
          <a:p>
            <a:pPr marL="742950" lvl="1" indent="-285750">
              <a:lnSpc>
                <a:spcPct val="80000"/>
              </a:lnSpc>
              <a:spcBef>
                <a:spcPct val="20000"/>
              </a:spcBef>
              <a:buClr>
                <a:schemeClr val="hlink"/>
              </a:buClr>
              <a:buSzPct val="55000"/>
              <a:buFont typeface="Wingdings" charset="2"/>
              <a:buChar char="n"/>
            </a:pPr>
            <a:r>
              <a:rPr lang="en-US" sz="2200">
                <a:ea typeface="ＭＳ Ｐゴシック" charset="-128"/>
                <a:cs typeface="ＭＳ Ｐゴシック" charset="-128"/>
              </a:rPr>
              <a:t>also used for IM, presence &amp; event notification</a:t>
            </a:r>
          </a:p>
          <a:p>
            <a:pPr marL="742950" lvl="1" indent="-285750">
              <a:lnSpc>
                <a:spcPct val="80000"/>
              </a:lnSpc>
              <a:spcBef>
                <a:spcPct val="20000"/>
              </a:spcBef>
              <a:buClr>
                <a:schemeClr val="hlink"/>
              </a:buClr>
              <a:buSzPct val="55000"/>
              <a:buFont typeface="Wingdings" charset="2"/>
              <a:buChar char="n"/>
            </a:pPr>
            <a:r>
              <a:rPr lang="en-US" sz="2200">
                <a:ea typeface="ＭＳ Ｐゴシック" charset="-128"/>
                <a:cs typeface="ＭＳ Ｐゴシック" charset="-128"/>
              </a:rPr>
              <a:t>uses SDP to describe multimedia sessions</a:t>
            </a:r>
          </a:p>
          <a:p>
            <a:pPr marL="342900" indent="-342900">
              <a:lnSpc>
                <a:spcPct val="80000"/>
              </a:lnSpc>
              <a:spcBef>
                <a:spcPct val="20000"/>
              </a:spcBef>
              <a:buClr>
                <a:schemeClr val="folHlink"/>
              </a:buClr>
              <a:buSzPct val="60000"/>
              <a:buFont typeface="Wingdings" charset="2"/>
              <a:buChar char="n"/>
            </a:pPr>
            <a:r>
              <a:rPr lang="en-US" sz="2400"/>
              <a:t>Developed at Columbia U. (with others)</a:t>
            </a:r>
          </a:p>
          <a:p>
            <a:pPr marL="342900" indent="-342900">
              <a:lnSpc>
                <a:spcPct val="80000"/>
              </a:lnSpc>
              <a:spcBef>
                <a:spcPct val="20000"/>
              </a:spcBef>
              <a:buClr>
                <a:schemeClr val="folHlink"/>
              </a:buClr>
              <a:buSzPct val="60000"/>
              <a:buFont typeface="Wingdings" charset="2"/>
              <a:buChar char="n"/>
            </a:pPr>
            <a:r>
              <a:rPr lang="en-US" sz="2400"/>
              <a:t>Standardized by </a:t>
            </a:r>
          </a:p>
          <a:p>
            <a:pPr marL="742950" lvl="1" indent="-285750">
              <a:lnSpc>
                <a:spcPct val="80000"/>
              </a:lnSpc>
              <a:spcBef>
                <a:spcPct val="20000"/>
              </a:spcBef>
              <a:buClr>
                <a:schemeClr val="hlink"/>
              </a:buClr>
              <a:buSzPct val="55000"/>
              <a:buFont typeface="Wingdings" charset="2"/>
              <a:buChar char="n"/>
            </a:pPr>
            <a:r>
              <a:rPr lang="en-US" sz="2200">
                <a:ea typeface="ＭＳ Ｐゴシック" charset="-128"/>
                <a:cs typeface="ＭＳ Ｐゴシック" charset="-128"/>
              </a:rPr>
              <a:t>IETF (RFC 3261-3265 et al)</a:t>
            </a:r>
          </a:p>
          <a:p>
            <a:pPr marL="742950" lvl="1" indent="-285750">
              <a:lnSpc>
                <a:spcPct val="80000"/>
              </a:lnSpc>
              <a:spcBef>
                <a:spcPct val="20000"/>
              </a:spcBef>
              <a:buClr>
                <a:schemeClr val="hlink"/>
              </a:buClr>
              <a:buSzPct val="55000"/>
              <a:buFont typeface="Wingdings" charset="2"/>
              <a:buChar char="n"/>
            </a:pPr>
            <a:r>
              <a:rPr lang="en-US" sz="2200">
                <a:ea typeface="ＭＳ Ｐゴシック" charset="-128"/>
                <a:cs typeface="ＭＳ Ｐゴシック" charset="-128"/>
              </a:rPr>
              <a:t>3GPP (for 3G wireless)</a:t>
            </a:r>
          </a:p>
          <a:p>
            <a:pPr marL="742950" lvl="1" indent="-285750">
              <a:lnSpc>
                <a:spcPct val="80000"/>
              </a:lnSpc>
              <a:spcBef>
                <a:spcPct val="20000"/>
              </a:spcBef>
              <a:buClr>
                <a:schemeClr val="hlink"/>
              </a:buClr>
              <a:buSzPct val="55000"/>
              <a:buFont typeface="Wingdings" charset="2"/>
              <a:buChar char="n"/>
            </a:pPr>
            <a:r>
              <a:rPr lang="en-US" sz="2200">
                <a:ea typeface="ＭＳ Ｐゴシック" charset="-128"/>
                <a:cs typeface="ＭＳ Ｐゴシック" charset="-128"/>
              </a:rPr>
              <a:t>PacketCable</a:t>
            </a:r>
          </a:p>
          <a:p>
            <a:pPr marL="342900" indent="-342900">
              <a:lnSpc>
                <a:spcPct val="80000"/>
              </a:lnSpc>
              <a:spcBef>
                <a:spcPct val="20000"/>
              </a:spcBef>
              <a:buClr>
                <a:schemeClr val="folHlink"/>
              </a:buClr>
              <a:buSzPct val="60000"/>
              <a:buFont typeface="Wingdings" charset="2"/>
              <a:buChar char="n"/>
            </a:pPr>
            <a:r>
              <a:rPr lang="en-US" sz="2400"/>
              <a:t>About 100 companies produce SIP products</a:t>
            </a:r>
          </a:p>
          <a:p>
            <a:pPr marL="342900" indent="-342900">
              <a:lnSpc>
                <a:spcPct val="80000"/>
              </a:lnSpc>
              <a:spcBef>
                <a:spcPct val="20000"/>
              </a:spcBef>
              <a:buClr>
                <a:schemeClr val="folHlink"/>
              </a:buClr>
              <a:buSzPct val="60000"/>
              <a:buFont typeface="Wingdings" charset="2"/>
              <a:buChar char="n"/>
            </a:pPr>
            <a:r>
              <a:rPr lang="en-US" sz="2400"/>
              <a:t>Microsoft’s Windows Messenger (</a:t>
            </a:r>
            <a:r>
              <a:rPr lang="en-US" sz="2400">
                <a:ea typeface="Arial" charset="0"/>
                <a:cs typeface="Arial" charset="0"/>
              </a:rPr>
              <a:t>≥</a:t>
            </a:r>
            <a:r>
              <a:rPr lang="en-US" sz="2400"/>
              <a:t>4.7) includes SIP</a:t>
            </a:r>
          </a:p>
        </p:txBody>
      </p:sp>
      <p:pic>
        <p:nvPicPr>
          <p:cNvPr id="43013" name="Picture 4" descr="SIP"/>
          <p:cNvPicPr>
            <a:picLocks noChangeAspect="1" noChangeArrowheads="1"/>
          </p:cNvPicPr>
          <p:nvPr/>
        </p:nvPicPr>
        <p:blipFill>
          <a:blip r:embed="rId3"/>
          <a:srcRect/>
          <a:stretch>
            <a:fillRect/>
          </a:stretch>
        </p:blipFill>
        <p:spPr bwMode="auto">
          <a:xfrm>
            <a:off x="228600" y="2895600"/>
            <a:ext cx="1514475" cy="12668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EACF5E22-EFBE-7B45-A110-2274290BD790}" type="slidenum">
              <a:rPr lang="en-US" smtClean="0"/>
              <a:pPr/>
              <a:t>15</a:t>
            </a:fld>
            <a:endParaRPr lang="en-US" smtClean="0"/>
          </a:p>
        </p:txBody>
      </p:sp>
      <p:sp>
        <p:nvSpPr>
          <p:cNvPr id="45059" name="Rectangle 2"/>
          <p:cNvSpPr>
            <a:spLocks noGrp="1" noChangeArrowheads="1"/>
          </p:cNvSpPr>
          <p:nvPr>
            <p:ph type="title"/>
          </p:nvPr>
        </p:nvSpPr>
        <p:spPr/>
        <p:txBody>
          <a:bodyPr/>
          <a:lstStyle/>
          <a:p>
            <a:pPr eaLnBrk="1" hangingPunct="1"/>
            <a:r>
              <a:rPr lang="en-US"/>
              <a:t>Philosophy</a:t>
            </a:r>
          </a:p>
        </p:txBody>
      </p:sp>
      <p:sp>
        <p:nvSpPr>
          <p:cNvPr id="45060"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a:t>Session establishment &amp; event notification</a:t>
            </a:r>
          </a:p>
          <a:p>
            <a:pPr eaLnBrk="1" hangingPunct="1">
              <a:lnSpc>
                <a:spcPct val="80000"/>
              </a:lnSpc>
            </a:pPr>
            <a:r>
              <a:rPr lang="en-US"/>
              <a:t>Any session type, from audio to circuit emulation</a:t>
            </a:r>
          </a:p>
          <a:p>
            <a:pPr eaLnBrk="1" hangingPunct="1">
              <a:lnSpc>
                <a:spcPct val="80000"/>
              </a:lnSpc>
            </a:pPr>
            <a:r>
              <a:rPr lang="en-US"/>
              <a:t>Provides application-layer </a:t>
            </a:r>
            <a:r>
              <a:rPr lang="en-US" i="1"/>
              <a:t>anycast</a:t>
            </a:r>
            <a:r>
              <a:rPr lang="en-US"/>
              <a:t> service</a:t>
            </a:r>
          </a:p>
          <a:p>
            <a:pPr eaLnBrk="1" hangingPunct="1">
              <a:lnSpc>
                <a:spcPct val="80000"/>
              </a:lnSpc>
            </a:pPr>
            <a:r>
              <a:rPr lang="en-US"/>
              <a:t>Provides terminal and session </a:t>
            </a:r>
            <a:r>
              <a:rPr lang="en-US" i="1"/>
              <a:t>mobility</a:t>
            </a:r>
          </a:p>
          <a:p>
            <a:pPr eaLnBrk="1" hangingPunct="1">
              <a:lnSpc>
                <a:spcPct val="80000"/>
              </a:lnSpc>
            </a:pPr>
            <a:r>
              <a:rPr lang="en-US"/>
              <a:t>Based on HTTP in syntax, but different in protocol operation</a:t>
            </a:r>
          </a:p>
          <a:p>
            <a:pPr eaLnBrk="1" hangingPunct="1">
              <a:lnSpc>
                <a:spcPct val="80000"/>
              </a:lnSpc>
            </a:pPr>
            <a:r>
              <a:rPr lang="en-US"/>
              <a:t>Peer-to-peer system, with optional support by proxies</a:t>
            </a:r>
          </a:p>
          <a:p>
            <a:pPr marL="692150" lvl="1" indent="-347663" eaLnBrk="1" hangingPunct="1">
              <a:lnSpc>
                <a:spcPct val="80000"/>
              </a:lnSpc>
            </a:pPr>
            <a:r>
              <a:rPr lang="en-US" sz="2200"/>
              <a:t>even stateful proxies only keep transaction state, not call (session, dialogue) state</a:t>
            </a:r>
          </a:p>
          <a:p>
            <a:pPr marL="692150" lvl="1" indent="-347663" eaLnBrk="1" hangingPunct="1">
              <a:lnSpc>
                <a:spcPct val="80000"/>
              </a:lnSpc>
            </a:pPr>
            <a:r>
              <a:rPr lang="en-US" sz="2200"/>
              <a:t>transaction: single request + retransmissions</a:t>
            </a:r>
          </a:p>
          <a:p>
            <a:pPr marL="692150" lvl="1" indent="-347663" eaLnBrk="1" hangingPunct="1">
              <a:lnSpc>
                <a:spcPct val="80000"/>
              </a:lnSpc>
            </a:pPr>
            <a:r>
              <a:rPr lang="en-US" sz="2200"/>
              <a:t>proxies </a:t>
            </a:r>
            <a:r>
              <a:rPr lang="en-US" sz="2200" i="1"/>
              <a:t>can be</a:t>
            </a:r>
            <a:r>
              <a:rPr lang="en-US" sz="2200"/>
              <a:t> completely stateless</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558353BF-4B5D-CE49-9E4A-59A4D7F63B0D}" type="slidenum">
              <a:rPr lang="en-US" smtClean="0"/>
              <a:pPr/>
              <a:t>16</a:t>
            </a:fld>
            <a:endParaRPr lang="en-US" smtClean="0"/>
          </a:p>
        </p:txBody>
      </p:sp>
      <p:sp>
        <p:nvSpPr>
          <p:cNvPr id="47107" name="Rectangle 2"/>
          <p:cNvSpPr>
            <a:spLocks noGrp="1" noChangeArrowheads="1"/>
          </p:cNvSpPr>
          <p:nvPr>
            <p:ph type="title"/>
          </p:nvPr>
        </p:nvSpPr>
        <p:spPr/>
        <p:txBody>
          <a:bodyPr/>
          <a:lstStyle/>
          <a:p>
            <a:pPr eaLnBrk="1" hangingPunct="1"/>
            <a:r>
              <a:rPr lang="en-US"/>
              <a:t>Basic SIP message flow</a:t>
            </a:r>
          </a:p>
        </p:txBody>
      </p:sp>
      <p:pic>
        <p:nvPicPr>
          <p:cNvPr id="47108" name="Picture 3" descr="sip_fork_simple"/>
          <p:cNvPicPr>
            <a:picLocks noChangeAspect="1" noChangeArrowheads="1"/>
          </p:cNvPicPr>
          <p:nvPr>
            <p:ph type="body" idx="1"/>
          </p:nvPr>
        </p:nvPicPr>
        <p:blipFill>
          <a:blip r:embed="rId3"/>
          <a:srcRect/>
          <a:stretch>
            <a:fillRect/>
          </a:stretch>
        </p:blipFill>
        <p:spPr>
          <a:xfrm>
            <a:off x="1744663" y="1952625"/>
            <a:ext cx="6648450" cy="3827463"/>
          </a:xfrm>
        </p:spPr>
      </p:pic>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7036906C-47AA-3045-906E-FAC3099D6282}" type="slidenum">
              <a:rPr lang="en-US" smtClean="0"/>
              <a:pPr/>
              <a:t>17</a:t>
            </a:fld>
            <a:endParaRPr lang="en-US" smtClean="0"/>
          </a:p>
        </p:txBody>
      </p:sp>
      <p:sp>
        <p:nvSpPr>
          <p:cNvPr id="49155" name="Rectangle 2"/>
          <p:cNvSpPr>
            <a:spLocks noChangeArrowheads="1"/>
          </p:cNvSpPr>
          <p:nvPr/>
        </p:nvSpPr>
        <p:spPr bwMode="auto">
          <a:xfrm>
            <a:off x="5257800" y="1524000"/>
            <a:ext cx="3886200" cy="3962400"/>
          </a:xfrm>
          <a:prstGeom prst="rect">
            <a:avLst/>
          </a:prstGeom>
          <a:solidFill>
            <a:srgbClr val="66FF33">
              <a:alpha val="32941"/>
            </a:srgbClr>
          </a:solidFill>
          <a:ln w="9525">
            <a:noFill/>
            <a:miter lim="800000"/>
            <a:headEnd/>
            <a:tailEnd/>
          </a:ln>
        </p:spPr>
        <p:txBody>
          <a:bodyPr wrap="none" anchor="ctr">
            <a:prstTxWarp prst="textNoShape">
              <a:avLst/>
            </a:prstTxWarp>
          </a:bodyPr>
          <a:lstStyle/>
          <a:p>
            <a:endParaRPr lang="en-US"/>
          </a:p>
        </p:txBody>
      </p:sp>
      <p:sp>
        <p:nvSpPr>
          <p:cNvPr id="49156" name="Rectangle 3"/>
          <p:cNvSpPr>
            <a:spLocks noChangeArrowheads="1"/>
          </p:cNvSpPr>
          <p:nvPr/>
        </p:nvSpPr>
        <p:spPr bwMode="auto">
          <a:xfrm>
            <a:off x="228600" y="1524000"/>
            <a:ext cx="4495800" cy="4038600"/>
          </a:xfrm>
          <a:prstGeom prst="rect">
            <a:avLst/>
          </a:prstGeom>
          <a:solidFill>
            <a:srgbClr val="FFFF00">
              <a:alpha val="32941"/>
            </a:srgbClr>
          </a:solidFill>
          <a:ln w="9525">
            <a:noFill/>
            <a:miter lim="800000"/>
            <a:headEnd/>
            <a:tailEnd/>
          </a:ln>
        </p:spPr>
        <p:txBody>
          <a:bodyPr wrap="none" anchor="ctr">
            <a:prstTxWarp prst="textNoShape">
              <a:avLst/>
            </a:prstTxWarp>
          </a:bodyPr>
          <a:lstStyle/>
          <a:p>
            <a:endParaRPr lang="en-US"/>
          </a:p>
        </p:txBody>
      </p:sp>
      <p:sp>
        <p:nvSpPr>
          <p:cNvPr id="49157" name="Rectangle 4"/>
          <p:cNvSpPr>
            <a:spLocks noGrp="1" noChangeArrowheads="1"/>
          </p:cNvSpPr>
          <p:nvPr>
            <p:ph type="title"/>
          </p:nvPr>
        </p:nvSpPr>
        <p:spPr/>
        <p:txBody>
          <a:bodyPr/>
          <a:lstStyle/>
          <a:p>
            <a:pPr eaLnBrk="1" hangingPunct="1"/>
            <a:r>
              <a:rPr lang="en-US"/>
              <a:t>SIP trapezoid</a:t>
            </a:r>
          </a:p>
        </p:txBody>
      </p:sp>
      <p:pic>
        <p:nvPicPr>
          <p:cNvPr id="49158" name="Picture 5" descr="sipd"/>
          <p:cNvPicPr>
            <a:picLocks noChangeAspect="1" noChangeArrowheads="1"/>
          </p:cNvPicPr>
          <p:nvPr/>
        </p:nvPicPr>
        <p:blipFill>
          <a:blip r:embed="rId3"/>
          <a:srcRect/>
          <a:stretch>
            <a:fillRect/>
          </a:stretch>
        </p:blipFill>
        <p:spPr bwMode="auto">
          <a:xfrm>
            <a:off x="3276600" y="2057400"/>
            <a:ext cx="685800" cy="609600"/>
          </a:xfrm>
          <a:prstGeom prst="rect">
            <a:avLst/>
          </a:prstGeom>
          <a:noFill/>
          <a:ln w="9525">
            <a:noFill/>
            <a:miter lim="800000"/>
            <a:headEnd/>
            <a:tailEnd/>
          </a:ln>
        </p:spPr>
      </p:pic>
      <p:pic>
        <p:nvPicPr>
          <p:cNvPr id="49159" name="Picture 6" descr="phone_pingtel"/>
          <p:cNvPicPr>
            <a:picLocks noChangeAspect="1" noChangeArrowheads="1"/>
          </p:cNvPicPr>
          <p:nvPr/>
        </p:nvPicPr>
        <p:blipFill>
          <a:blip r:embed="rId4"/>
          <a:srcRect/>
          <a:stretch>
            <a:fillRect/>
          </a:stretch>
        </p:blipFill>
        <p:spPr bwMode="auto">
          <a:xfrm>
            <a:off x="609600" y="2947988"/>
            <a:ext cx="1352550" cy="962025"/>
          </a:xfrm>
          <a:prstGeom prst="rect">
            <a:avLst/>
          </a:prstGeom>
          <a:noFill/>
          <a:ln w="9525">
            <a:noFill/>
            <a:miter lim="800000"/>
            <a:headEnd/>
            <a:tailEnd/>
          </a:ln>
        </p:spPr>
      </p:pic>
      <p:pic>
        <p:nvPicPr>
          <p:cNvPr id="49160" name="Picture 7" descr="sipd"/>
          <p:cNvPicPr>
            <a:picLocks noChangeAspect="1" noChangeArrowheads="1"/>
          </p:cNvPicPr>
          <p:nvPr/>
        </p:nvPicPr>
        <p:blipFill>
          <a:blip r:embed="rId3"/>
          <a:srcRect/>
          <a:stretch>
            <a:fillRect/>
          </a:stretch>
        </p:blipFill>
        <p:spPr bwMode="auto">
          <a:xfrm>
            <a:off x="5791200" y="2057400"/>
            <a:ext cx="685800" cy="609600"/>
          </a:xfrm>
          <a:prstGeom prst="rect">
            <a:avLst/>
          </a:prstGeom>
          <a:noFill/>
          <a:ln w="9525">
            <a:noFill/>
            <a:miter lim="800000"/>
            <a:headEnd/>
            <a:tailEnd/>
          </a:ln>
        </p:spPr>
      </p:pic>
      <p:pic>
        <p:nvPicPr>
          <p:cNvPr id="49161" name="Picture 8" descr="phone_cisco"/>
          <p:cNvPicPr>
            <a:picLocks noChangeAspect="1" noChangeArrowheads="1"/>
          </p:cNvPicPr>
          <p:nvPr/>
        </p:nvPicPr>
        <p:blipFill>
          <a:blip r:embed="rId5"/>
          <a:srcRect/>
          <a:stretch>
            <a:fillRect/>
          </a:stretch>
        </p:blipFill>
        <p:spPr bwMode="auto">
          <a:xfrm>
            <a:off x="7315200" y="2936875"/>
            <a:ext cx="1322388" cy="982663"/>
          </a:xfrm>
          <a:prstGeom prst="rect">
            <a:avLst/>
          </a:prstGeom>
          <a:noFill/>
          <a:ln w="9525">
            <a:noFill/>
            <a:miter lim="800000"/>
            <a:headEnd/>
            <a:tailEnd/>
          </a:ln>
        </p:spPr>
      </p:pic>
      <p:sp>
        <p:nvSpPr>
          <p:cNvPr id="49162" name="Line 9"/>
          <p:cNvSpPr>
            <a:spLocks noChangeShapeType="1"/>
          </p:cNvSpPr>
          <p:nvPr/>
        </p:nvSpPr>
        <p:spPr bwMode="auto">
          <a:xfrm flipV="1">
            <a:off x="1752600" y="2286000"/>
            <a:ext cx="1524000" cy="609600"/>
          </a:xfrm>
          <a:prstGeom prst="line">
            <a:avLst/>
          </a:prstGeom>
          <a:noFill/>
          <a:ln w="28575">
            <a:solidFill>
              <a:schemeClr val="folHlink"/>
            </a:solidFill>
            <a:miter lim="800000"/>
            <a:headEnd/>
            <a:tailEnd type="triangle" w="med" len="med"/>
          </a:ln>
        </p:spPr>
        <p:txBody>
          <a:bodyPr wrap="none">
            <a:prstTxWarp prst="textNoShape">
              <a:avLst/>
            </a:prstTxWarp>
          </a:bodyPr>
          <a:lstStyle/>
          <a:p>
            <a:endParaRPr lang="en-US"/>
          </a:p>
        </p:txBody>
      </p:sp>
      <p:sp>
        <p:nvSpPr>
          <p:cNvPr id="49163" name="Line 10"/>
          <p:cNvSpPr>
            <a:spLocks noChangeShapeType="1"/>
          </p:cNvSpPr>
          <p:nvPr/>
        </p:nvSpPr>
        <p:spPr bwMode="auto">
          <a:xfrm>
            <a:off x="3962400" y="2362200"/>
            <a:ext cx="1828800" cy="0"/>
          </a:xfrm>
          <a:prstGeom prst="line">
            <a:avLst/>
          </a:prstGeom>
          <a:noFill/>
          <a:ln w="28575">
            <a:solidFill>
              <a:schemeClr val="folHlink"/>
            </a:solidFill>
            <a:miter lim="800000"/>
            <a:headEnd/>
            <a:tailEnd type="triangle" w="med" len="med"/>
          </a:ln>
        </p:spPr>
        <p:txBody>
          <a:bodyPr wrap="none">
            <a:prstTxWarp prst="textNoShape">
              <a:avLst/>
            </a:prstTxWarp>
          </a:bodyPr>
          <a:lstStyle/>
          <a:p>
            <a:endParaRPr lang="en-US"/>
          </a:p>
        </p:txBody>
      </p:sp>
      <p:sp>
        <p:nvSpPr>
          <p:cNvPr id="49164" name="Line 11"/>
          <p:cNvSpPr>
            <a:spLocks noChangeShapeType="1"/>
          </p:cNvSpPr>
          <p:nvPr/>
        </p:nvSpPr>
        <p:spPr bwMode="auto">
          <a:xfrm>
            <a:off x="6477000" y="2362200"/>
            <a:ext cx="1524000" cy="609600"/>
          </a:xfrm>
          <a:prstGeom prst="line">
            <a:avLst/>
          </a:prstGeom>
          <a:noFill/>
          <a:ln w="28575">
            <a:solidFill>
              <a:schemeClr val="folHlink"/>
            </a:solidFill>
            <a:miter lim="800000"/>
            <a:headEnd/>
            <a:tailEnd type="triangle" w="med" len="med"/>
          </a:ln>
        </p:spPr>
        <p:txBody>
          <a:bodyPr wrap="none">
            <a:prstTxWarp prst="textNoShape">
              <a:avLst/>
            </a:prstTxWarp>
          </a:bodyPr>
          <a:lstStyle/>
          <a:p>
            <a:endParaRPr lang="en-US"/>
          </a:p>
        </p:txBody>
      </p:sp>
      <p:sp>
        <p:nvSpPr>
          <p:cNvPr id="49165" name="Line 12"/>
          <p:cNvSpPr>
            <a:spLocks noChangeShapeType="1"/>
          </p:cNvSpPr>
          <p:nvPr/>
        </p:nvSpPr>
        <p:spPr bwMode="auto">
          <a:xfrm>
            <a:off x="2057400" y="3429000"/>
            <a:ext cx="5334000" cy="0"/>
          </a:xfrm>
          <a:prstGeom prst="line">
            <a:avLst/>
          </a:prstGeom>
          <a:noFill/>
          <a:ln w="28575">
            <a:solidFill>
              <a:schemeClr val="folHlink"/>
            </a:solidFill>
            <a:miter lim="800000"/>
            <a:headEnd/>
            <a:tailEnd type="triangle" w="med" len="med"/>
          </a:ln>
        </p:spPr>
        <p:txBody>
          <a:bodyPr wrap="none">
            <a:prstTxWarp prst="textNoShape">
              <a:avLst/>
            </a:prstTxWarp>
          </a:bodyPr>
          <a:lstStyle/>
          <a:p>
            <a:endParaRPr lang="en-US"/>
          </a:p>
        </p:txBody>
      </p:sp>
      <p:sp>
        <p:nvSpPr>
          <p:cNvPr id="49166" name="Text Box 13"/>
          <p:cNvSpPr txBox="1">
            <a:spLocks noChangeArrowheads="1"/>
          </p:cNvSpPr>
          <p:nvPr/>
        </p:nvSpPr>
        <p:spPr bwMode="auto">
          <a:xfrm>
            <a:off x="3733800" y="2819400"/>
            <a:ext cx="1981200" cy="460375"/>
          </a:xfrm>
          <a:prstGeom prst="rect">
            <a:avLst/>
          </a:prstGeom>
          <a:noFill/>
          <a:ln w="9525">
            <a:noFill/>
            <a:miter lim="800000"/>
            <a:headEnd/>
            <a:tailEnd/>
          </a:ln>
        </p:spPr>
        <p:txBody>
          <a:bodyPr>
            <a:prstTxWarp prst="textNoShape">
              <a:avLst/>
            </a:prstTxWarp>
            <a:spAutoFit/>
          </a:bodyPr>
          <a:lstStyle/>
          <a:p>
            <a:pPr>
              <a:spcBef>
                <a:spcPct val="50000"/>
              </a:spcBef>
            </a:pPr>
            <a:r>
              <a:rPr lang="en-US" sz="2400"/>
              <a:t>SIP trapezoid</a:t>
            </a:r>
          </a:p>
        </p:txBody>
      </p:sp>
      <p:sp>
        <p:nvSpPr>
          <p:cNvPr id="49167" name="Text Box 14"/>
          <p:cNvSpPr txBox="1">
            <a:spLocks noChangeArrowheads="1"/>
          </p:cNvSpPr>
          <p:nvPr/>
        </p:nvSpPr>
        <p:spPr bwMode="auto">
          <a:xfrm>
            <a:off x="2667000" y="1524000"/>
            <a:ext cx="1905000" cy="368300"/>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outbound proxy</a:t>
            </a:r>
          </a:p>
        </p:txBody>
      </p:sp>
      <p:sp>
        <p:nvSpPr>
          <p:cNvPr id="49168" name="AutoShape 15"/>
          <p:cNvSpPr>
            <a:spLocks noChangeArrowheads="1"/>
          </p:cNvSpPr>
          <p:nvPr/>
        </p:nvSpPr>
        <p:spPr bwMode="auto">
          <a:xfrm>
            <a:off x="3124200" y="4648200"/>
            <a:ext cx="685800" cy="457200"/>
          </a:xfrm>
          <a:prstGeom prst="roundRect">
            <a:avLst>
              <a:gd name="adj" fmla="val 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9169" name="Text Box 16"/>
          <p:cNvSpPr txBox="1">
            <a:spLocks noChangeArrowheads="1"/>
          </p:cNvSpPr>
          <p:nvPr/>
        </p:nvSpPr>
        <p:spPr bwMode="auto">
          <a:xfrm>
            <a:off x="3124200" y="4724400"/>
            <a:ext cx="685800" cy="307975"/>
          </a:xfrm>
          <a:prstGeom prst="rect">
            <a:avLst/>
          </a:prstGeom>
          <a:noFill/>
          <a:ln w="9525">
            <a:noFill/>
            <a:miter lim="800000"/>
            <a:headEnd/>
            <a:tailEnd/>
          </a:ln>
        </p:spPr>
        <p:txBody>
          <a:bodyPr>
            <a:prstTxWarp prst="textNoShape">
              <a:avLst/>
            </a:prstTxWarp>
            <a:spAutoFit/>
          </a:bodyPr>
          <a:lstStyle/>
          <a:p>
            <a:pPr>
              <a:spcBef>
                <a:spcPct val="50000"/>
              </a:spcBef>
            </a:pPr>
            <a:r>
              <a:rPr lang="en-US" sz="700"/>
              <a:t>a@foo.com: 128.59.16.1</a:t>
            </a:r>
          </a:p>
        </p:txBody>
      </p:sp>
      <p:sp>
        <p:nvSpPr>
          <p:cNvPr id="49170" name="Line 17"/>
          <p:cNvSpPr>
            <a:spLocks noChangeShapeType="1"/>
          </p:cNvSpPr>
          <p:nvPr/>
        </p:nvSpPr>
        <p:spPr bwMode="auto">
          <a:xfrm>
            <a:off x="1600200" y="3962400"/>
            <a:ext cx="1524000" cy="914400"/>
          </a:xfrm>
          <a:prstGeom prst="line">
            <a:avLst/>
          </a:prstGeom>
          <a:noFill/>
          <a:ln w="28575">
            <a:solidFill>
              <a:schemeClr val="hlink"/>
            </a:solidFill>
            <a:miter lim="800000"/>
            <a:headEnd/>
            <a:tailEnd type="triangle" w="med" len="med"/>
          </a:ln>
        </p:spPr>
        <p:txBody>
          <a:bodyPr wrap="none">
            <a:prstTxWarp prst="textNoShape">
              <a:avLst/>
            </a:prstTxWarp>
          </a:bodyPr>
          <a:lstStyle/>
          <a:p>
            <a:endParaRPr lang="en-US"/>
          </a:p>
        </p:txBody>
      </p:sp>
      <p:sp>
        <p:nvSpPr>
          <p:cNvPr id="49171" name="Text Box 18"/>
          <p:cNvSpPr txBox="1">
            <a:spLocks noChangeArrowheads="1"/>
          </p:cNvSpPr>
          <p:nvPr/>
        </p:nvSpPr>
        <p:spPr bwMode="auto">
          <a:xfrm>
            <a:off x="2819400" y="5181600"/>
            <a:ext cx="1295400" cy="368300"/>
          </a:xfrm>
          <a:prstGeom prst="rect">
            <a:avLst/>
          </a:prstGeom>
          <a:noFill/>
          <a:ln w="9525">
            <a:noFill/>
            <a:miter lim="800000"/>
            <a:headEnd/>
            <a:tailEnd/>
          </a:ln>
        </p:spPr>
        <p:txBody>
          <a:bodyPr>
            <a:prstTxWarp prst="textNoShape">
              <a:avLst/>
            </a:prstTxWarp>
            <a:spAutoFit/>
          </a:bodyPr>
          <a:lstStyle/>
          <a:p>
            <a:pPr>
              <a:spcBef>
                <a:spcPct val="50000"/>
              </a:spcBef>
            </a:pPr>
            <a:r>
              <a:rPr lang="en-US" sz="1800"/>
              <a:t>registrar</a:t>
            </a:r>
          </a:p>
        </p:txBody>
      </p:sp>
      <p:sp>
        <p:nvSpPr>
          <p:cNvPr id="49172" name="Text Box 19"/>
          <p:cNvSpPr txBox="1">
            <a:spLocks noChangeArrowheads="1"/>
          </p:cNvSpPr>
          <p:nvPr/>
        </p:nvSpPr>
        <p:spPr bwMode="auto">
          <a:xfrm>
            <a:off x="1584325" y="2170113"/>
            <a:ext cx="1255713" cy="366712"/>
          </a:xfrm>
          <a:prstGeom prst="rect">
            <a:avLst/>
          </a:prstGeom>
          <a:noFill/>
          <a:ln w="9525">
            <a:noFill/>
            <a:miter lim="800000"/>
            <a:headEnd/>
            <a:tailEnd/>
          </a:ln>
        </p:spPr>
        <p:txBody>
          <a:bodyPr wrap="none">
            <a:prstTxWarp prst="textNoShape">
              <a:avLst/>
            </a:prstTxWarp>
            <a:spAutoFit/>
          </a:bodyPr>
          <a:lstStyle/>
          <a:p>
            <a:r>
              <a:rPr lang="en-US" sz="1800"/>
              <a:t>1</a:t>
            </a:r>
            <a:r>
              <a:rPr lang="en-US" sz="1800" baseline="30000"/>
              <a:t>st</a:t>
            </a:r>
            <a:r>
              <a:rPr lang="en-US" sz="1800"/>
              <a:t> request</a:t>
            </a:r>
          </a:p>
        </p:txBody>
      </p:sp>
      <p:sp>
        <p:nvSpPr>
          <p:cNvPr id="49173" name="Text Box 20"/>
          <p:cNvSpPr txBox="1">
            <a:spLocks noChangeArrowheads="1"/>
          </p:cNvSpPr>
          <p:nvPr/>
        </p:nvSpPr>
        <p:spPr bwMode="auto">
          <a:xfrm>
            <a:off x="3032125" y="3465513"/>
            <a:ext cx="2049463" cy="366712"/>
          </a:xfrm>
          <a:prstGeom prst="rect">
            <a:avLst/>
          </a:prstGeom>
          <a:noFill/>
          <a:ln w="9525">
            <a:noFill/>
            <a:miter lim="800000"/>
            <a:headEnd/>
            <a:tailEnd/>
          </a:ln>
        </p:spPr>
        <p:txBody>
          <a:bodyPr wrap="none">
            <a:prstTxWarp prst="textNoShape">
              <a:avLst/>
            </a:prstTxWarp>
            <a:spAutoFit/>
          </a:bodyPr>
          <a:lstStyle/>
          <a:p>
            <a:r>
              <a:rPr lang="en-US" sz="1800"/>
              <a:t>2</a:t>
            </a:r>
            <a:r>
              <a:rPr lang="en-US" sz="1800" baseline="30000"/>
              <a:t>nd</a:t>
            </a:r>
            <a:r>
              <a:rPr lang="en-US" sz="1800"/>
              <a:t>, 3</a:t>
            </a:r>
            <a:r>
              <a:rPr lang="en-US" sz="1800" baseline="30000"/>
              <a:t>rd</a:t>
            </a:r>
            <a:r>
              <a:rPr lang="en-US" sz="1800"/>
              <a:t>, … request</a:t>
            </a:r>
          </a:p>
        </p:txBody>
      </p:sp>
      <p:cxnSp>
        <p:nvCxnSpPr>
          <p:cNvPr id="49174" name="AutoShape 21"/>
          <p:cNvCxnSpPr>
            <a:cxnSpLocks noChangeShapeType="1"/>
          </p:cNvCxnSpPr>
          <p:nvPr/>
        </p:nvCxnSpPr>
        <p:spPr bwMode="auto">
          <a:xfrm>
            <a:off x="1962150" y="3429000"/>
            <a:ext cx="6015038" cy="490538"/>
          </a:xfrm>
          <a:prstGeom prst="curvedConnector4">
            <a:avLst>
              <a:gd name="adj1" fmla="val 7972"/>
              <a:gd name="adj2" fmla="val 518769"/>
            </a:avLst>
          </a:prstGeom>
          <a:noFill/>
          <a:ln w="57150">
            <a:solidFill>
              <a:srgbClr val="CC6600"/>
            </a:solidFill>
            <a:prstDash val="dash"/>
            <a:round/>
            <a:headEnd type="triangle" w="med" len="med"/>
            <a:tailEnd type="triangle" w="med" len="med"/>
          </a:ln>
        </p:spPr>
      </p:cxnSp>
      <p:sp>
        <p:nvSpPr>
          <p:cNvPr id="49175" name="Text Box 22"/>
          <p:cNvSpPr txBox="1">
            <a:spLocks noChangeArrowheads="1"/>
          </p:cNvSpPr>
          <p:nvPr/>
        </p:nvSpPr>
        <p:spPr bwMode="auto">
          <a:xfrm>
            <a:off x="7375525" y="5522913"/>
            <a:ext cx="1339850" cy="641350"/>
          </a:xfrm>
          <a:prstGeom prst="rect">
            <a:avLst/>
          </a:prstGeom>
          <a:noFill/>
          <a:ln w="9525">
            <a:noFill/>
            <a:miter lim="800000"/>
            <a:headEnd/>
            <a:tailEnd/>
          </a:ln>
        </p:spPr>
        <p:txBody>
          <a:bodyPr wrap="none">
            <a:prstTxWarp prst="textNoShape">
              <a:avLst/>
            </a:prstTxWarp>
            <a:spAutoFit/>
          </a:bodyPr>
          <a:lstStyle/>
          <a:p>
            <a:r>
              <a:rPr lang="en-US" sz="1800"/>
              <a:t>voice traffic</a:t>
            </a:r>
          </a:p>
          <a:p>
            <a:r>
              <a:rPr lang="en-US" sz="1800"/>
              <a:t>RTP</a:t>
            </a:r>
          </a:p>
        </p:txBody>
      </p:sp>
      <p:sp>
        <p:nvSpPr>
          <p:cNvPr id="49176" name="Text Box 23"/>
          <p:cNvSpPr txBox="1">
            <a:spLocks noChangeArrowheads="1"/>
          </p:cNvSpPr>
          <p:nvPr/>
        </p:nvSpPr>
        <p:spPr bwMode="auto">
          <a:xfrm>
            <a:off x="5622925" y="1408113"/>
            <a:ext cx="3257550" cy="641350"/>
          </a:xfrm>
          <a:prstGeom prst="rect">
            <a:avLst/>
          </a:prstGeom>
          <a:noFill/>
          <a:ln w="9525">
            <a:noFill/>
            <a:miter lim="800000"/>
            <a:headEnd/>
            <a:tailEnd/>
          </a:ln>
        </p:spPr>
        <p:txBody>
          <a:bodyPr wrap="none">
            <a:prstTxWarp prst="textNoShape">
              <a:avLst/>
            </a:prstTxWarp>
            <a:spAutoFit/>
          </a:bodyPr>
          <a:lstStyle/>
          <a:p>
            <a:r>
              <a:rPr lang="en-US" sz="1800"/>
              <a:t>destination proxy</a:t>
            </a:r>
          </a:p>
          <a:p>
            <a:r>
              <a:rPr lang="en-US" sz="1800"/>
              <a:t>(identified by SIP URI domain)</a:t>
            </a:r>
          </a:p>
        </p:txBody>
      </p:sp>
      <p:sp>
        <p:nvSpPr>
          <p:cNvPr id="25" name="Footer Placeholder 2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BA846633-8C6B-A54D-8CF1-F8A05DFBA361}" type="slidenum">
              <a:rPr lang="en-US" smtClean="0"/>
              <a:pPr/>
              <a:t>18</a:t>
            </a:fld>
            <a:endParaRPr lang="en-US" smtClean="0"/>
          </a:p>
        </p:txBody>
      </p:sp>
      <p:sp>
        <p:nvSpPr>
          <p:cNvPr id="51203" name="Rectangle 2"/>
          <p:cNvSpPr>
            <a:spLocks noGrp="1" noChangeArrowheads="1"/>
          </p:cNvSpPr>
          <p:nvPr>
            <p:ph type="title"/>
          </p:nvPr>
        </p:nvSpPr>
        <p:spPr/>
        <p:txBody>
          <a:bodyPr/>
          <a:lstStyle/>
          <a:p>
            <a:pPr eaLnBrk="1" hangingPunct="1"/>
            <a:r>
              <a:rPr lang="en-US"/>
              <a:t>SIP message format</a:t>
            </a:r>
          </a:p>
        </p:txBody>
      </p:sp>
      <p:sp>
        <p:nvSpPr>
          <p:cNvPr id="51204" name="Text Box 3"/>
          <p:cNvSpPr txBox="1">
            <a:spLocks noChangeArrowheads="1"/>
          </p:cNvSpPr>
          <p:nvPr/>
        </p:nvSpPr>
        <p:spPr bwMode="auto">
          <a:xfrm>
            <a:off x="2596636" y="5899464"/>
            <a:ext cx="654050" cy="366712"/>
          </a:xfrm>
          <a:prstGeom prst="rect">
            <a:avLst/>
          </a:prstGeom>
          <a:noFill/>
          <a:ln w="9525">
            <a:noFill/>
            <a:miter lim="800000"/>
            <a:headEnd/>
            <a:tailEnd/>
          </a:ln>
        </p:spPr>
        <p:txBody>
          <a:bodyPr wrap="none">
            <a:prstTxWarp prst="textNoShape">
              <a:avLst/>
            </a:prstTxWarp>
            <a:spAutoFit/>
          </a:bodyPr>
          <a:lstStyle/>
          <a:p>
            <a:r>
              <a:rPr lang="en-US" sz="1800" dirty="0">
                <a:solidFill>
                  <a:srgbClr val="008000"/>
                </a:solidFill>
              </a:rPr>
              <a:t>SDP</a:t>
            </a:r>
          </a:p>
        </p:txBody>
      </p:sp>
      <p:grpSp>
        <p:nvGrpSpPr>
          <p:cNvPr id="2" name="Group 4"/>
          <p:cNvGrpSpPr>
            <a:grpSpLocks/>
          </p:cNvGrpSpPr>
          <p:nvPr/>
        </p:nvGrpSpPr>
        <p:grpSpPr bwMode="auto">
          <a:xfrm>
            <a:off x="1068920" y="1397859"/>
            <a:ext cx="7238468" cy="4500861"/>
            <a:chOff x="3" y="626"/>
            <a:chExt cx="5373" cy="3428"/>
          </a:xfrm>
        </p:grpSpPr>
        <p:sp>
          <p:nvSpPr>
            <p:cNvPr id="51206" name="AutoShape 5"/>
            <p:cNvSpPr>
              <a:spLocks noChangeArrowheads="1"/>
            </p:cNvSpPr>
            <p:nvPr/>
          </p:nvSpPr>
          <p:spPr bwMode="auto">
            <a:xfrm>
              <a:off x="240" y="1008"/>
              <a:ext cx="2448" cy="432"/>
            </a:xfrm>
            <a:prstGeom prst="roundRect">
              <a:avLst>
                <a:gd name="adj" fmla="val 16667"/>
              </a:avLst>
            </a:prstGeom>
            <a:solidFill>
              <a:srgbClr val="0000FF">
                <a:alpha val="58038"/>
              </a:srgbClr>
            </a:solidFill>
            <a:ln w="9525">
              <a:solidFill>
                <a:schemeClr val="tx1"/>
              </a:solidFill>
              <a:round/>
              <a:headEnd/>
              <a:tailEnd/>
            </a:ln>
          </p:spPr>
          <p:txBody>
            <a:bodyPr wrap="none" anchor="ctr">
              <a:prstTxWarp prst="textNoShape">
                <a:avLst/>
              </a:prstTxWarp>
            </a:bodyPr>
            <a:lstStyle/>
            <a:p>
              <a:r>
                <a:rPr lang="en-US" sz="1400" b="1"/>
                <a:t>INVITE</a:t>
              </a:r>
              <a:r>
                <a:rPr lang="en-US" sz="1400"/>
                <a:t> sip:bob@there.com </a:t>
              </a:r>
              <a:r>
                <a:rPr lang="en-US" sz="1400" b="1"/>
                <a:t>SIP/2.0</a:t>
              </a:r>
            </a:p>
          </p:txBody>
        </p:sp>
        <p:sp>
          <p:nvSpPr>
            <p:cNvPr id="51207" name="AutoShape 6"/>
            <p:cNvSpPr>
              <a:spLocks noChangeArrowheads="1"/>
            </p:cNvSpPr>
            <p:nvPr/>
          </p:nvSpPr>
          <p:spPr bwMode="auto">
            <a:xfrm>
              <a:off x="240" y="1488"/>
              <a:ext cx="2448" cy="1632"/>
            </a:xfrm>
            <a:prstGeom prst="roundRect">
              <a:avLst>
                <a:gd name="adj" fmla="val 16667"/>
              </a:avLst>
            </a:prstGeom>
            <a:solidFill>
              <a:srgbClr val="FF9900">
                <a:alpha val="59999"/>
              </a:srgbClr>
            </a:solidFill>
            <a:ln w="9525">
              <a:solidFill>
                <a:schemeClr val="tx1"/>
              </a:solidFill>
              <a:round/>
              <a:headEnd/>
              <a:tailEnd/>
            </a:ln>
          </p:spPr>
          <p:txBody>
            <a:bodyPr wrap="none" anchor="ctr">
              <a:prstTxWarp prst="textNoShape">
                <a:avLst/>
              </a:prstTxWarp>
            </a:bodyPr>
            <a:lstStyle/>
            <a:p>
              <a:r>
                <a:rPr lang="en-US" sz="1400" b="1" dirty="0"/>
                <a:t>Via:</a:t>
              </a:r>
              <a:r>
                <a:rPr lang="en-US" sz="1400" dirty="0"/>
                <a:t> SIP/2.0/UDP here.com:5060</a:t>
              </a:r>
            </a:p>
            <a:p>
              <a:r>
                <a:rPr lang="en-US" sz="1400" b="1" dirty="0"/>
                <a:t>From:</a:t>
              </a:r>
              <a:r>
                <a:rPr lang="en-US" sz="1400" dirty="0"/>
                <a:t> Alice &lt;</a:t>
              </a:r>
              <a:r>
                <a:rPr lang="en-US" sz="1400" dirty="0" err="1"/>
                <a:t>sip:alice@here.com</a:t>
              </a:r>
              <a:r>
                <a:rPr lang="en-US" sz="1400" dirty="0"/>
                <a:t>&gt;</a:t>
              </a:r>
            </a:p>
            <a:p>
              <a:r>
                <a:rPr lang="en-US" sz="1400" b="1" dirty="0"/>
                <a:t>To:</a:t>
              </a:r>
              <a:r>
                <a:rPr lang="en-US" sz="1400" dirty="0"/>
                <a:t> Bob &lt;</a:t>
              </a:r>
              <a:r>
                <a:rPr lang="en-US" sz="1400" dirty="0" err="1"/>
                <a:t>sip:bob@there.com</a:t>
              </a:r>
              <a:r>
                <a:rPr lang="en-US" sz="1400" dirty="0"/>
                <a:t>&gt;</a:t>
              </a:r>
            </a:p>
            <a:p>
              <a:r>
                <a:rPr lang="en-US" sz="1400" b="1" dirty="0"/>
                <a:t>Call-ID:</a:t>
              </a:r>
              <a:r>
                <a:rPr lang="en-US" sz="1400" dirty="0"/>
                <a:t> 1234@here.com</a:t>
              </a:r>
            </a:p>
            <a:p>
              <a:r>
                <a:rPr lang="en-US" sz="1400" b="1" dirty="0" err="1"/>
                <a:t>CSeq</a:t>
              </a:r>
              <a:r>
                <a:rPr lang="en-US" sz="1400" b="1" dirty="0"/>
                <a:t>:</a:t>
              </a:r>
              <a:r>
                <a:rPr lang="en-US" sz="1400" dirty="0"/>
                <a:t> 1 INVITE</a:t>
              </a:r>
            </a:p>
            <a:p>
              <a:r>
                <a:rPr lang="en-US" sz="1400" b="1" dirty="0"/>
                <a:t>Subject:</a:t>
              </a:r>
              <a:r>
                <a:rPr lang="en-US" sz="1400" dirty="0"/>
                <a:t> just testing</a:t>
              </a:r>
            </a:p>
            <a:p>
              <a:r>
                <a:rPr lang="en-US" sz="1400" b="1" dirty="0"/>
                <a:t>Contact:</a:t>
              </a:r>
              <a:r>
                <a:rPr lang="en-US" sz="1400" dirty="0"/>
                <a:t> </a:t>
              </a:r>
              <a:r>
                <a:rPr lang="en-US" sz="1400" dirty="0" err="1"/>
                <a:t>sip:alice@pc.here.com</a:t>
              </a:r>
              <a:endParaRPr lang="en-US" sz="1400" dirty="0"/>
            </a:p>
            <a:p>
              <a:r>
                <a:rPr lang="en-US" sz="1400" b="1" dirty="0"/>
                <a:t>Content-Type:</a:t>
              </a:r>
              <a:r>
                <a:rPr lang="en-US" sz="1400" dirty="0"/>
                <a:t> application/</a:t>
              </a:r>
              <a:r>
                <a:rPr lang="en-US" sz="1400" dirty="0" err="1"/>
                <a:t>sdp</a:t>
              </a:r>
              <a:endParaRPr lang="en-US" sz="1400" dirty="0"/>
            </a:p>
            <a:p>
              <a:r>
                <a:rPr lang="en-US" sz="1400" b="1" dirty="0"/>
                <a:t>Content-Length:</a:t>
              </a:r>
              <a:r>
                <a:rPr lang="en-US" sz="1400" dirty="0"/>
                <a:t> 147</a:t>
              </a:r>
            </a:p>
          </p:txBody>
        </p:sp>
        <p:sp>
          <p:nvSpPr>
            <p:cNvPr id="51208" name="AutoShape 7"/>
            <p:cNvSpPr>
              <a:spLocks noChangeArrowheads="1"/>
            </p:cNvSpPr>
            <p:nvPr/>
          </p:nvSpPr>
          <p:spPr bwMode="auto">
            <a:xfrm>
              <a:off x="240" y="3168"/>
              <a:ext cx="2448" cy="864"/>
            </a:xfrm>
            <a:prstGeom prst="roundRect">
              <a:avLst>
                <a:gd name="adj" fmla="val 16667"/>
              </a:avLst>
            </a:prstGeom>
            <a:solidFill>
              <a:srgbClr val="008000">
                <a:alpha val="52156"/>
              </a:srgbClr>
            </a:solidFill>
            <a:ln w="9525">
              <a:solidFill>
                <a:schemeClr val="tx1"/>
              </a:solidFill>
              <a:round/>
              <a:headEnd/>
              <a:tailEnd/>
            </a:ln>
          </p:spPr>
          <p:txBody>
            <a:bodyPr wrap="none" anchor="ctr">
              <a:prstTxWarp prst="textNoShape">
                <a:avLst/>
              </a:prstTxWarp>
            </a:bodyPr>
            <a:lstStyle/>
            <a:p>
              <a:r>
                <a:rPr lang="en-US" sz="1000"/>
                <a:t>v=0</a:t>
              </a:r>
            </a:p>
            <a:p>
              <a:r>
                <a:rPr lang="en-US" sz="1000"/>
                <a:t>o=alice 2890844526 2890844526 IN IP4 here.com</a:t>
              </a:r>
            </a:p>
            <a:p>
              <a:r>
                <a:rPr lang="en-US" sz="1000"/>
                <a:t>s=Session SDP</a:t>
              </a:r>
            </a:p>
            <a:p>
              <a:r>
                <a:rPr lang="en-US" sz="1000"/>
                <a:t>c=IN IP4 100.101.102.103</a:t>
              </a:r>
            </a:p>
            <a:p>
              <a:r>
                <a:rPr lang="en-US" sz="1000"/>
                <a:t>t=0 0</a:t>
              </a:r>
            </a:p>
            <a:p>
              <a:r>
                <a:rPr lang="en-US" sz="1000"/>
                <a:t>m=audio 49172 RTP/AVP 0</a:t>
              </a:r>
            </a:p>
            <a:p>
              <a:r>
                <a:rPr lang="en-US" sz="1000"/>
                <a:t>a=rtpmap:0 PCMU/8000</a:t>
              </a:r>
            </a:p>
          </p:txBody>
        </p:sp>
        <p:sp>
          <p:nvSpPr>
            <p:cNvPr id="51209" name="AutoShape 8"/>
            <p:cNvSpPr>
              <a:spLocks noChangeArrowheads="1"/>
            </p:cNvSpPr>
            <p:nvPr/>
          </p:nvSpPr>
          <p:spPr bwMode="auto">
            <a:xfrm>
              <a:off x="2928" y="1008"/>
              <a:ext cx="2448" cy="432"/>
            </a:xfrm>
            <a:prstGeom prst="roundRect">
              <a:avLst>
                <a:gd name="adj" fmla="val 16667"/>
              </a:avLst>
            </a:prstGeom>
            <a:solidFill>
              <a:srgbClr val="0000FF">
                <a:alpha val="58038"/>
              </a:srgbClr>
            </a:solidFill>
            <a:ln w="9525">
              <a:solidFill>
                <a:schemeClr val="tx1"/>
              </a:solidFill>
              <a:round/>
              <a:headEnd/>
              <a:tailEnd/>
            </a:ln>
          </p:spPr>
          <p:txBody>
            <a:bodyPr wrap="none" anchor="ctr">
              <a:prstTxWarp prst="textNoShape">
                <a:avLst/>
              </a:prstTxWarp>
            </a:bodyPr>
            <a:lstStyle/>
            <a:p>
              <a:r>
                <a:rPr lang="en-US" sz="1600" b="1"/>
                <a:t>SIP/2.0 200</a:t>
              </a:r>
              <a:r>
                <a:rPr lang="en-US" sz="1600"/>
                <a:t> OK</a:t>
              </a:r>
            </a:p>
          </p:txBody>
        </p:sp>
        <p:sp>
          <p:nvSpPr>
            <p:cNvPr id="51210" name="AutoShape 9"/>
            <p:cNvSpPr>
              <a:spLocks noChangeArrowheads="1"/>
            </p:cNvSpPr>
            <p:nvPr/>
          </p:nvSpPr>
          <p:spPr bwMode="auto">
            <a:xfrm>
              <a:off x="2928" y="1488"/>
              <a:ext cx="2448" cy="1632"/>
            </a:xfrm>
            <a:prstGeom prst="roundRect">
              <a:avLst>
                <a:gd name="adj" fmla="val 16667"/>
              </a:avLst>
            </a:prstGeom>
            <a:solidFill>
              <a:srgbClr val="FF9900">
                <a:alpha val="59999"/>
              </a:srgbClr>
            </a:solidFill>
            <a:ln w="9525">
              <a:solidFill>
                <a:schemeClr val="tx1"/>
              </a:solidFill>
              <a:round/>
              <a:headEnd/>
              <a:tailEnd/>
            </a:ln>
          </p:spPr>
          <p:txBody>
            <a:bodyPr wrap="none" anchor="ctr">
              <a:prstTxWarp prst="textNoShape">
                <a:avLst/>
              </a:prstTxWarp>
            </a:bodyPr>
            <a:lstStyle/>
            <a:p>
              <a:r>
                <a:rPr lang="en-US" sz="1400" b="1"/>
                <a:t>Via:</a:t>
              </a:r>
              <a:r>
                <a:rPr lang="en-US" sz="1400"/>
                <a:t> SIP/2.0/UDP here.com:5060</a:t>
              </a:r>
            </a:p>
            <a:p>
              <a:r>
                <a:rPr lang="en-US" sz="1400" b="1"/>
                <a:t>From:</a:t>
              </a:r>
              <a:r>
                <a:rPr lang="en-US" sz="1400"/>
                <a:t> Alice &lt;sip:alice@here.com&gt;</a:t>
              </a:r>
            </a:p>
            <a:p>
              <a:r>
                <a:rPr lang="en-US" sz="1400" b="1"/>
                <a:t>To:</a:t>
              </a:r>
              <a:r>
                <a:rPr lang="en-US" sz="1400"/>
                <a:t> Bob &lt;sip:bob@there.com&gt;</a:t>
              </a:r>
            </a:p>
            <a:p>
              <a:r>
                <a:rPr lang="en-US" sz="1400" b="1"/>
                <a:t>Call-ID:</a:t>
              </a:r>
              <a:r>
                <a:rPr lang="en-US" sz="1400"/>
                <a:t> 1234@here.com</a:t>
              </a:r>
            </a:p>
            <a:p>
              <a:r>
                <a:rPr lang="en-US" sz="1400" b="1"/>
                <a:t>CSeq:</a:t>
              </a:r>
              <a:r>
                <a:rPr lang="en-US" sz="1400"/>
                <a:t> 1 INVITE</a:t>
              </a:r>
            </a:p>
            <a:p>
              <a:r>
                <a:rPr lang="en-US" sz="1400" b="1"/>
                <a:t>Subject:</a:t>
              </a:r>
              <a:r>
                <a:rPr lang="en-US" sz="1400"/>
                <a:t> just testing</a:t>
              </a:r>
            </a:p>
            <a:p>
              <a:r>
                <a:rPr lang="en-US" sz="1400" b="1"/>
                <a:t>Contact:</a:t>
              </a:r>
              <a:r>
                <a:rPr lang="en-US" sz="1400"/>
                <a:t> sip:alice@pc.here.com</a:t>
              </a:r>
            </a:p>
            <a:p>
              <a:r>
                <a:rPr lang="en-US" sz="1400" b="1"/>
                <a:t>Content-Type:</a:t>
              </a:r>
              <a:r>
                <a:rPr lang="en-US" sz="1400"/>
                <a:t> application/sdp</a:t>
              </a:r>
            </a:p>
            <a:p>
              <a:r>
                <a:rPr lang="en-US" sz="1400" b="1"/>
                <a:t>Content-Length:</a:t>
              </a:r>
              <a:r>
                <a:rPr lang="en-US" sz="1400"/>
                <a:t> 134</a:t>
              </a:r>
            </a:p>
          </p:txBody>
        </p:sp>
        <p:sp>
          <p:nvSpPr>
            <p:cNvPr id="51211" name="AutoShape 10"/>
            <p:cNvSpPr>
              <a:spLocks noChangeArrowheads="1"/>
            </p:cNvSpPr>
            <p:nvPr/>
          </p:nvSpPr>
          <p:spPr bwMode="auto">
            <a:xfrm>
              <a:off x="2928" y="3168"/>
              <a:ext cx="2448" cy="864"/>
            </a:xfrm>
            <a:prstGeom prst="roundRect">
              <a:avLst>
                <a:gd name="adj" fmla="val 16667"/>
              </a:avLst>
            </a:prstGeom>
            <a:solidFill>
              <a:srgbClr val="008000">
                <a:alpha val="52156"/>
              </a:srgbClr>
            </a:solidFill>
            <a:ln w="9525">
              <a:solidFill>
                <a:schemeClr val="tx1"/>
              </a:solidFill>
              <a:round/>
              <a:headEnd/>
              <a:tailEnd/>
            </a:ln>
          </p:spPr>
          <p:txBody>
            <a:bodyPr wrap="none" anchor="ctr">
              <a:prstTxWarp prst="textNoShape">
                <a:avLst/>
              </a:prstTxWarp>
            </a:bodyPr>
            <a:lstStyle/>
            <a:p>
              <a:r>
                <a:rPr lang="en-US" sz="1000"/>
                <a:t>v=0</a:t>
              </a:r>
            </a:p>
            <a:p>
              <a:r>
                <a:rPr lang="en-US" sz="1000"/>
                <a:t>o=bob 2890844527 2890844527 IN IP4 there.com</a:t>
              </a:r>
            </a:p>
            <a:p>
              <a:r>
                <a:rPr lang="en-US" sz="1000"/>
                <a:t>s=Session SDP</a:t>
              </a:r>
            </a:p>
            <a:p>
              <a:r>
                <a:rPr lang="en-US" sz="1000"/>
                <a:t>c=IN IP4 110.111.112.113</a:t>
              </a:r>
            </a:p>
            <a:p>
              <a:r>
                <a:rPr lang="en-US" sz="1000"/>
                <a:t>t=0 0</a:t>
              </a:r>
            </a:p>
            <a:p>
              <a:r>
                <a:rPr lang="en-US" sz="1000"/>
                <a:t>m=audio 3456 RTP/AVP 0</a:t>
              </a:r>
            </a:p>
            <a:p>
              <a:r>
                <a:rPr lang="en-US" sz="1000"/>
                <a:t>a=rtpmap:0 PCMU/8000</a:t>
              </a:r>
              <a:endParaRPr lang="en-US" sz="700"/>
            </a:p>
          </p:txBody>
        </p:sp>
        <p:sp>
          <p:nvSpPr>
            <p:cNvPr id="51212" name="Text Box 11"/>
            <p:cNvSpPr txBox="1">
              <a:spLocks noChangeArrowheads="1"/>
            </p:cNvSpPr>
            <p:nvPr/>
          </p:nvSpPr>
          <p:spPr bwMode="auto">
            <a:xfrm rot="16200000">
              <a:off x="-440" y="3377"/>
              <a:ext cx="1127" cy="228"/>
            </a:xfrm>
            <a:prstGeom prst="rect">
              <a:avLst/>
            </a:prstGeom>
            <a:noFill/>
            <a:ln w="9525">
              <a:noFill/>
              <a:miter lim="800000"/>
              <a:headEnd/>
              <a:tailEnd/>
            </a:ln>
          </p:spPr>
          <p:txBody>
            <a:bodyPr wrap="none">
              <a:prstTxWarp prst="textNoShape">
                <a:avLst/>
              </a:prstTxWarp>
              <a:spAutoFit/>
            </a:bodyPr>
            <a:lstStyle/>
            <a:p>
              <a:r>
                <a:rPr lang="en-US" sz="1400">
                  <a:solidFill>
                    <a:srgbClr val="008000"/>
                  </a:solidFill>
                </a:rPr>
                <a:t>message</a:t>
              </a:r>
              <a:r>
                <a:rPr lang="en-US" sz="1400"/>
                <a:t> </a:t>
              </a:r>
              <a:r>
                <a:rPr lang="en-US" sz="1400">
                  <a:solidFill>
                    <a:srgbClr val="008000"/>
                  </a:solidFill>
                </a:rPr>
                <a:t>body</a:t>
              </a:r>
            </a:p>
          </p:txBody>
        </p:sp>
        <p:sp>
          <p:nvSpPr>
            <p:cNvPr id="51213" name="Text Box 12"/>
            <p:cNvSpPr txBox="1">
              <a:spLocks noChangeArrowheads="1"/>
            </p:cNvSpPr>
            <p:nvPr/>
          </p:nvSpPr>
          <p:spPr bwMode="auto">
            <a:xfrm rot="16200000">
              <a:off x="-354" y="2036"/>
              <a:ext cx="1001" cy="228"/>
            </a:xfrm>
            <a:prstGeom prst="rect">
              <a:avLst/>
            </a:prstGeom>
            <a:noFill/>
            <a:ln w="9525">
              <a:noFill/>
              <a:miter lim="800000"/>
              <a:headEnd/>
              <a:tailEnd/>
            </a:ln>
          </p:spPr>
          <p:txBody>
            <a:bodyPr wrap="none">
              <a:prstTxWarp prst="textNoShape">
                <a:avLst/>
              </a:prstTxWarp>
              <a:spAutoFit/>
            </a:bodyPr>
            <a:lstStyle/>
            <a:p>
              <a:r>
                <a:rPr lang="en-US" sz="1400" dirty="0">
                  <a:solidFill>
                    <a:srgbClr val="CC6600"/>
                  </a:solidFill>
                </a:rPr>
                <a:t>header fields</a:t>
              </a:r>
            </a:p>
          </p:txBody>
        </p:sp>
        <p:sp>
          <p:nvSpPr>
            <p:cNvPr id="51214" name="Text Box 13"/>
            <p:cNvSpPr txBox="1">
              <a:spLocks noChangeArrowheads="1"/>
            </p:cNvSpPr>
            <p:nvPr/>
          </p:nvSpPr>
          <p:spPr bwMode="auto">
            <a:xfrm rot="16200000">
              <a:off x="-333" y="962"/>
              <a:ext cx="900" cy="228"/>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request line</a:t>
              </a:r>
            </a:p>
          </p:txBody>
        </p:sp>
        <p:sp>
          <p:nvSpPr>
            <p:cNvPr id="51215" name="Text Box 14"/>
            <p:cNvSpPr txBox="1">
              <a:spLocks noChangeArrowheads="1"/>
            </p:cNvSpPr>
            <p:nvPr/>
          </p:nvSpPr>
          <p:spPr bwMode="auto">
            <a:xfrm>
              <a:off x="1137" y="791"/>
              <a:ext cx="703" cy="279"/>
            </a:xfrm>
            <a:prstGeom prst="rect">
              <a:avLst/>
            </a:prstGeom>
            <a:noFill/>
            <a:ln w="9525">
              <a:noFill/>
              <a:miter lim="800000"/>
              <a:headEnd/>
              <a:tailEnd/>
            </a:ln>
          </p:spPr>
          <p:txBody>
            <a:bodyPr wrap="none">
              <a:prstTxWarp prst="textNoShape">
                <a:avLst/>
              </a:prstTxWarp>
              <a:spAutoFit/>
            </a:bodyPr>
            <a:lstStyle/>
            <a:p>
              <a:r>
                <a:rPr lang="en-US" sz="1800" i="1"/>
                <a:t>request</a:t>
              </a:r>
            </a:p>
          </p:txBody>
        </p:sp>
        <p:sp>
          <p:nvSpPr>
            <p:cNvPr id="51216" name="Text Box 15"/>
            <p:cNvSpPr txBox="1">
              <a:spLocks noChangeArrowheads="1"/>
            </p:cNvSpPr>
            <p:nvPr/>
          </p:nvSpPr>
          <p:spPr bwMode="auto">
            <a:xfrm>
              <a:off x="3727" y="768"/>
              <a:ext cx="835" cy="279"/>
            </a:xfrm>
            <a:prstGeom prst="rect">
              <a:avLst/>
            </a:prstGeom>
            <a:noFill/>
            <a:ln w="9525">
              <a:noFill/>
              <a:miter lim="800000"/>
              <a:headEnd/>
              <a:tailEnd/>
            </a:ln>
          </p:spPr>
          <p:txBody>
            <a:bodyPr wrap="none">
              <a:prstTxWarp prst="textNoShape">
                <a:avLst/>
              </a:prstTxWarp>
              <a:spAutoFit/>
            </a:bodyPr>
            <a:lstStyle/>
            <a:p>
              <a:r>
                <a:rPr lang="en-US" sz="1800" i="1"/>
                <a:t>response</a:t>
              </a:r>
            </a:p>
          </p:txBody>
        </p:sp>
      </p:grpSp>
      <p:sp>
        <p:nvSpPr>
          <p:cNvPr id="17" name="Footer Placeholder 16"/>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8EDB58FA-15B2-E341-AB87-F81E8152A7AC}" type="slidenum">
              <a:rPr lang="en-US" smtClean="0"/>
              <a:pPr/>
              <a:t>19</a:t>
            </a:fld>
            <a:endParaRPr lang="en-US" smtClean="0"/>
          </a:p>
        </p:txBody>
      </p:sp>
      <p:sp>
        <p:nvSpPr>
          <p:cNvPr id="53251" name="Rectangle 2"/>
          <p:cNvSpPr>
            <a:spLocks noGrp="1" noChangeArrowheads="1"/>
          </p:cNvSpPr>
          <p:nvPr>
            <p:ph type="title"/>
          </p:nvPr>
        </p:nvSpPr>
        <p:spPr>
          <a:xfrm>
            <a:off x="990600" y="304800"/>
            <a:ext cx="8653463" cy="762000"/>
          </a:xfrm>
        </p:spPr>
        <p:txBody>
          <a:bodyPr/>
          <a:lstStyle/>
          <a:p>
            <a:pPr eaLnBrk="1" hangingPunct="1"/>
            <a:r>
              <a:rPr lang="en-US"/>
              <a:t>PSTN vs. Internet Telephony</a:t>
            </a:r>
          </a:p>
        </p:txBody>
      </p:sp>
      <p:sp>
        <p:nvSpPr>
          <p:cNvPr id="53252" name="Line 3"/>
          <p:cNvSpPr>
            <a:spLocks noChangeShapeType="1"/>
          </p:cNvSpPr>
          <p:nvPr/>
        </p:nvSpPr>
        <p:spPr bwMode="auto">
          <a:xfrm>
            <a:off x="2971800" y="2590800"/>
            <a:ext cx="1828800" cy="0"/>
          </a:xfrm>
          <a:prstGeom prst="line">
            <a:avLst/>
          </a:prstGeom>
          <a:noFill/>
          <a:ln w="19050">
            <a:solidFill>
              <a:schemeClr val="tx1"/>
            </a:solidFill>
            <a:miter lim="800000"/>
            <a:headEnd type="triangle" w="lg" len="lg"/>
            <a:tailEnd type="triangle" w="lg" len="lg"/>
          </a:ln>
        </p:spPr>
        <p:txBody>
          <a:bodyPr wrap="none">
            <a:prstTxWarp prst="textNoShape">
              <a:avLst/>
            </a:prstTxWarp>
          </a:bodyPr>
          <a:lstStyle/>
          <a:p>
            <a:endParaRPr lang="en-US"/>
          </a:p>
        </p:txBody>
      </p:sp>
      <p:sp>
        <p:nvSpPr>
          <p:cNvPr id="53253" name="Text Box 4"/>
          <p:cNvSpPr txBox="1">
            <a:spLocks noChangeArrowheads="1"/>
          </p:cNvSpPr>
          <p:nvPr/>
        </p:nvSpPr>
        <p:spPr bwMode="auto">
          <a:xfrm>
            <a:off x="2667000" y="2667000"/>
            <a:ext cx="2011363" cy="339725"/>
          </a:xfrm>
          <a:prstGeom prst="rect">
            <a:avLst/>
          </a:prstGeom>
          <a:noFill/>
          <a:ln w="9525">
            <a:noFill/>
            <a:miter lim="800000"/>
            <a:headEnd/>
            <a:tailEnd/>
          </a:ln>
        </p:spPr>
        <p:txBody>
          <a:bodyPr wrap="none">
            <a:prstTxWarp prst="textNoShape">
              <a:avLst/>
            </a:prstTxWarp>
            <a:spAutoFit/>
          </a:bodyPr>
          <a:lstStyle/>
          <a:p>
            <a:r>
              <a:rPr lang="en-US">
                <a:latin typeface="Verdana" charset="0"/>
              </a:rPr>
              <a:t>Signaling &amp; Media</a:t>
            </a:r>
          </a:p>
        </p:txBody>
      </p:sp>
      <p:sp>
        <p:nvSpPr>
          <p:cNvPr id="53254" name="Line 5"/>
          <p:cNvSpPr>
            <a:spLocks noChangeShapeType="1"/>
          </p:cNvSpPr>
          <p:nvPr/>
        </p:nvSpPr>
        <p:spPr bwMode="auto">
          <a:xfrm>
            <a:off x="5486400" y="2590800"/>
            <a:ext cx="1828800" cy="0"/>
          </a:xfrm>
          <a:prstGeom prst="line">
            <a:avLst/>
          </a:prstGeom>
          <a:noFill/>
          <a:ln w="19050">
            <a:solidFill>
              <a:schemeClr val="tx1"/>
            </a:solidFill>
            <a:miter lim="800000"/>
            <a:headEnd type="triangle" w="lg" len="lg"/>
            <a:tailEnd type="triangle" w="lg" len="lg"/>
          </a:ln>
        </p:spPr>
        <p:txBody>
          <a:bodyPr wrap="none">
            <a:prstTxWarp prst="textNoShape">
              <a:avLst/>
            </a:prstTxWarp>
          </a:bodyPr>
          <a:lstStyle/>
          <a:p>
            <a:endParaRPr lang="en-US"/>
          </a:p>
        </p:txBody>
      </p:sp>
      <p:sp>
        <p:nvSpPr>
          <p:cNvPr id="53255" name="Text Box 6"/>
          <p:cNvSpPr txBox="1">
            <a:spLocks noChangeArrowheads="1"/>
          </p:cNvSpPr>
          <p:nvPr/>
        </p:nvSpPr>
        <p:spPr bwMode="auto">
          <a:xfrm>
            <a:off x="5638800" y="2667000"/>
            <a:ext cx="2011363" cy="339725"/>
          </a:xfrm>
          <a:prstGeom prst="rect">
            <a:avLst/>
          </a:prstGeom>
          <a:noFill/>
          <a:ln w="9525">
            <a:noFill/>
            <a:miter lim="800000"/>
            <a:headEnd/>
            <a:tailEnd/>
          </a:ln>
        </p:spPr>
        <p:txBody>
          <a:bodyPr wrap="none">
            <a:prstTxWarp prst="textNoShape">
              <a:avLst/>
            </a:prstTxWarp>
            <a:spAutoFit/>
          </a:bodyPr>
          <a:lstStyle/>
          <a:p>
            <a:r>
              <a:rPr lang="en-US">
                <a:latin typeface="Verdana" charset="0"/>
              </a:rPr>
              <a:t>Signaling &amp; Media</a:t>
            </a:r>
          </a:p>
        </p:txBody>
      </p:sp>
      <p:sp>
        <p:nvSpPr>
          <p:cNvPr id="53256" name="Line 7"/>
          <p:cNvSpPr>
            <a:spLocks noChangeShapeType="1"/>
          </p:cNvSpPr>
          <p:nvPr/>
        </p:nvSpPr>
        <p:spPr bwMode="auto">
          <a:xfrm flipV="1">
            <a:off x="3048000" y="4191000"/>
            <a:ext cx="1752600" cy="533400"/>
          </a:xfrm>
          <a:prstGeom prst="line">
            <a:avLst/>
          </a:prstGeom>
          <a:noFill/>
          <a:ln w="19050">
            <a:solidFill>
              <a:schemeClr val="tx1"/>
            </a:solidFill>
            <a:miter lim="800000"/>
            <a:headEnd type="triangle" w="lg" len="lg"/>
            <a:tailEnd type="triangle" w="lg" len="lg"/>
          </a:ln>
        </p:spPr>
        <p:txBody>
          <a:bodyPr wrap="none">
            <a:prstTxWarp prst="textNoShape">
              <a:avLst/>
            </a:prstTxWarp>
          </a:bodyPr>
          <a:lstStyle/>
          <a:p>
            <a:endParaRPr lang="en-US"/>
          </a:p>
        </p:txBody>
      </p:sp>
      <p:sp>
        <p:nvSpPr>
          <p:cNvPr id="53257" name="Line 8"/>
          <p:cNvSpPr>
            <a:spLocks noChangeShapeType="1"/>
          </p:cNvSpPr>
          <p:nvPr/>
        </p:nvSpPr>
        <p:spPr bwMode="auto">
          <a:xfrm>
            <a:off x="5410200" y="4191000"/>
            <a:ext cx="1905000" cy="685800"/>
          </a:xfrm>
          <a:prstGeom prst="line">
            <a:avLst/>
          </a:prstGeom>
          <a:noFill/>
          <a:ln w="19050">
            <a:solidFill>
              <a:schemeClr val="tx1"/>
            </a:solidFill>
            <a:miter lim="800000"/>
            <a:headEnd type="triangle" w="lg" len="lg"/>
            <a:tailEnd type="triangle" w="lg" len="lg"/>
          </a:ln>
        </p:spPr>
        <p:txBody>
          <a:bodyPr wrap="none">
            <a:prstTxWarp prst="textNoShape">
              <a:avLst/>
            </a:prstTxWarp>
          </a:bodyPr>
          <a:lstStyle/>
          <a:p>
            <a:endParaRPr lang="en-US"/>
          </a:p>
        </p:txBody>
      </p:sp>
      <p:sp>
        <p:nvSpPr>
          <p:cNvPr id="53258" name="Line 9"/>
          <p:cNvSpPr>
            <a:spLocks noChangeShapeType="1"/>
          </p:cNvSpPr>
          <p:nvPr/>
        </p:nvSpPr>
        <p:spPr bwMode="auto">
          <a:xfrm>
            <a:off x="3124200" y="5181600"/>
            <a:ext cx="4114800" cy="0"/>
          </a:xfrm>
          <a:prstGeom prst="line">
            <a:avLst/>
          </a:prstGeom>
          <a:noFill/>
          <a:ln w="19050">
            <a:solidFill>
              <a:schemeClr val="tx1"/>
            </a:solidFill>
            <a:miter lim="800000"/>
            <a:headEnd type="triangle" w="lg" len="lg"/>
            <a:tailEnd type="triangle" w="lg" len="lg"/>
          </a:ln>
        </p:spPr>
        <p:txBody>
          <a:bodyPr wrap="none">
            <a:prstTxWarp prst="textNoShape">
              <a:avLst/>
            </a:prstTxWarp>
          </a:bodyPr>
          <a:lstStyle/>
          <a:p>
            <a:endParaRPr lang="en-US"/>
          </a:p>
        </p:txBody>
      </p:sp>
      <p:sp>
        <p:nvSpPr>
          <p:cNvPr id="53259" name="Text Box 10"/>
          <p:cNvSpPr txBox="1">
            <a:spLocks noChangeArrowheads="1"/>
          </p:cNvSpPr>
          <p:nvPr/>
        </p:nvSpPr>
        <p:spPr bwMode="auto">
          <a:xfrm>
            <a:off x="3048000" y="4114800"/>
            <a:ext cx="1123950" cy="339725"/>
          </a:xfrm>
          <a:prstGeom prst="rect">
            <a:avLst/>
          </a:prstGeom>
          <a:noFill/>
          <a:ln w="9525">
            <a:noFill/>
            <a:miter lim="800000"/>
            <a:headEnd/>
            <a:tailEnd/>
          </a:ln>
        </p:spPr>
        <p:txBody>
          <a:bodyPr wrap="none">
            <a:prstTxWarp prst="textNoShape">
              <a:avLst/>
            </a:prstTxWarp>
            <a:spAutoFit/>
          </a:bodyPr>
          <a:lstStyle/>
          <a:p>
            <a:r>
              <a:rPr lang="en-US">
                <a:latin typeface="Verdana" charset="0"/>
              </a:rPr>
              <a:t>Signaling</a:t>
            </a:r>
          </a:p>
        </p:txBody>
      </p:sp>
      <p:sp>
        <p:nvSpPr>
          <p:cNvPr id="53260" name="Text Box 11"/>
          <p:cNvSpPr txBox="1">
            <a:spLocks noChangeArrowheads="1"/>
          </p:cNvSpPr>
          <p:nvPr/>
        </p:nvSpPr>
        <p:spPr bwMode="auto">
          <a:xfrm>
            <a:off x="5943600" y="4114800"/>
            <a:ext cx="1123950" cy="339725"/>
          </a:xfrm>
          <a:prstGeom prst="rect">
            <a:avLst/>
          </a:prstGeom>
          <a:noFill/>
          <a:ln w="9525">
            <a:noFill/>
            <a:miter lim="800000"/>
            <a:headEnd/>
            <a:tailEnd/>
          </a:ln>
        </p:spPr>
        <p:txBody>
          <a:bodyPr wrap="none">
            <a:prstTxWarp prst="textNoShape">
              <a:avLst/>
            </a:prstTxWarp>
            <a:spAutoFit/>
          </a:bodyPr>
          <a:lstStyle/>
          <a:p>
            <a:r>
              <a:rPr lang="en-US">
                <a:latin typeface="Verdana" charset="0"/>
              </a:rPr>
              <a:t>Signaling</a:t>
            </a:r>
          </a:p>
        </p:txBody>
      </p:sp>
      <p:sp>
        <p:nvSpPr>
          <p:cNvPr id="53261" name="Text Box 12"/>
          <p:cNvSpPr txBox="1">
            <a:spLocks noChangeArrowheads="1"/>
          </p:cNvSpPr>
          <p:nvPr/>
        </p:nvSpPr>
        <p:spPr bwMode="auto">
          <a:xfrm>
            <a:off x="4556125" y="5162550"/>
            <a:ext cx="781050" cy="339725"/>
          </a:xfrm>
          <a:prstGeom prst="rect">
            <a:avLst/>
          </a:prstGeom>
          <a:noFill/>
          <a:ln w="9525">
            <a:noFill/>
            <a:miter lim="800000"/>
            <a:headEnd/>
            <a:tailEnd/>
          </a:ln>
        </p:spPr>
        <p:txBody>
          <a:bodyPr wrap="none">
            <a:prstTxWarp prst="textNoShape">
              <a:avLst/>
            </a:prstTxWarp>
            <a:spAutoFit/>
          </a:bodyPr>
          <a:lstStyle/>
          <a:p>
            <a:r>
              <a:rPr lang="en-US">
                <a:latin typeface="Verdana" charset="0"/>
              </a:rPr>
              <a:t>Media</a:t>
            </a:r>
          </a:p>
        </p:txBody>
      </p:sp>
      <p:sp>
        <p:nvSpPr>
          <p:cNvPr id="53262" name="Text Box 13"/>
          <p:cNvSpPr txBox="1">
            <a:spLocks noChangeArrowheads="1"/>
          </p:cNvSpPr>
          <p:nvPr/>
        </p:nvSpPr>
        <p:spPr bwMode="auto">
          <a:xfrm>
            <a:off x="1106488" y="1582738"/>
            <a:ext cx="1130300" cy="461962"/>
          </a:xfrm>
          <a:prstGeom prst="rect">
            <a:avLst/>
          </a:prstGeom>
          <a:noFill/>
          <a:ln w="9525">
            <a:noFill/>
            <a:miter lim="800000"/>
            <a:headEnd/>
            <a:tailEnd/>
          </a:ln>
        </p:spPr>
        <p:txBody>
          <a:bodyPr wrap="none">
            <a:prstTxWarp prst="textNoShape">
              <a:avLst/>
            </a:prstTxWarp>
            <a:spAutoFit/>
          </a:bodyPr>
          <a:lstStyle/>
          <a:p>
            <a:r>
              <a:rPr lang="en-US" sz="2400">
                <a:latin typeface="Verdana" charset="0"/>
              </a:rPr>
              <a:t>PSTN:</a:t>
            </a:r>
          </a:p>
        </p:txBody>
      </p:sp>
      <p:sp>
        <p:nvSpPr>
          <p:cNvPr id="53263" name="Text Box 14"/>
          <p:cNvSpPr txBox="1">
            <a:spLocks noChangeArrowheads="1"/>
          </p:cNvSpPr>
          <p:nvPr/>
        </p:nvSpPr>
        <p:spPr bwMode="auto">
          <a:xfrm>
            <a:off x="984250" y="3394075"/>
            <a:ext cx="1833563" cy="831850"/>
          </a:xfrm>
          <a:prstGeom prst="rect">
            <a:avLst/>
          </a:prstGeom>
          <a:noFill/>
          <a:ln w="9525">
            <a:noFill/>
            <a:miter lim="800000"/>
            <a:headEnd/>
            <a:tailEnd/>
          </a:ln>
        </p:spPr>
        <p:txBody>
          <a:bodyPr wrap="none">
            <a:prstTxWarp prst="textNoShape">
              <a:avLst/>
            </a:prstTxWarp>
            <a:spAutoFit/>
          </a:bodyPr>
          <a:lstStyle/>
          <a:p>
            <a:r>
              <a:rPr lang="en-US" sz="2400">
                <a:latin typeface="Verdana" charset="0"/>
              </a:rPr>
              <a:t>Internet</a:t>
            </a:r>
          </a:p>
          <a:p>
            <a:r>
              <a:rPr lang="en-US" sz="2400">
                <a:latin typeface="Verdana" charset="0"/>
              </a:rPr>
              <a:t>telephony:</a:t>
            </a:r>
          </a:p>
        </p:txBody>
      </p:sp>
      <p:pic>
        <p:nvPicPr>
          <p:cNvPr id="53264" name="Picture 15" descr="phone4"/>
          <p:cNvPicPr>
            <a:picLocks noChangeAspect="1" noChangeArrowheads="1"/>
          </p:cNvPicPr>
          <p:nvPr/>
        </p:nvPicPr>
        <p:blipFill>
          <a:blip r:embed="rId3"/>
          <a:srcRect/>
          <a:stretch>
            <a:fillRect/>
          </a:stretch>
        </p:blipFill>
        <p:spPr bwMode="auto">
          <a:xfrm>
            <a:off x="1905000" y="2209800"/>
            <a:ext cx="731838" cy="731838"/>
          </a:xfrm>
          <a:prstGeom prst="rect">
            <a:avLst/>
          </a:prstGeom>
          <a:noFill/>
          <a:ln w="9525">
            <a:noFill/>
            <a:miter lim="800000"/>
            <a:headEnd/>
            <a:tailEnd/>
          </a:ln>
        </p:spPr>
      </p:pic>
      <p:pic>
        <p:nvPicPr>
          <p:cNvPr id="53265" name="Picture 16" descr="phone4"/>
          <p:cNvPicPr>
            <a:picLocks noChangeAspect="1" noChangeArrowheads="1"/>
          </p:cNvPicPr>
          <p:nvPr/>
        </p:nvPicPr>
        <p:blipFill>
          <a:blip r:embed="rId3"/>
          <a:srcRect/>
          <a:stretch>
            <a:fillRect/>
          </a:stretch>
        </p:blipFill>
        <p:spPr bwMode="auto">
          <a:xfrm>
            <a:off x="7620000" y="2209800"/>
            <a:ext cx="731838" cy="731838"/>
          </a:xfrm>
          <a:prstGeom prst="rect">
            <a:avLst/>
          </a:prstGeom>
          <a:noFill/>
          <a:ln w="9525">
            <a:noFill/>
            <a:miter lim="800000"/>
            <a:headEnd/>
            <a:tailEnd/>
          </a:ln>
        </p:spPr>
      </p:pic>
      <p:pic>
        <p:nvPicPr>
          <p:cNvPr id="53266" name="Picture 17" descr="comput0c"/>
          <p:cNvPicPr>
            <a:picLocks noChangeAspect="1" noChangeArrowheads="1"/>
          </p:cNvPicPr>
          <p:nvPr/>
        </p:nvPicPr>
        <p:blipFill>
          <a:blip r:embed="rId4"/>
          <a:srcRect/>
          <a:stretch>
            <a:fillRect/>
          </a:stretch>
        </p:blipFill>
        <p:spPr bwMode="auto">
          <a:xfrm>
            <a:off x="4648200" y="1981200"/>
            <a:ext cx="1020763" cy="1020763"/>
          </a:xfrm>
          <a:prstGeom prst="rect">
            <a:avLst/>
          </a:prstGeom>
          <a:noFill/>
          <a:ln w="9525">
            <a:noFill/>
            <a:miter lim="800000"/>
            <a:headEnd/>
            <a:tailEnd/>
          </a:ln>
        </p:spPr>
      </p:pic>
      <p:pic>
        <p:nvPicPr>
          <p:cNvPr id="53267" name="Picture 18" descr="comput0c"/>
          <p:cNvPicPr>
            <a:picLocks noChangeAspect="1" noChangeArrowheads="1"/>
          </p:cNvPicPr>
          <p:nvPr/>
        </p:nvPicPr>
        <p:blipFill>
          <a:blip r:embed="rId4"/>
          <a:srcRect/>
          <a:stretch>
            <a:fillRect/>
          </a:stretch>
        </p:blipFill>
        <p:spPr bwMode="auto">
          <a:xfrm>
            <a:off x="4648200" y="3200400"/>
            <a:ext cx="1020763" cy="1020763"/>
          </a:xfrm>
          <a:prstGeom prst="rect">
            <a:avLst/>
          </a:prstGeom>
          <a:noFill/>
          <a:ln w="9525">
            <a:noFill/>
            <a:miter lim="800000"/>
            <a:headEnd/>
            <a:tailEnd/>
          </a:ln>
        </p:spPr>
      </p:pic>
      <p:pic>
        <p:nvPicPr>
          <p:cNvPr id="53268" name="Picture 19" descr="phone_3com"/>
          <p:cNvPicPr>
            <a:picLocks noChangeAspect="1" noChangeArrowheads="1"/>
          </p:cNvPicPr>
          <p:nvPr/>
        </p:nvPicPr>
        <p:blipFill>
          <a:blip r:embed="rId5"/>
          <a:srcRect/>
          <a:stretch>
            <a:fillRect/>
          </a:stretch>
        </p:blipFill>
        <p:spPr bwMode="auto">
          <a:xfrm>
            <a:off x="2133600" y="4648200"/>
            <a:ext cx="982663" cy="835025"/>
          </a:xfrm>
          <a:prstGeom prst="rect">
            <a:avLst/>
          </a:prstGeom>
          <a:noFill/>
          <a:ln w="9525">
            <a:noFill/>
            <a:miter lim="800000"/>
            <a:headEnd/>
            <a:tailEnd/>
          </a:ln>
        </p:spPr>
      </p:pic>
      <p:pic>
        <p:nvPicPr>
          <p:cNvPr id="53269" name="Picture 20" descr="phone_pingtel"/>
          <p:cNvPicPr>
            <a:picLocks noChangeAspect="1" noChangeArrowheads="1"/>
          </p:cNvPicPr>
          <p:nvPr/>
        </p:nvPicPr>
        <p:blipFill>
          <a:blip r:embed="rId6"/>
          <a:srcRect/>
          <a:stretch>
            <a:fillRect/>
          </a:stretch>
        </p:blipFill>
        <p:spPr bwMode="auto">
          <a:xfrm>
            <a:off x="7239000" y="4724400"/>
            <a:ext cx="895350" cy="636588"/>
          </a:xfrm>
          <a:prstGeom prst="rect">
            <a:avLst/>
          </a:prstGeom>
          <a:noFill/>
          <a:ln w="9525">
            <a:noFill/>
            <a:miter lim="800000"/>
            <a:headEnd/>
            <a:tailEnd/>
          </a:ln>
        </p:spPr>
      </p:pic>
      <p:sp>
        <p:nvSpPr>
          <p:cNvPr id="53270" name="Text Box 21"/>
          <p:cNvSpPr txBox="1">
            <a:spLocks noChangeArrowheads="1"/>
          </p:cNvSpPr>
          <p:nvPr/>
        </p:nvSpPr>
        <p:spPr bwMode="auto">
          <a:xfrm>
            <a:off x="5562600" y="3290888"/>
            <a:ext cx="781050" cy="366712"/>
          </a:xfrm>
          <a:prstGeom prst="rect">
            <a:avLst/>
          </a:prstGeom>
          <a:noFill/>
          <a:ln w="9525">
            <a:noFill/>
            <a:miter lim="800000"/>
            <a:headEnd/>
            <a:tailEnd/>
          </a:ln>
        </p:spPr>
        <p:txBody>
          <a:bodyPr wrap="none">
            <a:prstTxWarp prst="textNoShape">
              <a:avLst/>
            </a:prstTxWarp>
            <a:spAutoFit/>
          </a:bodyPr>
          <a:lstStyle/>
          <a:p>
            <a:r>
              <a:rPr lang="en-US" sz="1800" i="1"/>
              <a:t>China</a:t>
            </a:r>
          </a:p>
        </p:txBody>
      </p:sp>
      <p:sp>
        <p:nvSpPr>
          <p:cNvPr id="53271" name="Text Box 22"/>
          <p:cNvSpPr txBox="1">
            <a:spLocks noChangeArrowheads="1"/>
          </p:cNvSpPr>
          <p:nvPr/>
        </p:nvSpPr>
        <p:spPr bwMode="auto">
          <a:xfrm>
            <a:off x="1524000" y="5486400"/>
            <a:ext cx="2203450" cy="641350"/>
          </a:xfrm>
          <a:prstGeom prst="rect">
            <a:avLst/>
          </a:prstGeom>
          <a:noFill/>
          <a:ln w="9525">
            <a:noFill/>
            <a:miter lim="800000"/>
            <a:headEnd/>
            <a:tailEnd/>
          </a:ln>
        </p:spPr>
        <p:txBody>
          <a:bodyPr wrap="none">
            <a:prstTxWarp prst="textNoShape">
              <a:avLst/>
            </a:prstTxWarp>
            <a:spAutoFit/>
          </a:bodyPr>
          <a:lstStyle/>
          <a:p>
            <a:r>
              <a:rPr lang="en-US" sz="1800" i="1"/>
              <a:t>Belgian customer,</a:t>
            </a:r>
          </a:p>
          <a:p>
            <a:r>
              <a:rPr lang="en-US" sz="1800" i="1"/>
              <a:t>currently visiting US</a:t>
            </a:r>
          </a:p>
        </p:txBody>
      </p:sp>
      <p:sp>
        <p:nvSpPr>
          <p:cNvPr id="53272" name="Text Box 23"/>
          <p:cNvSpPr txBox="1">
            <a:spLocks noChangeArrowheads="1"/>
          </p:cNvSpPr>
          <p:nvPr/>
        </p:nvSpPr>
        <p:spPr bwMode="auto">
          <a:xfrm>
            <a:off x="7223125" y="5446713"/>
            <a:ext cx="1073150" cy="366712"/>
          </a:xfrm>
          <a:prstGeom prst="rect">
            <a:avLst/>
          </a:prstGeom>
          <a:noFill/>
          <a:ln w="9525">
            <a:noFill/>
            <a:miter lim="800000"/>
            <a:headEnd/>
            <a:tailEnd/>
          </a:ln>
        </p:spPr>
        <p:txBody>
          <a:bodyPr wrap="none">
            <a:prstTxWarp prst="textNoShape">
              <a:avLst/>
            </a:prstTxWarp>
            <a:spAutoFit/>
          </a:bodyPr>
          <a:lstStyle/>
          <a:p>
            <a:r>
              <a:rPr lang="en-US" sz="1800" i="1"/>
              <a:t>Australia</a:t>
            </a:r>
          </a:p>
        </p:txBody>
      </p:sp>
      <p:sp>
        <p:nvSpPr>
          <p:cNvPr id="25" name="Footer Placeholder 2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VoIP as black phone replacement </a:t>
            </a:r>
            <a:r>
              <a:rPr lang="en-US" dirty="0" err="1" smtClean="0">
                <a:sym typeface="Wingdings"/>
              </a:rPr>
              <a:t></a:t>
            </a:r>
            <a:r>
              <a:rPr lang="en-US" dirty="0" smtClean="0">
                <a:sym typeface="Wingdings"/>
              </a:rPr>
              <a:t> interactive communications enabler</a:t>
            </a:r>
            <a:endParaRPr lang="en-US" dirty="0" smtClean="0"/>
          </a:p>
          <a:p>
            <a:r>
              <a:rPr lang="en-US" dirty="0" smtClean="0"/>
              <a:t>Presence as a service enabler</a:t>
            </a:r>
          </a:p>
          <a:p>
            <a:r>
              <a:rPr lang="en-US" dirty="0" smtClean="0"/>
              <a:t>Peer-to-peer VoIP</a:t>
            </a:r>
          </a:p>
          <a:p>
            <a:r>
              <a:rPr lang="en-US" dirty="0" smtClean="0"/>
              <a:t>Integrating VoIP with cellular</a:t>
            </a:r>
          </a:p>
          <a:p>
            <a:r>
              <a:rPr lang="en-US" dirty="0" smtClean="0"/>
              <a:t>Fax-over-IP</a:t>
            </a:r>
            <a:endParaRPr lang="en-US" dirty="0"/>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3766C2D6-CDFE-3A47-9702-616C5B5D6B1E}" type="slidenum">
              <a:rPr lang="en-US" smtClean="0"/>
              <a:pPr/>
              <a:t>20</a:t>
            </a:fld>
            <a:endParaRPr lang="en-US" smtClean="0"/>
          </a:p>
        </p:txBody>
      </p:sp>
      <p:sp>
        <p:nvSpPr>
          <p:cNvPr id="55299" name="Rectangle 2"/>
          <p:cNvSpPr>
            <a:spLocks noGrp="1" noChangeArrowheads="1"/>
          </p:cNvSpPr>
          <p:nvPr>
            <p:ph type="title"/>
          </p:nvPr>
        </p:nvSpPr>
        <p:spPr/>
        <p:txBody>
          <a:bodyPr/>
          <a:lstStyle/>
          <a:p>
            <a:pPr eaLnBrk="1" hangingPunct="1"/>
            <a:r>
              <a:rPr lang="en-US"/>
              <a:t>SIP addressing</a:t>
            </a:r>
          </a:p>
        </p:txBody>
      </p:sp>
      <p:sp>
        <p:nvSpPr>
          <p:cNvPr id="55300" name="Rectangle 3"/>
          <p:cNvSpPr>
            <a:spLocks noGrp="1" noChangeArrowheads="1"/>
          </p:cNvSpPr>
          <p:nvPr>
            <p:ph type="body" idx="1"/>
          </p:nvPr>
        </p:nvSpPr>
        <p:spPr>
          <a:xfrm>
            <a:off x="1182688" y="1600200"/>
            <a:ext cx="4533900" cy="4532313"/>
          </a:xfrm>
        </p:spPr>
        <p:txBody>
          <a:bodyPr>
            <a:normAutofit lnSpcReduction="10000"/>
          </a:bodyPr>
          <a:lstStyle/>
          <a:p>
            <a:pPr eaLnBrk="1" hangingPunct="1">
              <a:spcBef>
                <a:spcPts val="600"/>
              </a:spcBef>
            </a:pPr>
            <a:r>
              <a:rPr lang="en-US" sz="1600" dirty="0"/>
              <a:t>Users identified by SIP or </a:t>
            </a:r>
            <a:r>
              <a:rPr lang="en-US" sz="1600" dirty="0" err="1"/>
              <a:t>tel</a:t>
            </a:r>
            <a:r>
              <a:rPr lang="en-US" sz="1600" dirty="0"/>
              <a:t> </a:t>
            </a:r>
            <a:r>
              <a:rPr lang="en-US" sz="1600" dirty="0" err="1"/>
              <a:t>URIs</a:t>
            </a:r>
            <a:endParaRPr lang="en-US" sz="1600" dirty="0"/>
          </a:p>
          <a:p>
            <a:pPr marL="692150" lvl="1" indent="-347663" eaLnBrk="1" hangingPunct="1"/>
            <a:r>
              <a:rPr lang="en-US" sz="1400" dirty="0" err="1">
                <a:latin typeface="Courier New" charset="0"/>
              </a:rPr>
              <a:t>sip:alice@example.com</a:t>
            </a:r>
            <a:endParaRPr lang="en-US" sz="1400" dirty="0">
              <a:latin typeface="Courier New" charset="0"/>
            </a:endParaRPr>
          </a:p>
          <a:p>
            <a:pPr eaLnBrk="1" hangingPunct="1">
              <a:spcBef>
                <a:spcPts val="600"/>
              </a:spcBef>
            </a:pPr>
            <a:r>
              <a:rPr lang="en-US" sz="1600" dirty="0" err="1"/>
              <a:t>tel</a:t>
            </a:r>
            <a:r>
              <a:rPr lang="en-US" sz="1600" dirty="0"/>
              <a:t>: </a:t>
            </a:r>
            <a:r>
              <a:rPr lang="en-US" sz="1600" dirty="0" err="1"/>
              <a:t>URIs</a:t>
            </a:r>
            <a:r>
              <a:rPr lang="en-US" sz="1600" dirty="0"/>
              <a:t> describe E.164 number, not dialed digits (RFC 2806bis)</a:t>
            </a:r>
          </a:p>
          <a:p>
            <a:pPr eaLnBrk="1" hangingPunct="1">
              <a:spcBef>
                <a:spcPts val="600"/>
              </a:spcBef>
            </a:pPr>
            <a:r>
              <a:rPr lang="en-US" sz="1600" dirty="0" err="1"/>
              <a:t>tel</a:t>
            </a:r>
            <a:r>
              <a:rPr lang="en-US" sz="1600" dirty="0"/>
              <a:t> </a:t>
            </a:r>
            <a:r>
              <a:rPr lang="en-US" sz="1600" dirty="0" err="1"/>
              <a:t>URIs</a:t>
            </a:r>
            <a:r>
              <a:rPr lang="en-US" sz="1600" dirty="0"/>
              <a:t> </a:t>
            </a:r>
            <a:r>
              <a:rPr lang="en-US" sz="1600" dirty="0" err="1">
                <a:sym typeface="Wingdings" charset="2"/>
              </a:rPr>
              <a:t></a:t>
            </a:r>
            <a:r>
              <a:rPr lang="en-US" sz="1600" dirty="0"/>
              <a:t> SIP </a:t>
            </a:r>
            <a:r>
              <a:rPr lang="en-US" sz="1600" dirty="0" err="1"/>
              <a:t>URIs</a:t>
            </a:r>
            <a:r>
              <a:rPr lang="en-US" sz="1600" dirty="0"/>
              <a:t> by outbound proxy</a:t>
            </a:r>
          </a:p>
          <a:p>
            <a:pPr eaLnBrk="1" hangingPunct="1">
              <a:spcBef>
                <a:spcPts val="600"/>
              </a:spcBef>
            </a:pPr>
            <a:r>
              <a:rPr lang="en-US" sz="1600" dirty="0"/>
              <a:t>A person can have any number of SIP </a:t>
            </a:r>
            <a:r>
              <a:rPr lang="en-US" sz="1600" dirty="0" err="1"/>
              <a:t>URIs</a:t>
            </a:r>
            <a:endParaRPr lang="en-US" sz="1600" dirty="0"/>
          </a:p>
          <a:p>
            <a:pPr eaLnBrk="1" hangingPunct="1">
              <a:spcBef>
                <a:spcPts val="600"/>
              </a:spcBef>
            </a:pPr>
            <a:r>
              <a:rPr lang="en-US" sz="1600" dirty="0"/>
              <a:t>The same SIP URI can reach many different phones, in different networks</a:t>
            </a:r>
          </a:p>
          <a:p>
            <a:pPr marL="692150" lvl="1" indent="-347663" eaLnBrk="1" hangingPunct="1"/>
            <a:r>
              <a:rPr lang="en-US" sz="1400" dirty="0"/>
              <a:t>sequential &amp; parallel forking</a:t>
            </a:r>
          </a:p>
          <a:p>
            <a:pPr eaLnBrk="1" hangingPunct="1">
              <a:spcBef>
                <a:spcPts val="600"/>
              </a:spcBef>
            </a:pPr>
            <a:r>
              <a:rPr lang="en-US" sz="1600" dirty="0"/>
              <a:t>SIP </a:t>
            </a:r>
            <a:r>
              <a:rPr lang="en-US" sz="1600" dirty="0" err="1"/>
              <a:t>URIs</a:t>
            </a:r>
            <a:r>
              <a:rPr lang="en-US" sz="1600" dirty="0"/>
              <a:t> can be created dynamically:</a:t>
            </a:r>
          </a:p>
          <a:p>
            <a:pPr marL="692150" lvl="1" indent="-347663" eaLnBrk="1" hangingPunct="1"/>
            <a:r>
              <a:rPr lang="en-US" sz="1400" dirty="0" err="1"/>
              <a:t>GRUUs</a:t>
            </a:r>
            <a:endParaRPr lang="en-US" sz="1400" dirty="0"/>
          </a:p>
          <a:p>
            <a:pPr marL="692150" lvl="1" indent="-347663" eaLnBrk="1" hangingPunct="1"/>
            <a:r>
              <a:rPr lang="en-US" sz="1400" dirty="0"/>
              <a:t>conferences</a:t>
            </a:r>
          </a:p>
          <a:p>
            <a:pPr marL="692150" lvl="1" indent="-347663" eaLnBrk="1" hangingPunct="1"/>
            <a:r>
              <a:rPr lang="en-US" sz="1400" dirty="0"/>
              <a:t>device identifiers (sip:foo@128.59.16.15)</a:t>
            </a:r>
          </a:p>
          <a:p>
            <a:pPr eaLnBrk="1" hangingPunct="1">
              <a:spcBef>
                <a:spcPts val="600"/>
              </a:spcBef>
            </a:pPr>
            <a:r>
              <a:rPr lang="en-US" sz="1600" dirty="0"/>
              <a:t>Registration binds SIP </a:t>
            </a:r>
            <a:r>
              <a:rPr lang="en-US" sz="1600" dirty="0" err="1"/>
              <a:t>URIs</a:t>
            </a:r>
            <a:r>
              <a:rPr lang="en-US" sz="1600" dirty="0"/>
              <a:t> (e.g., device addresses) to SIP “address-of-record” (AOR)</a:t>
            </a:r>
          </a:p>
        </p:txBody>
      </p:sp>
      <p:pic>
        <p:nvPicPr>
          <p:cNvPr id="55301" name="Picture 4" descr="sipd"/>
          <p:cNvPicPr>
            <a:picLocks noChangeAspect="1" noChangeArrowheads="1"/>
          </p:cNvPicPr>
          <p:nvPr/>
        </p:nvPicPr>
        <p:blipFill>
          <a:blip r:embed="rId3"/>
          <a:srcRect/>
          <a:stretch>
            <a:fillRect/>
          </a:stretch>
        </p:blipFill>
        <p:spPr bwMode="auto">
          <a:xfrm>
            <a:off x="6096000" y="2209800"/>
            <a:ext cx="685800" cy="609600"/>
          </a:xfrm>
          <a:prstGeom prst="rect">
            <a:avLst/>
          </a:prstGeom>
          <a:noFill/>
          <a:ln w="9525">
            <a:noFill/>
            <a:miter lim="800000"/>
            <a:headEnd/>
            <a:tailEnd/>
          </a:ln>
        </p:spPr>
      </p:pic>
      <p:pic>
        <p:nvPicPr>
          <p:cNvPr id="55302" name="Picture 5" descr="DNS"/>
          <p:cNvPicPr>
            <a:picLocks noChangeAspect="1" noChangeArrowheads="1"/>
          </p:cNvPicPr>
          <p:nvPr/>
        </p:nvPicPr>
        <p:blipFill>
          <a:blip r:embed="rId4"/>
          <a:srcRect/>
          <a:stretch>
            <a:fillRect/>
          </a:stretch>
        </p:blipFill>
        <p:spPr bwMode="auto">
          <a:xfrm>
            <a:off x="7239000" y="3886200"/>
            <a:ext cx="371475" cy="523875"/>
          </a:xfrm>
          <a:prstGeom prst="rect">
            <a:avLst/>
          </a:prstGeom>
          <a:noFill/>
          <a:ln w="9525">
            <a:noFill/>
            <a:miter lim="800000"/>
            <a:headEnd/>
            <a:tailEnd/>
          </a:ln>
        </p:spPr>
      </p:pic>
      <p:pic>
        <p:nvPicPr>
          <p:cNvPr id="55303" name="Picture 6" descr="sipd"/>
          <p:cNvPicPr>
            <a:picLocks noChangeAspect="1" noChangeArrowheads="1"/>
          </p:cNvPicPr>
          <p:nvPr/>
        </p:nvPicPr>
        <p:blipFill>
          <a:blip r:embed="rId3"/>
          <a:srcRect/>
          <a:stretch>
            <a:fillRect/>
          </a:stretch>
        </p:blipFill>
        <p:spPr bwMode="auto">
          <a:xfrm>
            <a:off x="7924800" y="2209800"/>
            <a:ext cx="685800" cy="609600"/>
          </a:xfrm>
          <a:prstGeom prst="rect">
            <a:avLst/>
          </a:prstGeom>
          <a:noFill/>
          <a:ln w="9525">
            <a:noFill/>
            <a:miter lim="800000"/>
            <a:headEnd/>
            <a:tailEnd/>
          </a:ln>
        </p:spPr>
      </p:pic>
      <p:cxnSp>
        <p:nvCxnSpPr>
          <p:cNvPr id="55304" name="AutoShape 7"/>
          <p:cNvCxnSpPr>
            <a:cxnSpLocks noChangeShapeType="1"/>
          </p:cNvCxnSpPr>
          <p:nvPr/>
        </p:nvCxnSpPr>
        <p:spPr bwMode="auto">
          <a:xfrm>
            <a:off x="5334000" y="2514600"/>
            <a:ext cx="762000" cy="0"/>
          </a:xfrm>
          <a:prstGeom prst="straightConnector1">
            <a:avLst/>
          </a:prstGeom>
          <a:noFill/>
          <a:ln w="9525">
            <a:solidFill>
              <a:schemeClr val="tx1"/>
            </a:solidFill>
            <a:round/>
            <a:headEnd/>
            <a:tailEnd type="triangle" w="med" len="med"/>
          </a:ln>
        </p:spPr>
      </p:cxnSp>
      <p:sp>
        <p:nvSpPr>
          <p:cNvPr id="55305" name="Text Box 8"/>
          <p:cNvSpPr txBox="1">
            <a:spLocks noChangeArrowheads="1"/>
          </p:cNvSpPr>
          <p:nvPr/>
        </p:nvSpPr>
        <p:spPr bwMode="auto">
          <a:xfrm>
            <a:off x="5181600" y="2667000"/>
            <a:ext cx="869950" cy="366713"/>
          </a:xfrm>
          <a:prstGeom prst="rect">
            <a:avLst/>
          </a:prstGeom>
          <a:noFill/>
          <a:ln w="9525">
            <a:noFill/>
            <a:miter lim="800000"/>
            <a:headEnd/>
            <a:tailEnd/>
          </a:ln>
        </p:spPr>
        <p:txBody>
          <a:bodyPr wrap="none">
            <a:prstTxWarp prst="textNoShape">
              <a:avLst/>
            </a:prstTxWarp>
            <a:spAutoFit/>
          </a:bodyPr>
          <a:lstStyle/>
          <a:p>
            <a:r>
              <a:rPr lang="en-US" sz="1800"/>
              <a:t>tel:110</a:t>
            </a:r>
          </a:p>
        </p:txBody>
      </p:sp>
      <p:cxnSp>
        <p:nvCxnSpPr>
          <p:cNvPr id="55306" name="AutoShape 9"/>
          <p:cNvCxnSpPr>
            <a:cxnSpLocks noChangeShapeType="1"/>
          </p:cNvCxnSpPr>
          <p:nvPr/>
        </p:nvCxnSpPr>
        <p:spPr bwMode="auto">
          <a:xfrm>
            <a:off x="6781800" y="2514600"/>
            <a:ext cx="1143000" cy="0"/>
          </a:xfrm>
          <a:prstGeom prst="straightConnector1">
            <a:avLst/>
          </a:prstGeom>
          <a:noFill/>
          <a:ln w="9525">
            <a:solidFill>
              <a:schemeClr val="tx1"/>
            </a:solidFill>
            <a:round/>
            <a:headEnd/>
            <a:tailEnd type="triangle" w="med" len="med"/>
          </a:ln>
        </p:spPr>
      </p:cxnSp>
      <p:sp>
        <p:nvSpPr>
          <p:cNvPr id="55307" name="Text Box 10"/>
          <p:cNvSpPr txBox="1">
            <a:spLocks noChangeArrowheads="1"/>
          </p:cNvSpPr>
          <p:nvPr/>
        </p:nvSpPr>
        <p:spPr bwMode="auto">
          <a:xfrm>
            <a:off x="6353175" y="2703513"/>
            <a:ext cx="1876425" cy="366712"/>
          </a:xfrm>
          <a:prstGeom prst="rect">
            <a:avLst/>
          </a:prstGeom>
          <a:noFill/>
          <a:ln w="9525">
            <a:noFill/>
            <a:miter lim="800000"/>
            <a:headEnd/>
            <a:tailEnd/>
          </a:ln>
        </p:spPr>
        <p:txBody>
          <a:bodyPr wrap="none">
            <a:prstTxWarp prst="textNoShape">
              <a:avLst/>
            </a:prstTxWarp>
            <a:spAutoFit/>
          </a:bodyPr>
          <a:lstStyle/>
          <a:p>
            <a:r>
              <a:rPr lang="en-US" sz="1800"/>
              <a:t>sip:sos@domain</a:t>
            </a:r>
          </a:p>
        </p:txBody>
      </p:sp>
      <p:cxnSp>
        <p:nvCxnSpPr>
          <p:cNvPr id="55308" name="AutoShape 11"/>
          <p:cNvCxnSpPr>
            <a:cxnSpLocks noChangeShapeType="1"/>
            <a:stCxn id="55307" idx="1"/>
          </p:cNvCxnSpPr>
          <p:nvPr/>
        </p:nvCxnSpPr>
        <p:spPr bwMode="auto">
          <a:xfrm rot="10800000" flipH="1" flipV="1">
            <a:off x="6353175" y="2887663"/>
            <a:ext cx="1071563" cy="998537"/>
          </a:xfrm>
          <a:prstGeom prst="bentConnector4">
            <a:avLst>
              <a:gd name="adj1" fmla="val -21333"/>
              <a:gd name="adj2" fmla="val 59144"/>
            </a:avLst>
          </a:prstGeom>
          <a:noFill/>
          <a:ln w="9525">
            <a:solidFill>
              <a:schemeClr val="tx1"/>
            </a:solidFill>
            <a:miter lim="800000"/>
            <a:headEnd type="triangle" w="med" len="med"/>
            <a:tailEnd type="triangle" w="med" len="med"/>
          </a:ln>
        </p:spPr>
      </p:cxnSp>
      <p:sp>
        <p:nvSpPr>
          <p:cNvPr id="55309" name="Text Box 12"/>
          <p:cNvSpPr txBox="1">
            <a:spLocks noChangeArrowheads="1"/>
          </p:cNvSpPr>
          <p:nvPr/>
        </p:nvSpPr>
        <p:spPr bwMode="auto">
          <a:xfrm>
            <a:off x="6553200" y="4572000"/>
            <a:ext cx="2044700" cy="915988"/>
          </a:xfrm>
          <a:prstGeom prst="rect">
            <a:avLst/>
          </a:prstGeom>
          <a:noFill/>
          <a:ln w="9525">
            <a:noFill/>
            <a:miter lim="800000"/>
            <a:headEnd/>
            <a:tailEnd/>
          </a:ln>
        </p:spPr>
        <p:txBody>
          <a:bodyPr wrap="none">
            <a:prstTxWarp prst="textNoShape">
              <a:avLst/>
            </a:prstTxWarp>
            <a:spAutoFit/>
          </a:bodyPr>
          <a:lstStyle/>
          <a:p>
            <a:r>
              <a:rPr lang="en-US" sz="1800"/>
              <a:t>domain </a:t>
            </a:r>
            <a:r>
              <a:rPr lang="en-US" sz="1800">
                <a:sym typeface="Wingdings" charset="2"/>
              </a:rPr>
              <a:t></a:t>
            </a:r>
          </a:p>
          <a:p>
            <a:r>
              <a:rPr lang="en-US" sz="1800">
                <a:sym typeface="Wingdings" charset="2"/>
              </a:rPr>
              <a:t>128.59.16.17</a:t>
            </a:r>
          </a:p>
          <a:p>
            <a:r>
              <a:rPr lang="en-US" sz="1800">
                <a:sym typeface="Wingdings" charset="2"/>
              </a:rPr>
              <a:t>via NAPTR + SRV</a:t>
            </a:r>
            <a:endParaRPr lang="en-US" sz="1800"/>
          </a:p>
        </p:txBody>
      </p:sp>
      <p:sp>
        <p:nvSpPr>
          <p:cNvPr id="14" name="Footer Placeholder 13"/>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FEA05B75-C5DE-EC40-89C7-AF20FF87EF8F}" type="slidenum">
              <a:rPr lang="en-US" smtClean="0"/>
              <a:pPr/>
              <a:t>21</a:t>
            </a:fld>
            <a:endParaRPr lang="en-US" smtClean="0"/>
          </a:p>
        </p:txBody>
      </p:sp>
      <p:sp>
        <p:nvSpPr>
          <p:cNvPr id="57347" name="Rectangle 2"/>
          <p:cNvSpPr>
            <a:spLocks noGrp="1" noChangeArrowheads="1"/>
          </p:cNvSpPr>
          <p:nvPr>
            <p:ph type="title"/>
          </p:nvPr>
        </p:nvSpPr>
        <p:spPr/>
        <p:txBody>
          <a:bodyPr/>
          <a:lstStyle/>
          <a:p>
            <a:pPr eaLnBrk="1" hangingPunct="1"/>
            <a:r>
              <a:rPr lang="en-US"/>
              <a:t>3G Architecture (Registration)</a:t>
            </a:r>
          </a:p>
        </p:txBody>
      </p:sp>
      <p:sp>
        <p:nvSpPr>
          <p:cNvPr id="57348" name="Freeform 3"/>
          <p:cNvSpPr>
            <a:spLocks/>
          </p:cNvSpPr>
          <p:nvPr/>
        </p:nvSpPr>
        <p:spPr bwMode="auto">
          <a:xfrm>
            <a:off x="5275263" y="2139950"/>
            <a:ext cx="1704975" cy="2082800"/>
          </a:xfrm>
          <a:custGeom>
            <a:avLst/>
            <a:gdLst>
              <a:gd name="T0" fmla="*/ 0 w 5370"/>
              <a:gd name="T1" fmla="*/ 209 h 6562"/>
              <a:gd name="T2" fmla="*/ 0 w 5370"/>
              <a:gd name="T3" fmla="*/ 6354 h 6562"/>
              <a:gd name="T4" fmla="*/ 209 w 5370"/>
              <a:gd name="T5" fmla="*/ 6354 h 6562"/>
              <a:gd name="T6" fmla="*/ 209 w 5370"/>
              <a:gd name="T7" fmla="*/ 6562 h 6562"/>
              <a:gd name="T8" fmla="*/ 5162 w 5370"/>
              <a:gd name="T9" fmla="*/ 6562 h 6562"/>
              <a:gd name="T10" fmla="*/ 5162 w 5370"/>
              <a:gd name="T11" fmla="*/ 6354 h 6562"/>
              <a:gd name="T12" fmla="*/ 5370 w 5370"/>
              <a:gd name="T13" fmla="*/ 6354 h 6562"/>
              <a:gd name="T14" fmla="*/ 5370 w 5370"/>
              <a:gd name="T15" fmla="*/ 209 h 6562"/>
              <a:gd name="T16" fmla="*/ 5162 w 5370"/>
              <a:gd name="T17" fmla="*/ 209 h 6562"/>
              <a:gd name="T18" fmla="*/ 5162 w 5370"/>
              <a:gd name="T19" fmla="*/ 0 h 6562"/>
              <a:gd name="T20" fmla="*/ 209 w 5370"/>
              <a:gd name="T21" fmla="*/ 0 h 6562"/>
              <a:gd name="T22" fmla="*/ 209 w 5370"/>
              <a:gd name="T23" fmla="*/ 209 h 6562"/>
              <a:gd name="T24" fmla="*/ 0 w 5370"/>
              <a:gd name="T25" fmla="*/ 209 h 6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70"/>
              <a:gd name="T40" fmla="*/ 0 h 6562"/>
              <a:gd name="T41" fmla="*/ 5370 w 5370"/>
              <a:gd name="T42" fmla="*/ 6562 h 65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70" h="6562">
                <a:moveTo>
                  <a:pt x="0" y="209"/>
                </a:moveTo>
                <a:lnTo>
                  <a:pt x="0" y="6354"/>
                </a:lnTo>
                <a:lnTo>
                  <a:pt x="209" y="6354"/>
                </a:lnTo>
                <a:lnTo>
                  <a:pt x="209" y="6562"/>
                </a:lnTo>
                <a:lnTo>
                  <a:pt x="5162" y="6562"/>
                </a:lnTo>
                <a:lnTo>
                  <a:pt x="5162" y="6354"/>
                </a:lnTo>
                <a:lnTo>
                  <a:pt x="5370" y="6354"/>
                </a:lnTo>
                <a:lnTo>
                  <a:pt x="5370" y="209"/>
                </a:lnTo>
                <a:lnTo>
                  <a:pt x="5162" y="209"/>
                </a:lnTo>
                <a:lnTo>
                  <a:pt x="5162" y="0"/>
                </a:lnTo>
                <a:lnTo>
                  <a:pt x="209" y="0"/>
                </a:lnTo>
                <a:lnTo>
                  <a:pt x="209" y="209"/>
                </a:lnTo>
                <a:lnTo>
                  <a:pt x="0" y="209"/>
                </a:lnTo>
                <a:close/>
              </a:path>
            </a:pathLst>
          </a:custGeom>
          <a:solidFill>
            <a:srgbClr val="CCCCCC"/>
          </a:solidFill>
          <a:ln w="9525">
            <a:noFill/>
            <a:round/>
            <a:headEnd/>
            <a:tailEnd/>
          </a:ln>
        </p:spPr>
        <p:txBody>
          <a:bodyPr>
            <a:prstTxWarp prst="textNoShape">
              <a:avLst/>
            </a:prstTxWarp>
          </a:bodyPr>
          <a:lstStyle/>
          <a:p>
            <a:endParaRPr lang="en-US"/>
          </a:p>
        </p:txBody>
      </p:sp>
      <p:sp>
        <p:nvSpPr>
          <p:cNvPr id="57349" name="Oval 4"/>
          <p:cNvSpPr>
            <a:spLocks noChangeArrowheads="1"/>
          </p:cNvSpPr>
          <p:nvPr/>
        </p:nvSpPr>
        <p:spPr bwMode="auto">
          <a:xfrm>
            <a:off x="5275263" y="4084638"/>
            <a:ext cx="133350" cy="131762"/>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50" name="Oval 5"/>
          <p:cNvSpPr>
            <a:spLocks noChangeArrowheads="1"/>
          </p:cNvSpPr>
          <p:nvPr/>
        </p:nvSpPr>
        <p:spPr bwMode="auto">
          <a:xfrm>
            <a:off x="6846888" y="4084638"/>
            <a:ext cx="133350" cy="131762"/>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51" name="Oval 6"/>
          <p:cNvSpPr>
            <a:spLocks noChangeArrowheads="1"/>
          </p:cNvSpPr>
          <p:nvPr/>
        </p:nvSpPr>
        <p:spPr bwMode="auto">
          <a:xfrm>
            <a:off x="6846888" y="2133600"/>
            <a:ext cx="133350" cy="131763"/>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52" name="Oval 7"/>
          <p:cNvSpPr>
            <a:spLocks noChangeArrowheads="1"/>
          </p:cNvSpPr>
          <p:nvPr/>
        </p:nvSpPr>
        <p:spPr bwMode="auto">
          <a:xfrm>
            <a:off x="5275263" y="2133600"/>
            <a:ext cx="133350" cy="131763"/>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53" name="Line 8"/>
          <p:cNvSpPr>
            <a:spLocks noChangeShapeType="1"/>
          </p:cNvSpPr>
          <p:nvPr/>
        </p:nvSpPr>
        <p:spPr bwMode="auto">
          <a:xfrm>
            <a:off x="5275263" y="2200275"/>
            <a:ext cx="1587" cy="195103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54" name="Line 9"/>
          <p:cNvSpPr>
            <a:spLocks noChangeShapeType="1"/>
          </p:cNvSpPr>
          <p:nvPr/>
        </p:nvSpPr>
        <p:spPr bwMode="auto">
          <a:xfrm>
            <a:off x="5341938" y="4216400"/>
            <a:ext cx="1571625" cy="158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55" name="Line 10"/>
          <p:cNvSpPr>
            <a:spLocks noChangeShapeType="1"/>
          </p:cNvSpPr>
          <p:nvPr/>
        </p:nvSpPr>
        <p:spPr bwMode="auto">
          <a:xfrm flipV="1">
            <a:off x="6980238" y="2200275"/>
            <a:ext cx="1587" cy="195103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56" name="Line 11"/>
          <p:cNvSpPr>
            <a:spLocks noChangeShapeType="1"/>
          </p:cNvSpPr>
          <p:nvPr/>
        </p:nvSpPr>
        <p:spPr bwMode="auto">
          <a:xfrm flipH="1">
            <a:off x="5341938" y="2133600"/>
            <a:ext cx="1571625" cy="158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57" name="Freeform 12"/>
          <p:cNvSpPr>
            <a:spLocks/>
          </p:cNvSpPr>
          <p:nvPr/>
        </p:nvSpPr>
        <p:spPr bwMode="auto">
          <a:xfrm>
            <a:off x="5275263" y="4151313"/>
            <a:ext cx="66675" cy="65087"/>
          </a:xfrm>
          <a:custGeom>
            <a:avLst/>
            <a:gdLst>
              <a:gd name="T0" fmla="*/ 0 w 209"/>
              <a:gd name="T1" fmla="*/ 0 h 208"/>
              <a:gd name="T2" fmla="*/ 0 w 209"/>
              <a:gd name="T3" fmla="*/ 7 h 208"/>
              <a:gd name="T4" fmla="*/ 1 w 209"/>
              <a:gd name="T5" fmla="*/ 13 h 208"/>
              <a:gd name="T6" fmla="*/ 1 w 209"/>
              <a:gd name="T7" fmla="*/ 21 h 208"/>
              <a:gd name="T8" fmla="*/ 2 w 209"/>
              <a:gd name="T9" fmla="*/ 27 h 208"/>
              <a:gd name="T10" fmla="*/ 3 w 209"/>
              <a:gd name="T11" fmla="*/ 34 h 208"/>
              <a:gd name="T12" fmla="*/ 4 w 209"/>
              <a:gd name="T13" fmla="*/ 42 h 208"/>
              <a:gd name="T14" fmla="*/ 5 w 209"/>
              <a:gd name="T15" fmla="*/ 48 h 208"/>
              <a:gd name="T16" fmla="*/ 8 w 209"/>
              <a:gd name="T17" fmla="*/ 55 h 208"/>
              <a:gd name="T18" fmla="*/ 10 w 209"/>
              <a:gd name="T19" fmla="*/ 61 h 208"/>
              <a:gd name="T20" fmla="*/ 12 w 209"/>
              <a:gd name="T21" fmla="*/ 68 h 208"/>
              <a:gd name="T22" fmla="*/ 14 w 209"/>
              <a:gd name="T23" fmla="*/ 75 h 208"/>
              <a:gd name="T24" fmla="*/ 16 w 209"/>
              <a:gd name="T25" fmla="*/ 81 h 208"/>
              <a:gd name="T26" fmla="*/ 20 w 209"/>
              <a:gd name="T27" fmla="*/ 88 h 208"/>
              <a:gd name="T28" fmla="*/ 23 w 209"/>
              <a:gd name="T29" fmla="*/ 94 h 208"/>
              <a:gd name="T30" fmla="*/ 26 w 209"/>
              <a:gd name="T31" fmla="*/ 100 h 208"/>
              <a:gd name="T32" fmla="*/ 29 w 209"/>
              <a:gd name="T33" fmla="*/ 106 h 208"/>
              <a:gd name="T34" fmla="*/ 33 w 209"/>
              <a:gd name="T35" fmla="*/ 112 h 208"/>
              <a:gd name="T36" fmla="*/ 37 w 209"/>
              <a:gd name="T37" fmla="*/ 117 h 208"/>
              <a:gd name="T38" fmla="*/ 40 w 209"/>
              <a:gd name="T39" fmla="*/ 124 h 208"/>
              <a:gd name="T40" fmla="*/ 45 w 209"/>
              <a:gd name="T41" fmla="*/ 129 h 208"/>
              <a:gd name="T42" fmla="*/ 49 w 209"/>
              <a:gd name="T43" fmla="*/ 135 h 208"/>
              <a:gd name="T44" fmla="*/ 54 w 209"/>
              <a:gd name="T45" fmla="*/ 139 h 208"/>
              <a:gd name="T46" fmla="*/ 59 w 209"/>
              <a:gd name="T47" fmla="*/ 145 h 208"/>
              <a:gd name="T48" fmla="*/ 63 w 209"/>
              <a:gd name="T49" fmla="*/ 150 h 208"/>
              <a:gd name="T50" fmla="*/ 69 w 209"/>
              <a:gd name="T51" fmla="*/ 155 h 208"/>
              <a:gd name="T52" fmla="*/ 74 w 209"/>
              <a:gd name="T53" fmla="*/ 159 h 208"/>
              <a:gd name="T54" fmla="*/ 80 w 209"/>
              <a:gd name="T55" fmla="*/ 163 h 208"/>
              <a:gd name="T56" fmla="*/ 85 w 209"/>
              <a:gd name="T57" fmla="*/ 168 h 208"/>
              <a:gd name="T58" fmla="*/ 91 w 209"/>
              <a:gd name="T59" fmla="*/ 172 h 208"/>
              <a:gd name="T60" fmla="*/ 96 w 209"/>
              <a:gd name="T61" fmla="*/ 175 h 208"/>
              <a:gd name="T62" fmla="*/ 103 w 209"/>
              <a:gd name="T63" fmla="*/ 180 h 208"/>
              <a:gd name="T64" fmla="*/ 108 w 209"/>
              <a:gd name="T65" fmla="*/ 183 h 208"/>
              <a:gd name="T66" fmla="*/ 115 w 209"/>
              <a:gd name="T67" fmla="*/ 186 h 208"/>
              <a:gd name="T68" fmla="*/ 121 w 209"/>
              <a:gd name="T69" fmla="*/ 189 h 208"/>
              <a:gd name="T70" fmla="*/ 127 w 209"/>
              <a:gd name="T71" fmla="*/ 192 h 208"/>
              <a:gd name="T72" fmla="*/ 134 w 209"/>
              <a:gd name="T73" fmla="*/ 194 h 208"/>
              <a:gd name="T74" fmla="*/ 140 w 209"/>
              <a:gd name="T75" fmla="*/ 197 h 208"/>
              <a:gd name="T76" fmla="*/ 147 w 209"/>
              <a:gd name="T77" fmla="*/ 200 h 208"/>
              <a:gd name="T78" fmla="*/ 153 w 209"/>
              <a:gd name="T79" fmla="*/ 201 h 208"/>
              <a:gd name="T80" fmla="*/ 160 w 209"/>
              <a:gd name="T81" fmla="*/ 203 h 208"/>
              <a:gd name="T82" fmla="*/ 168 w 209"/>
              <a:gd name="T83" fmla="*/ 204 h 208"/>
              <a:gd name="T84" fmla="*/ 174 w 209"/>
              <a:gd name="T85" fmla="*/ 205 h 208"/>
              <a:gd name="T86" fmla="*/ 181 w 209"/>
              <a:gd name="T87" fmla="*/ 206 h 208"/>
              <a:gd name="T88" fmla="*/ 189 w 209"/>
              <a:gd name="T89" fmla="*/ 207 h 208"/>
              <a:gd name="T90" fmla="*/ 195 w 209"/>
              <a:gd name="T91" fmla="*/ 208 h 208"/>
              <a:gd name="T92" fmla="*/ 202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0" y="7"/>
                </a:lnTo>
                <a:lnTo>
                  <a:pt x="1" y="13"/>
                </a:lnTo>
                <a:lnTo>
                  <a:pt x="1" y="21"/>
                </a:lnTo>
                <a:lnTo>
                  <a:pt x="2" y="27"/>
                </a:lnTo>
                <a:lnTo>
                  <a:pt x="3" y="34"/>
                </a:lnTo>
                <a:lnTo>
                  <a:pt x="4" y="42"/>
                </a:lnTo>
                <a:lnTo>
                  <a:pt x="5" y="48"/>
                </a:lnTo>
                <a:lnTo>
                  <a:pt x="8" y="55"/>
                </a:lnTo>
                <a:lnTo>
                  <a:pt x="10" y="61"/>
                </a:lnTo>
                <a:lnTo>
                  <a:pt x="12" y="68"/>
                </a:lnTo>
                <a:lnTo>
                  <a:pt x="14" y="75"/>
                </a:lnTo>
                <a:lnTo>
                  <a:pt x="16" y="81"/>
                </a:lnTo>
                <a:lnTo>
                  <a:pt x="20" y="88"/>
                </a:lnTo>
                <a:lnTo>
                  <a:pt x="23" y="94"/>
                </a:lnTo>
                <a:lnTo>
                  <a:pt x="26" y="100"/>
                </a:lnTo>
                <a:lnTo>
                  <a:pt x="29" y="106"/>
                </a:lnTo>
                <a:lnTo>
                  <a:pt x="33" y="112"/>
                </a:lnTo>
                <a:lnTo>
                  <a:pt x="37" y="117"/>
                </a:lnTo>
                <a:lnTo>
                  <a:pt x="40" y="124"/>
                </a:lnTo>
                <a:lnTo>
                  <a:pt x="45" y="129"/>
                </a:lnTo>
                <a:lnTo>
                  <a:pt x="49" y="135"/>
                </a:lnTo>
                <a:lnTo>
                  <a:pt x="54" y="139"/>
                </a:lnTo>
                <a:lnTo>
                  <a:pt x="59" y="145"/>
                </a:lnTo>
                <a:lnTo>
                  <a:pt x="63" y="150"/>
                </a:lnTo>
                <a:lnTo>
                  <a:pt x="69" y="155"/>
                </a:lnTo>
                <a:lnTo>
                  <a:pt x="74" y="159"/>
                </a:lnTo>
                <a:lnTo>
                  <a:pt x="80" y="163"/>
                </a:lnTo>
                <a:lnTo>
                  <a:pt x="85" y="168"/>
                </a:lnTo>
                <a:lnTo>
                  <a:pt x="91" y="172"/>
                </a:lnTo>
                <a:lnTo>
                  <a:pt x="96" y="175"/>
                </a:lnTo>
                <a:lnTo>
                  <a:pt x="103" y="180"/>
                </a:lnTo>
                <a:lnTo>
                  <a:pt x="108" y="183"/>
                </a:lnTo>
                <a:lnTo>
                  <a:pt x="115" y="186"/>
                </a:lnTo>
                <a:lnTo>
                  <a:pt x="121" y="189"/>
                </a:lnTo>
                <a:lnTo>
                  <a:pt x="127" y="192"/>
                </a:lnTo>
                <a:lnTo>
                  <a:pt x="134" y="194"/>
                </a:lnTo>
                <a:lnTo>
                  <a:pt x="140" y="197"/>
                </a:lnTo>
                <a:lnTo>
                  <a:pt x="147" y="200"/>
                </a:lnTo>
                <a:lnTo>
                  <a:pt x="153" y="201"/>
                </a:lnTo>
                <a:lnTo>
                  <a:pt x="160" y="203"/>
                </a:lnTo>
                <a:lnTo>
                  <a:pt x="168" y="204"/>
                </a:lnTo>
                <a:lnTo>
                  <a:pt x="174" y="205"/>
                </a:lnTo>
                <a:lnTo>
                  <a:pt x="181" y="206"/>
                </a:lnTo>
                <a:lnTo>
                  <a:pt x="189" y="207"/>
                </a:lnTo>
                <a:lnTo>
                  <a:pt x="195" y="208"/>
                </a:lnTo>
                <a:lnTo>
                  <a:pt x="202" y="208"/>
                </a:lnTo>
                <a:lnTo>
                  <a:pt x="209" y="208"/>
                </a:lnTo>
              </a:path>
            </a:pathLst>
          </a:custGeom>
          <a:noFill/>
          <a:ln w="19050">
            <a:solidFill>
              <a:srgbClr val="FFFEFE"/>
            </a:solidFill>
            <a:round/>
            <a:headEnd/>
            <a:tailEnd/>
          </a:ln>
        </p:spPr>
        <p:txBody>
          <a:bodyPr>
            <a:prstTxWarp prst="textNoShape">
              <a:avLst/>
            </a:prstTxWarp>
          </a:bodyPr>
          <a:lstStyle/>
          <a:p>
            <a:endParaRPr lang="en-US"/>
          </a:p>
        </p:txBody>
      </p:sp>
      <p:sp>
        <p:nvSpPr>
          <p:cNvPr id="57358" name="Freeform 13"/>
          <p:cNvSpPr>
            <a:spLocks/>
          </p:cNvSpPr>
          <p:nvPr/>
        </p:nvSpPr>
        <p:spPr bwMode="auto">
          <a:xfrm>
            <a:off x="6913563" y="4151313"/>
            <a:ext cx="66675" cy="65087"/>
          </a:xfrm>
          <a:custGeom>
            <a:avLst/>
            <a:gdLst>
              <a:gd name="T0" fmla="*/ 0 w 208"/>
              <a:gd name="T1" fmla="*/ 208 h 208"/>
              <a:gd name="T2" fmla="*/ 6 w 208"/>
              <a:gd name="T3" fmla="*/ 208 h 208"/>
              <a:gd name="T4" fmla="*/ 13 w 208"/>
              <a:gd name="T5" fmla="*/ 208 h 208"/>
              <a:gd name="T6" fmla="*/ 21 w 208"/>
              <a:gd name="T7" fmla="*/ 207 h 208"/>
              <a:gd name="T8" fmla="*/ 27 w 208"/>
              <a:gd name="T9" fmla="*/ 206 h 208"/>
              <a:gd name="T10" fmla="*/ 34 w 208"/>
              <a:gd name="T11" fmla="*/ 205 h 208"/>
              <a:gd name="T12" fmla="*/ 41 w 208"/>
              <a:gd name="T13" fmla="*/ 204 h 208"/>
              <a:gd name="T14" fmla="*/ 48 w 208"/>
              <a:gd name="T15" fmla="*/ 203 h 208"/>
              <a:gd name="T16" fmla="*/ 55 w 208"/>
              <a:gd name="T17" fmla="*/ 201 h 208"/>
              <a:gd name="T18" fmla="*/ 61 w 208"/>
              <a:gd name="T19" fmla="*/ 200 h 208"/>
              <a:gd name="T20" fmla="*/ 68 w 208"/>
              <a:gd name="T21" fmla="*/ 197 h 208"/>
              <a:gd name="T22" fmla="*/ 74 w 208"/>
              <a:gd name="T23" fmla="*/ 194 h 208"/>
              <a:gd name="T24" fmla="*/ 81 w 208"/>
              <a:gd name="T25" fmla="*/ 192 h 208"/>
              <a:gd name="T26" fmla="*/ 87 w 208"/>
              <a:gd name="T27" fmla="*/ 189 h 208"/>
              <a:gd name="T28" fmla="*/ 94 w 208"/>
              <a:gd name="T29" fmla="*/ 186 h 208"/>
              <a:gd name="T30" fmla="*/ 100 w 208"/>
              <a:gd name="T31" fmla="*/ 183 h 208"/>
              <a:gd name="T32" fmla="*/ 106 w 208"/>
              <a:gd name="T33" fmla="*/ 180 h 208"/>
              <a:gd name="T34" fmla="*/ 112 w 208"/>
              <a:gd name="T35" fmla="*/ 175 h 208"/>
              <a:gd name="T36" fmla="*/ 117 w 208"/>
              <a:gd name="T37" fmla="*/ 172 h 208"/>
              <a:gd name="T38" fmla="*/ 124 w 208"/>
              <a:gd name="T39" fmla="*/ 168 h 208"/>
              <a:gd name="T40" fmla="*/ 129 w 208"/>
              <a:gd name="T41" fmla="*/ 163 h 208"/>
              <a:gd name="T42" fmla="*/ 135 w 208"/>
              <a:gd name="T43" fmla="*/ 159 h 208"/>
              <a:gd name="T44" fmla="*/ 139 w 208"/>
              <a:gd name="T45" fmla="*/ 155 h 208"/>
              <a:gd name="T46" fmla="*/ 145 w 208"/>
              <a:gd name="T47" fmla="*/ 150 h 208"/>
              <a:gd name="T48" fmla="*/ 150 w 208"/>
              <a:gd name="T49" fmla="*/ 145 h 208"/>
              <a:gd name="T50" fmla="*/ 154 w 208"/>
              <a:gd name="T51" fmla="*/ 139 h 208"/>
              <a:gd name="T52" fmla="*/ 159 w 208"/>
              <a:gd name="T53" fmla="*/ 135 h 208"/>
              <a:gd name="T54" fmla="*/ 163 w 208"/>
              <a:gd name="T55" fmla="*/ 129 h 208"/>
              <a:gd name="T56" fmla="*/ 168 w 208"/>
              <a:gd name="T57" fmla="*/ 124 h 208"/>
              <a:gd name="T58" fmla="*/ 172 w 208"/>
              <a:gd name="T59" fmla="*/ 117 h 208"/>
              <a:gd name="T60" fmla="*/ 175 w 208"/>
              <a:gd name="T61" fmla="*/ 112 h 208"/>
              <a:gd name="T62" fmla="*/ 180 w 208"/>
              <a:gd name="T63" fmla="*/ 106 h 208"/>
              <a:gd name="T64" fmla="*/ 183 w 208"/>
              <a:gd name="T65" fmla="*/ 100 h 208"/>
              <a:gd name="T66" fmla="*/ 186 w 208"/>
              <a:gd name="T67" fmla="*/ 94 h 208"/>
              <a:gd name="T68" fmla="*/ 188 w 208"/>
              <a:gd name="T69" fmla="*/ 88 h 208"/>
              <a:gd name="T70" fmla="*/ 192 w 208"/>
              <a:gd name="T71" fmla="*/ 81 h 208"/>
              <a:gd name="T72" fmla="*/ 194 w 208"/>
              <a:gd name="T73" fmla="*/ 75 h 208"/>
              <a:gd name="T74" fmla="*/ 197 w 208"/>
              <a:gd name="T75" fmla="*/ 68 h 208"/>
              <a:gd name="T76" fmla="*/ 199 w 208"/>
              <a:gd name="T77" fmla="*/ 61 h 208"/>
              <a:gd name="T78" fmla="*/ 200 w 208"/>
              <a:gd name="T79" fmla="*/ 55 h 208"/>
              <a:gd name="T80" fmla="*/ 203 w 208"/>
              <a:gd name="T81" fmla="*/ 48 h 208"/>
              <a:gd name="T82" fmla="*/ 204 w 208"/>
              <a:gd name="T83" fmla="*/ 42 h 208"/>
              <a:gd name="T84" fmla="*/ 205 w 208"/>
              <a:gd name="T85" fmla="*/ 34 h 208"/>
              <a:gd name="T86" fmla="*/ 206 w 208"/>
              <a:gd name="T87" fmla="*/ 27 h 208"/>
              <a:gd name="T88" fmla="*/ 207 w 208"/>
              <a:gd name="T89" fmla="*/ 21 h 208"/>
              <a:gd name="T90" fmla="*/ 208 w 208"/>
              <a:gd name="T91" fmla="*/ 13 h 208"/>
              <a:gd name="T92" fmla="*/ 208 w 208"/>
              <a:gd name="T93" fmla="*/ 7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6" y="208"/>
                </a:lnTo>
                <a:lnTo>
                  <a:pt x="13" y="208"/>
                </a:lnTo>
                <a:lnTo>
                  <a:pt x="21" y="207"/>
                </a:lnTo>
                <a:lnTo>
                  <a:pt x="27" y="206"/>
                </a:lnTo>
                <a:lnTo>
                  <a:pt x="34" y="205"/>
                </a:lnTo>
                <a:lnTo>
                  <a:pt x="41" y="204"/>
                </a:lnTo>
                <a:lnTo>
                  <a:pt x="48" y="203"/>
                </a:lnTo>
                <a:lnTo>
                  <a:pt x="55" y="201"/>
                </a:lnTo>
                <a:lnTo>
                  <a:pt x="61" y="200"/>
                </a:lnTo>
                <a:lnTo>
                  <a:pt x="68" y="197"/>
                </a:lnTo>
                <a:lnTo>
                  <a:pt x="74" y="194"/>
                </a:lnTo>
                <a:lnTo>
                  <a:pt x="81" y="192"/>
                </a:lnTo>
                <a:lnTo>
                  <a:pt x="87" y="189"/>
                </a:lnTo>
                <a:lnTo>
                  <a:pt x="94" y="186"/>
                </a:lnTo>
                <a:lnTo>
                  <a:pt x="100" y="183"/>
                </a:lnTo>
                <a:lnTo>
                  <a:pt x="106" y="180"/>
                </a:lnTo>
                <a:lnTo>
                  <a:pt x="112" y="175"/>
                </a:lnTo>
                <a:lnTo>
                  <a:pt x="117" y="172"/>
                </a:lnTo>
                <a:lnTo>
                  <a:pt x="124" y="168"/>
                </a:lnTo>
                <a:lnTo>
                  <a:pt x="129" y="163"/>
                </a:lnTo>
                <a:lnTo>
                  <a:pt x="135" y="159"/>
                </a:lnTo>
                <a:lnTo>
                  <a:pt x="139" y="155"/>
                </a:lnTo>
                <a:lnTo>
                  <a:pt x="145" y="150"/>
                </a:lnTo>
                <a:lnTo>
                  <a:pt x="150" y="145"/>
                </a:lnTo>
                <a:lnTo>
                  <a:pt x="154" y="139"/>
                </a:lnTo>
                <a:lnTo>
                  <a:pt x="159" y="135"/>
                </a:lnTo>
                <a:lnTo>
                  <a:pt x="163" y="129"/>
                </a:lnTo>
                <a:lnTo>
                  <a:pt x="168" y="124"/>
                </a:lnTo>
                <a:lnTo>
                  <a:pt x="172" y="117"/>
                </a:lnTo>
                <a:lnTo>
                  <a:pt x="175" y="112"/>
                </a:lnTo>
                <a:lnTo>
                  <a:pt x="180" y="106"/>
                </a:lnTo>
                <a:lnTo>
                  <a:pt x="183" y="100"/>
                </a:lnTo>
                <a:lnTo>
                  <a:pt x="186" y="94"/>
                </a:lnTo>
                <a:lnTo>
                  <a:pt x="188" y="88"/>
                </a:lnTo>
                <a:lnTo>
                  <a:pt x="192" y="81"/>
                </a:lnTo>
                <a:lnTo>
                  <a:pt x="194" y="75"/>
                </a:lnTo>
                <a:lnTo>
                  <a:pt x="197" y="68"/>
                </a:lnTo>
                <a:lnTo>
                  <a:pt x="199" y="61"/>
                </a:lnTo>
                <a:lnTo>
                  <a:pt x="200" y="55"/>
                </a:lnTo>
                <a:lnTo>
                  <a:pt x="203" y="48"/>
                </a:lnTo>
                <a:lnTo>
                  <a:pt x="204" y="42"/>
                </a:lnTo>
                <a:lnTo>
                  <a:pt x="205" y="34"/>
                </a:lnTo>
                <a:lnTo>
                  <a:pt x="206" y="27"/>
                </a:lnTo>
                <a:lnTo>
                  <a:pt x="207" y="21"/>
                </a:lnTo>
                <a:lnTo>
                  <a:pt x="208" y="13"/>
                </a:lnTo>
                <a:lnTo>
                  <a:pt x="208" y="7"/>
                </a:lnTo>
                <a:lnTo>
                  <a:pt x="208" y="0"/>
                </a:lnTo>
              </a:path>
            </a:pathLst>
          </a:custGeom>
          <a:noFill/>
          <a:ln w="19050">
            <a:solidFill>
              <a:srgbClr val="FFFEFE"/>
            </a:solidFill>
            <a:round/>
            <a:headEnd/>
            <a:tailEnd/>
          </a:ln>
        </p:spPr>
        <p:txBody>
          <a:bodyPr>
            <a:prstTxWarp prst="textNoShape">
              <a:avLst/>
            </a:prstTxWarp>
          </a:bodyPr>
          <a:lstStyle/>
          <a:p>
            <a:endParaRPr lang="en-US"/>
          </a:p>
        </p:txBody>
      </p:sp>
      <p:sp>
        <p:nvSpPr>
          <p:cNvPr id="57359" name="Freeform 14"/>
          <p:cNvSpPr>
            <a:spLocks/>
          </p:cNvSpPr>
          <p:nvPr/>
        </p:nvSpPr>
        <p:spPr bwMode="auto">
          <a:xfrm>
            <a:off x="6913563" y="2133600"/>
            <a:ext cx="66675" cy="66675"/>
          </a:xfrm>
          <a:custGeom>
            <a:avLst/>
            <a:gdLst>
              <a:gd name="T0" fmla="*/ 208 w 208"/>
              <a:gd name="T1" fmla="*/ 209 h 209"/>
              <a:gd name="T2" fmla="*/ 208 w 208"/>
              <a:gd name="T3" fmla="*/ 202 h 209"/>
              <a:gd name="T4" fmla="*/ 208 w 208"/>
              <a:gd name="T5" fmla="*/ 195 h 209"/>
              <a:gd name="T6" fmla="*/ 207 w 208"/>
              <a:gd name="T7" fmla="*/ 188 h 209"/>
              <a:gd name="T8" fmla="*/ 206 w 208"/>
              <a:gd name="T9" fmla="*/ 181 h 209"/>
              <a:gd name="T10" fmla="*/ 205 w 208"/>
              <a:gd name="T11" fmla="*/ 174 h 209"/>
              <a:gd name="T12" fmla="*/ 204 w 208"/>
              <a:gd name="T13" fmla="*/ 168 h 209"/>
              <a:gd name="T14" fmla="*/ 203 w 208"/>
              <a:gd name="T15" fmla="*/ 161 h 209"/>
              <a:gd name="T16" fmla="*/ 200 w 208"/>
              <a:gd name="T17" fmla="*/ 153 h 209"/>
              <a:gd name="T18" fmla="*/ 199 w 208"/>
              <a:gd name="T19" fmla="*/ 147 h 209"/>
              <a:gd name="T20" fmla="*/ 197 w 208"/>
              <a:gd name="T21" fmla="*/ 140 h 209"/>
              <a:gd name="T22" fmla="*/ 194 w 208"/>
              <a:gd name="T23" fmla="*/ 134 h 209"/>
              <a:gd name="T24" fmla="*/ 192 w 208"/>
              <a:gd name="T25" fmla="*/ 127 h 209"/>
              <a:gd name="T26" fmla="*/ 188 w 208"/>
              <a:gd name="T27" fmla="*/ 122 h 209"/>
              <a:gd name="T28" fmla="*/ 186 w 208"/>
              <a:gd name="T29" fmla="*/ 115 h 209"/>
              <a:gd name="T30" fmla="*/ 183 w 208"/>
              <a:gd name="T31" fmla="*/ 108 h 209"/>
              <a:gd name="T32" fmla="*/ 180 w 208"/>
              <a:gd name="T33" fmla="*/ 103 h 209"/>
              <a:gd name="T34" fmla="*/ 175 w 208"/>
              <a:gd name="T35" fmla="*/ 96 h 209"/>
              <a:gd name="T36" fmla="*/ 172 w 208"/>
              <a:gd name="T37" fmla="*/ 91 h 209"/>
              <a:gd name="T38" fmla="*/ 168 w 208"/>
              <a:gd name="T39" fmla="*/ 85 h 209"/>
              <a:gd name="T40" fmla="*/ 163 w 208"/>
              <a:gd name="T41" fmla="*/ 80 h 209"/>
              <a:gd name="T42" fmla="*/ 159 w 208"/>
              <a:gd name="T43" fmla="*/ 74 h 209"/>
              <a:gd name="T44" fmla="*/ 154 w 208"/>
              <a:gd name="T45" fmla="*/ 69 h 209"/>
              <a:gd name="T46" fmla="*/ 150 w 208"/>
              <a:gd name="T47" fmla="*/ 63 h 209"/>
              <a:gd name="T48" fmla="*/ 145 w 208"/>
              <a:gd name="T49" fmla="*/ 59 h 209"/>
              <a:gd name="T50" fmla="*/ 139 w 208"/>
              <a:gd name="T51" fmla="*/ 54 h 209"/>
              <a:gd name="T52" fmla="*/ 135 w 208"/>
              <a:gd name="T53" fmla="*/ 49 h 209"/>
              <a:gd name="T54" fmla="*/ 129 w 208"/>
              <a:gd name="T55" fmla="*/ 45 h 209"/>
              <a:gd name="T56" fmla="*/ 124 w 208"/>
              <a:gd name="T57" fmla="*/ 40 h 209"/>
              <a:gd name="T58" fmla="*/ 117 w 208"/>
              <a:gd name="T59" fmla="*/ 37 h 209"/>
              <a:gd name="T60" fmla="*/ 112 w 208"/>
              <a:gd name="T61" fmla="*/ 33 h 209"/>
              <a:gd name="T62" fmla="*/ 106 w 208"/>
              <a:gd name="T63" fmla="*/ 29 h 209"/>
              <a:gd name="T64" fmla="*/ 100 w 208"/>
              <a:gd name="T65" fmla="*/ 26 h 209"/>
              <a:gd name="T66" fmla="*/ 94 w 208"/>
              <a:gd name="T67" fmla="*/ 23 h 209"/>
              <a:gd name="T68" fmla="*/ 87 w 208"/>
              <a:gd name="T69" fmla="*/ 20 h 209"/>
              <a:gd name="T70" fmla="*/ 81 w 208"/>
              <a:gd name="T71" fmla="*/ 16 h 209"/>
              <a:gd name="T72" fmla="*/ 74 w 208"/>
              <a:gd name="T73" fmla="*/ 14 h 209"/>
              <a:gd name="T74" fmla="*/ 68 w 208"/>
              <a:gd name="T75" fmla="*/ 12 h 209"/>
              <a:gd name="T76" fmla="*/ 61 w 208"/>
              <a:gd name="T77" fmla="*/ 10 h 209"/>
              <a:gd name="T78" fmla="*/ 55 w 208"/>
              <a:gd name="T79" fmla="*/ 8 h 209"/>
              <a:gd name="T80" fmla="*/ 48 w 208"/>
              <a:gd name="T81" fmla="*/ 5 h 209"/>
              <a:gd name="T82" fmla="*/ 41 w 208"/>
              <a:gd name="T83" fmla="*/ 4 h 209"/>
              <a:gd name="T84" fmla="*/ 34 w 208"/>
              <a:gd name="T85" fmla="*/ 3 h 209"/>
              <a:gd name="T86" fmla="*/ 27 w 208"/>
              <a:gd name="T87" fmla="*/ 2 h 209"/>
              <a:gd name="T88" fmla="*/ 21 w 208"/>
              <a:gd name="T89" fmla="*/ 1 h 209"/>
              <a:gd name="T90" fmla="*/ 13 w 208"/>
              <a:gd name="T91" fmla="*/ 1 h 209"/>
              <a:gd name="T92" fmla="*/ 6 w 208"/>
              <a:gd name="T93" fmla="*/ 0 h 209"/>
              <a:gd name="T94" fmla="*/ 0 w 208"/>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9"/>
              <a:gd name="T146" fmla="*/ 208 w 208"/>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9">
                <a:moveTo>
                  <a:pt x="208" y="209"/>
                </a:moveTo>
                <a:lnTo>
                  <a:pt x="208" y="202"/>
                </a:lnTo>
                <a:lnTo>
                  <a:pt x="208" y="195"/>
                </a:lnTo>
                <a:lnTo>
                  <a:pt x="207" y="188"/>
                </a:lnTo>
                <a:lnTo>
                  <a:pt x="206" y="181"/>
                </a:lnTo>
                <a:lnTo>
                  <a:pt x="205" y="174"/>
                </a:lnTo>
                <a:lnTo>
                  <a:pt x="204" y="168"/>
                </a:lnTo>
                <a:lnTo>
                  <a:pt x="203" y="161"/>
                </a:lnTo>
                <a:lnTo>
                  <a:pt x="200" y="153"/>
                </a:lnTo>
                <a:lnTo>
                  <a:pt x="199" y="147"/>
                </a:lnTo>
                <a:lnTo>
                  <a:pt x="197" y="140"/>
                </a:lnTo>
                <a:lnTo>
                  <a:pt x="194" y="134"/>
                </a:lnTo>
                <a:lnTo>
                  <a:pt x="192" y="127"/>
                </a:lnTo>
                <a:lnTo>
                  <a:pt x="188" y="122"/>
                </a:lnTo>
                <a:lnTo>
                  <a:pt x="186" y="115"/>
                </a:lnTo>
                <a:lnTo>
                  <a:pt x="183" y="108"/>
                </a:lnTo>
                <a:lnTo>
                  <a:pt x="180" y="103"/>
                </a:lnTo>
                <a:lnTo>
                  <a:pt x="175" y="96"/>
                </a:lnTo>
                <a:lnTo>
                  <a:pt x="172" y="91"/>
                </a:lnTo>
                <a:lnTo>
                  <a:pt x="168" y="85"/>
                </a:lnTo>
                <a:lnTo>
                  <a:pt x="163" y="80"/>
                </a:lnTo>
                <a:lnTo>
                  <a:pt x="159" y="74"/>
                </a:lnTo>
                <a:lnTo>
                  <a:pt x="154" y="69"/>
                </a:lnTo>
                <a:lnTo>
                  <a:pt x="150" y="63"/>
                </a:lnTo>
                <a:lnTo>
                  <a:pt x="145" y="59"/>
                </a:lnTo>
                <a:lnTo>
                  <a:pt x="139" y="54"/>
                </a:lnTo>
                <a:lnTo>
                  <a:pt x="135" y="49"/>
                </a:lnTo>
                <a:lnTo>
                  <a:pt x="129" y="45"/>
                </a:lnTo>
                <a:lnTo>
                  <a:pt x="124" y="40"/>
                </a:lnTo>
                <a:lnTo>
                  <a:pt x="117" y="37"/>
                </a:lnTo>
                <a:lnTo>
                  <a:pt x="112" y="33"/>
                </a:lnTo>
                <a:lnTo>
                  <a:pt x="106" y="29"/>
                </a:lnTo>
                <a:lnTo>
                  <a:pt x="100" y="26"/>
                </a:lnTo>
                <a:lnTo>
                  <a:pt x="94" y="23"/>
                </a:lnTo>
                <a:lnTo>
                  <a:pt x="87" y="20"/>
                </a:lnTo>
                <a:lnTo>
                  <a:pt x="81" y="16"/>
                </a:lnTo>
                <a:lnTo>
                  <a:pt x="74" y="14"/>
                </a:lnTo>
                <a:lnTo>
                  <a:pt x="68" y="12"/>
                </a:lnTo>
                <a:lnTo>
                  <a:pt x="61" y="10"/>
                </a:lnTo>
                <a:lnTo>
                  <a:pt x="55" y="8"/>
                </a:lnTo>
                <a:lnTo>
                  <a:pt x="48" y="5"/>
                </a:lnTo>
                <a:lnTo>
                  <a:pt x="41" y="4"/>
                </a:lnTo>
                <a:lnTo>
                  <a:pt x="34" y="3"/>
                </a:lnTo>
                <a:lnTo>
                  <a:pt x="27" y="2"/>
                </a:lnTo>
                <a:lnTo>
                  <a:pt x="21" y="1"/>
                </a:lnTo>
                <a:lnTo>
                  <a:pt x="13" y="1"/>
                </a:lnTo>
                <a:lnTo>
                  <a:pt x="6" y="0"/>
                </a:lnTo>
                <a:lnTo>
                  <a:pt x="0" y="0"/>
                </a:lnTo>
              </a:path>
            </a:pathLst>
          </a:custGeom>
          <a:noFill/>
          <a:ln w="19050">
            <a:solidFill>
              <a:srgbClr val="FFFEFE"/>
            </a:solidFill>
            <a:round/>
            <a:headEnd/>
            <a:tailEnd/>
          </a:ln>
        </p:spPr>
        <p:txBody>
          <a:bodyPr>
            <a:prstTxWarp prst="textNoShape">
              <a:avLst/>
            </a:prstTxWarp>
          </a:bodyPr>
          <a:lstStyle/>
          <a:p>
            <a:endParaRPr lang="en-US"/>
          </a:p>
        </p:txBody>
      </p:sp>
      <p:sp>
        <p:nvSpPr>
          <p:cNvPr id="57360" name="Freeform 15"/>
          <p:cNvSpPr>
            <a:spLocks/>
          </p:cNvSpPr>
          <p:nvPr/>
        </p:nvSpPr>
        <p:spPr bwMode="auto">
          <a:xfrm>
            <a:off x="5275263" y="2133600"/>
            <a:ext cx="66675" cy="66675"/>
          </a:xfrm>
          <a:custGeom>
            <a:avLst/>
            <a:gdLst>
              <a:gd name="T0" fmla="*/ 209 w 209"/>
              <a:gd name="T1" fmla="*/ 0 h 209"/>
              <a:gd name="T2" fmla="*/ 202 w 209"/>
              <a:gd name="T3" fmla="*/ 0 h 209"/>
              <a:gd name="T4" fmla="*/ 195 w 209"/>
              <a:gd name="T5" fmla="*/ 1 h 209"/>
              <a:gd name="T6" fmla="*/ 189 w 209"/>
              <a:gd name="T7" fmla="*/ 1 h 209"/>
              <a:gd name="T8" fmla="*/ 181 w 209"/>
              <a:gd name="T9" fmla="*/ 2 h 209"/>
              <a:gd name="T10" fmla="*/ 174 w 209"/>
              <a:gd name="T11" fmla="*/ 3 h 209"/>
              <a:gd name="T12" fmla="*/ 168 w 209"/>
              <a:gd name="T13" fmla="*/ 4 h 209"/>
              <a:gd name="T14" fmla="*/ 160 w 209"/>
              <a:gd name="T15" fmla="*/ 5 h 209"/>
              <a:gd name="T16" fmla="*/ 153 w 209"/>
              <a:gd name="T17" fmla="*/ 8 h 209"/>
              <a:gd name="T18" fmla="*/ 147 w 209"/>
              <a:gd name="T19" fmla="*/ 10 h 209"/>
              <a:gd name="T20" fmla="*/ 140 w 209"/>
              <a:gd name="T21" fmla="*/ 12 h 209"/>
              <a:gd name="T22" fmla="*/ 134 w 209"/>
              <a:gd name="T23" fmla="*/ 14 h 209"/>
              <a:gd name="T24" fmla="*/ 127 w 209"/>
              <a:gd name="T25" fmla="*/ 16 h 209"/>
              <a:gd name="T26" fmla="*/ 121 w 209"/>
              <a:gd name="T27" fmla="*/ 20 h 209"/>
              <a:gd name="T28" fmla="*/ 115 w 209"/>
              <a:gd name="T29" fmla="*/ 23 h 209"/>
              <a:gd name="T30" fmla="*/ 108 w 209"/>
              <a:gd name="T31" fmla="*/ 26 h 209"/>
              <a:gd name="T32" fmla="*/ 103 w 209"/>
              <a:gd name="T33" fmla="*/ 29 h 209"/>
              <a:gd name="T34" fmla="*/ 96 w 209"/>
              <a:gd name="T35" fmla="*/ 33 h 209"/>
              <a:gd name="T36" fmla="*/ 91 w 209"/>
              <a:gd name="T37" fmla="*/ 37 h 209"/>
              <a:gd name="T38" fmla="*/ 85 w 209"/>
              <a:gd name="T39" fmla="*/ 40 h 209"/>
              <a:gd name="T40" fmla="*/ 80 w 209"/>
              <a:gd name="T41" fmla="*/ 45 h 209"/>
              <a:gd name="T42" fmla="*/ 74 w 209"/>
              <a:gd name="T43" fmla="*/ 49 h 209"/>
              <a:gd name="T44" fmla="*/ 69 w 209"/>
              <a:gd name="T45" fmla="*/ 54 h 209"/>
              <a:gd name="T46" fmla="*/ 63 w 209"/>
              <a:gd name="T47" fmla="*/ 59 h 209"/>
              <a:gd name="T48" fmla="*/ 59 w 209"/>
              <a:gd name="T49" fmla="*/ 63 h 209"/>
              <a:gd name="T50" fmla="*/ 54 w 209"/>
              <a:gd name="T51" fmla="*/ 69 h 209"/>
              <a:gd name="T52" fmla="*/ 49 w 209"/>
              <a:gd name="T53" fmla="*/ 74 h 209"/>
              <a:gd name="T54" fmla="*/ 45 w 209"/>
              <a:gd name="T55" fmla="*/ 80 h 209"/>
              <a:gd name="T56" fmla="*/ 40 w 209"/>
              <a:gd name="T57" fmla="*/ 85 h 209"/>
              <a:gd name="T58" fmla="*/ 37 w 209"/>
              <a:gd name="T59" fmla="*/ 91 h 209"/>
              <a:gd name="T60" fmla="*/ 33 w 209"/>
              <a:gd name="T61" fmla="*/ 96 h 209"/>
              <a:gd name="T62" fmla="*/ 29 w 209"/>
              <a:gd name="T63" fmla="*/ 103 h 209"/>
              <a:gd name="T64" fmla="*/ 26 w 209"/>
              <a:gd name="T65" fmla="*/ 108 h 209"/>
              <a:gd name="T66" fmla="*/ 23 w 209"/>
              <a:gd name="T67" fmla="*/ 115 h 209"/>
              <a:gd name="T68" fmla="*/ 20 w 209"/>
              <a:gd name="T69" fmla="*/ 122 h 209"/>
              <a:gd name="T70" fmla="*/ 16 w 209"/>
              <a:gd name="T71" fmla="*/ 127 h 209"/>
              <a:gd name="T72" fmla="*/ 14 w 209"/>
              <a:gd name="T73" fmla="*/ 134 h 209"/>
              <a:gd name="T74" fmla="*/ 12 w 209"/>
              <a:gd name="T75" fmla="*/ 140 h 209"/>
              <a:gd name="T76" fmla="*/ 10 w 209"/>
              <a:gd name="T77" fmla="*/ 147 h 209"/>
              <a:gd name="T78" fmla="*/ 8 w 209"/>
              <a:gd name="T79" fmla="*/ 153 h 209"/>
              <a:gd name="T80" fmla="*/ 5 w 209"/>
              <a:gd name="T81" fmla="*/ 161 h 209"/>
              <a:gd name="T82" fmla="*/ 4 w 209"/>
              <a:gd name="T83" fmla="*/ 168 h 209"/>
              <a:gd name="T84" fmla="*/ 3 w 209"/>
              <a:gd name="T85" fmla="*/ 174 h 209"/>
              <a:gd name="T86" fmla="*/ 2 w 209"/>
              <a:gd name="T87" fmla="*/ 181 h 209"/>
              <a:gd name="T88" fmla="*/ 1 w 209"/>
              <a:gd name="T89" fmla="*/ 188 h 209"/>
              <a:gd name="T90" fmla="*/ 1 w 209"/>
              <a:gd name="T91" fmla="*/ 195 h 209"/>
              <a:gd name="T92" fmla="*/ 0 w 209"/>
              <a:gd name="T93" fmla="*/ 202 h 209"/>
              <a:gd name="T94" fmla="*/ 0 w 209"/>
              <a:gd name="T95" fmla="*/ 209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9"/>
              <a:gd name="T146" fmla="*/ 209 w 209"/>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9">
                <a:moveTo>
                  <a:pt x="209" y="0"/>
                </a:moveTo>
                <a:lnTo>
                  <a:pt x="202" y="0"/>
                </a:lnTo>
                <a:lnTo>
                  <a:pt x="195" y="1"/>
                </a:lnTo>
                <a:lnTo>
                  <a:pt x="189" y="1"/>
                </a:lnTo>
                <a:lnTo>
                  <a:pt x="181" y="2"/>
                </a:lnTo>
                <a:lnTo>
                  <a:pt x="174" y="3"/>
                </a:lnTo>
                <a:lnTo>
                  <a:pt x="168" y="4"/>
                </a:lnTo>
                <a:lnTo>
                  <a:pt x="160" y="5"/>
                </a:lnTo>
                <a:lnTo>
                  <a:pt x="153" y="8"/>
                </a:lnTo>
                <a:lnTo>
                  <a:pt x="147" y="10"/>
                </a:lnTo>
                <a:lnTo>
                  <a:pt x="140" y="12"/>
                </a:lnTo>
                <a:lnTo>
                  <a:pt x="134" y="14"/>
                </a:lnTo>
                <a:lnTo>
                  <a:pt x="127" y="16"/>
                </a:lnTo>
                <a:lnTo>
                  <a:pt x="121" y="20"/>
                </a:lnTo>
                <a:lnTo>
                  <a:pt x="115" y="23"/>
                </a:lnTo>
                <a:lnTo>
                  <a:pt x="108" y="26"/>
                </a:lnTo>
                <a:lnTo>
                  <a:pt x="103" y="29"/>
                </a:lnTo>
                <a:lnTo>
                  <a:pt x="96" y="33"/>
                </a:lnTo>
                <a:lnTo>
                  <a:pt x="91" y="37"/>
                </a:lnTo>
                <a:lnTo>
                  <a:pt x="85" y="40"/>
                </a:lnTo>
                <a:lnTo>
                  <a:pt x="80" y="45"/>
                </a:lnTo>
                <a:lnTo>
                  <a:pt x="74" y="49"/>
                </a:lnTo>
                <a:lnTo>
                  <a:pt x="69" y="54"/>
                </a:lnTo>
                <a:lnTo>
                  <a:pt x="63" y="59"/>
                </a:lnTo>
                <a:lnTo>
                  <a:pt x="59" y="63"/>
                </a:lnTo>
                <a:lnTo>
                  <a:pt x="54" y="69"/>
                </a:lnTo>
                <a:lnTo>
                  <a:pt x="49" y="74"/>
                </a:lnTo>
                <a:lnTo>
                  <a:pt x="45" y="80"/>
                </a:lnTo>
                <a:lnTo>
                  <a:pt x="40" y="85"/>
                </a:lnTo>
                <a:lnTo>
                  <a:pt x="37" y="91"/>
                </a:lnTo>
                <a:lnTo>
                  <a:pt x="33" y="96"/>
                </a:lnTo>
                <a:lnTo>
                  <a:pt x="29" y="103"/>
                </a:lnTo>
                <a:lnTo>
                  <a:pt x="26" y="108"/>
                </a:lnTo>
                <a:lnTo>
                  <a:pt x="23" y="115"/>
                </a:lnTo>
                <a:lnTo>
                  <a:pt x="20" y="122"/>
                </a:lnTo>
                <a:lnTo>
                  <a:pt x="16" y="127"/>
                </a:lnTo>
                <a:lnTo>
                  <a:pt x="14" y="134"/>
                </a:lnTo>
                <a:lnTo>
                  <a:pt x="12" y="140"/>
                </a:lnTo>
                <a:lnTo>
                  <a:pt x="10" y="147"/>
                </a:lnTo>
                <a:lnTo>
                  <a:pt x="8" y="153"/>
                </a:lnTo>
                <a:lnTo>
                  <a:pt x="5" y="161"/>
                </a:lnTo>
                <a:lnTo>
                  <a:pt x="4" y="168"/>
                </a:lnTo>
                <a:lnTo>
                  <a:pt x="3" y="174"/>
                </a:lnTo>
                <a:lnTo>
                  <a:pt x="2" y="181"/>
                </a:lnTo>
                <a:lnTo>
                  <a:pt x="1" y="188"/>
                </a:lnTo>
                <a:lnTo>
                  <a:pt x="1" y="195"/>
                </a:lnTo>
                <a:lnTo>
                  <a:pt x="0" y="202"/>
                </a:lnTo>
                <a:lnTo>
                  <a:pt x="0" y="209"/>
                </a:lnTo>
              </a:path>
            </a:pathLst>
          </a:custGeom>
          <a:noFill/>
          <a:ln w="19050">
            <a:solidFill>
              <a:srgbClr val="FFFEFE"/>
            </a:solidFill>
            <a:round/>
            <a:headEnd/>
            <a:tailEnd/>
          </a:ln>
        </p:spPr>
        <p:txBody>
          <a:bodyPr>
            <a:prstTxWarp prst="textNoShape">
              <a:avLst/>
            </a:prstTxWarp>
          </a:bodyPr>
          <a:lstStyle/>
          <a:p>
            <a:endParaRPr lang="en-US"/>
          </a:p>
        </p:txBody>
      </p:sp>
      <p:sp>
        <p:nvSpPr>
          <p:cNvPr id="57361" name="Freeform 16"/>
          <p:cNvSpPr>
            <a:spLocks/>
          </p:cNvSpPr>
          <p:nvPr/>
        </p:nvSpPr>
        <p:spPr bwMode="auto">
          <a:xfrm>
            <a:off x="2054225" y="3086100"/>
            <a:ext cx="2841625" cy="2273300"/>
          </a:xfrm>
          <a:custGeom>
            <a:avLst/>
            <a:gdLst>
              <a:gd name="T0" fmla="*/ 0 w 8949"/>
              <a:gd name="T1" fmla="*/ 209 h 7159"/>
              <a:gd name="T2" fmla="*/ 0 w 8949"/>
              <a:gd name="T3" fmla="*/ 6951 h 7159"/>
              <a:gd name="T4" fmla="*/ 209 w 8949"/>
              <a:gd name="T5" fmla="*/ 6951 h 7159"/>
              <a:gd name="T6" fmla="*/ 209 w 8949"/>
              <a:gd name="T7" fmla="*/ 7159 h 7159"/>
              <a:gd name="T8" fmla="*/ 8741 w 8949"/>
              <a:gd name="T9" fmla="*/ 7159 h 7159"/>
              <a:gd name="T10" fmla="*/ 8741 w 8949"/>
              <a:gd name="T11" fmla="*/ 6951 h 7159"/>
              <a:gd name="T12" fmla="*/ 8949 w 8949"/>
              <a:gd name="T13" fmla="*/ 6951 h 7159"/>
              <a:gd name="T14" fmla="*/ 8949 w 8949"/>
              <a:gd name="T15" fmla="*/ 209 h 7159"/>
              <a:gd name="T16" fmla="*/ 8741 w 8949"/>
              <a:gd name="T17" fmla="*/ 209 h 7159"/>
              <a:gd name="T18" fmla="*/ 8741 w 8949"/>
              <a:gd name="T19" fmla="*/ 0 h 7159"/>
              <a:gd name="T20" fmla="*/ 209 w 8949"/>
              <a:gd name="T21" fmla="*/ 0 h 7159"/>
              <a:gd name="T22" fmla="*/ 209 w 8949"/>
              <a:gd name="T23" fmla="*/ 209 h 7159"/>
              <a:gd name="T24" fmla="*/ 0 w 8949"/>
              <a:gd name="T25" fmla="*/ 209 h 7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49"/>
              <a:gd name="T40" fmla="*/ 0 h 7159"/>
              <a:gd name="T41" fmla="*/ 8949 w 8949"/>
              <a:gd name="T42" fmla="*/ 7159 h 7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49" h="7159">
                <a:moveTo>
                  <a:pt x="0" y="209"/>
                </a:moveTo>
                <a:lnTo>
                  <a:pt x="0" y="6951"/>
                </a:lnTo>
                <a:lnTo>
                  <a:pt x="209" y="6951"/>
                </a:lnTo>
                <a:lnTo>
                  <a:pt x="209" y="7159"/>
                </a:lnTo>
                <a:lnTo>
                  <a:pt x="8741" y="7159"/>
                </a:lnTo>
                <a:lnTo>
                  <a:pt x="8741" y="6951"/>
                </a:lnTo>
                <a:lnTo>
                  <a:pt x="8949" y="6951"/>
                </a:lnTo>
                <a:lnTo>
                  <a:pt x="8949" y="209"/>
                </a:lnTo>
                <a:lnTo>
                  <a:pt x="8741" y="209"/>
                </a:lnTo>
                <a:lnTo>
                  <a:pt x="8741" y="0"/>
                </a:lnTo>
                <a:lnTo>
                  <a:pt x="209" y="0"/>
                </a:lnTo>
                <a:lnTo>
                  <a:pt x="209" y="209"/>
                </a:lnTo>
                <a:lnTo>
                  <a:pt x="0" y="209"/>
                </a:lnTo>
                <a:close/>
              </a:path>
            </a:pathLst>
          </a:custGeom>
          <a:solidFill>
            <a:srgbClr val="CCCCCC"/>
          </a:solidFill>
          <a:ln w="9525">
            <a:noFill/>
            <a:round/>
            <a:headEnd/>
            <a:tailEnd/>
          </a:ln>
        </p:spPr>
        <p:txBody>
          <a:bodyPr>
            <a:prstTxWarp prst="textNoShape">
              <a:avLst/>
            </a:prstTxWarp>
          </a:bodyPr>
          <a:lstStyle/>
          <a:p>
            <a:endParaRPr lang="en-US"/>
          </a:p>
        </p:txBody>
      </p:sp>
      <p:sp>
        <p:nvSpPr>
          <p:cNvPr id="57362" name="Oval 17"/>
          <p:cNvSpPr>
            <a:spLocks noChangeArrowheads="1"/>
          </p:cNvSpPr>
          <p:nvPr/>
        </p:nvSpPr>
        <p:spPr bwMode="auto">
          <a:xfrm>
            <a:off x="2054225" y="5221288"/>
            <a:ext cx="133350" cy="131762"/>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63" name="Oval 18"/>
          <p:cNvSpPr>
            <a:spLocks noChangeArrowheads="1"/>
          </p:cNvSpPr>
          <p:nvPr/>
        </p:nvSpPr>
        <p:spPr bwMode="auto">
          <a:xfrm>
            <a:off x="4764088" y="5221288"/>
            <a:ext cx="131762" cy="131762"/>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64" name="Oval 19"/>
          <p:cNvSpPr>
            <a:spLocks noChangeArrowheads="1"/>
          </p:cNvSpPr>
          <p:nvPr/>
        </p:nvSpPr>
        <p:spPr bwMode="auto">
          <a:xfrm>
            <a:off x="4764088" y="3079750"/>
            <a:ext cx="131762" cy="133350"/>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65" name="Oval 20"/>
          <p:cNvSpPr>
            <a:spLocks noChangeArrowheads="1"/>
          </p:cNvSpPr>
          <p:nvPr/>
        </p:nvSpPr>
        <p:spPr bwMode="auto">
          <a:xfrm>
            <a:off x="2054225" y="3079750"/>
            <a:ext cx="133350" cy="133350"/>
          </a:xfrm>
          <a:prstGeom prst="ellipse">
            <a:avLst/>
          </a:prstGeom>
          <a:solidFill>
            <a:srgbClr val="CCCCCC"/>
          </a:solidFill>
          <a:ln w="9525">
            <a:noFill/>
            <a:round/>
            <a:headEnd/>
            <a:tailEnd/>
          </a:ln>
        </p:spPr>
        <p:txBody>
          <a:bodyPr>
            <a:prstTxWarp prst="textNoShape">
              <a:avLst/>
            </a:prstTxWarp>
          </a:bodyPr>
          <a:lstStyle/>
          <a:p>
            <a:endParaRPr lang="en-US"/>
          </a:p>
        </p:txBody>
      </p:sp>
      <p:sp>
        <p:nvSpPr>
          <p:cNvPr id="57366" name="Line 21"/>
          <p:cNvSpPr>
            <a:spLocks noChangeShapeType="1"/>
          </p:cNvSpPr>
          <p:nvPr/>
        </p:nvSpPr>
        <p:spPr bwMode="auto">
          <a:xfrm>
            <a:off x="2054225" y="3146425"/>
            <a:ext cx="1588" cy="214153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67" name="Line 22"/>
          <p:cNvSpPr>
            <a:spLocks noChangeShapeType="1"/>
          </p:cNvSpPr>
          <p:nvPr/>
        </p:nvSpPr>
        <p:spPr bwMode="auto">
          <a:xfrm>
            <a:off x="2120900" y="5353050"/>
            <a:ext cx="2709863" cy="158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68" name="Line 23"/>
          <p:cNvSpPr>
            <a:spLocks noChangeShapeType="1"/>
          </p:cNvSpPr>
          <p:nvPr/>
        </p:nvSpPr>
        <p:spPr bwMode="auto">
          <a:xfrm flipV="1">
            <a:off x="4895850" y="3146425"/>
            <a:ext cx="1588" cy="214153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69" name="Line 24"/>
          <p:cNvSpPr>
            <a:spLocks noChangeShapeType="1"/>
          </p:cNvSpPr>
          <p:nvPr/>
        </p:nvSpPr>
        <p:spPr bwMode="auto">
          <a:xfrm flipH="1">
            <a:off x="2120900" y="3079750"/>
            <a:ext cx="2709863" cy="1588"/>
          </a:xfrm>
          <a:prstGeom prst="line">
            <a:avLst/>
          </a:prstGeom>
          <a:noFill/>
          <a:ln w="19050">
            <a:solidFill>
              <a:srgbClr val="FFFEFE"/>
            </a:solidFill>
            <a:round/>
            <a:headEnd/>
            <a:tailEnd/>
          </a:ln>
        </p:spPr>
        <p:txBody>
          <a:bodyPr>
            <a:prstTxWarp prst="textNoShape">
              <a:avLst/>
            </a:prstTxWarp>
          </a:bodyPr>
          <a:lstStyle/>
          <a:p>
            <a:endParaRPr lang="en-US"/>
          </a:p>
        </p:txBody>
      </p:sp>
      <p:sp>
        <p:nvSpPr>
          <p:cNvPr id="57370" name="Freeform 25"/>
          <p:cNvSpPr>
            <a:spLocks/>
          </p:cNvSpPr>
          <p:nvPr/>
        </p:nvSpPr>
        <p:spPr bwMode="auto">
          <a:xfrm>
            <a:off x="2054225" y="5287963"/>
            <a:ext cx="66675" cy="65087"/>
          </a:xfrm>
          <a:custGeom>
            <a:avLst/>
            <a:gdLst>
              <a:gd name="T0" fmla="*/ 0 w 209"/>
              <a:gd name="T1" fmla="*/ 0 h 208"/>
              <a:gd name="T2" fmla="*/ 0 w 209"/>
              <a:gd name="T3" fmla="*/ 6 h 208"/>
              <a:gd name="T4" fmla="*/ 0 w 209"/>
              <a:gd name="T5" fmla="*/ 13 h 208"/>
              <a:gd name="T6" fmla="*/ 0 w 209"/>
              <a:gd name="T7" fmla="*/ 20 h 208"/>
              <a:gd name="T8" fmla="*/ 1 w 209"/>
              <a:gd name="T9" fmla="*/ 27 h 208"/>
              <a:gd name="T10" fmla="*/ 2 w 209"/>
              <a:gd name="T11" fmla="*/ 34 h 208"/>
              <a:gd name="T12" fmla="*/ 3 w 209"/>
              <a:gd name="T13" fmla="*/ 41 h 208"/>
              <a:gd name="T14" fmla="*/ 6 w 209"/>
              <a:gd name="T15" fmla="*/ 48 h 208"/>
              <a:gd name="T16" fmla="*/ 7 w 209"/>
              <a:gd name="T17" fmla="*/ 54 h 208"/>
              <a:gd name="T18" fmla="*/ 9 w 209"/>
              <a:gd name="T19" fmla="*/ 61 h 208"/>
              <a:gd name="T20" fmla="*/ 11 w 209"/>
              <a:gd name="T21" fmla="*/ 68 h 208"/>
              <a:gd name="T22" fmla="*/ 13 w 209"/>
              <a:gd name="T23" fmla="*/ 74 h 208"/>
              <a:gd name="T24" fmla="*/ 17 w 209"/>
              <a:gd name="T25" fmla="*/ 81 h 208"/>
              <a:gd name="T26" fmla="*/ 19 w 209"/>
              <a:gd name="T27" fmla="*/ 87 h 208"/>
              <a:gd name="T28" fmla="*/ 22 w 209"/>
              <a:gd name="T29" fmla="*/ 94 h 208"/>
              <a:gd name="T30" fmla="*/ 25 w 209"/>
              <a:gd name="T31" fmla="*/ 99 h 208"/>
              <a:gd name="T32" fmla="*/ 29 w 209"/>
              <a:gd name="T33" fmla="*/ 106 h 208"/>
              <a:gd name="T34" fmla="*/ 32 w 209"/>
              <a:gd name="T35" fmla="*/ 111 h 208"/>
              <a:gd name="T36" fmla="*/ 36 w 209"/>
              <a:gd name="T37" fmla="*/ 117 h 208"/>
              <a:gd name="T38" fmla="*/ 41 w 209"/>
              <a:gd name="T39" fmla="*/ 124 h 208"/>
              <a:gd name="T40" fmla="*/ 44 w 209"/>
              <a:gd name="T41" fmla="*/ 129 h 208"/>
              <a:gd name="T42" fmla="*/ 49 w 209"/>
              <a:gd name="T43" fmla="*/ 134 h 208"/>
              <a:gd name="T44" fmla="*/ 54 w 209"/>
              <a:gd name="T45" fmla="*/ 139 h 208"/>
              <a:gd name="T46" fmla="*/ 58 w 209"/>
              <a:gd name="T47" fmla="*/ 144 h 208"/>
              <a:gd name="T48" fmla="*/ 64 w 209"/>
              <a:gd name="T49" fmla="*/ 149 h 208"/>
              <a:gd name="T50" fmla="*/ 68 w 209"/>
              <a:gd name="T51" fmla="*/ 154 h 208"/>
              <a:gd name="T52" fmla="*/ 74 w 209"/>
              <a:gd name="T53" fmla="*/ 159 h 208"/>
              <a:gd name="T54" fmla="*/ 79 w 209"/>
              <a:gd name="T55" fmla="*/ 163 h 208"/>
              <a:gd name="T56" fmla="*/ 85 w 209"/>
              <a:gd name="T57" fmla="*/ 167 h 208"/>
              <a:gd name="T58" fmla="*/ 90 w 209"/>
              <a:gd name="T59" fmla="*/ 172 h 208"/>
              <a:gd name="T60" fmla="*/ 96 w 209"/>
              <a:gd name="T61" fmla="*/ 175 h 208"/>
              <a:gd name="T62" fmla="*/ 102 w 209"/>
              <a:gd name="T63" fmla="*/ 178 h 208"/>
              <a:gd name="T64" fmla="*/ 108 w 209"/>
              <a:gd name="T65" fmla="*/ 183 h 208"/>
              <a:gd name="T66" fmla="*/ 114 w 209"/>
              <a:gd name="T67" fmla="*/ 186 h 208"/>
              <a:gd name="T68" fmla="*/ 121 w 209"/>
              <a:gd name="T69" fmla="*/ 188 h 208"/>
              <a:gd name="T70" fmla="*/ 127 w 209"/>
              <a:gd name="T71" fmla="*/ 192 h 208"/>
              <a:gd name="T72" fmla="*/ 133 w 209"/>
              <a:gd name="T73" fmla="*/ 194 h 208"/>
              <a:gd name="T74" fmla="*/ 139 w 209"/>
              <a:gd name="T75" fmla="*/ 196 h 208"/>
              <a:gd name="T76" fmla="*/ 146 w 209"/>
              <a:gd name="T77" fmla="*/ 198 h 208"/>
              <a:gd name="T78" fmla="*/ 154 w 209"/>
              <a:gd name="T79" fmla="*/ 200 h 208"/>
              <a:gd name="T80" fmla="*/ 160 w 209"/>
              <a:gd name="T81" fmla="*/ 202 h 208"/>
              <a:gd name="T82" fmla="*/ 167 w 209"/>
              <a:gd name="T83" fmla="*/ 204 h 208"/>
              <a:gd name="T84" fmla="*/ 173 w 209"/>
              <a:gd name="T85" fmla="*/ 205 h 208"/>
              <a:gd name="T86" fmla="*/ 181 w 209"/>
              <a:gd name="T87" fmla="*/ 206 h 208"/>
              <a:gd name="T88" fmla="*/ 188 w 209"/>
              <a:gd name="T89" fmla="*/ 207 h 208"/>
              <a:gd name="T90" fmla="*/ 194 w 209"/>
              <a:gd name="T91" fmla="*/ 208 h 208"/>
              <a:gd name="T92" fmla="*/ 202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0" y="6"/>
                </a:lnTo>
                <a:lnTo>
                  <a:pt x="0" y="13"/>
                </a:lnTo>
                <a:lnTo>
                  <a:pt x="0" y="20"/>
                </a:lnTo>
                <a:lnTo>
                  <a:pt x="1" y="27"/>
                </a:lnTo>
                <a:lnTo>
                  <a:pt x="2" y="34"/>
                </a:lnTo>
                <a:lnTo>
                  <a:pt x="3" y="41"/>
                </a:lnTo>
                <a:lnTo>
                  <a:pt x="6" y="48"/>
                </a:lnTo>
                <a:lnTo>
                  <a:pt x="7" y="54"/>
                </a:lnTo>
                <a:lnTo>
                  <a:pt x="9" y="61"/>
                </a:lnTo>
                <a:lnTo>
                  <a:pt x="11" y="68"/>
                </a:lnTo>
                <a:lnTo>
                  <a:pt x="13" y="74"/>
                </a:lnTo>
                <a:lnTo>
                  <a:pt x="17" y="81"/>
                </a:lnTo>
                <a:lnTo>
                  <a:pt x="19" y="87"/>
                </a:lnTo>
                <a:lnTo>
                  <a:pt x="22" y="94"/>
                </a:lnTo>
                <a:lnTo>
                  <a:pt x="25" y="99"/>
                </a:lnTo>
                <a:lnTo>
                  <a:pt x="29" y="106"/>
                </a:lnTo>
                <a:lnTo>
                  <a:pt x="32" y="111"/>
                </a:lnTo>
                <a:lnTo>
                  <a:pt x="36" y="117"/>
                </a:lnTo>
                <a:lnTo>
                  <a:pt x="41" y="124"/>
                </a:lnTo>
                <a:lnTo>
                  <a:pt x="44" y="129"/>
                </a:lnTo>
                <a:lnTo>
                  <a:pt x="49" y="134"/>
                </a:lnTo>
                <a:lnTo>
                  <a:pt x="54" y="139"/>
                </a:lnTo>
                <a:lnTo>
                  <a:pt x="58" y="144"/>
                </a:lnTo>
                <a:lnTo>
                  <a:pt x="64" y="149"/>
                </a:lnTo>
                <a:lnTo>
                  <a:pt x="68" y="154"/>
                </a:lnTo>
                <a:lnTo>
                  <a:pt x="74" y="159"/>
                </a:lnTo>
                <a:lnTo>
                  <a:pt x="79" y="163"/>
                </a:lnTo>
                <a:lnTo>
                  <a:pt x="85" y="167"/>
                </a:lnTo>
                <a:lnTo>
                  <a:pt x="90" y="172"/>
                </a:lnTo>
                <a:lnTo>
                  <a:pt x="96" y="175"/>
                </a:lnTo>
                <a:lnTo>
                  <a:pt x="102" y="178"/>
                </a:lnTo>
                <a:lnTo>
                  <a:pt x="108" y="183"/>
                </a:lnTo>
                <a:lnTo>
                  <a:pt x="114" y="186"/>
                </a:lnTo>
                <a:lnTo>
                  <a:pt x="121" y="188"/>
                </a:lnTo>
                <a:lnTo>
                  <a:pt x="127" y="192"/>
                </a:lnTo>
                <a:lnTo>
                  <a:pt x="133" y="194"/>
                </a:lnTo>
                <a:lnTo>
                  <a:pt x="139" y="196"/>
                </a:lnTo>
                <a:lnTo>
                  <a:pt x="146" y="198"/>
                </a:lnTo>
                <a:lnTo>
                  <a:pt x="154" y="200"/>
                </a:lnTo>
                <a:lnTo>
                  <a:pt x="160" y="202"/>
                </a:lnTo>
                <a:lnTo>
                  <a:pt x="167" y="204"/>
                </a:lnTo>
                <a:lnTo>
                  <a:pt x="173" y="205"/>
                </a:lnTo>
                <a:lnTo>
                  <a:pt x="181" y="206"/>
                </a:lnTo>
                <a:lnTo>
                  <a:pt x="188" y="207"/>
                </a:lnTo>
                <a:lnTo>
                  <a:pt x="194" y="208"/>
                </a:lnTo>
                <a:lnTo>
                  <a:pt x="202" y="208"/>
                </a:lnTo>
                <a:lnTo>
                  <a:pt x="209" y="208"/>
                </a:lnTo>
              </a:path>
            </a:pathLst>
          </a:custGeom>
          <a:noFill/>
          <a:ln w="19050">
            <a:solidFill>
              <a:srgbClr val="FFFEFE"/>
            </a:solidFill>
            <a:round/>
            <a:headEnd/>
            <a:tailEnd/>
          </a:ln>
        </p:spPr>
        <p:txBody>
          <a:bodyPr>
            <a:prstTxWarp prst="textNoShape">
              <a:avLst/>
            </a:prstTxWarp>
          </a:bodyPr>
          <a:lstStyle/>
          <a:p>
            <a:endParaRPr lang="en-US"/>
          </a:p>
        </p:txBody>
      </p:sp>
      <p:sp>
        <p:nvSpPr>
          <p:cNvPr id="57371" name="Freeform 26"/>
          <p:cNvSpPr>
            <a:spLocks/>
          </p:cNvSpPr>
          <p:nvPr/>
        </p:nvSpPr>
        <p:spPr bwMode="auto">
          <a:xfrm>
            <a:off x="4830763" y="5287963"/>
            <a:ext cx="65087" cy="65087"/>
          </a:xfrm>
          <a:custGeom>
            <a:avLst/>
            <a:gdLst>
              <a:gd name="T0" fmla="*/ 0 w 208"/>
              <a:gd name="T1" fmla="*/ 208 h 208"/>
              <a:gd name="T2" fmla="*/ 7 w 208"/>
              <a:gd name="T3" fmla="*/ 208 h 208"/>
              <a:gd name="T4" fmla="*/ 14 w 208"/>
              <a:gd name="T5" fmla="*/ 208 h 208"/>
              <a:gd name="T6" fmla="*/ 21 w 208"/>
              <a:gd name="T7" fmla="*/ 207 h 208"/>
              <a:gd name="T8" fmla="*/ 27 w 208"/>
              <a:gd name="T9" fmla="*/ 206 h 208"/>
              <a:gd name="T10" fmla="*/ 35 w 208"/>
              <a:gd name="T11" fmla="*/ 205 h 208"/>
              <a:gd name="T12" fmla="*/ 42 w 208"/>
              <a:gd name="T13" fmla="*/ 204 h 208"/>
              <a:gd name="T14" fmla="*/ 48 w 208"/>
              <a:gd name="T15" fmla="*/ 202 h 208"/>
              <a:gd name="T16" fmla="*/ 55 w 208"/>
              <a:gd name="T17" fmla="*/ 200 h 208"/>
              <a:gd name="T18" fmla="*/ 61 w 208"/>
              <a:gd name="T19" fmla="*/ 198 h 208"/>
              <a:gd name="T20" fmla="*/ 68 w 208"/>
              <a:gd name="T21" fmla="*/ 196 h 208"/>
              <a:gd name="T22" fmla="*/ 75 w 208"/>
              <a:gd name="T23" fmla="*/ 194 h 208"/>
              <a:gd name="T24" fmla="*/ 81 w 208"/>
              <a:gd name="T25" fmla="*/ 192 h 208"/>
              <a:gd name="T26" fmla="*/ 88 w 208"/>
              <a:gd name="T27" fmla="*/ 188 h 208"/>
              <a:gd name="T28" fmla="*/ 94 w 208"/>
              <a:gd name="T29" fmla="*/ 186 h 208"/>
              <a:gd name="T30" fmla="*/ 100 w 208"/>
              <a:gd name="T31" fmla="*/ 183 h 208"/>
              <a:gd name="T32" fmla="*/ 106 w 208"/>
              <a:gd name="T33" fmla="*/ 178 h 208"/>
              <a:gd name="T34" fmla="*/ 112 w 208"/>
              <a:gd name="T35" fmla="*/ 175 h 208"/>
              <a:gd name="T36" fmla="*/ 119 w 208"/>
              <a:gd name="T37" fmla="*/ 172 h 208"/>
              <a:gd name="T38" fmla="*/ 124 w 208"/>
              <a:gd name="T39" fmla="*/ 167 h 208"/>
              <a:gd name="T40" fmla="*/ 130 w 208"/>
              <a:gd name="T41" fmla="*/ 163 h 208"/>
              <a:gd name="T42" fmla="*/ 135 w 208"/>
              <a:gd name="T43" fmla="*/ 159 h 208"/>
              <a:gd name="T44" fmla="*/ 140 w 208"/>
              <a:gd name="T45" fmla="*/ 154 h 208"/>
              <a:gd name="T46" fmla="*/ 145 w 208"/>
              <a:gd name="T47" fmla="*/ 149 h 208"/>
              <a:gd name="T48" fmla="*/ 150 w 208"/>
              <a:gd name="T49" fmla="*/ 144 h 208"/>
              <a:gd name="T50" fmla="*/ 155 w 208"/>
              <a:gd name="T51" fmla="*/ 139 h 208"/>
              <a:gd name="T52" fmla="*/ 159 w 208"/>
              <a:gd name="T53" fmla="*/ 134 h 208"/>
              <a:gd name="T54" fmla="*/ 164 w 208"/>
              <a:gd name="T55" fmla="*/ 129 h 208"/>
              <a:gd name="T56" fmla="*/ 168 w 208"/>
              <a:gd name="T57" fmla="*/ 124 h 208"/>
              <a:gd name="T58" fmla="*/ 172 w 208"/>
              <a:gd name="T59" fmla="*/ 117 h 208"/>
              <a:gd name="T60" fmla="*/ 176 w 208"/>
              <a:gd name="T61" fmla="*/ 111 h 208"/>
              <a:gd name="T62" fmla="*/ 180 w 208"/>
              <a:gd name="T63" fmla="*/ 106 h 208"/>
              <a:gd name="T64" fmla="*/ 183 w 208"/>
              <a:gd name="T65" fmla="*/ 99 h 208"/>
              <a:gd name="T66" fmla="*/ 187 w 208"/>
              <a:gd name="T67" fmla="*/ 94 h 208"/>
              <a:gd name="T68" fmla="*/ 190 w 208"/>
              <a:gd name="T69" fmla="*/ 87 h 208"/>
              <a:gd name="T70" fmla="*/ 192 w 208"/>
              <a:gd name="T71" fmla="*/ 81 h 208"/>
              <a:gd name="T72" fmla="*/ 195 w 208"/>
              <a:gd name="T73" fmla="*/ 74 h 208"/>
              <a:gd name="T74" fmla="*/ 198 w 208"/>
              <a:gd name="T75" fmla="*/ 68 h 208"/>
              <a:gd name="T76" fmla="*/ 200 w 208"/>
              <a:gd name="T77" fmla="*/ 61 h 208"/>
              <a:gd name="T78" fmla="*/ 202 w 208"/>
              <a:gd name="T79" fmla="*/ 54 h 208"/>
              <a:gd name="T80" fmla="*/ 203 w 208"/>
              <a:gd name="T81" fmla="*/ 48 h 208"/>
              <a:gd name="T82" fmla="*/ 204 w 208"/>
              <a:gd name="T83" fmla="*/ 41 h 208"/>
              <a:gd name="T84" fmla="*/ 206 w 208"/>
              <a:gd name="T85" fmla="*/ 34 h 208"/>
              <a:gd name="T86" fmla="*/ 207 w 208"/>
              <a:gd name="T87" fmla="*/ 27 h 208"/>
              <a:gd name="T88" fmla="*/ 207 w 208"/>
              <a:gd name="T89" fmla="*/ 20 h 208"/>
              <a:gd name="T90" fmla="*/ 208 w 208"/>
              <a:gd name="T91" fmla="*/ 13 h 208"/>
              <a:gd name="T92" fmla="*/ 208 w 208"/>
              <a:gd name="T93" fmla="*/ 6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7" y="208"/>
                </a:lnTo>
                <a:lnTo>
                  <a:pt x="14" y="208"/>
                </a:lnTo>
                <a:lnTo>
                  <a:pt x="21" y="207"/>
                </a:lnTo>
                <a:lnTo>
                  <a:pt x="27" y="206"/>
                </a:lnTo>
                <a:lnTo>
                  <a:pt x="35" y="205"/>
                </a:lnTo>
                <a:lnTo>
                  <a:pt x="42" y="204"/>
                </a:lnTo>
                <a:lnTo>
                  <a:pt x="48" y="202"/>
                </a:lnTo>
                <a:lnTo>
                  <a:pt x="55" y="200"/>
                </a:lnTo>
                <a:lnTo>
                  <a:pt x="61" y="198"/>
                </a:lnTo>
                <a:lnTo>
                  <a:pt x="68" y="196"/>
                </a:lnTo>
                <a:lnTo>
                  <a:pt x="75" y="194"/>
                </a:lnTo>
                <a:lnTo>
                  <a:pt x="81" y="192"/>
                </a:lnTo>
                <a:lnTo>
                  <a:pt x="88" y="188"/>
                </a:lnTo>
                <a:lnTo>
                  <a:pt x="94" y="186"/>
                </a:lnTo>
                <a:lnTo>
                  <a:pt x="100" y="183"/>
                </a:lnTo>
                <a:lnTo>
                  <a:pt x="106" y="178"/>
                </a:lnTo>
                <a:lnTo>
                  <a:pt x="112" y="175"/>
                </a:lnTo>
                <a:lnTo>
                  <a:pt x="119" y="172"/>
                </a:lnTo>
                <a:lnTo>
                  <a:pt x="124" y="167"/>
                </a:lnTo>
                <a:lnTo>
                  <a:pt x="130" y="163"/>
                </a:lnTo>
                <a:lnTo>
                  <a:pt x="135" y="159"/>
                </a:lnTo>
                <a:lnTo>
                  <a:pt x="140" y="154"/>
                </a:lnTo>
                <a:lnTo>
                  <a:pt x="145" y="149"/>
                </a:lnTo>
                <a:lnTo>
                  <a:pt x="150" y="144"/>
                </a:lnTo>
                <a:lnTo>
                  <a:pt x="155" y="139"/>
                </a:lnTo>
                <a:lnTo>
                  <a:pt x="159" y="134"/>
                </a:lnTo>
                <a:lnTo>
                  <a:pt x="164" y="129"/>
                </a:lnTo>
                <a:lnTo>
                  <a:pt x="168" y="124"/>
                </a:lnTo>
                <a:lnTo>
                  <a:pt x="172" y="117"/>
                </a:lnTo>
                <a:lnTo>
                  <a:pt x="176" y="111"/>
                </a:lnTo>
                <a:lnTo>
                  <a:pt x="180" y="106"/>
                </a:lnTo>
                <a:lnTo>
                  <a:pt x="183" y="99"/>
                </a:lnTo>
                <a:lnTo>
                  <a:pt x="187" y="94"/>
                </a:lnTo>
                <a:lnTo>
                  <a:pt x="190" y="87"/>
                </a:lnTo>
                <a:lnTo>
                  <a:pt x="192" y="81"/>
                </a:lnTo>
                <a:lnTo>
                  <a:pt x="195" y="74"/>
                </a:lnTo>
                <a:lnTo>
                  <a:pt x="198" y="68"/>
                </a:lnTo>
                <a:lnTo>
                  <a:pt x="200" y="61"/>
                </a:lnTo>
                <a:lnTo>
                  <a:pt x="202" y="54"/>
                </a:lnTo>
                <a:lnTo>
                  <a:pt x="203" y="48"/>
                </a:lnTo>
                <a:lnTo>
                  <a:pt x="204" y="41"/>
                </a:lnTo>
                <a:lnTo>
                  <a:pt x="206" y="34"/>
                </a:lnTo>
                <a:lnTo>
                  <a:pt x="207" y="27"/>
                </a:lnTo>
                <a:lnTo>
                  <a:pt x="207" y="20"/>
                </a:lnTo>
                <a:lnTo>
                  <a:pt x="208" y="13"/>
                </a:lnTo>
                <a:lnTo>
                  <a:pt x="208" y="6"/>
                </a:lnTo>
                <a:lnTo>
                  <a:pt x="208" y="0"/>
                </a:lnTo>
              </a:path>
            </a:pathLst>
          </a:custGeom>
          <a:noFill/>
          <a:ln w="19050">
            <a:solidFill>
              <a:srgbClr val="FFFEFE"/>
            </a:solidFill>
            <a:round/>
            <a:headEnd/>
            <a:tailEnd/>
          </a:ln>
        </p:spPr>
        <p:txBody>
          <a:bodyPr>
            <a:prstTxWarp prst="textNoShape">
              <a:avLst/>
            </a:prstTxWarp>
          </a:bodyPr>
          <a:lstStyle/>
          <a:p>
            <a:endParaRPr lang="en-US"/>
          </a:p>
        </p:txBody>
      </p:sp>
      <p:sp>
        <p:nvSpPr>
          <p:cNvPr id="57372" name="Freeform 27"/>
          <p:cNvSpPr>
            <a:spLocks/>
          </p:cNvSpPr>
          <p:nvPr/>
        </p:nvSpPr>
        <p:spPr bwMode="auto">
          <a:xfrm>
            <a:off x="4830763" y="3079750"/>
            <a:ext cx="65087" cy="66675"/>
          </a:xfrm>
          <a:custGeom>
            <a:avLst/>
            <a:gdLst>
              <a:gd name="T0" fmla="*/ 208 w 208"/>
              <a:gd name="T1" fmla="*/ 209 h 209"/>
              <a:gd name="T2" fmla="*/ 208 w 208"/>
              <a:gd name="T3" fmla="*/ 202 h 209"/>
              <a:gd name="T4" fmla="*/ 208 w 208"/>
              <a:gd name="T5" fmla="*/ 195 h 209"/>
              <a:gd name="T6" fmla="*/ 207 w 208"/>
              <a:gd name="T7" fmla="*/ 188 h 209"/>
              <a:gd name="T8" fmla="*/ 207 w 208"/>
              <a:gd name="T9" fmla="*/ 181 h 209"/>
              <a:gd name="T10" fmla="*/ 206 w 208"/>
              <a:gd name="T11" fmla="*/ 174 h 209"/>
              <a:gd name="T12" fmla="*/ 204 w 208"/>
              <a:gd name="T13" fmla="*/ 168 h 209"/>
              <a:gd name="T14" fmla="*/ 203 w 208"/>
              <a:gd name="T15" fmla="*/ 160 h 209"/>
              <a:gd name="T16" fmla="*/ 202 w 208"/>
              <a:gd name="T17" fmla="*/ 153 h 209"/>
              <a:gd name="T18" fmla="*/ 200 w 208"/>
              <a:gd name="T19" fmla="*/ 147 h 209"/>
              <a:gd name="T20" fmla="*/ 198 w 208"/>
              <a:gd name="T21" fmla="*/ 140 h 209"/>
              <a:gd name="T22" fmla="*/ 195 w 208"/>
              <a:gd name="T23" fmla="*/ 134 h 209"/>
              <a:gd name="T24" fmla="*/ 192 w 208"/>
              <a:gd name="T25" fmla="*/ 127 h 209"/>
              <a:gd name="T26" fmla="*/ 190 w 208"/>
              <a:gd name="T27" fmla="*/ 120 h 209"/>
              <a:gd name="T28" fmla="*/ 187 w 208"/>
              <a:gd name="T29" fmla="*/ 115 h 209"/>
              <a:gd name="T30" fmla="*/ 183 w 208"/>
              <a:gd name="T31" fmla="*/ 108 h 209"/>
              <a:gd name="T32" fmla="*/ 180 w 208"/>
              <a:gd name="T33" fmla="*/ 103 h 209"/>
              <a:gd name="T34" fmla="*/ 176 w 208"/>
              <a:gd name="T35" fmla="*/ 96 h 209"/>
              <a:gd name="T36" fmla="*/ 172 w 208"/>
              <a:gd name="T37" fmla="*/ 91 h 209"/>
              <a:gd name="T38" fmla="*/ 168 w 208"/>
              <a:gd name="T39" fmla="*/ 85 h 209"/>
              <a:gd name="T40" fmla="*/ 164 w 208"/>
              <a:gd name="T41" fmla="*/ 80 h 209"/>
              <a:gd name="T42" fmla="*/ 159 w 208"/>
              <a:gd name="T43" fmla="*/ 74 h 209"/>
              <a:gd name="T44" fmla="*/ 155 w 208"/>
              <a:gd name="T45" fmla="*/ 69 h 209"/>
              <a:gd name="T46" fmla="*/ 150 w 208"/>
              <a:gd name="T47" fmla="*/ 63 h 209"/>
              <a:gd name="T48" fmla="*/ 145 w 208"/>
              <a:gd name="T49" fmla="*/ 59 h 209"/>
              <a:gd name="T50" fmla="*/ 140 w 208"/>
              <a:gd name="T51" fmla="*/ 54 h 209"/>
              <a:gd name="T52" fmla="*/ 135 w 208"/>
              <a:gd name="T53" fmla="*/ 49 h 209"/>
              <a:gd name="T54" fmla="*/ 130 w 208"/>
              <a:gd name="T55" fmla="*/ 45 h 209"/>
              <a:gd name="T56" fmla="*/ 124 w 208"/>
              <a:gd name="T57" fmla="*/ 40 h 209"/>
              <a:gd name="T58" fmla="*/ 119 w 208"/>
              <a:gd name="T59" fmla="*/ 37 h 209"/>
              <a:gd name="T60" fmla="*/ 112 w 208"/>
              <a:gd name="T61" fmla="*/ 33 h 209"/>
              <a:gd name="T62" fmla="*/ 106 w 208"/>
              <a:gd name="T63" fmla="*/ 29 h 209"/>
              <a:gd name="T64" fmla="*/ 100 w 208"/>
              <a:gd name="T65" fmla="*/ 26 h 209"/>
              <a:gd name="T66" fmla="*/ 94 w 208"/>
              <a:gd name="T67" fmla="*/ 23 h 209"/>
              <a:gd name="T68" fmla="*/ 88 w 208"/>
              <a:gd name="T69" fmla="*/ 20 h 209"/>
              <a:gd name="T70" fmla="*/ 81 w 208"/>
              <a:gd name="T71" fmla="*/ 16 h 209"/>
              <a:gd name="T72" fmla="*/ 75 w 208"/>
              <a:gd name="T73" fmla="*/ 14 h 209"/>
              <a:gd name="T74" fmla="*/ 68 w 208"/>
              <a:gd name="T75" fmla="*/ 12 h 209"/>
              <a:gd name="T76" fmla="*/ 61 w 208"/>
              <a:gd name="T77" fmla="*/ 10 h 209"/>
              <a:gd name="T78" fmla="*/ 55 w 208"/>
              <a:gd name="T79" fmla="*/ 8 h 209"/>
              <a:gd name="T80" fmla="*/ 48 w 208"/>
              <a:gd name="T81" fmla="*/ 5 h 209"/>
              <a:gd name="T82" fmla="*/ 42 w 208"/>
              <a:gd name="T83" fmla="*/ 4 h 209"/>
              <a:gd name="T84" fmla="*/ 35 w 208"/>
              <a:gd name="T85" fmla="*/ 3 h 209"/>
              <a:gd name="T86" fmla="*/ 27 w 208"/>
              <a:gd name="T87" fmla="*/ 2 h 209"/>
              <a:gd name="T88" fmla="*/ 21 w 208"/>
              <a:gd name="T89" fmla="*/ 1 h 209"/>
              <a:gd name="T90" fmla="*/ 14 w 208"/>
              <a:gd name="T91" fmla="*/ 1 h 209"/>
              <a:gd name="T92" fmla="*/ 7 w 208"/>
              <a:gd name="T93" fmla="*/ 0 h 209"/>
              <a:gd name="T94" fmla="*/ 0 w 208"/>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9"/>
              <a:gd name="T146" fmla="*/ 208 w 208"/>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9">
                <a:moveTo>
                  <a:pt x="208" y="209"/>
                </a:moveTo>
                <a:lnTo>
                  <a:pt x="208" y="202"/>
                </a:lnTo>
                <a:lnTo>
                  <a:pt x="208" y="195"/>
                </a:lnTo>
                <a:lnTo>
                  <a:pt x="207" y="188"/>
                </a:lnTo>
                <a:lnTo>
                  <a:pt x="207" y="181"/>
                </a:lnTo>
                <a:lnTo>
                  <a:pt x="206" y="174"/>
                </a:lnTo>
                <a:lnTo>
                  <a:pt x="204" y="168"/>
                </a:lnTo>
                <a:lnTo>
                  <a:pt x="203" y="160"/>
                </a:lnTo>
                <a:lnTo>
                  <a:pt x="202" y="153"/>
                </a:lnTo>
                <a:lnTo>
                  <a:pt x="200" y="147"/>
                </a:lnTo>
                <a:lnTo>
                  <a:pt x="198" y="140"/>
                </a:lnTo>
                <a:lnTo>
                  <a:pt x="195" y="134"/>
                </a:lnTo>
                <a:lnTo>
                  <a:pt x="192" y="127"/>
                </a:lnTo>
                <a:lnTo>
                  <a:pt x="190" y="120"/>
                </a:lnTo>
                <a:lnTo>
                  <a:pt x="187" y="115"/>
                </a:lnTo>
                <a:lnTo>
                  <a:pt x="183" y="108"/>
                </a:lnTo>
                <a:lnTo>
                  <a:pt x="180" y="103"/>
                </a:lnTo>
                <a:lnTo>
                  <a:pt x="176" y="96"/>
                </a:lnTo>
                <a:lnTo>
                  <a:pt x="172" y="91"/>
                </a:lnTo>
                <a:lnTo>
                  <a:pt x="168" y="85"/>
                </a:lnTo>
                <a:lnTo>
                  <a:pt x="164" y="80"/>
                </a:lnTo>
                <a:lnTo>
                  <a:pt x="159" y="74"/>
                </a:lnTo>
                <a:lnTo>
                  <a:pt x="155" y="69"/>
                </a:lnTo>
                <a:lnTo>
                  <a:pt x="150" y="63"/>
                </a:lnTo>
                <a:lnTo>
                  <a:pt x="145" y="59"/>
                </a:lnTo>
                <a:lnTo>
                  <a:pt x="140" y="54"/>
                </a:lnTo>
                <a:lnTo>
                  <a:pt x="135" y="49"/>
                </a:lnTo>
                <a:lnTo>
                  <a:pt x="130" y="45"/>
                </a:lnTo>
                <a:lnTo>
                  <a:pt x="124" y="40"/>
                </a:lnTo>
                <a:lnTo>
                  <a:pt x="119" y="37"/>
                </a:lnTo>
                <a:lnTo>
                  <a:pt x="112" y="33"/>
                </a:lnTo>
                <a:lnTo>
                  <a:pt x="106" y="29"/>
                </a:lnTo>
                <a:lnTo>
                  <a:pt x="100" y="26"/>
                </a:lnTo>
                <a:lnTo>
                  <a:pt x="94" y="23"/>
                </a:lnTo>
                <a:lnTo>
                  <a:pt x="88" y="20"/>
                </a:lnTo>
                <a:lnTo>
                  <a:pt x="81" y="16"/>
                </a:lnTo>
                <a:lnTo>
                  <a:pt x="75" y="14"/>
                </a:lnTo>
                <a:lnTo>
                  <a:pt x="68" y="12"/>
                </a:lnTo>
                <a:lnTo>
                  <a:pt x="61" y="10"/>
                </a:lnTo>
                <a:lnTo>
                  <a:pt x="55" y="8"/>
                </a:lnTo>
                <a:lnTo>
                  <a:pt x="48" y="5"/>
                </a:lnTo>
                <a:lnTo>
                  <a:pt x="42" y="4"/>
                </a:lnTo>
                <a:lnTo>
                  <a:pt x="35" y="3"/>
                </a:lnTo>
                <a:lnTo>
                  <a:pt x="27" y="2"/>
                </a:lnTo>
                <a:lnTo>
                  <a:pt x="21" y="1"/>
                </a:lnTo>
                <a:lnTo>
                  <a:pt x="14" y="1"/>
                </a:lnTo>
                <a:lnTo>
                  <a:pt x="7" y="0"/>
                </a:lnTo>
                <a:lnTo>
                  <a:pt x="0" y="0"/>
                </a:lnTo>
              </a:path>
            </a:pathLst>
          </a:custGeom>
          <a:noFill/>
          <a:ln w="19050">
            <a:solidFill>
              <a:srgbClr val="FFFEFE"/>
            </a:solidFill>
            <a:round/>
            <a:headEnd/>
            <a:tailEnd/>
          </a:ln>
        </p:spPr>
        <p:txBody>
          <a:bodyPr>
            <a:prstTxWarp prst="textNoShape">
              <a:avLst/>
            </a:prstTxWarp>
          </a:bodyPr>
          <a:lstStyle/>
          <a:p>
            <a:endParaRPr lang="en-US"/>
          </a:p>
        </p:txBody>
      </p:sp>
      <p:sp>
        <p:nvSpPr>
          <p:cNvPr id="57373" name="Freeform 28"/>
          <p:cNvSpPr>
            <a:spLocks/>
          </p:cNvSpPr>
          <p:nvPr/>
        </p:nvSpPr>
        <p:spPr bwMode="auto">
          <a:xfrm>
            <a:off x="2054225" y="3079750"/>
            <a:ext cx="66675" cy="66675"/>
          </a:xfrm>
          <a:custGeom>
            <a:avLst/>
            <a:gdLst>
              <a:gd name="T0" fmla="*/ 209 w 209"/>
              <a:gd name="T1" fmla="*/ 0 h 209"/>
              <a:gd name="T2" fmla="*/ 202 w 209"/>
              <a:gd name="T3" fmla="*/ 0 h 209"/>
              <a:gd name="T4" fmla="*/ 194 w 209"/>
              <a:gd name="T5" fmla="*/ 1 h 209"/>
              <a:gd name="T6" fmla="*/ 188 w 209"/>
              <a:gd name="T7" fmla="*/ 1 h 209"/>
              <a:gd name="T8" fmla="*/ 181 w 209"/>
              <a:gd name="T9" fmla="*/ 2 h 209"/>
              <a:gd name="T10" fmla="*/ 173 w 209"/>
              <a:gd name="T11" fmla="*/ 3 h 209"/>
              <a:gd name="T12" fmla="*/ 167 w 209"/>
              <a:gd name="T13" fmla="*/ 4 h 209"/>
              <a:gd name="T14" fmla="*/ 160 w 209"/>
              <a:gd name="T15" fmla="*/ 5 h 209"/>
              <a:gd name="T16" fmla="*/ 154 w 209"/>
              <a:gd name="T17" fmla="*/ 8 h 209"/>
              <a:gd name="T18" fmla="*/ 146 w 209"/>
              <a:gd name="T19" fmla="*/ 10 h 209"/>
              <a:gd name="T20" fmla="*/ 139 w 209"/>
              <a:gd name="T21" fmla="*/ 12 h 209"/>
              <a:gd name="T22" fmla="*/ 133 w 209"/>
              <a:gd name="T23" fmla="*/ 14 h 209"/>
              <a:gd name="T24" fmla="*/ 127 w 209"/>
              <a:gd name="T25" fmla="*/ 16 h 209"/>
              <a:gd name="T26" fmla="*/ 121 w 209"/>
              <a:gd name="T27" fmla="*/ 20 h 209"/>
              <a:gd name="T28" fmla="*/ 114 w 209"/>
              <a:gd name="T29" fmla="*/ 23 h 209"/>
              <a:gd name="T30" fmla="*/ 108 w 209"/>
              <a:gd name="T31" fmla="*/ 26 h 209"/>
              <a:gd name="T32" fmla="*/ 102 w 209"/>
              <a:gd name="T33" fmla="*/ 29 h 209"/>
              <a:gd name="T34" fmla="*/ 96 w 209"/>
              <a:gd name="T35" fmla="*/ 33 h 209"/>
              <a:gd name="T36" fmla="*/ 90 w 209"/>
              <a:gd name="T37" fmla="*/ 37 h 209"/>
              <a:gd name="T38" fmla="*/ 85 w 209"/>
              <a:gd name="T39" fmla="*/ 40 h 209"/>
              <a:gd name="T40" fmla="*/ 79 w 209"/>
              <a:gd name="T41" fmla="*/ 45 h 209"/>
              <a:gd name="T42" fmla="*/ 74 w 209"/>
              <a:gd name="T43" fmla="*/ 49 h 209"/>
              <a:gd name="T44" fmla="*/ 68 w 209"/>
              <a:gd name="T45" fmla="*/ 54 h 209"/>
              <a:gd name="T46" fmla="*/ 64 w 209"/>
              <a:gd name="T47" fmla="*/ 59 h 209"/>
              <a:gd name="T48" fmla="*/ 58 w 209"/>
              <a:gd name="T49" fmla="*/ 63 h 209"/>
              <a:gd name="T50" fmla="*/ 54 w 209"/>
              <a:gd name="T51" fmla="*/ 69 h 209"/>
              <a:gd name="T52" fmla="*/ 49 w 209"/>
              <a:gd name="T53" fmla="*/ 74 h 209"/>
              <a:gd name="T54" fmla="*/ 44 w 209"/>
              <a:gd name="T55" fmla="*/ 80 h 209"/>
              <a:gd name="T56" fmla="*/ 41 w 209"/>
              <a:gd name="T57" fmla="*/ 85 h 209"/>
              <a:gd name="T58" fmla="*/ 36 w 209"/>
              <a:gd name="T59" fmla="*/ 91 h 209"/>
              <a:gd name="T60" fmla="*/ 32 w 209"/>
              <a:gd name="T61" fmla="*/ 96 h 209"/>
              <a:gd name="T62" fmla="*/ 29 w 209"/>
              <a:gd name="T63" fmla="*/ 103 h 209"/>
              <a:gd name="T64" fmla="*/ 25 w 209"/>
              <a:gd name="T65" fmla="*/ 108 h 209"/>
              <a:gd name="T66" fmla="*/ 22 w 209"/>
              <a:gd name="T67" fmla="*/ 115 h 209"/>
              <a:gd name="T68" fmla="*/ 19 w 209"/>
              <a:gd name="T69" fmla="*/ 120 h 209"/>
              <a:gd name="T70" fmla="*/ 17 w 209"/>
              <a:gd name="T71" fmla="*/ 127 h 209"/>
              <a:gd name="T72" fmla="*/ 13 w 209"/>
              <a:gd name="T73" fmla="*/ 134 h 209"/>
              <a:gd name="T74" fmla="*/ 11 w 209"/>
              <a:gd name="T75" fmla="*/ 140 h 209"/>
              <a:gd name="T76" fmla="*/ 9 w 209"/>
              <a:gd name="T77" fmla="*/ 147 h 209"/>
              <a:gd name="T78" fmla="*/ 7 w 209"/>
              <a:gd name="T79" fmla="*/ 153 h 209"/>
              <a:gd name="T80" fmla="*/ 6 w 209"/>
              <a:gd name="T81" fmla="*/ 160 h 209"/>
              <a:gd name="T82" fmla="*/ 3 w 209"/>
              <a:gd name="T83" fmla="*/ 168 h 209"/>
              <a:gd name="T84" fmla="*/ 2 w 209"/>
              <a:gd name="T85" fmla="*/ 174 h 209"/>
              <a:gd name="T86" fmla="*/ 1 w 209"/>
              <a:gd name="T87" fmla="*/ 181 h 209"/>
              <a:gd name="T88" fmla="*/ 0 w 209"/>
              <a:gd name="T89" fmla="*/ 188 h 209"/>
              <a:gd name="T90" fmla="*/ 0 w 209"/>
              <a:gd name="T91" fmla="*/ 195 h 209"/>
              <a:gd name="T92" fmla="*/ 0 w 209"/>
              <a:gd name="T93" fmla="*/ 202 h 209"/>
              <a:gd name="T94" fmla="*/ 0 w 209"/>
              <a:gd name="T95" fmla="*/ 209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9"/>
              <a:gd name="T146" fmla="*/ 209 w 209"/>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9">
                <a:moveTo>
                  <a:pt x="209" y="0"/>
                </a:moveTo>
                <a:lnTo>
                  <a:pt x="202" y="0"/>
                </a:lnTo>
                <a:lnTo>
                  <a:pt x="194" y="1"/>
                </a:lnTo>
                <a:lnTo>
                  <a:pt x="188" y="1"/>
                </a:lnTo>
                <a:lnTo>
                  <a:pt x="181" y="2"/>
                </a:lnTo>
                <a:lnTo>
                  <a:pt x="173" y="3"/>
                </a:lnTo>
                <a:lnTo>
                  <a:pt x="167" y="4"/>
                </a:lnTo>
                <a:lnTo>
                  <a:pt x="160" y="5"/>
                </a:lnTo>
                <a:lnTo>
                  <a:pt x="154" y="8"/>
                </a:lnTo>
                <a:lnTo>
                  <a:pt x="146" y="10"/>
                </a:lnTo>
                <a:lnTo>
                  <a:pt x="139" y="12"/>
                </a:lnTo>
                <a:lnTo>
                  <a:pt x="133" y="14"/>
                </a:lnTo>
                <a:lnTo>
                  <a:pt x="127" y="16"/>
                </a:lnTo>
                <a:lnTo>
                  <a:pt x="121" y="20"/>
                </a:lnTo>
                <a:lnTo>
                  <a:pt x="114" y="23"/>
                </a:lnTo>
                <a:lnTo>
                  <a:pt x="108" y="26"/>
                </a:lnTo>
                <a:lnTo>
                  <a:pt x="102" y="29"/>
                </a:lnTo>
                <a:lnTo>
                  <a:pt x="96" y="33"/>
                </a:lnTo>
                <a:lnTo>
                  <a:pt x="90" y="37"/>
                </a:lnTo>
                <a:lnTo>
                  <a:pt x="85" y="40"/>
                </a:lnTo>
                <a:lnTo>
                  <a:pt x="79" y="45"/>
                </a:lnTo>
                <a:lnTo>
                  <a:pt x="74" y="49"/>
                </a:lnTo>
                <a:lnTo>
                  <a:pt x="68" y="54"/>
                </a:lnTo>
                <a:lnTo>
                  <a:pt x="64" y="59"/>
                </a:lnTo>
                <a:lnTo>
                  <a:pt x="58" y="63"/>
                </a:lnTo>
                <a:lnTo>
                  <a:pt x="54" y="69"/>
                </a:lnTo>
                <a:lnTo>
                  <a:pt x="49" y="74"/>
                </a:lnTo>
                <a:lnTo>
                  <a:pt x="44" y="80"/>
                </a:lnTo>
                <a:lnTo>
                  <a:pt x="41" y="85"/>
                </a:lnTo>
                <a:lnTo>
                  <a:pt x="36" y="91"/>
                </a:lnTo>
                <a:lnTo>
                  <a:pt x="32" y="96"/>
                </a:lnTo>
                <a:lnTo>
                  <a:pt x="29" y="103"/>
                </a:lnTo>
                <a:lnTo>
                  <a:pt x="25" y="108"/>
                </a:lnTo>
                <a:lnTo>
                  <a:pt x="22" y="115"/>
                </a:lnTo>
                <a:lnTo>
                  <a:pt x="19" y="120"/>
                </a:lnTo>
                <a:lnTo>
                  <a:pt x="17" y="127"/>
                </a:lnTo>
                <a:lnTo>
                  <a:pt x="13" y="134"/>
                </a:lnTo>
                <a:lnTo>
                  <a:pt x="11" y="140"/>
                </a:lnTo>
                <a:lnTo>
                  <a:pt x="9" y="147"/>
                </a:lnTo>
                <a:lnTo>
                  <a:pt x="7" y="153"/>
                </a:lnTo>
                <a:lnTo>
                  <a:pt x="6" y="160"/>
                </a:lnTo>
                <a:lnTo>
                  <a:pt x="3" y="168"/>
                </a:lnTo>
                <a:lnTo>
                  <a:pt x="2" y="174"/>
                </a:lnTo>
                <a:lnTo>
                  <a:pt x="1" y="181"/>
                </a:lnTo>
                <a:lnTo>
                  <a:pt x="0" y="188"/>
                </a:lnTo>
                <a:lnTo>
                  <a:pt x="0" y="195"/>
                </a:lnTo>
                <a:lnTo>
                  <a:pt x="0" y="202"/>
                </a:lnTo>
                <a:lnTo>
                  <a:pt x="0" y="209"/>
                </a:lnTo>
              </a:path>
            </a:pathLst>
          </a:custGeom>
          <a:noFill/>
          <a:ln w="19050">
            <a:solidFill>
              <a:srgbClr val="FFFEFE"/>
            </a:solidFill>
            <a:round/>
            <a:headEnd/>
            <a:tailEnd/>
          </a:ln>
        </p:spPr>
        <p:txBody>
          <a:bodyPr>
            <a:prstTxWarp prst="textNoShape">
              <a:avLst/>
            </a:prstTxWarp>
          </a:bodyPr>
          <a:lstStyle/>
          <a:p>
            <a:endParaRPr lang="en-US"/>
          </a:p>
        </p:txBody>
      </p:sp>
      <p:sp>
        <p:nvSpPr>
          <p:cNvPr id="57374" name="Freeform 29"/>
          <p:cNvSpPr>
            <a:spLocks/>
          </p:cNvSpPr>
          <p:nvPr/>
        </p:nvSpPr>
        <p:spPr bwMode="auto">
          <a:xfrm>
            <a:off x="6080125" y="2654300"/>
            <a:ext cx="379413" cy="95250"/>
          </a:xfrm>
          <a:custGeom>
            <a:avLst/>
            <a:gdLst>
              <a:gd name="T0" fmla="*/ 1191 w 1193"/>
              <a:gd name="T1" fmla="*/ 162 h 298"/>
              <a:gd name="T2" fmla="*/ 1182 w 1193"/>
              <a:gd name="T3" fmla="*/ 177 h 298"/>
              <a:gd name="T4" fmla="*/ 1167 w 1193"/>
              <a:gd name="T5" fmla="*/ 193 h 298"/>
              <a:gd name="T6" fmla="*/ 1146 w 1193"/>
              <a:gd name="T7" fmla="*/ 208 h 298"/>
              <a:gd name="T8" fmla="*/ 1119 w 1193"/>
              <a:gd name="T9" fmla="*/ 221 h 298"/>
              <a:gd name="T10" fmla="*/ 1085 w 1193"/>
              <a:gd name="T11" fmla="*/ 234 h 298"/>
              <a:gd name="T12" fmla="*/ 1046 w 1193"/>
              <a:gd name="T13" fmla="*/ 247 h 298"/>
              <a:gd name="T14" fmla="*/ 1002 w 1193"/>
              <a:gd name="T15" fmla="*/ 258 h 298"/>
              <a:gd name="T16" fmla="*/ 954 w 1193"/>
              <a:gd name="T17" fmla="*/ 268 h 298"/>
              <a:gd name="T18" fmla="*/ 903 w 1193"/>
              <a:gd name="T19" fmla="*/ 277 h 298"/>
              <a:gd name="T20" fmla="*/ 847 w 1193"/>
              <a:gd name="T21" fmla="*/ 285 h 298"/>
              <a:gd name="T22" fmla="*/ 788 w 1193"/>
              <a:gd name="T23" fmla="*/ 290 h 298"/>
              <a:gd name="T24" fmla="*/ 729 w 1193"/>
              <a:gd name="T25" fmla="*/ 295 h 298"/>
              <a:gd name="T26" fmla="*/ 667 w 1193"/>
              <a:gd name="T27" fmla="*/ 297 h 298"/>
              <a:gd name="T28" fmla="*/ 604 w 1193"/>
              <a:gd name="T29" fmla="*/ 298 h 298"/>
              <a:gd name="T30" fmla="*/ 542 w 1193"/>
              <a:gd name="T31" fmla="*/ 298 h 298"/>
              <a:gd name="T32" fmla="*/ 480 w 1193"/>
              <a:gd name="T33" fmla="*/ 296 h 298"/>
              <a:gd name="T34" fmla="*/ 419 w 1193"/>
              <a:gd name="T35" fmla="*/ 291 h 298"/>
              <a:gd name="T36" fmla="*/ 361 w 1193"/>
              <a:gd name="T37" fmla="*/ 286 h 298"/>
              <a:gd name="T38" fmla="*/ 305 w 1193"/>
              <a:gd name="T39" fmla="*/ 279 h 298"/>
              <a:gd name="T40" fmla="*/ 251 w 1193"/>
              <a:gd name="T41" fmla="*/ 270 h 298"/>
              <a:gd name="T42" fmla="*/ 203 w 1193"/>
              <a:gd name="T43" fmla="*/ 261 h 298"/>
              <a:gd name="T44" fmla="*/ 158 w 1193"/>
              <a:gd name="T45" fmla="*/ 250 h 298"/>
              <a:gd name="T46" fmla="*/ 117 w 1193"/>
              <a:gd name="T47" fmla="*/ 237 h 298"/>
              <a:gd name="T48" fmla="*/ 83 w 1193"/>
              <a:gd name="T49" fmla="*/ 224 h 298"/>
              <a:gd name="T50" fmla="*/ 54 w 1193"/>
              <a:gd name="T51" fmla="*/ 211 h 298"/>
              <a:gd name="T52" fmla="*/ 31 w 1193"/>
              <a:gd name="T53" fmla="*/ 197 h 298"/>
              <a:gd name="T54" fmla="*/ 14 w 1193"/>
              <a:gd name="T55" fmla="*/ 182 h 298"/>
              <a:gd name="T56" fmla="*/ 4 w 1193"/>
              <a:gd name="T57" fmla="*/ 166 h 298"/>
              <a:gd name="T58" fmla="*/ 0 w 1193"/>
              <a:gd name="T59" fmla="*/ 150 h 298"/>
              <a:gd name="T60" fmla="*/ 3 w 1193"/>
              <a:gd name="T61" fmla="*/ 134 h 298"/>
              <a:gd name="T62" fmla="*/ 12 w 1193"/>
              <a:gd name="T63" fmla="*/ 119 h 298"/>
              <a:gd name="T64" fmla="*/ 27 w 1193"/>
              <a:gd name="T65" fmla="*/ 104 h 298"/>
              <a:gd name="T66" fmla="*/ 50 w 1193"/>
              <a:gd name="T67" fmla="*/ 89 h 298"/>
              <a:gd name="T68" fmla="*/ 78 w 1193"/>
              <a:gd name="T69" fmla="*/ 75 h 298"/>
              <a:gd name="T70" fmla="*/ 112 w 1193"/>
              <a:gd name="T71" fmla="*/ 62 h 298"/>
              <a:gd name="T72" fmla="*/ 150 w 1193"/>
              <a:gd name="T73" fmla="*/ 50 h 298"/>
              <a:gd name="T74" fmla="*/ 195 w 1193"/>
              <a:gd name="T75" fmla="*/ 39 h 298"/>
              <a:gd name="T76" fmla="*/ 243 w 1193"/>
              <a:gd name="T77" fmla="*/ 29 h 298"/>
              <a:gd name="T78" fmla="*/ 295 w 1193"/>
              <a:gd name="T79" fmla="*/ 20 h 298"/>
              <a:gd name="T80" fmla="*/ 351 w 1193"/>
              <a:gd name="T81" fmla="*/ 13 h 298"/>
              <a:gd name="T82" fmla="*/ 409 w 1193"/>
              <a:gd name="T83" fmla="*/ 7 h 298"/>
              <a:gd name="T84" fmla="*/ 469 w 1193"/>
              <a:gd name="T85" fmla="*/ 3 h 298"/>
              <a:gd name="T86" fmla="*/ 532 w 1193"/>
              <a:gd name="T87" fmla="*/ 1 h 298"/>
              <a:gd name="T88" fmla="*/ 594 w 1193"/>
              <a:gd name="T89" fmla="*/ 0 h 298"/>
              <a:gd name="T90" fmla="*/ 657 w 1193"/>
              <a:gd name="T91" fmla="*/ 1 h 298"/>
              <a:gd name="T92" fmla="*/ 718 w 1193"/>
              <a:gd name="T93" fmla="*/ 3 h 298"/>
              <a:gd name="T94" fmla="*/ 779 w 1193"/>
              <a:gd name="T95" fmla="*/ 7 h 298"/>
              <a:gd name="T96" fmla="*/ 838 w 1193"/>
              <a:gd name="T97" fmla="*/ 13 h 298"/>
              <a:gd name="T98" fmla="*/ 894 w 1193"/>
              <a:gd name="T99" fmla="*/ 19 h 298"/>
              <a:gd name="T100" fmla="*/ 946 w 1193"/>
              <a:gd name="T101" fmla="*/ 28 h 298"/>
              <a:gd name="T102" fmla="*/ 995 w 1193"/>
              <a:gd name="T103" fmla="*/ 38 h 298"/>
              <a:gd name="T104" fmla="*/ 1040 w 1193"/>
              <a:gd name="T105" fmla="*/ 49 h 298"/>
              <a:gd name="T106" fmla="*/ 1079 w 1193"/>
              <a:gd name="T107" fmla="*/ 61 h 298"/>
              <a:gd name="T108" fmla="*/ 1113 w 1193"/>
              <a:gd name="T109" fmla="*/ 74 h 298"/>
              <a:gd name="T110" fmla="*/ 1142 w 1193"/>
              <a:gd name="T111" fmla="*/ 88 h 298"/>
              <a:gd name="T112" fmla="*/ 1164 w 1193"/>
              <a:gd name="T113" fmla="*/ 103 h 298"/>
              <a:gd name="T114" fmla="*/ 1180 w 1193"/>
              <a:gd name="T115" fmla="*/ 118 h 298"/>
              <a:gd name="T116" fmla="*/ 1190 w 1193"/>
              <a:gd name="T117" fmla="*/ 133 h 298"/>
              <a:gd name="T118" fmla="*/ 1193 w 1193"/>
              <a:gd name="T119" fmla="*/ 149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3"/>
              <a:gd name="T181" fmla="*/ 0 h 298"/>
              <a:gd name="T182" fmla="*/ 1193 w 1193"/>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3" h="298">
                <a:moveTo>
                  <a:pt x="1193" y="149"/>
                </a:moveTo>
                <a:lnTo>
                  <a:pt x="1193" y="152"/>
                </a:lnTo>
                <a:lnTo>
                  <a:pt x="1193" y="154"/>
                </a:lnTo>
                <a:lnTo>
                  <a:pt x="1192" y="156"/>
                </a:lnTo>
                <a:lnTo>
                  <a:pt x="1192" y="160"/>
                </a:lnTo>
                <a:lnTo>
                  <a:pt x="1191" y="162"/>
                </a:lnTo>
                <a:lnTo>
                  <a:pt x="1190" y="164"/>
                </a:lnTo>
                <a:lnTo>
                  <a:pt x="1189" y="167"/>
                </a:lnTo>
                <a:lnTo>
                  <a:pt x="1188" y="169"/>
                </a:lnTo>
                <a:lnTo>
                  <a:pt x="1186" y="173"/>
                </a:lnTo>
                <a:lnTo>
                  <a:pt x="1184" y="175"/>
                </a:lnTo>
                <a:lnTo>
                  <a:pt x="1182" y="177"/>
                </a:lnTo>
                <a:lnTo>
                  <a:pt x="1180" y="180"/>
                </a:lnTo>
                <a:lnTo>
                  <a:pt x="1178" y="183"/>
                </a:lnTo>
                <a:lnTo>
                  <a:pt x="1176" y="185"/>
                </a:lnTo>
                <a:lnTo>
                  <a:pt x="1173" y="188"/>
                </a:lnTo>
                <a:lnTo>
                  <a:pt x="1170" y="190"/>
                </a:lnTo>
                <a:lnTo>
                  <a:pt x="1167" y="193"/>
                </a:lnTo>
                <a:lnTo>
                  <a:pt x="1164" y="195"/>
                </a:lnTo>
                <a:lnTo>
                  <a:pt x="1160" y="198"/>
                </a:lnTo>
                <a:lnTo>
                  <a:pt x="1157" y="200"/>
                </a:lnTo>
                <a:lnTo>
                  <a:pt x="1154" y="202"/>
                </a:lnTo>
                <a:lnTo>
                  <a:pt x="1149" y="205"/>
                </a:lnTo>
                <a:lnTo>
                  <a:pt x="1146" y="208"/>
                </a:lnTo>
                <a:lnTo>
                  <a:pt x="1142" y="210"/>
                </a:lnTo>
                <a:lnTo>
                  <a:pt x="1137" y="212"/>
                </a:lnTo>
                <a:lnTo>
                  <a:pt x="1133" y="214"/>
                </a:lnTo>
                <a:lnTo>
                  <a:pt x="1129" y="217"/>
                </a:lnTo>
                <a:lnTo>
                  <a:pt x="1123" y="219"/>
                </a:lnTo>
                <a:lnTo>
                  <a:pt x="1119" y="221"/>
                </a:lnTo>
                <a:lnTo>
                  <a:pt x="1113" y="223"/>
                </a:lnTo>
                <a:lnTo>
                  <a:pt x="1108" y="225"/>
                </a:lnTo>
                <a:lnTo>
                  <a:pt x="1102" y="228"/>
                </a:lnTo>
                <a:lnTo>
                  <a:pt x="1097" y="230"/>
                </a:lnTo>
                <a:lnTo>
                  <a:pt x="1091" y="232"/>
                </a:lnTo>
                <a:lnTo>
                  <a:pt x="1085" y="234"/>
                </a:lnTo>
                <a:lnTo>
                  <a:pt x="1079" y="236"/>
                </a:lnTo>
                <a:lnTo>
                  <a:pt x="1073" y="239"/>
                </a:lnTo>
                <a:lnTo>
                  <a:pt x="1066" y="241"/>
                </a:lnTo>
                <a:lnTo>
                  <a:pt x="1059" y="243"/>
                </a:lnTo>
                <a:lnTo>
                  <a:pt x="1053" y="245"/>
                </a:lnTo>
                <a:lnTo>
                  <a:pt x="1046" y="247"/>
                </a:lnTo>
                <a:lnTo>
                  <a:pt x="1040" y="248"/>
                </a:lnTo>
                <a:lnTo>
                  <a:pt x="1032" y="251"/>
                </a:lnTo>
                <a:lnTo>
                  <a:pt x="1025" y="253"/>
                </a:lnTo>
                <a:lnTo>
                  <a:pt x="1018" y="255"/>
                </a:lnTo>
                <a:lnTo>
                  <a:pt x="1010" y="256"/>
                </a:lnTo>
                <a:lnTo>
                  <a:pt x="1002" y="258"/>
                </a:lnTo>
                <a:lnTo>
                  <a:pt x="995" y="261"/>
                </a:lnTo>
                <a:lnTo>
                  <a:pt x="987" y="262"/>
                </a:lnTo>
                <a:lnTo>
                  <a:pt x="979" y="264"/>
                </a:lnTo>
                <a:lnTo>
                  <a:pt x="971" y="265"/>
                </a:lnTo>
                <a:lnTo>
                  <a:pt x="963" y="267"/>
                </a:lnTo>
                <a:lnTo>
                  <a:pt x="954" y="268"/>
                </a:lnTo>
                <a:lnTo>
                  <a:pt x="946" y="269"/>
                </a:lnTo>
                <a:lnTo>
                  <a:pt x="938" y="271"/>
                </a:lnTo>
                <a:lnTo>
                  <a:pt x="929" y="273"/>
                </a:lnTo>
                <a:lnTo>
                  <a:pt x="920" y="275"/>
                </a:lnTo>
                <a:lnTo>
                  <a:pt x="911" y="276"/>
                </a:lnTo>
                <a:lnTo>
                  <a:pt x="903" y="277"/>
                </a:lnTo>
                <a:lnTo>
                  <a:pt x="894" y="278"/>
                </a:lnTo>
                <a:lnTo>
                  <a:pt x="884" y="279"/>
                </a:lnTo>
                <a:lnTo>
                  <a:pt x="875" y="281"/>
                </a:lnTo>
                <a:lnTo>
                  <a:pt x="866" y="282"/>
                </a:lnTo>
                <a:lnTo>
                  <a:pt x="856" y="284"/>
                </a:lnTo>
                <a:lnTo>
                  <a:pt x="847" y="285"/>
                </a:lnTo>
                <a:lnTo>
                  <a:pt x="838" y="286"/>
                </a:lnTo>
                <a:lnTo>
                  <a:pt x="828" y="287"/>
                </a:lnTo>
                <a:lnTo>
                  <a:pt x="818" y="288"/>
                </a:lnTo>
                <a:lnTo>
                  <a:pt x="808" y="288"/>
                </a:lnTo>
                <a:lnTo>
                  <a:pt x="798" y="289"/>
                </a:lnTo>
                <a:lnTo>
                  <a:pt x="788" y="290"/>
                </a:lnTo>
                <a:lnTo>
                  <a:pt x="779" y="291"/>
                </a:lnTo>
                <a:lnTo>
                  <a:pt x="769" y="291"/>
                </a:lnTo>
                <a:lnTo>
                  <a:pt x="759" y="292"/>
                </a:lnTo>
                <a:lnTo>
                  <a:pt x="749" y="293"/>
                </a:lnTo>
                <a:lnTo>
                  <a:pt x="739" y="293"/>
                </a:lnTo>
                <a:lnTo>
                  <a:pt x="729" y="295"/>
                </a:lnTo>
                <a:lnTo>
                  <a:pt x="718" y="295"/>
                </a:lnTo>
                <a:lnTo>
                  <a:pt x="708" y="296"/>
                </a:lnTo>
                <a:lnTo>
                  <a:pt x="699" y="296"/>
                </a:lnTo>
                <a:lnTo>
                  <a:pt x="688" y="297"/>
                </a:lnTo>
                <a:lnTo>
                  <a:pt x="678" y="297"/>
                </a:lnTo>
                <a:lnTo>
                  <a:pt x="667" y="297"/>
                </a:lnTo>
                <a:lnTo>
                  <a:pt x="657" y="298"/>
                </a:lnTo>
                <a:lnTo>
                  <a:pt x="646" y="298"/>
                </a:lnTo>
                <a:lnTo>
                  <a:pt x="636" y="298"/>
                </a:lnTo>
                <a:lnTo>
                  <a:pt x="625" y="298"/>
                </a:lnTo>
                <a:lnTo>
                  <a:pt x="615" y="298"/>
                </a:lnTo>
                <a:lnTo>
                  <a:pt x="604" y="298"/>
                </a:lnTo>
                <a:lnTo>
                  <a:pt x="594" y="298"/>
                </a:lnTo>
                <a:lnTo>
                  <a:pt x="583" y="298"/>
                </a:lnTo>
                <a:lnTo>
                  <a:pt x="573" y="298"/>
                </a:lnTo>
                <a:lnTo>
                  <a:pt x="563" y="298"/>
                </a:lnTo>
                <a:lnTo>
                  <a:pt x="553" y="298"/>
                </a:lnTo>
                <a:lnTo>
                  <a:pt x="542" y="298"/>
                </a:lnTo>
                <a:lnTo>
                  <a:pt x="532" y="297"/>
                </a:lnTo>
                <a:lnTo>
                  <a:pt x="521" y="297"/>
                </a:lnTo>
                <a:lnTo>
                  <a:pt x="511" y="297"/>
                </a:lnTo>
                <a:lnTo>
                  <a:pt x="500" y="296"/>
                </a:lnTo>
                <a:lnTo>
                  <a:pt x="490" y="296"/>
                </a:lnTo>
                <a:lnTo>
                  <a:pt x="480" y="296"/>
                </a:lnTo>
                <a:lnTo>
                  <a:pt x="469" y="295"/>
                </a:lnTo>
                <a:lnTo>
                  <a:pt x="459" y="295"/>
                </a:lnTo>
                <a:lnTo>
                  <a:pt x="450" y="293"/>
                </a:lnTo>
                <a:lnTo>
                  <a:pt x="440" y="292"/>
                </a:lnTo>
                <a:lnTo>
                  <a:pt x="430" y="292"/>
                </a:lnTo>
                <a:lnTo>
                  <a:pt x="419" y="291"/>
                </a:lnTo>
                <a:lnTo>
                  <a:pt x="409" y="290"/>
                </a:lnTo>
                <a:lnTo>
                  <a:pt x="399" y="290"/>
                </a:lnTo>
                <a:lnTo>
                  <a:pt x="389" y="289"/>
                </a:lnTo>
                <a:lnTo>
                  <a:pt x="379" y="288"/>
                </a:lnTo>
                <a:lnTo>
                  <a:pt x="371" y="287"/>
                </a:lnTo>
                <a:lnTo>
                  <a:pt x="361" y="286"/>
                </a:lnTo>
                <a:lnTo>
                  <a:pt x="351" y="285"/>
                </a:lnTo>
                <a:lnTo>
                  <a:pt x="342" y="284"/>
                </a:lnTo>
                <a:lnTo>
                  <a:pt x="332" y="282"/>
                </a:lnTo>
                <a:lnTo>
                  <a:pt x="322" y="281"/>
                </a:lnTo>
                <a:lnTo>
                  <a:pt x="314" y="280"/>
                </a:lnTo>
                <a:lnTo>
                  <a:pt x="305" y="279"/>
                </a:lnTo>
                <a:lnTo>
                  <a:pt x="295" y="278"/>
                </a:lnTo>
                <a:lnTo>
                  <a:pt x="286" y="276"/>
                </a:lnTo>
                <a:lnTo>
                  <a:pt x="277" y="275"/>
                </a:lnTo>
                <a:lnTo>
                  <a:pt x="269" y="274"/>
                </a:lnTo>
                <a:lnTo>
                  <a:pt x="260" y="273"/>
                </a:lnTo>
                <a:lnTo>
                  <a:pt x="251" y="270"/>
                </a:lnTo>
                <a:lnTo>
                  <a:pt x="243" y="269"/>
                </a:lnTo>
                <a:lnTo>
                  <a:pt x="235" y="267"/>
                </a:lnTo>
                <a:lnTo>
                  <a:pt x="227" y="266"/>
                </a:lnTo>
                <a:lnTo>
                  <a:pt x="218" y="264"/>
                </a:lnTo>
                <a:lnTo>
                  <a:pt x="210" y="263"/>
                </a:lnTo>
                <a:lnTo>
                  <a:pt x="203" y="261"/>
                </a:lnTo>
                <a:lnTo>
                  <a:pt x="195" y="259"/>
                </a:lnTo>
                <a:lnTo>
                  <a:pt x="187" y="257"/>
                </a:lnTo>
                <a:lnTo>
                  <a:pt x="180" y="255"/>
                </a:lnTo>
                <a:lnTo>
                  <a:pt x="172" y="254"/>
                </a:lnTo>
                <a:lnTo>
                  <a:pt x="164" y="252"/>
                </a:lnTo>
                <a:lnTo>
                  <a:pt x="158" y="250"/>
                </a:lnTo>
                <a:lnTo>
                  <a:pt x="150" y="248"/>
                </a:lnTo>
                <a:lnTo>
                  <a:pt x="144" y="246"/>
                </a:lnTo>
                <a:lnTo>
                  <a:pt x="137" y="244"/>
                </a:lnTo>
                <a:lnTo>
                  <a:pt x="130" y="242"/>
                </a:lnTo>
                <a:lnTo>
                  <a:pt x="124" y="240"/>
                </a:lnTo>
                <a:lnTo>
                  <a:pt x="117" y="237"/>
                </a:lnTo>
                <a:lnTo>
                  <a:pt x="112" y="235"/>
                </a:lnTo>
                <a:lnTo>
                  <a:pt x="105" y="233"/>
                </a:lnTo>
                <a:lnTo>
                  <a:pt x="100" y="231"/>
                </a:lnTo>
                <a:lnTo>
                  <a:pt x="94" y="229"/>
                </a:lnTo>
                <a:lnTo>
                  <a:pt x="89" y="227"/>
                </a:lnTo>
                <a:lnTo>
                  <a:pt x="83" y="224"/>
                </a:lnTo>
                <a:lnTo>
                  <a:pt x="78" y="222"/>
                </a:lnTo>
                <a:lnTo>
                  <a:pt x="72" y="220"/>
                </a:lnTo>
                <a:lnTo>
                  <a:pt x="68" y="218"/>
                </a:lnTo>
                <a:lnTo>
                  <a:pt x="63" y="216"/>
                </a:lnTo>
                <a:lnTo>
                  <a:pt x="58" y="213"/>
                </a:lnTo>
                <a:lnTo>
                  <a:pt x="54" y="211"/>
                </a:lnTo>
                <a:lnTo>
                  <a:pt x="50" y="209"/>
                </a:lnTo>
                <a:lnTo>
                  <a:pt x="46" y="206"/>
                </a:lnTo>
                <a:lnTo>
                  <a:pt x="42" y="203"/>
                </a:lnTo>
                <a:lnTo>
                  <a:pt x="38" y="201"/>
                </a:lnTo>
                <a:lnTo>
                  <a:pt x="35" y="199"/>
                </a:lnTo>
                <a:lnTo>
                  <a:pt x="31" y="197"/>
                </a:lnTo>
                <a:lnTo>
                  <a:pt x="27" y="194"/>
                </a:lnTo>
                <a:lnTo>
                  <a:pt x="25" y="191"/>
                </a:lnTo>
                <a:lnTo>
                  <a:pt x="22" y="189"/>
                </a:lnTo>
                <a:lnTo>
                  <a:pt x="20" y="186"/>
                </a:lnTo>
                <a:lnTo>
                  <a:pt x="16" y="184"/>
                </a:lnTo>
                <a:lnTo>
                  <a:pt x="14" y="182"/>
                </a:lnTo>
                <a:lnTo>
                  <a:pt x="12" y="178"/>
                </a:lnTo>
                <a:lnTo>
                  <a:pt x="10" y="176"/>
                </a:lnTo>
                <a:lnTo>
                  <a:pt x="9" y="174"/>
                </a:lnTo>
                <a:lnTo>
                  <a:pt x="6" y="171"/>
                </a:lnTo>
                <a:lnTo>
                  <a:pt x="5" y="168"/>
                </a:lnTo>
                <a:lnTo>
                  <a:pt x="4" y="166"/>
                </a:lnTo>
                <a:lnTo>
                  <a:pt x="3" y="163"/>
                </a:lnTo>
                <a:lnTo>
                  <a:pt x="2" y="161"/>
                </a:lnTo>
                <a:lnTo>
                  <a:pt x="1" y="159"/>
                </a:lnTo>
                <a:lnTo>
                  <a:pt x="1" y="155"/>
                </a:lnTo>
                <a:lnTo>
                  <a:pt x="0" y="153"/>
                </a:lnTo>
                <a:lnTo>
                  <a:pt x="0" y="150"/>
                </a:lnTo>
                <a:lnTo>
                  <a:pt x="0" y="148"/>
                </a:lnTo>
                <a:lnTo>
                  <a:pt x="0" y="145"/>
                </a:lnTo>
                <a:lnTo>
                  <a:pt x="1" y="142"/>
                </a:lnTo>
                <a:lnTo>
                  <a:pt x="1" y="140"/>
                </a:lnTo>
                <a:lnTo>
                  <a:pt x="2" y="138"/>
                </a:lnTo>
                <a:lnTo>
                  <a:pt x="3" y="134"/>
                </a:lnTo>
                <a:lnTo>
                  <a:pt x="4" y="132"/>
                </a:lnTo>
                <a:lnTo>
                  <a:pt x="5" y="129"/>
                </a:lnTo>
                <a:lnTo>
                  <a:pt x="6" y="127"/>
                </a:lnTo>
                <a:lnTo>
                  <a:pt x="9" y="125"/>
                </a:lnTo>
                <a:lnTo>
                  <a:pt x="10" y="121"/>
                </a:lnTo>
                <a:lnTo>
                  <a:pt x="12" y="119"/>
                </a:lnTo>
                <a:lnTo>
                  <a:pt x="14" y="117"/>
                </a:lnTo>
                <a:lnTo>
                  <a:pt x="16" y="114"/>
                </a:lnTo>
                <a:lnTo>
                  <a:pt x="20" y="111"/>
                </a:lnTo>
                <a:lnTo>
                  <a:pt x="22" y="109"/>
                </a:lnTo>
                <a:lnTo>
                  <a:pt x="25" y="107"/>
                </a:lnTo>
                <a:lnTo>
                  <a:pt x="27" y="104"/>
                </a:lnTo>
                <a:lnTo>
                  <a:pt x="31" y="101"/>
                </a:lnTo>
                <a:lnTo>
                  <a:pt x="35" y="99"/>
                </a:lnTo>
                <a:lnTo>
                  <a:pt x="38" y="96"/>
                </a:lnTo>
                <a:lnTo>
                  <a:pt x="42" y="94"/>
                </a:lnTo>
                <a:lnTo>
                  <a:pt x="46" y="92"/>
                </a:lnTo>
                <a:lnTo>
                  <a:pt x="50" y="89"/>
                </a:lnTo>
                <a:lnTo>
                  <a:pt x="54" y="87"/>
                </a:lnTo>
                <a:lnTo>
                  <a:pt x="58" y="85"/>
                </a:lnTo>
                <a:lnTo>
                  <a:pt x="63" y="82"/>
                </a:lnTo>
                <a:lnTo>
                  <a:pt x="68" y="80"/>
                </a:lnTo>
                <a:lnTo>
                  <a:pt x="72" y="77"/>
                </a:lnTo>
                <a:lnTo>
                  <a:pt x="78" y="75"/>
                </a:lnTo>
                <a:lnTo>
                  <a:pt x="83" y="73"/>
                </a:lnTo>
                <a:lnTo>
                  <a:pt x="89" y="71"/>
                </a:lnTo>
                <a:lnTo>
                  <a:pt x="94" y="69"/>
                </a:lnTo>
                <a:lnTo>
                  <a:pt x="100" y="66"/>
                </a:lnTo>
                <a:lnTo>
                  <a:pt x="105" y="64"/>
                </a:lnTo>
                <a:lnTo>
                  <a:pt x="112" y="62"/>
                </a:lnTo>
                <a:lnTo>
                  <a:pt x="117" y="60"/>
                </a:lnTo>
                <a:lnTo>
                  <a:pt x="124" y="58"/>
                </a:lnTo>
                <a:lnTo>
                  <a:pt x="130" y="55"/>
                </a:lnTo>
                <a:lnTo>
                  <a:pt x="137" y="54"/>
                </a:lnTo>
                <a:lnTo>
                  <a:pt x="144" y="52"/>
                </a:lnTo>
                <a:lnTo>
                  <a:pt x="150" y="50"/>
                </a:lnTo>
                <a:lnTo>
                  <a:pt x="158" y="48"/>
                </a:lnTo>
                <a:lnTo>
                  <a:pt x="164" y="46"/>
                </a:lnTo>
                <a:lnTo>
                  <a:pt x="172" y="44"/>
                </a:lnTo>
                <a:lnTo>
                  <a:pt x="180" y="42"/>
                </a:lnTo>
                <a:lnTo>
                  <a:pt x="187" y="40"/>
                </a:lnTo>
                <a:lnTo>
                  <a:pt x="195" y="39"/>
                </a:lnTo>
                <a:lnTo>
                  <a:pt x="203" y="37"/>
                </a:lnTo>
                <a:lnTo>
                  <a:pt x="210" y="36"/>
                </a:lnTo>
                <a:lnTo>
                  <a:pt x="218" y="33"/>
                </a:lnTo>
                <a:lnTo>
                  <a:pt x="227" y="32"/>
                </a:lnTo>
                <a:lnTo>
                  <a:pt x="235" y="30"/>
                </a:lnTo>
                <a:lnTo>
                  <a:pt x="243" y="29"/>
                </a:lnTo>
                <a:lnTo>
                  <a:pt x="251" y="27"/>
                </a:lnTo>
                <a:lnTo>
                  <a:pt x="260" y="26"/>
                </a:lnTo>
                <a:lnTo>
                  <a:pt x="269" y="25"/>
                </a:lnTo>
                <a:lnTo>
                  <a:pt x="277" y="23"/>
                </a:lnTo>
                <a:lnTo>
                  <a:pt x="286" y="21"/>
                </a:lnTo>
                <a:lnTo>
                  <a:pt x="295" y="20"/>
                </a:lnTo>
                <a:lnTo>
                  <a:pt x="305" y="19"/>
                </a:lnTo>
                <a:lnTo>
                  <a:pt x="314" y="18"/>
                </a:lnTo>
                <a:lnTo>
                  <a:pt x="322" y="16"/>
                </a:lnTo>
                <a:lnTo>
                  <a:pt x="332" y="15"/>
                </a:lnTo>
                <a:lnTo>
                  <a:pt x="341" y="14"/>
                </a:lnTo>
                <a:lnTo>
                  <a:pt x="351" y="13"/>
                </a:lnTo>
                <a:lnTo>
                  <a:pt x="361" y="12"/>
                </a:lnTo>
                <a:lnTo>
                  <a:pt x="371" y="10"/>
                </a:lnTo>
                <a:lnTo>
                  <a:pt x="379" y="10"/>
                </a:lnTo>
                <a:lnTo>
                  <a:pt x="389" y="9"/>
                </a:lnTo>
                <a:lnTo>
                  <a:pt x="399" y="8"/>
                </a:lnTo>
                <a:lnTo>
                  <a:pt x="409" y="7"/>
                </a:lnTo>
                <a:lnTo>
                  <a:pt x="419" y="6"/>
                </a:lnTo>
                <a:lnTo>
                  <a:pt x="430" y="6"/>
                </a:lnTo>
                <a:lnTo>
                  <a:pt x="440" y="5"/>
                </a:lnTo>
                <a:lnTo>
                  <a:pt x="450" y="4"/>
                </a:lnTo>
                <a:lnTo>
                  <a:pt x="459" y="4"/>
                </a:lnTo>
                <a:lnTo>
                  <a:pt x="469" y="3"/>
                </a:lnTo>
                <a:lnTo>
                  <a:pt x="480" y="3"/>
                </a:lnTo>
                <a:lnTo>
                  <a:pt x="490" y="2"/>
                </a:lnTo>
                <a:lnTo>
                  <a:pt x="500" y="2"/>
                </a:lnTo>
                <a:lnTo>
                  <a:pt x="511" y="2"/>
                </a:lnTo>
                <a:lnTo>
                  <a:pt x="521" y="1"/>
                </a:lnTo>
                <a:lnTo>
                  <a:pt x="532" y="1"/>
                </a:lnTo>
                <a:lnTo>
                  <a:pt x="542" y="1"/>
                </a:lnTo>
                <a:lnTo>
                  <a:pt x="553" y="1"/>
                </a:lnTo>
                <a:lnTo>
                  <a:pt x="563" y="0"/>
                </a:lnTo>
                <a:lnTo>
                  <a:pt x="573" y="0"/>
                </a:lnTo>
                <a:lnTo>
                  <a:pt x="583" y="0"/>
                </a:lnTo>
                <a:lnTo>
                  <a:pt x="594" y="0"/>
                </a:lnTo>
                <a:lnTo>
                  <a:pt x="604" y="0"/>
                </a:lnTo>
                <a:lnTo>
                  <a:pt x="615" y="0"/>
                </a:lnTo>
                <a:lnTo>
                  <a:pt x="625" y="0"/>
                </a:lnTo>
                <a:lnTo>
                  <a:pt x="636" y="1"/>
                </a:lnTo>
                <a:lnTo>
                  <a:pt x="646" y="1"/>
                </a:lnTo>
                <a:lnTo>
                  <a:pt x="657" y="1"/>
                </a:lnTo>
                <a:lnTo>
                  <a:pt x="667" y="1"/>
                </a:lnTo>
                <a:lnTo>
                  <a:pt x="678" y="1"/>
                </a:lnTo>
                <a:lnTo>
                  <a:pt x="688" y="2"/>
                </a:lnTo>
                <a:lnTo>
                  <a:pt x="699" y="2"/>
                </a:lnTo>
                <a:lnTo>
                  <a:pt x="708" y="3"/>
                </a:lnTo>
                <a:lnTo>
                  <a:pt x="718" y="3"/>
                </a:lnTo>
                <a:lnTo>
                  <a:pt x="729" y="4"/>
                </a:lnTo>
                <a:lnTo>
                  <a:pt x="739" y="4"/>
                </a:lnTo>
                <a:lnTo>
                  <a:pt x="749" y="5"/>
                </a:lnTo>
                <a:lnTo>
                  <a:pt x="759" y="5"/>
                </a:lnTo>
                <a:lnTo>
                  <a:pt x="769" y="6"/>
                </a:lnTo>
                <a:lnTo>
                  <a:pt x="779" y="7"/>
                </a:lnTo>
                <a:lnTo>
                  <a:pt x="788" y="8"/>
                </a:lnTo>
                <a:lnTo>
                  <a:pt x="798" y="8"/>
                </a:lnTo>
                <a:lnTo>
                  <a:pt x="808" y="9"/>
                </a:lnTo>
                <a:lnTo>
                  <a:pt x="818" y="10"/>
                </a:lnTo>
                <a:lnTo>
                  <a:pt x="828" y="12"/>
                </a:lnTo>
                <a:lnTo>
                  <a:pt x="838" y="13"/>
                </a:lnTo>
                <a:lnTo>
                  <a:pt x="847" y="14"/>
                </a:lnTo>
                <a:lnTo>
                  <a:pt x="856" y="15"/>
                </a:lnTo>
                <a:lnTo>
                  <a:pt x="866" y="16"/>
                </a:lnTo>
                <a:lnTo>
                  <a:pt x="875" y="17"/>
                </a:lnTo>
                <a:lnTo>
                  <a:pt x="884" y="18"/>
                </a:lnTo>
                <a:lnTo>
                  <a:pt x="894" y="19"/>
                </a:lnTo>
                <a:lnTo>
                  <a:pt x="903" y="20"/>
                </a:lnTo>
                <a:lnTo>
                  <a:pt x="911" y="23"/>
                </a:lnTo>
                <a:lnTo>
                  <a:pt x="920" y="24"/>
                </a:lnTo>
                <a:lnTo>
                  <a:pt x="929" y="25"/>
                </a:lnTo>
                <a:lnTo>
                  <a:pt x="938" y="27"/>
                </a:lnTo>
                <a:lnTo>
                  <a:pt x="946" y="28"/>
                </a:lnTo>
                <a:lnTo>
                  <a:pt x="954" y="29"/>
                </a:lnTo>
                <a:lnTo>
                  <a:pt x="963" y="31"/>
                </a:lnTo>
                <a:lnTo>
                  <a:pt x="971" y="32"/>
                </a:lnTo>
                <a:lnTo>
                  <a:pt x="979" y="35"/>
                </a:lnTo>
                <a:lnTo>
                  <a:pt x="987" y="36"/>
                </a:lnTo>
                <a:lnTo>
                  <a:pt x="995" y="38"/>
                </a:lnTo>
                <a:lnTo>
                  <a:pt x="1002" y="40"/>
                </a:lnTo>
                <a:lnTo>
                  <a:pt x="1010" y="41"/>
                </a:lnTo>
                <a:lnTo>
                  <a:pt x="1018" y="43"/>
                </a:lnTo>
                <a:lnTo>
                  <a:pt x="1025" y="46"/>
                </a:lnTo>
                <a:lnTo>
                  <a:pt x="1032" y="47"/>
                </a:lnTo>
                <a:lnTo>
                  <a:pt x="1040" y="49"/>
                </a:lnTo>
                <a:lnTo>
                  <a:pt x="1046" y="51"/>
                </a:lnTo>
                <a:lnTo>
                  <a:pt x="1053" y="53"/>
                </a:lnTo>
                <a:lnTo>
                  <a:pt x="1059" y="54"/>
                </a:lnTo>
                <a:lnTo>
                  <a:pt x="1066" y="57"/>
                </a:lnTo>
                <a:lnTo>
                  <a:pt x="1073" y="59"/>
                </a:lnTo>
                <a:lnTo>
                  <a:pt x="1079" y="61"/>
                </a:lnTo>
                <a:lnTo>
                  <a:pt x="1085" y="63"/>
                </a:lnTo>
                <a:lnTo>
                  <a:pt x="1091" y="65"/>
                </a:lnTo>
                <a:lnTo>
                  <a:pt x="1097" y="67"/>
                </a:lnTo>
                <a:lnTo>
                  <a:pt x="1102" y="70"/>
                </a:lnTo>
                <a:lnTo>
                  <a:pt x="1108" y="72"/>
                </a:lnTo>
                <a:lnTo>
                  <a:pt x="1113" y="74"/>
                </a:lnTo>
                <a:lnTo>
                  <a:pt x="1119" y="76"/>
                </a:lnTo>
                <a:lnTo>
                  <a:pt x="1123" y="78"/>
                </a:lnTo>
                <a:lnTo>
                  <a:pt x="1129" y="81"/>
                </a:lnTo>
                <a:lnTo>
                  <a:pt x="1133" y="83"/>
                </a:lnTo>
                <a:lnTo>
                  <a:pt x="1137" y="86"/>
                </a:lnTo>
                <a:lnTo>
                  <a:pt x="1142" y="88"/>
                </a:lnTo>
                <a:lnTo>
                  <a:pt x="1146" y="91"/>
                </a:lnTo>
                <a:lnTo>
                  <a:pt x="1149" y="93"/>
                </a:lnTo>
                <a:lnTo>
                  <a:pt x="1154" y="95"/>
                </a:lnTo>
                <a:lnTo>
                  <a:pt x="1157" y="98"/>
                </a:lnTo>
                <a:lnTo>
                  <a:pt x="1160" y="100"/>
                </a:lnTo>
                <a:lnTo>
                  <a:pt x="1164" y="103"/>
                </a:lnTo>
                <a:lnTo>
                  <a:pt x="1167" y="105"/>
                </a:lnTo>
                <a:lnTo>
                  <a:pt x="1170" y="108"/>
                </a:lnTo>
                <a:lnTo>
                  <a:pt x="1172" y="110"/>
                </a:lnTo>
                <a:lnTo>
                  <a:pt x="1176" y="112"/>
                </a:lnTo>
                <a:lnTo>
                  <a:pt x="1178" y="116"/>
                </a:lnTo>
                <a:lnTo>
                  <a:pt x="1180" y="118"/>
                </a:lnTo>
                <a:lnTo>
                  <a:pt x="1182" y="120"/>
                </a:lnTo>
                <a:lnTo>
                  <a:pt x="1184" y="123"/>
                </a:lnTo>
                <a:lnTo>
                  <a:pt x="1186" y="126"/>
                </a:lnTo>
                <a:lnTo>
                  <a:pt x="1188" y="128"/>
                </a:lnTo>
                <a:lnTo>
                  <a:pt x="1189" y="131"/>
                </a:lnTo>
                <a:lnTo>
                  <a:pt x="1190" y="133"/>
                </a:lnTo>
                <a:lnTo>
                  <a:pt x="1191" y="135"/>
                </a:lnTo>
                <a:lnTo>
                  <a:pt x="1192" y="139"/>
                </a:lnTo>
                <a:lnTo>
                  <a:pt x="1192" y="141"/>
                </a:lnTo>
                <a:lnTo>
                  <a:pt x="1193" y="143"/>
                </a:lnTo>
                <a:lnTo>
                  <a:pt x="1193" y="146"/>
                </a:lnTo>
                <a:lnTo>
                  <a:pt x="1193" y="149"/>
                </a:lnTo>
                <a:close/>
              </a:path>
            </a:pathLst>
          </a:custGeom>
          <a:solidFill>
            <a:srgbClr val="FFFFCC"/>
          </a:solidFill>
          <a:ln w="9525">
            <a:solidFill>
              <a:srgbClr val="000000"/>
            </a:solidFill>
            <a:round/>
            <a:headEnd/>
            <a:tailEnd/>
          </a:ln>
        </p:spPr>
        <p:txBody>
          <a:bodyPr>
            <a:prstTxWarp prst="textNoShape">
              <a:avLst/>
            </a:prstTxWarp>
          </a:bodyPr>
          <a:lstStyle/>
          <a:p>
            <a:endParaRPr lang="en-US"/>
          </a:p>
        </p:txBody>
      </p:sp>
      <p:sp>
        <p:nvSpPr>
          <p:cNvPr id="57375" name="Rectangle 30"/>
          <p:cNvSpPr>
            <a:spLocks noChangeArrowheads="1"/>
          </p:cNvSpPr>
          <p:nvPr/>
        </p:nvSpPr>
        <p:spPr bwMode="auto">
          <a:xfrm>
            <a:off x="6080125" y="2322513"/>
            <a:ext cx="379413" cy="379412"/>
          </a:xfrm>
          <a:prstGeom prst="rect">
            <a:avLst/>
          </a:prstGeom>
          <a:solidFill>
            <a:srgbClr val="FFFFCC"/>
          </a:solidFill>
          <a:ln w="0">
            <a:solidFill>
              <a:srgbClr val="000000"/>
            </a:solidFill>
            <a:miter lim="800000"/>
            <a:headEnd/>
            <a:tailEnd/>
          </a:ln>
        </p:spPr>
        <p:txBody>
          <a:bodyPr>
            <a:prstTxWarp prst="textNoShape">
              <a:avLst/>
            </a:prstTxWarp>
          </a:bodyPr>
          <a:lstStyle/>
          <a:p>
            <a:endParaRPr lang="en-US"/>
          </a:p>
        </p:txBody>
      </p:sp>
      <p:sp>
        <p:nvSpPr>
          <p:cNvPr id="57376" name="Freeform 31"/>
          <p:cNvSpPr>
            <a:spLocks/>
          </p:cNvSpPr>
          <p:nvPr/>
        </p:nvSpPr>
        <p:spPr bwMode="auto">
          <a:xfrm>
            <a:off x="6080125" y="2274888"/>
            <a:ext cx="379413" cy="95250"/>
          </a:xfrm>
          <a:custGeom>
            <a:avLst/>
            <a:gdLst>
              <a:gd name="T0" fmla="*/ 1191 w 1193"/>
              <a:gd name="T1" fmla="*/ 163 h 299"/>
              <a:gd name="T2" fmla="*/ 1182 w 1193"/>
              <a:gd name="T3" fmla="*/ 178 h 299"/>
              <a:gd name="T4" fmla="*/ 1167 w 1193"/>
              <a:gd name="T5" fmla="*/ 193 h 299"/>
              <a:gd name="T6" fmla="*/ 1146 w 1193"/>
              <a:gd name="T7" fmla="*/ 209 h 299"/>
              <a:gd name="T8" fmla="*/ 1119 w 1193"/>
              <a:gd name="T9" fmla="*/ 222 h 299"/>
              <a:gd name="T10" fmla="*/ 1085 w 1193"/>
              <a:gd name="T11" fmla="*/ 235 h 299"/>
              <a:gd name="T12" fmla="*/ 1046 w 1193"/>
              <a:gd name="T13" fmla="*/ 248 h 299"/>
              <a:gd name="T14" fmla="*/ 1002 w 1193"/>
              <a:gd name="T15" fmla="*/ 259 h 299"/>
              <a:gd name="T16" fmla="*/ 954 w 1193"/>
              <a:gd name="T17" fmla="*/ 269 h 299"/>
              <a:gd name="T18" fmla="*/ 903 w 1193"/>
              <a:gd name="T19" fmla="*/ 278 h 299"/>
              <a:gd name="T20" fmla="*/ 847 w 1193"/>
              <a:gd name="T21" fmla="*/ 285 h 299"/>
              <a:gd name="T22" fmla="*/ 788 w 1193"/>
              <a:gd name="T23" fmla="*/ 291 h 299"/>
              <a:gd name="T24" fmla="*/ 729 w 1193"/>
              <a:gd name="T25" fmla="*/ 295 h 299"/>
              <a:gd name="T26" fmla="*/ 667 w 1193"/>
              <a:gd name="T27" fmla="*/ 298 h 299"/>
              <a:gd name="T28" fmla="*/ 604 w 1193"/>
              <a:gd name="T29" fmla="*/ 299 h 299"/>
              <a:gd name="T30" fmla="*/ 542 w 1193"/>
              <a:gd name="T31" fmla="*/ 299 h 299"/>
              <a:gd name="T32" fmla="*/ 480 w 1193"/>
              <a:gd name="T33" fmla="*/ 296 h 299"/>
              <a:gd name="T34" fmla="*/ 419 w 1193"/>
              <a:gd name="T35" fmla="*/ 292 h 299"/>
              <a:gd name="T36" fmla="*/ 361 w 1193"/>
              <a:gd name="T37" fmla="*/ 287 h 299"/>
              <a:gd name="T38" fmla="*/ 305 w 1193"/>
              <a:gd name="T39" fmla="*/ 280 h 299"/>
              <a:gd name="T40" fmla="*/ 251 w 1193"/>
              <a:gd name="T41" fmla="*/ 271 h 299"/>
              <a:gd name="T42" fmla="*/ 203 w 1193"/>
              <a:gd name="T43" fmla="*/ 261 h 299"/>
              <a:gd name="T44" fmla="*/ 158 w 1193"/>
              <a:gd name="T45" fmla="*/ 250 h 299"/>
              <a:gd name="T46" fmla="*/ 117 w 1193"/>
              <a:gd name="T47" fmla="*/ 238 h 299"/>
              <a:gd name="T48" fmla="*/ 83 w 1193"/>
              <a:gd name="T49" fmla="*/ 225 h 299"/>
              <a:gd name="T50" fmla="*/ 54 w 1193"/>
              <a:gd name="T51" fmla="*/ 212 h 299"/>
              <a:gd name="T52" fmla="*/ 31 w 1193"/>
              <a:gd name="T53" fmla="*/ 198 h 299"/>
              <a:gd name="T54" fmla="*/ 14 w 1193"/>
              <a:gd name="T55" fmla="*/ 182 h 299"/>
              <a:gd name="T56" fmla="*/ 4 w 1193"/>
              <a:gd name="T57" fmla="*/ 167 h 299"/>
              <a:gd name="T58" fmla="*/ 0 w 1193"/>
              <a:gd name="T59" fmla="*/ 151 h 299"/>
              <a:gd name="T60" fmla="*/ 3 w 1193"/>
              <a:gd name="T61" fmla="*/ 135 h 299"/>
              <a:gd name="T62" fmla="*/ 12 w 1193"/>
              <a:gd name="T63" fmla="*/ 120 h 299"/>
              <a:gd name="T64" fmla="*/ 27 w 1193"/>
              <a:gd name="T65" fmla="*/ 104 h 299"/>
              <a:gd name="T66" fmla="*/ 50 w 1193"/>
              <a:gd name="T67" fmla="*/ 90 h 299"/>
              <a:gd name="T68" fmla="*/ 78 w 1193"/>
              <a:gd name="T69" fmla="*/ 76 h 299"/>
              <a:gd name="T70" fmla="*/ 112 w 1193"/>
              <a:gd name="T71" fmla="*/ 63 h 299"/>
              <a:gd name="T72" fmla="*/ 150 w 1193"/>
              <a:gd name="T73" fmla="*/ 51 h 299"/>
              <a:gd name="T74" fmla="*/ 195 w 1193"/>
              <a:gd name="T75" fmla="*/ 40 h 299"/>
              <a:gd name="T76" fmla="*/ 243 w 1193"/>
              <a:gd name="T77" fmla="*/ 30 h 299"/>
              <a:gd name="T78" fmla="*/ 295 w 1193"/>
              <a:gd name="T79" fmla="*/ 21 h 299"/>
              <a:gd name="T80" fmla="*/ 351 w 1193"/>
              <a:gd name="T81" fmla="*/ 13 h 299"/>
              <a:gd name="T82" fmla="*/ 409 w 1193"/>
              <a:gd name="T83" fmla="*/ 8 h 299"/>
              <a:gd name="T84" fmla="*/ 469 w 1193"/>
              <a:gd name="T85" fmla="*/ 4 h 299"/>
              <a:gd name="T86" fmla="*/ 532 w 1193"/>
              <a:gd name="T87" fmla="*/ 1 h 299"/>
              <a:gd name="T88" fmla="*/ 594 w 1193"/>
              <a:gd name="T89" fmla="*/ 0 h 299"/>
              <a:gd name="T90" fmla="*/ 657 w 1193"/>
              <a:gd name="T91" fmla="*/ 1 h 299"/>
              <a:gd name="T92" fmla="*/ 718 w 1193"/>
              <a:gd name="T93" fmla="*/ 4 h 299"/>
              <a:gd name="T94" fmla="*/ 779 w 1193"/>
              <a:gd name="T95" fmla="*/ 8 h 299"/>
              <a:gd name="T96" fmla="*/ 838 w 1193"/>
              <a:gd name="T97" fmla="*/ 13 h 299"/>
              <a:gd name="T98" fmla="*/ 894 w 1193"/>
              <a:gd name="T99" fmla="*/ 20 h 299"/>
              <a:gd name="T100" fmla="*/ 946 w 1193"/>
              <a:gd name="T101" fmla="*/ 29 h 299"/>
              <a:gd name="T102" fmla="*/ 995 w 1193"/>
              <a:gd name="T103" fmla="*/ 39 h 299"/>
              <a:gd name="T104" fmla="*/ 1040 w 1193"/>
              <a:gd name="T105" fmla="*/ 50 h 299"/>
              <a:gd name="T106" fmla="*/ 1079 w 1193"/>
              <a:gd name="T107" fmla="*/ 62 h 299"/>
              <a:gd name="T108" fmla="*/ 1113 w 1193"/>
              <a:gd name="T109" fmla="*/ 75 h 299"/>
              <a:gd name="T110" fmla="*/ 1142 w 1193"/>
              <a:gd name="T111" fmla="*/ 89 h 299"/>
              <a:gd name="T112" fmla="*/ 1164 w 1193"/>
              <a:gd name="T113" fmla="*/ 103 h 299"/>
              <a:gd name="T114" fmla="*/ 1180 w 1193"/>
              <a:gd name="T115" fmla="*/ 119 h 299"/>
              <a:gd name="T116" fmla="*/ 1190 w 1193"/>
              <a:gd name="T117" fmla="*/ 134 h 299"/>
              <a:gd name="T118" fmla="*/ 1193 w 1193"/>
              <a:gd name="T119" fmla="*/ 149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3"/>
              <a:gd name="T181" fmla="*/ 0 h 299"/>
              <a:gd name="T182" fmla="*/ 1193 w 1193"/>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3" h="299">
                <a:moveTo>
                  <a:pt x="1193" y="149"/>
                </a:moveTo>
                <a:lnTo>
                  <a:pt x="1193" y="153"/>
                </a:lnTo>
                <a:lnTo>
                  <a:pt x="1193" y="155"/>
                </a:lnTo>
                <a:lnTo>
                  <a:pt x="1192" y="157"/>
                </a:lnTo>
                <a:lnTo>
                  <a:pt x="1192" y="160"/>
                </a:lnTo>
                <a:lnTo>
                  <a:pt x="1191" y="163"/>
                </a:lnTo>
                <a:lnTo>
                  <a:pt x="1190" y="166"/>
                </a:lnTo>
                <a:lnTo>
                  <a:pt x="1189" y="168"/>
                </a:lnTo>
                <a:lnTo>
                  <a:pt x="1188" y="170"/>
                </a:lnTo>
                <a:lnTo>
                  <a:pt x="1186" y="174"/>
                </a:lnTo>
                <a:lnTo>
                  <a:pt x="1184" y="176"/>
                </a:lnTo>
                <a:lnTo>
                  <a:pt x="1182" y="178"/>
                </a:lnTo>
                <a:lnTo>
                  <a:pt x="1180" y="181"/>
                </a:lnTo>
                <a:lnTo>
                  <a:pt x="1178" y="183"/>
                </a:lnTo>
                <a:lnTo>
                  <a:pt x="1176" y="186"/>
                </a:lnTo>
                <a:lnTo>
                  <a:pt x="1173" y="189"/>
                </a:lnTo>
                <a:lnTo>
                  <a:pt x="1170" y="191"/>
                </a:lnTo>
                <a:lnTo>
                  <a:pt x="1167" y="193"/>
                </a:lnTo>
                <a:lnTo>
                  <a:pt x="1164" y="196"/>
                </a:lnTo>
                <a:lnTo>
                  <a:pt x="1160" y="199"/>
                </a:lnTo>
                <a:lnTo>
                  <a:pt x="1157" y="201"/>
                </a:lnTo>
                <a:lnTo>
                  <a:pt x="1154" y="203"/>
                </a:lnTo>
                <a:lnTo>
                  <a:pt x="1149" y="205"/>
                </a:lnTo>
                <a:lnTo>
                  <a:pt x="1146" y="209"/>
                </a:lnTo>
                <a:lnTo>
                  <a:pt x="1142" y="211"/>
                </a:lnTo>
                <a:lnTo>
                  <a:pt x="1137" y="213"/>
                </a:lnTo>
                <a:lnTo>
                  <a:pt x="1133" y="215"/>
                </a:lnTo>
                <a:lnTo>
                  <a:pt x="1129" y="217"/>
                </a:lnTo>
                <a:lnTo>
                  <a:pt x="1123" y="220"/>
                </a:lnTo>
                <a:lnTo>
                  <a:pt x="1119" y="222"/>
                </a:lnTo>
                <a:lnTo>
                  <a:pt x="1113" y="224"/>
                </a:lnTo>
                <a:lnTo>
                  <a:pt x="1108" y="226"/>
                </a:lnTo>
                <a:lnTo>
                  <a:pt x="1102" y="230"/>
                </a:lnTo>
                <a:lnTo>
                  <a:pt x="1097" y="232"/>
                </a:lnTo>
                <a:lnTo>
                  <a:pt x="1091" y="234"/>
                </a:lnTo>
                <a:lnTo>
                  <a:pt x="1085" y="235"/>
                </a:lnTo>
                <a:lnTo>
                  <a:pt x="1079" y="237"/>
                </a:lnTo>
                <a:lnTo>
                  <a:pt x="1073" y="239"/>
                </a:lnTo>
                <a:lnTo>
                  <a:pt x="1066" y="242"/>
                </a:lnTo>
                <a:lnTo>
                  <a:pt x="1059" y="244"/>
                </a:lnTo>
                <a:lnTo>
                  <a:pt x="1053" y="246"/>
                </a:lnTo>
                <a:lnTo>
                  <a:pt x="1046" y="248"/>
                </a:lnTo>
                <a:lnTo>
                  <a:pt x="1040" y="249"/>
                </a:lnTo>
                <a:lnTo>
                  <a:pt x="1032" y="251"/>
                </a:lnTo>
                <a:lnTo>
                  <a:pt x="1025" y="254"/>
                </a:lnTo>
                <a:lnTo>
                  <a:pt x="1018" y="256"/>
                </a:lnTo>
                <a:lnTo>
                  <a:pt x="1010" y="257"/>
                </a:lnTo>
                <a:lnTo>
                  <a:pt x="1002" y="259"/>
                </a:lnTo>
                <a:lnTo>
                  <a:pt x="995" y="261"/>
                </a:lnTo>
                <a:lnTo>
                  <a:pt x="987" y="262"/>
                </a:lnTo>
                <a:lnTo>
                  <a:pt x="979" y="265"/>
                </a:lnTo>
                <a:lnTo>
                  <a:pt x="971" y="266"/>
                </a:lnTo>
                <a:lnTo>
                  <a:pt x="963" y="268"/>
                </a:lnTo>
                <a:lnTo>
                  <a:pt x="954" y="269"/>
                </a:lnTo>
                <a:lnTo>
                  <a:pt x="946" y="271"/>
                </a:lnTo>
                <a:lnTo>
                  <a:pt x="938" y="272"/>
                </a:lnTo>
                <a:lnTo>
                  <a:pt x="929" y="273"/>
                </a:lnTo>
                <a:lnTo>
                  <a:pt x="920" y="276"/>
                </a:lnTo>
                <a:lnTo>
                  <a:pt x="911" y="277"/>
                </a:lnTo>
                <a:lnTo>
                  <a:pt x="903" y="278"/>
                </a:lnTo>
                <a:lnTo>
                  <a:pt x="894" y="279"/>
                </a:lnTo>
                <a:lnTo>
                  <a:pt x="884" y="280"/>
                </a:lnTo>
                <a:lnTo>
                  <a:pt x="875" y="282"/>
                </a:lnTo>
                <a:lnTo>
                  <a:pt x="866" y="283"/>
                </a:lnTo>
                <a:lnTo>
                  <a:pt x="856" y="284"/>
                </a:lnTo>
                <a:lnTo>
                  <a:pt x="847" y="285"/>
                </a:lnTo>
                <a:lnTo>
                  <a:pt x="838" y="287"/>
                </a:lnTo>
                <a:lnTo>
                  <a:pt x="828" y="288"/>
                </a:lnTo>
                <a:lnTo>
                  <a:pt x="818" y="289"/>
                </a:lnTo>
                <a:lnTo>
                  <a:pt x="808" y="289"/>
                </a:lnTo>
                <a:lnTo>
                  <a:pt x="798" y="290"/>
                </a:lnTo>
                <a:lnTo>
                  <a:pt x="788" y="291"/>
                </a:lnTo>
                <a:lnTo>
                  <a:pt x="779" y="292"/>
                </a:lnTo>
                <a:lnTo>
                  <a:pt x="769" y="292"/>
                </a:lnTo>
                <a:lnTo>
                  <a:pt x="759" y="293"/>
                </a:lnTo>
                <a:lnTo>
                  <a:pt x="749" y="294"/>
                </a:lnTo>
                <a:lnTo>
                  <a:pt x="739" y="294"/>
                </a:lnTo>
                <a:lnTo>
                  <a:pt x="729" y="295"/>
                </a:lnTo>
                <a:lnTo>
                  <a:pt x="718" y="295"/>
                </a:lnTo>
                <a:lnTo>
                  <a:pt x="708" y="296"/>
                </a:lnTo>
                <a:lnTo>
                  <a:pt x="699" y="296"/>
                </a:lnTo>
                <a:lnTo>
                  <a:pt x="688" y="298"/>
                </a:lnTo>
                <a:lnTo>
                  <a:pt x="678" y="298"/>
                </a:lnTo>
                <a:lnTo>
                  <a:pt x="667" y="298"/>
                </a:lnTo>
                <a:lnTo>
                  <a:pt x="657" y="299"/>
                </a:lnTo>
                <a:lnTo>
                  <a:pt x="646" y="299"/>
                </a:lnTo>
                <a:lnTo>
                  <a:pt x="636" y="299"/>
                </a:lnTo>
                <a:lnTo>
                  <a:pt x="625" y="299"/>
                </a:lnTo>
                <a:lnTo>
                  <a:pt x="615" y="299"/>
                </a:lnTo>
                <a:lnTo>
                  <a:pt x="604" y="299"/>
                </a:lnTo>
                <a:lnTo>
                  <a:pt x="594" y="299"/>
                </a:lnTo>
                <a:lnTo>
                  <a:pt x="583" y="299"/>
                </a:lnTo>
                <a:lnTo>
                  <a:pt x="573" y="299"/>
                </a:lnTo>
                <a:lnTo>
                  <a:pt x="563" y="299"/>
                </a:lnTo>
                <a:lnTo>
                  <a:pt x="553" y="299"/>
                </a:lnTo>
                <a:lnTo>
                  <a:pt x="542" y="299"/>
                </a:lnTo>
                <a:lnTo>
                  <a:pt x="532" y="298"/>
                </a:lnTo>
                <a:lnTo>
                  <a:pt x="521" y="298"/>
                </a:lnTo>
                <a:lnTo>
                  <a:pt x="511" y="298"/>
                </a:lnTo>
                <a:lnTo>
                  <a:pt x="500" y="296"/>
                </a:lnTo>
                <a:lnTo>
                  <a:pt x="490" y="296"/>
                </a:lnTo>
                <a:lnTo>
                  <a:pt x="480" y="296"/>
                </a:lnTo>
                <a:lnTo>
                  <a:pt x="469" y="295"/>
                </a:lnTo>
                <a:lnTo>
                  <a:pt x="459" y="295"/>
                </a:lnTo>
                <a:lnTo>
                  <a:pt x="450" y="294"/>
                </a:lnTo>
                <a:lnTo>
                  <a:pt x="440" y="293"/>
                </a:lnTo>
                <a:lnTo>
                  <a:pt x="430" y="293"/>
                </a:lnTo>
                <a:lnTo>
                  <a:pt x="419" y="292"/>
                </a:lnTo>
                <a:lnTo>
                  <a:pt x="409" y="291"/>
                </a:lnTo>
                <a:lnTo>
                  <a:pt x="399" y="291"/>
                </a:lnTo>
                <a:lnTo>
                  <a:pt x="389" y="290"/>
                </a:lnTo>
                <a:lnTo>
                  <a:pt x="379" y="289"/>
                </a:lnTo>
                <a:lnTo>
                  <a:pt x="371" y="288"/>
                </a:lnTo>
                <a:lnTo>
                  <a:pt x="361" y="287"/>
                </a:lnTo>
                <a:lnTo>
                  <a:pt x="351" y="285"/>
                </a:lnTo>
                <a:lnTo>
                  <a:pt x="342" y="284"/>
                </a:lnTo>
                <a:lnTo>
                  <a:pt x="332" y="283"/>
                </a:lnTo>
                <a:lnTo>
                  <a:pt x="322" y="282"/>
                </a:lnTo>
                <a:lnTo>
                  <a:pt x="314" y="281"/>
                </a:lnTo>
                <a:lnTo>
                  <a:pt x="305" y="280"/>
                </a:lnTo>
                <a:lnTo>
                  <a:pt x="295" y="279"/>
                </a:lnTo>
                <a:lnTo>
                  <a:pt x="286" y="277"/>
                </a:lnTo>
                <a:lnTo>
                  <a:pt x="277" y="276"/>
                </a:lnTo>
                <a:lnTo>
                  <a:pt x="269" y="274"/>
                </a:lnTo>
                <a:lnTo>
                  <a:pt x="260" y="273"/>
                </a:lnTo>
                <a:lnTo>
                  <a:pt x="251" y="271"/>
                </a:lnTo>
                <a:lnTo>
                  <a:pt x="243" y="270"/>
                </a:lnTo>
                <a:lnTo>
                  <a:pt x="235" y="268"/>
                </a:lnTo>
                <a:lnTo>
                  <a:pt x="227" y="267"/>
                </a:lnTo>
                <a:lnTo>
                  <a:pt x="218" y="265"/>
                </a:lnTo>
                <a:lnTo>
                  <a:pt x="210" y="264"/>
                </a:lnTo>
                <a:lnTo>
                  <a:pt x="203" y="261"/>
                </a:lnTo>
                <a:lnTo>
                  <a:pt x="195" y="260"/>
                </a:lnTo>
                <a:lnTo>
                  <a:pt x="187" y="258"/>
                </a:lnTo>
                <a:lnTo>
                  <a:pt x="180" y="256"/>
                </a:lnTo>
                <a:lnTo>
                  <a:pt x="172" y="255"/>
                </a:lnTo>
                <a:lnTo>
                  <a:pt x="164" y="253"/>
                </a:lnTo>
                <a:lnTo>
                  <a:pt x="158" y="250"/>
                </a:lnTo>
                <a:lnTo>
                  <a:pt x="150" y="249"/>
                </a:lnTo>
                <a:lnTo>
                  <a:pt x="144" y="247"/>
                </a:lnTo>
                <a:lnTo>
                  <a:pt x="137" y="245"/>
                </a:lnTo>
                <a:lnTo>
                  <a:pt x="130" y="243"/>
                </a:lnTo>
                <a:lnTo>
                  <a:pt x="124" y="240"/>
                </a:lnTo>
                <a:lnTo>
                  <a:pt x="117" y="238"/>
                </a:lnTo>
                <a:lnTo>
                  <a:pt x="112" y="236"/>
                </a:lnTo>
                <a:lnTo>
                  <a:pt x="105" y="234"/>
                </a:lnTo>
                <a:lnTo>
                  <a:pt x="100" y="233"/>
                </a:lnTo>
                <a:lnTo>
                  <a:pt x="94" y="231"/>
                </a:lnTo>
                <a:lnTo>
                  <a:pt x="89" y="228"/>
                </a:lnTo>
                <a:lnTo>
                  <a:pt x="83" y="225"/>
                </a:lnTo>
                <a:lnTo>
                  <a:pt x="78" y="223"/>
                </a:lnTo>
                <a:lnTo>
                  <a:pt x="72" y="221"/>
                </a:lnTo>
                <a:lnTo>
                  <a:pt x="68" y="219"/>
                </a:lnTo>
                <a:lnTo>
                  <a:pt x="63" y="216"/>
                </a:lnTo>
                <a:lnTo>
                  <a:pt x="58" y="214"/>
                </a:lnTo>
                <a:lnTo>
                  <a:pt x="54" y="212"/>
                </a:lnTo>
                <a:lnTo>
                  <a:pt x="50" y="210"/>
                </a:lnTo>
                <a:lnTo>
                  <a:pt x="46" y="206"/>
                </a:lnTo>
                <a:lnTo>
                  <a:pt x="42" y="204"/>
                </a:lnTo>
                <a:lnTo>
                  <a:pt x="38" y="202"/>
                </a:lnTo>
                <a:lnTo>
                  <a:pt x="35" y="200"/>
                </a:lnTo>
                <a:lnTo>
                  <a:pt x="31" y="198"/>
                </a:lnTo>
                <a:lnTo>
                  <a:pt x="27" y="194"/>
                </a:lnTo>
                <a:lnTo>
                  <a:pt x="25" y="192"/>
                </a:lnTo>
                <a:lnTo>
                  <a:pt x="22" y="190"/>
                </a:lnTo>
                <a:lnTo>
                  <a:pt x="20" y="187"/>
                </a:lnTo>
                <a:lnTo>
                  <a:pt x="16" y="185"/>
                </a:lnTo>
                <a:lnTo>
                  <a:pt x="14" y="182"/>
                </a:lnTo>
                <a:lnTo>
                  <a:pt x="12" y="179"/>
                </a:lnTo>
                <a:lnTo>
                  <a:pt x="10" y="177"/>
                </a:lnTo>
                <a:lnTo>
                  <a:pt x="9" y="175"/>
                </a:lnTo>
                <a:lnTo>
                  <a:pt x="6" y="171"/>
                </a:lnTo>
                <a:lnTo>
                  <a:pt x="5" y="169"/>
                </a:lnTo>
                <a:lnTo>
                  <a:pt x="4" y="167"/>
                </a:lnTo>
                <a:lnTo>
                  <a:pt x="3" y="164"/>
                </a:lnTo>
                <a:lnTo>
                  <a:pt x="2" y="162"/>
                </a:lnTo>
                <a:lnTo>
                  <a:pt x="1" y="159"/>
                </a:lnTo>
                <a:lnTo>
                  <a:pt x="1" y="156"/>
                </a:lnTo>
                <a:lnTo>
                  <a:pt x="0" y="154"/>
                </a:lnTo>
                <a:lnTo>
                  <a:pt x="0" y="151"/>
                </a:lnTo>
                <a:lnTo>
                  <a:pt x="0" y="148"/>
                </a:lnTo>
                <a:lnTo>
                  <a:pt x="0" y="146"/>
                </a:lnTo>
                <a:lnTo>
                  <a:pt x="1" y="143"/>
                </a:lnTo>
                <a:lnTo>
                  <a:pt x="1" y="141"/>
                </a:lnTo>
                <a:lnTo>
                  <a:pt x="2" y="138"/>
                </a:lnTo>
                <a:lnTo>
                  <a:pt x="3" y="135"/>
                </a:lnTo>
                <a:lnTo>
                  <a:pt x="4" y="133"/>
                </a:lnTo>
                <a:lnTo>
                  <a:pt x="5" y="130"/>
                </a:lnTo>
                <a:lnTo>
                  <a:pt x="6" y="128"/>
                </a:lnTo>
                <a:lnTo>
                  <a:pt x="9" y="125"/>
                </a:lnTo>
                <a:lnTo>
                  <a:pt x="10" y="122"/>
                </a:lnTo>
                <a:lnTo>
                  <a:pt x="12" y="120"/>
                </a:lnTo>
                <a:lnTo>
                  <a:pt x="14" y="118"/>
                </a:lnTo>
                <a:lnTo>
                  <a:pt x="16" y="114"/>
                </a:lnTo>
                <a:lnTo>
                  <a:pt x="20" y="112"/>
                </a:lnTo>
                <a:lnTo>
                  <a:pt x="22" y="110"/>
                </a:lnTo>
                <a:lnTo>
                  <a:pt x="25" y="108"/>
                </a:lnTo>
                <a:lnTo>
                  <a:pt x="27" y="104"/>
                </a:lnTo>
                <a:lnTo>
                  <a:pt x="31" y="102"/>
                </a:lnTo>
                <a:lnTo>
                  <a:pt x="35" y="100"/>
                </a:lnTo>
                <a:lnTo>
                  <a:pt x="38" y="98"/>
                </a:lnTo>
                <a:lnTo>
                  <a:pt x="42" y="95"/>
                </a:lnTo>
                <a:lnTo>
                  <a:pt x="46" y="92"/>
                </a:lnTo>
                <a:lnTo>
                  <a:pt x="50" y="90"/>
                </a:lnTo>
                <a:lnTo>
                  <a:pt x="54" y="88"/>
                </a:lnTo>
                <a:lnTo>
                  <a:pt x="58" y="86"/>
                </a:lnTo>
                <a:lnTo>
                  <a:pt x="63" y="83"/>
                </a:lnTo>
                <a:lnTo>
                  <a:pt x="68" y="80"/>
                </a:lnTo>
                <a:lnTo>
                  <a:pt x="72" y="78"/>
                </a:lnTo>
                <a:lnTo>
                  <a:pt x="78" y="76"/>
                </a:lnTo>
                <a:lnTo>
                  <a:pt x="83" y="74"/>
                </a:lnTo>
                <a:lnTo>
                  <a:pt x="89" y="72"/>
                </a:lnTo>
                <a:lnTo>
                  <a:pt x="94" y="69"/>
                </a:lnTo>
                <a:lnTo>
                  <a:pt x="100" y="67"/>
                </a:lnTo>
                <a:lnTo>
                  <a:pt x="105" y="65"/>
                </a:lnTo>
                <a:lnTo>
                  <a:pt x="112" y="63"/>
                </a:lnTo>
                <a:lnTo>
                  <a:pt x="117" y="61"/>
                </a:lnTo>
                <a:lnTo>
                  <a:pt x="124" y="58"/>
                </a:lnTo>
                <a:lnTo>
                  <a:pt x="130" y="56"/>
                </a:lnTo>
                <a:lnTo>
                  <a:pt x="137" y="55"/>
                </a:lnTo>
                <a:lnTo>
                  <a:pt x="144" y="53"/>
                </a:lnTo>
                <a:lnTo>
                  <a:pt x="150" y="51"/>
                </a:lnTo>
                <a:lnTo>
                  <a:pt x="158" y="49"/>
                </a:lnTo>
                <a:lnTo>
                  <a:pt x="164" y="46"/>
                </a:lnTo>
                <a:lnTo>
                  <a:pt x="172" y="45"/>
                </a:lnTo>
                <a:lnTo>
                  <a:pt x="180" y="43"/>
                </a:lnTo>
                <a:lnTo>
                  <a:pt x="187" y="41"/>
                </a:lnTo>
                <a:lnTo>
                  <a:pt x="195" y="40"/>
                </a:lnTo>
                <a:lnTo>
                  <a:pt x="203" y="38"/>
                </a:lnTo>
                <a:lnTo>
                  <a:pt x="210" y="37"/>
                </a:lnTo>
                <a:lnTo>
                  <a:pt x="218" y="34"/>
                </a:lnTo>
                <a:lnTo>
                  <a:pt x="227" y="33"/>
                </a:lnTo>
                <a:lnTo>
                  <a:pt x="235" y="31"/>
                </a:lnTo>
                <a:lnTo>
                  <a:pt x="243" y="30"/>
                </a:lnTo>
                <a:lnTo>
                  <a:pt x="251" y="28"/>
                </a:lnTo>
                <a:lnTo>
                  <a:pt x="260" y="27"/>
                </a:lnTo>
                <a:lnTo>
                  <a:pt x="269" y="26"/>
                </a:lnTo>
                <a:lnTo>
                  <a:pt x="277" y="23"/>
                </a:lnTo>
                <a:lnTo>
                  <a:pt x="286" y="22"/>
                </a:lnTo>
                <a:lnTo>
                  <a:pt x="295" y="21"/>
                </a:lnTo>
                <a:lnTo>
                  <a:pt x="305" y="20"/>
                </a:lnTo>
                <a:lnTo>
                  <a:pt x="314" y="19"/>
                </a:lnTo>
                <a:lnTo>
                  <a:pt x="322" y="17"/>
                </a:lnTo>
                <a:lnTo>
                  <a:pt x="332" y="16"/>
                </a:lnTo>
                <a:lnTo>
                  <a:pt x="341" y="15"/>
                </a:lnTo>
                <a:lnTo>
                  <a:pt x="351" y="13"/>
                </a:lnTo>
                <a:lnTo>
                  <a:pt x="361" y="12"/>
                </a:lnTo>
                <a:lnTo>
                  <a:pt x="371" y="11"/>
                </a:lnTo>
                <a:lnTo>
                  <a:pt x="379" y="11"/>
                </a:lnTo>
                <a:lnTo>
                  <a:pt x="389" y="10"/>
                </a:lnTo>
                <a:lnTo>
                  <a:pt x="399" y="9"/>
                </a:lnTo>
                <a:lnTo>
                  <a:pt x="409" y="8"/>
                </a:lnTo>
                <a:lnTo>
                  <a:pt x="419" y="7"/>
                </a:lnTo>
                <a:lnTo>
                  <a:pt x="430" y="7"/>
                </a:lnTo>
                <a:lnTo>
                  <a:pt x="440" y="6"/>
                </a:lnTo>
                <a:lnTo>
                  <a:pt x="450" y="5"/>
                </a:lnTo>
                <a:lnTo>
                  <a:pt x="459" y="5"/>
                </a:lnTo>
                <a:lnTo>
                  <a:pt x="469" y="4"/>
                </a:lnTo>
                <a:lnTo>
                  <a:pt x="480" y="4"/>
                </a:lnTo>
                <a:lnTo>
                  <a:pt x="490" y="3"/>
                </a:lnTo>
                <a:lnTo>
                  <a:pt x="500" y="3"/>
                </a:lnTo>
                <a:lnTo>
                  <a:pt x="511" y="3"/>
                </a:lnTo>
                <a:lnTo>
                  <a:pt x="521" y="1"/>
                </a:lnTo>
                <a:lnTo>
                  <a:pt x="532" y="1"/>
                </a:lnTo>
                <a:lnTo>
                  <a:pt x="542" y="1"/>
                </a:lnTo>
                <a:lnTo>
                  <a:pt x="553" y="1"/>
                </a:lnTo>
                <a:lnTo>
                  <a:pt x="563" y="0"/>
                </a:lnTo>
                <a:lnTo>
                  <a:pt x="573" y="0"/>
                </a:lnTo>
                <a:lnTo>
                  <a:pt x="583" y="0"/>
                </a:lnTo>
                <a:lnTo>
                  <a:pt x="594" y="0"/>
                </a:lnTo>
                <a:lnTo>
                  <a:pt x="604" y="0"/>
                </a:lnTo>
                <a:lnTo>
                  <a:pt x="615" y="0"/>
                </a:lnTo>
                <a:lnTo>
                  <a:pt x="625" y="0"/>
                </a:lnTo>
                <a:lnTo>
                  <a:pt x="636" y="1"/>
                </a:lnTo>
                <a:lnTo>
                  <a:pt x="646" y="1"/>
                </a:lnTo>
                <a:lnTo>
                  <a:pt x="657" y="1"/>
                </a:lnTo>
                <a:lnTo>
                  <a:pt x="667" y="1"/>
                </a:lnTo>
                <a:lnTo>
                  <a:pt x="678" y="3"/>
                </a:lnTo>
                <a:lnTo>
                  <a:pt x="688" y="3"/>
                </a:lnTo>
                <a:lnTo>
                  <a:pt x="699" y="3"/>
                </a:lnTo>
                <a:lnTo>
                  <a:pt x="708" y="4"/>
                </a:lnTo>
                <a:lnTo>
                  <a:pt x="718" y="4"/>
                </a:lnTo>
                <a:lnTo>
                  <a:pt x="729" y="5"/>
                </a:lnTo>
                <a:lnTo>
                  <a:pt x="739" y="5"/>
                </a:lnTo>
                <a:lnTo>
                  <a:pt x="749" y="6"/>
                </a:lnTo>
                <a:lnTo>
                  <a:pt x="759" y="6"/>
                </a:lnTo>
                <a:lnTo>
                  <a:pt x="769" y="7"/>
                </a:lnTo>
                <a:lnTo>
                  <a:pt x="779" y="8"/>
                </a:lnTo>
                <a:lnTo>
                  <a:pt x="788" y="9"/>
                </a:lnTo>
                <a:lnTo>
                  <a:pt x="798" y="9"/>
                </a:lnTo>
                <a:lnTo>
                  <a:pt x="808" y="10"/>
                </a:lnTo>
                <a:lnTo>
                  <a:pt x="818" y="11"/>
                </a:lnTo>
                <a:lnTo>
                  <a:pt x="828" y="12"/>
                </a:lnTo>
                <a:lnTo>
                  <a:pt x="838" y="13"/>
                </a:lnTo>
                <a:lnTo>
                  <a:pt x="847" y="15"/>
                </a:lnTo>
                <a:lnTo>
                  <a:pt x="856" y="16"/>
                </a:lnTo>
                <a:lnTo>
                  <a:pt x="866" y="17"/>
                </a:lnTo>
                <a:lnTo>
                  <a:pt x="875" y="18"/>
                </a:lnTo>
                <a:lnTo>
                  <a:pt x="884" y="19"/>
                </a:lnTo>
                <a:lnTo>
                  <a:pt x="894" y="20"/>
                </a:lnTo>
                <a:lnTo>
                  <a:pt x="903" y="22"/>
                </a:lnTo>
                <a:lnTo>
                  <a:pt x="911" y="23"/>
                </a:lnTo>
                <a:lnTo>
                  <a:pt x="920" y="24"/>
                </a:lnTo>
                <a:lnTo>
                  <a:pt x="929" y="26"/>
                </a:lnTo>
                <a:lnTo>
                  <a:pt x="938" y="28"/>
                </a:lnTo>
                <a:lnTo>
                  <a:pt x="946" y="29"/>
                </a:lnTo>
                <a:lnTo>
                  <a:pt x="954" y="30"/>
                </a:lnTo>
                <a:lnTo>
                  <a:pt x="963" y="32"/>
                </a:lnTo>
                <a:lnTo>
                  <a:pt x="971" y="33"/>
                </a:lnTo>
                <a:lnTo>
                  <a:pt x="979" y="35"/>
                </a:lnTo>
                <a:lnTo>
                  <a:pt x="987" y="37"/>
                </a:lnTo>
                <a:lnTo>
                  <a:pt x="995" y="39"/>
                </a:lnTo>
                <a:lnTo>
                  <a:pt x="1002" y="41"/>
                </a:lnTo>
                <a:lnTo>
                  <a:pt x="1010" y="42"/>
                </a:lnTo>
                <a:lnTo>
                  <a:pt x="1018" y="44"/>
                </a:lnTo>
                <a:lnTo>
                  <a:pt x="1025" y="46"/>
                </a:lnTo>
                <a:lnTo>
                  <a:pt x="1032" y="47"/>
                </a:lnTo>
                <a:lnTo>
                  <a:pt x="1040" y="50"/>
                </a:lnTo>
                <a:lnTo>
                  <a:pt x="1046" y="52"/>
                </a:lnTo>
                <a:lnTo>
                  <a:pt x="1053" y="54"/>
                </a:lnTo>
                <a:lnTo>
                  <a:pt x="1059" y="55"/>
                </a:lnTo>
                <a:lnTo>
                  <a:pt x="1066" y="57"/>
                </a:lnTo>
                <a:lnTo>
                  <a:pt x="1073" y="60"/>
                </a:lnTo>
                <a:lnTo>
                  <a:pt x="1079" y="62"/>
                </a:lnTo>
                <a:lnTo>
                  <a:pt x="1085" y="64"/>
                </a:lnTo>
                <a:lnTo>
                  <a:pt x="1091" y="66"/>
                </a:lnTo>
                <a:lnTo>
                  <a:pt x="1097" y="68"/>
                </a:lnTo>
                <a:lnTo>
                  <a:pt x="1102" y="71"/>
                </a:lnTo>
                <a:lnTo>
                  <a:pt x="1108" y="73"/>
                </a:lnTo>
                <a:lnTo>
                  <a:pt x="1113" y="75"/>
                </a:lnTo>
                <a:lnTo>
                  <a:pt x="1119" y="77"/>
                </a:lnTo>
                <a:lnTo>
                  <a:pt x="1123" y="79"/>
                </a:lnTo>
                <a:lnTo>
                  <a:pt x="1129" y="81"/>
                </a:lnTo>
                <a:lnTo>
                  <a:pt x="1133" y="85"/>
                </a:lnTo>
                <a:lnTo>
                  <a:pt x="1137" y="87"/>
                </a:lnTo>
                <a:lnTo>
                  <a:pt x="1142" y="89"/>
                </a:lnTo>
                <a:lnTo>
                  <a:pt x="1146" y="91"/>
                </a:lnTo>
                <a:lnTo>
                  <a:pt x="1149" y="94"/>
                </a:lnTo>
                <a:lnTo>
                  <a:pt x="1154" y="96"/>
                </a:lnTo>
                <a:lnTo>
                  <a:pt x="1157" y="99"/>
                </a:lnTo>
                <a:lnTo>
                  <a:pt x="1160" y="101"/>
                </a:lnTo>
                <a:lnTo>
                  <a:pt x="1164" y="103"/>
                </a:lnTo>
                <a:lnTo>
                  <a:pt x="1167" y="106"/>
                </a:lnTo>
                <a:lnTo>
                  <a:pt x="1170" y="109"/>
                </a:lnTo>
                <a:lnTo>
                  <a:pt x="1172" y="111"/>
                </a:lnTo>
                <a:lnTo>
                  <a:pt x="1176" y="113"/>
                </a:lnTo>
                <a:lnTo>
                  <a:pt x="1178" y="117"/>
                </a:lnTo>
                <a:lnTo>
                  <a:pt x="1180" y="119"/>
                </a:lnTo>
                <a:lnTo>
                  <a:pt x="1182" y="121"/>
                </a:lnTo>
                <a:lnTo>
                  <a:pt x="1184" y="124"/>
                </a:lnTo>
                <a:lnTo>
                  <a:pt x="1186" y="126"/>
                </a:lnTo>
                <a:lnTo>
                  <a:pt x="1188" y="129"/>
                </a:lnTo>
                <a:lnTo>
                  <a:pt x="1189" y="132"/>
                </a:lnTo>
                <a:lnTo>
                  <a:pt x="1190" y="134"/>
                </a:lnTo>
                <a:lnTo>
                  <a:pt x="1191" y="136"/>
                </a:lnTo>
                <a:lnTo>
                  <a:pt x="1192" y="140"/>
                </a:lnTo>
                <a:lnTo>
                  <a:pt x="1192" y="142"/>
                </a:lnTo>
                <a:lnTo>
                  <a:pt x="1193" y="145"/>
                </a:lnTo>
                <a:lnTo>
                  <a:pt x="1193" y="147"/>
                </a:lnTo>
                <a:lnTo>
                  <a:pt x="1193" y="149"/>
                </a:lnTo>
                <a:close/>
              </a:path>
            </a:pathLst>
          </a:custGeom>
          <a:solidFill>
            <a:srgbClr val="FFFF0D"/>
          </a:solidFill>
          <a:ln w="9525">
            <a:solidFill>
              <a:srgbClr val="000000"/>
            </a:solidFill>
            <a:round/>
            <a:headEnd/>
            <a:tailEnd/>
          </a:ln>
        </p:spPr>
        <p:txBody>
          <a:bodyPr>
            <a:prstTxWarp prst="textNoShape">
              <a:avLst/>
            </a:prstTxWarp>
          </a:bodyPr>
          <a:lstStyle/>
          <a:p>
            <a:endParaRPr lang="en-US"/>
          </a:p>
        </p:txBody>
      </p:sp>
      <p:sp>
        <p:nvSpPr>
          <p:cNvPr id="57377" name="Line 32"/>
          <p:cNvSpPr>
            <a:spLocks noChangeShapeType="1"/>
          </p:cNvSpPr>
          <p:nvPr/>
        </p:nvSpPr>
        <p:spPr bwMode="auto">
          <a:xfrm>
            <a:off x="6459538" y="2322513"/>
            <a:ext cx="1587" cy="379412"/>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378" name="Line 33"/>
          <p:cNvSpPr>
            <a:spLocks noChangeShapeType="1"/>
          </p:cNvSpPr>
          <p:nvPr/>
        </p:nvSpPr>
        <p:spPr bwMode="auto">
          <a:xfrm>
            <a:off x="6080125" y="2322513"/>
            <a:ext cx="1588" cy="379412"/>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379" name="Line 34"/>
          <p:cNvSpPr>
            <a:spLocks noChangeShapeType="1"/>
          </p:cNvSpPr>
          <p:nvPr/>
        </p:nvSpPr>
        <p:spPr bwMode="auto">
          <a:xfrm>
            <a:off x="2259013" y="3346450"/>
            <a:ext cx="1587"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0" name="Line 35"/>
          <p:cNvSpPr>
            <a:spLocks noChangeShapeType="1"/>
          </p:cNvSpPr>
          <p:nvPr/>
        </p:nvSpPr>
        <p:spPr bwMode="auto">
          <a:xfrm>
            <a:off x="2325688" y="3848100"/>
            <a:ext cx="530225"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1" name="Line 36"/>
          <p:cNvSpPr>
            <a:spLocks noChangeShapeType="1"/>
          </p:cNvSpPr>
          <p:nvPr/>
        </p:nvSpPr>
        <p:spPr bwMode="auto">
          <a:xfrm flipV="1">
            <a:off x="2921000" y="3346450"/>
            <a:ext cx="1588"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2" name="Line 37"/>
          <p:cNvSpPr>
            <a:spLocks noChangeShapeType="1"/>
          </p:cNvSpPr>
          <p:nvPr/>
        </p:nvSpPr>
        <p:spPr bwMode="auto">
          <a:xfrm flipH="1">
            <a:off x="2325688" y="3279775"/>
            <a:ext cx="530225"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3" name="Freeform 38"/>
          <p:cNvSpPr>
            <a:spLocks/>
          </p:cNvSpPr>
          <p:nvPr/>
        </p:nvSpPr>
        <p:spPr bwMode="auto">
          <a:xfrm>
            <a:off x="2259013" y="3781425"/>
            <a:ext cx="66675" cy="66675"/>
          </a:xfrm>
          <a:custGeom>
            <a:avLst/>
            <a:gdLst>
              <a:gd name="T0" fmla="*/ 0 w 209"/>
              <a:gd name="T1" fmla="*/ 0 h 209"/>
              <a:gd name="T2" fmla="*/ 0 w 209"/>
              <a:gd name="T3" fmla="*/ 7 h 209"/>
              <a:gd name="T4" fmla="*/ 1 w 209"/>
              <a:gd name="T5" fmla="*/ 15 h 209"/>
              <a:gd name="T6" fmla="*/ 1 w 209"/>
              <a:gd name="T7" fmla="*/ 21 h 209"/>
              <a:gd name="T8" fmla="*/ 2 w 209"/>
              <a:gd name="T9" fmla="*/ 28 h 209"/>
              <a:gd name="T10" fmla="*/ 3 w 209"/>
              <a:gd name="T11" fmla="*/ 36 h 209"/>
              <a:gd name="T12" fmla="*/ 4 w 209"/>
              <a:gd name="T13" fmla="*/ 42 h 209"/>
              <a:gd name="T14" fmla="*/ 5 w 209"/>
              <a:gd name="T15" fmla="*/ 49 h 209"/>
              <a:gd name="T16" fmla="*/ 7 w 209"/>
              <a:gd name="T17" fmla="*/ 55 h 209"/>
              <a:gd name="T18" fmla="*/ 10 w 209"/>
              <a:gd name="T19" fmla="*/ 62 h 209"/>
              <a:gd name="T20" fmla="*/ 12 w 209"/>
              <a:gd name="T21" fmla="*/ 68 h 209"/>
              <a:gd name="T22" fmla="*/ 14 w 209"/>
              <a:gd name="T23" fmla="*/ 75 h 209"/>
              <a:gd name="T24" fmla="*/ 16 w 209"/>
              <a:gd name="T25" fmla="*/ 82 h 209"/>
              <a:gd name="T26" fmla="*/ 20 w 209"/>
              <a:gd name="T27" fmla="*/ 88 h 209"/>
              <a:gd name="T28" fmla="*/ 23 w 209"/>
              <a:gd name="T29" fmla="*/ 95 h 209"/>
              <a:gd name="T30" fmla="*/ 26 w 209"/>
              <a:gd name="T31" fmla="*/ 100 h 209"/>
              <a:gd name="T32" fmla="*/ 29 w 209"/>
              <a:gd name="T33" fmla="*/ 107 h 209"/>
              <a:gd name="T34" fmla="*/ 33 w 209"/>
              <a:gd name="T35" fmla="*/ 112 h 209"/>
              <a:gd name="T36" fmla="*/ 37 w 209"/>
              <a:gd name="T37" fmla="*/ 119 h 209"/>
              <a:gd name="T38" fmla="*/ 40 w 209"/>
              <a:gd name="T39" fmla="*/ 124 h 209"/>
              <a:gd name="T40" fmla="*/ 45 w 209"/>
              <a:gd name="T41" fmla="*/ 130 h 209"/>
              <a:gd name="T42" fmla="*/ 49 w 209"/>
              <a:gd name="T43" fmla="*/ 135 h 209"/>
              <a:gd name="T44" fmla="*/ 54 w 209"/>
              <a:gd name="T45" fmla="*/ 141 h 209"/>
              <a:gd name="T46" fmla="*/ 59 w 209"/>
              <a:gd name="T47" fmla="*/ 145 h 209"/>
              <a:gd name="T48" fmla="*/ 63 w 209"/>
              <a:gd name="T49" fmla="*/ 151 h 209"/>
              <a:gd name="T50" fmla="*/ 69 w 209"/>
              <a:gd name="T51" fmla="*/ 155 h 209"/>
              <a:gd name="T52" fmla="*/ 74 w 209"/>
              <a:gd name="T53" fmla="*/ 159 h 209"/>
              <a:gd name="T54" fmla="*/ 80 w 209"/>
              <a:gd name="T55" fmla="*/ 164 h 209"/>
              <a:gd name="T56" fmla="*/ 85 w 209"/>
              <a:gd name="T57" fmla="*/ 168 h 209"/>
              <a:gd name="T58" fmla="*/ 91 w 209"/>
              <a:gd name="T59" fmla="*/ 173 h 209"/>
              <a:gd name="T60" fmla="*/ 96 w 209"/>
              <a:gd name="T61" fmla="*/ 176 h 209"/>
              <a:gd name="T62" fmla="*/ 103 w 209"/>
              <a:gd name="T63" fmla="*/ 180 h 209"/>
              <a:gd name="T64" fmla="*/ 108 w 209"/>
              <a:gd name="T65" fmla="*/ 184 h 209"/>
              <a:gd name="T66" fmla="*/ 115 w 209"/>
              <a:gd name="T67" fmla="*/ 187 h 209"/>
              <a:gd name="T68" fmla="*/ 120 w 209"/>
              <a:gd name="T69" fmla="*/ 190 h 209"/>
              <a:gd name="T70" fmla="*/ 127 w 209"/>
              <a:gd name="T71" fmla="*/ 192 h 209"/>
              <a:gd name="T72" fmla="*/ 134 w 209"/>
              <a:gd name="T73" fmla="*/ 196 h 209"/>
              <a:gd name="T74" fmla="*/ 140 w 209"/>
              <a:gd name="T75" fmla="*/ 198 h 209"/>
              <a:gd name="T76" fmla="*/ 147 w 209"/>
              <a:gd name="T77" fmla="*/ 200 h 209"/>
              <a:gd name="T78" fmla="*/ 153 w 209"/>
              <a:gd name="T79" fmla="*/ 202 h 209"/>
              <a:gd name="T80" fmla="*/ 160 w 209"/>
              <a:gd name="T81" fmla="*/ 203 h 209"/>
              <a:gd name="T82" fmla="*/ 168 w 209"/>
              <a:gd name="T83" fmla="*/ 206 h 209"/>
              <a:gd name="T84" fmla="*/ 174 w 209"/>
              <a:gd name="T85" fmla="*/ 207 h 209"/>
              <a:gd name="T86" fmla="*/ 181 w 209"/>
              <a:gd name="T87" fmla="*/ 208 h 209"/>
              <a:gd name="T88" fmla="*/ 188 w 209"/>
              <a:gd name="T89" fmla="*/ 208 h 209"/>
              <a:gd name="T90" fmla="*/ 195 w 209"/>
              <a:gd name="T91" fmla="*/ 209 h 209"/>
              <a:gd name="T92" fmla="*/ 202 w 209"/>
              <a:gd name="T93" fmla="*/ 209 h 209"/>
              <a:gd name="T94" fmla="*/ 209 w 209"/>
              <a:gd name="T95" fmla="*/ 209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9"/>
              <a:gd name="T146" fmla="*/ 209 w 209"/>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9">
                <a:moveTo>
                  <a:pt x="0" y="0"/>
                </a:moveTo>
                <a:lnTo>
                  <a:pt x="0" y="7"/>
                </a:lnTo>
                <a:lnTo>
                  <a:pt x="1" y="15"/>
                </a:lnTo>
                <a:lnTo>
                  <a:pt x="1" y="21"/>
                </a:lnTo>
                <a:lnTo>
                  <a:pt x="2" y="28"/>
                </a:lnTo>
                <a:lnTo>
                  <a:pt x="3" y="36"/>
                </a:lnTo>
                <a:lnTo>
                  <a:pt x="4" y="42"/>
                </a:lnTo>
                <a:lnTo>
                  <a:pt x="5" y="49"/>
                </a:lnTo>
                <a:lnTo>
                  <a:pt x="7" y="55"/>
                </a:lnTo>
                <a:lnTo>
                  <a:pt x="10" y="62"/>
                </a:lnTo>
                <a:lnTo>
                  <a:pt x="12" y="68"/>
                </a:lnTo>
                <a:lnTo>
                  <a:pt x="14" y="75"/>
                </a:lnTo>
                <a:lnTo>
                  <a:pt x="16" y="82"/>
                </a:lnTo>
                <a:lnTo>
                  <a:pt x="20" y="88"/>
                </a:lnTo>
                <a:lnTo>
                  <a:pt x="23" y="95"/>
                </a:lnTo>
                <a:lnTo>
                  <a:pt x="26" y="100"/>
                </a:lnTo>
                <a:lnTo>
                  <a:pt x="29" y="107"/>
                </a:lnTo>
                <a:lnTo>
                  <a:pt x="33" y="112"/>
                </a:lnTo>
                <a:lnTo>
                  <a:pt x="37" y="119"/>
                </a:lnTo>
                <a:lnTo>
                  <a:pt x="40" y="124"/>
                </a:lnTo>
                <a:lnTo>
                  <a:pt x="45" y="130"/>
                </a:lnTo>
                <a:lnTo>
                  <a:pt x="49" y="135"/>
                </a:lnTo>
                <a:lnTo>
                  <a:pt x="54" y="141"/>
                </a:lnTo>
                <a:lnTo>
                  <a:pt x="59" y="145"/>
                </a:lnTo>
                <a:lnTo>
                  <a:pt x="63" y="151"/>
                </a:lnTo>
                <a:lnTo>
                  <a:pt x="69" y="155"/>
                </a:lnTo>
                <a:lnTo>
                  <a:pt x="74" y="159"/>
                </a:lnTo>
                <a:lnTo>
                  <a:pt x="80" y="164"/>
                </a:lnTo>
                <a:lnTo>
                  <a:pt x="85" y="168"/>
                </a:lnTo>
                <a:lnTo>
                  <a:pt x="91" y="173"/>
                </a:lnTo>
                <a:lnTo>
                  <a:pt x="96" y="176"/>
                </a:lnTo>
                <a:lnTo>
                  <a:pt x="103" y="180"/>
                </a:lnTo>
                <a:lnTo>
                  <a:pt x="108" y="184"/>
                </a:lnTo>
                <a:lnTo>
                  <a:pt x="115" y="187"/>
                </a:lnTo>
                <a:lnTo>
                  <a:pt x="120" y="190"/>
                </a:lnTo>
                <a:lnTo>
                  <a:pt x="127" y="192"/>
                </a:lnTo>
                <a:lnTo>
                  <a:pt x="134" y="196"/>
                </a:lnTo>
                <a:lnTo>
                  <a:pt x="140" y="198"/>
                </a:lnTo>
                <a:lnTo>
                  <a:pt x="147" y="200"/>
                </a:lnTo>
                <a:lnTo>
                  <a:pt x="153" y="202"/>
                </a:lnTo>
                <a:lnTo>
                  <a:pt x="160" y="203"/>
                </a:lnTo>
                <a:lnTo>
                  <a:pt x="168" y="206"/>
                </a:lnTo>
                <a:lnTo>
                  <a:pt x="174" y="207"/>
                </a:lnTo>
                <a:lnTo>
                  <a:pt x="181" y="208"/>
                </a:lnTo>
                <a:lnTo>
                  <a:pt x="188" y="208"/>
                </a:lnTo>
                <a:lnTo>
                  <a:pt x="195" y="209"/>
                </a:lnTo>
                <a:lnTo>
                  <a:pt x="202" y="209"/>
                </a:lnTo>
                <a:lnTo>
                  <a:pt x="209" y="209"/>
                </a:lnTo>
              </a:path>
            </a:pathLst>
          </a:custGeom>
          <a:noFill/>
          <a:ln w="19050">
            <a:solidFill>
              <a:srgbClr val="000000"/>
            </a:solidFill>
            <a:round/>
            <a:headEnd/>
            <a:tailEnd/>
          </a:ln>
        </p:spPr>
        <p:txBody>
          <a:bodyPr>
            <a:prstTxWarp prst="textNoShape">
              <a:avLst/>
            </a:prstTxWarp>
          </a:bodyPr>
          <a:lstStyle/>
          <a:p>
            <a:endParaRPr lang="en-US"/>
          </a:p>
        </p:txBody>
      </p:sp>
      <p:sp>
        <p:nvSpPr>
          <p:cNvPr id="57384" name="Freeform 39"/>
          <p:cNvSpPr>
            <a:spLocks/>
          </p:cNvSpPr>
          <p:nvPr/>
        </p:nvSpPr>
        <p:spPr bwMode="auto">
          <a:xfrm>
            <a:off x="2855913" y="3781425"/>
            <a:ext cx="65087" cy="66675"/>
          </a:xfrm>
          <a:custGeom>
            <a:avLst/>
            <a:gdLst>
              <a:gd name="T0" fmla="*/ 0 w 208"/>
              <a:gd name="T1" fmla="*/ 209 h 209"/>
              <a:gd name="T2" fmla="*/ 6 w 208"/>
              <a:gd name="T3" fmla="*/ 209 h 209"/>
              <a:gd name="T4" fmla="*/ 13 w 208"/>
              <a:gd name="T5" fmla="*/ 209 h 209"/>
              <a:gd name="T6" fmla="*/ 21 w 208"/>
              <a:gd name="T7" fmla="*/ 208 h 209"/>
              <a:gd name="T8" fmla="*/ 27 w 208"/>
              <a:gd name="T9" fmla="*/ 208 h 209"/>
              <a:gd name="T10" fmla="*/ 34 w 208"/>
              <a:gd name="T11" fmla="*/ 207 h 209"/>
              <a:gd name="T12" fmla="*/ 42 w 208"/>
              <a:gd name="T13" fmla="*/ 206 h 209"/>
              <a:gd name="T14" fmla="*/ 48 w 208"/>
              <a:gd name="T15" fmla="*/ 203 h 209"/>
              <a:gd name="T16" fmla="*/ 55 w 208"/>
              <a:gd name="T17" fmla="*/ 202 h 209"/>
              <a:gd name="T18" fmla="*/ 61 w 208"/>
              <a:gd name="T19" fmla="*/ 200 h 209"/>
              <a:gd name="T20" fmla="*/ 68 w 208"/>
              <a:gd name="T21" fmla="*/ 198 h 209"/>
              <a:gd name="T22" fmla="*/ 74 w 208"/>
              <a:gd name="T23" fmla="*/ 196 h 209"/>
              <a:gd name="T24" fmla="*/ 81 w 208"/>
              <a:gd name="T25" fmla="*/ 192 h 209"/>
              <a:gd name="T26" fmla="*/ 88 w 208"/>
              <a:gd name="T27" fmla="*/ 190 h 209"/>
              <a:gd name="T28" fmla="*/ 94 w 208"/>
              <a:gd name="T29" fmla="*/ 187 h 209"/>
              <a:gd name="T30" fmla="*/ 100 w 208"/>
              <a:gd name="T31" fmla="*/ 184 h 209"/>
              <a:gd name="T32" fmla="*/ 106 w 208"/>
              <a:gd name="T33" fmla="*/ 180 h 209"/>
              <a:gd name="T34" fmla="*/ 112 w 208"/>
              <a:gd name="T35" fmla="*/ 176 h 209"/>
              <a:gd name="T36" fmla="*/ 117 w 208"/>
              <a:gd name="T37" fmla="*/ 173 h 209"/>
              <a:gd name="T38" fmla="*/ 124 w 208"/>
              <a:gd name="T39" fmla="*/ 168 h 209"/>
              <a:gd name="T40" fmla="*/ 129 w 208"/>
              <a:gd name="T41" fmla="*/ 164 h 209"/>
              <a:gd name="T42" fmla="*/ 135 w 208"/>
              <a:gd name="T43" fmla="*/ 159 h 209"/>
              <a:gd name="T44" fmla="*/ 139 w 208"/>
              <a:gd name="T45" fmla="*/ 155 h 209"/>
              <a:gd name="T46" fmla="*/ 145 w 208"/>
              <a:gd name="T47" fmla="*/ 151 h 209"/>
              <a:gd name="T48" fmla="*/ 150 w 208"/>
              <a:gd name="T49" fmla="*/ 145 h 209"/>
              <a:gd name="T50" fmla="*/ 154 w 208"/>
              <a:gd name="T51" fmla="*/ 141 h 209"/>
              <a:gd name="T52" fmla="*/ 159 w 208"/>
              <a:gd name="T53" fmla="*/ 135 h 209"/>
              <a:gd name="T54" fmla="*/ 163 w 208"/>
              <a:gd name="T55" fmla="*/ 130 h 209"/>
              <a:gd name="T56" fmla="*/ 168 w 208"/>
              <a:gd name="T57" fmla="*/ 124 h 209"/>
              <a:gd name="T58" fmla="*/ 172 w 208"/>
              <a:gd name="T59" fmla="*/ 119 h 209"/>
              <a:gd name="T60" fmla="*/ 175 w 208"/>
              <a:gd name="T61" fmla="*/ 112 h 209"/>
              <a:gd name="T62" fmla="*/ 180 w 208"/>
              <a:gd name="T63" fmla="*/ 107 h 209"/>
              <a:gd name="T64" fmla="*/ 183 w 208"/>
              <a:gd name="T65" fmla="*/ 100 h 209"/>
              <a:gd name="T66" fmla="*/ 186 w 208"/>
              <a:gd name="T67" fmla="*/ 95 h 209"/>
              <a:gd name="T68" fmla="*/ 188 w 208"/>
              <a:gd name="T69" fmla="*/ 88 h 209"/>
              <a:gd name="T70" fmla="*/ 192 w 208"/>
              <a:gd name="T71" fmla="*/ 82 h 209"/>
              <a:gd name="T72" fmla="*/ 194 w 208"/>
              <a:gd name="T73" fmla="*/ 75 h 209"/>
              <a:gd name="T74" fmla="*/ 197 w 208"/>
              <a:gd name="T75" fmla="*/ 68 h 209"/>
              <a:gd name="T76" fmla="*/ 199 w 208"/>
              <a:gd name="T77" fmla="*/ 62 h 209"/>
              <a:gd name="T78" fmla="*/ 201 w 208"/>
              <a:gd name="T79" fmla="*/ 55 h 209"/>
              <a:gd name="T80" fmla="*/ 203 w 208"/>
              <a:gd name="T81" fmla="*/ 49 h 209"/>
              <a:gd name="T82" fmla="*/ 204 w 208"/>
              <a:gd name="T83" fmla="*/ 42 h 209"/>
              <a:gd name="T84" fmla="*/ 205 w 208"/>
              <a:gd name="T85" fmla="*/ 36 h 209"/>
              <a:gd name="T86" fmla="*/ 206 w 208"/>
              <a:gd name="T87" fmla="*/ 28 h 209"/>
              <a:gd name="T88" fmla="*/ 207 w 208"/>
              <a:gd name="T89" fmla="*/ 21 h 209"/>
              <a:gd name="T90" fmla="*/ 208 w 208"/>
              <a:gd name="T91" fmla="*/ 15 h 209"/>
              <a:gd name="T92" fmla="*/ 208 w 208"/>
              <a:gd name="T93" fmla="*/ 7 h 209"/>
              <a:gd name="T94" fmla="*/ 208 w 208"/>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9"/>
              <a:gd name="T146" fmla="*/ 208 w 208"/>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9">
                <a:moveTo>
                  <a:pt x="0" y="209"/>
                </a:moveTo>
                <a:lnTo>
                  <a:pt x="6" y="209"/>
                </a:lnTo>
                <a:lnTo>
                  <a:pt x="13" y="209"/>
                </a:lnTo>
                <a:lnTo>
                  <a:pt x="21" y="208"/>
                </a:lnTo>
                <a:lnTo>
                  <a:pt x="27" y="208"/>
                </a:lnTo>
                <a:lnTo>
                  <a:pt x="34" y="207"/>
                </a:lnTo>
                <a:lnTo>
                  <a:pt x="42" y="206"/>
                </a:lnTo>
                <a:lnTo>
                  <a:pt x="48" y="203"/>
                </a:lnTo>
                <a:lnTo>
                  <a:pt x="55" y="202"/>
                </a:lnTo>
                <a:lnTo>
                  <a:pt x="61" y="200"/>
                </a:lnTo>
                <a:lnTo>
                  <a:pt x="68" y="198"/>
                </a:lnTo>
                <a:lnTo>
                  <a:pt x="74" y="196"/>
                </a:lnTo>
                <a:lnTo>
                  <a:pt x="81" y="192"/>
                </a:lnTo>
                <a:lnTo>
                  <a:pt x="88" y="190"/>
                </a:lnTo>
                <a:lnTo>
                  <a:pt x="94" y="187"/>
                </a:lnTo>
                <a:lnTo>
                  <a:pt x="100" y="184"/>
                </a:lnTo>
                <a:lnTo>
                  <a:pt x="106" y="180"/>
                </a:lnTo>
                <a:lnTo>
                  <a:pt x="112" y="176"/>
                </a:lnTo>
                <a:lnTo>
                  <a:pt x="117" y="173"/>
                </a:lnTo>
                <a:lnTo>
                  <a:pt x="124" y="168"/>
                </a:lnTo>
                <a:lnTo>
                  <a:pt x="129" y="164"/>
                </a:lnTo>
                <a:lnTo>
                  <a:pt x="135" y="159"/>
                </a:lnTo>
                <a:lnTo>
                  <a:pt x="139" y="155"/>
                </a:lnTo>
                <a:lnTo>
                  <a:pt x="145" y="151"/>
                </a:lnTo>
                <a:lnTo>
                  <a:pt x="150" y="145"/>
                </a:lnTo>
                <a:lnTo>
                  <a:pt x="154" y="141"/>
                </a:lnTo>
                <a:lnTo>
                  <a:pt x="159" y="135"/>
                </a:lnTo>
                <a:lnTo>
                  <a:pt x="163" y="130"/>
                </a:lnTo>
                <a:lnTo>
                  <a:pt x="168" y="124"/>
                </a:lnTo>
                <a:lnTo>
                  <a:pt x="172" y="119"/>
                </a:lnTo>
                <a:lnTo>
                  <a:pt x="175" y="112"/>
                </a:lnTo>
                <a:lnTo>
                  <a:pt x="180" y="107"/>
                </a:lnTo>
                <a:lnTo>
                  <a:pt x="183" y="100"/>
                </a:lnTo>
                <a:lnTo>
                  <a:pt x="186" y="95"/>
                </a:lnTo>
                <a:lnTo>
                  <a:pt x="188" y="88"/>
                </a:lnTo>
                <a:lnTo>
                  <a:pt x="192" y="82"/>
                </a:lnTo>
                <a:lnTo>
                  <a:pt x="194" y="75"/>
                </a:lnTo>
                <a:lnTo>
                  <a:pt x="197" y="68"/>
                </a:lnTo>
                <a:lnTo>
                  <a:pt x="199" y="62"/>
                </a:lnTo>
                <a:lnTo>
                  <a:pt x="201" y="55"/>
                </a:lnTo>
                <a:lnTo>
                  <a:pt x="203" y="49"/>
                </a:lnTo>
                <a:lnTo>
                  <a:pt x="204" y="42"/>
                </a:lnTo>
                <a:lnTo>
                  <a:pt x="205" y="36"/>
                </a:lnTo>
                <a:lnTo>
                  <a:pt x="206" y="28"/>
                </a:lnTo>
                <a:lnTo>
                  <a:pt x="207" y="21"/>
                </a:lnTo>
                <a:lnTo>
                  <a:pt x="208" y="15"/>
                </a:lnTo>
                <a:lnTo>
                  <a:pt x="208" y="7"/>
                </a:lnTo>
                <a:lnTo>
                  <a:pt x="208" y="0"/>
                </a:lnTo>
              </a:path>
            </a:pathLst>
          </a:custGeom>
          <a:noFill/>
          <a:ln w="19050">
            <a:solidFill>
              <a:srgbClr val="000000"/>
            </a:solidFill>
            <a:round/>
            <a:headEnd/>
            <a:tailEnd/>
          </a:ln>
        </p:spPr>
        <p:txBody>
          <a:bodyPr>
            <a:prstTxWarp prst="textNoShape">
              <a:avLst/>
            </a:prstTxWarp>
          </a:bodyPr>
          <a:lstStyle/>
          <a:p>
            <a:endParaRPr lang="en-US"/>
          </a:p>
        </p:txBody>
      </p:sp>
      <p:sp>
        <p:nvSpPr>
          <p:cNvPr id="57385" name="Freeform 40"/>
          <p:cNvSpPr>
            <a:spLocks/>
          </p:cNvSpPr>
          <p:nvPr/>
        </p:nvSpPr>
        <p:spPr bwMode="auto">
          <a:xfrm>
            <a:off x="2855913" y="3279775"/>
            <a:ext cx="65087" cy="66675"/>
          </a:xfrm>
          <a:custGeom>
            <a:avLst/>
            <a:gdLst>
              <a:gd name="T0" fmla="*/ 208 w 208"/>
              <a:gd name="T1" fmla="*/ 210 h 210"/>
              <a:gd name="T2" fmla="*/ 208 w 208"/>
              <a:gd name="T3" fmla="*/ 202 h 210"/>
              <a:gd name="T4" fmla="*/ 208 w 208"/>
              <a:gd name="T5" fmla="*/ 195 h 210"/>
              <a:gd name="T6" fmla="*/ 207 w 208"/>
              <a:gd name="T7" fmla="*/ 189 h 210"/>
              <a:gd name="T8" fmla="*/ 206 w 208"/>
              <a:gd name="T9" fmla="*/ 181 h 210"/>
              <a:gd name="T10" fmla="*/ 205 w 208"/>
              <a:gd name="T11" fmla="*/ 174 h 210"/>
              <a:gd name="T12" fmla="*/ 204 w 208"/>
              <a:gd name="T13" fmla="*/ 168 h 210"/>
              <a:gd name="T14" fmla="*/ 203 w 208"/>
              <a:gd name="T15" fmla="*/ 161 h 210"/>
              <a:gd name="T16" fmla="*/ 201 w 208"/>
              <a:gd name="T17" fmla="*/ 154 h 210"/>
              <a:gd name="T18" fmla="*/ 199 w 208"/>
              <a:gd name="T19" fmla="*/ 147 h 210"/>
              <a:gd name="T20" fmla="*/ 197 w 208"/>
              <a:gd name="T21" fmla="*/ 140 h 210"/>
              <a:gd name="T22" fmla="*/ 194 w 208"/>
              <a:gd name="T23" fmla="*/ 134 h 210"/>
              <a:gd name="T24" fmla="*/ 192 w 208"/>
              <a:gd name="T25" fmla="*/ 127 h 210"/>
              <a:gd name="T26" fmla="*/ 188 w 208"/>
              <a:gd name="T27" fmla="*/ 122 h 210"/>
              <a:gd name="T28" fmla="*/ 186 w 208"/>
              <a:gd name="T29" fmla="*/ 115 h 210"/>
              <a:gd name="T30" fmla="*/ 183 w 208"/>
              <a:gd name="T31" fmla="*/ 109 h 210"/>
              <a:gd name="T32" fmla="*/ 180 w 208"/>
              <a:gd name="T33" fmla="*/ 103 h 210"/>
              <a:gd name="T34" fmla="*/ 175 w 208"/>
              <a:gd name="T35" fmla="*/ 97 h 210"/>
              <a:gd name="T36" fmla="*/ 172 w 208"/>
              <a:gd name="T37" fmla="*/ 91 h 210"/>
              <a:gd name="T38" fmla="*/ 168 w 208"/>
              <a:gd name="T39" fmla="*/ 86 h 210"/>
              <a:gd name="T40" fmla="*/ 163 w 208"/>
              <a:gd name="T41" fmla="*/ 80 h 210"/>
              <a:gd name="T42" fmla="*/ 159 w 208"/>
              <a:gd name="T43" fmla="*/ 75 h 210"/>
              <a:gd name="T44" fmla="*/ 154 w 208"/>
              <a:gd name="T45" fmla="*/ 69 h 210"/>
              <a:gd name="T46" fmla="*/ 150 w 208"/>
              <a:gd name="T47" fmla="*/ 64 h 210"/>
              <a:gd name="T48" fmla="*/ 145 w 208"/>
              <a:gd name="T49" fmla="*/ 59 h 210"/>
              <a:gd name="T50" fmla="*/ 139 w 208"/>
              <a:gd name="T51" fmla="*/ 55 h 210"/>
              <a:gd name="T52" fmla="*/ 135 w 208"/>
              <a:gd name="T53" fmla="*/ 49 h 210"/>
              <a:gd name="T54" fmla="*/ 129 w 208"/>
              <a:gd name="T55" fmla="*/ 45 h 210"/>
              <a:gd name="T56" fmla="*/ 124 w 208"/>
              <a:gd name="T57" fmla="*/ 42 h 210"/>
              <a:gd name="T58" fmla="*/ 117 w 208"/>
              <a:gd name="T59" fmla="*/ 37 h 210"/>
              <a:gd name="T60" fmla="*/ 112 w 208"/>
              <a:gd name="T61" fmla="*/ 33 h 210"/>
              <a:gd name="T62" fmla="*/ 106 w 208"/>
              <a:gd name="T63" fmla="*/ 30 h 210"/>
              <a:gd name="T64" fmla="*/ 100 w 208"/>
              <a:gd name="T65" fmla="*/ 26 h 210"/>
              <a:gd name="T66" fmla="*/ 94 w 208"/>
              <a:gd name="T67" fmla="*/ 23 h 210"/>
              <a:gd name="T68" fmla="*/ 88 w 208"/>
              <a:gd name="T69" fmla="*/ 20 h 210"/>
              <a:gd name="T70" fmla="*/ 81 w 208"/>
              <a:gd name="T71" fmla="*/ 18 h 210"/>
              <a:gd name="T72" fmla="*/ 74 w 208"/>
              <a:gd name="T73" fmla="*/ 14 h 210"/>
              <a:gd name="T74" fmla="*/ 68 w 208"/>
              <a:gd name="T75" fmla="*/ 12 h 210"/>
              <a:gd name="T76" fmla="*/ 61 w 208"/>
              <a:gd name="T77" fmla="*/ 10 h 210"/>
              <a:gd name="T78" fmla="*/ 55 w 208"/>
              <a:gd name="T79" fmla="*/ 8 h 210"/>
              <a:gd name="T80" fmla="*/ 48 w 208"/>
              <a:gd name="T81" fmla="*/ 7 h 210"/>
              <a:gd name="T82" fmla="*/ 42 w 208"/>
              <a:gd name="T83" fmla="*/ 4 h 210"/>
              <a:gd name="T84" fmla="*/ 34 w 208"/>
              <a:gd name="T85" fmla="*/ 3 h 210"/>
              <a:gd name="T86" fmla="*/ 27 w 208"/>
              <a:gd name="T87" fmla="*/ 2 h 210"/>
              <a:gd name="T88" fmla="*/ 21 w 208"/>
              <a:gd name="T89" fmla="*/ 1 h 210"/>
              <a:gd name="T90" fmla="*/ 13 w 208"/>
              <a:gd name="T91" fmla="*/ 1 h 210"/>
              <a:gd name="T92" fmla="*/ 6 w 208"/>
              <a:gd name="T93" fmla="*/ 1 h 210"/>
              <a:gd name="T94" fmla="*/ 0 w 208"/>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210"/>
                </a:moveTo>
                <a:lnTo>
                  <a:pt x="208" y="202"/>
                </a:lnTo>
                <a:lnTo>
                  <a:pt x="208" y="195"/>
                </a:lnTo>
                <a:lnTo>
                  <a:pt x="207" y="189"/>
                </a:lnTo>
                <a:lnTo>
                  <a:pt x="206" y="181"/>
                </a:lnTo>
                <a:lnTo>
                  <a:pt x="205" y="174"/>
                </a:lnTo>
                <a:lnTo>
                  <a:pt x="204" y="168"/>
                </a:lnTo>
                <a:lnTo>
                  <a:pt x="203" y="161"/>
                </a:lnTo>
                <a:lnTo>
                  <a:pt x="201" y="154"/>
                </a:lnTo>
                <a:lnTo>
                  <a:pt x="199" y="147"/>
                </a:lnTo>
                <a:lnTo>
                  <a:pt x="197" y="140"/>
                </a:lnTo>
                <a:lnTo>
                  <a:pt x="194" y="134"/>
                </a:lnTo>
                <a:lnTo>
                  <a:pt x="192" y="127"/>
                </a:lnTo>
                <a:lnTo>
                  <a:pt x="188" y="122"/>
                </a:lnTo>
                <a:lnTo>
                  <a:pt x="186" y="115"/>
                </a:lnTo>
                <a:lnTo>
                  <a:pt x="183" y="109"/>
                </a:lnTo>
                <a:lnTo>
                  <a:pt x="180" y="103"/>
                </a:lnTo>
                <a:lnTo>
                  <a:pt x="175" y="97"/>
                </a:lnTo>
                <a:lnTo>
                  <a:pt x="172" y="91"/>
                </a:lnTo>
                <a:lnTo>
                  <a:pt x="168" y="86"/>
                </a:lnTo>
                <a:lnTo>
                  <a:pt x="163" y="80"/>
                </a:lnTo>
                <a:lnTo>
                  <a:pt x="159" y="75"/>
                </a:lnTo>
                <a:lnTo>
                  <a:pt x="154" y="69"/>
                </a:lnTo>
                <a:lnTo>
                  <a:pt x="150" y="64"/>
                </a:lnTo>
                <a:lnTo>
                  <a:pt x="145" y="59"/>
                </a:lnTo>
                <a:lnTo>
                  <a:pt x="139" y="55"/>
                </a:lnTo>
                <a:lnTo>
                  <a:pt x="135" y="49"/>
                </a:lnTo>
                <a:lnTo>
                  <a:pt x="129" y="45"/>
                </a:lnTo>
                <a:lnTo>
                  <a:pt x="124" y="42"/>
                </a:lnTo>
                <a:lnTo>
                  <a:pt x="117" y="37"/>
                </a:lnTo>
                <a:lnTo>
                  <a:pt x="112" y="33"/>
                </a:lnTo>
                <a:lnTo>
                  <a:pt x="106" y="30"/>
                </a:lnTo>
                <a:lnTo>
                  <a:pt x="100" y="26"/>
                </a:lnTo>
                <a:lnTo>
                  <a:pt x="94" y="23"/>
                </a:lnTo>
                <a:lnTo>
                  <a:pt x="88" y="20"/>
                </a:lnTo>
                <a:lnTo>
                  <a:pt x="81" y="18"/>
                </a:lnTo>
                <a:lnTo>
                  <a:pt x="74" y="14"/>
                </a:lnTo>
                <a:lnTo>
                  <a:pt x="68" y="12"/>
                </a:lnTo>
                <a:lnTo>
                  <a:pt x="61" y="10"/>
                </a:lnTo>
                <a:lnTo>
                  <a:pt x="55" y="8"/>
                </a:lnTo>
                <a:lnTo>
                  <a:pt x="48" y="7"/>
                </a:lnTo>
                <a:lnTo>
                  <a:pt x="42" y="4"/>
                </a:lnTo>
                <a:lnTo>
                  <a:pt x="34" y="3"/>
                </a:lnTo>
                <a:lnTo>
                  <a:pt x="27" y="2"/>
                </a:lnTo>
                <a:lnTo>
                  <a:pt x="21" y="1"/>
                </a:lnTo>
                <a:lnTo>
                  <a:pt x="13" y="1"/>
                </a:lnTo>
                <a:lnTo>
                  <a:pt x="6" y="1"/>
                </a:lnTo>
                <a:lnTo>
                  <a:pt x="0" y="0"/>
                </a:lnTo>
              </a:path>
            </a:pathLst>
          </a:custGeom>
          <a:noFill/>
          <a:ln w="19050">
            <a:solidFill>
              <a:srgbClr val="000000"/>
            </a:solidFill>
            <a:round/>
            <a:headEnd/>
            <a:tailEnd/>
          </a:ln>
        </p:spPr>
        <p:txBody>
          <a:bodyPr>
            <a:prstTxWarp prst="textNoShape">
              <a:avLst/>
            </a:prstTxWarp>
          </a:bodyPr>
          <a:lstStyle/>
          <a:p>
            <a:endParaRPr lang="en-US"/>
          </a:p>
        </p:txBody>
      </p:sp>
      <p:sp>
        <p:nvSpPr>
          <p:cNvPr id="57386" name="Freeform 41"/>
          <p:cNvSpPr>
            <a:spLocks/>
          </p:cNvSpPr>
          <p:nvPr/>
        </p:nvSpPr>
        <p:spPr bwMode="auto">
          <a:xfrm>
            <a:off x="2259013" y="3279775"/>
            <a:ext cx="66675" cy="66675"/>
          </a:xfrm>
          <a:custGeom>
            <a:avLst/>
            <a:gdLst>
              <a:gd name="T0" fmla="*/ 209 w 209"/>
              <a:gd name="T1" fmla="*/ 0 h 210"/>
              <a:gd name="T2" fmla="*/ 202 w 209"/>
              <a:gd name="T3" fmla="*/ 1 h 210"/>
              <a:gd name="T4" fmla="*/ 195 w 209"/>
              <a:gd name="T5" fmla="*/ 1 h 210"/>
              <a:gd name="T6" fmla="*/ 188 w 209"/>
              <a:gd name="T7" fmla="*/ 1 h 210"/>
              <a:gd name="T8" fmla="*/ 181 w 209"/>
              <a:gd name="T9" fmla="*/ 2 h 210"/>
              <a:gd name="T10" fmla="*/ 174 w 209"/>
              <a:gd name="T11" fmla="*/ 3 h 210"/>
              <a:gd name="T12" fmla="*/ 168 w 209"/>
              <a:gd name="T13" fmla="*/ 4 h 210"/>
              <a:gd name="T14" fmla="*/ 160 w 209"/>
              <a:gd name="T15" fmla="*/ 7 h 210"/>
              <a:gd name="T16" fmla="*/ 153 w 209"/>
              <a:gd name="T17" fmla="*/ 8 h 210"/>
              <a:gd name="T18" fmla="*/ 147 w 209"/>
              <a:gd name="T19" fmla="*/ 10 h 210"/>
              <a:gd name="T20" fmla="*/ 140 w 209"/>
              <a:gd name="T21" fmla="*/ 12 h 210"/>
              <a:gd name="T22" fmla="*/ 134 w 209"/>
              <a:gd name="T23" fmla="*/ 14 h 210"/>
              <a:gd name="T24" fmla="*/ 127 w 209"/>
              <a:gd name="T25" fmla="*/ 18 h 210"/>
              <a:gd name="T26" fmla="*/ 120 w 209"/>
              <a:gd name="T27" fmla="*/ 20 h 210"/>
              <a:gd name="T28" fmla="*/ 115 w 209"/>
              <a:gd name="T29" fmla="*/ 23 h 210"/>
              <a:gd name="T30" fmla="*/ 108 w 209"/>
              <a:gd name="T31" fmla="*/ 26 h 210"/>
              <a:gd name="T32" fmla="*/ 103 w 209"/>
              <a:gd name="T33" fmla="*/ 30 h 210"/>
              <a:gd name="T34" fmla="*/ 96 w 209"/>
              <a:gd name="T35" fmla="*/ 33 h 210"/>
              <a:gd name="T36" fmla="*/ 91 w 209"/>
              <a:gd name="T37" fmla="*/ 37 h 210"/>
              <a:gd name="T38" fmla="*/ 85 w 209"/>
              <a:gd name="T39" fmla="*/ 42 h 210"/>
              <a:gd name="T40" fmla="*/ 80 w 209"/>
              <a:gd name="T41" fmla="*/ 45 h 210"/>
              <a:gd name="T42" fmla="*/ 74 w 209"/>
              <a:gd name="T43" fmla="*/ 49 h 210"/>
              <a:gd name="T44" fmla="*/ 69 w 209"/>
              <a:gd name="T45" fmla="*/ 55 h 210"/>
              <a:gd name="T46" fmla="*/ 63 w 209"/>
              <a:gd name="T47" fmla="*/ 59 h 210"/>
              <a:gd name="T48" fmla="*/ 59 w 209"/>
              <a:gd name="T49" fmla="*/ 64 h 210"/>
              <a:gd name="T50" fmla="*/ 54 w 209"/>
              <a:gd name="T51" fmla="*/ 69 h 210"/>
              <a:gd name="T52" fmla="*/ 49 w 209"/>
              <a:gd name="T53" fmla="*/ 75 h 210"/>
              <a:gd name="T54" fmla="*/ 45 w 209"/>
              <a:gd name="T55" fmla="*/ 80 h 210"/>
              <a:gd name="T56" fmla="*/ 40 w 209"/>
              <a:gd name="T57" fmla="*/ 86 h 210"/>
              <a:gd name="T58" fmla="*/ 37 w 209"/>
              <a:gd name="T59" fmla="*/ 91 h 210"/>
              <a:gd name="T60" fmla="*/ 33 w 209"/>
              <a:gd name="T61" fmla="*/ 97 h 210"/>
              <a:gd name="T62" fmla="*/ 29 w 209"/>
              <a:gd name="T63" fmla="*/ 103 h 210"/>
              <a:gd name="T64" fmla="*/ 26 w 209"/>
              <a:gd name="T65" fmla="*/ 109 h 210"/>
              <a:gd name="T66" fmla="*/ 23 w 209"/>
              <a:gd name="T67" fmla="*/ 115 h 210"/>
              <a:gd name="T68" fmla="*/ 20 w 209"/>
              <a:gd name="T69" fmla="*/ 122 h 210"/>
              <a:gd name="T70" fmla="*/ 16 w 209"/>
              <a:gd name="T71" fmla="*/ 127 h 210"/>
              <a:gd name="T72" fmla="*/ 14 w 209"/>
              <a:gd name="T73" fmla="*/ 134 h 210"/>
              <a:gd name="T74" fmla="*/ 12 w 209"/>
              <a:gd name="T75" fmla="*/ 140 h 210"/>
              <a:gd name="T76" fmla="*/ 10 w 209"/>
              <a:gd name="T77" fmla="*/ 147 h 210"/>
              <a:gd name="T78" fmla="*/ 7 w 209"/>
              <a:gd name="T79" fmla="*/ 154 h 210"/>
              <a:gd name="T80" fmla="*/ 5 w 209"/>
              <a:gd name="T81" fmla="*/ 161 h 210"/>
              <a:gd name="T82" fmla="*/ 4 w 209"/>
              <a:gd name="T83" fmla="*/ 168 h 210"/>
              <a:gd name="T84" fmla="*/ 3 w 209"/>
              <a:gd name="T85" fmla="*/ 174 h 210"/>
              <a:gd name="T86" fmla="*/ 2 w 209"/>
              <a:gd name="T87" fmla="*/ 181 h 210"/>
              <a:gd name="T88" fmla="*/ 1 w 209"/>
              <a:gd name="T89" fmla="*/ 189 h 210"/>
              <a:gd name="T90" fmla="*/ 1 w 209"/>
              <a:gd name="T91" fmla="*/ 195 h 210"/>
              <a:gd name="T92" fmla="*/ 0 w 209"/>
              <a:gd name="T93" fmla="*/ 202 h 210"/>
              <a:gd name="T94" fmla="*/ 0 w 209"/>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10"/>
              <a:gd name="T146" fmla="*/ 209 w 209"/>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10">
                <a:moveTo>
                  <a:pt x="209" y="0"/>
                </a:moveTo>
                <a:lnTo>
                  <a:pt x="202" y="1"/>
                </a:lnTo>
                <a:lnTo>
                  <a:pt x="195" y="1"/>
                </a:lnTo>
                <a:lnTo>
                  <a:pt x="188" y="1"/>
                </a:lnTo>
                <a:lnTo>
                  <a:pt x="181" y="2"/>
                </a:lnTo>
                <a:lnTo>
                  <a:pt x="174" y="3"/>
                </a:lnTo>
                <a:lnTo>
                  <a:pt x="168" y="4"/>
                </a:lnTo>
                <a:lnTo>
                  <a:pt x="160" y="7"/>
                </a:lnTo>
                <a:lnTo>
                  <a:pt x="153" y="8"/>
                </a:lnTo>
                <a:lnTo>
                  <a:pt x="147" y="10"/>
                </a:lnTo>
                <a:lnTo>
                  <a:pt x="140" y="12"/>
                </a:lnTo>
                <a:lnTo>
                  <a:pt x="134" y="14"/>
                </a:lnTo>
                <a:lnTo>
                  <a:pt x="127" y="18"/>
                </a:lnTo>
                <a:lnTo>
                  <a:pt x="120" y="20"/>
                </a:lnTo>
                <a:lnTo>
                  <a:pt x="115" y="23"/>
                </a:lnTo>
                <a:lnTo>
                  <a:pt x="108" y="26"/>
                </a:lnTo>
                <a:lnTo>
                  <a:pt x="103" y="30"/>
                </a:lnTo>
                <a:lnTo>
                  <a:pt x="96" y="33"/>
                </a:lnTo>
                <a:lnTo>
                  <a:pt x="91" y="37"/>
                </a:lnTo>
                <a:lnTo>
                  <a:pt x="85" y="42"/>
                </a:lnTo>
                <a:lnTo>
                  <a:pt x="80" y="45"/>
                </a:lnTo>
                <a:lnTo>
                  <a:pt x="74" y="49"/>
                </a:lnTo>
                <a:lnTo>
                  <a:pt x="69" y="55"/>
                </a:lnTo>
                <a:lnTo>
                  <a:pt x="63" y="59"/>
                </a:lnTo>
                <a:lnTo>
                  <a:pt x="59" y="64"/>
                </a:lnTo>
                <a:lnTo>
                  <a:pt x="54" y="69"/>
                </a:lnTo>
                <a:lnTo>
                  <a:pt x="49" y="75"/>
                </a:lnTo>
                <a:lnTo>
                  <a:pt x="45" y="80"/>
                </a:lnTo>
                <a:lnTo>
                  <a:pt x="40" y="86"/>
                </a:lnTo>
                <a:lnTo>
                  <a:pt x="37" y="91"/>
                </a:lnTo>
                <a:lnTo>
                  <a:pt x="33" y="97"/>
                </a:lnTo>
                <a:lnTo>
                  <a:pt x="29" y="103"/>
                </a:lnTo>
                <a:lnTo>
                  <a:pt x="26" y="109"/>
                </a:lnTo>
                <a:lnTo>
                  <a:pt x="23" y="115"/>
                </a:lnTo>
                <a:lnTo>
                  <a:pt x="20" y="122"/>
                </a:lnTo>
                <a:lnTo>
                  <a:pt x="16" y="127"/>
                </a:lnTo>
                <a:lnTo>
                  <a:pt x="14" y="134"/>
                </a:lnTo>
                <a:lnTo>
                  <a:pt x="12" y="140"/>
                </a:lnTo>
                <a:lnTo>
                  <a:pt x="10" y="147"/>
                </a:lnTo>
                <a:lnTo>
                  <a:pt x="7" y="154"/>
                </a:lnTo>
                <a:lnTo>
                  <a:pt x="5" y="161"/>
                </a:lnTo>
                <a:lnTo>
                  <a:pt x="4" y="168"/>
                </a:lnTo>
                <a:lnTo>
                  <a:pt x="3" y="174"/>
                </a:lnTo>
                <a:lnTo>
                  <a:pt x="2" y="181"/>
                </a:lnTo>
                <a:lnTo>
                  <a:pt x="1" y="189"/>
                </a:lnTo>
                <a:lnTo>
                  <a:pt x="1" y="195"/>
                </a:lnTo>
                <a:lnTo>
                  <a:pt x="0" y="202"/>
                </a:lnTo>
                <a:lnTo>
                  <a:pt x="0" y="210"/>
                </a:lnTo>
              </a:path>
            </a:pathLst>
          </a:custGeom>
          <a:noFill/>
          <a:ln w="19050">
            <a:solidFill>
              <a:srgbClr val="000000"/>
            </a:solidFill>
            <a:round/>
            <a:headEnd/>
            <a:tailEnd/>
          </a:ln>
        </p:spPr>
        <p:txBody>
          <a:bodyPr>
            <a:prstTxWarp prst="textNoShape">
              <a:avLst/>
            </a:prstTxWarp>
          </a:bodyPr>
          <a:lstStyle/>
          <a:p>
            <a:endParaRPr lang="en-US"/>
          </a:p>
        </p:txBody>
      </p:sp>
      <p:sp>
        <p:nvSpPr>
          <p:cNvPr id="57387" name="Line 42"/>
          <p:cNvSpPr>
            <a:spLocks noChangeShapeType="1"/>
          </p:cNvSpPr>
          <p:nvPr/>
        </p:nvSpPr>
        <p:spPr bwMode="auto">
          <a:xfrm>
            <a:off x="2259013" y="4672013"/>
            <a:ext cx="1587"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8" name="Line 43"/>
          <p:cNvSpPr>
            <a:spLocks noChangeShapeType="1"/>
          </p:cNvSpPr>
          <p:nvPr/>
        </p:nvSpPr>
        <p:spPr bwMode="auto">
          <a:xfrm>
            <a:off x="2325688" y="5173663"/>
            <a:ext cx="530225" cy="158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89" name="Line 44"/>
          <p:cNvSpPr>
            <a:spLocks noChangeShapeType="1"/>
          </p:cNvSpPr>
          <p:nvPr/>
        </p:nvSpPr>
        <p:spPr bwMode="auto">
          <a:xfrm flipV="1">
            <a:off x="2921000" y="4672013"/>
            <a:ext cx="1588"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0" name="Line 45"/>
          <p:cNvSpPr>
            <a:spLocks noChangeShapeType="1"/>
          </p:cNvSpPr>
          <p:nvPr/>
        </p:nvSpPr>
        <p:spPr bwMode="auto">
          <a:xfrm flipH="1">
            <a:off x="2325688" y="4605338"/>
            <a:ext cx="530225" cy="158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1" name="Freeform 46"/>
          <p:cNvSpPr>
            <a:spLocks/>
          </p:cNvSpPr>
          <p:nvPr/>
        </p:nvSpPr>
        <p:spPr bwMode="auto">
          <a:xfrm>
            <a:off x="2259013" y="5106988"/>
            <a:ext cx="66675" cy="66675"/>
          </a:xfrm>
          <a:custGeom>
            <a:avLst/>
            <a:gdLst>
              <a:gd name="T0" fmla="*/ 0 w 209"/>
              <a:gd name="T1" fmla="*/ 0 h 208"/>
              <a:gd name="T2" fmla="*/ 0 w 209"/>
              <a:gd name="T3" fmla="*/ 6 h 208"/>
              <a:gd name="T4" fmla="*/ 1 w 209"/>
              <a:gd name="T5" fmla="*/ 14 h 208"/>
              <a:gd name="T6" fmla="*/ 1 w 209"/>
              <a:gd name="T7" fmla="*/ 20 h 208"/>
              <a:gd name="T8" fmla="*/ 2 w 209"/>
              <a:gd name="T9" fmla="*/ 27 h 208"/>
              <a:gd name="T10" fmla="*/ 3 w 209"/>
              <a:gd name="T11" fmla="*/ 35 h 208"/>
              <a:gd name="T12" fmla="*/ 4 w 209"/>
              <a:gd name="T13" fmla="*/ 41 h 208"/>
              <a:gd name="T14" fmla="*/ 5 w 209"/>
              <a:gd name="T15" fmla="*/ 48 h 208"/>
              <a:gd name="T16" fmla="*/ 7 w 209"/>
              <a:gd name="T17" fmla="*/ 54 h 208"/>
              <a:gd name="T18" fmla="*/ 10 w 209"/>
              <a:gd name="T19" fmla="*/ 61 h 208"/>
              <a:gd name="T20" fmla="*/ 12 w 209"/>
              <a:gd name="T21" fmla="*/ 68 h 208"/>
              <a:gd name="T22" fmla="*/ 14 w 209"/>
              <a:gd name="T23" fmla="*/ 74 h 208"/>
              <a:gd name="T24" fmla="*/ 16 w 209"/>
              <a:gd name="T25" fmla="*/ 81 h 208"/>
              <a:gd name="T26" fmla="*/ 20 w 209"/>
              <a:gd name="T27" fmla="*/ 87 h 208"/>
              <a:gd name="T28" fmla="*/ 23 w 209"/>
              <a:gd name="T29" fmla="*/ 94 h 208"/>
              <a:gd name="T30" fmla="*/ 26 w 209"/>
              <a:gd name="T31" fmla="*/ 99 h 208"/>
              <a:gd name="T32" fmla="*/ 29 w 209"/>
              <a:gd name="T33" fmla="*/ 106 h 208"/>
              <a:gd name="T34" fmla="*/ 33 w 209"/>
              <a:gd name="T35" fmla="*/ 111 h 208"/>
              <a:gd name="T36" fmla="*/ 37 w 209"/>
              <a:gd name="T37" fmla="*/ 118 h 208"/>
              <a:gd name="T38" fmla="*/ 40 w 209"/>
              <a:gd name="T39" fmla="*/ 124 h 208"/>
              <a:gd name="T40" fmla="*/ 45 w 209"/>
              <a:gd name="T41" fmla="*/ 129 h 208"/>
              <a:gd name="T42" fmla="*/ 49 w 209"/>
              <a:gd name="T43" fmla="*/ 135 h 208"/>
              <a:gd name="T44" fmla="*/ 54 w 209"/>
              <a:gd name="T45" fmla="*/ 140 h 208"/>
              <a:gd name="T46" fmla="*/ 59 w 209"/>
              <a:gd name="T47" fmla="*/ 144 h 208"/>
              <a:gd name="T48" fmla="*/ 63 w 209"/>
              <a:gd name="T49" fmla="*/ 150 h 208"/>
              <a:gd name="T50" fmla="*/ 69 w 209"/>
              <a:gd name="T51" fmla="*/ 154 h 208"/>
              <a:gd name="T52" fmla="*/ 74 w 209"/>
              <a:gd name="T53" fmla="*/ 159 h 208"/>
              <a:gd name="T54" fmla="*/ 80 w 209"/>
              <a:gd name="T55" fmla="*/ 163 h 208"/>
              <a:gd name="T56" fmla="*/ 85 w 209"/>
              <a:gd name="T57" fmla="*/ 167 h 208"/>
              <a:gd name="T58" fmla="*/ 91 w 209"/>
              <a:gd name="T59" fmla="*/ 172 h 208"/>
              <a:gd name="T60" fmla="*/ 96 w 209"/>
              <a:gd name="T61" fmla="*/ 175 h 208"/>
              <a:gd name="T62" fmla="*/ 103 w 209"/>
              <a:gd name="T63" fmla="*/ 179 h 208"/>
              <a:gd name="T64" fmla="*/ 108 w 209"/>
              <a:gd name="T65" fmla="*/ 183 h 208"/>
              <a:gd name="T66" fmla="*/ 115 w 209"/>
              <a:gd name="T67" fmla="*/ 186 h 208"/>
              <a:gd name="T68" fmla="*/ 120 w 209"/>
              <a:gd name="T69" fmla="*/ 189 h 208"/>
              <a:gd name="T70" fmla="*/ 127 w 209"/>
              <a:gd name="T71" fmla="*/ 192 h 208"/>
              <a:gd name="T72" fmla="*/ 134 w 209"/>
              <a:gd name="T73" fmla="*/ 195 h 208"/>
              <a:gd name="T74" fmla="*/ 140 w 209"/>
              <a:gd name="T75" fmla="*/ 197 h 208"/>
              <a:gd name="T76" fmla="*/ 147 w 209"/>
              <a:gd name="T77" fmla="*/ 199 h 208"/>
              <a:gd name="T78" fmla="*/ 153 w 209"/>
              <a:gd name="T79" fmla="*/ 200 h 208"/>
              <a:gd name="T80" fmla="*/ 160 w 209"/>
              <a:gd name="T81" fmla="*/ 202 h 208"/>
              <a:gd name="T82" fmla="*/ 168 w 209"/>
              <a:gd name="T83" fmla="*/ 204 h 208"/>
              <a:gd name="T84" fmla="*/ 174 w 209"/>
              <a:gd name="T85" fmla="*/ 206 h 208"/>
              <a:gd name="T86" fmla="*/ 181 w 209"/>
              <a:gd name="T87" fmla="*/ 207 h 208"/>
              <a:gd name="T88" fmla="*/ 188 w 209"/>
              <a:gd name="T89" fmla="*/ 207 h 208"/>
              <a:gd name="T90" fmla="*/ 195 w 209"/>
              <a:gd name="T91" fmla="*/ 208 h 208"/>
              <a:gd name="T92" fmla="*/ 202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0" y="6"/>
                </a:lnTo>
                <a:lnTo>
                  <a:pt x="1" y="14"/>
                </a:lnTo>
                <a:lnTo>
                  <a:pt x="1" y="20"/>
                </a:lnTo>
                <a:lnTo>
                  <a:pt x="2" y="27"/>
                </a:lnTo>
                <a:lnTo>
                  <a:pt x="3" y="35"/>
                </a:lnTo>
                <a:lnTo>
                  <a:pt x="4" y="41"/>
                </a:lnTo>
                <a:lnTo>
                  <a:pt x="5" y="48"/>
                </a:lnTo>
                <a:lnTo>
                  <a:pt x="7" y="54"/>
                </a:lnTo>
                <a:lnTo>
                  <a:pt x="10" y="61"/>
                </a:lnTo>
                <a:lnTo>
                  <a:pt x="12" y="68"/>
                </a:lnTo>
                <a:lnTo>
                  <a:pt x="14" y="74"/>
                </a:lnTo>
                <a:lnTo>
                  <a:pt x="16" y="81"/>
                </a:lnTo>
                <a:lnTo>
                  <a:pt x="20" y="87"/>
                </a:lnTo>
                <a:lnTo>
                  <a:pt x="23" y="94"/>
                </a:lnTo>
                <a:lnTo>
                  <a:pt x="26" y="99"/>
                </a:lnTo>
                <a:lnTo>
                  <a:pt x="29" y="106"/>
                </a:lnTo>
                <a:lnTo>
                  <a:pt x="33" y="111"/>
                </a:lnTo>
                <a:lnTo>
                  <a:pt x="37" y="118"/>
                </a:lnTo>
                <a:lnTo>
                  <a:pt x="40" y="124"/>
                </a:lnTo>
                <a:lnTo>
                  <a:pt x="45" y="129"/>
                </a:lnTo>
                <a:lnTo>
                  <a:pt x="49" y="135"/>
                </a:lnTo>
                <a:lnTo>
                  <a:pt x="54" y="140"/>
                </a:lnTo>
                <a:lnTo>
                  <a:pt x="59" y="144"/>
                </a:lnTo>
                <a:lnTo>
                  <a:pt x="63" y="150"/>
                </a:lnTo>
                <a:lnTo>
                  <a:pt x="69" y="154"/>
                </a:lnTo>
                <a:lnTo>
                  <a:pt x="74" y="159"/>
                </a:lnTo>
                <a:lnTo>
                  <a:pt x="80" y="163"/>
                </a:lnTo>
                <a:lnTo>
                  <a:pt x="85" y="167"/>
                </a:lnTo>
                <a:lnTo>
                  <a:pt x="91" y="172"/>
                </a:lnTo>
                <a:lnTo>
                  <a:pt x="96" y="175"/>
                </a:lnTo>
                <a:lnTo>
                  <a:pt x="103" y="179"/>
                </a:lnTo>
                <a:lnTo>
                  <a:pt x="108" y="183"/>
                </a:lnTo>
                <a:lnTo>
                  <a:pt x="115" y="186"/>
                </a:lnTo>
                <a:lnTo>
                  <a:pt x="120" y="189"/>
                </a:lnTo>
                <a:lnTo>
                  <a:pt x="127" y="192"/>
                </a:lnTo>
                <a:lnTo>
                  <a:pt x="134" y="195"/>
                </a:lnTo>
                <a:lnTo>
                  <a:pt x="140" y="197"/>
                </a:lnTo>
                <a:lnTo>
                  <a:pt x="147" y="199"/>
                </a:lnTo>
                <a:lnTo>
                  <a:pt x="153" y="200"/>
                </a:lnTo>
                <a:lnTo>
                  <a:pt x="160" y="202"/>
                </a:lnTo>
                <a:lnTo>
                  <a:pt x="168" y="204"/>
                </a:lnTo>
                <a:lnTo>
                  <a:pt x="174" y="206"/>
                </a:lnTo>
                <a:lnTo>
                  <a:pt x="181" y="207"/>
                </a:lnTo>
                <a:lnTo>
                  <a:pt x="188" y="207"/>
                </a:lnTo>
                <a:lnTo>
                  <a:pt x="195" y="208"/>
                </a:lnTo>
                <a:lnTo>
                  <a:pt x="202" y="208"/>
                </a:lnTo>
                <a:lnTo>
                  <a:pt x="209" y="208"/>
                </a:lnTo>
              </a:path>
            </a:pathLst>
          </a:custGeom>
          <a:noFill/>
          <a:ln w="19050">
            <a:solidFill>
              <a:srgbClr val="000000"/>
            </a:solidFill>
            <a:round/>
            <a:headEnd/>
            <a:tailEnd/>
          </a:ln>
        </p:spPr>
        <p:txBody>
          <a:bodyPr>
            <a:prstTxWarp prst="textNoShape">
              <a:avLst/>
            </a:prstTxWarp>
          </a:bodyPr>
          <a:lstStyle/>
          <a:p>
            <a:endParaRPr lang="en-US"/>
          </a:p>
        </p:txBody>
      </p:sp>
      <p:sp>
        <p:nvSpPr>
          <p:cNvPr id="57392" name="Freeform 47"/>
          <p:cNvSpPr>
            <a:spLocks/>
          </p:cNvSpPr>
          <p:nvPr/>
        </p:nvSpPr>
        <p:spPr bwMode="auto">
          <a:xfrm>
            <a:off x="2855913" y="5106988"/>
            <a:ext cx="65087" cy="66675"/>
          </a:xfrm>
          <a:custGeom>
            <a:avLst/>
            <a:gdLst>
              <a:gd name="T0" fmla="*/ 0 w 208"/>
              <a:gd name="T1" fmla="*/ 208 h 208"/>
              <a:gd name="T2" fmla="*/ 6 w 208"/>
              <a:gd name="T3" fmla="*/ 208 h 208"/>
              <a:gd name="T4" fmla="*/ 13 w 208"/>
              <a:gd name="T5" fmla="*/ 208 h 208"/>
              <a:gd name="T6" fmla="*/ 21 w 208"/>
              <a:gd name="T7" fmla="*/ 207 h 208"/>
              <a:gd name="T8" fmla="*/ 27 w 208"/>
              <a:gd name="T9" fmla="*/ 207 h 208"/>
              <a:gd name="T10" fmla="*/ 34 w 208"/>
              <a:gd name="T11" fmla="*/ 206 h 208"/>
              <a:gd name="T12" fmla="*/ 42 w 208"/>
              <a:gd name="T13" fmla="*/ 204 h 208"/>
              <a:gd name="T14" fmla="*/ 48 w 208"/>
              <a:gd name="T15" fmla="*/ 202 h 208"/>
              <a:gd name="T16" fmla="*/ 55 w 208"/>
              <a:gd name="T17" fmla="*/ 200 h 208"/>
              <a:gd name="T18" fmla="*/ 61 w 208"/>
              <a:gd name="T19" fmla="*/ 199 h 208"/>
              <a:gd name="T20" fmla="*/ 68 w 208"/>
              <a:gd name="T21" fmla="*/ 197 h 208"/>
              <a:gd name="T22" fmla="*/ 74 w 208"/>
              <a:gd name="T23" fmla="*/ 195 h 208"/>
              <a:gd name="T24" fmla="*/ 81 w 208"/>
              <a:gd name="T25" fmla="*/ 192 h 208"/>
              <a:gd name="T26" fmla="*/ 88 w 208"/>
              <a:gd name="T27" fmla="*/ 189 h 208"/>
              <a:gd name="T28" fmla="*/ 94 w 208"/>
              <a:gd name="T29" fmla="*/ 186 h 208"/>
              <a:gd name="T30" fmla="*/ 100 w 208"/>
              <a:gd name="T31" fmla="*/ 183 h 208"/>
              <a:gd name="T32" fmla="*/ 106 w 208"/>
              <a:gd name="T33" fmla="*/ 179 h 208"/>
              <a:gd name="T34" fmla="*/ 112 w 208"/>
              <a:gd name="T35" fmla="*/ 175 h 208"/>
              <a:gd name="T36" fmla="*/ 117 w 208"/>
              <a:gd name="T37" fmla="*/ 172 h 208"/>
              <a:gd name="T38" fmla="*/ 124 w 208"/>
              <a:gd name="T39" fmla="*/ 167 h 208"/>
              <a:gd name="T40" fmla="*/ 129 w 208"/>
              <a:gd name="T41" fmla="*/ 163 h 208"/>
              <a:gd name="T42" fmla="*/ 135 w 208"/>
              <a:gd name="T43" fmla="*/ 159 h 208"/>
              <a:gd name="T44" fmla="*/ 139 w 208"/>
              <a:gd name="T45" fmla="*/ 154 h 208"/>
              <a:gd name="T46" fmla="*/ 145 w 208"/>
              <a:gd name="T47" fmla="*/ 150 h 208"/>
              <a:gd name="T48" fmla="*/ 150 w 208"/>
              <a:gd name="T49" fmla="*/ 144 h 208"/>
              <a:gd name="T50" fmla="*/ 154 w 208"/>
              <a:gd name="T51" fmla="*/ 140 h 208"/>
              <a:gd name="T52" fmla="*/ 159 w 208"/>
              <a:gd name="T53" fmla="*/ 135 h 208"/>
              <a:gd name="T54" fmla="*/ 163 w 208"/>
              <a:gd name="T55" fmla="*/ 129 h 208"/>
              <a:gd name="T56" fmla="*/ 168 w 208"/>
              <a:gd name="T57" fmla="*/ 124 h 208"/>
              <a:gd name="T58" fmla="*/ 172 w 208"/>
              <a:gd name="T59" fmla="*/ 118 h 208"/>
              <a:gd name="T60" fmla="*/ 175 w 208"/>
              <a:gd name="T61" fmla="*/ 111 h 208"/>
              <a:gd name="T62" fmla="*/ 180 w 208"/>
              <a:gd name="T63" fmla="*/ 106 h 208"/>
              <a:gd name="T64" fmla="*/ 183 w 208"/>
              <a:gd name="T65" fmla="*/ 99 h 208"/>
              <a:gd name="T66" fmla="*/ 186 w 208"/>
              <a:gd name="T67" fmla="*/ 94 h 208"/>
              <a:gd name="T68" fmla="*/ 188 w 208"/>
              <a:gd name="T69" fmla="*/ 87 h 208"/>
              <a:gd name="T70" fmla="*/ 192 w 208"/>
              <a:gd name="T71" fmla="*/ 81 h 208"/>
              <a:gd name="T72" fmla="*/ 194 w 208"/>
              <a:gd name="T73" fmla="*/ 74 h 208"/>
              <a:gd name="T74" fmla="*/ 197 w 208"/>
              <a:gd name="T75" fmla="*/ 68 h 208"/>
              <a:gd name="T76" fmla="*/ 199 w 208"/>
              <a:gd name="T77" fmla="*/ 61 h 208"/>
              <a:gd name="T78" fmla="*/ 201 w 208"/>
              <a:gd name="T79" fmla="*/ 54 h 208"/>
              <a:gd name="T80" fmla="*/ 203 w 208"/>
              <a:gd name="T81" fmla="*/ 48 h 208"/>
              <a:gd name="T82" fmla="*/ 204 w 208"/>
              <a:gd name="T83" fmla="*/ 41 h 208"/>
              <a:gd name="T84" fmla="*/ 205 w 208"/>
              <a:gd name="T85" fmla="*/ 35 h 208"/>
              <a:gd name="T86" fmla="*/ 206 w 208"/>
              <a:gd name="T87" fmla="*/ 27 h 208"/>
              <a:gd name="T88" fmla="*/ 207 w 208"/>
              <a:gd name="T89" fmla="*/ 20 h 208"/>
              <a:gd name="T90" fmla="*/ 208 w 208"/>
              <a:gd name="T91" fmla="*/ 14 h 208"/>
              <a:gd name="T92" fmla="*/ 208 w 208"/>
              <a:gd name="T93" fmla="*/ 6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6" y="208"/>
                </a:lnTo>
                <a:lnTo>
                  <a:pt x="13" y="208"/>
                </a:lnTo>
                <a:lnTo>
                  <a:pt x="21" y="207"/>
                </a:lnTo>
                <a:lnTo>
                  <a:pt x="27" y="207"/>
                </a:lnTo>
                <a:lnTo>
                  <a:pt x="34" y="206"/>
                </a:lnTo>
                <a:lnTo>
                  <a:pt x="42" y="204"/>
                </a:lnTo>
                <a:lnTo>
                  <a:pt x="48" y="202"/>
                </a:lnTo>
                <a:lnTo>
                  <a:pt x="55" y="200"/>
                </a:lnTo>
                <a:lnTo>
                  <a:pt x="61" y="199"/>
                </a:lnTo>
                <a:lnTo>
                  <a:pt x="68" y="197"/>
                </a:lnTo>
                <a:lnTo>
                  <a:pt x="74" y="195"/>
                </a:lnTo>
                <a:lnTo>
                  <a:pt x="81" y="192"/>
                </a:lnTo>
                <a:lnTo>
                  <a:pt x="88" y="189"/>
                </a:lnTo>
                <a:lnTo>
                  <a:pt x="94" y="186"/>
                </a:lnTo>
                <a:lnTo>
                  <a:pt x="100" y="183"/>
                </a:lnTo>
                <a:lnTo>
                  <a:pt x="106" y="179"/>
                </a:lnTo>
                <a:lnTo>
                  <a:pt x="112" y="175"/>
                </a:lnTo>
                <a:lnTo>
                  <a:pt x="117" y="172"/>
                </a:lnTo>
                <a:lnTo>
                  <a:pt x="124" y="167"/>
                </a:lnTo>
                <a:lnTo>
                  <a:pt x="129" y="163"/>
                </a:lnTo>
                <a:lnTo>
                  <a:pt x="135" y="159"/>
                </a:lnTo>
                <a:lnTo>
                  <a:pt x="139" y="154"/>
                </a:lnTo>
                <a:lnTo>
                  <a:pt x="145" y="150"/>
                </a:lnTo>
                <a:lnTo>
                  <a:pt x="150" y="144"/>
                </a:lnTo>
                <a:lnTo>
                  <a:pt x="154" y="140"/>
                </a:lnTo>
                <a:lnTo>
                  <a:pt x="159" y="135"/>
                </a:lnTo>
                <a:lnTo>
                  <a:pt x="163" y="129"/>
                </a:lnTo>
                <a:lnTo>
                  <a:pt x="168" y="124"/>
                </a:lnTo>
                <a:lnTo>
                  <a:pt x="172" y="118"/>
                </a:lnTo>
                <a:lnTo>
                  <a:pt x="175" y="111"/>
                </a:lnTo>
                <a:lnTo>
                  <a:pt x="180" y="106"/>
                </a:lnTo>
                <a:lnTo>
                  <a:pt x="183" y="99"/>
                </a:lnTo>
                <a:lnTo>
                  <a:pt x="186" y="94"/>
                </a:lnTo>
                <a:lnTo>
                  <a:pt x="188" y="87"/>
                </a:lnTo>
                <a:lnTo>
                  <a:pt x="192" y="81"/>
                </a:lnTo>
                <a:lnTo>
                  <a:pt x="194" y="74"/>
                </a:lnTo>
                <a:lnTo>
                  <a:pt x="197" y="68"/>
                </a:lnTo>
                <a:lnTo>
                  <a:pt x="199" y="61"/>
                </a:lnTo>
                <a:lnTo>
                  <a:pt x="201" y="54"/>
                </a:lnTo>
                <a:lnTo>
                  <a:pt x="203" y="48"/>
                </a:lnTo>
                <a:lnTo>
                  <a:pt x="204" y="41"/>
                </a:lnTo>
                <a:lnTo>
                  <a:pt x="205" y="35"/>
                </a:lnTo>
                <a:lnTo>
                  <a:pt x="206" y="27"/>
                </a:lnTo>
                <a:lnTo>
                  <a:pt x="207" y="20"/>
                </a:lnTo>
                <a:lnTo>
                  <a:pt x="208" y="14"/>
                </a:lnTo>
                <a:lnTo>
                  <a:pt x="208" y="6"/>
                </a:lnTo>
                <a:lnTo>
                  <a:pt x="208" y="0"/>
                </a:lnTo>
              </a:path>
            </a:pathLst>
          </a:custGeom>
          <a:noFill/>
          <a:ln w="19050">
            <a:solidFill>
              <a:srgbClr val="000000"/>
            </a:solidFill>
            <a:round/>
            <a:headEnd/>
            <a:tailEnd/>
          </a:ln>
        </p:spPr>
        <p:txBody>
          <a:bodyPr>
            <a:prstTxWarp prst="textNoShape">
              <a:avLst/>
            </a:prstTxWarp>
          </a:bodyPr>
          <a:lstStyle/>
          <a:p>
            <a:endParaRPr lang="en-US"/>
          </a:p>
        </p:txBody>
      </p:sp>
      <p:sp>
        <p:nvSpPr>
          <p:cNvPr id="57393" name="Freeform 48"/>
          <p:cNvSpPr>
            <a:spLocks/>
          </p:cNvSpPr>
          <p:nvPr/>
        </p:nvSpPr>
        <p:spPr bwMode="auto">
          <a:xfrm>
            <a:off x="2855913" y="4605338"/>
            <a:ext cx="65087" cy="66675"/>
          </a:xfrm>
          <a:custGeom>
            <a:avLst/>
            <a:gdLst>
              <a:gd name="T0" fmla="*/ 208 w 208"/>
              <a:gd name="T1" fmla="*/ 210 h 210"/>
              <a:gd name="T2" fmla="*/ 208 w 208"/>
              <a:gd name="T3" fmla="*/ 202 h 210"/>
              <a:gd name="T4" fmla="*/ 208 w 208"/>
              <a:gd name="T5" fmla="*/ 195 h 210"/>
              <a:gd name="T6" fmla="*/ 207 w 208"/>
              <a:gd name="T7" fmla="*/ 189 h 210"/>
              <a:gd name="T8" fmla="*/ 206 w 208"/>
              <a:gd name="T9" fmla="*/ 181 h 210"/>
              <a:gd name="T10" fmla="*/ 205 w 208"/>
              <a:gd name="T11" fmla="*/ 175 h 210"/>
              <a:gd name="T12" fmla="*/ 204 w 208"/>
              <a:gd name="T13" fmla="*/ 168 h 210"/>
              <a:gd name="T14" fmla="*/ 203 w 208"/>
              <a:gd name="T15" fmla="*/ 161 h 210"/>
              <a:gd name="T16" fmla="*/ 201 w 208"/>
              <a:gd name="T17" fmla="*/ 154 h 210"/>
              <a:gd name="T18" fmla="*/ 199 w 208"/>
              <a:gd name="T19" fmla="*/ 147 h 210"/>
              <a:gd name="T20" fmla="*/ 197 w 208"/>
              <a:gd name="T21" fmla="*/ 141 h 210"/>
              <a:gd name="T22" fmla="*/ 194 w 208"/>
              <a:gd name="T23" fmla="*/ 134 h 210"/>
              <a:gd name="T24" fmla="*/ 192 w 208"/>
              <a:gd name="T25" fmla="*/ 127 h 210"/>
              <a:gd name="T26" fmla="*/ 188 w 208"/>
              <a:gd name="T27" fmla="*/ 122 h 210"/>
              <a:gd name="T28" fmla="*/ 186 w 208"/>
              <a:gd name="T29" fmla="*/ 115 h 210"/>
              <a:gd name="T30" fmla="*/ 183 w 208"/>
              <a:gd name="T31" fmla="*/ 109 h 210"/>
              <a:gd name="T32" fmla="*/ 180 w 208"/>
              <a:gd name="T33" fmla="*/ 103 h 210"/>
              <a:gd name="T34" fmla="*/ 175 w 208"/>
              <a:gd name="T35" fmla="*/ 97 h 210"/>
              <a:gd name="T36" fmla="*/ 172 w 208"/>
              <a:gd name="T37" fmla="*/ 91 h 210"/>
              <a:gd name="T38" fmla="*/ 168 w 208"/>
              <a:gd name="T39" fmla="*/ 86 h 210"/>
              <a:gd name="T40" fmla="*/ 163 w 208"/>
              <a:gd name="T41" fmla="*/ 80 h 210"/>
              <a:gd name="T42" fmla="*/ 159 w 208"/>
              <a:gd name="T43" fmla="*/ 75 h 210"/>
              <a:gd name="T44" fmla="*/ 154 w 208"/>
              <a:gd name="T45" fmla="*/ 69 h 210"/>
              <a:gd name="T46" fmla="*/ 150 w 208"/>
              <a:gd name="T47" fmla="*/ 64 h 210"/>
              <a:gd name="T48" fmla="*/ 145 w 208"/>
              <a:gd name="T49" fmla="*/ 59 h 210"/>
              <a:gd name="T50" fmla="*/ 139 w 208"/>
              <a:gd name="T51" fmla="*/ 54 h 210"/>
              <a:gd name="T52" fmla="*/ 135 w 208"/>
              <a:gd name="T53" fmla="*/ 50 h 210"/>
              <a:gd name="T54" fmla="*/ 129 w 208"/>
              <a:gd name="T55" fmla="*/ 45 h 210"/>
              <a:gd name="T56" fmla="*/ 124 w 208"/>
              <a:gd name="T57" fmla="*/ 41 h 210"/>
              <a:gd name="T58" fmla="*/ 117 w 208"/>
              <a:gd name="T59" fmla="*/ 37 h 210"/>
              <a:gd name="T60" fmla="*/ 112 w 208"/>
              <a:gd name="T61" fmla="*/ 33 h 210"/>
              <a:gd name="T62" fmla="*/ 106 w 208"/>
              <a:gd name="T63" fmla="*/ 30 h 210"/>
              <a:gd name="T64" fmla="*/ 100 w 208"/>
              <a:gd name="T65" fmla="*/ 27 h 210"/>
              <a:gd name="T66" fmla="*/ 94 w 208"/>
              <a:gd name="T67" fmla="*/ 23 h 210"/>
              <a:gd name="T68" fmla="*/ 88 w 208"/>
              <a:gd name="T69" fmla="*/ 20 h 210"/>
              <a:gd name="T70" fmla="*/ 81 w 208"/>
              <a:gd name="T71" fmla="*/ 17 h 210"/>
              <a:gd name="T72" fmla="*/ 74 w 208"/>
              <a:gd name="T73" fmla="*/ 14 h 210"/>
              <a:gd name="T74" fmla="*/ 68 w 208"/>
              <a:gd name="T75" fmla="*/ 12 h 210"/>
              <a:gd name="T76" fmla="*/ 61 w 208"/>
              <a:gd name="T77" fmla="*/ 10 h 210"/>
              <a:gd name="T78" fmla="*/ 55 w 208"/>
              <a:gd name="T79" fmla="*/ 8 h 210"/>
              <a:gd name="T80" fmla="*/ 48 w 208"/>
              <a:gd name="T81" fmla="*/ 6 h 210"/>
              <a:gd name="T82" fmla="*/ 42 w 208"/>
              <a:gd name="T83" fmla="*/ 5 h 210"/>
              <a:gd name="T84" fmla="*/ 34 w 208"/>
              <a:gd name="T85" fmla="*/ 3 h 210"/>
              <a:gd name="T86" fmla="*/ 27 w 208"/>
              <a:gd name="T87" fmla="*/ 2 h 210"/>
              <a:gd name="T88" fmla="*/ 21 w 208"/>
              <a:gd name="T89" fmla="*/ 1 h 210"/>
              <a:gd name="T90" fmla="*/ 13 w 208"/>
              <a:gd name="T91" fmla="*/ 1 h 210"/>
              <a:gd name="T92" fmla="*/ 6 w 208"/>
              <a:gd name="T93" fmla="*/ 0 h 210"/>
              <a:gd name="T94" fmla="*/ 0 w 208"/>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210"/>
                </a:moveTo>
                <a:lnTo>
                  <a:pt x="208" y="202"/>
                </a:lnTo>
                <a:lnTo>
                  <a:pt x="208" y="195"/>
                </a:lnTo>
                <a:lnTo>
                  <a:pt x="207" y="189"/>
                </a:lnTo>
                <a:lnTo>
                  <a:pt x="206" y="181"/>
                </a:lnTo>
                <a:lnTo>
                  <a:pt x="205" y="175"/>
                </a:lnTo>
                <a:lnTo>
                  <a:pt x="204" y="168"/>
                </a:lnTo>
                <a:lnTo>
                  <a:pt x="203" y="161"/>
                </a:lnTo>
                <a:lnTo>
                  <a:pt x="201" y="154"/>
                </a:lnTo>
                <a:lnTo>
                  <a:pt x="199" y="147"/>
                </a:lnTo>
                <a:lnTo>
                  <a:pt x="197" y="141"/>
                </a:lnTo>
                <a:lnTo>
                  <a:pt x="194" y="134"/>
                </a:lnTo>
                <a:lnTo>
                  <a:pt x="192" y="127"/>
                </a:lnTo>
                <a:lnTo>
                  <a:pt x="188" y="122"/>
                </a:lnTo>
                <a:lnTo>
                  <a:pt x="186" y="115"/>
                </a:lnTo>
                <a:lnTo>
                  <a:pt x="183" y="109"/>
                </a:lnTo>
                <a:lnTo>
                  <a:pt x="180" y="103"/>
                </a:lnTo>
                <a:lnTo>
                  <a:pt x="175" y="97"/>
                </a:lnTo>
                <a:lnTo>
                  <a:pt x="172" y="91"/>
                </a:lnTo>
                <a:lnTo>
                  <a:pt x="168" y="86"/>
                </a:lnTo>
                <a:lnTo>
                  <a:pt x="163" y="80"/>
                </a:lnTo>
                <a:lnTo>
                  <a:pt x="159" y="75"/>
                </a:lnTo>
                <a:lnTo>
                  <a:pt x="154" y="69"/>
                </a:lnTo>
                <a:lnTo>
                  <a:pt x="150" y="64"/>
                </a:lnTo>
                <a:lnTo>
                  <a:pt x="145" y="59"/>
                </a:lnTo>
                <a:lnTo>
                  <a:pt x="139" y="54"/>
                </a:lnTo>
                <a:lnTo>
                  <a:pt x="135" y="50"/>
                </a:lnTo>
                <a:lnTo>
                  <a:pt x="129" y="45"/>
                </a:lnTo>
                <a:lnTo>
                  <a:pt x="124" y="41"/>
                </a:lnTo>
                <a:lnTo>
                  <a:pt x="117" y="37"/>
                </a:lnTo>
                <a:lnTo>
                  <a:pt x="112" y="33"/>
                </a:lnTo>
                <a:lnTo>
                  <a:pt x="106" y="30"/>
                </a:lnTo>
                <a:lnTo>
                  <a:pt x="100" y="27"/>
                </a:lnTo>
                <a:lnTo>
                  <a:pt x="94" y="23"/>
                </a:lnTo>
                <a:lnTo>
                  <a:pt x="88" y="20"/>
                </a:lnTo>
                <a:lnTo>
                  <a:pt x="81" y="17"/>
                </a:lnTo>
                <a:lnTo>
                  <a:pt x="74" y="14"/>
                </a:lnTo>
                <a:lnTo>
                  <a:pt x="68" y="12"/>
                </a:lnTo>
                <a:lnTo>
                  <a:pt x="61" y="10"/>
                </a:lnTo>
                <a:lnTo>
                  <a:pt x="55" y="8"/>
                </a:lnTo>
                <a:lnTo>
                  <a:pt x="48" y="6"/>
                </a:lnTo>
                <a:lnTo>
                  <a:pt x="42" y="5"/>
                </a:lnTo>
                <a:lnTo>
                  <a:pt x="34" y="3"/>
                </a:lnTo>
                <a:lnTo>
                  <a:pt x="27" y="2"/>
                </a:lnTo>
                <a:lnTo>
                  <a:pt x="21" y="1"/>
                </a:lnTo>
                <a:lnTo>
                  <a:pt x="13" y="1"/>
                </a:lnTo>
                <a:lnTo>
                  <a:pt x="6" y="0"/>
                </a:lnTo>
                <a:lnTo>
                  <a:pt x="0" y="0"/>
                </a:lnTo>
              </a:path>
            </a:pathLst>
          </a:custGeom>
          <a:noFill/>
          <a:ln w="19050">
            <a:solidFill>
              <a:srgbClr val="000000"/>
            </a:solidFill>
            <a:round/>
            <a:headEnd/>
            <a:tailEnd/>
          </a:ln>
        </p:spPr>
        <p:txBody>
          <a:bodyPr>
            <a:prstTxWarp prst="textNoShape">
              <a:avLst/>
            </a:prstTxWarp>
          </a:bodyPr>
          <a:lstStyle/>
          <a:p>
            <a:endParaRPr lang="en-US"/>
          </a:p>
        </p:txBody>
      </p:sp>
      <p:sp>
        <p:nvSpPr>
          <p:cNvPr id="57394" name="Freeform 49"/>
          <p:cNvSpPr>
            <a:spLocks/>
          </p:cNvSpPr>
          <p:nvPr/>
        </p:nvSpPr>
        <p:spPr bwMode="auto">
          <a:xfrm>
            <a:off x="2259013" y="4605338"/>
            <a:ext cx="66675" cy="66675"/>
          </a:xfrm>
          <a:custGeom>
            <a:avLst/>
            <a:gdLst>
              <a:gd name="T0" fmla="*/ 209 w 209"/>
              <a:gd name="T1" fmla="*/ 0 h 210"/>
              <a:gd name="T2" fmla="*/ 202 w 209"/>
              <a:gd name="T3" fmla="*/ 0 h 210"/>
              <a:gd name="T4" fmla="*/ 195 w 209"/>
              <a:gd name="T5" fmla="*/ 1 h 210"/>
              <a:gd name="T6" fmla="*/ 188 w 209"/>
              <a:gd name="T7" fmla="*/ 1 h 210"/>
              <a:gd name="T8" fmla="*/ 181 w 209"/>
              <a:gd name="T9" fmla="*/ 2 h 210"/>
              <a:gd name="T10" fmla="*/ 174 w 209"/>
              <a:gd name="T11" fmla="*/ 3 h 210"/>
              <a:gd name="T12" fmla="*/ 168 w 209"/>
              <a:gd name="T13" fmla="*/ 5 h 210"/>
              <a:gd name="T14" fmla="*/ 160 w 209"/>
              <a:gd name="T15" fmla="*/ 6 h 210"/>
              <a:gd name="T16" fmla="*/ 153 w 209"/>
              <a:gd name="T17" fmla="*/ 8 h 210"/>
              <a:gd name="T18" fmla="*/ 147 w 209"/>
              <a:gd name="T19" fmla="*/ 10 h 210"/>
              <a:gd name="T20" fmla="*/ 140 w 209"/>
              <a:gd name="T21" fmla="*/ 12 h 210"/>
              <a:gd name="T22" fmla="*/ 134 w 209"/>
              <a:gd name="T23" fmla="*/ 14 h 210"/>
              <a:gd name="T24" fmla="*/ 127 w 209"/>
              <a:gd name="T25" fmla="*/ 17 h 210"/>
              <a:gd name="T26" fmla="*/ 120 w 209"/>
              <a:gd name="T27" fmla="*/ 20 h 210"/>
              <a:gd name="T28" fmla="*/ 115 w 209"/>
              <a:gd name="T29" fmla="*/ 23 h 210"/>
              <a:gd name="T30" fmla="*/ 108 w 209"/>
              <a:gd name="T31" fmla="*/ 27 h 210"/>
              <a:gd name="T32" fmla="*/ 103 w 209"/>
              <a:gd name="T33" fmla="*/ 30 h 210"/>
              <a:gd name="T34" fmla="*/ 96 w 209"/>
              <a:gd name="T35" fmla="*/ 33 h 210"/>
              <a:gd name="T36" fmla="*/ 91 w 209"/>
              <a:gd name="T37" fmla="*/ 37 h 210"/>
              <a:gd name="T38" fmla="*/ 85 w 209"/>
              <a:gd name="T39" fmla="*/ 41 h 210"/>
              <a:gd name="T40" fmla="*/ 80 w 209"/>
              <a:gd name="T41" fmla="*/ 45 h 210"/>
              <a:gd name="T42" fmla="*/ 74 w 209"/>
              <a:gd name="T43" fmla="*/ 50 h 210"/>
              <a:gd name="T44" fmla="*/ 69 w 209"/>
              <a:gd name="T45" fmla="*/ 54 h 210"/>
              <a:gd name="T46" fmla="*/ 63 w 209"/>
              <a:gd name="T47" fmla="*/ 59 h 210"/>
              <a:gd name="T48" fmla="*/ 59 w 209"/>
              <a:gd name="T49" fmla="*/ 64 h 210"/>
              <a:gd name="T50" fmla="*/ 54 w 209"/>
              <a:gd name="T51" fmla="*/ 69 h 210"/>
              <a:gd name="T52" fmla="*/ 49 w 209"/>
              <a:gd name="T53" fmla="*/ 75 h 210"/>
              <a:gd name="T54" fmla="*/ 45 w 209"/>
              <a:gd name="T55" fmla="*/ 80 h 210"/>
              <a:gd name="T56" fmla="*/ 40 w 209"/>
              <a:gd name="T57" fmla="*/ 86 h 210"/>
              <a:gd name="T58" fmla="*/ 37 w 209"/>
              <a:gd name="T59" fmla="*/ 91 h 210"/>
              <a:gd name="T60" fmla="*/ 33 w 209"/>
              <a:gd name="T61" fmla="*/ 97 h 210"/>
              <a:gd name="T62" fmla="*/ 29 w 209"/>
              <a:gd name="T63" fmla="*/ 103 h 210"/>
              <a:gd name="T64" fmla="*/ 26 w 209"/>
              <a:gd name="T65" fmla="*/ 109 h 210"/>
              <a:gd name="T66" fmla="*/ 23 w 209"/>
              <a:gd name="T67" fmla="*/ 115 h 210"/>
              <a:gd name="T68" fmla="*/ 20 w 209"/>
              <a:gd name="T69" fmla="*/ 122 h 210"/>
              <a:gd name="T70" fmla="*/ 16 w 209"/>
              <a:gd name="T71" fmla="*/ 127 h 210"/>
              <a:gd name="T72" fmla="*/ 14 w 209"/>
              <a:gd name="T73" fmla="*/ 134 h 210"/>
              <a:gd name="T74" fmla="*/ 12 w 209"/>
              <a:gd name="T75" fmla="*/ 141 h 210"/>
              <a:gd name="T76" fmla="*/ 10 w 209"/>
              <a:gd name="T77" fmla="*/ 147 h 210"/>
              <a:gd name="T78" fmla="*/ 7 w 209"/>
              <a:gd name="T79" fmla="*/ 154 h 210"/>
              <a:gd name="T80" fmla="*/ 5 w 209"/>
              <a:gd name="T81" fmla="*/ 161 h 210"/>
              <a:gd name="T82" fmla="*/ 4 w 209"/>
              <a:gd name="T83" fmla="*/ 168 h 210"/>
              <a:gd name="T84" fmla="*/ 3 w 209"/>
              <a:gd name="T85" fmla="*/ 175 h 210"/>
              <a:gd name="T86" fmla="*/ 2 w 209"/>
              <a:gd name="T87" fmla="*/ 181 h 210"/>
              <a:gd name="T88" fmla="*/ 1 w 209"/>
              <a:gd name="T89" fmla="*/ 189 h 210"/>
              <a:gd name="T90" fmla="*/ 1 w 209"/>
              <a:gd name="T91" fmla="*/ 195 h 210"/>
              <a:gd name="T92" fmla="*/ 0 w 209"/>
              <a:gd name="T93" fmla="*/ 202 h 210"/>
              <a:gd name="T94" fmla="*/ 0 w 209"/>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10"/>
              <a:gd name="T146" fmla="*/ 209 w 209"/>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10">
                <a:moveTo>
                  <a:pt x="209" y="0"/>
                </a:moveTo>
                <a:lnTo>
                  <a:pt x="202" y="0"/>
                </a:lnTo>
                <a:lnTo>
                  <a:pt x="195" y="1"/>
                </a:lnTo>
                <a:lnTo>
                  <a:pt x="188" y="1"/>
                </a:lnTo>
                <a:lnTo>
                  <a:pt x="181" y="2"/>
                </a:lnTo>
                <a:lnTo>
                  <a:pt x="174" y="3"/>
                </a:lnTo>
                <a:lnTo>
                  <a:pt x="168" y="5"/>
                </a:lnTo>
                <a:lnTo>
                  <a:pt x="160" y="6"/>
                </a:lnTo>
                <a:lnTo>
                  <a:pt x="153" y="8"/>
                </a:lnTo>
                <a:lnTo>
                  <a:pt x="147" y="10"/>
                </a:lnTo>
                <a:lnTo>
                  <a:pt x="140" y="12"/>
                </a:lnTo>
                <a:lnTo>
                  <a:pt x="134" y="14"/>
                </a:lnTo>
                <a:lnTo>
                  <a:pt x="127" y="17"/>
                </a:lnTo>
                <a:lnTo>
                  <a:pt x="120" y="20"/>
                </a:lnTo>
                <a:lnTo>
                  <a:pt x="115" y="23"/>
                </a:lnTo>
                <a:lnTo>
                  <a:pt x="108" y="27"/>
                </a:lnTo>
                <a:lnTo>
                  <a:pt x="103" y="30"/>
                </a:lnTo>
                <a:lnTo>
                  <a:pt x="96" y="33"/>
                </a:lnTo>
                <a:lnTo>
                  <a:pt x="91" y="37"/>
                </a:lnTo>
                <a:lnTo>
                  <a:pt x="85" y="41"/>
                </a:lnTo>
                <a:lnTo>
                  <a:pt x="80" y="45"/>
                </a:lnTo>
                <a:lnTo>
                  <a:pt x="74" y="50"/>
                </a:lnTo>
                <a:lnTo>
                  <a:pt x="69" y="54"/>
                </a:lnTo>
                <a:lnTo>
                  <a:pt x="63" y="59"/>
                </a:lnTo>
                <a:lnTo>
                  <a:pt x="59" y="64"/>
                </a:lnTo>
                <a:lnTo>
                  <a:pt x="54" y="69"/>
                </a:lnTo>
                <a:lnTo>
                  <a:pt x="49" y="75"/>
                </a:lnTo>
                <a:lnTo>
                  <a:pt x="45" y="80"/>
                </a:lnTo>
                <a:lnTo>
                  <a:pt x="40" y="86"/>
                </a:lnTo>
                <a:lnTo>
                  <a:pt x="37" y="91"/>
                </a:lnTo>
                <a:lnTo>
                  <a:pt x="33" y="97"/>
                </a:lnTo>
                <a:lnTo>
                  <a:pt x="29" y="103"/>
                </a:lnTo>
                <a:lnTo>
                  <a:pt x="26" y="109"/>
                </a:lnTo>
                <a:lnTo>
                  <a:pt x="23" y="115"/>
                </a:lnTo>
                <a:lnTo>
                  <a:pt x="20" y="122"/>
                </a:lnTo>
                <a:lnTo>
                  <a:pt x="16" y="127"/>
                </a:lnTo>
                <a:lnTo>
                  <a:pt x="14" y="134"/>
                </a:lnTo>
                <a:lnTo>
                  <a:pt x="12" y="141"/>
                </a:lnTo>
                <a:lnTo>
                  <a:pt x="10" y="147"/>
                </a:lnTo>
                <a:lnTo>
                  <a:pt x="7" y="154"/>
                </a:lnTo>
                <a:lnTo>
                  <a:pt x="5" y="161"/>
                </a:lnTo>
                <a:lnTo>
                  <a:pt x="4" y="168"/>
                </a:lnTo>
                <a:lnTo>
                  <a:pt x="3" y="175"/>
                </a:lnTo>
                <a:lnTo>
                  <a:pt x="2" y="181"/>
                </a:lnTo>
                <a:lnTo>
                  <a:pt x="1" y="189"/>
                </a:lnTo>
                <a:lnTo>
                  <a:pt x="1" y="195"/>
                </a:lnTo>
                <a:lnTo>
                  <a:pt x="0" y="202"/>
                </a:lnTo>
                <a:lnTo>
                  <a:pt x="0" y="210"/>
                </a:lnTo>
              </a:path>
            </a:pathLst>
          </a:custGeom>
          <a:noFill/>
          <a:ln w="19050">
            <a:solidFill>
              <a:srgbClr val="000000"/>
            </a:solidFill>
            <a:round/>
            <a:headEnd/>
            <a:tailEnd/>
          </a:ln>
        </p:spPr>
        <p:txBody>
          <a:bodyPr>
            <a:prstTxWarp prst="textNoShape">
              <a:avLst/>
            </a:prstTxWarp>
          </a:bodyPr>
          <a:lstStyle/>
          <a:p>
            <a:endParaRPr lang="en-US"/>
          </a:p>
        </p:txBody>
      </p:sp>
      <p:sp>
        <p:nvSpPr>
          <p:cNvPr id="57395" name="Line 50"/>
          <p:cNvSpPr>
            <a:spLocks noChangeShapeType="1"/>
          </p:cNvSpPr>
          <p:nvPr/>
        </p:nvSpPr>
        <p:spPr bwMode="auto">
          <a:xfrm>
            <a:off x="6000750" y="3346450"/>
            <a:ext cx="1588"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6" name="Line 51"/>
          <p:cNvSpPr>
            <a:spLocks noChangeShapeType="1"/>
          </p:cNvSpPr>
          <p:nvPr/>
        </p:nvSpPr>
        <p:spPr bwMode="auto">
          <a:xfrm>
            <a:off x="6065838" y="3848100"/>
            <a:ext cx="530225"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7" name="Line 52"/>
          <p:cNvSpPr>
            <a:spLocks noChangeShapeType="1"/>
          </p:cNvSpPr>
          <p:nvPr/>
        </p:nvSpPr>
        <p:spPr bwMode="auto">
          <a:xfrm flipV="1">
            <a:off x="6662738" y="3346450"/>
            <a:ext cx="1587"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8" name="Line 53"/>
          <p:cNvSpPr>
            <a:spLocks noChangeShapeType="1"/>
          </p:cNvSpPr>
          <p:nvPr/>
        </p:nvSpPr>
        <p:spPr bwMode="auto">
          <a:xfrm flipH="1">
            <a:off x="6065838" y="3279775"/>
            <a:ext cx="530225"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399" name="Freeform 54"/>
          <p:cNvSpPr>
            <a:spLocks/>
          </p:cNvSpPr>
          <p:nvPr/>
        </p:nvSpPr>
        <p:spPr bwMode="auto">
          <a:xfrm>
            <a:off x="6000750" y="3781425"/>
            <a:ext cx="65088" cy="66675"/>
          </a:xfrm>
          <a:custGeom>
            <a:avLst/>
            <a:gdLst>
              <a:gd name="T0" fmla="*/ 0 w 208"/>
              <a:gd name="T1" fmla="*/ 0 h 209"/>
              <a:gd name="T2" fmla="*/ 0 w 208"/>
              <a:gd name="T3" fmla="*/ 7 h 209"/>
              <a:gd name="T4" fmla="*/ 0 w 208"/>
              <a:gd name="T5" fmla="*/ 15 h 209"/>
              <a:gd name="T6" fmla="*/ 1 w 208"/>
              <a:gd name="T7" fmla="*/ 21 h 209"/>
              <a:gd name="T8" fmla="*/ 2 w 208"/>
              <a:gd name="T9" fmla="*/ 28 h 209"/>
              <a:gd name="T10" fmla="*/ 3 w 208"/>
              <a:gd name="T11" fmla="*/ 36 h 209"/>
              <a:gd name="T12" fmla="*/ 4 w 208"/>
              <a:gd name="T13" fmla="*/ 42 h 209"/>
              <a:gd name="T14" fmla="*/ 5 w 208"/>
              <a:gd name="T15" fmla="*/ 49 h 209"/>
              <a:gd name="T16" fmla="*/ 7 w 208"/>
              <a:gd name="T17" fmla="*/ 55 h 209"/>
              <a:gd name="T18" fmla="*/ 8 w 208"/>
              <a:gd name="T19" fmla="*/ 62 h 209"/>
              <a:gd name="T20" fmla="*/ 11 w 208"/>
              <a:gd name="T21" fmla="*/ 68 h 209"/>
              <a:gd name="T22" fmla="*/ 14 w 208"/>
              <a:gd name="T23" fmla="*/ 75 h 209"/>
              <a:gd name="T24" fmla="*/ 16 w 208"/>
              <a:gd name="T25" fmla="*/ 82 h 209"/>
              <a:gd name="T26" fmla="*/ 19 w 208"/>
              <a:gd name="T27" fmla="*/ 88 h 209"/>
              <a:gd name="T28" fmla="*/ 21 w 208"/>
              <a:gd name="T29" fmla="*/ 95 h 209"/>
              <a:gd name="T30" fmla="*/ 25 w 208"/>
              <a:gd name="T31" fmla="*/ 100 h 209"/>
              <a:gd name="T32" fmla="*/ 28 w 208"/>
              <a:gd name="T33" fmla="*/ 107 h 209"/>
              <a:gd name="T34" fmla="*/ 32 w 208"/>
              <a:gd name="T35" fmla="*/ 112 h 209"/>
              <a:gd name="T36" fmla="*/ 36 w 208"/>
              <a:gd name="T37" fmla="*/ 119 h 209"/>
              <a:gd name="T38" fmla="*/ 40 w 208"/>
              <a:gd name="T39" fmla="*/ 124 h 209"/>
              <a:gd name="T40" fmla="*/ 45 w 208"/>
              <a:gd name="T41" fmla="*/ 130 h 209"/>
              <a:gd name="T42" fmla="*/ 49 w 208"/>
              <a:gd name="T43" fmla="*/ 135 h 209"/>
              <a:gd name="T44" fmla="*/ 53 w 208"/>
              <a:gd name="T45" fmla="*/ 141 h 209"/>
              <a:gd name="T46" fmla="*/ 58 w 208"/>
              <a:gd name="T47" fmla="*/ 145 h 209"/>
              <a:gd name="T48" fmla="*/ 63 w 208"/>
              <a:gd name="T49" fmla="*/ 151 h 209"/>
              <a:gd name="T50" fmla="*/ 69 w 208"/>
              <a:gd name="T51" fmla="*/ 155 h 209"/>
              <a:gd name="T52" fmla="*/ 73 w 208"/>
              <a:gd name="T53" fmla="*/ 159 h 209"/>
              <a:gd name="T54" fmla="*/ 79 w 208"/>
              <a:gd name="T55" fmla="*/ 164 h 209"/>
              <a:gd name="T56" fmla="*/ 84 w 208"/>
              <a:gd name="T57" fmla="*/ 168 h 209"/>
              <a:gd name="T58" fmla="*/ 91 w 208"/>
              <a:gd name="T59" fmla="*/ 173 h 209"/>
              <a:gd name="T60" fmla="*/ 96 w 208"/>
              <a:gd name="T61" fmla="*/ 176 h 209"/>
              <a:gd name="T62" fmla="*/ 102 w 208"/>
              <a:gd name="T63" fmla="*/ 180 h 209"/>
              <a:gd name="T64" fmla="*/ 108 w 208"/>
              <a:gd name="T65" fmla="*/ 184 h 209"/>
              <a:gd name="T66" fmla="*/ 114 w 208"/>
              <a:gd name="T67" fmla="*/ 187 h 209"/>
              <a:gd name="T68" fmla="*/ 120 w 208"/>
              <a:gd name="T69" fmla="*/ 190 h 209"/>
              <a:gd name="T70" fmla="*/ 127 w 208"/>
              <a:gd name="T71" fmla="*/ 192 h 209"/>
              <a:gd name="T72" fmla="*/ 133 w 208"/>
              <a:gd name="T73" fmla="*/ 196 h 209"/>
              <a:gd name="T74" fmla="*/ 140 w 208"/>
              <a:gd name="T75" fmla="*/ 198 h 209"/>
              <a:gd name="T76" fmla="*/ 147 w 208"/>
              <a:gd name="T77" fmla="*/ 200 h 209"/>
              <a:gd name="T78" fmla="*/ 153 w 208"/>
              <a:gd name="T79" fmla="*/ 202 h 209"/>
              <a:gd name="T80" fmla="*/ 160 w 208"/>
              <a:gd name="T81" fmla="*/ 203 h 209"/>
              <a:gd name="T82" fmla="*/ 166 w 208"/>
              <a:gd name="T83" fmla="*/ 206 h 209"/>
              <a:gd name="T84" fmla="*/ 174 w 208"/>
              <a:gd name="T85" fmla="*/ 207 h 209"/>
              <a:gd name="T86" fmla="*/ 181 w 208"/>
              <a:gd name="T87" fmla="*/ 208 h 209"/>
              <a:gd name="T88" fmla="*/ 187 w 208"/>
              <a:gd name="T89" fmla="*/ 208 h 209"/>
              <a:gd name="T90" fmla="*/ 195 w 208"/>
              <a:gd name="T91" fmla="*/ 209 h 209"/>
              <a:gd name="T92" fmla="*/ 201 w 208"/>
              <a:gd name="T93" fmla="*/ 209 h 209"/>
              <a:gd name="T94" fmla="*/ 208 w 208"/>
              <a:gd name="T95" fmla="*/ 209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9"/>
              <a:gd name="T146" fmla="*/ 208 w 208"/>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9">
                <a:moveTo>
                  <a:pt x="0" y="0"/>
                </a:moveTo>
                <a:lnTo>
                  <a:pt x="0" y="7"/>
                </a:lnTo>
                <a:lnTo>
                  <a:pt x="0" y="15"/>
                </a:lnTo>
                <a:lnTo>
                  <a:pt x="1" y="21"/>
                </a:lnTo>
                <a:lnTo>
                  <a:pt x="2" y="28"/>
                </a:lnTo>
                <a:lnTo>
                  <a:pt x="3" y="36"/>
                </a:lnTo>
                <a:lnTo>
                  <a:pt x="4" y="42"/>
                </a:lnTo>
                <a:lnTo>
                  <a:pt x="5" y="49"/>
                </a:lnTo>
                <a:lnTo>
                  <a:pt x="7" y="55"/>
                </a:lnTo>
                <a:lnTo>
                  <a:pt x="8" y="62"/>
                </a:lnTo>
                <a:lnTo>
                  <a:pt x="11" y="68"/>
                </a:lnTo>
                <a:lnTo>
                  <a:pt x="14" y="75"/>
                </a:lnTo>
                <a:lnTo>
                  <a:pt x="16" y="82"/>
                </a:lnTo>
                <a:lnTo>
                  <a:pt x="19" y="88"/>
                </a:lnTo>
                <a:lnTo>
                  <a:pt x="21" y="95"/>
                </a:lnTo>
                <a:lnTo>
                  <a:pt x="25" y="100"/>
                </a:lnTo>
                <a:lnTo>
                  <a:pt x="28" y="107"/>
                </a:lnTo>
                <a:lnTo>
                  <a:pt x="32" y="112"/>
                </a:lnTo>
                <a:lnTo>
                  <a:pt x="36" y="119"/>
                </a:lnTo>
                <a:lnTo>
                  <a:pt x="40" y="124"/>
                </a:lnTo>
                <a:lnTo>
                  <a:pt x="45" y="130"/>
                </a:lnTo>
                <a:lnTo>
                  <a:pt x="49" y="135"/>
                </a:lnTo>
                <a:lnTo>
                  <a:pt x="53" y="141"/>
                </a:lnTo>
                <a:lnTo>
                  <a:pt x="58" y="145"/>
                </a:lnTo>
                <a:lnTo>
                  <a:pt x="63" y="151"/>
                </a:lnTo>
                <a:lnTo>
                  <a:pt x="69" y="155"/>
                </a:lnTo>
                <a:lnTo>
                  <a:pt x="73" y="159"/>
                </a:lnTo>
                <a:lnTo>
                  <a:pt x="79" y="164"/>
                </a:lnTo>
                <a:lnTo>
                  <a:pt x="84" y="168"/>
                </a:lnTo>
                <a:lnTo>
                  <a:pt x="91" y="173"/>
                </a:lnTo>
                <a:lnTo>
                  <a:pt x="96" y="176"/>
                </a:lnTo>
                <a:lnTo>
                  <a:pt x="102" y="180"/>
                </a:lnTo>
                <a:lnTo>
                  <a:pt x="108" y="184"/>
                </a:lnTo>
                <a:lnTo>
                  <a:pt x="114" y="187"/>
                </a:lnTo>
                <a:lnTo>
                  <a:pt x="120" y="190"/>
                </a:lnTo>
                <a:lnTo>
                  <a:pt x="127" y="192"/>
                </a:lnTo>
                <a:lnTo>
                  <a:pt x="133" y="196"/>
                </a:lnTo>
                <a:lnTo>
                  <a:pt x="140" y="198"/>
                </a:lnTo>
                <a:lnTo>
                  <a:pt x="147" y="200"/>
                </a:lnTo>
                <a:lnTo>
                  <a:pt x="153" y="202"/>
                </a:lnTo>
                <a:lnTo>
                  <a:pt x="160" y="203"/>
                </a:lnTo>
                <a:lnTo>
                  <a:pt x="166" y="206"/>
                </a:lnTo>
                <a:lnTo>
                  <a:pt x="174" y="207"/>
                </a:lnTo>
                <a:lnTo>
                  <a:pt x="181" y="208"/>
                </a:lnTo>
                <a:lnTo>
                  <a:pt x="187" y="208"/>
                </a:lnTo>
                <a:lnTo>
                  <a:pt x="195" y="209"/>
                </a:lnTo>
                <a:lnTo>
                  <a:pt x="201" y="209"/>
                </a:lnTo>
                <a:lnTo>
                  <a:pt x="208" y="209"/>
                </a:lnTo>
              </a:path>
            </a:pathLst>
          </a:custGeom>
          <a:noFill/>
          <a:ln w="19050">
            <a:solidFill>
              <a:srgbClr val="000000"/>
            </a:solidFill>
            <a:round/>
            <a:headEnd/>
            <a:tailEnd/>
          </a:ln>
        </p:spPr>
        <p:txBody>
          <a:bodyPr>
            <a:prstTxWarp prst="textNoShape">
              <a:avLst/>
            </a:prstTxWarp>
          </a:bodyPr>
          <a:lstStyle/>
          <a:p>
            <a:endParaRPr lang="en-US"/>
          </a:p>
        </p:txBody>
      </p:sp>
      <p:sp>
        <p:nvSpPr>
          <p:cNvPr id="57400" name="Freeform 55"/>
          <p:cNvSpPr>
            <a:spLocks/>
          </p:cNvSpPr>
          <p:nvPr/>
        </p:nvSpPr>
        <p:spPr bwMode="auto">
          <a:xfrm>
            <a:off x="6596063" y="3781425"/>
            <a:ext cx="66675" cy="66675"/>
          </a:xfrm>
          <a:custGeom>
            <a:avLst/>
            <a:gdLst>
              <a:gd name="T0" fmla="*/ 0 w 210"/>
              <a:gd name="T1" fmla="*/ 209 h 209"/>
              <a:gd name="T2" fmla="*/ 8 w 210"/>
              <a:gd name="T3" fmla="*/ 209 h 209"/>
              <a:gd name="T4" fmla="*/ 15 w 210"/>
              <a:gd name="T5" fmla="*/ 209 h 209"/>
              <a:gd name="T6" fmla="*/ 21 w 210"/>
              <a:gd name="T7" fmla="*/ 208 h 209"/>
              <a:gd name="T8" fmla="*/ 29 w 210"/>
              <a:gd name="T9" fmla="*/ 208 h 209"/>
              <a:gd name="T10" fmla="*/ 36 w 210"/>
              <a:gd name="T11" fmla="*/ 207 h 209"/>
              <a:gd name="T12" fmla="*/ 42 w 210"/>
              <a:gd name="T13" fmla="*/ 206 h 209"/>
              <a:gd name="T14" fmla="*/ 50 w 210"/>
              <a:gd name="T15" fmla="*/ 203 h 209"/>
              <a:gd name="T16" fmla="*/ 56 w 210"/>
              <a:gd name="T17" fmla="*/ 202 h 209"/>
              <a:gd name="T18" fmla="*/ 63 w 210"/>
              <a:gd name="T19" fmla="*/ 200 h 209"/>
              <a:gd name="T20" fmla="*/ 70 w 210"/>
              <a:gd name="T21" fmla="*/ 198 h 209"/>
              <a:gd name="T22" fmla="*/ 76 w 210"/>
              <a:gd name="T23" fmla="*/ 196 h 209"/>
              <a:gd name="T24" fmla="*/ 83 w 210"/>
              <a:gd name="T25" fmla="*/ 192 h 209"/>
              <a:gd name="T26" fmla="*/ 89 w 210"/>
              <a:gd name="T27" fmla="*/ 190 h 209"/>
              <a:gd name="T28" fmla="*/ 95 w 210"/>
              <a:gd name="T29" fmla="*/ 187 h 209"/>
              <a:gd name="T30" fmla="*/ 101 w 210"/>
              <a:gd name="T31" fmla="*/ 184 h 209"/>
              <a:gd name="T32" fmla="*/ 107 w 210"/>
              <a:gd name="T33" fmla="*/ 180 h 209"/>
              <a:gd name="T34" fmla="*/ 113 w 210"/>
              <a:gd name="T35" fmla="*/ 176 h 209"/>
              <a:gd name="T36" fmla="*/ 119 w 210"/>
              <a:gd name="T37" fmla="*/ 173 h 209"/>
              <a:gd name="T38" fmla="*/ 124 w 210"/>
              <a:gd name="T39" fmla="*/ 168 h 209"/>
              <a:gd name="T40" fmla="*/ 130 w 210"/>
              <a:gd name="T41" fmla="*/ 164 h 209"/>
              <a:gd name="T42" fmla="*/ 135 w 210"/>
              <a:gd name="T43" fmla="*/ 159 h 209"/>
              <a:gd name="T44" fmla="*/ 141 w 210"/>
              <a:gd name="T45" fmla="*/ 155 h 209"/>
              <a:gd name="T46" fmla="*/ 146 w 210"/>
              <a:gd name="T47" fmla="*/ 151 h 209"/>
              <a:gd name="T48" fmla="*/ 151 w 210"/>
              <a:gd name="T49" fmla="*/ 145 h 209"/>
              <a:gd name="T50" fmla="*/ 156 w 210"/>
              <a:gd name="T51" fmla="*/ 141 h 209"/>
              <a:gd name="T52" fmla="*/ 161 w 210"/>
              <a:gd name="T53" fmla="*/ 135 h 209"/>
              <a:gd name="T54" fmla="*/ 165 w 210"/>
              <a:gd name="T55" fmla="*/ 130 h 209"/>
              <a:gd name="T56" fmla="*/ 169 w 210"/>
              <a:gd name="T57" fmla="*/ 124 h 209"/>
              <a:gd name="T58" fmla="*/ 173 w 210"/>
              <a:gd name="T59" fmla="*/ 119 h 209"/>
              <a:gd name="T60" fmla="*/ 177 w 210"/>
              <a:gd name="T61" fmla="*/ 112 h 209"/>
              <a:gd name="T62" fmla="*/ 180 w 210"/>
              <a:gd name="T63" fmla="*/ 107 h 209"/>
              <a:gd name="T64" fmla="*/ 184 w 210"/>
              <a:gd name="T65" fmla="*/ 100 h 209"/>
              <a:gd name="T66" fmla="*/ 187 w 210"/>
              <a:gd name="T67" fmla="*/ 95 h 209"/>
              <a:gd name="T68" fmla="*/ 190 w 210"/>
              <a:gd name="T69" fmla="*/ 88 h 209"/>
              <a:gd name="T70" fmla="*/ 194 w 210"/>
              <a:gd name="T71" fmla="*/ 82 h 209"/>
              <a:gd name="T72" fmla="*/ 196 w 210"/>
              <a:gd name="T73" fmla="*/ 75 h 209"/>
              <a:gd name="T74" fmla="*/ 198 w 210"/>
              <a:gd name="T75" fmla="*/ 68 h 209"/>
              <a:gd name="T76" fmla="*/ 200 w 210"/>
              <a:gd name="T77" fmla="*/ 62 h 209"/>
              <a:gd name="T78" fmla="*/ 202 w 210"/>
              <a:gd name="T79" fmla="*/ 55 h 209"/>
              <a:gd name="T80" fmla="*/ 205 w 210"/>
              <a:gd name="T81" fmla="*/ 49 h 209"/>
              <a:gd name="T82" fmla="*/ 206 w 210"/>
              <a:gd name="T83" fmla="*/ 42 h 209"/>
              <a:gd name="T84" fmla="*/ 207 w 210"/>
              <a:gd name="T85" fmla="*/ 36 h 209"/>
              <a:gd name="T86" fmla="*/ 208 w 210"/>
              <a:gd name="T87" fmla="*/ 28 h 209"/>
              <a:gd name="T88" fmla="*/ 209 w 210"/>
              <a:gd name="T89" fmla="*/ 21 h 209"/>
              <a:gd name="T90" fmla="*/ 209 w 210"/>
              <a:gd name="T91" fmla="*/ 15 h 209"/>
              <a:gd name="T92" fmla="*/ 210 w 210"/>
              <a:gd name="T93" fmla="*/ 7 h 209"/>
              <a:gd name="T94" fmla="*/ 210 w 210"/>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0"/>
              <a:gd name="T145" fmla="*/ 0 h 209"/>
              <a:gd name="T146" fmla="*/ 210 w 210"/>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0" h="209">
                <a:moveTo>
                  <a:pt x="0" y="209"/>
                </a:moveTo>
                <a:lnTo>
                  <a:pt x="8" y="209"/>
                </a:lnTo>
                <a:lnTo>
                  <a:pt x="15" y="209"/>
                </a:lnTo>
                <a:lnTo>
                  <a:pt x="21" y="208"/>
                </a:lnTo>
                <a:lnTo>
                  <a:pt x="29" y="208"/>
                </a:lnTo>
                <a:lnTo>
                  <a:pt x="36" y="207"/>
                </a:lnTo>
                <a:lnTo>
                  <a:pt x="42" y="206"/>
                </a:lnTo>
                <a:lnTo>
                  <a:pt x="50" y="203"/>
                </a:lnTo>
                <a:lnTo>
                  <a:pt x="56" y="202"/>
                </a:lnTo>
                <a:lnTo>
                  <a:pt x="63" y="200"/>
                </a:lnTo>
                <a:lnTo>
                  <a:pt x="70" y="198"/>
                </a:lnTo>
                <a:lnTo>
                  <a:pt x="76" y="196"/>
                </a:lnTo>
                <a:lnTo>
                  <a:pt x="83" y="192"/>
                </a:lnTo>
                <a:lnTo>
                  <a:pt x="89" y="190"/>
                </a:lnTo>
                <a:lnTo>
                  <a:pt x="95" y="187"/>
                </a:lnTo>
                <a:lnTo>
                  <a:pt x="101" y="184"/>
                </a:lnTo>
                <a:lnTo>
                  <a:pt x="107" y="180"/>
                </a:lnTo>
                <a:lnTo>
                  <a:pt x="113" y="176"/>
                </a:lnTo>
                <a:lnTo>
                  <a:pt x="119" y="173"/>
                </a:lnTo>
                <a:lnTo>
                  <a:pt x="124" y="168"/>
                </a:lnTo>
                <a:lnTo>
                  <a:pt x="130" y="164"/>
                </a:lnTo>
                <a:lnTo>
                  <a:pt x="135" y="159"/>
                </a:lnTo>
                <a:lnTo>
                  <a:pt x="141" y="155"/>
                </a:lnTo>
                <a:lnTo>
                  <a:pt x="146" y="151"/>
                </a:lnTo>
                <a:lnTo>
                  <a:pt x="151" y="145"/>
                </a:lnTo>
                <a:lnTo>
                  <a:pt x="156" y="141"/>
                </a:lnTo>
                <a:lnTo>
                  <a:pt x="161" y="135"/>
                </a:lnTo>
                <a:lnTo>
                  <a:pt x="165" y="130"/>
                </a:lnTo>
                <a:lnTo>
                  <a:pt x="169" y="124"/>
                </a:lnTo>
                <a:lnTo>
                  <a:pt x="173" y="119"/>
                </a:lnTo>
                <a:lnTo>
                  <a:pt x="177" y="112"/>
                </a:lnTo>
                <a:lnTo>
                  <a:pt x="180" y="107"/>
                </a:lnTo>
                <a:lnTo>
                  <a:pt x="184" y="100"/>
                </a:lnTo>
                <a:lnTo>
                  <a:pt x="187" y="95"/>
                </a:lnTo>
                <a:lnTo>
                  <a:pt x="190" y="88"/>
                </a:lnTo>
                <a:lnTo>
                  <a:pt x="194" y="82"/>
                </a:lnTo>
                <a:lnTo>
                  <a:pt x="196" y="75"/>
                </a:lnTo>
                <a:lnTo>
                  <a:pt x="198" y="68"/>
                </a:lnTo>
                <a:lnTo>
                  <a:pt x="200" y="62"/>
                </a:lnTo>
                <a:lnTo>
                  <a:pt x="202" y="55"/>
                </a:lnTo>
                <a:lnTo>
                  <a:pt x="205" y="49"/>
                </a:lnTo>
                <a:lnTo>
                  <a:pt x="206" y="42"/>
                </a:lnTo>
                <a:lnTo>
                  <a:pt x="207" y="36"/>
                </a:lnTo>
                <a:lnTo>
                  <a:pt x="208" y="28"/>
                </a:lnTo>
                <a:lnTo>
                  <a:pt x="209" y="21"/>
                </a:lnTo>
                <a:lnTo>
                  <a:pt x="209" y="15"/>
                </a:lnTo>
                <a:lnTo>
                  <a:pt x="210" y="7"/>
                </a:lnTo>
                <a:lnTo>
                  <a:pt x="210" y="0"/>
                </a:lnTo>
              </a:path>
            </a:pathLst>
          </a:custGeom>
          <a:noFill/>
          <a:ln w="19050">
            <a:solidFill>
              <a:srgbClr val="000000"/>
            </a:solidFill>
            <a:round/>
            <a:headEnd/>
            <a:tailEnd/>
          </a:ln>
        </p:spPr>
        <p:txBody>
          <a:bodyPr>
            <a:prstTxWarp prst="textNoShape">
              <a:avLst/>
            </a:prstTxWarp>
          </a:bodyPr>
          <a:lstStyle/>
          <a:p>
            <a:endParaRPr lang="en-US"/>
          </a:p>
        </p:txBody>
      </p:sp>
      <p:sp>
        <p:nvSpPr>
          <p:cNvPr id="57401" name="Freeform 56"/>
          <p:cNvSpPr>
            <a:spLocks/>
          </p:cNvSpPr>
          <p:nvPr/>
        </p:nvSpPr>
        <p:spPr bwMode="auto">
          <a:xfrm>
            <a:off x="6596063" y="3279775"/>
            <a:ext cx="66675" cy="66675"/>
          </a:xfrm>
          <a:custGeom>
            <a:avLst/>
            <a:gdLst>
              <a:gd name="T0" fmla="*/ 210 w 210"/>
              <a:gd name="T1" fmla="*/ 210 h 210"/>
              <a:gd name="T2" fmla="*/ 210 w 210"/>
              <a:gd name="T3" fmla="*/ 202 h 210"/>
              <a:gd name="T4" fmla="*/ 209 w 210"/>
              <a:gd name="T5" fmla="*/ 195 h 210"/>
              <a:gd name="T6" fmla="*/ 209 w 210"/>
              <a:gd name="T7" fmla="*/ 189 h 210"/>
              <a:gd name="T8" fmla="*/ 208 w 210"/>
              <a:gd name="T9" fmla="*/ 181 h 210"/>
              <a:gd name="T10" fmla="*/ 207 w 210"/>
              <a:gd name="T11" fmla="*/ 174 h 210"/>
              <a:gd name="T12" fmla="*/ 206 w 210"/>
              <a:gd name="T13" fmla="*/ 168 h 210"/>
              <a:gd name="T14" fmla="*/ 205 w 210"/>
              <a:gd name="T15" fmla="*/ 161 h 210"/>
              <a:gd name="T16" fmla="*/ 202 w 210"/>
              <a:gd name="T17" fmla="*/ 154 h 210"/>
              <a:gd name="T18" fmla="*/ 200 w 210"/>
              <a:gd name="T19" fmla="*/ 147 h 210"/>
              <a:gd name="T20" fmla="*/ 198 w 210"/>
              <a:gd name="T21" fmla="*/ 140 h 210"/>
              <a:gd name="T22" fmla="*/ 196 w 210"/>
              <a:gd name="T23" fmla="*/ 134 h 210"/>
              <a:gd name="T24" fmla="*/ 194 w 210"/>
              <a:gd name="T25" fmla="*/ 127 h 210"/>
              <a:gd name="T26" fmla="*/ 190 w 210"/>
              <a:gd name="T27" fmla="*/ 122 h 210"/>
              <a:gd name="T28" fmla="*/ 187 w 210"/>
              <a:gd name="T29" fmla="*/ 115 h 210"/>
              <a:gd name="T30" fmla="*/ 184 w 210"/>
              <a:gd name="T31" fmla="*/ 109 h 210"/>
              <a:gd name="T32" fmla="*/ 180 w 210"/>
              <a:gd name="T33" fmla="*/ 103 h 210"/>
              <a:gd name="T34" fmla="*/ 177 w 210"/>
              <a:gd name="T35" fmla="*/ 97 h 210"/>
              <a:gd name="T36" fmla="*/ 173 w 210"/>
              <a:gd name="T37" fmla="*/ 91 h 210"/>
              <a:gd name="T38" fmla="*/ 169 w 210"/>
              <a:gd name="T39" fmla="*/ 86 h 210"/>
              <a:gd name="T40" fmla="*/ 165 w 210"/>
              <a:gd name="T41" fmla="*/ 80 h 210"/>
              <a:gd name="T42" fmla="*/ 161 w 210"/>
              <a:gd name="T43" fmla="*/ 75 h 210"/>
              <a:gd name="T44" fmla="*/ 156 w 210"/>
              <a:gd name="T45" fmla="*/ 69 h 210"/>
              <a:gd name="T46" fmla="*/ 151 w 210"/>
              <a:gd name="T47" fmla="*/ 64 h 210"/>
              <a:gd name="T48" fmla="*/ 146 w 210"/>
              <a:gd name="T49" fmla="*/ 59 h 210"/>
              <a:gd name="T50" fmla="*/ 141 w 210"/>
              <a:gd name="T51" fmla="*/ 55 h 210"/>
              <a:gd name="T52" fmla="*/ 135 w 210"/>
              <a:gd name="T53" fmla="*/ 49 h 210"/>
              <a:gd name="T54" fmla="*/ 130 w 210"/>
              <a:gd name="T55" fmla="*/ 45 h 210"/>
              <a:gd name="T56" fmla="*/ 124 w 210"/>
              <a:gd name="T57" fmla="*/ 42 h 210"/>
              <a:gd name="T58" fmla="*/ 119 w 210"/>
              <a:gd name="T59" fmla="*/ 37 h 210"/>
              <a:gd name="T60" fmla="*/ 113 w 210"/>
              <a:gd name="T61" fmla="*/ 33 h 210"/>
              <a:gd name="T62" fmla="*/ 107 w 210"/>
              <a:gd name="T63" fmla="*/ 30 h 210"/>
              <a:gd name="T64" fmla="*/ 101 w 210"/>
              <a:gd name="T65" fmla="*/ 26 h 210"/>
              <a:gd name="T66" fmla="*/ 95 w 210"/>
              <a:gd name="T67" fmla="*/ 23 h 210"/>
              <a:gd name="T68" fmla="*/ 89 w 210"/>
              <a:gd name="T69" fmla="*/ 20 h 210"/>
              <a:gd name="T70" fmla="*/ 83 w 210"/>
              <a:gd name="T71" fmla="*/ 18 h 210"/>
              <a:gd name="T72" fmla="*/ 76 w 210"/>
              <a:gd name="T73" fmla="*/ 14 h 210"/>
              <a:gd name="T74" fmla="*/ 70 w 210"/>
              <a:gd name="T75" fmla="*/ 12 h 210"/>
              <a:gd name="T76" fmla="*/ 63 w 210"/>
              <a:gd name="T77" fmla="*/ 10 h 210"/>
              <a:gd name="T78" fmla="*/ 56 w 210"/>
              <a:gd name="T79" fmla="*/ 8 h 210"/>
              <a:gd name="T80" fmla="*/ 50 w 210"/>
              <a:gd name="T81" fmla="*/ 7 h 210"/>
              <a:gd name="T82" fmla="*/ 42 w 210"/>
              <a:gd name="T83" fmla="*/ 4 h 210"/>
              <a:gd name="T84" fmla="*/ 36 w 210"/>
              <a:gd name="T85" fmla="*/ 3 h 210"/>
              <a:gd name="T86" fmla="*/ 29 w 210"/>
              <a:gd name="T87" fmla="*/ 2 h 210"/>
              <a:gd name="T88" fmla="*/ 21 w 210"/>
              <a:gd name="T89" fmla="*/ 1 h 210"/>
              <a:gd name="T90" fmla="*/ 15 w 210"/>
              <a:gd name="T91" fmla="*/ 1 h 210"/>
              <a:gd name="T92" fmla="*/ 8 w 210"/>
              <a:gd name="T93" fmla="*/ 1 h 210"/>
              <a:gd name="T94" fmla="*/ 0 w 210"/>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0"/>
              <a:gd name="T145" fmla="*/ 0 h 210"/>
              <a:gd name="T146" fmla="*/ 210 w 210"/>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0" h="210">
                <a:moveTo>
                  <a:pt x="210" y="210"/>
                </a:moveTo>
                <a:lnTo>
                  <a:pt x="210" y="202"/>
                </a:lnTo>
                <a:lnTo>
                  <a:pt x="209" y="195"/>
                </a:lnTo>
                <a:lnTo>
                  <a:pt x="209" y="189"/>
                </a:lnTo>
                <a:lnTo>
                  <a:pt x="208" y="181"/>
                </a:lnTo>
                <a:lnTo>
                  <a:pt x="207" y="174"/>
                </a:lnTo>
                <a:lnTo>
                  <a:pt x="206" y="168"/>
                </a:lnTo>
                <a:lnTo>
                  <a:pt x="205" y="161"/>
                </a:lnTo>
                <a:lnTo>
                  <a:pt x="202" y="154"/>
                </a:lnTo>
                <a:lnTo>
                  <a:pt x="200" y="147"/>
                </a:lnTo>
                <a:lnTo>
                  <a:pt x="198" y="140"/>
                </a:lnTo>
                <a:lnTo>
                  <a:pt x="196" y="134"/>
                </a:lnTo>
                <a:lnTo>
                  <a:pt x="194" y="127"/>
                </a:lnTo>
                <a:lnTo>
                  <a:pt x="190" y="122"/>
                </a:lnTo>
                <a:lnTo>
                  <a:pt x="187" y="115"/>
                </a:lnTo>
                <a:lnTo>
                  <a:pt x="184" y="109"/>
                </a:lnTo>
                <a:lnTo>
                  <a:pt x="180" y="103"/>
                </a:lnTo>
                <a:lnTo>
                  <a:pt x="177" y="97"/>
                </a:lnTo>
                <a:lnTo>
                  <a:pt x="173" y="91"/>
                </a:lnTo>
                <a:lnTo>
                  <a:pt x="169" y="86"/>
                </a:lnTo>
                <a:lnTo>
                  <a:pt x="165" y="80"/>
                </a:lnTo>
                <a:lnTo>
                  <a:pt x="161" y="75"/>
                </a:lnTo>
                <a:lnTo>
                  <a:pt x="156" y="69"/>
                </a:lnTo>
                <a:lnTo>
                  <a:pt x="151" y="64"/>
                </a:lnTo>
                <a:lnTo>
                  <a:pt x="146" y="59"/>
                </a:lnTo>
                <a:lnTo>
                  <a:pt x="141" y="55"/>
                </a:lnTo>
                <a:lnTo>
                  <a:pt x="135" y="49"/>
                </a:lnTo>
                <a:lnTo>
                  <a:pt x="130" y="45"/>
                </a:lnTo>
                <a:lnTo>
                  <a:pt x="124" y="42"/>
                </a:lnTo>
                <a:lnTo>
                  <a:pt x="119" y="37"/>
                </a:lnTo>
                <a:lnTo>
                  <a:pt x="113" y="33"/>
                </a:lnTo>
                <a:lnTo>
                  <a:pt x="107" y="30"/>
                </a:lnTo>
                <a:lnTo>
                  <a:pt x="101" y="26"/>
                </a:lnTo>
                <a:lnTo>
                  <a:pt x="95" y="23"/>
                </a:lnTo>
                <a:lnTo>
                  <a:pt x="89" y="20"/>
                </a:lnTo>
                <a:lnTo>
                  <a:pt x="83" y="18"/>
                </a:lnTo>
                <a:lnTo>
                  <a:pt x="76" y="14"/>
                </a:lnTo>
                <a:lnTo>
                  <a:pt x="70" y="12"/>
                </a:lnTo>
                <a:lnTo>
                  <a:pt x="63" y="10"/>
                </a:lnTo>
                <a:lnTo>
                  <a:pt x="56" y="8"/>
                </a:lnTo>
                <a:lnTo>
                  <a:pt x="50" y="7"/>
                </a:lnTo>
                <a:lnTo>
                  <a:pt x="42" y="4"/>
                </a:lnTo>
                <a:lnTo>
                  <a:pt x="36" y="3"/>
                </a:lnTo>
                <a:lnTo>
                  <a:pt x="29" y="2"/>
                </a:lnTo>
                <a:lnTo>
                  <a:pt x="21" y="1"/>
                </a:lnTo>
                <a:lnTo>
                  <a:pt x="15" y="1"/>
                </a:lnTo>
                <a:lnTo>
                  <a:pt x="8" y="1"/>
                </a:lnTo>
                <a:lnTo>
                  <a:pt x="0" y="0"/>
                </a:lnTo>
              </a:path>
            </a:pathLst>
          </a:custGeom>
          <a:noFill/>
          <a:ln w="19050">
            <a:solidFill>
              <a:srgbClr val="000000"/>
            </a:solidFill>
            <a:round/>
            <a:headEnd/>
            <a:tailEnd/>
          </a:ln>
        </p:spPr>
        <p:txBody>
          <a:bodyPr>
            <a:prstTxWarp prst="textNoShape">
              <a:avLst/>
            </a:prstTxWarp>
          </a:bodyPr>
          <a:lstStyle/>
          <a:p>
            <a:endParaRPr lang="en-US"/>
          </a:p>
        </p:txBody>
      </p:sp>
      <p:sp>
        <p:nvSpPr>
          <p:cNvPr id="57402" name="Freeform 57"/>
          <p:cNvSpPr>
            <a:spLocks/>
          </p:cNvSpPr>
          <p:nvPr/>
        </p:nvSpPr>
        <p:spPr bwMode="auto">
          <a:xfrm>
            <a:off x="6000750" y="3279775"/>
            <a:ext cx="65088" cy="66675"/>
          </a:xfrm>
          <a:custGeom>
            <a:avLst/>
            <a:gdLst>
              <a:gd name="T0" fmla="*/ 208 w 208"/>
              <a:gd name="T1" fmla="*/ 0 h 210"/>
              <a:gd name="T2" fmla="*/ 201 w 208"/>
              <a:gd name="T3" fmla="*/ 1 h 210"/>
              <a:gd name="T4" fmla="*/ 195 w 208"/>
              <a:gd name="T5" fmla="*/ 1 h 210"/>
              <a:gd name="T6" fmla="*/ 187 w 208"/>
              <a:gd name="T7" fmla="*/ 1 h 210"/>
              <a:gd name="T8" fmla="*/ 181 w 208"/>
              <a:gd name="T9" fmla="*/ 2 h 210"/>
              <a:gd name="T10" fmla="*/ 174 w 208"/>
              <a:gd name="T11" fmla="*/ 3 h 210"/>
              <a:gd name="T12" fmla="*/ 166 w 208"/>
              <a:gd name="T13" fmla="*/ 4 h 210"/>
              <a:gd name="T14" fmla="*/ 160 w 208"/>
              <a:gd name="T15" fmla="*/ 7 h 210"/>
              <a:gd name="T16" fmla="*/ 153 w 208"/>
              <a:gd name="T17" fmla="*/ 8 h 210"/>
              <a:gd name="T18" fmla="*/ 147 w 208"/>
              <a:gd name="T19" fmla="*/ 10 h 210"/>
              <a:gd name="T20" fmla="*/ 140 w 208"/>
              <a:gd name="T21" fmla="*/ 12 h 210"/>
              <a:gd name="T22" fmla="*/ 133 w 208"/>
              <a:gd name="T23" fmla="*/ 14 h 210"/>
              <a:gd name="T24" fmla="*/ 127 w 208"/>
              <a:gd name="T25" fmla="*/ 18 h 210"/>
              <a:gd name="T26" fmla="*/ 120 w 208"/>
              <a:gd name="T27" fmla="*/ 20 h 210"/>
              <a:gd name="T28" fmla="*/ 114 w 208"/>
              <a:gd name="T29" fmla="*/ 23 h 210"/>
              <a:gd name="T30" fmla="*/ 108 w 208"/>
              <a:gd name="T31" fmla="*/ 26 h 210"/>
              <a:gd name="T32" fmla="*/ 102 w 208"/>
              <a:gd name="T33" fmla="*/ 30 h 210"/>
              <a:gd name="T34" fmla="*/ 96 w 208"/>
              <a:gd name="T35" fmla="*/ 33 h 210"/>
              <a:gd name="T36" fmla="*/ 91 w 208"/>
              <a:gd name="T37" fmla="*/ 37 h 210"/>
              <a:gd name="T38" fmla="*/ 84 w 208"/>
              <a:gd name="T39" fmla="*/ 42 h 210"/>
              <a:gd name="T40" fmla="*/ 79 w 208"/>
              <a:gd name="T41" fmla="*/ 45 h 210"/>
              <a:gd name="T42" fmla="*/ 73 w 208"/>
              <a:gd name="T43" fmla="*/ 49 h 210"/>
              <a:gd name="T44" fmla="*/ 69 w 208"/>
              <a:gd name="T45" fmla="*/ 55 h 210"/>
              <a:gd name="T46" fmla="*/ 63 w 208"/>
              <a:gd name="T47" fmla="*/ 59 h 210"/>
              <a:gd name="T48" fmla="*/ 58 w 208"/>
              <a:gd name="T49" fmla="*/ 64 h 210"/>
              <a:gd name="T50" fmla="*/ 53 w 208"/>
              <a:gd name="T51" fmla="*/ 69 h 210"/>
              <a:gd name="T52" fmla="*/ 49 w 208"/>
              <a:gd name="T53" fmla="*/ 75 h 210"/>
              <a:gd name="T54" fmla="*/ 45 w 208"/>
              <a:gd name="T55" fmla="*/ 80 h 210"/>
              <a:gd name="T56" fmla="*/ 40 w 208"/>
              <a:gd name="T57" fmla="*/ 86 h 210"/>
              <a:gd name="T58" fmla="*/ 36 w 208"/>
              <a:gd name="T59" fmla="*/ 91 h 210"/>
              <a:gd name="T60" fmla="*/ 32 w 208"/>
              <a:gd name="T61" fmla="*/ 97 h 210"/>
              <a:gd name="T62" fmla="*/ 28 w 208"/>
              <a:gd name="T63" fmla="*/ 103 h 210"/>
              <a:gd name="T64" fmla="*/ 25 w 208"/>
              <a:gd name="T65" fmla="*/ 109 h 210"/>
              <a:gd name="T66" fmla="*/ 21 w 208"/>
              <a:gd name="T67" fmla="*/ 115 h 210"/>
              <a:gd name="T68" fmla="*/ 19 w 208"/>
              <a:gd name="T69" fmla="*/ 122 h 210"/>
              <a:gd name="T70" fmla="*/ 16 w 208"/>
              <a:gd name="T71" fmla="*/ 127 h 210"/>
              <a:gd name="T72" fmla="*/ 14 w 208"/>
              <a:gd name="T73" fmla="*/ 134 h 210"/>
              <a:gd name="T74" fmla="*/ 11 w 208"/>
              <a:gd name="T75" fmla="*/ 140 h 210"/>
              <a:gd name="T76" fmla="*/ 8 w 208"/>
              <a:gd name="T77" fmla="*/ 147 h 210"/>
              <a:gd name="T78" fmla="*/ 7 w 208"/>
              <a:gd name="T79" fmla="*/ 154 h 210"/>
              <a:gd name="T80" fmla="*/ 5 w 208"/>
              <a:gd name="T81" fmla="*/ 161 h 210"/>
              <a:gd name="T82" fmla="*/ 4 w 208"/>
              <a:gd name="T83" fmla="*/ 168 h 210"/>
              <a:gd name="T84" fmla="*/ 3 w 208"/>
              <a:gd name="T85" fmla="*/ 174 h 210"/>
              <a:gd name="T86" fmla="*/ 2 w 208"/>
              <a:gd name="T87" fmla="*/ 181 h 210"/>
              <a:gd name="T88" fmla="*/ 1 w 208"/>
              <a:gd name="T89" fmla="*/ 189 h 210"/>
              <a:gd name="T90" fmla="*/ 0 w 208"/>
              <a:gd name="T91" fmla="*/ 195 h 210"/>
              <a:gd name="T92" fmla="*/ 0 w 208"/>
              <a:gd name="T93" fmla="*/ 202 h 210"/>
              <a:gd name="T94" fmla="*/ 0 w 208"/>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0"/>
                </a:moveTo>
                <a:lnTo>
                  <a:pt x="201" y="1"/>
                </a:lnTo>
                <a:lnTo>
                  <a:pt x="195" y="1"/>
                </a:lnTo>
                <a:lnTo>
                  <a:pt x="187" y="1"/>
                </a:lnTo>
                <a:lnTo>
                  <a:pt x="181" y="2"/>
                </a:lnTo>
                <a:lnTo>
                  <a:pt x="174" y="3"/>
                </a:lnTo>
                <a:lnTo>
                  <a:pt x="166" y="4"/>
                </a:lnTo>
                <a:lnTo>
                  <a:pt x="160" y="7"/>
                </a:lnTo>
                <a:lnTo>
                  <a:pt x="153" y="8"/>
                </a:lnTo>
                <a:lnTo>
                  <a:pt x="147" y="10"/>
                </a:lnTo>
                <a:lnTo>
                  <a:pt x="140" y="12"/>
                </a:lnTo>
                <a:lnTo>
                  <a:pt x="133" y="14"/>
                </a:lnTo>
                <a:lnTo>
                  <a:pt x="127" y="18"/>
                </a:lnTo>
                <a:lnTo>
                  <a:pt x="120" y="20"/>
                </a:lnTo>
                <a:lnTo>
                  <a:pt x="114" y="23"/>
                </a:lnTo>
                <a:lnTo>
                  <a:pt x="108" y="26"/>
                </a:lnTo>
                <a:lnTo>
                  <a:pt x="102" y="30"/>
                </a:lnTo>
                <a:lnTo>
                  <a:pt x="96" y="33"/>
                </a:lnTo>
                <a:lnTo>
                  <a:pt x="91" y="37"/>
                </a:lnTo>
                <a:lnTo>
                  <a:pt x="84" y="42"/>
                </a:lnTo>
                <a:lnTo>
                  <a:pt x="79" y="45"/>
                </a:lnTo>
                <a:lnTo>
                  <a:pt x="73" y="49"/>
                </a:lnTo>
                <a:lnTo>
                  <a:pt x="69" y="55"/>
                </a:lnTo>
                <a:lnTo>
                  <a:pt x="63" y="59"/>
                </a:lnTo>
                <a:lnTo>
                  <a:pt x="58" y="64"/>
                </a:lnTo>
                <a:lnTo>
                  <a:pt x="53" y="69"/>
                </a:lnTo>
                <a:lnTo>
                  <a:pt x="49" y="75"/>
                </a:lnTo>
                <a:lnTo>
                  <a:pt x="45" y="80"/>
                </a:lnTo>
                <a:lnTo>
                  <a:pt x="40" y="86"/>
                </a:lnTo>
                <a:lnTo>
                  <a:pt x="36" y="91"/>
                </a:lnTo>
                <a:lnTo>
                  <a:pt x="32" y="97"/>
                </a:lnTo>
                <a:lnTo>
                  <a:pt x="28" y="103"/>
                </a:lnTo>
                <a:lnTo>
                  <a:pt x="25" y="109"/>
                </a:lnTo>
                <a:lnTo>
                  <a:pt x="21" y="115"/>
                </a:lnTo>
                <a:lnTo>
                  <a:pt x="19" y="122"/>
                </a:lnTo>
                <a:lnTo>
                  <a:pt x="16" y="127"/>
                </a:lnTo>
                <a:lnTo>
                  <a:pt x="14" y="134"/>
                </a:lnTo>
                <a:lnTo>
                  <a:pt x="11" y="140"/>
                </a:lnTo>
                <a:lnTo>
                  <a:pt x="8" y="147"/>
                </a:lnTo>
                <a:lnTo>
                  <a:pt x="7" y="154"/>
                </a:lnTo>
                <a:lnTo>
                  <a:pt x="5" y="161"/>
                </a:lnTo>
                <a:lnTo>
                  <a:pt x="4" y="168"/>
                </a:lnTo>
                <a:lnTo>
                  <a:pt x="3" y="174"/>
                </a:lnTo>
                <a:lnTo>
                  <a:pt x="2" y="181"/>
                </a:lnTo>
                <a:lnTo>
                  <a:pt x="1" y="189"/>
                </a:lnTo>
                <a:lnTo>
                  <a:pt x="0" y="195"/>
                </a:lnTo>
                <a:lnTo>
                  <a:pt x="0" y="202"/>
                </a:lnTo>
                <a:lnTo>
                  <a:pt x="0" y="210"/>
                </a:lnTo>
              </a:path>
            </a:pathLst>
          </a:custGeom>
          <a:noFill/>
          <a:ln w="19050">
            <a:solidFill>
              <a:srgbClr val="000000"/>
            </a:solidFill>
            <a:round/>
            <a:headEnd/>
            <a:tailEnd/>
          </a:ln>
        </p:spPr>
        <p:txBody>
          <a:bodyPr>
            <a:prstTxWarp prst="textNoShape">
              <a:avLst/>
            </a:prstTxWarp>
          </a:bodyPr>
          <a:lstStyle/>
          <a:p>
            <a:endParaRPr lang="en-US"/>
          </a:p>
        </p:txBody>
      </p:sp>
      <p:sp>
        <p:nvSpPr>
          <p:cNvPr id="57403" name="Line 58"/>
          <p:cNvSpPr>
            <a:spLocks noChangeShapeType="1"/>
          </p:cNvSpPr>
          <p:nvPr/>
        </p:nvSpPr>
        <p:spPr bwMode="auto">
          <a:xfrm>
            <a:off x="3963988" y="3346450"/>
            <a:ext cx="1587"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404" name="Line 59"/>
          <p:cNvSpPr>
            <a:spLocks noChangeShapeType="1"/>
          </p:cNvSpPr>
          <p:nvPr/>
        </p:nvSpPr>
        <p:spPr bwMode="auto">
          <a:xfrm>
            <a:off x="4029075" y="3848100"/>
            <a:ext cx="531813"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405" name="Line 60"/>
          <p:cNvSpPr>
            <a:spLocks noChangeShapeType="1"/>
          </p:cNvSpPr>
          <p:nvPr/>
        </p:nvSpPr>
        <p:spPr bwMode="auto">
          <a:xfrm flipV="1">
            <a:off x="4627563" y="3346450"/>
            <a:ext cx="1587" cy="43497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406" name="Line 61"/>
          <p:cNvSpPr>
            <a:spLocks noChangeShapeType="1"/>
          </p:cNvSpPr>
          <p:nvPr/>
        </p:nvSpPr>
        <p:spPr bwMode="auto">
          <a:xfrm flipH="1">
            <a:off x="4029075" y="3279775"/>
            <a:ext cx="531813" cy="158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7407" name="Freeform 62"/>
          <p:cNvSpPr>
            <a:spLocks/>
          </p:cNvSpPr>
          <p:nvPr/>
        </p:nvSpPr>
        <p:spPr bwMode="auto">
          <a:xfrm>
            <a:off x="3963988" y="3781425"/>
            <a:ext cx="65087" cy="66675"/>
          </a:xfrm>
          <a:custGeom>
            <a:avLst/>
            <a:gdLst>
              <a:gd name="T0" fmla="*/ 0 w 208"/>
              <a:gd name="T1" fmla="*/ 0 h 209"/>
              <a:gd name="T2" fmla="*/ 0 w 208"/>
              <a:gd name="T3" fmla="*/ 7 h 209"/>
              <a:gd name="T4" fmla="*/ 0 w 208"/>
              <a:gd name="T5" fmla="*/ 15 h 209"/>
              <a:gd name="T6" fmla="*/ 1 w 208"/>
              <a:gd name="T7" fmla="*/ 21 h 209"/>
              <a:gd name="T8" fmla="*/ 2 w 208"/>
              <a:gd name="T9" fmla="*/ 28 h 209"/>
              <a:gd name="T10" fmla="*/ 3 w 208"/>
              <a:gd name="T11" fmla="*/ 36 h 209"/>
              <a:gd name="T12" fmla="*/ 4 w 208"/>
              <a:gd name="T13" fmla="*/ 42 h 209"/>
              <a:gd name="T14" fmla="*/ 6 w 208"/>
              <a:gd name="T15" fmla="*/ 49 h 209"/>
              <a:gd name="T16" fmla="*/ 8 w 208"/>
              <a:gd name="T17" fmla="*/ 55 h 209"/>
              <a:gd name="T18" fmla="*/ 10 w 208"/>
              <a:gd name="T19" fmla="*/ 62 h 209"/>
              <a:gd name="T20" fmla="*/ 12 w 208"/>
              <a:gd name="T21" fmla="*/ 68 h 209"/>
              <a:gd name="T22" fmla="*/ 14 w 208"/>
              <a:gd name="T23" fmla="*/ 75 h 209"/>
              <a:gd name="T24" fmla="*/ 17 w 208"/>
              <a:gd name="T25" fmla="*/ 82 h 209"/>
              <a:gd name="T26" fmla="*/ 20 w 208"/>
              <a:gd name="T27" fmla="*/ 88 h 209"/>
              <a:gd name="T28" fmla="*/ 23 w 208"/>
              <a:gd name="T29" fmla="*/ 95 h 209"/>
              <a:gd name="T30" fmla="*/ 25 w 208"/>
              <a:gd name="T31" fmla="*/ 100 h 209"/>
              <a:gd name="T32" fmla="*/ 30 w 208"/>
              <a:gd name="T33" fmla="*/ 107 h 209"/>
              <a:gd name="T34" fmla="*/ 33 w 208"/>
              <a:gd name="T35" fmla="*/ 112 h 209"/>
              <a:gd name="T36" fmla="*/ 36 w 208"/>
              <a:gd name="T37" fmla="*/ 119 h 209"/>
              <a:gd name="T38" fmla="*/ 41 w 208"/>
              <a:gd name="T39" fmla="*/ 124 h 209"/>
              <a:gd name="T40" fmla="*/ 45 w 208"/>
              <a:gd name="T41" fmla="*/ 130 h 209"/>
              <a:gd name="T42" fmla="*/ 49 w 208"/>
              <a:gd name="T43" fmla="*/ 135 h 209"/>
              <a:gd name="T44" fmla="*/ 54 w 208"/>
              <a:gd name="T45" fmla="*/ 141 h 209"/>
              <a:gd name="T46" fmla="*/ 59 w 208"/>
              <a:gd name="T47" fmla="*/ 145 h 209"/>
              <a:gd name="T48" fmla="*/ 64 w 208"/>
              <a:gd name="T49" fmla="*/ 151 h 209"/>
              <a:gd name="T50" fmla="*/ 69 w 208"/>
              <a:gd name="T51" fmla="*/ 155 h 209"/>
              <a:gd name="T52" fmla="*/ 75 w 208"/>
              <a:gd name="T53" fmla="*/ 159 h 209"/>
              <a:gd name="T54" fmla="*/ 79 w 208"/>
              <a:gd name="T55" fmla="*/ 164 h 209"/>
              <a:gd name="T56" fmla="*/ 86 w 208"/>
              <a:gd name="T57" fmla="*/ 168 h 209"/>
              <a:gd name="T58" fmla="*/ 91 w 208"/>
              <a:gd name="T59" fmla="*/ 173 h 209"/>
              <a:gd name="T60" fmla="*/ 97 w 208"/>
              <a:gd name="T61" fmla="*/ 176 h 209"/>
              <a:gd name="T62" fmla="*/ 102 w 208"/>
              <a:gd name="T63" fmla="*/ 180 h 209"/>
              <a:gd name="T64" fmla="*/ 109 w 208"/>
              <a:gd name="T65" fmla="*/ 184 h 209"/>
              <a:gd name="T66" fmla="*/ 115 w 208"/>
              <a:gd name="T67" fmla="*/ 187 h 209"/>
              <a:gd name="T68" fmla="*/ 121 w 208"/>
              <a:gd name="T69" fmla="*/ 190 h 209"/>
              <a:gd name="T70" fmla="*/ 127 w 208"/>
              <a:gd name="T71" fmla="*/ 192 h 209"/>
              <a:gd name="T72" fmla="*/ 134 w 208"/>
              <a:gd name="T73" fmla="*/ 196 h 209"/>
              <a:gd name="T74" fmla="*/ 140 w 208"/>
              <a:gd name="T75" fmla="*/ 198 h 209"/>
              <a:gd name="T76" fmla="*/ 147 w 208"/>
              <a:gd name="T77" fmla="*/ 200 h 209"/>
              <a:gd name="T78" fmla="*/ 154 w 208"/>
              <a:gd name="T79" fmla="*/ 202 h 209"/>
              <a:gd name="T80" fmla="*/ 160 w 208"/>
              <a:gd name="T81" fmla="*/ 203 h 209"/>
              <a:gd name="T82" fmla="*/ 168 w 208"/>
              <a:gd name="T83" fmla="*/ 206 h 209"/>
              <a:gd name="T84" fmla="*/ 174 w 208"/>
              <a:gd name="T85" fmla="*/ 207 h 209"/>
              <a:gd name="T86" fmla="*/ 181 w 208"/>
              <a:gd name="T87" fmla="*/ 208 h 209"/>
              <a:gd name="T88" fmla="*/ 188 w 208"/>
              <a:gd name="T89" fmla="*/ 208 h 209"/>
              <a:gd name="T90" fmla="*/ 195 w 208"/>
              <a:gd name="T91" fmla="*/ 209 h 209"/>
              <a:gd name="T92" fmla="*/ 202 w 208"/>
              <a:gd name="T93" fmla="*/ 209 h 209"/>
              <a:gd name="T94" fmla="*/ 208 w 208"/>
              <a:gd name="T95" fmla="*/ 209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9"/>
              <a:gd name="T146" fmla="*/ 208 w 208"/>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9">
                <a:moveTo>
                  <a:pt x="0" y="0"/>
                </a:moveTo>
                <a:lnTo>
                  <a:pt x="0" y="7"/>
                </a:lnTo>
                <a:lnTo>
                  <a:pt x="0" y="15"/>
                </a:lnTo>
                <a:lnTo>
                  <a:pt x="1" y="21"/>
                </a:lnTo>
                <a:lnTo>
                  <a:pt x="2" y="28"/>
                </a:lnTo>
                <a:lnTo>
                  <a:pt x="3" y="36"/>
                </a:lnTo>
                <a:lnTo>
                  <a:pt x="4" y="42"/>
                </a:lnTo>
                <a:lnTo>
                  <a:pt x="6" y="49"/>
                </a:lnTo>
                <a:lnTo>
                  <a:pt x="8" y="55"/>
                </a:lnTo>
                <a:lnTo>
                  <a:pt x="10" y="62"/>
                </a:lnTo>
                <a:lnTo>
                  <a:pt x="12" y="68"/>
                </a:lnTo>
                <a:lnTo>
                  <a:pt x="14" y="75"/>
                </a:lnTo>
                <a:lnTo>
                  <a:pt x="17" y="82"/>
                </a:lnTo>
                <a:lnTo>
                  <a:pt x="20" y="88"/>
                </a:lnTo>
                <a:lnTo>
                  <a:pt x="23" y="95"/>
                </a:lnTo>
                <a:lnTo>
                  <a:pt x="25" y="100"/>
                </a:lnTo>
                <a:lnTo>
                  <a:pt x="30" y="107"/>
                </a:lnTo>
                <a:lnTo>
                  <a:pt x="33" y="112"/>
                </a:lnTo>
                <a:lnTo>
                  <a:pt x="36" y="119"/>
                </a:lnTo>
                <a:lnTo>
                  <a:pt x="41" y="124"/>
                </a:lnTo>
                <a:lnTo>
                  <a:pt x="45" y="130"/>
                </a:lnTo>
                <a:lnTo>
                  <a:pt x="49" y="135"/>
                </a:lnTo>
                <a:lnTo>
                  <a:pt x="54" y="141"/>
                </a:lnTo>
                <a:lnTo>
                  <a:pt x="59" y="145"/>
                </a:lnTo>
                <a:lnTo>
                  <a:pt x="64" y="151"/>
                </a:lnTo>
                <a:lnTo>
                  <a:pt x="69" y="155"/>
                </a:lnTo>
                <a:lnTo>
                  <a:pt x="75" y="159"/>
                </a:lnTo>
                <a:lnTo>
                  <a:pt x="79" y="164"/>
                </a:lnTo>
                <a:lnTo>
                  <a:pt x="86" y="168"/>
                </a:lnTo>
                <a:lnTo>
                  <a:pt x="91" y="173"/>
                </a:lnTo>
                <a:lnTo>
                  <a:pt x="97" y="176"/>
                </a:lnTo>
                <a:lnTo>
                  <a:pt x="102" y="180"/>
                </a:lnTo>
                <a:lnTo>
                  <a:pt x="109" y="184"/>
                </a:lnTo>
                <a:lnTo>
                  <a:pt x="115" y="187"/>
                </a:lnTo>
                <a:lnTo>
                  <a:pt x="121" y="190"/>
                </a:lnTo>
                <a:lnTo>
                  <a:pt x="127" y="192"/>
                </a:lnTo>
                <a:lnTo>
                  <a:pt x="134" y="196"/>
                </a:lnTo>
                <a:lnTo>
                  <a:pt x="140" y="198"/>
                </a:lnTo>
                <a:lnTo>
                  <a:pt x="147" y="200"/>
                </a:lnTo>
                <a:lnTo>
                  <a:pt x="154" y="202"/>
                </a:lnTo>
                <a:lnTo>
                  <a:pt x="160" y="203"/>
                </a:lnTo>
                <a:lnTo>
                  <a:pt x="168" y="206"/>
                </a:lnTo>
                <a:lnTo>
                  <a:pt x="174" y="207"/>
                </a:lnTo>
                <a:lnTo>
                  <a:pt x="181" y="208"/>
                </a:lnTo>
                <a:lnTo>
                  <a:pt x="188" y="208"/>
                </a:lnTo>
                <a:lnTo>
                  <a:pt x="195" y="209"/>
                </a:lnTo>
                <a:lnTo>
                  <a:pt x="202" y="209"/>
                </a:lnTo>
                <a:lnTo>
                  <a:pt x="208" y="209"/>
                </a:lnTo>
              </a:path>
            </a:pathLst>
          </a:custGeom>
          <a:noFill/>
          <a:ln w="19050">
            <a:solidFill>
              <a:srgbClr val="000000"/>
            </a:solidFill>
            <a:round/>
            <a:headEnd/>
            <a:tailEnd/>
          </a:ln>
        </p:spPr>
        <p:txBody>
          <a:bodyPr>
            <a:prstTxWarp prst="textNoShape">
              <a:avLst/>
            </a:prstTxWarp>
          </a:bodyPr>
          <a:lstStyle/>
          <a:p>
            <a:endParaRPr lang="en-US"/>
          </a:p>
        </p:txBody>
      </p:sp>
      <p:sp>
        <p:nvSpPr>
          <p:cNvPr id="57408" name="Freeform 63"/>
          <p:cNvSpPr>
            <a:spLocks/>
          </p:cNvSpPr>
          <p:nvPr/>
        </p:nvSpPr>
        <p:spPr bwMode="auto">
          <a:xfrm>
            <a:off x="4560888" y="3781425"/>
            <a:ext cx="66675" cy="66675"/>
          </a:xfrm>
          <a:custGeom>
            <a:avLst/>
            <a:gdLst>
              <a:gd name="T0" fmla="*/ 0 w 209"/>
              <a:gd name="T1" fmla="*/ 209 h 209"/>
              <a:gd name="T2" fmla="*/ 7 w 209"/>
              <a:gd name="T3" fmla="*/ 209 h 209"/>
              <a:gd name="T4" fmla="*/ 13 w 209"/>
              <a:gd name="T5" fmla="*/ 209 h 209"/>
              <a:gd name="T6" fmla="*/ 21 w 209"/>
              <a:gd name="T7" fmla="*/ 208 h 209"/>
              <a:gd name="T8" fmla="*/ 28 w 209"/>
              <a:gd name="T9" fmla="*/ 208 h 209"/>
              <a:gd name="T10" fmla="*/ 34 w 209"/>
              <a:gd name="T11" fmla="*/ 207 h 209"/>
              <a:gd name="T12" fmla="*/ 42 w 209"/>
              <a:gd name="T13" fmla="*/ 206 h 209"/>
              <a:gd name="T14" fmla="*/ 48 w 209"/>
              <a:gd name="T15" fmla="*/ 203 h 209"/>
              <a:gd name="T16" fmla="*/ 55 w 209"/>
              <a:gd name="T17" fmla="*/ 202 h 209"/>
              <a:gd name="T18" fmla="*/ 62 w 209"/>
              <a:gd name="T19" fmla="*/ 200 h 209"/>
              <a:gd name="T20" fmla="*/ 68 w 209"/>
              <a:gd name="T21" fmla="*/ 198 h 209"/>
              <a:gd name="T22" fmla="*/ 75 w 209"/>
              <a:gd name="T23" fmla="*/ 196 h 209"/>
              <a:gd name="T24" fmla="*/ 81 w 209"/>
              <a:gd name="T25" fmla="*/ 192 h 209"/>
              <a:gd name="T26" fmla="*/ 88 w 209"/>
              <a:gd name="T27" fmla="*/ 190 h 209"/>
              <a:gd name="T28" fmla="*/ 93 w 209"/>
              <a:gd name="T29" fmla="*/ 187 h 209"/>
              <a:gd name="T30" fmla="*/ 100 w 209"/>
              <a:gd name="T31" fmla="*/ 184 h 209"/>
              <a:gd name="T32" fmla="*/ 106 w 209"/>
              <a:gd name="T33" fmla="*/ 180 h 209"/>
              <a:gd name="T34" fmla="*/ 112 w 209"/>
              <a:gd name="T35" fmla="*/ 176 h 209"/>
              <a:gd name="T36" fmla="*/ 117 w 209"/>
              <a:gd name="T37" fmla="*/ 173 h 209"/>
              <a:gd name="T38" fmla="*/ 124 w 209"/>
              <a:gd name="T39" fmla="*/ 168 h 209"/>
              <a:gd name="T40" fmla="*/ 130 w 209"/>
              <a:gd name="T41" fmla="*/ 164 h 209"/>
              <a:gd name="T42" fmla="*/ 135 w 209"/>
              <a:gd name="T43" fmla="*/ 159 h 209"/>
              <a:gd name="T44" fmla="*/ 139 w 209"/>
              <a:gd name="T45" fmla="*/ 155 h 209"/>
              <a:gd name="T46" fmla="*/ 145 w 209"/>
              <a:gd name="T47" fmla="*/ 151 h 209"/>
              <a:gd name="T48" fmla="*/ 149 w 209"/>
              <a:gd name="T49" fmla="*/ 145 h 209"/>
              <a:gd name="T50" fmla="*/ 155 w 209"/>
              <a:gd name="T51" fmla="*/ 141 h 209"/>
              <a:gd name="T52" fmla="*/ 159 w 209"/>
              <a:gd name="T53" fmla="*/ 135 h 209"/>
              <a:gd name="T54" fmla="*/ 164 w 209"/>
              <a:gd name="T55" fmla="*/ 130 h 209"/>
              <a:gd name="T56" fmla="*/ 168 w 209"/>
              <a:gd name="T57" fmla="*/ 124 h 209"/>
              <a:gd name="T58" fmla="*/ 172 w 209"/>
              <a:gd name="T59" fmla="*/ 119 h 209"/>
              <a:gd name="T60" fmla="*/ 176 w 209"/>
              <a:gd name="T61" fmla="*/ 112 h 209"/>
              <a:gd name="T62" fmla="*/ 179 w 209"/>
              <a:gd name="T63" fmla="*/ 107 h 209"/>
              <a:gd name="T64" fmla="*/ 183 w 209"/>
              <a:gd name="T65" fmla="*/ 100 h 209"/>
              <a:gd name="T66" fmla="*/ 187 w 209"/>
              <a:gd name="T67" fmla="*/ 95 h 209"/>
              <a:gd name="T68" fmla="*/ 189 w 209"/>
              <a:gd name="T69" fmla="*/ 88 h 209"/>
              <a:gd name="T70" fmla="*/ 192 w 209"/>
              <a:gd name="T71" fmla="*/ 82 h 209"/>
              <a:gd name="T72" fmla="*/ 194 w 209"/>
              <a:gd name="T73" fmla="*/ 75 h 209"/>
              <a:gd name="T74" fmla="*/ 196 w 209"/>
              <a:gd name="T75" fmla="*/ 68 h 209"/>
              <a:gd name="T76" fmla="*/ 199 w 209"/>
              <a:gd name="T77" fmla="*/ 62 h 209"/>
              <a:gd name="T78" fmla="*/ 201 w 209"/>
              <a:gd name="T79" fmla="*/ 55 h 209"/>
              <a:gd name="T80" fmla="*/ 203 w 209"/>
              <a:gd name="T81" fmla="*/ 49 h 209"/>
              <a:gd name="T82" fmla="*/ 204 w 209"/>
              <a:gd name="T83" fmla="*/ 42 h 209"/>
              <a:gd name="T84" fmla="*/ 205 w 209"/>
              <a:gd name="T85" fmla="*/ 36 h 209"/>
              <a:gd name="T86" fmla="*/ 206 w 209"/>
              <a:gd name="T87" fmla="*/ 28 h 209"/>
              <a:gd name="T88" fmla="*/ 207 w 209"/>
              <a:gd name="T89" fmla="*/ 21 h 209"/>
              <a:gd name="T90" fmla="*/ 209 w 209"/>
              <a:gd name="T91" fmla="*/ 15 h 209"/>
              <a:gd name="T92" fmla="*/ 209 w 209"/>
              <a:gd name="T93" fmla="*/ 7 h 209"/>
              <a:gd name="T94" fmla="*/ 209 w 209"/>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9"/>
              <a:gd name="T146" fmla="*/ 209 w 209"/>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9">
                <a:moveTo>
                  <a:pt x="0" y="209"/>
                </a:moveTo>
                <a:lnTo>
                  <a:pt x="7" y="209"/>
                </a:lnTo>
                <a:lnTo>
                  <a:pt x="13" y="209"/>
                </a:lnTo>
                <a:lnTo>
                  <a:pt x="21" y="208"/>
                </a:lnTo>
                <a:lnTo>
                  <a:pt x="28" y="208"/>
                </a:lnTo>
                <a:lnTo>
                  <a:pt x="34" y="207"/>
                </a:lnTo>
                <a:lnTo>
                  <a:pt x="42" y="206"/>
                </a:lnTo>
                <a:lnTo>
                  <a:pt x="48" y="203"/>
                </a:lnTo>
                <a:lnTo>
                  <a:pt x="55" y="202"/>
                </a:lnTo>
                <a:lnTo>
                  <a:pt x="62" y="200"/>
                </a:lnTo>
                <a:lnTo>
                  <a:pt x="68" y="198"/>
                </a:lnTo>
                <a:lnTo>
                  <a:pt x="75" y="196"/>
                </a:lnTo>
                <a:lnTo>
                  <a:pt x="81" y="192"/>
                </a:lnTo>
                <a:lnTo>
                  <a:pt x="88" y="190"/>
                </a:lnTo>
                <a:lnTo>
                  <a:pt x="93" y="187"/>
                </a:lnTo>
                <a:lnTo>
                  <a:pt x="100" y="184"/>
                </a:lnTo>
                <a:lnTo>
                  <a:pt x="106" y="180"/>
                </a:lnTo>
                <a:lnTo>
                  <a:pt x="112" y="176"/>
                </a:lnTo>
                <a:lnTo>
                  <a:pt x="117" y="173"/>
                </a:lnTo>
                <a:lnTo>
                  <a:pt x="124" y="168"/>
                </a:lnTo>
                <a:lnTo>
                  <a:pt x="130" y="164"/>
                </a:lnTo>
                <a:lnTo>
                  <a:pt x="135" y="159"/>
                </a:lnTo>
                <a:lnTo>
                  <a:pt x="139" y="155"/>
                </a:lnTo>
                <a:lnTo>
                  <a:pt x="145" y="151"/>
                </a:lnTo>
                <a:lnTo>
                  <a:pt x="149" y="145"/>
                </a:lnTo>
                <a:lnTo>
                  <a:pt x="155" y="141"/>
                </a:lnTo>
                <a:lnTo>
                  <a:pt x="159" y="135"/>
                </a:lnTo>
                <a:lnTo>
                  <a:pt x="164" y="130"/>
                </a:lnTo>
                <a:lnTo>
                  <a:pt x="168" y="124"/>
                </a:lnTo>
                <a:lnTo>
                  <a:pt x="172" y="119"/>
                </a:lnTo>
                <a:lnTo>
                  <a:pt x="176" y="112"/>
                </a:lnTo>
                <a:lnTo>
                  <a:pt x="179" y="107"/>
                </a:lnTo>
                <a:lnTo>
                  <a:pt x="183" y="100"/>
                </a:lnTo>
                <a:lnTo>
                  <a:pt x="187" y="95"/>
                </a:lnTo>
                <a:lnTo>
                  <a:pt x="189" y="88"/>
                </a:lnTo>
                <a:lnTo>
                  <a:pt x="192" y="82"/>
                </a:lnTo>
                <a:lnTo>
                  <a:pt x="194" y="75"/>
                </a:lnTo>
                <a:lnTo>
                  <a:pt x="196" y="68"/>
                </a:lnTo>
                <a:lnTo>
                  <a:pt x="199" y="62"/>
                </a:lnTo>
                <a:lnTo>
                  <a:pt x="201" y="55"/>
                </a:lnTo>
                <a:lnTo>
                  <a:pt x="203" y="49"/>
                </a:lnTo>
                <a:lnTo>
                  <a:pt x="204" y="42"/>
                </a:lnTo>
                <a:lnTo>
                  <a:pt x="205" y="36"/>
                </a:lnTo>
                <a:lnTo>
                  <a:pt x="206" y="28"/>
                </a:lnTo>
                <a:lnTo>
                  <a:pt x="207" y="21"/>
                </a:lnTo>
                <a:lnTo>
                  <a:pt x="209" y="15"/>
                </a:lnTo>
                <a:lnTo>
                  <a:pt x="209" y="7"/>
                </a:lnTo>
                <a:lnTo>
                  <a:pt x="209" y="0"/>
                </a:lnTo>
              </a:path>
            </a:pathLst>
          </a:custGeom>
          <a:noFill/>
          <a:ln w="19050">
            <a:solidFill>
              <a:srgbClr val="000000"/>
            </a:solidFill>
            <a:round/>
            <a:headEnd/>
            <a:tailEnd/>
          </a:ln>
        </p:spPr>
        <p:txBody>
          <a:bodyPr>
            <a:prstTxWarp prst="textNoShape">
              <a:avLst/>
            </a:prstTxWarp>
          </a:bodyPr>
          <a:lstStyle/>
          <a:p>
            <a:endParaRPr lang="en-US"/>
          </a:p>
        </p:txBody>
      </p:sp>
      <p:sp>
        <p:nvSpPr>
          <p:cNvPr id="57409" name="Freeform 64"/>
          <p:cNvSpPr>
            <a:spLocks/>
          </p:cNvSpPr>
          <p:nvPr/>
        </p:nvSpPr>
        <p:spPr bwMode="auto">
          <a:xfrm>
            <a:off x="4560888" y="3279775"/>
            <a:ext cx="66675" cy="66675"/>
          </a:xfrm>
          <a:custGeom>
            <a:avLst/>
            <a:gdLst>
              <a:gd name="T0" fmla="*/ 209 w 209"/>
              <a:gd name="T1" fmla="*/ 210 h 210"/>
              <a:gd name="T2" fmla="*/ 209 w 209"/>
              <a:gd name="T3" fmla="*/ 202 h 210"/>
              <a:gd name="T4" fmla="*/ 209 w 209"/>
              <a:gd name="T5" fmla="*/ 195 h 210"/>
              <a:gd name="T6" fmla="*/ 207 w 209"/>
              <a:gd name="T7" fmla="*/ 189 h 210"/>
              <a:gd name="T8" fmla="*/ 206 w 209"/>
              <a:gd name="T9" fmla="*/ 181 h 210"/>
              <a:gd name="T10" fmla="*/ 205 w 209"/>
              <a:gd name="T11" fmla="*/ 174 h 210"/>
              <a:gd name="T12" fmla="*/ 204 w 209"/>
              <a:gd name="T13" fmla="*/ 168 h 210"/>
              <a:gd name="T14" fmla="*/ 203 w 209"/>
              <a:gd name="T15" fmla="*/ 161 h 210"/>
              <a:gd name="T16" fmla="*/ 201 w 209"/>
              <a:gd name="T17" fmla="*/ 154 h 210"/>
              <a:gd name="T18" fmla="*/ 199 w 209"/>
              <a:gd name="T19" fmla="*/ 147 h 210"/>
              <a:gd name="T20" fmla="*/ 196 w 209"/>
              <a:gd name="T21" fmla="*/ 140 h 210"/>
              <a:gd name="T22" fmla="*/ 194 w 209"/>
              <a:gd name="T23" fmla="*/ 134 h 210"/>
              <a:gd name="T24" fmla="*/ 192 w 209"/>
              <a:gd name="T25" fmla="*/ 127 h 210"/>
              <a:gd name="T26" fmla="*/ 189 w 209"/>
              <a:gd name="T27" fmla="*/ 122 h 210"/>
              <a:gd name="T28" fmla="*/ 187 w 209"/>
              <a:gd name="T29" fmla="*/ 115 h 210"/>
              <a:gd name="T30" fmla="*/ 183 w 209"/>
              <a:gd name="T31" fmla="*/ 109 h 210"/>
              <a:gd name="T32" fmla="*/ 179 w 209"/>
              <a:gd name="T33" fmla="*/ 103 h 210"/>
              <a:gd name="T34" fmla="*/ 176 w 209"/>
              <a:gd name="T35" fmla="*/ 97 h 210"/>
              <a:gd name="T36" fmla="*/ 172 w 209"/>
              <a:gd name="T37" fmla="*/ 91 h 210"/>
              <a:gd name="T38" fmla="*/ 168 w 209"/>
              <a:gd name="T39" fmla="*/ 86 h 210"/>
              <a:gd name="T40" fmla="*/ 164 w 209"/>
              <a:gd name="T41" fmla="*/ 80 h 210"/>
              <a:gd name="T42" fmla="*/ 159 w 209"/>
              <a:gd name="T43" fmla="*/ 75 h 210"/>
              <a:gd name="T44" fmla="*/ 155 w 209"/>
              <a:gd name="T45" fmla="*/ 69 h 210"/>
              <a:gd name="T46" fmla="*/ 149 w 209"/>
              <a:gd name="T47" fmla="*/ 64 h 210"/>
              <a:gd name="T48" fmla="*/ 145 w 209"/>
              <a:gd name="T49" fmla="*/ 59 h 210"/>
              <a:gd name="T50" fmla="*/ 139 w 209"/>
              <a:gd name="T51" fmla="*/ 55 h 210"/>
              <a:gd name="T52" fmla="*/ 135 w 209"/>
              <a:gd name="T53" fmla="*/ 49 h 210"/>
              <a:gd name="T54" fmla="*/ 130 w 209"/>
              <a:gd name="T55" fmla="*/ 45 h 210"/>
              <a:gd name="T56" fmla="*/ 124 w 209"/>
              <a:gd name="T57" fmla="*/ 42 h 210"/>
              <a:gd name="T58" fmla="*/ 117 w 209"/>
              <a:gd name="T59" fmla="*/ 37 h 210"/>
              <a:gd name="T60" fmla="*/ 112 w 209"/>
              <a:gd name="T61" fmla="*/ 33 h 210"/>
              <a:gd name="T62" fmla="*/ 106 w 209"/>
              <a:gd name="T63" fmla="*/ 30 h 210"/>
              <a:gd name="T64" fmla="*/ 100 w 209"/>
              <a:gd name="T65" fmla="*/ 26 h 210"/>
              <a:gd name="T66" fmla="*/ 93 w 209"/>
              <a:gd name="T67" fmla="*/ 23 h 210"/>
              <a:gd name="T68" fmla="*/ 88 w 209"/>
              <a:gd name="T69" fmla="*/ 20 h 210"/>
              <a:gd name="T70" fmla="*/ 81 w 209"/>
              <a:gd name="T71" fmla="*/ 18 h 210"/>
              <a:gd name="T72" fmla="*/ 75 w 209"/>
              <a:gd name="T73" fmla="*/ 14 h 210"/>
              <a:gd name="T74" fmla="*/ 68 w 209"/>
              <a:gd name="T75" fmla="*/ 12 h 210"/>
              <a:gd name="T76" fmla="*/ 62 w 209"/>
              <a:gd name="T77" fmla="*/ 10 h 210"/>
              <a:gd name="T78" fmla="*/ 55 w 209"/>
              <a:gd name="T79" fmla="*/ 8 h 210"/>
              <a:gd name="T80" fmla="*/ 48 w 209"/>
              <a:gd name="T81" fmla="*/ 7 h 210"/>
              <a:gd name="T82" fmla="*/ 42 w 209"/>
              <a:gd name="T83" fmla="*/ 4 h 210"/>
              <a:gd name="T84" fmla="*/ 34 w 209"/>
              <a:gd name="T85" fmla="*/ 3 h 210"/>
              <a:gd name="T86" fmla="*/ 28 w 209"/>
              <a:gd name="T87" fmla="*/ 2 h 210"/>
              <a:gd name="T88" fmla="*/ 21 w 209"/>
              <a:gd name="T89" fmla="*/ 1 h 210"/>
              <a:gd name="T90" fmla="*/ 13 w 209"/>
              <a:gd name="T91" fmla="*/ 1 h 210"/>
              <a:gd name="T92" fmla="*/ 7 w 209"/>
              <a:gd name="T93" fmla="*/ 1 h 210"/>
              <a:gd name="T94" fmla="*/ 0 w 209"/>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10"/>
              <a:gd name="T146" fmla="*/ 209 w 209"/>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10">
                <a:moveTo>
                  <a:pt x="209" y="210"/>
                </a:moveTo>
                <a:lnTo>
                  <a:pt x="209" y="202"/>
                </a:lnTo>
                <a:lnTo>
                  <a:pt x="209" y="195"/>
                </a:lnTo>
                <a:lnTo>
                  <a:pt x="207" y="189"/>
                </a:lnTo>
                <a:lnTo>
                  <a:pt x="206" y="181"/>
                </a:lnTo>
                <a:lnTo>
                  <a:pt x="205" y="174"/>
                </a:lnTo>
                <a:lnTo>
                  <a:pt x="204" y="168"/>
                </a:lnTo>
                <a:lnTo>
                  <a:pt x="203" y="161"/>
                </a:lnTo>
                <a:lnTo>
                  <a:pt x="201" y="154"/>
                </a:lnTo>
                <a:lnTo>
                  <a:pt x="199" y="147"/>
                </a:lnTo>
                <a:lnTo>
                  <a:pt x="196" y="140"/>
                </a:lnTo>
                <a:lnTo>
                  <a:pt x="194" y="134"/>
                </a:lnTo>
                <a:lnTo>
                  <a:pt x="192" y="127"/>
                </a:lnTo>
                <a:lnTo>
                  <a:pt x="189" y="122"/>
                </a:lnTo>
                <a:lnTo>
                  <a:pt x="187" y="115"/>
                </a:lnTo>
                <a:lnTo>
                  <a:pt x="183" y="109"/>
                </a:lnTo>
                <a:lnTo>
                  <a:pt x="179" y="103"/>
                </a:lnTo>
                <a:lnTo>
                  <a:pt x="176" y="97"/>
                </a:lnTo>
                <a:lnTo>
                  <a:pt x="172" y="91"/>
                </a:lnTo>
                <a:lnTo>
                  <a:pt x="168" y="86"/>
                </a:lnTo>
                <a:lnTo>
                  <a:pt x="164" y="80"/>
                </a:lnTo>
                <a:lnTo>
                  <a:pt x="159" y="75"/>
                </a:lnTo>
                <a:lnTo>
                  <a:pt x="155" y="69"/>
                </a:lnTo>
                <a:lnTo>
                  <a:pt x="149" y="64"/>
                </a:lnTo>
                <a:lnTo>
                  <a:pt x="145" y="59"/>
                </a:lnTo>
                <a:lnTo>
                  <a:pt x="139" y="55"/>
                </a:lnTo>
                <a:lnTo>
                  <a:pt x="135" y="49"/>
                </a:lnTo>
                <a:lnTo>
                  <a:pt x="130" y="45"/>
                </a:lnTo>
                <a:lnTo>
                  <a:pt x="124" y="42"/>
                </a:lnTo>
                <a:lnTo>
                  <a:pt x="117" y="37"/>
                </a:lnTo>
                <a:lnTo>
                  <a:pt x="112" y="33"/>
                </a:lnTo>
                <a:lnTo>
                  <a:pt x="106" y="30"/>
                </a:lnTo>
                <a:lnTo>
                  <a:pt x="100" y="26"/>
                </a:lnTo>
                <a:lnTo>
                  <a:pt x="93" y="23"/>
                </a:lnTo>
                <a:lnTo>
                  <a:pt x="88" y="20"/>
                </a:lnTo>
                <a:lnTo>
                  <a:pt x="81" y="18"/>
                </a:lnTo>
                <a:lnTo>
                  <a:pt x="75" y="14"/>
                </a:lnTo>
                <a:lnTo>
                  <a:pt x="68" y="12"/>
                </a:lnTo>
                <a:lnTo>
                  <a:pt x="62" y="10"/>
                </a:lnTo>
                <a:lnTo>
                  <a:pt x="55" y="8"/>
                </a:lnTo>
                <a:lnTo>
                  <a:pt x="48" y="7"/>
                </a:lnTo>
                <a:lnTo>
                  <a:pt x="42" y="4"/>
                </a:lnTo>
                <a:lnTo>
                  <a:pt x="34" y="3"/>
                </a:lnTo>
                <a:lnTo>
                  <a:pt x="28" y="2"/>
                </a:lnTo>
                <a:lnTo>
                  <a:pt x="21" y="1"/>
                </a:lnTo>
                <a:lnTo>
                  <a:pt x="13" y="1"/>
                </a:lnTo>
                <a:lnTo>
                  <a:pt x="7" y="1"/>
                </a:lnTo>
                <a:lnTo>
                  <a:pt x="0" y="0"/>
                </a:lnTo>
              </a:path>
            </a:pathLst>
          </a:custGeom>
          <a:noFill/>
          <a:ln w="19050">
            <a:solidFill>
              <a:srgbClr val="000000"/>
            </a:solidFill>
            <a:round/>
            <a:headEnd/>
            <a:tailEnd/>
          </a:ln>
        </p:spPr>
        <p:txBody>
          <a:bodyPr>
            <a:prstTxWarp prst="textNoShape">
              <a:avLst/>
            </a:prstTxWarp>
          </a:bodyPr>
          <a:lstStyle/>
          <a:p>
            <a:endParaRPr lang="en-US"/>
          </a:p>
        </p:txBody>
      </p:sp>
      <p:sp>
        <p:nvSpPr>
          <p:cNvPr id="57410" name="Freeform 65"/>
          <p:cNvSpPr>
            <a:spLocks/>
          </p:cNvSpPr>
          <p:nvPr/>
        </p:nvSpPr>
        <p:spPr bwMode="auto">
          <a:xfrm>
            <a:off x="3963988" y="3279775"/>
            <a:ext cx="65087" cy="66675"/>
          </a:xfrm>
          <a:custGeom>
            <a:avLst/>
            <a:gdLst>
              <a:gd name="T0" fmla="*/ 208 w 208"/>
              <a:gd name="T1" fmla="*/ 0 h 210"/>
              <a:gd name="T2" fmla="*/ 202 w 208"/>
              <a:gd name="T3" fmla="*/ 1 h 210"/>
              <a:gd name="T4" fmla="*/ 195 w 208"/>
              <a:gd name="T5" fmla="*/ 1 h 210"/>
              <a:gd name="T6" fmla="*/ 188 w 208"/>
              <a:gd name="T7" fmla="*/ 1 h 210"/>
              <a:gd name="T8" fmla="*/ 181 w 208"/>
              <a:gd name="T9" fmla="*/ 2 h 210"/>
              <a:gd name="T10" fmla="*/ 174 w 208"/>
              <a:gd name="T11" fmla="*/ 3 h 210"/>
              <a:gd name="T12" fmla="*/ 168 w 208"/>
              <a:gd name="T13" fmla="*/ 4 h 210"/>
              <a:gd name="T14" fmla="*/ 160 w 208"/>
              <a:gd name="T15" fmla="*/ 7 h 210"/>
              <a:gd name="T16" fmla="*/ 154 w 208"/>
              <a:gd name="T17" fmla="*/ 8 h 210"/>
              <a:gd name="T18" fmla="*/ 147 w 208"/>
              <a:gd name="T19" fmla="*/ 10 h 210"/>
              <a:gd name="T20" fmla="*/ 140 w 208"/>
              <a:gd name="T21" fmla="*/ 12 h 210"/>
              <a:gd name="T22" fmla="*/ 134 w 208"/>
              <a:gd name="T23" fmla="*/ 14 h 210"/>
              <a:gd name="T24" fmla="*/ 127 w 208"/>
              <a:gd name="T25" fmla="*/ 18 h 210"/>
              <a:gd name="T26" fmla="*/ 121 w 208"/>
              <a:gd name="T27" fmla="*/ 20 h 210"/>
              <a:gd name="T28" fmla="*/ 115 w 208"/>
              <a:gd name="T29" fmla="*/ 23 h 210"/>
              <a:gd name="T30" fmla="*/ 109 w 208"/>
              <a:gd name="T31" fmla="*/ 26 h 210"/>
              <a:gd name="T32" fmla="*/ 102 w 208"/>
              <a:gd name="T33" fmla="*/ 30 h 210"/>
              <a:gd name="T34" fmla="*/ 97 w 208"/>
              <a:gd name="T35" fmla="*/ 33 h 210"/>
              <a:gd name="T36" fmla="*/ 91 w 208"/>
              <a:gd name="T37" fmla="*/ 37 h 210"/>
              <a:gd name="T38" fmla="*/ 86 w 208"/>
              <a:gd name="T39" fmla="*/ 42 h 210"/>
              <a:gd name="T40" fmla="*/ 79 w 208"/>
              <a:gd name="T41" fmla="*/ 45 h 210"/>
              <a:gd name="T42" fmla="*/ 75 w 208"/>
              <a:gd name="T43" fmla="*/ 49 h 210"/>
              <a:gd name="T44" fmla="*/ 69 w 208"/>
              <a:gd name="T45" fmla="*/ 55 h 210"/>
              <a:gd name="T46" fmla="*/ 64 w 208"/>
              <a:gd name="T47" fmla="*/ 59 h 210"/>
              <a:gd name="T48" fmla="*/ 59 w 208"/>
              <a:gd name="T49" fmla="*/ 64 h 210"/>
              <a:gd name="T50" fmla="*/ 54 w 208"/>
              <a:gd name="T51" fmla="*/ 69 h 210"/>
              <a:gd name="T52" fmla="*/ 49 w 208"/>
              <a:gd name="T53" fmla="*/ 75 h 210"/>
              <a:gd name="T54" fmla="*/ 45 w 208"/>
              <a:gd name="T55" fmla="*/ 80 h 210"/>
              <a:gd name="T56" fmla="*/ 41 w 208"/>
              <a:gd name="T57" fmla="*/ 86 h 210"/>
              <a:gd name="T58" fmla="*/ 36 w 208"/>
              <a:gd name="T59" fmla="*/ 91 h 210"/>
              <a:gd name="T60" fmla="*/ 33 w 208"/>
              <a:gd name="T61" fmla="*/ 97 h 210"/>
              <a:gd name="T62" fmla="*/ 30 w 208"/>
              <a:gd name="T63" fmla="*/ 103 h 210"/>
              <a:gd name="T64" fmla="*/ 25 w 208"/>
              <a:gd name="T65" fmla="*/ 109 h 210"/>
              <a:gd name="T66" fmla="*/ 23 w 208"/>
              <a:gd name="T67" fmla="*/ 115 h 210"/>
              <a:gd name="T68" fmla="*/ 20 w 208"/>
              <a:gd name="T69" fmla="*/ 122 h 210"/>
              <a:gd name="T70" fmla="*/ 17 w 208"/>
              <a:gd name="T71" fmla="*/ 127 h 210"/>
              <a:gd name="T72" fmla="*/ 14 w 208"/>
              <a:gd name="T73" fmla="*/ 134 h 210"/>
              <a:gd name="T74" fmla="*/ 12 w 208"/>
              <a:gd name="T75" fmla="*/ 140 h 210"/>
              <a:gd name="T76" fmla="*/ 10 w 208"/>
              <a:gd name="T77" fmla="*/ 147 h 210"/>
              <a:gd name="T78" fmla="*/ 8 w 208"/>
              <a:gd name="T79" fmla="*/ 154 h 210"/>
              <a:gd name="T80" fmla="*/ 6 w 208"/>
              <a:gd name="T81" fmla="*/ 161 h 210"/>
              <a:gd name="T82" fmla="*/ 4 w 208"/>
              <a:gd name="T83" fmla="*/ 168 h 210"/>
              <a:gd name="T84" fmla="*/ 3 w 208"/>
              <a:gd name="T85" fmla="*/ 174 h 210"/>
              <a:gd name="T86" fmla="*/ 2 w 208"/>
              <a:gd name="T87" fmla="*/ 181 h 210"/>
              <a:gd name="T88" fmla="*/ 1 w 208"/>
              <a:gd name="T89" fmla="*/ 189 h 210"/>
              <a:gd name="T90" fmla="*/ 0 w 208"/>
              <a:gd name="T91" fmla="*/ 195 h 210"/>
              <a:gd name="T92" fmla="*/ 0 w 208"/>
              <a:gd name="T93" fmla="*/ 202 h 210"/>
              <a:gd name="T94" fmla="*/ 0 w 208"/>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0"/>
                </a:moveTo>
                <a:lnTo>
                  <a:pt x="202" y="1"/>
                </a:lnTo>
                <a:lnTo>
                  <a:pt x="195" y="1"/>
                </a:lnTo>
                <a:lnTo>
                  <a:pt x="188" y="1"/>
                </a:lnTo>
                <a:lnTo>
                  <a:pt x="181" y="2"/>
                </a:lnTo>
                <a:lnTo>
                  <a:pt x="174" y="3"/>
                </a:lnTo>
                <a:lnTo>
                  <a:pt x="168" y="4"/>
                </a:lnTo>
                <a:lnTo>
                  <a:pt x="160" y="7"/>
                </a:lnTo>
                <a:lnTo>
                  <a:pt x="154" y="8"/>
                </a:lnTo>
                <a:lnTo>
                  <a:pt x="147" y="10"/>
                </a:lnTo>
                <a:lnTo>
                  <a:pt x="140" y="12"/>
                </a:lnTo>
                <a:lnTo>
                  <a:pt x="134" y="14"/>
                </a:lnTo>
                <a:lnTo>
                  <a:pt x="127" y="18"/>
                </a:lnTo>
                <a:lnTo>
                  <a:pt x="121" y="20"/>
                </a:lnTo>
                <a:lnTo>
                  <a:pt x="115" y="23"/>
                </a:lnTo>
                <a:lnTo>
                  <a:pt x="109" y="26"/>
                </a:lnTo>
                <a:lnTo>
                  <a:pt x="102" y="30"/>
                </a:lnTo>
                <a:lnTo>
                  <a:pt x="97" y="33"/>
                </a:lnTo>
                <a:lnTo>
                  <a:pt x="91" y="37"/>
                </a:lnTo>
                <a:lnTo>
                  <a:pt x="86" y="42"/>
                </a:lnTo>
                <a:lnTo>
                  <a:pt x="79" y="45"/>
                </a:lnTo>
                <a:lnTo>
                  <a:pt x="75" y="49"/>
                </a:lnTo>
                <a:lnTo>
                  <a:pt x="69" y="55"/>
                </a:lnTo>
                <a:lnTo>
                  <a:pt x="64" y="59"/>
                </a:lnTo>
                <a:lnTo>
                  <a:pt x="59" y="64"/>
                </a:lnTo>
                <a:lnTo>
                  <a:pt x="54" y="69"/>
                </a:lnTo>
                <a:lnTo>
                  <a:pt x="49" y="75"/>
                </a:lnTo>
                <a:lnTo>
                  <a:pt x="45" y="80"/>
                </a:lnTo>
                <a:lnTo>
                  <a:pt x="41" y="86"/>
                </a:lnTo>
                <a:lnTo>
                  <a:pt x="36" y="91"/>
                </a:lnTo>
                <a:lnTo>
                  <a:pt x="33" y="97"/>
                </a:lnTo>
                <a:lnTo>
                  <a:pt x="30" y="103"/>
                </a:lnTo>
                <a:lnTo>
                  <a:pt x="25" y="109"/>
                </a:lnTo>
                <a:lnTo>
                  <a:pt x="23" y="115"/>
                </a:lnTo>
                <a:lnTo>
                  <a:pt x="20" y="122"/>
                </a:lnTo>
                <a:lnTo>
                  <a:pt x="17" y="127"/>
                </a:lnTo>
                <a:lnTo>
                  <a:pt x="14" y="134"/>
                </a:lnTo>
                <a:lnTo>
                  <a:pt x="12" y="140"/>
                </a:lnTo>
                <a:lnTo>
                  <a:pt x="10" y="147"/>
                </a:lnTo>
                <a:lnTo>
                  <a:pt x="8" y="154"/>
                </a:lnTo>
                <a:lnTo>
                  <a:pt x="6" y="161"/>
                </a:lnTo>
                <a:lnTo>
                  <a:pt x="4" y="168"/>
                </a:lnTo>
                <a:lnTo>
                  <a:pt x="3" y="174"/>
                </a:lnTo>
                <a:lnTo>
                  <a:pt x="2" y="181"/>
                </a:lnTo>
                <a:lnTo>
                  <a:pt x="1" y="189"/>
                </a:lnTo>
                <a:lnTo>
                  <a:pt x="0" y="195"/>
                </a:lnTo>
                <a:lnTo>
                  <a:pt x="0" y="202"/>
                </a:lnTo>
                <a:lnTo>
                  <a:pt x="0" y="210"/>
                </a:lnTo>
              </a:path>
            </a:pathLst>
          </a:custGeom>
          <a:noFill/>
          <a:ln w="19050">
            <a:solidFill>
              <a:srgbClr val="000000"/>
            </a:solidFill>
            <a:round/>
            <a:headEnd/>
            <a:tailEnd/>
          </a:ln>
        </p:spPr>
        <p:txBody>
          <a:bodyPr>
            <a:prstTxWarp prst="textNoShape">
              <a:avLst/>
            </a:prstTxWarp>
          </a:bodyPr>
          <a:lstStyle/>
          <a:p>
            <a:endParaRPr lang="en-US"/>
          </a:p>
        </p:txBody>
      </p:sp>
      <p:sp>
        <p:nvSpPr>
          <p:cNvPr id="57411" name="Freeform 66"/>
          <p:cNvSpPr>
            <a:spLocks/>
          </p:cNvSpPr>
          <p:nvPr/>
        </p:nvSpPr>
        <p:spPr bwMode="auto">
          <a:xfrm>
            <a:off x="2244725" y="3270250"/>
            <a:ext cx="661988" cy="568325"/>
          </a:xfrm>
          <a:custGeom>
            <a:avLst/>
            <a:gdLst>
              <a:gd name="T0" fmla="*/ 0 w 2088"/>
              <a:gd name="T1" fmla="*/ 210 h 1790"/>
              <a:gd name="T2" fmla="*/ 0 w 2088"/>
              <a:gd name="T3" fmla="*/ 1582 h 1790"/>
              <a:gd name="T4" fmla="*/ 209 w 2088"/>
              <a:gd name="T5" fmla="*/ 1582 h 1790"/>
              <a:gd name="T6" fmla="*/ 209 w 2088"/>
              <a:gd name="T7" fmla="*/ 1790 h 1790"/>
              <a:gd name="T8" fmla="*/ 1880 w 2088"/>
              <a:gd name="T9" fmla="*/ 1790 h 1790"/>
              <a:gd name="T10" fmla="*/ 1880 w 2088"/>
              <a:gd name="T11" fmla="*/ 1582 h 1790"/>
              <a:gd name="T12" fmla="*/ 2088 w 2088"/>
              <a:gd name="T13" fmla="*/ 1582 h 1790"/>
              <a:gd name="T14" fmla="*/ 2088 w 2088"/>
              <a:gd name="T15" fmla="*/ 210 h 1790"/>
              <a:gd name="T16" fmla="*/ 1880 w 2088"/>
              <a:gd name="T17" fmla="*/ 210 h 1790"/>
              <a:gd name="T18" fmla="*/ 1880 w 2088"/>
              <a:gd name="T19" fmla="*/ 0 h 1790"/>
              <a:gd name="T20" fmla="*/ 209 w 2088"/>
              <a:gd name="T21" fmla="*/ 0 h 1790"/>
              <a:gd name="T22" fmla="*/ 209 w 2088"/>
              <a:gd name="T23" fmla="*/ 210 h 1790"/>
              <a:gd name="T24" fmla="*/ 0 w 2088"/>
              <a:gd name="T25" fmla="*/ 210 h 17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8"/>
              <a:gd name="T40" fmla="*/ 0 h 1790"/>
              <a:gd name="T41" fmla="*/ 2088 w 2088"/>
              <a:gd name="T42" fmla="*/ 1790 h 17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8" h="1790">
                <a:moveTo>
                  <a:pt x="0" y="210"/>
                </a:moveTo>
                <a:lnTo>
                  <a:pt x="0" y="1582"/>
                </a:lnTo>
                <a:lnTo>
                  <a:pt x="209" y="1582"/>
                </a:lnTo>
                <a:lnTo>
                  <a:pt x="209" y="1790"/>
                </a:lnTo>
                <a:lnTo>
                  <a:pt x="1880" y="1790"/>
                </a:lnTo>
                <a:lnTo>
                  <a:pt x="1880" y="1582"/>
                </a:lnTo>
                <a:lnTo>
                  <a:pt x="2088" y="1582"/>
                </a:lnTo>
                <a:lnTo>
                  <a:pt x="2088" y="210"/>
                </a:lnTo>
                <a:lnTo>
                  <a:pt x="1880" y="210"/>
                </a:lnTo>
                <a:lnTo>
                  <a:pt x="1880" y="0"/>
                </a:lnTo>
                <a:lnTo>
                  <a:pt x="209" y="0"/>
                </a:lnTo>
                <a:lnTo>
                  <a:pt x="209" y="210"/>
                </a:lnTo>
                <a:lnTo>
                  <a:pt x="0" y="210"/>
                </a:lnTo>
                <a:close/>
              </a:path>
            </a:pathLst>
          </a:custGeom>
          <a:solidFill>
            <a:srgbClr val="87CEFF"/>
          </a:solidFill>
          <a:ln w="9525">
            <a:noFill/>
            <a:round/>
            <a:headEnd/>
            <a:tailEnd/>
          </a:ln>
        </p:spPr>
        <p:txBody>
          <a:bodyPr>
            <a:prstTxWarp prst="textNoShape">
              <a:avLst/>
            </a:prstTxWarp>
          </a:bodyPr>
          <a:lstStyle/>
          <a:p>
            <a:endParaRPr lang="en-US"/>
          </a:p>
        </p:txBody>
      </p:sp>
      <p:sp>
        <p:nvSpPr>
          <p:cNvPr id="57412" name="Oval 67"/>
          <p:cNvSpPr>
            <a:spLocks noChangeArrowheads="1"/>
          </p:cNvSpPr>
          <p:nvPr/>
        </p:nvSpPr>
        <p:spPr bwMode="auto">
          <a:xfrm>
            <a:off x="2244725" y="3705225"/>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13" name="Oval 68"/>
          <p:cNvSpPr>
            <a:spLocks noChangeArrowheads="1"/>
          </p:cNvSpPr>
          <p:nvPr/>
        </p:nvSpPr>
        <p:spPr bwMode="auto">
          <a:xfrm>
            <a:off x="2774950" y="3705225"/>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14" name="Oval 69"/>
          <p:cNvSpPr>
            <a:spLocks noChangeArrowheads="1"/>
          </p:cNvSpPr>
          <p:nvPr/>
        </p:nvSpPr>
        <p:spPr bwMode="auto">
          <a:xfrm>
            <a:off x="2774950" y="3270250"/>
            <a:ext cx="131763"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15" name="Oval 70"/>
          <p:cNvSpPr>
            <a:spLocks noChangeArrowheads="1"/>
          </p:cNvSpPr>
          <p:nvPr/>
        </p:nvSpPr>
        <p:spPr bwMode="auto">
          <a:xfrm>
            <a:off x="2244725" y="3270250"/>
            <a:ext cx="131763"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16" name="Line 71"/>
          <p:cNvSpPr>
            <a:spLocks noChangeShapeType="1"/>
          </p:cNvSpPr>
          <p:nvPr/>
        </p:nvSpPr>
        <p:spPr bwMode="auto">
          <a:xfrm>
            <a:off x="2244725" y="3336925"/>
            <a:ext cx="1588"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17" name="Line 72"/>
          <p:cNvSpPr>
            <a:spLocks noChangeShapeType="1"/>
          </p:cNvSpPr>
          <p:nvPr/>
        </p:nvSpPr>
        <p:spPr bwMode="auto">
          <a:xfrm>
            <a:off x="2309813" y="3838575"/>
            <a:ext cx="53181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18" name="Line 73"/>
          <p:cNvSpPr>
            <a:spLocks noChangeShapeType="1"/>
          </p:cNvSpPr>
          <p:nvPr/>
        </p:nvSpPr>
        <p:spPr bwMode="auto">
          <a:xfrm flipV="1">
            <a:off x="2906713" y="3336925"/>
            <a:ext cx="1587"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19" name="Line 74"/>
          <p:cNvSpPr>
            <a:spLocks noChangeShapeType="1"/>
          </p:cNvSpPr>
          <p:nvPr/>
        </p:nvSpPr>
        <p:spPr bwMode="auto">
          <a:xfrm flipH="1">
            <a:off x="2309813" y="3270250"/>
            <a:ext cx="53181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20" name="Freeform 75"/>
          <p:cNvSpPr>
            <a:spLocks/>
          </p:cNvSpPr>
          <p:nvPr/>
        </p:nvSpPr>
        <p:spPr bwMode="auto">
          <a:xfrm>
            <a:off x="2244725" y="3771900"/>
            <a:ext cx="65088" cy="66675"/>
          </a:xfrm>
          <a:custGeom>
            <a:avLst/>
            <a:gdLst>
              <a:gd name="T0" fmla="*/ 0 w 209"/>
              <a:gd name="T1" fmla="*/ 0 h 208"/>
              <a:gd name="T2" fmla="*/ 1 w 209"/>
              <a:gd name="T3" fmla="*/ 6 h 208"/>
              <a:gd name="T4" fmla="*/ 1 w 209"/>
              <a:gd name="T5" fmla="*/ 13 h 208"/>
              <a:gd name="T6" fmla="*/ 1 w 209"/>
              <a:gd name="T7" fmla="*/ 21 h 208"/>
              <a:gd name="T8" fmla="*/ 2 w 209"/>
              <a:gd name="T9" fmla="*/ 27 h 208"/>
              <a:gd name="T10" fmla="*/ 3 w 209"/>
              <a:gd name="T11" fmla="*/ 34 h 208"/>
              <a:gd name="T12" fmla="*/ 4 w 209"/>
              <a:gd name="T13" fmla="*/ 42 h 208"/>
              <a:gd name="T14" fmla="*/ 6 w 209"/>
              <a:gd name="T15" fmla="*/ 48 h 208"/>
              <a:gd name="T16" fmla="*/ 7 w 209"/>
              <a:gd name="T17" fmla="*/ 55 h 208"/>
              <a:gd name="T18" fmla="*/ 10 w 209"/>
              <a:gd name="T19" fmla="*/ 61 h 208"/>
              <a:gd name="T20" fmla="*/ 12 w 209"/>
              <a:gd name="T21" fmla="*/ 68 h 208"/>
              <a:gd name="T22" fmla="*/ 14 w 209"/>
              <a:gd name="T23" fmla="*/ 74 h 208"/>
              <a:gd name="T24" fmla="*/ 17 w 209"/>
              <a:gd name="T25" fmla="*/ 81 h 208"/>
              <a:gd name="T26" fmla="*/ 19 w 209"/>
              <a:gd name="T27" fmla="*/ 88 h 208"/>
              <a:gd name="T28" fmla="*/ 23 w 209"/>
              <a:gd name="T29" fmla="*/ 94 h 208"/>
              <a:gd name="T30" fmla="*/ 26 w 209"/>
              <a:gd name="T31" fmla="*/ 100 h 208"/>
              <a:gd name="T32" fmla="*/ 29 w 209"/>
              <a:gd name="T33" fmla="*/ 106 h 208"/>
              <a:gd name="T34" fmla="*/ 33 w 209"/>
              <a:gd name="T35" fmla="*/ 112 h 208"/>
              <a:gd name="T36" fmla="*/ 37 w 209"/>
              <a:gd name="T37" fmla="*/ 118 h 208"/>
              <a:gd name="T38" fmla="*/ 41 w 209"/>
              <a:gd name="T39" fmla="*/ 124 h 208"/>
              <a:gd name="T40" fmla="*/ 45 w 209"/>
              <a:gd name="T41" fmla="*/ 129 h 208"/>
              <a:gd name="T42" fmla="*/ 49 w 209"/>
              <a:gd name="T43" fmla="*/ 135 h 208"/>
              <a:gd name="T44" fmla="*/ 55 w 209"/>
              <a:gd name="T45" fmla="*/ 139 h 208"/>
              <a:gd name="T46" fmla="*/ 59 w 209"/>
              <a:gd name="T47" fmla="*/ 145 h 208"/>
              <a:gd name="T48" fmla="*/ 64 w 209"/>
              <a:gd name="T49" fmla="*/ 150 h 208"/>
              <a:gd name="T50" fmla="*/ 69 w 209"/>
              <a:gd name="T51" fmla="*/ 154 h 208"/>
              <a:gd name="T52" fmla="*/ 74 w 209"/>
              <a:gd name="T53" fmla="*/ 159 h 208"/>
              <a:gd name="T54" fmla="*/ 80 w 209"/>
              <a:gd name="T55" fmla="*/ 163 h 208"/>
              <a:gd name="T56" fmla="*/ 85 w 209"/>
              <a:gd name="T57" fmla="*/ 168 h 208"/>
              <a:gd name="T58" fmla="*/ 91 w 209"/>
              <a:gd name="T59" fmla="*/ 172 h 208"/>
              <a:gd name="T60" fmla="*/ 96 w 209"/>
              <a:gd name="T61" fmla="*/ 175 h 208"/>
              <a:gd name="T62" fmla="*/ 103 w 209"/>
              <a:gd name="T63" fmla="*/ 180 h 208"/>
              <a:gd name="T64" fmla="*/ 108 w 209"/>
              <a:gd name="T65" fmla="*/ 183 h 208"/>
              <a:gd name="T66" fmla="*/ 115 w 209"/>
              <a:gd name="T67" fmla="*/ 186 h 208"/>
              <a:gd name="T68" fmla="*/ 121 w 209"/>
              <a:gd name="T69" fmla="*/ 188 h 208"/>
              <a:gd name="T70" fmla="*/ 128 w 209"/>
              <a:gd name="T71" fmla="*/ 192 h 208"/>
              <a:gd name="T72" fmla="*/ 134 w 209"/>
              <a:gd name="T73" fmla="*/ 194 h 208"/>
              <a:gd name="T74" fmla="*/ 140 w 209"/>
              <a:gd name="T75" fmla="*/ 197 h 208"/>
              <a:gd name="T76" fmla="*/ 147 w 209"/>
              <a:gd name="T77" fmla="*/ 199 h 208"/>
              <a:gd name="T78" fmla="*/ 154 w 209"/>
              <a:gd name="T79" fmla="*/ 201 h 208"/>
              <a:gd name="T80" fmla="*/ 161 w 209"/>
              <a:gd name="T81" fmla="*/ 203 h 208"/>
              <a:gd name="T82" fmla="*/ 168 w 209"/>
              <a:gd name="T83" fmla="*/ 204 h 208"/>
              <a:gd name="T84" fmla="*/ 174 w 209"/>
              <a:gd name="T85" fmla="*/ 205 h 208"/>
              <a:gd name="T86" fmla="*/ 182 w 209"/>
              <a:gd name="T87" fmla="*/ 206 h 208"/>
              <a:gd name="T88" fmla="*/ 188 w 209"/>
              <a:gd name="T89" fmla="*/ 207 h 208"/>
              <a:gd name="T90" fmla="*/ 195 w 209"/>
              <a:gd name="T91" fmla="*/ 208 h 208"/>
              <a:gd name="T92" fmla="*/ 203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1" y="6"/>
                </a:lnTo>
                <a:lnTo>
                  <a:pt x="1" y="13"/>
                </a:lnTo>
                <a:lnTo>
                  <a:pt x="1" y="21"/>
                </a:lnTo>
                <a:lnTo>
                  <a:pt x="2" y="27"/>
                </a:lnTo>
                <a:lnTo>
                  <a:pt x="3" y="34"/>
                </a:lnTo>
                <a:lnTo>
                  <a:pt x="4" y="42"/>
                </a:lnTo>
                <a:lnTo>
                  <a:pt x="6" y="48"/>
                </a:lnTo>
                <a:lnTo>
                  <a:pt x="7" y="55"/>
                </a:lnTo>
                <a:lnTo>
                  <a:pt x="10" y="61"/>
                </a:lnTo>
                <a:lnTo>
                  <a:pt x="12" y="68"/>
                </a:lnTo>
                <a:lnTo>
                  <a:pt x="14" y="74"/>
                </a:lnTo>
                <a:lnTo>
                  <a:pt x="17" y="81"/>
                </a:lnTo>
                <a:lnTo>
                  <a:pt x="19" y="88"/>
                </a:lnTo>
                <a:lnTo>
                  <a:pt x="23" y="94"/>
                </a:lnTo>
                <a:lnTo>
                  <a:pt x="26" y="100"/>
                </a:lnTo>
                <a:lnTo>
                  <a:pt x="29" y="106"/>
                </a:lnTo>
                <a:lnTo>
                  <a:pt x="33" y="112"/>
                </a:lnTo>
                <a:lnTo>
                  <a:pt x="37" y="118"/>
                </a:lnTo>
                <a:lnTo>
                  <a:pt x="41" y="124"/>
                </a:lnTo>
                <a:lnTo>
                  <a:pt x="45" y="129"/>
                </a:lnTo>
                <a:lnTo>
                  <a:pt x="49" y="135"/>
                </a:lnTo>
                <a:lnTo>
                  <a:pt x="55" y="139"/>
                </a:lnTo>
                <a:lnTo>
                  <a:pt x="59" y="145"/>
                </a:lnTo>
                <a:lnTo>
                  <a:pt x="64" y="150"/>
                </a:lnTo>
                <a:lnTo>
                  <a:pt x="69" y="154"/>
                </a:lnTo>
                <a:lnTo>
                  <a:pt x="74" y="159"/>
                </a:lnTo>
                <a:lnTo>
                  <a:pt x="80" y="163"/>
                </a:lnTo>
                <a:lnTo>
                  <a:pt x="85" y="168"/>
                </a:lnTo>
                <a:lnTo>
                  <a:pt x="91" y="172"/>
                </a:lnTo>
                <a:lnTo>
                  <a:pt x="96" y="175"/>
                </a:lnTo>
                <a:lnTo>
                  <a:pt x="103" y="180"/>
                </a:lnTo>
                <a:lnTo>
                  <a:pt x="108" y="183"/>
                </a:lnTo>
                <a:lnTo>
                  <a:pt x="115" y="186"/>
                </a:lnTo>
                <a:lnTo>
                  <a:pt x="121" y="188"/>
                </a:lnTo>
                <a:lnTo>
                  <a:pt x="128" y="192"/>
                </a:lnTo>
                <a:lnTo>
                  <a:pt x="134" y="194"/>
                </a:lnTo>
                <a:lnTo>
                  <a:pt x="140" y="197"/>
                </a:lnTo>
                <a:lnTo>
                  <a:pt x="147" y="199"/>
                </a:lnTo>
                <a:lnTo>
                  <a:pt x="154" y="201"/>
                </a:lnTo>
                <a:lnTo>
                  <a:pt x="161" y="203"/>
                </a:lnTo>
                <a:lnTo>
                  <a:pt x="168" y="204"/>
                </a:lnTo>
                <a:lnTo>
                  <a:pt x="174" y="205"/>
                </a:lnTo>
                <a:lnTo>
                  <a:pt x="182" y="206"/>
                </a:lnTo>
                <a:lnTo>
                  <a:pt x="188" y="207"/>
                </a:lnTo>
                <a:lnTo>
                  <a:pt x="195" y="208"/>
                </a:lnTo>
                <a:lnTo>
                  <a:pt x="203" y="208"/>
                </a:lnTo>
                <a:lnTo>
                  <a:pt x="209" y="208"/>
                </a:lnTo>
              </a:path>
            </a:pathLst>
          </a:custGeom>
          <a:noFill/>
          <a:ln w="9525">
            <a:solidFill>
              <a:srgbClr val="000000"/>
            </a:solidFill>
            <a:round/>
            <a:headEnd/>
            <a:tailEnd/>
          </a:ln>
        </p:spPr>
        <p:txBody>
          <a:bodyPr>
            <a:prstTxWarp prst="textNoShape">
              <a:avLst/>
            </a:prstTxWarp>
          </a:bodyPr>
          <a:lstStyle/>
          <a:p>
            <a:endParaRPr lang="en-US"/>
          </a:p>
        </p:txBody>
      </p:sp>
      <p:sp>
        <p:nvSpPr>
          <p:cNvPr id="57421" name="Freeform 76"/>
          <p:cNvSpPr>
            <a:spLocks/>
          </p:cNvSpPr>
          <p:nvPr/>
        </p:nvSpPr>
        <p:spPr bwMode="auto">
          <a:xfrm>
            <a:off x="2841625" y="3771900"/>
            <a:ext cx="65088" cy="66675"/>
          </a:xfrm>
          <a:custGeom>
            <a:avLst/>
            <a:gdLst>
              <a:gd name="T0" fmla="*/ 0 w 208"/>
              <a:gd name="T1" fmla="*/ 208 h 208"/>
              <a:gd name="T2" fmla="*/ 6 w 208"/>
              <a:gd name="T3" fmla="*/ 208 h 208"/>
              <a:gd name="T4" fmla="*/ 14 w 208"/>
              <a:gd name="T5" fmla="*/ 208 h 208"/>
              <a:gd name="T6" fmla="*/ 21 w 208"/>
              <a:gd name="T7" fmla="*/ 207 h 208"/>
              <a:gd name="T8" fmla="*/ 27 w 208"/>
              <a:gd name="T9" fmla="*/ 206 h 208"/>
              <a:gd name="T10" fmla="*/ 35 w 208"/>
              <a:gd name="T11" fmla="*/ 205 h 208"/>
              <a:gd name="T12" fmla="*/ 41 w 208"/>
              <a:gd name="T13" fmla="*/ 204 h 208"/>
              <a:gd name="T14" fmla="*/ 48 w 208"/>
              <a:gd name="T15" fmla="*/ 203 h 208"/>
              <a:gd name="T16" fmla="*/ 55 w 208"/>
              <a:gd name="T17" fmla="*/ 201 h 208"/>
              <a:gd name="T18" fmla="*/ 61 w 208"/>
              <a:gd name="T19" fmla="*/ 199 h 208"/>
              <a:gd name="T20" fmla="*/ 68 w 208"/>
              <a:gd name="T21" fmla="*/ 197 h 208"/>
              <a:gd name="T22" fmla="*/ 74 w 208"/>
              <a:gd name="T23" fmla="*/ 194 h 208"/>
              <a:gd name="T24" fmla="*/ 81 w 208"/>
              <a:gd name="T25" fmla="*/ 192 h 208"/>
              <a:gd name="T26" fmla="*/ 88 w 208"/>
              <a:gd name="T27" fmla="*/ 188 h 208"/>
              <a:gd name="T28" fmla="*/ 94 w 208"/>
              <a:gd name="T29" fmla="*/ 186 h 208"/>
              <a:gd name="T30" fmla="*/ 101 w 208"/>
              <a:gd name="T31" fmla="*/ 183 h 208"/>
              <a:gd name="T32" fmla="*/ 106 w 208"/>
              <a:gd name="T33" fmla="*/ 180 h 208"/>
              <a:gd name="T34" fmla="*/ 112 w 208"/>
              <a:gd name="T35" fmla="*/ 175 h 208"/>
              <a:gd name="T36" fmla="*/ 118 w 208"/>
              <a:gd name="T37" fmla="*/ 172 h 208"/>
              <a:gd name="T38" fmla="*/ 124 w 208"/>
              <a:gd name="T39" fmla="*/ 168 h 208"/>
              <a:gd name="T40" fmla="*/ 129 w 208"/>
              <a:gd name="T41" fmla="*/ 163 h 208"/>
              <a:gd name="T42" fmla="*/ 135 w 208"/>
              <a:gd name="T43" fmla="*/ 159 h 208"/>
              <a:gd name="T44" fmla="*/ 140 w 208"/>
              <a:gd name="T45" fmla="*/ 154 h 208"/>
              <a:gd name="T46" fmla="*/ 145 w 208"/>
              <a:gd name="T47" fmla="*/ 150 h 208"/>
              <a:gd name="T48" fmla="*/ 150 w 208"/>
              <a:gd name="T49" fmla="*/ 145 h 208"/>
              <a:gd name="T50" fmla="*/ 154 w 208"/>
              <a:gd name="T51" fmla="*/ 139 h 208"/>
              <a:gd name="T52" fmla="*/ 159 w 208"/>
              <a:gd name="T53" fmla="*/ 135 h 208"/>
              <a:gd name="T54" fmla="*/ 163 w 208"/>
              <a:gd name="T55" fmla="*/ 129 h 208"/>
              <a:gd name="T56" fmla="*/ 168 w 208"/>
              <a:gd name="T57" fmla="*/ 124 h 208"/>
              <a:gd name="T58" fmla="*/ 172 w 208"/>
              <a:gd name="T59" fmla="*/ 118 h 208"/>
              <a:gd name="T60" fmla="*/ 176 w 208"/>
              <a:gd name="T61" fmla="*/ 112 h 208"/>
              <a:gd name="T62" fmla="*/ 180 w 208"/>
              <a:gd name="T63" fmla="*/ 106 h 208"/>
              <a:gd name="T64" fmla="*/ 183 w 208"/>
              <a:gd name="T65" fmla="*/ 100 h 208"/>
              <a:gd name="T66" fmla="*/ 186 w 208"/>
              <a:gd name="T67" fmla="*/ 94 h 208"/>
              <a:gd name="T68" fmla="*/ 190 w 208"/>
              <a:gd name="T69" fmla="*/ 88 h 208"/>
              <a:gd name="T70" fmla="*/ 192 w 208"/>
              <a:gd name="T71" fmla="*/ 81 h 208"/>
              <a:gd name="T72" fmla="*/ 195 w 208"/>
              <a:gd name="T73" fmla="*/ 74 h 208"/>
              <a:gd name="T74" fmla="*/ 197 w 208"/>
              <a:gd name="T75" fmla="*/ 68 h 208"/>
              <a:gd name="T76" fmla="*/ 199 w 208"/>
              <a:gd name="T77" fmla="*/ 61 h 208"/>
              <a:gd name="T78" fmla="*/ 202 w 208"/>
              <a:gd name="T79" fmla="*/ 55 h 208"/>
              <a:gd name="T80" fmla="*/ 203 w 208"/>
              <a:gd name="T81" fmla="*/ 48 h 208"/>
              <a:gd name="T82" fmla="*/ 205 w 208"/>
              <a:gd name="T83" fmla="*/ 42 h 208"/>
              <a:gd name="T84" fmla="*/ 206 w 208"/>
              <a:gd name="T85" fmla="*/ 34 h 208"/>
              <a:gd name="T86" fmla="*/ 207 w 208"/>
              <a:gd name="T87" fmla="*/ 27 h 208"/>
              <a:gd name="T88" fmla="*/ 207 w 208"/>
              <a:gd name="T89" fmla="*/ 21 h 208"/>
              <a:gd name="T90" fmla="*/ 208 w 208"/>
              <a:gd name="T91" fmla="*/ 13 h 208"/>
              <a:gd name="T92" fmla="*/ 208 w 208"/>
              <a:gd name="T93" fmla="*/ 6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6" y="208"/>
                </a:lnTo>
                <a:lnTo>
                  <a:pt x="14" y="208"/>
                </a:lnTo>
                <a:lnTo>
                  <a:pt x="21" y="207"/>
                </a:lnTo>
                <a:lnTo>
                  <a:pt x="27" y="206"/>
                </a:lnTo>
                <a:lnTo>
                  <a:pt x="35" y="205"/>
                </a:lnTo>
                <a:lnTo>
                  <a:pt x="41" y="204"/>
                </a:lnTo>
                <a:lnTo>
                  <a:pt x="48" y="203"/>
                </a:lnTo>
                <a:lnTo>
                  <a:pt x="55" y="201"/>
                </a:lnTo>
                <a:lnTo>
                  <a:pt x="61" y="199"/>
                </a:lnTo>
                <a:lnTo>
                  <a:pt x="68" y="197"/>
                </a:lnTo>
                <a:lnTo>
                  <a:pt x="74" y="194"/>
                </a:lnTo>
                <a:lnTo>
                  <a:pt x="81" y="192"/>
                </a:lnTo>
                <a:lnTo>
                  <a:pt x="88" y="188"/>
                </a:lnTo>
                <a:lnTo>
                  <a:pt x="94" y="186"/>
                </a:lnTo>
                <a:lnTo>
                  <a:pt x="101" y="183"/>
                </a:lnTo>
                <a:lnTo>
                  <a:pt x="106" y="180"/>
                </a:lnTo>
                <a:lnTo>
                  <a:pt x="112" y="175"/>
                </a:lnTo>
                <a:lnTo>
                  <a:pt x="118" y="172"/>
                </a:lnTo>
                <a:lnTo>
                  <a:pt x="124" y="168"/>
                </a:lnTo>
                <a:lnTo>
                  <a:pt x="129" y="163"/>
                </a:lnTo>
                <a:lnTo>
                  <a:pt x="135" y="159"/>
                </a:lnTo>
                <a:lnTo>
                  <a:pt x="140" y="154"/>
                </a:lnTo>
                <a:lnTo>
                  <a:pt x="145" y="150"/>
                </a:lnTo>
                <a:lnTo>
                  <a:pt x="150" y="145"/>
                </a:lnTo>
                <a:lnTo>
                  <a:pt x="154" y="139"/>
                </a:lnTo>
                <a:lnTo>
                  <a:pt x="159" y="135"/>
                </a:lnTo>
                <a:lnTo>
                  <a:pt x="163" y="129"/>
                </a:lnTo>
                <a:lnTo>
                  <a:pt x="168" y="124"/>
                </a:lnTo>
                <a:lnTo>
                  <a:pt x="172" y="118"/>
                </a:lnTo>
                <a:lnTo>
                  <a:pt x="176" y="112"/>
                </a:lnTo>
                <a:lnTo>
                  <a:pt x="180" y="106"/>
                </a:lnTo>
                <a:lnTo>
                  <a:pt x="183" y="100"/>
                </a:lnTo>
                <a:lnTo>
                  <a:pt x="186" y="94"/>
                </a:lnTo>
                <a:lnTo>
                  <a:pt x="190" y="88"/>
                </a:lnTo>
                <a:lnTo>
                  <a:pt x="192" y="81"/>
                </a:lnTo>
                <a:lnTo>
                  <a:pt x="195" y="74"/>
                </a:lnTo>
                <a:lnTo>
                  <a:pt x="197" y="68"/>
                </a:lnTo>
                <a:lnTo>
                  <a:pt x="199" y="61"/>
                </a:lnTo>
                <a:lnTo>
                  <a:pt x="202" y="55"/>
                </a:lnTo>
                <a:lnTo>
                  <a:pt x="203" y="48"/>
                </a:lnTo>
                <a:lnTo>
                  <a:pt x="205" y="42"/>
                </a:lnTo>
                <a:lnTo>
                  <a:pt x="206" y="34"/>
                </a:lnTo>
                <a:lnTo>
                  <a:pt x="207" y="27"/>
                </a:lnTo>
                <a:lnTo>
                  <a:pt x="207" y="21"/>
                </a:lnTo>
                <a:lnTo>
                  <a:pt x="208" y="13"/>
                </a:lnTo>
                <a:lnTo>
                  <a:pt x="208" y="6"/>
                </a:lnTo>
                <a:lnTo>
                  <a:pt x="208" y="0"/>
                </a:lnTo>
              </a:path>
            </a:pathLst>
          </a:custGeom>
          <a:noFill/>
          <a:ln w="9525">
            <a:solidFill>
              <a:srgbClr val="000000"/>
            </a:solidFill>
            <a:round/>
            <a:headEnd/>
            <a:tailEnd/>
          </a:ln>
        </p:spPr>
        <p:txBody>
          <a:bodyPr>
            <a:prstTxWarp prst="textNoShape">
              <a:avLst/>
            </a:prstTxWarp>
          </a:bodyPr>
          <a:lstStyle/>
          <a:p>
            <a:endParaRPr lang="en-US"/>
          </a:p>
        </p:txBody>
      </p:sp>
      <p:sp>
        <p:nvSpPr>
          <p:cNvPr id="57422" name="Freeform 77"/>
          <p:cNvSpPr>
            <a:spLocks/>
          </p:cNvSpPr>
          <p:nvPr/>
        </p:nvSpPr>
        <p:spPr bwMode="auto">
          <a:xfrm>
            <a:off x="2841625" y="3270250"/>
            <a:ext cx="65088" cy="66675"/>
          </a:xfrm>
          <a:custGeom>
            <a:avLst/>
            <a:gdLst>
              <a:gd name="T0" fmla="*/ 208 w 208"/>
              <a:gd name="T1" fmla="*/ 210 h 210"/>
              <a:gd name="T2" fmla="*/ 208 w 208"/>
              <a:gd name="T3" fmla="*/ 202 h 210"/>
              <a:gd name="T4" fmla="*/ 208 w 208"/>
              <a:gd name="T5" fmla="*/ 196 h 210"/>
              <a:gd name="T6" fmla="*/ 207 w 208"/>
              <a:gd name="T7" fmla="*/ 189 h 210"/>
              <a:gd name="T8" fmla="*/ 207 w 208"/>
              <a:gd name="T9" fmla="*/ 181 h 210"/>
              <a:gd name="T10" fmla="*/ 206 w 208"/>
              <a:gd name="T11" fmla="*/ 175 h 210"/>
              <a:gd name="T12" fmla="*/ 205 w 208"/>
              <a:gd name="T13" fmla="*/ 168 h 210"/>
              <a:gd name="T14" fmla="*/ 203 w 208"/>
              <a:gd name="T15" fmla="*/ 161 h 210"/>
              <a:gd name="T16" fmla="*/ 202 w 208"/>
              <a:gd name="T17" fmla="*/ 154 h 210"/>
              <a:gd name="T18" fmla="*/ 199 w 208"/>
              <a:gd name="T19" fmla="*/ 147 h 210"/>
              <a:gd name="T20" fmla="*/ 197 w 208"/>
              <a:gd name="T21" fmla="*/ 141 h 210"/>
              <a:gd name="T22" fmla="*/ 195 w 208"/>
              <a:gd name="T23" fmla="*/ 134 h 210"/>
              <a:gd name="T24" fmla="*/ 192 w 208"/>
              <a:gd name="T25" fmla="*/ 128 h 210"/>
              <a:gd name="T26" fmla="*/ 190 w 208"/>
              <a:gd name="T27" fmla="*/ 121 h 210"/>
              <a:gd name="T28" fmla="*/ 186 w 208"/>
              <a:gd name="T29" fmla="*/ 116 h 210"/>
              <a:gd name="T30" fmla="*/ 183 w 208"/>
              <a:gd name="T31" fmla="*/ 109 h 210"/>
              <a:gd name="T32" fmla="*/ 180 w 208"/>
              <a:gd name="T33" fmla="*/ 104 h 210"/>
              <a:gd name="T34" fmla="*/ 176 w 208"/>
              <a:gd name="T35" fmla="*/ 97 h 210"/>
              <a:gd name="T36" fmla="*/ 172 w 208"/>
              <a:gd name="T37" fmla="*/ 91 h 210"/>
              <a:gd name="T38" fmla="*/ 168 w 208"/>
              <a:gd name="T39" fmla="*/ 86 h 210"/>
              <a:gd name="T40" fmla="*/ 163 w 208"/>
              <a:gd name="T41" fmla="*/ 80 h 210"/>
              <a:gd name="T42" fmla="*/ 159 w 208"/>
              <a:gd name="T43" fmla="*/ 75 h 210"/>
              <a:gd name="T44" fmla="*/ 154 w 208"/>
              <a:gd name="T45" fmla="*/ 70 h 210"/>
              <a:gd name="T46" fmla="*/ 150 w 208"/>
              <a:gd name="T47" fmla="*/ 64 h 210"/>
              <a:gd name="T48" fmla="*/ 145 w 208"/>
              <a:gd name="T49" fmla="*/ 60 h 210"/>
              <a:gd name="T50" fmla="*/ 140 w 208"/>
              <a:gd name="T51" fmla="*/ 54 h 210"/>
              <a:gd name="T52" fmla="*/ 135 w 208"/>
              <a:gd name="T53" fmla="*/ 50 h 210"/>
              <a:gd name="T54" fmla="*/ 129 w 208"/>
              <a:gd name="T55" fmla="*/ 45 h 210"/>
              <a:gd name="T56" fmla="*/ 124 w 208"/>
              <a:gd name="T57" fmla="*/ 41 h 210"/>
              <a:gd name="T58" fmla="*/ 118 w 208"/>
              <a:gd name="T59" fmla="*/ 38 h 210"/>
              <a:gd name="T60" fmla="*/ 112 w 208"/>
              <a:gd name="T61" fmla="*/ 33 h 210"/>
              <a:gd name="T62" fmla="*/ 106 w 208"/>
              <a:gd name="T63" fmla="*/ 30 h 210"/>
              <a:gd name="T64" fmla="*/ 101 w 208"/>
              <a:gd name="T65" fmla="*/ 27 h 210"/>
              <a:gd name="T66" fmla="*/ 94 w 208"/>
              <a:gd name="T67" fmla="*/ 23 h 210"/>
              <a:gd name="T68" fmla="*/ 88 w 208"/>
              <a:gd name="T69" fmla="*/ 20 h 210"/>
              <a:gd name="T70" fmla="*/ 81 w 208"/>
              <a:gd name="T71" fmla="*/ 17 h 210"/>
              <a:gd name="T72" fmla="*/ 74 w 208"/>
              <a:gd name="T73" fmla="*/ 15 h 210"/>
              <a:gd name="T74" fmla="*/ 68 w 208"/>
              <a:gd name="T75" fmla="*/ 12 h 210"/>
              <a:gd name="T76" fmla="*/ 61 w 208"/>
              <a:gd name="T77" fmla="*/ 10 h 210"/>
              <a:gd name="T78" fmla="*/ 55 w 208"/>
              <a:gd name="T79" fmla="*/ 8 h 210"/>
              <a:gd name="T80" fmla="*/ 48 w 208"/>
              <a:gd name="T81" fmla="*/ 6 h 210"/>
              <a:gd name="T82" fmla="*/ 41 w 208"/>
              <a:gd name="T83" fmla="*/ 5 h 210"/>
              <a:gd name="T84" fmla="*/ 35 w 208"/>
              <a:gd name="T85" fmla="*/ 4 h 210"/>
              <a:gd name="T86" fmla="*/ 27 w 208"/>
              <a:gd name="T87" fmla="*/ 3 h 210"/>
              <a:gd name="T88" fmla="*/ 21 w 208"/>
              <a:gd name="T89" fmla="*/ 2 h 210"/>
              <a:gd name="T90" fmla="*/ 14 w 208"/>
              <a:gd name="T91" fmla="*/ 2 h 210"/>
              <a:gd name="T92" fmla="*/ 6 w 208"/>
              <a:gd name="T93" fmla="*/ 0 h 210"/>
              <a:gd name="T94" fmla="*/ 0 w 208"/>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210"/>
                </a:moveTo>
                <a:lnTo>
                  <a:pt x="208" y="202"/>
                </a:lnTo>
                <a:lnTo>
                  <a:pt x="208" y="196"/>
                </a:lnTo>
                <a:lnTo>
                  <a:pt x="207" y="189"/>
                </a:lnTo>
                <a:lnTo>
                  <a:pt x="207" y="181"/>
                </a:lnTo>
                <a:lnTo>
                  <a:pt x="206" y="175"/>
                </a:lnTo>
                <a:lnTo>
                  <a:pt x="205" y="168"/>
                </a:lnTo>
                <a:lnTo>
                  <a:pt x="203" y="161"/>
                </a:lnTo>
                <a:lnTo>
                  <a:pt x="202" y="154"/>
                </a:lnTo>
                <a:lnTo>
                  <a:pt x="199" y="147"/>
                </a:lnTo>
                <a:lnTo>
                  <a:pt x="197" y="141"/>
                </a:lnTo>
                <a:lnTo>
                  <a:pt x="195" y="134"/>
                </a:lnTo>
                <a:lnTo>
                  <a:pt x="192" y="128"/>
                </a:lnTo>
                <a:lnTo>
                  <a:pt x="190" y="121"/>
                </a:lnTo>
                <a:lnTo>
                  <a:pt x="186" y="116"/>
                </a:lnTo>
                <a:lnTo>
                  <a:pt x="183" y="109"/>
                </a:lnTo>
                <a:lnTo>
                  <a:pt x="180" y="104"/>
                </a:lnTo>
                <a:lnTo>
                  <a:pt x="176" y="97"/>
                </a:lnTo>
                <a:lnTo>
                  <a:pt x="172" y="91"/>
                </a:lnTo>
                <a:lnTo>
                  <a:pt x="168" y="86"/>
                </a:lnTo>
                <a:lnTo>
                  <a:pt x="163" y="80"/>
                </a:lnTo>
                <a:lnTo>
                  <a:pt x="159" y="75"/>
                </a:lnTo>
                <a:lnTo>
                  <a:pt x="154" y="70"/>
                </a:lnTo>
                <a:lnTo>
                  <a:pt x="150" y="64"/>
                </a:lnTo>
                <a:lnTo>
                  <a:pt x="145" y="60"/>
                </a:lnTo>
                <a:lnTo>
                  <a:pt x="140" y="54"/>
                </a:lnTo>
                <a:lnTo>
                  <a:pt x="135" y="50"/>
                </a:lnTo>
                <a:lnTo>
                  <a:pt x="129" y="45"/>
                </a:lnTo>
                <a:lnTo>
                  <a:pt x="124" y="41"/>
                </a:lnTo>
                <a:lnTo>
                  <a:pt x="118" y="38"/>
                </a:lnTo>
                <a:lnTo>
                  <a:pt x="112" y="33"/>
                </a:lnTo>
                <a:lnTo>
                  <a:pt x="106" y="30"/>
                </a:lnTo>
                <a:lnTo>
                  <a:pt x="101" y="27"/>
                </a:lnTo>
                <a:lnTo>
                  <a:pt x="94" y="23"/>
                </a:lnTo>
                <a:lnTo>
                  <a:pt x="88" y="20"/>
                </a:lnTo>
                <a:lnTo>
                  <a:pt x="81" y="17"/>
                </a:lnTo>
                <a:lnTo>
                  <a:pt x="74" y="15"/>
                </a:lnTo>
                <a:lnTo>
                  <a:pt x="68" y="12"/>
                </a:lnTo>
                <a:lnTo>
                  <a:pt x="61" y="10"/>
                </a:lnTo>
                <a:lnTo>
                  <a:pt x="55" y="8"/>
                </a:lnTo>
                <a:lnTo>
                  <a:pt x="48" y="6"/>
                </a:lnTo>
                <a:lnTo>
                  <a:pt x="41" y="5"/>
                </a:lnTo>
                <a:lnTo>
                  <a:pt x="35" y="4"/>
                </a:lnTo>
                <a:lnTo>
                  <a:pt x="27" y="3"/>
                </a:lnTo>
                <a:lnTo>
                  <a:pt x="21" y="2"/>
                </a:lnTo>
                <a:lnTo>
                  <a:pt x="14" y="2"/>
                </a:lnTo>
                <a:lnTo>
                  <a:pt x="6" y="0"/>
                </a:lnTo>
                <a:lnTo>
                  <a:pt x="0" y="0"/>
                </a:lnTo>
              </a:path>
            </a:pathLst>
          </a:custGeom>
          <a:noFill/>
          <a:ln w="9525">
            <a:solidFill>
              <a:srgbClr val="000000"/>
            </a:solidFill>
            <a:round/>
            <a:headEnd/>
            <a:tailEnd/>
          </a:ln>
        </p:spPr>
        <p:txBody>
          <a:bodyPr>
            <a:prstTxWarp prst="textNoShape">
              <a:avLst/>
            </a:prstTxWarp>
          </a:bodyPr>
          <a:lstStyle/>
          <a:p>
            <a:endParaRPr lang="en-US"/>
          </a:p>
        </p:txBody>
      </p:sp>
      <p:sp>
        <p:nvSpPr>
          <p:cNvPr id="57423" name="Freeform 78"/>
          <p:cNvSpPr>
            <a:spLocks/>
          </p:cNvSpPr>
          <p:nvPr/>
        </p:nvSpPr>
        <p:spPr bwMode="auto">
          <a:xfrm>
            <a:off x="2244725" y="3270250"/>
            <a:ext cx="65088" cy="66675"/>
          </a:xfrm>
          <a:custGeom>
            <a:avLst/>
            <a:gdLst>
              <a:gd name="T0" fmla="*/ 209 w 209"/>
              <a:gd name="T1" fmla="*/ 0 h 210"/>
              <a:gd name="T2" fmla="*/ 203 w 209"/>
              <a:gd name="T3" fmla="*/ 0 h 210"/>
              <a:gd name="T4" fmla="*/ 195 w 209"/>
              <a:gd name="T5" fmla="*/ 2 h 210"/>
              <a:gd name="T6" fmla="*/ 188 w 209"/>
              <a:gd name="T7" fmla="*/ 2 h 210"/>
              <a:gd name="T8" fmla="*/ 182 w 209"/>
              <a:gd name="T9" fmla="*/ 3 h 210"/>
              <a:gd name="T10" fmla="*/ 174 w 209"/>
              <a:gd name="T11" fmla="*/ 4 h 210"/>
              <a:gd name="T12" fmla="*/ 168 w 209"/>
              <a:gd name="T13" fmla="*/ 5 h 210"/>
              <a:gd name="T14" fmla="*/ 161 w 209"/>
              <a:gd name="T15" fmla="*/ 6 h 210"/>
              <a:gd name="T16" fmla="*/ 154 w 209"/>
              <a:gd name="T17" fmla="*/ 8 h 210"/>
              <a:gd name="T18" fmla="*/ 147 w 209"/>
              <a:gd name="T19" fmla="*/ 10 h 210"/>
              <a:gd name="T20" fmla="*/ 140 w 209"/>
              <a:gd name="T21" fmla="*/ 12 h 210"/>
              <a:gd name="T22" fmla="*/ 134 w 209"/>
              <a:gd name="T23" fmla="*/ 15 h 210"/>
              <a:gd name="T24" fmla="*/ 128 w 209"/>
              <a:gd name="T25" fmla="*/ 17 h 210"/>
              <a:gd name="T26" fmla="*/ 121 w 209"/>
              <a:gd name="T27" fmla="*/ 20 h 210"/>
              <a:gd name="T28" fmla="*/ 115 w 209"/>
              <a:gd name="T29" fmla="*/ 23 h 210"/>
              <a:gd name="T30" fmla="*/ 108 w 209"/>
              <a:gd name="T31" fmla="*/ 27 h 210"/>
              <a:gd name="T32" fmla="*/ 103 w 209"/>
              <a:gd name="T33" fmla="*/ 30 h 210"/>
              <a:gd name="T34" fmla="*/ 96 w 209"/>
              <a:gd name="T35" fmla="*/ 33 h 210"/>
              <a:gd name="T36" fmla="*/ 91 w 209"/>
              <a:gd name="T37" fmla="*/ 38 h 210"/>
              <a:gd name="T38" fmla="*/ 85 w 209"/>
              <a:gd name="T39" fmla="*/ 41 h 210"/>
              <a:gd name="T40" fmla="*/ 80 w 209"/>
              <a:gd name="T41" fmla="*/ 45 h 210"/>
              <a:gd name="T42" fmla="*/ 74 w 209"/>
              <a:gd name="T43" fmla="*/ 50 h 210"/>
              <a:gd name="T44" fmla="*/ 69 w 209"/>
              <a:gd name="T45" fmla="*/ 54 h 210"/>
              <a:gd name="T46" fmla="*/ 64 w 209"/>
              <a:gd name="T47" fmla="*/ 60 h 210"/>
              <a:gd name="T48" fmla="*/ 59 w 209"/>
              <a:gd name="T49" fmla="*/ 64 h 210"/>
              <a:gd name="T50" fmla="*/ 55 w 209"/>
              <a:gd name="T51" fmla="*/ 70 h 210"/>
              <a:gd name="T52" fmla="*/ 49 w 209"/>
              <a:gd name="T53" fmla="*/ 75 h 210"/>
              <a:gd name="T54" fmla="*/ 45 w 209"/>
              <a:gd name="T55" fmla="*/ 80 h 210"/>
              <a:gd name="T56" fmla="*/ 41 w 209"/>
              <a:gd name="T57" fmla="*/ 86 h 210"/>
              <a:gd name="T58" fmla="*/ 37 w 209"/>
              <a:gd name="T59" fmla="*/ 91 h 210"/>
              <a:gd name="T60" fmla="*/ 33 w 209"/>
              <a:gd name="T61" fmla="*/ 97 h 210"/>
              <a:gd name="T62" fmla="*/ 29 w 209"/>
              <a:gd name="T63" fmla="*/ 104 h 210"/>
              <a:gd name="T64" fmla="*/ 26 w 209"/>
              <a:gd name="T65" fmla="*/ 109 h 210"/>
              <a:gd name="T66" fmla="*/ 23 w 209"/>
              <a:gd name="T67" fmla="*/ 116 h 210"/>
              <a:gd name="T68" fmla="*/ 19 w 209"/>
              <a:gd name="T69" fmla="*/ 121 h 210"/>
              <a:gd name="T70" fmla="*/ 17 w 209"/>
              <a:gd name="T71" fmla="*/ 128 h 210"/>
              <a:gd name="T72" fmla="*/ 14 w 209"/>
              <a:gd name="T73" fmla="*/ 134 h 210"/>
              <a:gd name="T74" fmla="*/ 12 w 209"/>
              <a:gd name="T75" fmla="*/ 141 h 210"/>
              <a:gd name="T76" fmla="*/ 10 w 209"/>
              <a:gd name="T77" fmla="*/ 147 h 210"/>
              <a:gd name="T78" fmla="*/ 7 w 209"/>
              <a:gd name="T79" fmla="*/ 154 h 210"/>
              <a:gd name="T80" fmla="*/ 6 w 209"/>
              <a:gd name="T81" fmla="*/ 161 h 210"/>
              <a:gd name="T82" fmla="*/ 4 w 209"/>
              <a:gd name="T83" fmla="*/ 168 h 210"/>
              <a:gd name="T84" fmla="*/ 3 w 209"/>
              <a:gd name="T85" fmla="*/ 175 h 210"/>
              <a:gd name="T86" fmla="*/ 2 w 209"/>
              <a:gd name="T87" fmla="*/ 181 h 210"/>
              <a:gd name="T88" fmla="*/ 1 w 209"/>
              <a:gd name="T89" fmla="*/ 189 h 210"/>
              <a:gd name="T90" fmla="*/ 1 w 209"/>
              <a:gd name="T91" fmla="*/ 196 h 210"/>
              <a:gd name="T92" fmla="*/ 1 w 209"/>
              <a:gd name="T93" fmla="*/ 202 h 210"/>
              <a:gd name="T94" fmla="*/ 0 w 209"/>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10"/>
              <a:gd name="T146" fmla="*/ 209 w 209"/>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10">
                <a:moveTo>
                  <a:pt x="209" y="0"/>
                </a:moveTo>
                <a:lnTo>
                  <a:pt x="203" y="0"/>
                </a:lnTo>
                <a:lnTo>
                  <a:pt x="195" y="2"/>
                </a:lnTo>
                <a:lnTo>
                  <a:pt x="188" y="2"/>
                </a:lnTo>
                <a:lnTo>
                  <a:pt x="182" y="3"/>
                </a:lnTo>
                <a:lnTo>
                  <a:pt x="174" y="4"/>
                </a:lnTo>
                <a:lnTo>
                  <a:pt x="168" y="5"/>
                </a:lnTo>
                <a:lnTo>
                  <a:pt x="161" y="6"/>
                </a:lnTo>
                <a:lnTo>
                  <a:pt x="154" y="8"/>
                </a:lnTo>
                <a:lnTo>
                  <a:pt x="147" y="10"/>
                </a:lnTo>
                <a:lnTo>
                  <a:pt x="140" y="12"/>
                </a:lnTo>
                <a:lnTo>
                  <a:pt x="134" y="15"/>
                </a:lnTo>
                <a:lnTo>
                  <a:pt x="128" y="17"/>
                </a:lnTo>
                <a:lnTo>
                  <a:pt x="121" y="20"/>
                </a:lnTo>
                <a:lnTo>
                  <a:pt x="115" y="23"/>
                </a:lnTo>
                <a:lnTo>
                  <a:pt x="108" y="27"/>
                </a:lnTo>
                <a:lnTo>
                  <a:pt x="103" y="30"/>
                </a:lnTo>
                <a:lnTo>
                  <a:pt x="96" y="33"/>
                </a:lnTo>
                <a:lnTo>
                  <a:pt x="91" y="38"/>
                </a:lnTo>
                <a:lnTo>
                  <a:pt x="85" y="41"/>
                </a:lnTo>
                <a:lnTo>
                  <a:pt x="80" y="45"/>
                </a:lnTo>
                <a:lnTo>
                  <a:pt x="74" y="50"/>
                </a:lnTo>
                <a:lnTo>
                  <a:pt x="69" y="54"/>
                </a:lnTo>
                <a:lnTo>
                  <a:pt x="64" y="60"/>
                </a:lnTo>
                <a:lnTo>
                  <a:pt x="59" y="64"/>
                </a:lnTo>
                <a:lnTo>
                  <a:pt x="55" y="70"/>
                </a:lnTo>
                <a:lnTo>
                  <a:pt x="49" y="75"/>
                </a:lnTo>
                <a:lnTo>
                  <a:pt x="45" y="80"/>
                </a:lnTo>
                <a:lnTo>
                  <a:pt x="41" y="86"/>
                </a:lnTo>
                <a:lnTo>
                  <a:pt x="37" y="91"/>
                </a:lnTo>
                <a:lnTo>
                  <a:pt x="33" y="97"/>
                </a:lnTo>
                <a:lnTo>
                  <a:pt x="29" y="104"/>
                </a:lnTo>
                <a:lnTo>
                  <a:pt x="26" y="109"/>
                </a:lnTo>
                <a:lnTo>
                  <a:pt x="23" y="116"/>
                </a:lnTo>
                <a:lnTo>
                  <a:pt x="19" y="121"/>
                </a:lnTo>
                <a:lnTo>
                  <a:pt x="17" y="128"/>
                </a:lnTo>
                <a:lnTo>
                  <a:pt x="14" y="134"/>
                </a:lnTo>
                <a:lnTo>
                  <a:pt x="12" y="141"/>
                </a:lnTo>
                <a:lnTo>
                  <a:pt x="10" y="147"/>
                </a:lnTo>
                <a:lnTo>
                  <a:pt x="7" y="154"/>
                </a:lnTo>
                <a:lnTo>
                  <a:pt x="6" y="161"/>
                </a:lnTo>
                <a:lnTo>
                  <a:pt x="4" y="168"/>
                </a:lnTo>
                <a:lnTo>
                  <a:pt x="3" y="175"/>
                </a:lnTo>
                <a:lnTo>
                  <a:pt x="2" y="181"/>
                </a:lnTo>
                <a:lnTo>
                  <a:pt x="1" y="189"/>
                </a:lnTo>
                <a:lnTo>
                  <a:pt x="1" y="196"/>
                </a:lnTo>
                <a:lnTo>
                  <a:pt x="1" y="202"/>
                </a:lnTo>
                <a:lnTo>
                  <a:pt x="0" y="210"/>
                </a:lnTo>
              </a:path>
            </a:pathLst>
          </a:custGeom>
          <a:noFill/>
          <a:ln w="9525">
            <a:solidFill>
              <a:srgbClr val="000000"/>
            </a:solidFill>
            <a:round/>
            <a:headEnd/>
            <a:tailEnd/>
          </a:ln>
        </p:spPr>
        <p:txBody>
          <a:bodyPr>
            <a:prstTxWarp prst="textNoShape">
              <a:avLst/>
            </a:prstTxWarp>
          </a:bodyPr>
          <a:lstStyle/>
          <a:p>
            <a:endParaRPr lang="en-US"/>
          </a:p>
        </p:txBody>
      </p:sp>
      <p:sp>
        <p:nvSpPr>
          <p:cNvPr id="57424" name="Line 79"/>
          <p:cNvSpPr>
            <a:spLocks noChangeShapeType="1"/>
          </p:cNvSpPr>
          <p:nvPr/>
        </p:nvSpPr>
        <p:spPr bwMode="auto">
          <a:xfrm flipH="1">
            <a:off x="3857625" y="3554413"/>
            <a:ext cx="92075"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25" name="Line 80"/>
          <p:cNvSpPr>
            <a:spLocks noChangeShapeType="1"/>
          </p:cNvSpPr>
          <p:nvPr/>
        </p:nvSpPr>
        <p:spPr bwMode="auto">
          <a:xfrm flipH="1">
            <a:off x="374491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26" name="Line 81"/>
          <p:cNvSpPr>
            <a:spLocks noChangeShapeType="1"/>
          </p:cNvSpPr>
          <p:nvPr/>
        </p:nvSpPr>
        <p:spPr bwMode="auto">
          <a:xfrm flipH="1">
            <a:off x="363061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27" name="Line 82"/>
          <p:cNvSpPr>
            <a:spLocks noChangeShapeType="1"/>
          </p:cNvSpPr>
          <p:nvPr/>
        </p:nvSpPr>
        <p:spPr bwMode="auto">
          <a:xfrm flipH="1">
            <a:off x="351631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28" name="Line 83"/>
          <p:cNvSpPr>
            <a:spLocks noChangeShapeType="1"/>
          </p:cNvSpPr>
          <p:nvPr/>
        </p:nvSpPr>
        <p:spPr bwMode="auto">
          <a:xfrm flipH="1">
            <a:off x="3402013" y="3554413"/>
            <a:ext cx="92075"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29" name="Line 84"/>
          <p:cNvSpPr>
            <a:spLocks noChangeShapeType="1"/>
          </p:cNvSpPr>
          <p:nvPr/>
        </p:nvSpPr>
        <p:spPr bwMode="auto">
          <a:xfrm flipH="1">
            <a:off x="3289300"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30" name="Line 85"/>
          <p:cNvSpPr>
            <a:spLocks noChangeShapeType="1"/>
          </p:cNvSpPr>
          <p:nvPr/>
        </p:nvSpPr>
        <p:spPr bwMode="auto">
          <a:xfrm flipH="1">
            <a:off x="3175000"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31" name="Line 86"/>
          <p:cNvSpPr>
            <a:spLocks noChangeShapeType="1"/>
          </p:cNvSpPr>
          <p:nvPr/>
        </p:nvSpPr>
        <p:spPr bwMode="auto">
          <a:xfrm flipH="1">
            <a:off x="3106738" y="3554413"/>
            <a:ext cx="44450"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32" name="Freeform 87"/>
          <p:cNvSpPr>
            <a:spLocks/>
          </p:cNvSpPr>
          <p:nvPr/>
        </p:nvSpPr>
        <p:spPr bwMode="auto">
          <a:xfrm>
            <a:off x="2992438" y="3516313"/>
            <a:ext cx="150812" cy="76200"/>
          </a:xfrm>
          <a:custGeom>
            <a:avLst/>
            <a:gdLst>
              <a:gd name="T0" fmla="*/ 477 w 477"/>
              <a:gd name="T1" fmla="*/ 239 h 239"/>
              <a:gd name="T2" fmla="*/ 0 w 477"/>
              <a:gd name="T3" fmla="*/ 119 h 239"/>
              <a:gd name="T4" fmla="*/ 477 w 477"/>
              <a:gd name="T5" fmla="*/ 0 h 239"/>
              <a:gd name="T6" fmla="*/ 477 w 477"/>
              <a:gd name="T7" fmla="*/ 239 h 239"/>
              <a:gd name="T8" fmla="*/ 0 60000 65536"/>
              <a:gd name="T9" fmla="*/ 0 60000 65536"/>
              <a:gd name="T10" fmla="*/ 0 60000 65536"/>
              <a:gd name="T11" fmla="*/ 0 60000 65536"/>
              <a:gd name="T12" fmla="*/ 0 w 477"/>
              <a:gd name="T13" fmla="*/ 0 h 239"/>
              <a:gd name="T14" fmla="*/ 477 w 477"/>
              <a:gd name="T15" fmla="*/ 239 h 239"/>
            </a:gdLst>
            <a:ahLst/>
            <a:cxnLst>
              <a:cxn ang="T8">
                <a:pos x="T0" y="T1"/>
              </a:cxn>
              <a:cxn ang="T9">
                <a:pos x="T2" y="T3"/>
              </a:cxn>
              <a:cxn ang="T10">
                <a:pos x="T4" y="T5"/>
              </a:cxn>
              <a:cxn ang="T11">
                <a:pos x="T6" y="T7"/>
              </a:cxn>
            </a:cxnLst>
            <a:rect l="T12" t="T13" r="T14" b="T15"/>
            <a:pathLst>
              <a:path w="477" h="239">
                <a:moveTo>
                  <a:pt x="477" y="239"/>
                </a:moveTo>
                <a:lnTo>
                  <a:pt x="0" y="119"/>
                </a:lnTo>
                <a:lnTo>
                  <a:pt x="477" y="0"/>
                </a:lnTo>
                <a:lnTo>
                  <a:pt x="477" y="239"/>
                </a:lnTo>
                <a:close/>
              </a:path>
            </a:pathLst>
          </a:custGeom>
          <a:solidFill>
            <a:srgbClr val="0000AF"/>
          </a:solidFill>
          <a:ln w="19050">
            <a:solidFill>
              <a:srgbClr val="0000AF"/>
            </a:solidFill>
            <a:round/>
            <a:headEnd/>
            <a:tailEnd/>
          </a:ln>
        </p:spPr>
        <p:txBody>
          <a:bodyPr>
            <a:prstTxWarp prst="textNoShape">
              <a:avLst/>
            </a:prstTxWarp>
          </a:bodyPr>
          <a:lstStyle/>
          <a:p>
            <a:endParaRPr lang="en-US"/>
          </a:p>
        </p:txBody>
      </p:sp>
      <p:sp>
        <p:nvSpPr>
          <p:cNvPr id="57433" name="Freeform 88"/>
          <p:cNvSpPr>
            <a:spLocks/>
          </p:cNvSpPr>
          <p:nvPr/>
        </p:nvSpPr>
        <p:spPr bwMode="auto">
          <a:xfrm>
            <a:off x="5984875" y="3270250"/>
            <a:ext cx="663575" cy="568325"/>
          </a:xfrm>
          <a:custGeom>
            <a:avLst/>
            <a:gdLst>
              <a:gd name="T0" fmla="*/ 0 w 2089"/>
              <a:gd name="T1" fmla="*/ 210 h 1790"/>
              <a:gd name="T2" fmla="*/ 0 w 2089"/>
              <a:gd name="T3" fmla="*/ 1582 h 1790"/>
              <a:gd name="T4" fmla="*/ 210 w 2089"/>
              <a:gd name="T5" fmla="*/ 1582 h 1790"/>
              <a:gd name="T6" fmla="*/ 210 w 2089"/>
              <a:gd name="T7" fmla="*/ 1790 h 1790"/>
              <a:gd name="T8" fmla="*/ 1881 w 2089"/>
              <a:gd name="T9" fmla="*/ 1790 h 1790"/>
              <a:gd name="T10" fmla="*/ 1881 w 2089"/>
              <a:gd name="T11" fmla="*/ 1582 h 1790"/>
              <a:gd name="T12" fmla="*/ 2089 w 2089"/>
              <a:gd name="T13" fmla="*/ 1582 h 1790"/>
              <a:gd name="T14" fmla="*/ 2089 w 2089"/>
              <a:gd name="T15" fmla="*/ 210 h 1790"/>
              <a:gd name="T16" fmla="*/ 1881 w 2089"/>
              <a:gd name="T17" fmla="*/ 210 h 1790"/>
              <a:gd name="T18" fmla="*/ 1881 w 2089"/>
              <a:gd name="T19" fmla="*/ 0 h 1790"/>
              <a:gd name="T20" fmla="*/ 210 w 2089"/>
              <a:gd name="T21" fmla="*/ 0 h 1790"/>
              <a:gd name="T22" fmla="*/ 210 w 2089"/>
              <a:gd name="T23" fmla="*/ 210 h 1790"/>
              <a:gd name="T24" fmla="*/ 0 w 2089"/>
              <a:gd name="T25" fmla="*/ 210 h 17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9"/>
              <a:gd name="T40" fmla="*/ 0 h 1790"/>
              <a:gd name="T41" fmla="*/ 2089 w 2089"/>
              <a:gd name="T42" fmla="*/ 1790 h 17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9" h="1790">
                <a:moveTo>
                  <a:pt x="0" y="210"/>
                </a:moveTo>
                <a:lnTo>
                  <a:pt x="0" y="1582"/>
                </a:lnTo>
                <a:lnTo>
                  <a:pt x="210" y="1582"/>
                </a:lnTo>
                <a:lnTo>
                  <a:pt x="210" y="1790"/>
                </a:lnTo>
                <a:lnTo>
                  <a:pt x="1881" y="1790"/>
                </a:lnTo>
                <a:lnTo>
                  <a:pt x="1881" y="1582"/>
                </a:lnTo>
                <a:lnTo>
                  <a:pt x="2089" y="1582"/>
                </a:lnTo>
                <a:lnTo>
                  <a:pt x="2089" y="210"/>
                </a:lnTo>
                <a:lnTo>
                  <a:pt x="1881" y="210"/>
                </a:lnTo>
                <a:lnTo>
                  <a:pt x="1881" y="0"/>
                </a:lnTo>
                <a:lnTo>
                  <a:pt x="210" y="0"/>
                </a:lnTo>
                <a:lnTo>
                  <a:pt x="210" y="210"/>
                </a:lnTo>
                <a:lnTo>
                  <a:pt x="0" y="210"/>
                </a:lnTo>
                <a:close/>
              </a:path>
            </a:pathLst>
          </a:custGeom>
          <a:solidFill>
            <a:srgbClr val="87CEFF"/>
          </a:solidFill>
          <a:ln w="9525">
            <a:noFill/>
            <a:round/>
            <a:headEnd/>
            <a:tailEnd/>
          </a:ln>
        </p:spPr>
        <p:txBody>
          <a:bodyPr>
            <a:prstTxWarp prst="textNoShape">
              <a:avLst/>
            </a:prstTxWarp>
          </a:bodyPr>
          <a:lstStyle/>
          <a:p>
            <a:endParaRPr lang="en-US"/>
          </a:p>
        </p:txBody>
      </p:sp>
      <p:sp>
        <p:nvSpPr>
          <p:cNvPr id="57434" name="Oval 89"/>
          <p:cNvSpPr>
            <a:spLocks noChangeArrowheads="1"/>
          </p:cNvSpPr>
          <p:nvPr/>
        </p:nvSpPr>
        <p:spPr bwMode="auto">
          <a:xfrm>
            <a:off x="5984875" y="3705225"/>
            <a:ext cx="133350"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35" name="Oval 90"/>
          <p:cNvSpPr>
            <a:spLocks noChangeArrowheads="1"/>
          </p:cNvSpPr>
          <p:nvPr/>
        </p:nvSpPr>
        <p:spPr bwMode="auto">
          <a:xfrm>
            <a:off x="6516688" y="3705225"/>
            <a:ext cx="131762"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36" name="Oval 91"/>
          <p:cNvSpPr>
            <a:spLocks noChangeArrowheads="1"/>
          </p:cNvSpPr>
          <p:nvPr/>
        </p:nvSpPr>
        <p:spPr bwMode="auto">
          <a:xfrm>
            <a:off x="6516688" y="3270250"/>
            <a:ext cx="131762"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37" name="Oval 92"/>
          <p:cNvSpPr>
            <a:spLocks noChangeArrowheads="1"/>
          </p:cNvSpPr>
          <p:nvPr/>
        </p:nvSpPr>
        <p:spPr bwMode="auto">
          <a:xfrm>
            <a:off x="5984875" y="3270250"/>
            <a:ext cx="133350"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438" name="Line 93"/>
          <p:cNvSpPr>
            <a:spLocks noChangeShapeType="1"/>
          </p:cNvSpPr>
          <p:nvPr/>
        </p:nvSpPr>
        <p:spPr bwMode="auto">
          <a:xfrm>
            <a:off x="5984875" y="3336925"/>
            <a:ext cx="1588"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39" name="Line 94"/>
          <p:cNvSpPr>
            <a:spLocks noChangeShapeType="1"/>
          </p:cNvSpPr>
          <p:nvPr/>
        </p:nvSpPr>
        <p:spPr bwMode="auto">
          <a:xfrm>
            <a:off x="6051550" y="3838575"/>
            <a:ext cx="531813"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40" name="Line 95"/>
          <p:cNvSpPr>
            <a:spLocks noChangeShapeType="1"/>
          </p:cNvSpPr>
          <p:nvPr/>
        </p:nvSpPr>
        <p:spPr bwMode="auto">
          <a:xfrm flipV="1">
            <a:off x="6648450" y="3336925"/>
            <a:ext cx="1588"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41" name="Line 96"/>
          <p:cNvSpPr>
            <a:spLocks noChangeShapeType="1"/>
          </p:cNvSpPr>
          <p:nvPr/>
        </p:nvSpPr>
        <p:spPr bwMode="auto">
          <a:xfrm flipH="1">
            <a:off x="6051550" y="3270250"/>
            <a:ext cx="531813"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442" name="Freeform 97"/>
          <p:cNvSpPr>
            <a:spLocks/>
          </p:cNvSpPr>
          <p:nvPr/>
        </p:nvSpPr>
        <p:spPr bwMode="auto">
          <a:xfrm>
            <a:off x="5984875" y="3771900"/>
            <a:ext cx="66675" cy="66675"/>
          </a:xfrm>
          <a:custGeom>
            <a:avLst/>
            <a:gdLst>
              <a:gd name="T0" fmla="*/ 0 w 210"/>
              <a:gd name="T1" fmla="*/ 0 h 208"/>
              <a:gd name="T2" fmla="*/ 0 w 210"/>
              <a:gd name="T3" fmla="*/ 6 h 208"/>
              <a:gd name="T4" fmla="*/ 2 w 210"/>
              <a:gd name="T5" fmla="*/ 13 h 208"/>
              <a:gd name="T6" fmla="*/ 2 w 210"/>
              <a:gd name="T7" fmla="*/ 21 h 208"/>
              <a:gd name="T8" fmla="*/ 3 w 210"/>
              <a:gd name="T9" fmla="*/ 27 h 208"/>
              <a:gd name="T10" fmla="*/ 4 w 210"/>
              <a:gd name="T11" fmla="*/ 34 h 208"/>
              <a:gd name="T12" fmla="*/ 5 w 210"/>
              <a:gd name="T13" fmla="*/ 42 h 208"/>
              <a:gd name="T14" fmla="*/ 6 w 210"/>
              <a:gd name="T15" fmla="*/ 48 h 208"/>
              <a:gd name="T16" fmla="*/ 8 w 210"/>
              <a:gd name="T17" fmla="*/ 55 h 208"/>
              <a:gd name="T18" fmla="*/ 10 w 210"/>
              <a:gd name="T19" fmla="*/ 61 h 208"/>
              <a:gd name="T20" fmla="*/ 13 w 210"/>
              <a:gd name="T21" fmla="*/ 68 h 208"/>
              <a:gd name="T22" fmla="*/ 15 w 210"/>
              <a:gd name="T23" fmla="*/ 74 h 208"/>
              <a:gd name="T24" fmla="*/ 17 w 210"/>
              <a:gd name="T25" fmla="*/ 81 h 208"/>
              <a:gd name="T26" fmla="*/ 20 w 210"/>
              <a:gd name="T27" fmla="*/ 88 h 208"/>
              <a:gd name="T28" fmla="*/ 24 w 210"/>
              <a:gd name="T29" fmla="*/ 94 h 208"/>
              <a:gd name="T30" fmla="*/ 27 w 210"/>
              <a:gd name="T31" fmla="*/ 100 h 208"/>
              <a:gd name="T32" fmla="*/ 30 w 210"/>
              <a:gd name="T33" fmla="*/ 106 h 208"/>
              <a:gd name="T34" fmla="*/ 33 w 210"/>
              <a:gd name="T35" fmla="*/ 112 h 208"/>
              <a:gd name="T36" fmla="*/ 38 w 210"/>
              <a:gd name="T37" fmla="*/ 118 h 208"/>
              <a:gd name="T38" fmla="*/ 41 w 210"/>
              <a:gd name="T39" fmla="*/ 124 h 208"/>
              <a:gd name="T40" fmla="*/ 45 w 210"/>
              <a:gd name="T41" fmla="*/ 129 h 208"/>
              <a:gd name="T42" fmla="*/ 50 w 210"/>
              <a:gd name="T43" fmla="*/ 135 h 208"/>
              <a:gd name="T44" fmla="*/ 54 w 210"/>
              <a:gd name="T45" fmla="*/ 139 h 208"/>
              <a:gd name="T46" fmla="*/ 60 w 210"/>
              <a:gd name="T47" fmla="*/ 145 h 208"/>
              <a:gd name="T48" fmla="*/ 64 w 210"/>
              <a:gd name="T49" fmla="*/ 150 h 208"/>
              <a:gd name="T50" fmla="*/ 70 w 210"/>
              <a:gd name="T51" fmla="*/ 154 h 208"/>
              <a:gd name="T52" fmla="*/ 75 w 210"/>
              <a:gd name="T53" fmla="*/ 159 h 208"/>
              <a:gd name="T54" fmla="*/ 81 w 210"/>
              <a:gd name="T55" fmla="*/ 163 h 208"/>
              <a:gd name="T56" fmla="*/ 86 w 210"/>
              <a:gd name="T57" fmla="*/ 168 h 208"/>
              <a:gd name="T58" fmla="*/ 92 w 210"/>
              <a:gd name="T59" fmla="*/ 172 h 208"/>
              <a:gd name="T60" fmla="*/ 97 w 210"/>
              <a:gd name="T61" fmla="*/ 175 h 208"/>
              <a:gd name="T62" fmla="*/ 104 w 210"/>
              <a:gd name="T63" fmla="*/ 180 h 208"/>
              <a:gd name="T64" fmla="*/ 109 w 210"/>
              <a:gd name="T65" fmla="*/ 183 h 208"/>
              <a:gd name="T66" fmla="*/ 116 w 210"/>
              <a:gd name="T67" fmla="*/ 186 h 208"/>
              <a:gd name="T68" fmla="*/ 121 w 210"/>
              <a:gd name="T69" fmla="*/ 188 h 208"/>
              <a:gd name="T70" fmla="*/ 128 w 210"/>
              <a:gd name="T71" fmla="*/ 192 h 208"/>
              <a:gd name="T72" fmla="*/ 134 w 210"/>
              <a:gd name="T73" fmla="*/ 194 h 208"/>
              <a:gd name="T74" fmla="*/ 141 w 210"/>
              <a:gd name="T75" fmla="*/ 197 h 208"/>
              <a:gd name="T76" fmla="*/ 147 w 210"/>
              <a:gd name="T77" fmla="*/ 199 h 208"/>
              <a:gd name="T78" fmla="*/ 154 w 210"/>
              <a:gd name="T79" fmla="*/ 201 h 208"/>
              <a:gd name="T80" fmla="*/ 161 w 210"/>
              <a:gd name="T81" fmla="*/ 203 h 208"/>
              <a:gd name="T82" fmla="*/ 168 w 210"/>
              <a:gd name="T83" fmla="*/ 204 h 208"/>
              <a:gd name="T84" fmla="*/ 175 w 210"/>
              <a:gd name="T85" fmla="*/ 205 h 208"/>
              <a:gd name="T86" fmla="*/ 181 w 210"/>
              <a:gd name="T87" fmla="*/ 206 h 208"/>
              <a:gd name="T88" fmla="*/ 189 w 210"/>
              <a:gd name="T89" fmla="*/ 207 h 208"/>
              <a:gd name="T90" fmla="*/ 196 w 210"/>
              <a:gd name="T91" fmla="*/ 208 h 208"/>
              <a:gd name="T92" fmla="*/ 202 w 210"/>
              <a:gd name="T93" fmla="*/ 208 h 208"/>
              <a:gd name="T94" fmla="*/ 210 w 210"/>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0"/>
              <a:gd name="T145" fmla="*/ 0 h 208"/>
              <a:gd name="T146" fmla="*/ 210 w 210"/>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0" h="208">
                <a:moveTo>
                  <a:pt x="0" y="0"/>
                </a:moveTo>
                <a:lnTo>
                  <a:pt x="0" y="6"/>
                </a:lnTo>
                <a:lnTo>
                  <a:pt x="2" y="13"/>
                </a:lnTo>
                <a:lnTo>
                  <a:pt x="2" y="21"/>
                </a:lnTo>
                <a:lnTo>
                  <a:pt x="3" y="27"/>
                </a:lnTo>
                <a:lnTo>
                  <a:pt x="4" y="34"/>
                </a:lnTo>
                <a:lnTo>
                  <a:pt x="5" y="42"/>
                </a:lnTo>
                <a:lnTo>
                  <a:pt x="6" y="48"/>
                </a:lnTo>
                <a:lnTo>
                  <a:pt x="8" y="55"/>
                </a:lnTo>
                <a:lnTo>
                  <a:pt x="10" y="61"/>
                </a:lnTo>
                <a:lnTo>
                  <a:pt x="13" y="68"/>
                </a:lnTo>
                <a:lnTo>
                  <a:pt x="15" y="74"/>
                </a:lnTo>
                <a:lnTo>
                  <a:pt x="17" y="81"/>
                </a:lnTo>
                <a:lnTo>
                  <a:pt x="20" y="88"/>
                </a:lnTo>
                <a:lnTo>
                  <a:pt x="24" y="94"/>
                </a:lnTo>
                <a:lnTo>
                  <a:pt x="27" y="100"/>
                </a:lnTo>
                <a:lnTo>
                  <a:pt x="30" y="106"/>
                </a:lnTo>
                <a:lnTo>
                  <a:pt x="33" y="112"/>
                </a:lnTo>
                <a:lnTo>
                  <a:pt x="38" y="118"/>
                </a:lnTo>
                <a:lnTo>
                  <a:pt x="41" y="124"/>
                </a:lnTo>
                <a:lnTo>
                  <a:pt x="45" y="129"/>
                </a:lnTo>
                <a:lnTo>
                  <a:pt x="50" y="135"/>
                </a:lnTo>
                <a:lnTo>
                  <a:pt x="54" y="139"/>
                </a:lnTo>
                <a:lnTo>
                  <a:pt x="60" y="145"/>
                </a:lnTo>
                <a:lnTo>
                  <a:pt x="64" y="150"/>
                </a:lnTo>
                <a:lnTo>
                  <a:pt x="70" y="154"/>
                </a:lnTo>
                <a:lnTo>
                  <a:pt x="75" y="159"/>
                </a:lnTo>
                <a:lnTo>
                  <a:pt x="81" y="163"/>
                </a:lnTo>
                <a:lnTo>
                  <a:pt x="86" y="168"/>
                </a:lnTo>
                <a:lnTo>
                  <a:pt x="92" y="172"/>
                </a:lnTo>
                <a:lnTo>
                  <a:pt x="97" y="175"/>
                </a:lnTo>
                <a:lnTo>
                  <a:pt x="104" y="180"/>
                </a:lnTo>
                <a:lnTo>
                  <a:pt x="109" y="183"/>
                </a:lnTo>
                <a:lnTo>
                  <a:pt x="116" y="186"/>
                </a:lnTo>
                <a:lnTo>
                  <a:pt x="121" y="188"/>
                </a:lnTo>
                <a:lnTo>
                  <a:pt x="128" y="192"/>
                </a:lnTo>
                <a:lnTo>
                  <a:pt x="134" y="194"/>
                </a:lnTo>
                <a:lnTo>
                  <a:pt x="141" y="197"/>
                </a:lnTo>
                <a:lnTo>
                  <a:pt x="147" y="199"/>
                </a:lnTo>
                <a:lnTo>
                  <a:pt x="154" y="201"/>
                </a:lnTo>
                <a:lnTo>
                  <a:pt x="161" y="203"/>
                </a:lnTo>
                <a:lnTo>
                  <a:pt x="168" y="204"/>
                </a:lnTo>
                <a:lnTo>
                  <a:pt x="175" y="205"/>
                </a:lnTo>
                <a:lnTo>
                  <a:pt x="181" y="206"/>
                </a:lnTo>
                <a:lnTo>
                  <a:pt x="189" y="207"/>
                </a:lnTo>
                <a:lnTo>
                  <a:pt x="196" y="208"/>
                </a:lnTo>
                <a:lnTo>
                  <a:pt x="202" y="208"/>
                </a:lnTo>
                <a:lnTo>
                  <a:pt x="210" y="208"/>
                </a:lnTo>
              </a:path>
            </a:pathLst>
          </a:custGeom>
          <a:noFill/>
          <a:ln w="9525">
            <a:solidFill>
              <a:srgbClr val="000000"/>
            </a:solidFill>
            <a:round/>
            <a:headEnd/>
            <a:tailEnd/>
          </a:ln>
        </p:spPr>
        <p:txBody>
          <a:bodyPr>
            <a:prstTxWarp prst="textNoShape">
              <a:avLst/>
            </a:prstTxWarp>
          </a:bodyPr>
          <a:lstStyle/>
          <a:p>
            <a:endParaRPr lang="en-US"/>
          </a:p>
        </p:txBody>
      </p:sp>
      <p:sp>
        <p:nvSpPr>
          <p:cNvPr id="57443" name="Freeform 98"/>
          <p:cNvSpPr>
            <a:spLocks/>
          </p:cNvSpPr>
          <p:nvPr/>
        </p:nvSpPr>
        <p:spPr bwMode="auto">
          <a:xfrm>
            <a:off x="6583363" y="3771900"/>
            <a:ext cx="65087" cy="66675"/>
          </a:xfrm>
          <a:custGeom>
            <a:avLst/>
            <a:gdLst>
              <a:gd name="T0" fmla="*/ 0 w 208"/>
              <a:gd name="T1" fmla="*/ 208 h 208"/>
              <a:gd name="T2" fmla="*/ 6 w 208"/>
              <a:gd name="T3" fmla="*/ 208 h 208"/>
              <a:gd name="T4" fmla="*/ 13 w 208"/>
              <a:gd name="T5" fmla="*/ 208 h 208"/>
              <a:gd name="T6" fmla="*/ 20 w 208"/>
              <a:gd name="T7" fmla="*/ 207 h 208"/>
              <a:gd name="T8" fmla="*/ 27 w 208"/>
              <a:gd name="T9" fmla="*/ 206 h 208"/>
              <a:gd name="T10" fmla="*/ 34 w 208"/>
              <a:gd name="T11" fmla="*/ 205 h 208"/>
              <a:gd name="T12" fmla="*/ 41 w 208"/>
              <a:gd name="T13" fmla="*/ 204 h 208"/>
              <a:gd name="T14" fmla="*/ 48 w 208"/>
              <a:gd name="T15" fmla="*/ 203 h 208"/>
              <a:gd name="T16" fmla="*/ 54 w 208"/>
              <a:gd name="T17" fmla="*/ 201 h 208"/>
              <a:gd name="T18" fmla="*/ 61 w 208"/>
              <a:gd name="T19" fmla="*/ 199 h 208"/>
              <a:gd name="T20" fmla="*/ 68 w 208"/>
              <a:gd name="T21" fmla="*/ 197 h 208"/>
              <a:gd name="T22" fmla="*/ 74 w 208"/>
              <a:gd name="T23" fmla="*/ 194 h 208"/>
              <a:gd name="T24" fmla="*/ 81 w 208"/>
              <a:gd name="T25" fmla="*/ 192 h 208"/>
              <a:gd name="T26" fmla="*/ 87 w 208"/>
              <a:gd name="T27" fmla="*/ 188 h 208"/>
              <a:gd name="T28" fmla="*/ 94 w 208"/>
              <a:gd name="T29" fmla="*/ 186 h 208"/>
              <a:gd name="T30" fmla="*/ 99 w 208"/>
              <a:gd name="T31" fmla="*/ 183 h 208"/>
              <a:gd name="T32" fmla="*/ 106 w 208"/>
              <a:gd name="T33" fmla="*/ 180 h 208"/>
              <a:gd name="T34" fmla="*/ 111 w 208"/>
              <a:gd name="T35" fmla="*/ 175 h 208"/>
              <a:gd name="T36" fmla="*/ 117 w 208"/>
              <a:gd name="T37" fmla="*/ 172 h 208"/>
              <a:gd name="T38" fmla="*/ 123 w 208"/>
              <a:gd name="T39" fmla="*/ 168 h 208"/>
              <a:gd name="T40" fmla="*/ 129 w 208"/>
              <a:gd name="T41" fmla="*/ 163 h 208"/>
              <a:gd name="T42" fmla="*/ 134 w 208"/>
              <a:gd name="T43" fmla="*/ 159 h 208"/>
              <a:gd name="T44" fmla="*/ 139 w 208"/>
              <a:gd name="T45" fmla="*/ 154 h 208"/>
              <a:gd name="T46" fmla="*/ 144 w 208"/>
              <a:gd name="T47" fmla="*/ 150 h 208"/>
              <a:gd name="T48" fmla="*/ 150 w 208"/>
              <a:gd name="T49" fmla="*/ 145 h 208"/>
              <a:gd name="T50" fmla="*/ 154 w 208"/>
              <a:gd name="T51" fmla="*/ 139 h 208"/>
              <a:gd name="T52" fmla="*/ 159 w 208"/>
              <a:gd name="T53" fmla="*/ 135 h 208"/>
              <a:gd name="T54" fmla="*/ 163 w 208"/>
              <a:gd name="T55" fmla="*/ 129 h 208"/>
              <a:gd name="T56" fmla="*/ 167 w 208"/>
              <a:gd name="T57" fmla="*/ 124 h 208"/>
              <a:gd name="T58" fmla="*/ 172 w 208"/>
              <a:gd name="T59" fmla="*/ 118 h 208"/>
              <a:gd name="T60" fmla="*/ 175 w 208"/>
              <a:gd name="T61" fmla="*/ 112 h 208"/>
              <a:gd name="T62" fmla="*/ 179 w 208"/>
              <a:gd name="T63" fmla="*/ 106 h 208"/>
              <a:gd name="T64" fmla="*/ 183 w 208"/>
              <a:gd name="T65" fmla="*/ 100 h 208"/>
              <a:gd name="T66" fmla="*/ 186 w 208"/>
              <a:gd name="T67" fmla="*/ 94 h 208"/>
              <a:gd name="T68" fmla="*/ 188 w 208"/>
              <a:gd name="T69" fmla="*/ 88 h 208"/>
              <a:gd name="T70" fmla="*/ 191 w 208"/>
              <a:gd name="T71" fmla="*/ 81 h 208"/>
              <a:gd name="T72" fmla="*/ 194 w 208"/>
              <a:gd name="T73" fmla="*/ 74 h 208"/>
              <a:gd name="T74" fmla="*/ 197 w 208"/>
              <a:gd name="T75" fmla="*/ 68 h 208"/>
              <a:gd name="T76" fmla="*/ 199 w 208"/>
              <a:gd name="T77" fmla="*/ 61 h 208"/>
              <a:gd name="T78" fmla="*/ 200 w 208"/>
              <a:gd name="T79" fmla="*/ 55 h 208"/>
              <a:gd name="T80" fmla="*/ 202 w 208"/>
              <a:gd name="T81" fmla="*/ 48 h 208"/>
              <a:gd name="T82" fmla="*/ 204 w 208"/>
              <a:gd name="T83" fmla="*/ 42 h 208"/>
              <a:gd name="T84" fmla="*/ 205 w 208"/>
              <a:gd name="T85" fmla="*/ 34 h 208"/>
              <a:gd name="T86" fmla="*/ 206 w 208"/>
              <a:gd name="T87" fmla="*/ 27 h 208"/>
              <a:gd name="T88" fmla="*/ 207 w 208"/>
              <a:gd name="T89" fmla="*/ 21 h 208"/>
              <a:gd name="T90" fmla="*/ 208 w 208"/>
              <a:gd name="T91" fmla="*/ 13 h 208"/>
              <a:gd name="T92" fmla="*/ 208 w 208"/>
              <a:gd name="T93" fmla="*/ 6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6" y="208"/>
                </a:lnTo>
                <a:lnTo>
                  <a:pt x="13" y="208"/>
                </a:lnTo>
                <a:lnTo>
                  <a:pt x="20" y="207"/>
                </a:lnTo>
                <a:lnTo>
                  <a:pt x="27" y="206"/>
                </a:lnTo>
                <a:lnTo>
                  <a:pt x="34" y="205"/>
                </a:lnTo>
                <a:lnTo>
                  <a:pt x="41" y="204"/>
                </a:lnTo>
                <a:lnTo>
                  <a:pt x="48" y="203"/>
                </a:lnTo>
                <a:lnTo>
                  <a:pt x="54" y="201"/>
                </a:lnTo>
                <a:lnTo>
                  <a:pt x="61" y="199"/>
                </a:lnTo>
                <a:lnTo>
                  <a:pt x="68" y="197"/>
                </a:lnTo>
                <a:lnTo>
                  <a:pt x="74" y="194"/>
                </a:lnTo>
                <a:lnTo>
                  <a:pt x="81" y="192"/>
                </a:lnTo>
                <a:lnTo>
                  <a:pt x="87" y="188"/>
                </a:lnTo>
                <a:lnTo>
                  <a:pt x="94" y="186"/>
                </a:lnTo>
                <a:lnTo>
                  <a:pt x="99" y="183"/>
                </a:lnTo>
                <a:lnTo>
                  <a:pt x="106" y="180"/>
                </a:lnTo>
                <a:lnTo>
                  <a:pt x="111" y="175"/>
                </a:lnTo>
                <a:lnTo>
                  <a:pt x="117" y="172"/>
                </a:lnTo>
                <a:lnTo>
                  <a:pt x="123" y="168"/>
                </a:lnTo>
                <a:lnTo>
                  <a:pt x="129" y="163"/>
                </a:lnTo>
                <a:lnTo>
                  <a:pt x="134" y="159"/>
                </a:lnTo>
                <a:lnTo>
                  <a:pt x="139" y="154"/>
                </a:lnTo>
                <a:lnTo>
                  <a:pt x="144" y="150"/>
                </a:lnTo>
                <a:lnTo>
                  <a:pt x="150" y="145"/>
                </a:lnTo>
                <a:lnTo>
                  <a:pt x="154" y="139"/>
                </a:lnTo>
                <a:lnTo>
                  <a:pt x="159" y="135"/>
                </a:lnTo>
                <a:lnTo>
                  <a:pt x="163" y="129"/>
                </a:lnTo>
                <a:lnTo>
                  <a:pt x="167" y="124"/>
                </a:lnTo>
                <a:lnTo>
                  <a:pt x="172" y="118"/>
                </a:lnTo>
                <a:lnTo>
                  <a:pt x="175" y="112"/>
                </a:lnTo>
                <a:lnTo>
                  <a:pt x="179" y="106"/>
                </a:lnTo>
                <a:lnTo>
                  <a:pt x="183" y="100"/>
                </a:lnTo>
                <a:lnTo>
                  <a:pt x="186" y="94"/>
                </a:lnTo>
                <a:lnTo>
                  <a:pt x="188" y="88"/>
                </a:lnTo>
                <a:lnTo>
                  <a:pt x="191" y="81"/>
                </a:lnTo>
                <a:lnTo>
                  <a:pt x="194" y="74"/>
                </a:lnTo>
                <a:lnTo>
                  <a:pt x="197" y="68"/>
                </a:lnTo>
                <a:lnTo>
                  <a:pt x="199" y="61"/>
                </a:lnTo>
                <a:lnTo>
                  <a:pt x="200" y="55"/>
                </a:lnTo>
                <a:lnTo>
                  <a:pt x="202" y="48"/>
                </a:lnTo>
                <a:lnTo>
                  <a:pt x="204" y="42"/>
                </a:lnTo>
                <a:lnTo>
                  <a:pt x="205" y="34"/>
                </a:lnTo>
                <a:lnTo>
                  <a:pt x="206" y="27"/>
                </a:lnTo>
                <a:lnTo>
                  <a:pt x="207" y="21"/>
                </a:lnTo>
                <a:lnTo>
                  <a:pt x="208" y="13"/>
                </a:lnTo>
                <a:lnTo>
                  <a:pt x="208" y="6"/>
                </a:lnTo>
                <a:lnTo>
                  <a:pt x="208" y="0"/>
                </a:lnTo>
              </a:path>
            </a:pathLst>
          </a:custGeom>
          <a:noFill/>
          <a:ln w="9525">
            <a:solidFill>
              <a:srgbClr val="000000"/>
            </a:solidFill>
            <a:round/>
            <a:headEnd/>
            <a:tailEnd/>
          </a:ln>
        </p:spPr>
        <p:txBody>
          <a:bodyPr>
            <a:prstTxWarp prst="textNoShape">
              <a:avLst/>
            </a:prstTxWarp>
          </a:bodyPr>
          <a:lstStyle/>
          <a:p>
            <a:endParaRPr lang="en-US"/>
          </a:p>
        </p:txBody>
      </p:sp>
      <p:sp>
        <p:nvSpPr>
          <p:cNvPr id="57444" name="Freeform 99"/>
          <p:cNvSpPr>
            <a:spLocks/>
          </p:cNvSpPr>
          <p:nvPr/>
        </p:nvSpPr>
        <p:spPr bwMode="auto">
          <a:xfrm>
            <a:off x="6583363" y="3270250"/>
            <a:ext cx="65087" cy="66675"/>
          </a:xfrm>
          <a:custGeom>
            <a:avLst/>
            <a:gdLst>
              <a:gd name="T0" fmla="*/ 208 w 208"/>
              <a:gd name="T1" fmla="*/ 210 h 210"/>
              <a:gd name="T2" fmla="*/ 208 w 208"/>
              <a:gd name="T3" fmla="*/ 202 h 210"/>
              <a:gd name="T4" fmla="*/ 208 w 208"/>
              <a:gd name="T5" fmla="*/ 196 h 210"/>
              <a:gd name="T6" fmla="*/ 207 w 208"/>
              <a:gd name="T7" fmla="*/ 189 h 210"/>
              <a:gd name="T8" fmla="*/ 206 w 208"/>
              <a:gd name="T9" fmla="*/ 181 h 210"/>
              <a:gd name="T10" fmla="*/ 205 w 208"/>
              <a:gd name="T11" fmla="*/ 175 h 210"/>
              <a:gd name="T12" fmla="*/ 204 w 208"/>
              <a:gd name="T13" fmla="*/ 168 h 210"/>
              <a:gd name="T14" fmla="*/ 202 w 208"/>
              <a:gd name="T15" fmla="*/ 161 h 210"/>
              <a:gd name="T16" fmla="*/ 200 w 208"/>
              <a:gd name="T17" fmla="*/ 154 h 210"/>
              <a:gd name="T18" fmla="*/ 199 w 208"/>
              <a:gd name="T19" fmla="*/ 147 h 210"/>
              <a:gd name="T20" fmla="*/ 197 w 208"/>
              <a:gd name="T21" fmla="*/ 141 h 210"/>
              <a:gd name="T22" fmla="*/ 194 w 208"/>
              <a:gd name="T23" fmla="*/ 134 h 210"/>
              <a:gd name="T24" fmla="*/ 191 w 208"/>
              <a:gd name="T25" fmla="*/ 128 h 210"/>
              <a:gd name="T26" fmla="*/ 188 w 208"/>
              <a:gd name="T27" fmla="*/ 121 h 210"/>
              <a:gd name="T28" fmla="*/ 186 w 208"/>
              <a:gd name="T29" fmla="*/ 116 h 210"/>
              <a:gd name="T30" fmla="*/ 183 w 208"/>
              <a:gd name="T31" fmla="*/ 109 h 210"/>
              <a:gd name="T32" fmla="*/ 179 w 208"/>
              <a:gd name="T33" fmla="*/ 104 h 210"/>
              <a:gd name="T34" fmla="*/ 175 w 208"/>
              <a:gd name="T35" fmla="*/ 97 h 210"/>
              <a:gd name="T36" fmla="*/ 172 w 208"/>
              <a:gd name="T37" fmla="*/ 91 h 210"/>
              <a:gd name="T38" fmla="*/ 167 w 208"/>
              <a:gd name="T39" fmla="*/ 86 h 210"/>
              <a:gd name="T40" fmla="*/ 163 w 208"/>
              <a:gd name="T41" fmla="*/ 80 h 210"/>
              <a:gd name="T42" fmla="*/ 159 w 208"/>
              <a:gd name="T43" fmla="*/ 75 h 210"/>
              <a:gd name="T44" fmla="*/ 154 w 208"/>
              <a:gd name="T45" fmla="*/ 70 h 210"/>
              <a:gd name="T46" fmla="*/ 150 w 208"/>
              <a:gd name="T47" fmla="*/ 64 h 210"/>
              <a:gd name="T48" fmla="*/ 144 w 208"/>
              <a:gd name="T49" fmla="*/ 60 h 210"/>
              <a:gd name="T50" fmla="*/ 139 w 208"/>
              <a:gd name="T51" fmla="*/ 54 h 210"/>
              <a:gd name="T52" fmla="*/ 134 w 208"/>
              <a:gd name="T53" fmla="*/ 50 h 210"/>
              <a:gd name="T54" fmla="*/ 129 w 208"/>
              <a:gd name="T55" fmla="*/ 45 h 210"/>
              <a:gd name="T56" fmla="*/ 123 w 208"/>
              <a:gd name="T57" fmla="*/ 41 h 210"/>
              <a:gd name="T58" fmla="*/ 117 w 208"/>
              <a:gd name="T59" fmla="*/ 38 h 210"/>
              <a:gd name="T60" fmla="*/ 111 w 208"/>
              <a:gd name="T61" fmla="*/ 33 h 210"/>
              <a:gd name="T62" fmla="*/ 106 w 208"/>
              <a:gd name="T63" fmla="*/ 30 h 210"/>
              <a:gd name="T64" fmla="*/ 99 w 208"/>
              <a:gd name="T65" fmla="*/ 27 h 210"/>
              <a:gd name="T66" fmla="*/ 94 w 208"/>
              <a:gd name="T67" fmla="*/ 23 h 210"/>
              <a:gd name="T68" fmla="*/ 87 w 208"/>
              <a:gd name="T69" fmla="*/ 20 h 210"/>
              <a:gd name="T70" fmla="*/ 81 w 208"/>
              <a:gd name="T71" fmla="*/ 17 h 210"/>
              <a:gd name="T72" fmla="*/ 74 w 208"/>
              <a:gd name="T73" fmla="*/ 15 h 210"/>
              <a:gd name="T74" fmla="*/ 68 w 208"/>
              <a:gd name="T75" fmla="*/ 12 h 210"/>
              <a:gd name="T76" fmla="*/ 61 w 208"/>
              <a:gd name="T77" fmla="*/ 10 h 210"/>
              <a:gd name="T78" fmla="*/ 54 w 208"/>
              <a:gd name="T79" fmla="*/ 8 h 210"/>
              <a:gd name="T80" fmla="*/ 48 w 208"/>
              <a:gd name="T81" fmla="*/ 6 h 210"/>
              <a:gd name="T82" fmla="*/ 41 w 208"/>
              <a:gd name="T83" fmla="*/ 5 h 210"/>
              <a:gd name="T84" fmla="*/ 34 w 208"/>
              <a:gd name="T85" fmla="*/ 4 h 210"/>
              <a:gd name="T86" fmla="*/ 27 w 208"/>
              <a:gd name="T87" fmla="*/ 3 h 210"/>
              <a:gd name="T88" fmla="*/ 20 w 208"/>
              <a:gd name="T89" fmla="*/ 2 h 210"/>
              <a:gd name="T90" fmla="*/ 13 w 208"/>
              <a:gd name="T91" fmla="*/ 2 h 210"/>
              <a:gd name="T92" fmla="*/ 6 w 208"/>
              <a:gd name="T93" fmla="*/ 0 h 210"/>
              <a:gd name="T94" fmla="*/ 0 w 208"/>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210"/>
                </a:moveTo>
                <a:lnTo>
                  <a:pt x="208" y="202"/>
                </a:lnTo>
                <a:lnTo>
                  <a:pt x="208" y="196"/>
                </a:lnTo>
                <a:lnTo>
                  <a:pt x="207" y="189"/>
                </a:lnTo>
                <a:lnTo>
                  <a:pt x="206" y="181"/>
                </a:lnTo>
                <a:lnTo>
                  <a:pt x="205" y="175"/>
                </a:lnTo>
                <a:lnTo>
                  <a:pt x="204" y="168"/>
                </a:lnTo>
                <a:lnTo>
                  <a:pt x="202" y="161"/>
                </a:lnTo>
                <a:lnTo>
                  <a:pt x="200" y="154"/>
                </a:lnTo>
                <a:lnTo>
                  <a:pt x="199" y="147"/>
                </a:lnTo>
                <a:lnTo>
                  <a:pt x="197" y="141"/>
                </a:lnTo>
                <a:lnTo>
                  <a:pt x="194" y="134"/>
                </a:lnTo>
                <a:lnTo>
                  <a:pt x="191" y="128"/>
                </a:lnTo>
                <a:lnTo>
                  <a:pt x="188" y="121"/>
                </a:lnTo>
                <a:lnTo>
                  <a:pt x="186" y="116"/>
                </a:lnTo>
                <a:lnTo>
                  <a:pt x="183" y="109"/>
                </a:lnTo>
                <a:lnTo>
                  <a:pt x="179" y="104"/>
                </a:lnTo>
                <a:lnTo>
                  <a:pt x="175" y="97"/>
                </a:lnTo>
                <a:lnTo>
                  <a:pt x="172" y="91"/>
                </a:lnTo>
                <a:lnTo>
                  <a:pt x="167" y="86"/>
                </a:lnTo>
                <a:lnTo>
                  <a:pt x="163" y="80"/>
                </a:lnTo>
                <a:lnTo>
                  <a:pt x="159" y="75"/>
                </a:lnTo>
                <a:lnTo>
                  <a:pt x="154" y="70"/>
                </a:lnTo>
                <a:lnTo>
                  <a:pt x="150" y="64"/>
                </a:lnTo>
                <a:lnTo>
                  <a:pt x="144" y="60"/>
                </a:lnTo>
                <a:lnTo>
                  <a:pt x="139" y="54"/>
                </a:lnTo>
                <a:lnTo>
                  <a:pt x="134" y="50"/>
                </a:lnTo>
                <a:lnTo>
                  <a:pt x="129" y="45"/>
                </a:lnTo>
                <a:lnTo>
                  <a:pt x="123" y="41"/>
                </a:lnTo>
                <a:lnTo>
                  <a:pt x="117" y="38"/>
                </a:lnTo>
                <a:lnTo>
                  <a:pt x="111" y="33"/>
                </a:lnTo>
                <a:lnTo>
                  <a:pt x="106" y="30"/>
                </a:lnTo>
                <a:lnTo>
                  <a:pt x="99" y="27"/>
                </a:lnTo>
                <a:lnTo>
                  <a:pt x="94" y="23"/>
                </a:lnTo>
                <a:lnTo>
                  <a:pt x="87" y="20"/>
                </a:lnTo>
                <a:lnTo>
                  <a:pt x="81" y="17"/>
                </a:lnTo>
                <a:lnTo>
                  <a:pt x="74" y="15"/>
                </a:lnTo>
                <a:lnTo>
                  <a:pt x="68" y="12"/>
                </a:lnTo>
                <a:lnTo>
                  <a:pt x="61" y="10"/>
                </a:lnTo>
                <a:lnTo>
                  <a:pt x="54" y="8"/>
                </a:lnTo>
                <a:lnTo>
                  <a:pt x="48" y="6"/>
                </a:lnTo>
                <a:lnTo>
                  <a:pt x="41" y="5"/>
                </a:lnTo>
                <a:lnTo>
                  <a:pt x="34" y="4"/>
                </a:lnTo>
                <a:lnTo>
                  <a:pt x="27" y="3"/>
                </a:lnTo>
                <a:lnTo>
                  <a:pt x="20" y="2"/>
                </a:lnTo>
                <a:lnTo>
                  <a:pt x="13" y="2"/>
                </a:lnTo>
                <a:lnTo>
                  <a:pt x="6" y="0"/>
                </a:lnTo>
                <a:lnTo>
                  <a:pt x="0" y="0"/>
                </a:lnTo>
              </a:path>
            </a:pathLst>
          </a:custGeom>
          <a:noFill/>
          <a:ln w="9525">
            <a:solidFill>
              <a:srgbClr val="000000"/>
            </a:solidFill>
            <a:round/>
            <a:headEnd/>
            <a:tailEnd/>
          </a:ln>
        </p:spPr>
        <p:txBody>
          <a:bodyPr>
            <a:prstTxWarp prst="textNoShape">
              <a:avLst/>
            </a:prstTxWarp>
          </a:bodyPr>
          <a:lstStyle/>
          <a:p>
            <a:endParaRPr lang="en-US"/>
          </a:p>
        </p:txBody>
      </p:sp>
      <p:sp>
        <p:nvSpPr>
          <p:cNvPr id="57445" name="Freeform 100"/>
          <p:cNvSpPr>
            <a:spLocks/>
          </p:cNvSpPr>
          <p:nvPr/>
        </p:nvSpPr>
        <p:spPr bwMode="auto">
          <a:xfrm>
            <a:off x="5984875" y="3270250"/>
            <a:ext cx="66675" cy="66675"/>
          </a:xfrm>
          <a:custGeom>
            <a:avLst/>
            <a:gdLst>
              <a:gd name="T0" fmla="*/ 210 w 210"/>
              <a:gd name="T1" fmla="*/ 0 h 210"/>
              <a:gd name="T2" fmla="*/ 202 w 210"/>
              <a:gd name="T3" fmla="*/ 0 h 210"/>
              <a:gd name="T4" fmla="*/ 196 w 210"/>
              <a:gd name="T5" fmla="*/ 2 h 210"/>
              <a:gd name="T6" fmla="*/ 189 w 210"/>
              <a:gd name="T7" fmla="*/ 2 h 210"/>
              <a:gd name="T8" fmla="*/ 181 w 210"/>
              <a:gd name="T9" fmla="*/ 3 h 210"/>
              <a:gd name="T10" fmla="*/ 175 w 210"/>
              <a:gd name="T11" fmla="*/ 4 h 210"/>
              <a:gd name="T12" fmla="*/ 168 w 210"/>
              <a:gd name="T13" fmla="*/ 5 h 210"/>
              <a:gd name="T14" fmla="*/ 161 w 210"/>
              <a:gd name="T15" fmla="*/ 6 h 210"/>
              <a:gd name="T16" fmla="*/ 154 w 210"/>
              <a:gd name="T17" fmla="*/ 8 h 210"/>
              <a:gd name="T18" fmla="*/ 147 w 210"/>
              <a:gd name="T19" fmla="*/ 10 h 210"/>
              <a:gd name="T20" fmla="*/ 141 w 210"/>
              <a:gd name="T21" fmla="*/ 12 h 210"/>
              <a:gd name="T22" fmla="*/ 134 w 210"/>
              <a:gd name="T23" fmla="*/ 15 h 210"/>
              <a:gd name="T24" fmla="*/ 128 w 210"/>
              <a:gd name="T25" fmla="*/ 17 h 210"/>
              <a:gd name="T26" fmla="*/ 121 w 210"/>
              <a:gd name="T27" fmla="*/ 20 h 210"/>
              <a:gd name="T28" fmla="*/ 116 w 210"/>
              <a:gd name="T29" fmla="*/ 23 h 210"/>
              <a:gd name="T30" fmla="*/ 109 w 210"/>
              <a:gd name="T31" fmla="*/ 27 h 210"/>
              <a:gd name="T32" fmla="*/ 104 w 210"/>
              <a:gd name="T33" fmla="*/ 30 h 210"/>
              <a:gd name="T34" fmla="*/ 97 w 210"/>
              <a:gd name="T35" fmla="*/ 33 h 210"/>
              <a:gd name="T36" fmla="*/ 92 w 210"/>
              <a:gd name="T37" fmla="*/ 38 h 210"/>
              <a:gd name="T38" fmla="*/ 86 w 210"/>
              <a:gd name="T39" fmla="*/ 41 h 210"/>
              <a:gd name="T40" fmla="*/ 81 w 210"/>
              <a:gd name="T41" fmla="*/ 45 h 210"/>
              <a:gd name="T42" fmla="*/ 75 w 210"/>
              <a:gd name="T43" fmla="*/ 50 h 210"/>
              <a:gd name="T44" fmla="*/ 70 w 210"/>
              <a:gd name="T45" fmla="*/ 54 h 210"/>
              <a:gd name="T46" fmla="*/ 64 w 210"/>
              <a:gd name="T47" fmla="*/ 60 h 210"/>
              <a:gd name="T48" fmla="*/ 60 w 210"/>
              <a:gd name="T49" fmla="*/ 64 h 210"/>
              <a:gd name="T50" fmla="*/ 54 w 210"/>
              <a:gd name="T51" fmla="*/ 70 h 210"/>
              <a:gd name="T52" fmla="*/ 50 w 210"/>
              <a:gd name="T53" fmla="*/ 75 h 210"/>
              <a:gd name="T54" fmla="*/ 45 w 210"/>
              <a:gd name="T55" fmla="*/ 80 h 210"/>
              <a:gd name="T56" fmla="*/ 41 w 210"/>
              <a:gd name="T57" fmla="*/ 86 h 210"/>
              <a:gd name="T58" fmla="*/ 38 w 210"/>
              <a:gd name="T59" fmla="*/ 91 h 210"/>
              <a:gd name="T60" fmla="*/ 33 w 210"/>
              <a:gd name="T61" fmla="*/ 97 h 210"/>
              <a:gd name="T62" fmla="*/ 30 w 210"/>
              <a:gd name="T63" fmla="*/ 104 h 210"/>
              <a:gd name="T64" fmla="*/ 27 w 210"/>
              <a:gd name="T65" fmla="*/ 109 h 210"/>
              <a:gd name="T66" fmla="*/ 24 w 210"/>
              <a:gd name="T67" fmla="*/ 116 h 210"/>
              <a:gd name="T68" fmla="*/ 20 w 210"/>
              <a:gd name="T69" fmla="*/ 121 h 210"/>
              <a:gd name="T70" fmla="*/ 17 w 210"/>
              <a:gd name="T71" fmla="*/ 128 h 210"/>
              <a:gd name="T72" fmla="*/ 15 w 210"/>
              <a:gd name="T73" fmla="*/ 134 h 210"/>
              <a:gd name="T74" fmla="*/ 13 w 210"/>
              <a:gd name="T75" fmla="*/ 141 h 210"/>
              <a:gd name="T76" fmla="*/ 10 w 210"/>
              <a:gd name="T77" fmla="*/ 147 h 210"/>
              <a:gd name="T78" fmla="*/ 8 w 210"/>
              <a:gd name="T79" fmla="*/ 154 h 210"/>
              <a:gd name="T80" fmla="*/ 6 w 210"/>
              <a:gd name="T81" fmla="*/ 161 h 210"/>
              <a:gd name="T82" fmla="*/ 5 w 210"/>
              <a:gd name="T83" fmla="*/ 168 h 210"/>
              <a:gd name="T84" fmla="*/ 4 w 210"/>
              <a:gd name="T85" fmla="*/ 175 h 210"/>
              <a:gd name="T86" fmla="*/ 3 w 210"/>
              <a:gd name="T87" fmla="*/ 181 h 210"/>
              <a:gd name="T88" fmla="*/ 2 w 210"/>
              <a:gd name="T89" fmla="*/ 189 h 210"/>
              <a:gd name="T90" fmla="*/ 2 w 210"/>
              <a:gd name="T91" fmla="*/ 196 h 210"/>
              <a:gd name="T92" fmla="*/ 0 w 210"/>
              <a:gd name="T93" fmla="*/ 202 h 210"/>
              <a:gd name="T94" fmla="*/ 0 w 210"/>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0"/>
              <a:gd name="T145" fmla="*/ 0 h 210"/>
              <a:gd name="T146" fmla="*/ 210 w 210"/>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0" h="210">
                <a:moveTo>
                  <a:pt x="210" y="0"/>
                </a:moveTo>
                <a:lnTo>
                  <a:pt x="202" y="0"/>
                </a:lnTo>
                <a:lnTo>
                  <a:pt x="196" y="2"/>
                </a:lnTo>
                <a:lnTo>
                  <a:pt x="189" y="2"/>
                </a:lnTo>
                <a:lnTo>
                  <a:pt x="181" y="3"/>
                </a:lnTo>
                <a:lnTo>
                  <a:pt x="175" y="4"/>
                </a:lnTo>
                <a:lnTo>
                  <a:pt x="168" y="5"/>
                </a:lnTo>
                <a:lnTo>
                  <a:pt x="161" y="6"/>
                </a:lnTo>
                <a:lnTo>
                  <a:pt x="154" y="8"/>
                </a:lnTo>
                <a:lnTo>
                  <a:pt x="147" y="10"/>
                </a:lnTo>
                <a:lnTo>
                  <a:pt x="141" y="12"/>
                </a:lnTo>
                <a:lnTo>
                  <a:pt x="134" y="15"/>
                </a:lnTo>
                <a:lnTo>
                  <a:pt x="128" y="17"/>
                </a:lnTo>
                <a:lnTo>
                  <a:pt x="121" y="20"/>
                </a:lnTo>
                <a:lnTo>
                  <a:pt x="116" y="23"/>
                </a:lnTo>
                <a:lnTo>
                  <a:pt x="109" y="27"/>
                </a:lnTo>
                <a:lnTo>
                  <a:pt x="104" y="30"/>
                </a:lnTo>
                <a:lnTo>
                  <a:pt x="97" y="33"/>
                </a:lnTo>
                <a:lnTo>
                  <a:pt x="92" y="38"/>
                </a:lnTo>
                <a:lnTo>
                  <a:pt x="86" y="41"/>
                </a:lnTo>
                <a:lnTo>
                  <a:pt x="81" y="45"/>
                </a:lnTo>
                <a:lnTo>
                  <a:pt x="75" y="50"/>
                </a:lnTo>
                <a:lnTo>
                  <a:pt x="70" y="54"/>
                </a:lnTo>
                <a:lnTo>
                  <a:pt x="64" y="60"/>
                </a:lnTo>
                <a:lnTo>
                  <a:pt x="60" y="64"/>
                </a:lnTo>
                <a:lnTo>
                  <a:pt x="54" y="70"/>
                </a:lnTo>
                <a:lnTo>
                  <a:pt x="50" y="75"/>
                </a:lnTo>
                <a:lnTo>
                  <a:pt x="45" y="80"/>
                </a:lnTo>
                <a:lnTo>
                  <a:pt x="41" y="86"/>
                </a:lnTo>
                <a:lnTo>
                  <a:pt x="38" y="91"/>
                </a:lnTo>
                <a:lnTo>
                  <a:pt x="33" y="97"/>
                </a:lnTo>
                <a:lnTo>
                  <a:pt x="30" y="104"/>
                </a:lnTo>
                <a:lnTo>
                  <a:pt x="27" y="109"/>
                </a:lnTo>
                <a:lnTo>
                  <a:pt x="24" y="116"/>
                </a:lnTo>
                <a:lnTo>
                  <a:pt x="20" y="121"/>
                </a:lnTo>
                <a:lnTo>
                  <a:pt x="17" y="128"/>
                </a:lnTo>
                <a:lnTo>
                  <a:pt x="15" y="134"/>
                </a:lnTo>
                <a:lnTo>
                  <a:pt x="13" y="141"/>
                </a:lnTo>
                <a:lnTo>
                  <a:pt x="10" y="147"/>
                </a:lnTo>
                <a:lnTo>
                  <a:pt x="8" y="154"/>
                </a:lnTo>
                <a:lnTo>
                  <a:pt x="6" y="161"/>
                </a:lnTo>
                <a:lnTo>
                  <a:pt x="5" y="168"/>
                </a:lnTo>
                <a:lnTo>
                  <a:pt x="4" y="175"/>
                </a:lnTo>
                <a:lnTo>
                  <a:pt x="3" y="181"/>
                </a:lnTo>
                <a:lnTo>
                  <a:pt x="2" y="189"/>
                </a:lnTo>
                <a:lnTo>
                  <a:pt x="2" y="196"/>
                </a:lnTo>
                <a:lnTo>
                  <a:pt x="0" y="202"/>
                </a:lnTo>
                <a:lnTo>
                  <a:pt x="0" y="210"/>
                </a:lnTo>
              </a:path>
            </a:pathLst>
          </a:custGeom>
          <a:noFill/>
          <a:ln w="9525">
            <a:solidFill>
              <a:srgbClr val="000000"/>
            </a:solidFill>
            <a:round/>
            <a:headEnd/>
            <a:tailEnd/>
          </a:ln>
        </p:spPr>
        <p:txBody>
          <a:bodyPr>
            <a:prstTxWarp prst="textNoShape">
              <a:avLst/>
            </a:prstTxWarp>
          </a:bodyPr>
          <a:lstStyle/>
          <a:p>
            <a:endParaRPr lang="en-US"/>
          </a:p>
        </p:txBody>
      </p:sp>
      <p:sp>
        <p:nvSpPr>
          <p:cNvPr id="57446" name="Line 101"/>
          <p:cNvSpPr>
            <a:spLocks noChangeShapeType="1"/>
          </p:cNvSpPr>
          <p:nvPr/>
        </p:nvSpPr>
        <p:spPr bwMode="auto">
          <a:xfrm flipH="1">
            <a:off x="5894388"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47" name="Line 102"/>
          <p:cNvSpPr>
            <a:spLocks noChangeShapeType="1"/>
          </p:cNvSpPr>
          <p:nvPr/>
        </p:nvSpPr>
        <p:spPr bwMode="auto">
          <a:xfrm flipH="1">
            <a:off x="5781675"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48" name="Line 103"/>
          <p:cNvSpPr>
            <a:spLocks noChangeShapeType="1"/>
          </p:cNvSpPr>
          <p:nvPr/>
        </p:nvSpPr>
        <p:spPr bwMode="auto">
          <a:xfrm flipH="1">
            <a:off x="5667375"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49" name="Line 104"/>
          <p:cNvSpPr>
            <a:spLocks noChangeShapeType="1"/>
          </p:cNvSpPr>
          <p:nvPr/>
        </p:nvSpPr>
        <p:spPr bwMode="auto">
          <a:xfrm flipH="1">
            <a:off x="5553075"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0" name="Line 105"/>
          <p:cNvSpPr>
            <a:spLocks noChangeShapeType="1"/>
          </p:cNvSpPr>
          <p:nvPr/>
        </p:nvSpPr>
        <p:spPr bwMode="auto">
          <a:xfrm flipH="1">
            <a:off x="5438775" y="3554413"/>
            <a:ext cx="92075"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1" name="Line 106"/>
          <p:cNvSpPr>
            <a:spLocks noChangeShapeType="1"/>
          </p:cNvSpPr>
          <p:nvPr/>
        </p:nvSpPr>
        <p:spPr bwMode="auto">
          <a:xfrm flipH="1">
            <a:off x="532606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2" name="Line 107"/>
          <p:cNvSpPr>
            <a:spLocks noChangeShapeType="1"/>
          </p:cNvSpPr>
          <p:nvPr/>
        </p:nvSpPr>
        <p:spPr bwMode="auto">
          <a:xfrm flipH="1">
            <a:off x="521176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3" name="Line 108"/>
          <p:cNvSpPr>
            <a:spLocks noChangeShapeType="1"/>
          </p:cNvSpPr>
          <p:nvPr/>
        </p:nvSpPr>
        <p:spPr bwMode="auto">
          <a:xfrm flipH="1">
            <a:off x="5097463" y="3554413"/>
            <a:ext cx="90487"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4" name="Line 109"/>
          <p:cNvSpPr>
            <a:spLocks noChangeShapeType="1"/>
          </p:cNvSpPr>
          <p:nvPr/>
        </p:nvSpPr>
        <p:spPr bwMode="auto">
          <a:xfrm flipH="1">
            <a:off x="4983163" y="3554413"/>
            <a:ext cx="92075"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5" name="Line 110"/>
          <p:cNvSpPr>
            <a:spLocks noChangeShapeType="1"/>
          </p:cNvSpPr>
          <p:nvPr/>
        </p:nvSpPr>
        <p:spPr bwMode="auto">
          <a:xfrm flipH="1">
            <a:off x="4870450" y="3554413"/>
            <a:ext cx="904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6" name="Line 111"/>
          <p:cNvSpPr>
            <a:spLocks noChangeShapeType="1"/>
          </p:cNvSpPr>
          <p:nvPr/>
        </p:nvSpPr>
        <p:spPr bwMode="auto">
          <a:xfrm flipH="1">
            <a:off x="4764088" y="3554413"/>
            <a:ext cx="82550"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7" name="Freeform 112"/>
          <p:cNvSpPr>
            <a:spLocks/>
          </p:cNvSpPr>
          <p:nvPr/>
        </p:nvSpPr>
        <p:spPr bwMode="auto">
          <a:xfrm>
            <a:off x="4649788" y="3516313"/>
            <a:ext cx="152400" cy="76200"/>
          </a:xfrm>
          <a:custGeom>
            <a:avLst/>
            <a:gdLst>
              <a:gd name="T0" fmla="*/ 477 w 477"/>
              <a:gd name="T1" fmla="*/ 239 h 239"/>
              <a:gd name="T2" fmla="*/ 0 w 477"/>
              <a:gd name="T3" fmla="*/ 119 h 239"/>
              <a:gd name="T4" fmla="*/ 477 w 477"/>
              <a:gd name="T5" fmla="*/ 0 h 239"/>
              <a:gd name="T6" fmla="*/ 477 w 477"/>
              <a:gd name="T7" fmla="*/ 239 h 239"/>
              <a:gd name="T8" fmla="*/ 0 60000 65536"/>
              <a:gd name="T9" fmla="*/ 0 60000 65536"/>
              <a:gd name="T10" fmla="*/ 0 60000 65536"/>
              <a:gd name="T11" fmla="*/ 0 60000 65536"/>
              <a:gd name="T12" fmla="*/ 0 w 477"/>
              <a:gd name="T13" fmla="*/ 0 h 239"/>
              <a:gd name="T14" fmla="*/ 477 w 477"/>
              <a:gd name="T15" fmla="*/ 239 h 239"/>
            </a:gdLst>
            <a:ahLst/>
            <a:cxnLst>
              <a:cxn ang="T8">
                <a:pos x="T0" y="T1"/>
              </a:cxn>
              <a:cxn ang="T9">
                <a:pos x="T2" y="T3"/>
              </a:cxn>
              <a:cxn ang="T10">
                <a:pos x="T4" y="T5"/>
              </a:cxn>
              <a:cxn ang="T11">
                <a:pos x="T6" y="T7"/>
              </a:cxn>
            </a:cxnLst>
            <a:rect l="T12" t="T13" r="T14" b="T15"/>
            <a:pathLst>
              <a:path w="477" h="239">
                <a:moveTo>
                  <a:pt x="477" y="239"/>
                </a:moveTo>
                <a:lnTo>
                  <a:pt x="0" y="119"/>
                </a:lnTo>
                <a:lnTo>
                  <a:pt x="477" y="0"/>
                </a:lnTo>
                <a:lnTo>
                  <a:pt x="477" y="239"/>
                </a:lnTo>
                <a:close/>
              </a:path>
            </a:pathLst>
          </a:custGeom>
          <a:solidFill>
            <a:srgbClr val="0000AF"/>
          </a:solidFill>
          <a:ln w="19050">
            <a:solidFill>
              <a:srgbClr val="0000AF"/>
            </a:solidFill>
            <a:round/>
            <a:headEnd/>
            <a:tailEnd/>
          </a:ln>
        </p:spPr>
        <p:txBody>
          <a:bodyPr>
            <a:prstTxWarp prst="textNoShape">
              <a:avLst/>
            </a:prstTxWarp>
          </a:bodyPr>
          <a:lstStyle/>
          <a:p>
            <a:endParaRPr lang="en-US"/>
          </a:p>
        </p:txBody>
      </p:sp>
      <p:sp>
        <p:nvSpPr>
          <p:cNvPr id="57458" name="Line 113"/>
          <p:cNvSpPr>
            <a:spLocks noChangeShapeType="1"/>
          </p:cNvSpPr>
          <p:nvPr/>
        </p:nvSpPr>
        <p:spPr bwMode="auto">
          <a:xfrm>
            <a:off x="2906713"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59" name="Line 114"/>
          <p:cNvSpPr>
            <a:spLocks noChangeShapeType="1"/>
          </p:cNvSpPr>
          <p:nvPr/>
        </p:nvSpPr>
        <p:spPr bwMode="auto">
          <a:xfrm>
            <a:off x="3021013"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0" name="Line 115"/>
          <p:cNvSpPr>
            <a:spLocks noChangeShapeType="1"/>
          </p:cNvSpPr>
          <p:nvPr/>
        </p:nvSpPr>
        <p:spPr bwMode="auto">
          <a:xfrm>
            <a:off x="3135313"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1" name="Line 116"/>
          <p:cNvSpPr>
            <a:spLocks noChangeShapeType="1"/>
          </p:cNvSpPr>
          <p:nvPr/>
        </p:nvSpPr>
        <p:spPr bwMode="auto">
          <a:xfrm>
            <a:off x="3248025"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2" name="Line 117"/>
          <p:cNvSpPr>
            <a:spLocks noChangeShapeType="1"/>
          </p:cNvSpPr>
          <p:nvPr/>
        </p:nvSpPr>
        <p:spPr bwMode="auto">
          <a:xfrm>
            <a:off x="3362325"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3" name="Line 118"/>
          <p:cNvSpPr>
            <a:spLocks noChangeShapeType="1"/>
          </p:cNvSpPr>
          <p:nvPr/>
        </p:nvSpPr>
        <p:spPr bwMode="auto">
          <a:xfrm>
            <a:off x="3476625" y="4879975"/>
            <a:ext cx="9048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4" name="Line 119"/>
          <p:cNvSpPr>
            <a:spLocks noChangeShapeType="1"/>
          </p:cNvSpPr>
          <p:nvPr/>
        </p:nvSpPr>
        <p:spPr bwMode="auto">
          <a:xfrm>
            <a:off x="3590925" y="4879975"/>
            <a:ext cx="9048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5" name="Line 120"/>
          <p:cNvSpPr>
            <a:spLocks noChangeShapeType="1"/>
          </p:cNvSpPr>
          <p:nvPr/>
        </p:nvSpPr>
        <p:spPr bwMode="auto">
          <a:xfrm>
            <a:off x="3703638"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6" name="Line 121"/>
          <p:cNvSpPr>
            <a:spLocks noChangeShapeType="1"/>
          </p:cNvSpPr>
          <p:nvPr/>
        </p:nvSpPr>
        <p:spPr bwMode="auto">
          <a:xfrm>
            <a:off x="3817938"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7" name="Line 122"/>
          <p:cNvSpPr>
            <a:spLocks noChangeShapeType="1"/>
          </p:cNvSpPr>
          <p:nvPr/>
        </p:nvSpPr>
        <p:spPr bwMode="auto">
          <a:xfrm>
            <a:off x="3932238"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8" name="Line 123"/>
          <p:cNvSpPr>
            <a:spLocks noChangeShapeType="1"/>
          </p:cNvSpPr>
          <p:nvPr/>
        </p:nvSpPr>
        <p:spPr bwMode="auto">
          <a:xfrm>
            <a:off x="4046538"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69" name="Line 124"/>
          <p:cNvSpPr>
            <a:spLocks noChangeShapeType="1"/>
          </p:cNvSpPr>
          <p:nvPr/>
        </p:nvSpPr>
        <p:spPr bwMode="auto">
          <a:xfrm>
            <a:off x="4159250"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0" name="Line 125"/>
          <p:cNvSpPr>
            <a:spLocks noChangeShapeType="1"/>
          </p:cNvSpPr>
          <p:nvPr/>
        </p:nvSpPr>
        <p:spPr bwMode="auto">
          <a:xfrm>
            <a:off x="4273550"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1" name="Line 126"/>
          <p:cNvSpPr>
            <a:spLocks noChangeShapeType="1"/>
          </p:cNvSpPr>
          <p:nvPr/>
        </p:nvSpPr>
        <p:spPr bwMode="auto">
          <a:xfrm>
            <a:off x="4387850" y="4879975"/>
            <a:ext cx="9048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2" name="Line 127"/>
          <p:cNvSpPr>
            <a:spLocks noChangeShapeType="1"/>
          </p:cNvSpPr>
          <p:nvPr/>
        </p:nvSpPr>
        <p:spPr bwMode="auto">
          <a:xfrm>
            <a:off x="4502150" y="4879975"/>
            <a:ext cx="9048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3" name="Line 128"/>
          <p:cNvSpPr>
            <a:spLocks noChangeShapeType="1"/>
          </p:cNvSpPr>
          <p:nvPr/>
        </p:nvSpPr>
        <p:spPr bwMode="auto">
          <a:xfrm>
            <a:off x="4614863"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4" name="Line 129"/>
          <p:cNvSpPr>
            <a:spLocks noChangeShapeType="1"/>
          </p:cNvSpPr>
          <p:nvPr/>
        </p:nvSpPr>
        <p:spPr bwMode="auto">
          <a:xfrm>
            <a:off x="4729163"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5" name="Line 130"/>
          <p:cNvSpPr>
            <a:spLocks noChangeShapeType="1"/>
          </p:cNvSpPr>
          <p:nvPr/>
        </p:nvSpPr>
        <p:spPr bwMode="auto">
          <a:xfrm>
            <a:off x="4843463" y="487997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6" name="Line 131"/>
          <p:cNvSpPr>
            <a:spLocks noChangeShapeType="1"/>
          </p:cNvSpPr>
          <p:nvPr/>
        </p:nvSpPr>
        <p:spPr bwMode="auto">
          <a:xfrm>
            <a:off x="4956175"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7" name="Line 132"/>
          <p:cNvSpPr>
            <a:spLocks noChangeShapeType="1"/>
          </p:cNvSpPr>
          <p:nvPr/>
        </p:nvSpPr>
        <p:spPr bwMode="auto">
          <a:xfrm>
            <a:off x="5070475" y="487997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78" name="Line 133"/>
          <p:cNvSpPr>
            <a:spLocks noChangeShapeType="1"/>
          </p:cNvSpPr>
          <p:nvPr/>
        </p:nvSpPr>
        <p:spPr bwMode="auto">
          <a:xfrm>
            <a:off x="5184775" y="4879975"/>
            <a:ext cx="90488" cy="1588"/>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79" name="Line 134"/>
          <p:cNvSpPr>
            <a:spLocks noChangeShapeType="1"/>
          </p:cNvSpPr>
          <p:nvPr/>
        </p:nvSpPr>
        <p:spPr bwMode="auto">
          <a:xfrm flipV="1">
            <a:off x="5275263" y="4878388"/>
            <a:ext cx="1587" cy="1587"/>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0" name="Line 135"/>
          <p:cNvSpPr>
            <a:spLocks noChangeShapeType="1"/>
          </p:cNvSpPr>
          <p:nvPr/>
        </p:nvSpPr>
        <p:spPr bwMode="auto">
          <a:xfrm flipV="1">
            <a:off x="5286375" y="4778375"/>
            <a:ext cx="42863" cy="80963"/>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1" name="Line 136"/>
          <p:cNvSpPr>
            <a:spLocks noChangeShapeType="1"/>
          </p:cNvSpPr>
          <p:nvPr/>
        </p:nvSpPr>
        <p:spPr bwMode="auto">
          <a:xfrm flipV="1">
            <a:off x="5340350" y="4678363"/>
            <a:ext cx="42863" cy="80962"/>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2" name="Line 137"/>
          <p:cNvSpPr>
            <a:spLocks noChangeShapeType="1"/>
          </p:cNvSpPr>
          <p:nvPr/>
        </p:nvSpPr>
        <p:spPr bwMode="auto">
          <a:xfrm flipV="1">
            <a:off x="5394325" y="4578350"/>
            <a:ext cx="42863" cy="79375"/>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3" name="Line 138"/>
          <p:cNvSpPr>
            <a:spLocks noChangeShapeType="1"/>
          </p:cNvSpPr>
          <p:nvPr/>
        </p:nvSpPr>
        <p:spPr bwMode="auto">
          <a:xfrm flipV="1">
            <a:off x="5448300" y="4478338"/>
            <a:ext cx="42863" cy="79375"/>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4" name="Line 139"/>
          <p:cNvSpPr>
            <a:spLocks noChangeShapeType="1"/>
          </p:cNvSpPr>
          <p:nvPr/>
        </p:nvSpPr>
        <p:spPr bwMode="auto">
          <a:xfrm flipV="1">
            <a:off x="5502275" y="4376738"/>
            <a:ext cx="42863" cy="80962"/>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5" name="Line 140"/>
          <p:cNvSpPr>
            <a:spLocks noChangeShapeType="1"/>
          </p:cNvSpPr>
          <p:nvPr/>
        </p:nvSpPr>
        <p:spPr bwMode="auto">
          <a:xfrm flipV="1">
            <a:off x="5554663" y="4276725"/>
            <a:ext cx="44450" cy="80963"/>
          </a:xfrm>
          <a:prstGeom prst="line">
            <a:avLst/>
          </a:prstGeom>
          <a:noFill/>
          <a:ln w="19050">
            <a:solidFill>
              <a:srgbClr val="0000AF"/>
            </a:solidFill>
            <a:round/>
            <a:headEnd/>
            <a:tailEnd/>
          </a:ln>
        </p:spPr>
        <p:txBody>
          <a:bodyPr>
            <a:prstTxWarp prst="textNoShape">
              <a:avLst/>
            </a:prstTxWarp>
          </a:bodyPr>
          <a:lstStyle/>
          <a:p>
            <a:endParaRPr lang="en-US">
              <a:solidFill>
                <a:srgbClr val="BFBFBF"/>
              </a:solidFill>
            </a:endParaRPr>
          </a:p>
        </p:txBody>
      </p:sp>
      <p:sp>
        <p:nvSpPr>
          <p:cNvPr id="57486" name="Line 141"/>
          <p:cNvSpPr>
            <a:spLocks noChangeShapeType="1"/>
          </p:cNvSpPr>
          <p:nvPr/>
        </p:nvSpPr>
        <p:spPr bwMode="auto">
          <a:xfrm flipV="1">
            <a:off x="5608638" y="4176713"/>
            <a:ext cx="42862" cy="80962"/>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87" name="Line 142"/>
          <p:cNvSpPr>
            <a:spLocks noChangeShapeType="1"/>
          </p:cNvSpPr>
          <p:nvPr/>
        </p:nvSpPr>
        <p:spPr bwMode="auto">
          <a:xfrm flipV="1">
            <a:off x="5662613" y="4076700"/>
            <a:ext cx="42862" cy="79375"/>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88" name="Line 143"/>
          <p:cNvSpPr>
            <a:spLocks noChangeShapeType="1"/>
          </p:cNvSpPr>
          <p:nvPr/>
        </p:nvSpPr>
        <p:spPr bwMode="auto">
          <a:xfrm flipV="1">
            <a:off x="5716588" y="3975100"/>
            <a:ext cx="42862" cy="80963"/>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89" name="Line 144"/>
          <p:cNvSpPr>
            <a:spLocks noChangeShapeType="1"/>
          </p:cNvSpPr>
          <p:nvPr/>
        </p:nvSpPr>
        <p:spPr bwMode="auto">
          <a:xfrm flipV="1">
            <a:off x="5770563" y="3875088"/>
            <a:ext cx="42862" cy="80962"/>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0" name="Line 145"/>
          <p:cNvSpPr>
            <a:spLocks noChangeShapeType="1"/>
          </p:cNvSpPr>
          <p:nvPr/>
        </p:nvSpPr>
        <p:spPr bwMode="auto">
          <a:xfrm flipV="1">
            <a:off x="5824538" y="3775075"/>
            <a:ext cx="42862" cy="80963"/>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1" name="Line 146"/>
          <p:cNvSpPr>
            <a:spLocks noChangeShapeType="1"/>
          </p:cNvSpPr>
          <p:nvPr/>
        </p:nvSpPr>
        <p:spPr bwMode="auto">
          <a:xfrm flipV="1">
            <a:off x="5878513" y="3675063"/>
            <a:ext cx="42862" cy="79375"/>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2" name="Line 147"/>
          <p:cNvSpPr>
            <a:spLocks noChangeShapeType="1"/>
          </p:cNvSpPr>
          <p:nvPr/>
        </p:nvSpPr>
        <p:spPr bwMode="auto">
          <a:xfrm flipV="1">
            <a:off x="5930900" y="3575050"/>
            <a:ext cx="42863" cy="79375"/>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3" name="Line 148"/>
          <p:cNvSpPr>
            <a:spLocks noChangeShapeType="1"/>
          </p:cNvSpPr>
          <p:nvPr/>
        </p:nvSpPr>
        <p:spPr bwMode="auto">
          <a:xfrm flipV="1">
            <a:off x="5984875" y="3554413"/>
            <a:ext cx="1588" cy="1587"/>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4" name="Line 149"/>
          <p:cNvSpPr>
            <a:spLocks noChangeShapeType="1"/>
          </p:cNvSpPr>
          <p:nvPr/>
        </p:nvSpPr>
        <p:spPr bwMode="auto">
          <a:xfrm>
            <a:off x="1724025" y="4784725"/>
            <a:ext cx="9048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5" name="Line 150"/>
          <p:cNvSpPr>
            <a:spLocks noChangeShapeType="1"/>
          </p:cNvSpPr>
          <p:nvPr/>
        </p:nvSpPr>
        <p:spPr bwMode="auto">
          <a:xfrm>
            <a:off x="1836738" y="4784725"/>
            <a:ext cx="92075"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6" name="Line 151"/>
          <p:cNvSpPr>
            <a:spLocks noChangeShapeType="1"/>
          </p:cNvSpPr>
          <p:nvPr/>
        </p:nvSpPr>
        <p:spPr bwMode="auto">
          <a:xfrm>
            <a:off x="1951038" y="478472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7" name="Line 152"/>
          <p:cNvSpPr>
            <a:spLocks noChangeShapeType="1"/>
          </p:cNvSpPr>
          <p:nvPr/>
        </p:nvSpPr>
        <p:spPr bwMode="auto">
          <a:xfrm>
            <a:off x="2065338" y="478472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8" name="Line 153"/>
          <p:cNvSpPr>
            <a:spLocks noChangeShapeType="1"/>
          </p:cNvSpPr>
          <p:nvPr/>
        </p:nvSpPr>
        <p:spPr bwMode="auto">
          <a:xfrm>
            <a:off x="2179638" y="4784725"/>
            <a:ext cx="90487"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499" name="Line 154"/>
          <p:cNvSpPr>
            <a:spLocks noChangeShapeType="1"/>
          </p:cNvSpPr>
          <p:nvPr/>
        </p:nvSpPr>
        <p:spPr bwMode="auto">
          <a:xfrm flipH="1">
            <a:off x="2244725" y="4784725"/>
            <a:ext cx="46038" cy="1588"/>
          </a:xfrm>
          <a:prstGeom prst="line">
            <a:avLst/>
          </a:prstGeom>
          <a:noFill/>
          <a:ln w="19050">
            <a:solidFill>
              <a:srgbClr val="0000AF"/>
            </a:solidFill>
            <a:round/>
            <a:headEnd/>
            <a:tailEnd/>
          </a:ln>
        </p:spPr>
        <p:txBody>
          <a:bodyPr>
            <a:prstTxWarp prst="textNoShape">
              <a:avLst/>
            </a:prstTxWarp>
          </a:bodyPr>
          <a:lstStyle/>
          <a:p>
            <a:endParaRPr lang="en-US"/>
          </a:p>
        </p:txBody>
      </p:sp>
      <p:sp>
        <p:nvSpPr>
          <p:cNvPr id="57500" name="Freeform 155"/>
          <p:cNvSpPr>
            <a:spLocks/>
          </p:cNvSpPr>
          <p:nvPr/>
        </p:nvSpPr>
        <p:spPr bwMode="auto">
          <a:xfrm>
            <a:off x="3949700" y="3270250"/>
            <a:ext cx="661988" cy="568325"/>
          </a:xfrm>
          <a:custGeom>
            <a:avLst/>
            <a:gdLst>
              <a:gd name="T0" fmla="*/ 0 w 2088"/>
              <a:gd name="T1" fmla="*/ 210 h 1790"/>
              <a:gd name="T2" fmla="*/ 0 w 2088"/>
              <a:gd name="T3" fmla="*/ 1582 h 1790"/>
              <a:gd name="T4" fmla="*/ 209 w 2088"/>
              <a:gd name="T5" fmla="*/ 1582 h 1790"/>
              <a:gd name="T6" fmla="*/ 209 w 2088"/>
              <a:gd name="T7" fmla="*/ 1790 h 1790"/>
              <a:gd name="T8" fmla="*/ 1880 w 2088"/>
              <a:gd name="T9" fmla="*/ 1790 h 1790"/>
              <a:gd name="T10" fmla="*/ 1880 w 2088"/>
              <a:gd name="T11" fmla="*/ 1582 h 1790"/>
              <a:gd name="T12" fmla="*/ 2088 w 2088"/>
              <a:gd name="T13" fmla="*/ 1582 h 1790"/>
              <a:gd name="T14" fmla="*/ 2088 w 2088"/>
              <a:gd name="T15" fmla="*/ 210 h 1790"/>
              <a:gd name="T16" fmla="*/ 1880 w 2088"/>
              <a:gd name="T17" fmla="*/ 210 h 1790"/>
              <a:gd name="T18" fmla="*/ 1880 w 2088"/>
              <a:gd name="T19" fmla="*/ 0 h 1790"/>
              <a:gd name="T20" fmla="*/ 209 w 2088"/>
              <a:gd name="T21" fmla="*/ 0 h 1790"/>
              <a:gd name="T22" fmla="*/ 209 w 2088"/>
              <a:gd name="T23" fmla="*/ 210 h 1790"/>
              <a:gd name="T24" fmla="*/ 0 w 2088"/>
              <a:gd name="T25" fmla="*/ 210 h 17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8"/>
              <a:gd name="T40" fmla="*/ 0 h 1790"/>
              <a:gd name="T41" fmla="*/ 2088 w 2088"/>
              <a:gd name="T42" fmla="*/ 1790 h 17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8" h="1790">
                <a:moveTo>
                  <a:pt x="0" y="210"/>
                </a:moveTo>
                <a:lnTo>
                  <a:pt x="0" y="1582"/>
                </a:lnTo>
                <a:lnTo>
                  <a:pt x="209" y="1582"/>
                </a:lnTo>
                <a:lnTo>
                  <a:pt x="209" y="1790"/>
                </a:lnTo>
                <a:lnTo>
                  <a:pt x="1880" y="1790"/>
                </a:lnTo>
                <a:lnTo>
                  <a:pt x="1880" y="1582"/>
                </a:lnTo>
                <a:lnTo>
                  <a:pt x="2088" y="1582"/>
                </a:lnTo>
                <a:lnTo>
                  <a:pt x="2088" y="210"/>
                </a:lnTo>
                <a:lnTo>
                  <a:pt x="1880" y="210"/>
                </a:lnTo>
                <a:lnTo>
                  <a:pt x="1880" y="0"/>
                </a:lnTo>
                <a:lnTo>
                  <a:pt x="209" y="0"/>
                </a:lnTo>
                <a:lnTo>
                  <a:pt x="209" y="210"/>
                </a:lnTo>
                <a:lnTo>
                  <a:pt x="0" y="210"/>
                </a:lnTo>
                <a:close/>
              </a:path>
            </a:pathLst>
          </a:custGeom>
          <a:solidFill>
            <a:srgbClr val="87CEFF"/>
          </a:solidFill>
          <a:ln w="9525">
            <a:noFill/>
            <a:round/>
            <a:headEnd/>
            <a:tailEnd/>
          </a:ln>
        </p:spPr>
        <p:txBody>
          <a:bodyPr>
            <a:prstTxWarp prst="textNoShape">
              <a:avLst/>
            </a:prstTxWarp>
          </a:bodyPr>
          <a:lstStyle/>
          <a:p>
            <a:endParaRPr lang="en-US"/>
          </a:p>
        </p:txBody>
      </p:sp>
      <p:sp>
        <p:nvSpPr>
          <p:cNvPr id="57501" name="Oval 156"/>
          <p:cNvSpPr>
            <a:spLocks noChangeArrowheads="1"/>
          </p:cNvSpPr>
          <p:nvPr/>
        </p:nvSpPr>
        <p:spPr bwMode="auto">
          <a:xfrm>
            <a:off x="3949700" y="3705225"/>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02" name="Oval 157"/>
          <p:cNvSpPr>
            <a:spLocks noChangeArrowheads="1"/>
          </p:cNvSpPr>
          <p:nvPr/>
        </p:nvSpPr>
        <p:spPr bwMode="auto">
          <a:xfrm>
            <a:off x="4479925" y="3705225"/>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03" name="Oval 158"/>
          <p:cNvSpPr>
            <a:spLocks noChangeArrowheads="1"/>
          </p:cNvSpPr>
          <p:nvPr/>
        </p:nvSpPr>
        <p:spPr bwMode="auto">
          <a:xfrm>
            <a:off x="4479925" y="3270250"/>
            <a:ext cx="131763"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04" name="Oval 159"/>
          <p:cNvSpPr>
            <a:spLocks noChangeArrowheads="1"/>
          </p:cNvSpPr>
          <p:nvPr/>
        </p:nvSpPr>
        <p:spPr bwMode="auto">
          <a:xfrm>
            <a:off x="3949700" y="3270250"/>
            <a:ext cx="131763" cy="131763"/>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05" name="Line 160"/>
          <p:cNvSpPr>
            <a:spLocks noChangeShapeType="1"/>
          </p:cNvSpPr>
          <p:nvPr/>
        </p:nvSpPr>
        <p:spPr bwMode="auto">
          <a:xfrm>
            <a:off x="3949700" y="3336925"/>
            <a:ext cx="1588"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06" name="Line 161"/>
          <p:cNvSpPr>
            <a:spLocks noChangeShapeType="1"/>
          </p:cNvSpPr>
          <p:nvPr/>
        </p:nvSpPr>
        <p:spPr bwMode="auto">
          <a:xfrm>
            <a:off x="4014788" y="3838575"/>
            <a:ext cx="53181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07" name="Line 162"/>
          <p:cNvSpPr>
            <a:spLocks noChangeShapeType="1"/>
          </p:cNvSpPr>
          <p:nvPr/>
        </p:nvSpPr>
        <p:spPr bwMode="auto">
          <a:xfrm flipV="1">
            <a:off x="4611688" y="3336925"/>
            <a:ext cx="1587"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08" name="Line 163"/>
          <p:cNvSpPr>
            <a:spLocks noChangeShapeType="1"/>
          </p:cNvSpPr>
          <p:nvPr/>
        </p:nvSpPr>
        <p:spPr bwMode="auto">
          <a:xfrm flipH="1">
            <a:off x="4014788" y="3270250"/>
            <a:ext cx="531812"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09" name="Freeform 164"/>
          <p:cNvSpPr>
            <a:spLocks/>
          </p:cNvSpPr>
          <p:nvPr/>
        </p:nvSpPr>
        <p:spPr bwMode="auto">
          <a:xfrm>
            <a:off x="3949700" y="3771900"/>
            <a:ext cx="65088" cy="66675"/>
          </a:xfrm>
          <a:custGeom>
            <a:avLst/>
            <a:gdLst>
              <a:gd name="T0" fmla="*/ 0 w 209"/>
              <a:gd name="T1" fmla="*/ 0 h 208"/>
              <a:gd name="T2" fmla="*/ 0 w 209"/>
              <a:gd name="T3" fmla="*/ 6 h 208"/>
              <a:gd name="T4" fmla="*/ 1 w 209"/>
              <a:gd name="T5" fmla="*/ 13 h 208"/>
              <a:gd name="T6" fmla="*/ 1 w 209"/>
              <a:gd name="T7" fmla="*/ 21 h 208"/>
              <a:gd name="T8" fmla="*/ 2 w 209"/>
              <a:gd name="T9" fmla="*/ 27 h 208"/>
              <a:gd name="T10" fmla="*/ 3 w 209"/>
              <a:gd name="T11" fmla="*/ 34 h 208"/>
              <a:gd name="T12" fmla="*/ 4 w 209"/>
              <a:gd name="T13" fmla="*/ 42 h 208"/>
              <a:gd name="T14" fmla="*/ 7 w 209"/>
              <a:gd name="T15" fmla="*/ 48 h 208"/>
              <a:gd name="T16" fmla="*/ 8 w 209"/>
              <a:gd name="T17" fmla="*/ 55 h 208"/>
              <a:gd name="T18" fmla="*/ 10 w 209"/>
              <a:gd name="T19" fmla="*/ 61 h 208"/>
              <a:gd name="T20" fmla="*/ 12 w 209"/>
              <a:gd name="T21" fmla="*/ 68 h 208"/>
              <a:gd name="T22" fmla="*/ 14 w 209"/>
              <a:gd name="T23" fmla="*/ 74 h 208"/>
              <a:gd name="T24" fmla="*/ 16 w 209"/>
              <a:gd name="T25" fmla="*/ 81 h 208"/>
              <a:gd name="T26" fmla="*/ 20 w 209"/>
              <a:gd name="T27" fmla="*/ 88 h 208"/>
              <a:gd name="T28" fmla="*/ 23 w 209"/>
              <a:gd name="T29" fmla="*/ 94 h 208"/>
              <a:gd name="T30" fmla="*/ 26 w 209"/>
              <a:gd name="T31" fmla="*/ 100 h 208"/>
              <a:gd name="T32" fmla="*/ 30 w 209"/>
              <a:gd name="T33" fmla="*/ 106 h 208"/>
              <a:gd name="T34" fmla="*/ 33 w 209"/>
              <a:gd name="T35" fmla="*/ 112 h 208"/>
              <a:gd name="T36" fmla="*/ 37 w 209"/>
              <a:gd name="T37" fmla="*/ 118 h 208"/>
              <a:gd name="T38" fmla="*/ 41 w 209"/>
              <a:gd name="T39" fmla="*/ 124 h 208"/>
              <a:gd name="T40" fmla="*/ 45 w 209"/>
              <a:gd name="T41" fmla="*/ 129 h 208"/>
              <a:gd name="T42" fmla="*/ 49 w 209"/>
              <a:gd name="T43" fmla="*/ 135 h 208"/>
              <a:gd name="T44" fmla="*/ 55 w 209"/>
              <a:gd name="T45" fmla="*/ 139 h 208"/>
              <a:gd name="T46" fmla="*/ 59 w 209"/>
              <a:gd name="T47" fmla="*/ 145 h 208"/>
              <a:gd name="T48" fmla="*/ 64 w 209"/>
              <a:gd name="T49" fmla="*/ 150 h 208"/>
              <a:gd name="T50" fmla="*/ 69 w 209"/>
              <a:gd name="T51" fmla="*/ 154 h 208"/>
              <a:gd name="T52" fmla="*/ 75 w 209"/>
              <a:gd name="T53" fmla="*/ 159 h 208"/>
              <a:gd name="T54" fmla="*/ 80 w 209"/>
              <a:gd name="T55" fmla="*/ 163 h 208"/>
              <a:gd name="T56" fmla="*/ 86 w 209"/>
              <a:gd name="T57" fmla="*/ 168 h 208"/>
              <a:gd name="T58" fmla="*/ 91 w 209"/>
              <a:gd name="T59" fmla="*/ 172 h 208"/>
              <a:gd name="T60" fmla="*/ 97 w 209"/>
              <a:gd name="T61" fmla="*/ 175 h 208"/>
              <a:gd name="T62" fmla="*/ 103 w 209"/>
              <a:gd name="T63" fmla="*/ 180 h 208"/>
              <a:gd name="T64" fmla="*/ 109 w 209"/>
              <a:gd name="T65" fmla="*/ 183 h 208"/>
              <a:gd name="T66" fmla="*/ 115 w 209"/>
              <a:gd name="T67" fmla="*/ 186 h 208"/>
              <a:gd name="T68" fmla="*/ 122 w 209"/>
              <a:gd name="T69" fmla="*/ 188 h 208"/>
              <a:gd name="T70" fmla="*/ 127 w 209"/>
              <a:gd name="T71" fmla="*/ 192 h 208"/>
              <a:gd name="T72" fmla="*/ 134 w 209"/>
              <a:gd name="T73" fmla="*/ 194 h 208"/>
              <a:gd name="T74" fmla="*/ 140 w 209"/>
              <a:gd name="T75" fmla="*/ 197 h 208"/>
              <a:gd name="T76" fmla="*/ 147 w 209"/>
              <a:gd name="T77" fmla="*/ 199 h 208"/>
              <a:gd name="T78" fmla="*/ 154 w 209"/>
              <a:gd name="T79" fmla="*/ 201 h 208"/>
              <a:gd name="T80" fmla="*/ 161 w 209"/>
              <a:gd name="T81" fmla="*/ 203 h 208"/>
              <a:gd name="T82" fmla="*/ 168 w 209"/>
              <a:gd name="T83" fmla="*/ 204 h 208"/>
              <a:gd name="T84" fmla="*/ 174 w 209"/>
              <a:gd name="T85" fmla="*/ 205 h 208"/>
              <a:gd name="T86" fmla="*/ 181 w 209"/>
              <a:gd name="T87" fmla="*/ 206 h 208"/>
              <a:gd name="T88" fmla="*/ 189 w 209"/>
              <a:gd name="T89" fmla="*/ 207 h 208"/>
              <a:gd name="T90" fmla="*/ 195 w 209"/>
              <a:gd name="T91" fmla="*/ 208 h 208"/>
              <a:gd name="T92" fmla="*/ 202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0" y="6"/>
                </a:lnTo>
                <a:lnTo>
                  <a:pt x="1" y="13"/>
                </a:lnTo>
                <a:lnTo>
                  <a:pt x="1" y="21"/>
                </a:lnTo>
                <a:lnTo>
                  <a:pt x="2" y="27"/>
                </a:lnTo>
                <a:lnTo>
                  <a:pt x="3" y="34"/>
                </a:lnTo>
                <a:lnTo>
                  <a:pt x="4" y="42"/>
                </a:lnTo>
                <a:lnTo>
                  <a:pt x="7" y="48"/>
                </a:lnTo>
                <a:lnTo>
                  <a:pt x="8" y="55"/>
                </a:lnTo>
                <a:lnTo>
                  <a:pt x="10" y="61"/>
                </a:lnTo>
                <a:lnTo>
                  <a:pt x="12" y="68"/>
                </a:lnTo>
                <a:lnTo>
                  <a:pt x="14" y="74"/>
                </a:lnTo>
                <a:lnTo>
                  <a:pt x="16" y="81"/>
                </a:lnTo>
                <a:lnTo>
                  <a:pt x="20" y="88"/>
                </a:lnTo>
                <a:lnTo>
                  <a:pt x="23" y="94"/>
                </a:lnTo>
                <a:lnTo>
                  <a:pt x="26" y="100"/>
                </a:lnTo>
                <a:lnTo>
                  <a:pt x="30" y="106"/>
                </a:lnTo>
                <a:lnTo>
                  <a:pt x="33" y="112"/>
                </a:lnTo>
                <a:lnTo>
                  <a:pt x="37" y="118"/>
                </a:lnTo>
                <a:lnTo>
                  <a:pt x="41" y="124"/>
                </a:lnTo>
                <a:lnTo>
                  <a:pt x="45" y="129"/>
                </a:lnTo>
                <a:lnTo>
                  <a:pt x="49" y="135"/>
                </a:lnTo>
                <a:lnTo>
                  <a:pt x="55" y="139"/>
                </a:lnTo>
                <a:lnTo>
                  <a:pt x="59" y="145"/>
                </a:lnTo>
                <a:lnTo>
                  <a:pt x="64" y="150"/>
                </a:lnTo>
                <a:lnTo>
                  <a:pt x="69" y="154"/>
                </a:lnTo>
                <a:lnTo>
                  <a:pt x="75" y="159"/>
                </a:lnTo>
                <a:lnTo>
                  <a:pt x="80" y="163"/>
                </a:lnTo>
                <a:lnTo>
                  <a:pt x="86" y="168"/>
                </a:lnTo>
                <a:lnTo>
                  <a:pt x="91" y="172"/>
                </a:lnTo>
                <a:lnTo>
                  <a:pt x="97" y="175"/>
                </a:lnTo>
                <a:lnTo>
                  <a:pt x="103" y="180"/>
                </a:lnTo>
                <a:lnTo>
                  <a:pt x="109" y="183"/>
                </a:lnTo>
                <a:lnTo>
                  <a:pt x="115" y="186"/>
                </a:lnTo>
                <a:lnTo>
                  <a:pt x="122" y="188"/>
                </a:lnTo>
                <a:lnTo>
                  <a:pt x="127" y="192"/>
                </a:lnTo>
                <a:lnTo>
                  <a:pt x="134" y="194"/>
                </a:lnTo>
                <a:lnTo>
                  <a:pt x="140" y="197"/>
                </a:lnTo>
                <a:lnTo>
                  <a:pt x="147" y="199"/>
                </a:lnTo>
                <a:lnTo>
                  <a:pt x="154" y="201"/>
                </a:lnTo>
                <a:lnTo>
                  <a:pt x="161" y="203"/>
                </a:lnTo>
                <a:lnTo>
                  <a:pt x="168" y="204"/>
                </a:lnTo>
                <a:lnTo>
                  <a:pt x="174" y="205"/>
                </a:lnTo>
                <a:lnTo>
                  <a:pt x="181" y="206"/>
                </a:lnTo>
                <a:lnTo>
                  <a:pt x="189" y="207"/>
                </a:lnTo>
                <a:lnTo>
                  <a:pt x="195" y="208"/>
                </a:lnTo>
                <a:lnTo>
                  <a:pt x="202" y="208"/>
                </a:lnTo>
                <a:lnTo>
                  <a:pt x="209" y="208"/>
                </a:lnTo>
              </a:path>
            </a:pathLst>
          </a:custGeom>
          <a:noFill/>
          <a:ln w="9525">
            <a:solidFill>
              <a:srgbClr val="000000"/>
            </a:solidFill>
            <a:round/>
            <a:headEnd/>
            <a:tailEnd/>
          </a:ln>
        </p:spPr>
        <p:txBody>
          <a:bodyPr>
            <a:prstTxWarp prst="textNoShape">
              <a:avLst/>
            </a:prstTxWarp>
          </a:bodyPr>
          <a:lstStyle/>
          <a:p>
            <a:endParaRPr lang="en-US"/>
          </a:p>
        </p:txBody>
      </p:sp>
      <p:sp>
        <p:nvSpPr>
          <p:cNvPr id="57510" name="Freeform 165"/>
          <p:cNvSpPr>
            <a:spLocks/>
          </p:cNvSpPr>
          <p:nvPr/>
        </p:nvSpPr>
        <p:spPr bwMode="auto">
          <a:xfrm>
            <a:off x="4546600" y="3771900"/>
            <a:ext cx="65088" cy="66675"/>
          </a:xfrm>
          <a:custGeom>
            <a:avLst/>
            <a:gdLst>
              <a:gd name="T0" fmla="*/ 0 w 208"/>
              <a:gd name="T1" fmla="*/ 208 h 208"/>
              <a:gd name="T2" fmla="*/ 7 w 208"/>
              <a:gd name="T3" fmla="*/ 208 h 208"/>
              <a:gd name="T4" fmla="*/ 14 w 208"/>
              <a:gd name="T5" fmla="*/ 208 h 208"/>
              <a:gd name="T6" fmla="*/ 21 w 208"/>
              <a:gd name="T7" fmla="*/ 207 h 208"/>
              <a:gd name="T8" fmla="*/ 27 w 208"/>
              <a:gd name="T9" fmla="*/ 206 h 208"/>
              <a:gd name="T10" fmla="*/ 35 w 208"/>
              <a:gd name="T11" fmla="*/ 205 h 208"/>
              <a:gd name="T12" fmla="*/ 42 w 208"/>
              <a:gd name="T13" fmla="*/ 204 h 208"/>
              <a:gd name="T14" fmla="*/ 48 w 208"/>
              <a:gd name="T15" fmla="*/ 203 h 208"/>
              <a:gd name="T16" fmla="*/ 55 w 208"/>
              <a:gd name="T17" fmla="*/ 201 h 208"/>
              <a:gd name="T18" fmla="*/ 61 w 208"/>
              <a:gd name="T19" fmla="*/ 199 h 208"/>
              <a:gd name="T20" fmla="*/ 68 w 208"/>
              <a:gd name="T21" fmla="*/ 197 h 208"/>
              <a:gd name="T22" fmla="*/ 75 w 208"/>
              <a:gd name="T23" fmla="*/ 194 h 208"/>
              <a:gd name="T24" fmla="*/ 81 w 208"/>
              <a:gd name="T25" fmla="*/ 192 h 208"/>
              <a:gd name="T26" fmla="*/ 88 w 208"/>
              <a:gd name="T27" fmla="*/ 188 h 208"/>
              <a:gd name="T28" fmla="*/ 94 w 208"/>
              <a:gd name="T29" fmla="*/ 186 h 208"/>
              <a:gd name="T30" fmla="*/ 100 w 208"/>
              <a:gd name="T31" fmla="*/ 183 h 208"/>
              <a:gd name="T32" fmla="*/ 106 w 208"/>
              <a:gd name="T33" fmla="*/ 180 h 208"/>
              <a:gd name="T34" fmla="*/ 112 w 208"/>
              <a:gd name="T35" fmla="*/ 175 h 208"/>
              <a:gd name="T36" fmla="*/ 118 w 208"/>
              <a:gd name="T37" fmla="*/ 172 h 208"/>
              <a:gd name="T38" fmla="*/ 124 w 208"/>
              <a:gd name="T39" fmla="*/ 168 h 208"/>
              <a:gd name="T40" fmla="*/ 129 w 208"/>
              <a:gd name="T41" fmla="*/ 163 h 208"/>
              <a:gd name="T42" fmla="*/ 135 w 208"/>
              <a:gd name="T43" fmla="*/ 159 h 208"/>
              <a:gd name="T44" fmla="*/ 140 w 208"/>
              <a:gd name="T45" fmla="*/ 154 h 208"/>
              <a:gd name="T46" fmla="*/ 145 w 208"/>
              <a:gd name="T47" fmla="*/ 150 h 208"/>
              <a:gd name="T48" fmla="*/ 150 w 208"/>
              <a:gd name="T49" fmla="*/ 145 h 208"/>
              <a:gd name="T50" fmla="*/ 155 w 208"/>
              <a:gd name="T51" fmla="*/ 139 h 208"/>
              <a:gd name="T52" fmla="*/ 159 w 208"/>
              <a:gd name="T53" fmla="*/ 135 h 208"/>
              <a:gd name="T54" fmla="*/ 163 w 208"/>
              <a:gd name="T55" fmla="*/ 129 h 208"/>
              <a:gd name="T56" fmla="*/ 168 w 208"/>
              <a:gd name="T57" fmla="*/ 124 h 208"/>
              <a:gd name="T58" fmla="*/ 172 w 208"/>
              <a:gd name="T59" fmla="*/ 118 h 208"/>
              <a:gd name="T60" fmla="*/ 176 w 208"/>
              <a:gd name="T61" fmla="*/ 112 h 208"/>
              <a:gd name="T62" fmla="*/ 180 w 208"/>
              <a:gd name="T63" fmla="*/ 106 h 208"/>
              <a:gd name="T64" fmla="*/ 183 w 208"/>
              <a:gd name="T65" fmla="*/ 100 h 208"/>
              <a:gd name="T66" fmla="*/ 186 w 208"/>
              <a:gd name="T67" fmla="*/ 94 h 208"/>
              <a:gd name="T68" fmla="*/ 190 w 208"/>
              <a:gd name="T69" fmla="*/ 88 h 208"/>
              <a:gd name="T70" fmla="*/ 192 w 208"/>
              <a:gd name="T71" fmla="*/ 81 h 208"/>
              <a:gd name="T72" fmla="*/ 195 w 208"/>
              <a:gd name="T73" fmla="*/ 74 h 208"/>
              <a:gd name="T74" fmla="*/ 197 w 208"/>
              <a:gd name="T75" fmla="*/ 68 h 208"/>
              <a:gd name="T76" fmla="*/ 200 w 208"/>
              <a:gd name="T77" fmla="*/ 61 h 208"/>
              <a:gd name="T78" fmla="*/ 202 w 208"/>
              <a:gd name="T79" fmla="*/ 55 h 208"/>
              <a:gd name="T80" fmla="*/ 203 w 208"/>
              <a:gd name="T81" fmla="*/ 48 h 208"/>
              <a:gd name="T82" fmla="*/ 204 w 208"/>
              <a:gd name="T83" fmla="*/ 42 h 208"/>
              <a:gd name="T84" fmla="*/ 206 w 208"/>
              <a:gd name="T85" fmla="*/ 34 h 208"/>
              <a:gd name="T86" fmla="*/ 207 w 208"/>
              <a:gd name="T87" fmla="*/ 27 h 208"/>
              <a:gd name="T88" fmla="*/ 207 w 208"/>
              <a:gd name="T89" fmla="*/ 21 h 208"/>
              <a:gd name="T90" fmla="*/ 208 w 208"/>
              <a:gd name="T91" fmla="*/ 13 h 208"/>
              <a:gd name="T92" fmla="*/ 208 w 208"/>
              <a:gd name="T93" fmla="*/ 6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7" y="208"/>
                </a:lnTo>
                <a:lnTo>
                  <a:pt x="14" y="208"/>
                </a:lnTo>
                <a:lnTo>
                  <a:pt x="21" y="207"/>
                </a:lnTo>
                <a:lnTo>
                  <a:pt x="27" y="206"/>
                </a:lnTo>
                <a:lnTo>
                  <a:pt x="35" y="205"/>
                </a:lnTo>
                <a:lnTo>
                  <a:pt x="42" y="204"/>
                </a:lnTo>
                <a:lnTo>
                  <a:pt x="48" y="203"/>
                </a:lnTo>
                <a:lnTo>
                  <a:pt x="55" y="201"/>
                </a:lnTo>
                <a:lnTo>
                  <a:pt x="61" y="199"/>
                </a:lnTo>
                <a:lnTo>
                  <a:pt x="68" y="197"/>
                </a:lnTo>
                <a:lnTo>
                  <a:pt x="75" y="194"/>
                </a:lnTo>
                <a:lnTo>
                  <a:pt x="81" y="192"/>
                </a:lnTo>
                <a:lnTo>
                  <a:pt x="88" y="188"/>
                </a:lnTo>
                <a:lnTo>
                  <a:pt x="94" y="186"/>
                </a:lnTo>
                <a:lnTo>
                  <a:pt x="100" y="183"/>
                </a:lnTo>
                <a:lnTo>
                  <a:pt x="106" y="180"/>
                </a:lnTo>
                <a:lnTo>
                  <a:pt x="112" y="175"/>
                </a:lnTo>
                <a:lnTo>
                  <a:pt x="118" y="172"/>
                </a:lnTo>
                <a:lnTo>
                  <a:pt x="124" y="168"/>
                </a:lnTo>
                <a:lnTo>
                  <a:pt x="129" y="163"/>
                </a:lnTo>
                <a:lnTo>
                  <a:pt x="135" y="159"/>
                </a:lnTo>
                <a:lnTo>
                  <a:pt x="140" y="154"/>
                </a:lnTo>
                <a:lnTo>
                  <a:pt x="145" y="150"/>
                </a:lnTo>
                <a:lnTo>
                  <a:pt x="150" y="145"/>
                </a:lnTo>
                <a:lnTo>
                  <a:pt x="155" y="139"/>
                </a:lnTo>
                <a:lnTo>
                  <a:pt x="159" y="135"/>
                </a:lnTo>
                <a:lnTo>
                  <a:pt x="163" y="129"/>
                </a:lnTo>
                <a:lnTo>
                  <a:pt x="168" y="124"/>
                </a:lnTo>
                <a:lnTo>
                  <a:pt x="172" y="118"/>
                </a:lnTo>
                <a:lnTo>
                  <a:pt x="176" y="112"/>
                </a:lnTo>
                <a:lnTo>
                  <a:pt x="180" y="106"/>
                </a:lnTo>
                <a:lnTo>
                  <a:pt x="183" y="100"/>
                </a:lnTo>
                <a:lnTo>
                  <a:pt x="186" y="94"/>
                </a:lnTo>
                <a:lnTo>
                  <a:pt x="190" y="88"/>
                </a:lnTo>
                <a:lnTo>
                  <a:pt x="192" y="81"/>
                </a:lnTo>
                <a:lnTo>
                  <a:pt x="195" y="74"/>
                </a:lnTo>
                <a:lnTo>
                  <a:pt x="197" y="68"/>
                </a:lnTo>
                <a:lnTo>
                  <a:pt x="200" y="61"/>
                </a:lnTo>
                <a:lnTo>
                  <a:pt x="202" y="55"/>
                </a:lnTo>
                <a:lnTo>
                  <a:pt x="203" y="48"/>
                </a:lnTo>
                <a:lnTo>
                  <a:pt x="204" y="42"/>
                </a:lnTo>
                <a:lnTo>
                  <a:pt x="206" y="34"/>
                </a:lnTo>
                <a:lnTo>
                  <a:pt x="207" y="27"/>
                </a:lnTo>
                <a:lnTo>
                  <a:pt x="207" y="21"/>
                </a:lnTo>
                <a:lnTo>
                  <a:pt x="208" y="13"/>
                </a:lnTo>
                <a:lnTo>
                  <a:pt x="208" y="6"/>
                </a:lnTo>
                <a:lnTo>
                  <a:pt x="208" y="0"/>
                </a:lnTo>
              </a:path>
            </a:pathLst>
          </a:custGeom>
          <a:noFill/>
          <a:ln w="9525">
            <a:solidFill>
              <a:srgbClr val="000000"/>
            </a:solidFill>
            <a:round/>
            <a:headEnd/>
            <a:tailEnd/>
          </a:ln>
        </p:spPr>
        <p:txBody>
          <a:bodyPr>
            <a:prstTxWarp prst="textNoShape">
              <a:avLst/>
            </a:prstTxWarp>
          </a:bodyPr>
          <a:lstStyle/>
          <a:p>
            <a:endParaRPr lang="en-US"/>
          </a:p>
        </p:txBody>
      </p:sp>
      <p:sp>
        <p:nvSpPr>
          <p:cNvPr id="57511" name="Freeform 166"/>
          <p:cNvSpPr>
            <a:spLocks/>
          </p:cNvSpPr>
          <p:nvPr/>
        </p:nvSpPr>
        <p:spPr bwMode="auto">
          <a:xfrm>
            <a:off x="4546600" y="3270250"/>
            <a:ext cx="65088" cy="66675"/>
          </a:xfrm>
          <a:custGeom>
            <a:avLst/>
            <a:gdLst>
              <a:gd name="T0" fmla="*/ 208 w 208"/>
              <a:gd name="T1" fmla="*/ 210 h 210"/>
              <a:gd name="T2" fmla="*/ 208 w 208"/>
              <a:gd name="T3" fmla="*/ 202 h 210"/>
              <a:gd name="T4" fmla="*/ 208 w 208"/>
              <a:gd name="T5" fmla="*/ 196 h 210"/>
              <a:gd name="T6" fmla="*/ 207 w 208"/>
              <a:gd name="T7" fmla="*/ 189 h 210"/>
              <a:gd name="T8" fmla="*/ 207 w 208"/>
              <a:gd name="T9" fmla="*/ 181 h 210"/>
              <a:gd name="T10" fmla="*/ 206 w 208"/>
              <a:gd name="T11" fmla="*/ 175 h 210"/>
              <a:gd name="T12" fmla="*/ 204 w 208"/>
              <a:gd name="T13" fmla="*/ 168 h 210"/>
              <a:gd name="T14" fmla="*/ 203 w 208"/>
              <a:gd name="T15" fmla="*/ 161 h 210"/>
              <a:gd name="T16" fmla="*/ 202 w 208"/>
              <a:gd name="T17" fmla="*/ 154 h 210"/>
              <a:gd name="T18" fmla="*/ 200 w 208"/>
              <a:gd name="T19" fmla="*/ 147 h 210"/>
              <a:gd name="T20" fmla="*/ 197 w 208"/>
              <a:gd name="T21" fmla="*/ 141 h 210"/>
              <a:gd name="T22" fmla="*/ 195 w 208"/>
              <a:gd name="T23" fmla="*/ 134 h 210"/>
              <a:gd name="T24" fmla="*/ 192 w 208"/>
              <a:gd name="T25" fmla="*/ 128 h 210"/>
              <a:gd name="T26" fmla="*/ 190 w 208"/>
              <a:gd name="T27" fmla="*/ 121 h 210"/>
              <a:gd name="T28" fmla="*/ 186 w 208"/>
              <a:gd name="T29" fmla="*/ 116 h 210"/>
              <a:gd name="T30" fmla="*/ 183 w 208"/>
              <a:gd name="T31" fmla="*/ 109 h 210"/>
              <a:gd name="T32" fmla="*/ 180 w 208"/>
              <a:gd name="T33" fmla="*/ 104 h 210"/>
              <a:gd name="T34" fmla="*/ 176 w 208"/>
              <a:gd name="T35" fmla="*/ 97 h 210"/>
              <a:gd name="T36" fmla="*/ 172 w 208"/>
              <a:gd name="T37" fmla="*/ 91 h 210"/>
              <a:gd name="T38" fmla="*/ 168 w 208"/>
              <a:gd name="T39" fmla="*/ 86 h 210"/>
              <a:gd name="T40" fmla="*/ 163 w 208"/>
              <a:gd name="T41" fmla="*/ 80 h 210"/>
              <a:gd name="T42" fmla="*/ 159 w 208"/>
              <a:gd name="T43" fmla="*/ 75 h 210"/>
              <a:gd name="T44" fmla="*/ 155 w 208"/>
              <a:gd name="T45" fmla="*/ 70 h 210"/>
              <a:gd name="T46" fmla="*/ 150 w 208"/>
              <a:gd name="T47" fmla="*/ 64 h 210"/>
              <a:gd name="T48" fmla="*/ 145 w 208"/>
              <a:gd name="T49" fmla="*/ 60 h 210"/>
              <a:gd name="T50" fmla="*/ 140 w 208"/>
              <a:gd name="T51" fmla="*/ 54 h 210"/>
              <a:gd name="T52" fmla="*/ 135 w 208"/>
              <a:gd name="T53" fmla="*/ 50 h 210"/>
              <a:gd name="T54" fmla="*/ 129 w 208"/>
              <a:gd name="T55" fmla="*/ 45 h 210"/>
              <a:gd name="T56" fmla="*/ 124 w 208"/>
              <a:gd name="T57" fmla="*/ 41 h 210"/>
              <a:gd name="T58" fmla="*/ 118 w 208"/>
              <a:gd name="T59" fmla="*/ 38 h 210"/>
              <a:gd name="T60" fmla="*/ 112 w 208"/>
              <a:gd name="T61" fmla="*/ 33 h 210"/>
              <a:gd name="T62" fmla="*/ 106 w 208"/>
              <a:gd name="T63" fmla="*/ 30 h 210"/>
              <a:gd name="T64" fmla="*/ 100 w 208"/>
              <a:gd name="T65" fmla="*/ 27 h 210"/>
              <a:gd name="T66" fmla="*/ 94 w 208"/>
              <a:gd name="T67" fmla="*/ 23 h 210"/>
              <a:gd name="T68" fmla="*/ 88 w 208"/>
              <a:gd name="T69" fmla="*/ 20 h 210"/>
              <a:gd name="T70" fmla="*/ 81 w 208"/>
              <a:gd name="T71" fmla="*/ 17 h 210"/>
              <a:gd name="T72" fmla="*/ 75 w 208"/>
              <a:gd name="T73" fmla="*/ 15 h 210"/>
              <a:gd name="T74" fmla="*/ 68 w 208"/>
              <a:gd name="T75" fmla="*/ 12 h 210"/>
              <a:gd name="T76" fmla="*/ 61 w 208"/>
              <a:gd name="T77" fmla="*/ 10 h 210"/>
              <a:gd name="T78" fmla="*/ 55 w 208"/>
              <a:gd name="T79" fmla="*/ 8 h 210"/>
              <a:gd name="T80" fmla="*/ 48 w 208"/>
              <a:gd name="T81" fmla="*/ 6 h 210"/>
              <a:gd name="T82" fmla="*/ 42 w 208"/>
              <a:gd name="T83" fmla="*/ 5 h 210"/>
              <a:gd name="T84" fmla="*/ 35 w 208"/>
              <a:gd name="T85" fmla="*/ 4 h 210"/>
              <a:gd name="T86" fmla="*/ 27 w 208"/>
              <a:gd name="T87" fmla="*/ 3 h 210"/>
              <a:gd name="T88" fmla="*/ 21 w 208"/>
              <a:gd name="T89" fmla="*/ 2 h 210"/>
              <a:gd name="T90" fmla="*/ 14 w 208"/>
              <a:gd name="T91" fmla="*/ 2 h 210"/>
              <a:gd name="T92" fmla="*/ 7 w 208"/>
              <a:gd name="T93" fmla="*/ 0 h 210"/>
              <a:gd name="T94" fmla="*/ 0 w 208"/>
              <a:gd name="T95" fmla="*/ 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10"/>
              <a:gd name="T146" fmla="*/ 208 w 208"/>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10">
                <a:moveTo>
                  <a:pt x="208" y="210"/>
                </a:moveTo>
                <a:lnTo>
                  <a:pt x="208" y="202"/>
                </a:lnTo>
                <a:lnTo>
                  <a:pt x="208" y="196"/>
                </a:lnTo>
                <a:lnTo>
                  <a:pt x="207" y="189"/>
                </a:lnTo>
                <a:lnTo>
                  <a:pt x="207" y="181"/>
                </a:lnTo>
                <a:lnTo>
                  <a:pt x="206" y="175"/>
                </a:lnTo>
                <a:lnTo>
                  <a:pt x="204" y="168"/>
                </a:lnTo>
                <a:lnTo>
                  <a:pt x="203" y="161"/>
                </a:lnTo>
                <a:lnTo>
                  <a:pt x="202" y="154"/>
                </a:lnTo>
                <a:lnTo>
                  <a:pt x="200" y="147"/>
                </a:lnTo>
                <a:lnTo>
                  <a:pt x="197" y="141"/>
                </a:lnTo>
                <a:lnTo>
                  <a:pt x="195" y="134"/>
                </a:lnTo>
                <a:lnTo>
                  <a:pt x="192" y="128"/>
                </a:lnTo>
                <a:lnTo>
                  <a:pt x="190" y="121"/>
                </a:lnTo>
                <a:lnTo>
                  <a:pt x="186" y="116"/>
                </a:lnTo>
                <a:lnTo>
                  <a:pt x="183" y="109"/>
                </a:lnTo>
                <a:lnTo>
                  <a:pt x="180" y="104"/>
                </a:lnTo>
                <a:lnTo>
                  <a:pt x="176" y="97"/>
                </a:lnTo>
                <a:lnTo>
                  <a:pt x="172" y="91"/>
                </a:lnTo>
                <a:lnTo>
                  <a:pt x="168" y="86"/>
                </a:lnTo>
                <a:lnTo>
                  <a:pt x="163" y="80"/>
                </a:lnTo>
                <a:lnTo>
                  <a:pt x="159" y="75"/>
                </a:lnTo>
                <a:lnTo>
                  <a:pt x="155" y="70"/>
                </a:lnTo>
                <a:lnTo>
                  <a:pt x="150" y="64"/>
                </a:lnTo>
                <a:lnTo>
                  <a:pt x="145" y="60"/>
                </a:lnTo>
                <a:lnTo>
                  <a:pt x="140" y="54"/>
                </a:lnTo>
                <a:lnTo>
                  <a:pt x="135" y="50"/>
                </a:lnTo>
                <a:lnTo>
                  <a:pt x="129" y="45"/>
                </a:lnTo>
                <a:lnTo>
                  <a:pt x="124" y="41"/>
                </a:lnTo>
                <a:lnTo>
                  <a:pt x="118" y="38"/>
                </a:lnTo>
                <a:lnTo>
                  <a:pt x="112" y="33"/>
                </a:lnTo>
                <a:lnTo>
                  <a:pt x="106" y="30"/>
                </a:lnTo>
                <a:lnTo>
                  <a:pt x="100" y="27"/>
                </a:lnTo>
                <a:lnTo>
                  <a:pt x="94" y="23"/>
                </a:lnTo>
                <a:lnTo>
                  <a:pt x="88" y="20"/>
                </a:lnTo>
                <a:lnTo>
                  <a:pt x="81" y="17"/>
                </a:lnTo>
                <a:lnTo>
                  <a:pt x="75" y="15"/>
                </a:lnTo>
                <a:lnTo>
                  <a:pt x="68" y="12"/>
                </a:lnTo>
                <a:lnTo>
                  <a:pt x="61" y="10"/>
                </a:lnTo>
                <a:lnTo>
                  <a:pt x="55" y="8"/>
                </a:lnTo>
                <a:lnTo>
                  <a:pt x="48" y="6"/>
                </a:lnTo>
                <a:lnTo>
                  <a:pt x="42" y="5"/>
                </a:lnTo>
                <a:lnTo>
                  <a:pt x="35" y="4"/>
                </a:lnTo>
                <a:lnTo>
                  <a:pt x="27" y="3"/>
                </a:lnTo>
                <a:lnTo>
                  <a:pt x="21" y="2"/>
                </a:lnTo>
                <a:lnTo>
                  <a:pt x="14" y="2"/>
                </a:lnTo>
                <a:lnTo>
                  <a:pt x="7" y="0"/>
                </a:lnTo>
                <a:lnTo>
                  <a:pt x="0" y="0"/>
                </a:lnTo>
              </a:path>
            </a:pathLst>
          </a:custGeom>
          <a:noFill/>
          <a:ln w="9525">
            <a:solidFill>
              <a:srgbClr val="000000"/>
            </a:solidFill>
            <a:round/>
            <a:headEnd/>
            <a:tailEnd/>
          </a:ln>
        </p:spPr>
        <p:txBody>
          <a:bodyPr>
            <a:prstTxWarp prst="textNoShape">
              <a:avLst/>
            </a:prstTxWarp>
          </a:bodyPr>
          <a:lstStyle/>
          <a:p>
            <a:endParaRPr lang="en-US"/>
          </a:p>
        </p:txBody>
      </p:sp>
      <p:sp>
        <p:nvSpPr>
          <p:cNvPr id="57512" name="Freeform 167"/>
          <p:cNvSpPr>
            <a:spLocks/>
          </p:cNvSpPr>
          <p:nvPr/>
        </p:nvSpPr>
        <p:spPr bwMode="auto">
          <a:xfrm>
            <a:off x="3949700" y="3270250"/>
            <a:ext cx="65088" cy="66675"/>
          </a:xfrm>
          <a:custGeom>
            <a:avLst/>
            <a:gdLst>
              <a:gd name="T0" fmla="*/ 209 w 209"/>
              <a:gd name="T1" fmla="*/ 0 h 210"/>
              <a:gd name="T2" fmla="*/ 202 w 209"/>
              <a:gd name="T3" fmla="*/ 0 h 210"/>
              <a:gd name="T4" fmla="*/ 195 w 209"/>
              <a:gd name="T5" fmla="*/ 2 h 210"/>
              <a:gd name="T6" fmla="*/ 189 w 209"/>
              <a:gd name="T7" fmla="*/ 2 h 210"/>
              <a:gd name="T8" fmla="*/ 181 w 209"/>
              <a:gd name="T9" fmla="*/ 3 h 210"/>
              <a:gd name="T10" fmla="*/ 174 w 209"/>
              <a:gd name="T11" fmla="*/ 4 h 210"/>
              <a:gd name="T12" fmla="*/ 168 w 209"/>
              <a:gd name="T13" fmla="*/ 5 h 210"/>
              <a:gd name="T14" fmla="*/ 161 w 209"/>
              <a:gd name="T15" fmla="*/ 6 h 210"/>
              <a:gd name="T16" fmla="*/ 154 w 209"/>
              <a:gd name="T17" fmla="*/ 8 h 210"/>
              <a:gd name="T18" fmla="*/ 147 w 209"/>
              <a:gd name="T19" fmla="*/ 10 h 210"/>
              <a:gd name="T20" fmla="*/ 140 w 209"/>
              <a:gd name="T21" fmla="*/ 12 h 210"/>
              <a:gd name="T22" fmla="*/ 134 w 209"/>
              <a:gd name="T23" fmla="*/ 15 h 210"/>
              <a:gd name="T24" fmla="*/ 127 w 209"/>
              <a:gd name="T25" fmla="*/ 17 h 210"/>
              <a:gd name="T26" fmla="*/ 122 w 209"/>
              <a:gd name="T27" fmla="*/ 20 h 210"/>
              <a:gd name="T28" fmla="*/ 115 w 209"/>
              <a:gd name="T29" fmla="*/ 23 h 210"/>
              <a:gd name="T30" fmla="*/ 109 w 209"/>
              <a:gd name="T31" fmla="*/ 27 h 210"/>
              <a:gd name="T32" fmla="*/ 103 w 209"/>
              <a:gd name="T33" fmla="*/ 30 h 210"/>
              <a:gd name="T34" fmla="*/ 97 w 209"/>
              <a:gd name="T35" fmla="*/ 33 h 210"/>
              <a:gd name="T36" fmla="*/ 91 w 209"/>
              <a:gd name="T37" fmla="*/ 38 h 210"/>
              <a:gd name="T38" fmla="*/ 86 w 209"/>
              <a:gd name="T39" fmla="*/ 41 h 210"/>
              <a:gd name="T40" fmla="*/ 80 w 209"/>
              <a:gd name="T41" fmla="*/ 45 h 210"/>
              <a:gd name="T42" fmla="*/ 75 w 209"/>
              <a:gd name="T43" fmla="*/ 50 h 210"/>
              <a:gd name="T44" fmla="*/ 69 w 209"/>
              <a:gd name="T45" fmla="*/ 54 h 210"/>
              <a:gd name="T46" fmla="*/ 64 w 209"/>
              <a:gd name="T47" fmla="*/ 60 h 210"/>
              <a:gd name="T48" fmla="*/ 59 w 209"/>
              <a:gd name="T49" fmla="*/ 64 h 210"/>
              <a:gd name="T50" fmla="*/ 55 w 209"/>
              <a:gd name="T51" fmla="*/ 70 h 210"/>
              <a:gd name="T52" fmla="*/ 49 w 209"/>
              <a:gd name="T53" fmla="*/ 75 h 210"/>
              <a:gd name="T54" fmla="*/ 45 w 209"/>
              <a:gd name="T55" fmla="*/ 80 h 210"/>
              <a:gd name="T56" fmla="*/ 41 w 209"/>
              <a:gd name="T57" fmla="*/ 86 h 210"/>
              <a:gd name="T58" fmla="*/ 37 w 209"/>
              <a:gd name="T59" fmla="*/ 91 h 210"/>
              <a:gd name="T60" fmla="*/ 33 w 209"/>
              <a:gd name="T61" fmla="*/ 97 h 210"/>
              <a:gd name="T62" fmla="*/ 30 w 209"/>
              <a:gd name="T63" fmla="*/ 104 h 210"/>
              <a:gd name="T64" fmla="*/ 26 w 209"/>
              <a:gd name="T65" fmla="*/ 109 h 210"/>
              <a:gd name="T66" fmla="*/ 23 w 209"/>
              <a:gd name="T67" fmla="*/ 116 h 210"/>
              <a:gd name="T68" fmla="*/ 20 w 209"/>
              <a:gd name="T69" fmla="*/ 121 h 210"/>
              <a:gd name="T70" fmla="*/ 16 w 209"/>
              <a:gd name="T71" fmla="*/ 128 h 210"/>
              <a:gd name="T72" fmla="*/ 14 w 209"/>
              <a:gd name="T73" fmla="*/ 134 h 210"/>
              <a:gd name="T74" fmla="*/ 12 w 209"/>
              <a:gd name="T75" fmla="*/ 141 h 210"/>
              <a:gd name="T76" fmla="*/ 10 w 209"/>
              <a:gd name="T77" fmla="*/ 147 h 210"/>
              <a:gd name="T78" fmla="*/ 8 w 209"/>
              <a:gd name="T79" fmla="*/ 154 h 210"/>
              <a:gd name="T80" fmla="*/ 7 w 209"/>
              <a:gd name="T81" fmla="*/ 161 h 210"/>
              <a:gd name="T82" fmla="*/ 4 w 209"/>
              <a:gd name="T83" fmla="*/ 168 h 210"/>
              <a:gd name="T84" fmla="*/ 3 w 209"/>
              <a:gd name="T85" fmla="*/ 175 h 210"/>
              <a:gd name="T86" fmla="*/ 2 w 209"/>
              <a:gd name="T87" fmla="*/ 181 h 210"/>
              <a:gd name="T88" fmla="*/ 1 w 209"/>
              <a:gd name="T89" fmla="*/ 189 h 210"/>
              <a:gd name="T90" fmla="*/ 1 w 209"/>
              <a:gd name="T91" fmla="*/ 196 h 210"/>
              <a:gd name="T92" fmla="*/ 0 w 209"/>
              <a:gd name="T93" fmla="*/ 202 h 210"/>
              <a:gd name="T94" fmla="*/ 0 w 209"/>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10"/>
              <a:gd name="T146" fmla="*/ 209 w 209"/>
              <a:gd name="T147" fmla="*/ 210 h 2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10">
                <a:moveTo>
                  <a:pt x="209" y="0"/>
                </a:moveTo>
                <a:lnTo>
                  <a:pt x="202" y="0"/>
                </a:lnTo>
                <a:lnTo>
                  <a:pt x="195" y="2"/>
                </a:lnTo>
                <a:lnTo>
                  <a:pt x="189" y="2"/>
                </a:lnTo>
                <a:lnTo>
                  <a:pt x="181" y="3"/>
                </a:lnTo>
                <a:lnTo>
                  <a:pt x="174" y="4"/>
                </a:lnTo>
                <a:lnTo>
                  <a:pt x="168" y="5"/>
                </a:lnTo>
                <a:lnTo>
                  <a:pt x="161" y="6"/>
                </a:lnTo>
                <a:lnTo>
                  <a:pt x="154" y="8"/>
                </a:lnTo>
                <a:lnTo>
                  <a:pt x="147" y="10"/>
                </a:lnTo>
                <a:lnTo>
                  <a:pt x="140" y="12"/>
                </a:lnTo>
                <a:lnTo>
                  <a:pt x="134" y="15"/>
                </a:lnTo>
                <a:lnTo>
                  <a:pt x="127" y="17"/>
                </a:lnTo>
                <a:lnTo>
                  <a:pt x="122" y="20"/>
                </a:lnTo>
                <a:lnTo>
                  <a:pt x="115" y="23"/>
                </a:lnTo>
                <a:lnTo>
                  <a:pt x="109" y="27"/>
                </a:lnTo>
                <a:lnTo>
                  <a:pt x="103" y="30"/>
                </a:lnTo>
                <a:lnTo>
                  <a:pt x="97" y="33"/>
                </a:lnTo>
                <a:lnTo>
                  <a:pt x="91" y="38"/>
                </a:lnTo>
                <a:lnTo>
                  <a:pt x="86" y="41"/>
                </a:lnTo>
                <a:lnTo>
                  <a:pt x="80" y="45"/>
                </a:lnTo>
                <a:lnTo>
                  <a:pt x="75" y="50"/>
                </a:lnTo>
                <a:lnTo>
                  <a:pt x="69" y="54"/>
                </a:lnTo>
                <a:lnTo>
                  <a:pt x="64" y="60"/>
                </a:lnTo>
                <a:lnTo>
                  <a:pt x="59" y="64"/>
                </a:lnTo>
                <a:lnTo>
                  <a:pt x="55" y="70"/>
                </a:lnTo>
                <a:lnTo>
                  <a:pt x="49" y="75"/>
                </a:lnTo>
                <a:lnTo>
                  <a:pt x="45" y="80"/>
                </a:lnTo>
                <a:lnTo>
                  <a:pt x="41" y="86"/>
                </a:lnTo>
                <a:lnTo>
                  <a:pt x="37" y="91"/>
                </a:lnTo>
                <a:lnTo>
                  <a:pt x="33" y="97"/>
                </a:lnTo>
                <a:lnTo>
                  <a:pt x="30" y="104"/>
                </a:lnTo>
                <a:lnTo>
                  <a:pt x="26" y="109"/>
                </a:lnTo>
                <a:lnTo>
                  <a:pt x="23" y="116"/>
                </a:lnTo>
                <a:lnTo>
                  <a:pt x="20" y="121"/>
                </a:lnTo>
                <a:lnTo>
                  <a:pt x="16" y="128"/>
                </a:lnTo>
                <a:lnTo>
                  <a:pt x="14" y="134"/>
                </a:lnTo>
                <a:lnTo>
                  <a:pt x="12" y="141"/>
                </a:lnTo>
                <a:lnTo>
                  <a:pt x="10" y="147"/>
                </a:lnTo>
                <a:lnTo>
                  <a:pt x="8" y="154"/>
                </a:lnTo>
                <a:lnTo>
                  <a:pt x="7" y="161"/>
                </a:lnTo>
                <a:lnTo>
                  <a:pt x="4" y="168"/>
                </a:lnTo>
                <a:lnTo>
                  <a:pt x="3" y="175"/>
                </a:lnTo>
                <a:lnTo>
                  <a:pt x="2" y="181"/>
                </a:lnTo>
                <a:lnTo>
                  <a:pt x="1" y="189"/>
                </a:lnTo>
                <a:lnTo>
                  <a:pt x="1" y="196"/>
                </a:lnTo>
                <a:lnTo>
                  <a:pt x="0" y="202"/>
                </a:lnTo>
                <a:lnTo>
                  <a:pt x="0" y="210"/>
                </a:lnTo>
              </a:path>
            </a:pathLst>
          </a:custGeom>
          <a:noFill/>
          <a:ln w="9525">
            <a:solidFill>
              <a:srgbClr val="000000"/>
            </a:solidFill>
            <a:round/>
            <a:headEnd/>
            <a:tailEnd/>
          </a:ln>
        </p:spPr>
        <p:txBody>
          <a:bodyPr>
            <a:prstTxWarp prst="textNoShape">
              <a:avLst/>
            </a:prstTxWarp>
          </a:bodyPr>
          <a:lstStyle/>
          <a:p>
            <a:endParaRPr lang="en-US"/>
          </a:p>
        </p:txBody>
      </p:sp>
      <p:sp>
        <p:nvSpPr>
          <p:cNvPr id="57513" name="Freeform 168"/>
          <p:cNvSpPr>
            <a:spLocks/>
          </p:cNvSpPr>
          <p:nvPr/>
        </p:nvSpPr>
        <p:spPr bwMode="auto">
          <a:xfrm>
            <a:off x="2954338" y="2511425"/>
            <a:ext cx="3125787" cy="947738"/>
          </a:xfrm>
          <a:custGeom>
            <a:avLst/>
            <a:gdLst>
              <a:gd name="T0" fmla="*/ 0 w 9846"/>
              <a:gd name="T1" fmla="*/ 2983 h 2983"/>
              <a:gd name="T2" fmla="*/ 2536 w 9846"/>
              <a:gd name="T3" fmla="*/ 0 h 2983"/>
              <a:gd name="T4" fmla="*/ 9846 w 9846"/>
              <a:gd name="T5" fmla="*/ 0 h 2983"/>
              <a:gd name="T6" fmla="*/ 0 60000 65536"/>
              <a:gd name="T7" fmla="*/ 0 60000 65536"/>
              <a:gd name="T8" fmla="*/ 0 60000 65536"/>
              <a:gd name="T9" fmla="*/ 0 w 9846"/>
              <a:gd name="T10" fmla="*/ 0 h 2983"/>
              <a:gd name="T11" fmla="*/ 9846 w 9846"/>
              <a:gd name="T12" fmla="*/ 2983 h 2983"/>
            </a:gdLst>
            <a:ahLst/>
            <a:cxnLst>
              <a:cxn ang="T6">
                <a:pos x="T0" y="T1"/>
              </a:cxn>
              <a:cxn ang="T7">
                <a:pos x="T2" y="T3"/>
              </a:cxn>
              <a:cxn ang="T8">
                <a:pos x="T4" y="T5"/>
              </a:cxn>
            </a:cxnLst>
            <a:rect l="T9" t="T10" r="T11" b="T12"/>
            <a:pathLst>
              <a:path w="9846" h="2983">
                <a:moveTo>
                  <a:pt x="0" y="2983"/>
                </a:moveTo>
                <a:lnTo>
                  <a:pt x="2536" y="0"/>
                </a:lnTo>
                <a:lnTo>
                  <a:pt x="9846" y="0"/>
                </a:lnTo>
              </a:path>
            </a:pathLst>
          </a:custGeom>
          <a:noFill/>
          <a:ln w="19050">
            <a:solidFill>
              <a:srgbClr val="008E00"/>
            </a:solidFill>
            <a:round/>
            <a:headEnd/>
            <a:tailEnd/>
          </a:ln>
        </p:spPr>
        <p:txBody>
          <a:bodyPr>
            <a:prstTxWarp prst="textNoShape">
              <a:avLst/>
            </a:prstTxWarp>
          </a:bodyPr>
          <a:lstStyle/>
          <a:p>
            <a:endParaRPr lang="en-US"/>
          </a:p>
        </p:txBody>
      </p:sp>
      <p:sp>
        <p:nvSpPr>
          <p:cNvPr id="57514" name="Freeform 169"/>
          <p:cNvSpPr>
            <a:spLocks/>
          </p:cNvSpPr>
          <p:nvPr/>
        </p:nvSpPr>
        <p:spPr bwMode="auto">
          <a:xfrm>
            <a:off x="2244725" y="4595813"/>
            <a:ext cx="661988" cy="568325"/>
          </a:xfrm>
          <a:custGeom>
            <a:avLst/>
            <a:gdLst>
              <a:gd name="T0" fmla="*/ 0 w 2088"/>
              <a:gd name="T1" fmla="*/ 208 h 1789"/>
              <a:gd name="T2" fmla="*/ 0 w 2088"/>
              <a:gd name="T3" fmla="*/ 1581 h 1789"/>
              <a:gd name="T4" fmla="*/ 209 w 2088"/>
              <a:gd name="T5" fmla="*/ 1581 h 1789"/>
              <a:gd name="T6" fmla="*/ 209 w 2088"/>
              <a:gd name="T7" fmla="*/ 1789 h 1789"/>
              <a:gd name="T8" fmla="*/ 1880 w 2088"/>
              <a:gd name="T9" fmla="*/ 1789 h 1789"/>
              <a:gd name="T10" fmla="*/ 1880 w 2088"/>
              <a:gd name="T11" fmla="*/ 1581 h 1789"/>
              <a:gd name="T12" fmla="*/ 2088 w 2088"/>
              <a:gd name="T13" fmla="*/ 1581 h 1789"/>
              <a:gd name="T14" fmla="*/ 2088 w 2088"/>
              <a:gd name="T15" fmla="*/ 208 h 1789"/>
              <a:gd name="T16" fmla="*/ 1880 w 2088"/>
              <a:gd name="T17" fmla="*/ 208 h 1789"/>
              <a:gd name="T18" fmla="*/ 1880 w 2088"/>
              <a:gd name="T19" fmla="*/ 0 h 1789"/>
              <a:gd name="T20" fmla="*/ 209 w 2088"/>
              <a:gd name="T21" fmla="*/ 0 h 1789"/>
              <a:gd name="T22" fmla="*/ 209 w 2088"/>
              <a:gd name="T23" fmla="*/ 208 h 1789"/>
              <a:gd name="T24" fmla="*/ 0 w 2088"/>
              <a:gd name="T25" fmla="*/ 208 h 17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8"/>
              <a:gd name="T40" fmla="*/ 0 h 1789"/>
              <a:gd name="T41" fmla="*/ 2088 w 2088"/>
              <a:gd name="T42" fmla="*/ 1789 h 17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8" h="1789">
                <a:moveTo>
                  <a:pt x="0" y="208"/>
                </a:moveTo>
                <a:lnTo>
                  <a:pt x="0" y="1581"/>
                </a:lnTo>
                <a:lnTo>
                  <a:pt x="209" y="1581"/>
                </a:lnTo>
                <a:lnTo>
                  <a:pt x="209" y="1789"/>
                </a:lnTo>
                <a:lnTo>
                  <a:pt x="1880" y="1789"/>
                </a:lnTo>
                <a:lnTo>
                  <a:pt x="1880" y="1581"/>
                </a:lnTo>
                <a:lnTo>
                  <a:pt x="2088" y="1581"/>
                </a:lnTo>
                <a:lnTo>
                  <a:pt x="2088" y="208"/>
                </a:lnTo>
                <a:lnTo>
                  <a:pt x="1880" y="208"/>
                </a:lnTo>
                <a:lnTo>
                  <a:pt x="1880" y="0"/>
                </a:lnTo>
                <a:lnTo>
                  <a:pt x="209" y="0"/>
                </a:lnTo>
                <a:lnTo>
                  <a:pt x="209" y="208"/>
                </a:lnTo>
                <a:lnTo>
                  <a:pt x="0" y="208"/>
                </a:lnTo>
                <a:close/>
              </a:path>
            </a:pathLst>
          </a:custGeom>
          <a:solidFill>
            <a:srgbClr val="87CEFF"/>
          </a:solidFill>
          <a:ln w="9525">
            <a:noFill/>
            <a:round/>
            <a:headEnd/>
            <a:tailEnd/>
          </a:ln>
        </p:spPr>
        <p:txBody>
          <a:bodyPr>
            <a:prstTxWarp prst="textNoShape">
              <a:avLst/>
            </a:prstTxWarp>
          </a:bodyPr>
          <a:lstStyle/>
          <a:p>
            <a:endParaRPr lang="en-US"/>
          </a:p>
        </p:txBody>
      </p:sp>
      <p:sp>
        <p:nvSpPr>
          <p:cNvPr id="57515" name="Oval 170"/>
          <p:cNvSpPr>
            <a:spLocks noChangeArrowheads="1"/>
          </p:cNvSpPr>
          <p:nvPr/>
        </p:nvSpPr>
        <p:spPr bwMode="auto">
          <a:xfrm>
            <a:off x="2244725" y="5030788"/>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16" name="Oval 171"/>
          <p:cNvSpPr>
            <a:spLocks noChangeArrowheads="1"/>
          </p:cNvSpPr>
          <p:nvPr/>
        </p:nvSpPr>
        <p:spPr bwMode="auto">
          <a:xfrm>
            <a:off x="2774950" y="5030788"/>
            <a:ext cx="131763" cy="133350"/>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17" name="Oval 172"/>
          <p:cNvSpPr>
            <a:spLocks noChangeArrowheads="1"/>
          </p:cNvSpPr>
          <p:nvPr/>
        </p:nvSpPr>
        <p:spPr bwMode="auto">
          <a:xfrm>
            <a:off x="2774950" y="4595813"/>
            <a:ext cx="131763" cy="131762"/>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18" name="Oval 173"/>
          <p:cNvSpPr>
            <a:spLocks noChangeArrowheads="1"/>
          </p:cNvSpPr>
          <p:nvPr/>
        </p:nvSpPr>
        <p:spPr bwMode="auto">
          <a:xfrm>
            <a:off x="2244725" y="4595813"/>
            <a:ext cx="131763" cy="131762"/>
          </a:xfrm>
          <a:prstGeom prst="ellipse">
            <a:avLst/>
          </a:prstGeom>
          <a:solidFill>
            <a:srgbClr val="87CEFF"/>
          </a:solidFill>
          <a:ln w="9525">
            <a:noFill/>
            <a:round/>
            <a:headEnd/>
            <a:tailEnd/>
          </a:ln>
        </p:spPr>
        <p:txBody>
          <a:bodyPr>
            <a:prstTxWarp prst="textNoShape">
              <a:avLst/>
            </a:prstTxWarp>
          </a:bodyPr>
          <a:lstStyle/>
          <a:p>
            <a:endParaRPr lang="en-US"/>
          </a:p>
        </p:txBody>
      </p:sp>
      <p:sp>
        <p:nvSpPr>
          <p:cNvPr id="57519" name="Line 174"/>
          <p:cNvSpPr>
            <a:spLocks noChangeShapeType="1"/>
          </p:cNvSpPr>
          <p:nvPr/>
        </p:nvSpPr>
        <p:spPr bwMode="auto">
          <a:xfrm>
            <a:off x="2244725" y="4662488"/>
            <a:ext cx="1588"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20" name="Line 175"/>
          <p:cNvSpPr>
            <a:spLocks noChangeShapeType="1"/>
          </p:cNvSpPr>
          <p:nvPr/>
        </p:nvSpPr>
        <p:spPr bwMode="auto">
          <a:xfrm>
            <a:off x="2309813" y="5164138"/>
            <a:ext cx="531812"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21" name="Line 176"/>
          <p:cNvSpPr>
            <a:spLocks noChangeShapeType="1"/>
          </p:cNvSpPr>
          <p:nvPr/>
        </p:nvSpPr>
        <p:spPr bwMode="auto">
          <a:xfrm flipV="1">
            <a:off x="2906713" y="4662488"/>
            <a:ext cx="1587" cy="434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22" name="Line 177"/>
          <p:cNvSpPr>
            <a:spLocks noChangeShapeType="1"/>
          </p:cNvSpPr>
          <p:nvPr/>
        </p:nvSpPr>
        <p:spPr bwMode="auto">
          <a:xfrm flipH="1">
            <a:off x="2309813" y="4595813"/>
            <a:ext cx="531812" cy="1587"/>
          </a:xfrm>
          <a:prstGeom prst="line">
            <a:avLst/>
          </a:prstGeom>
          <a:noFill/>
          <a:ln w="9525">
            <a:solidFill>
              <a:srgbClr val="000000"/>
            </a:solidFill>
            <a:round/>
            <a:headEnd/>
            <a:tailEnd/>
          </a:ln>
        </p:spPr>
        <p:txBody>
          <a:bodyPr>
            <a:prstTxWarp prst="textNoShape">
              <a:avLst/>
            </a:prstTxWarp>
          </a:bodyPr>
          <a:lstStyle/>
          <a:p>
            <a:endParaRPr lang="en-US"/>
          </a:p>
        </p:txBody>
      </p:sp>
      <p:sp>
        <p:nvSpPr>
          <p:cNvPr id="57523" name="Freeform 178"/>
          <p:cNvSpPr>
            <a:spLocks/>
          </p:cNvSpPr>
          <p:nvPr/>
        </p:nvSpPr>
        <p:spPr bwMode="auto">
          <a:xfrm>
            <a:off x="2244725" y="5097463"/>
            <a:ext cx="65088" cy="66675"/>
          </a:xfrm>
          <a:custGeom>
            <a:avLst/>
            <a:gdLst>
              <a:gd name="T0" fmla="*/ 0 w 209"/>
              <a:gd name="T1" fmla="*/ 0 h 208"/>
              <a:gd name="T2" fmla="*/ 1 w 209"/>
              <a:gd name="T3" fmla="*/ 7 h 208"/>
              <a:gd name="T4" fmla="*/ 1 w 209"/>
              <a:gd name="T5" fmla="*/ 13 h 208"/>
              <a:gd name="T6" fmla="*/ 1 w 209"/>
              <a:gd name="T7" fmla="*/ 21 h 208"/>
              <a:gd name="T8" fmla="*/ 2 w 209"/>
              <a:gd name="T9" fmla="*/ 27 h 208"/>
              <a:gd name="T10" fmla="*/ 3 w 209"/>
              <a:gd name="T11" fmla="*/ 34 h 208"/>
              <a:gd name="T12" fmla="*/ 4 w 209"/>
              <a:gd name="T13" fmla="*/ 42 h 208"/>
              <a:gd name="T14" fmla="*/ 6 w 209"/>
              <a:gd name="T15" fmla="*/ 48 h 208"/>
              <a:gd name="T16" fmla="*/ 7 w 209"/>
              <a:gd name="T17" fmla="*/ 55 h 208"/>
              <a:gd name="T18" fmla="*/ 10 w 209"/>
              <a:gd name="T19" fmla="*/ 61 h 208"/>
              <a:gd name="T20" fmla="*/ 12 w 209"/>
              <a:gd name="T21" fmla="*/ 68 h 208"/>
              <a:gd name="T22" fmla="*/ 14 w 209"/>
              <a:gd name="T23" fmla="*/ 75 h 208"/>
              <a:gd name="T24" fmla="*/ 17 w 209"/>
              <a:gd name="T25" fmla="*/ 81 h 208"/>
              <a:gd name="T26" fmla="*/ 19 w 209"/>
              <a:gd name="T27" fmla="*/ 88 h 208"/>
              <a:gd name="T28" fmla="*/ 23 w 209"/>
              <a:gd name="T29" fmla="*/ 94 h 208"/>
              <a:gd name="T30" fmla="*/ 26 w 209"/>
              <a:gd name="T31" fmla="*/ 100 h 208"/>
              <a:gd name="T32" fmla="*/ 29 w 209"/>
              <a:gd name="T33" fmla="*/ 106 h 208"/>
              <a:gd name="T34" fmla="*/ 33 w 209"/>
              <a:gd name="T35" fmla="*/ 112 h 208"/>
              <a:gd name="T36" fmla="*/ 37 w 209"/>
              <a:gd name="T37" fmla="*/ 117 h 208"/>
              <a:gd name="T38" fmla="*/ 41 w 209"/>
              <a:gd name="T39" fmla="*/ 124 h 208"/>
              <a:gd name="T40" fmla="*/ 45 w 209"/>
              <a:gd name="T41" fmla="*/ 129 h 208"/>
              <a:gd name="T42" fmla="*/ 49 w 209"/>
              <a:gd name="T43" fmla="*/ 135 h 208"/>
              <a:gd name="T44" fmla="*/ 55 w 209"/>
              <a:gd name="T45" fmla="*/ 139 h 208"/>
              <a:gd name="T46" fmla="*/ 59 w 209"/>
              <a:gd name="T47" fmla="*/ 145 h 208"/>
              <a:gd name="T48" fmla="*/ 64 w 209"/>
              <a:gd name="T49" fmla="*/ 150 h 208"/>
              <a:gd name="T50" fmla="*/ 69 w 209"/>
              <a:gd name="T51" fmla="*/ 155 h 208"/>
              <a:gd name="T52" fmla="*/ 74 w 209"/>
              <a:gd name="T53" fmla="*/ 159 h 208"/>
              <a:gd name="T54" fmla="*/ 80 w 209"/>
              <a:gd name="T55" fmla="*/ 163 h 208"/>
              <a:gd name="T56" fmla="*/ 85 w 209"/>
              <a:gd name="T57" fmla="*/ 168 h 208"/>
              <a:gd name="T58" fmla="*/ 91 w 209"/>
              <a:gd name="T59" fmla="*/ 172 h 208"/>
              <a:gd name="T60" fmla="*/ 96 w 209"/>
              <a:gd name="T61" fmla="*/ 175 h 208"/>
              <a:gd name="T62" fmla="*/ 103 w 209"/>
              <a:gd name="T63" fmla="*/ 179 h 208"/>
              <a:gd name="T64" fmla="*/ 108 w 209"/>
              <a:gd name="T65" fmla="*/ 183 h 208"/>
              <a:gd name="T66" fmla="*/ 115 w 209"/>
              <a:gd name="T67" fmla="*/ 186 h 208"/>
              <a:gd name="T68" fmla="*/ 121 w 209"/>
              <a:gd name="T69" fmla="*/ 189 h 208"/>
              <a:gd name="T70" fmla="*/ 128 w 209"/>
              <a:gd name="T71" fmla="*/ 192 h 208"/>
              <a:gd name="T72" fmla="*/ 134 w 209"/>
              <a:gd name="T73" fmla="*/ 194 h 208"/>
              <a:gd name="T74" fmla="*/ 140 w 209"/>
              <a:gd name="T75" fmla="*/ 197 h 208"/>
              <a:gd name="T76" fmla="*/ 147 w 209"/>
              <a:gd name="T77" fmla="*/ 198 h 208"/>
              <a:gd name="T78" fmla="*/ 154 w 209"/>
              <a:gd name="T79" fmla="*/ 201 h 208"/>
              <a:gd name="T80" fmla="*/ 161 w 209"/>
              <a:gd name="T81" fmla="*/ 203 h 208"/>
              <a:gd name="T82" fmla="*/ 168 w 209"/>
              <a:gd name="T83" fmla="*/ 204 h 208"/>
              <a:gd name="T84" fmla="*/ 174 w 209"/>
              <a:gd name="T85" fmla="*/ 205 h 208"/>
              <a:gd name="T86" fmla="*/ 182 w 209"/>
              <a:gd name="T87" fmla="*/ 206 h 208"/>
              <a:gd name="T88" fmla="*/ 188 w 209"/>
              <a:gd name="T89" fmla="*/ 207 h 208"/>
              <a:gd name="T90" fmla="*/ 195 w 209"/>
              <a:gd name="T91" fmla="*/ 208 h 208"/>
              <a:gd name="T92" fmla="*/ 203 w 209"/>
              <a:gd name="T93" fmla="*/ 208 h 208"/>
              <a:gd name="T94" fmla="*/ 209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0" y="0"/>
                </a:moveTo>
                <a:lnTo>
                  <a:pt x="1" y="7"/>
                </a:lnTo>
                <a:lnTo>
                  <a:pt x="1" y="13"/>
                </a:lnTo>
                <a:lnTo>
                  <a:pt x="1" y="21"/>
                </a:lnTo>
                <a:lnTo>
                  <a:pt x="2" y="27"/>
                </a:lnTo>
                <a:lnTo>
                  <a:pt x="3" y="34"/>
                </a:lnTo>
                <a:lnTo>
                  <a:pt x="4" y="42"/>
                </a:lnTo>
                <a:lnTo>
                  <a:pt x="6" y="48"/>
                </a:lnTo>
                <a:lnTo>
                  <a:pt x="7" y="55"/>
                </a:lnTo>
                <a:lnTo>
                  <a:pt x="10" y="61"/>
                </a:lnTo>
                <a:lnTo>
                  <a:pt x="12" y="68"/>
                </a:lnTo>
                <a:lnTo>
                  <a:pt x="14" y="75"/>
                </a:lnTo>
                <a:lnTo>
                  <a:pt x="17" y="81"/>
                </a:lnTo>
                <a:lnTo>
                  <a:pt x="19" y="88"/>
                </a:lnTo>
                <a:lnTo>
                  <a:pt x="23" y="94"/>
                </a:lnTo>
                <a:lnTo>
                  <a:pt x="26" y="100"/>
                </a:lnTo>
                <a:lnTo>
                  <a:pt x="29" y="106"/>
                </a:lnTo>
                <a:lnTo>
                  <a:pt x="33" y="112"/>
                </a:lnTo>
                <a:lnTo>
                  <a:pt x="37" y="117"/>
                </a:lnTo>
                <a:lnTo>
                  <a:pt x="41" y="124"/>
                </a:lnTo>
                <a:lnTo>
                  <a:pt x="45" y="129"/>
                </a:lnTo>
                <a:lnTo>
                  <a:pt x="49" y="135"/>
                </a:lnTo>
                <a:lnTo>
                  <a:pt x="55" y="139"/>
                </a:lnTo>
                <a:lnTo>
                  <a:pt x="59" y="145"/>
                </a:lnTo>
                <a:lnTo>
                  <a:pt x="64" y="150"/>
                </a:lnTo>
                <a:lnTo>
                  <a:pt x="69" y="155"/>
                </a:lnTo>
                <a:lnTo>
                  <a:pt x="74" y="159"/>
                </a:lnTo>
                <a:lnTo>
                  <a:pt x="80" y="163"/>
                </a:lnTo>
                <a:lnTo>
                  <a:pt x="85" y="168"/>
                </a:lnTo>
                <a:lnTo>
                  <a:pt x="91" y="172"/>
                </a:lnTo>
                <a:lnTo>
                  <a:pt x="96" y="175"/>
                </a:lnTo>
                <a:lnTo>
                  <a:pt x="103" y="179"/>
                </a:lnTo>
                <a:lnTo>
                  <a:pt x="108" y="183"/>
                </a:lnTo>
                <a:lnTo>
                  <a:pt x="115" y="186"/>
                </a:lnTo>
                <a:lnTo>
                  <a:pt x="121" y="189"/>
                </a:lnTo>
                <a:lnTo>
                  <a:pt x="128" y="192"/>
                </a:lnTo>
                <a:lnTo>
                  <a:pt x="134" y="194"/>
                </a:lnTo>
                <a:lnTo>
                  <a:pt x="140" y="197"/>
                </a:lnTo>
                <a:lnTo>
                  <a:pt x="147" y="198"/>
                </a:lnTo>
                <a:lnTo>
                  <a:pt x="154" y="201"/>
                </a:lnTo>
                <a:lnTo>
                  <a:pt x="161" y="203"/>
                </a:lnTo>
                <a:lnTo>
                  <a:pt x="168" y="204"/>
                </a:lnTo>
                <a:lnTo>
                  <a:pt x="174" y="205"/>
                </a:lnTo>
                <a:lnTo>
                  <a:pt x="182" y="206"/>
                </a:lnTo>
                <a:lnTo>
                  <a:pt x="188" y="207"/>
                </a:lnTo>
                <a:lnTo>
                  <a:pt x="195" y="208"/>
                </a:lnTo>
                <a:lnTo>
                  <a:pt x="203" y="208"/>
                </a:lnTo>
                <a:lnTo>
                  <a:pt x="209" y="208"/>
                </a:lnTo>
              </a:path>
            </a:pathLst>
          </a:custGeom>
          <a:noFill/>
          <a:ln w="9525">
            <a:solidFill>
              <a:srgbClr val="000000"/>
            </a:solidFill>
            <a:round/>
            <a:headEnd/>
            <a:tailEnd/>
          </a:ln>
        </p:spPr>
        <p:txBody>
          <a:bodyPr>
            <a:prstTxWarp prst="textNoShape">
              <a:avLst/>
            </a:prstTxWarp>
          </a:bodyPr>
          <a:lstStyle/>
          <a:p>
            <a:endParaRPr lang="en-US"/>
          </a:p>
        </p:txBody>
      </p:sp>
      <p:sp>
        <p:nvSpPr>
          <p:cNvPr id="57524" name="Freeform 179"/>
          <p:cNvSpPr>
            <a:spLocks/>
          </p:cNvSpPr>
          <p:nvPr/>
        </p:nvSpPr>
        <p:spPr bwMode="auto">
          <a:xfrm>
            <a:off x="2841625" y="5097463"/>
            <a:ext cx="65088" cy="66675"/>
          </a:xfrm>
          <a:custGeom>
            <a:avLst/>
            <a:gdLst>
              <a:gd name="T0" fmla="*/ 0 w 208"/>
              <a:gd name="T1" fmla="*/ 208 h 208"/>
              <a:gd name="T2" fmla="*/ 6 w 208"/>
              <a:gd name="T3" fmla="*/ 208 h 208"/>
              <a:gd name="T4" fmla="*/ 14 w 208"/>
              <a:gd name="T5" fmla="*/ 208 h 208"/>
              <a:gd name="T6" fmla="*/ 21 w 208"/>
              <a:gd name="T7" fmla="*/ 207 h 208"/>
              <a:gd name="T8" fmla="*/ 27 w 208"/>
              <a:gd name="T9" fmla="*/ 206 h 208"/>
              <a:gd name="T10" fmla="*/ 35 w 208"/>
              <a:gd name="T11" fmla="*/ 205 h 208"/>
              <a:gd name="T12" fmla="*/ 41 w 208"/>
              <a:gd name="T13" fmla="*/ 204 h 208"/>
              <a:gd name="T14" fmla="*/ 48 w 208"/>
              <a:gd name="T15" fmla="*/ 203 h 208"/>
              <a:gd name="T16" fmla="*/ 55 w 208"/>
              <a:gd name="T17" fmla="*/ 201 h 208"/>
              <a:gd name="T18" fmla="*/ 61 w 208"/>
              <a:gd name="T19" fmla="*/ 198 h 208"/>
              <a:gd name="T20" fmla="*/ 68 w 208"/>
              <a:gd name="T21" fmla="*/ 197 h 208"/>
              <a:gd name="T22" fmla="*/ 74 w 208"/>
              <a:gd name="T23" fmla="*/ 194 h 208"/>
              <a:gd name="T24" fmla="*/ 81 w 208"/>
              <a:gd name="T25" fmla="*/ 192 h 208"/>
              <a:gd name="T26" fmla="*/ 88 w 208"/>
              <a:gd name="T27" fmla="*/ 189 h 208"/>
              <a:gd name="T28" fmla="*/ 94 w 208"/>
              <a:gd name="T29" fmla="*/ 186 h 208"/>
              <a:gd name="T30" fmla="*/ 101 w 208"/>
              <a:gd name="T31" fmla="*/ 183 h 208"/>
              <a:gd name="T32" fmla="*/ 106 w 208"/>
              <a:gd name="T33" fmla="*/ 179 h 208"/>
              <a:gd name="T34" fmla="*/ 112 w 208"/>
              <a:gd name="T35" fmla="*/ 175 h 208"/>
              <a:gd name="T36" fmla="*/ 118 w 208"/>
              <a:gd name="T37" fmla="*/ 172 h 208"/>
              <a:gd name="T38" fmla="*/ 124 w 208"/>
              <a:gd name="T39" fmla="*/ 168 h 208"/>
              <a:gd name="T40" fmla="*/ 129 w 208"/>
              <a:gd name="T41" fmla="*/ 163 h 208"/>
              <a:gd name="T42" fmla="*/ 135 w 208"/>
              <a:gd name="T43" fmla="*/ 159 h 208"/>
              <a:gd name="T44" fmla="*/ 140 w 208"/>
              <a:gd name="T45" fmla="*/ 155 h 208"/>
              <a:gd name="T46" fmla="*/ 145 w 208"/>
              <a:gd name="T47" fmla="*/ 150 h 208"/>
              <a:gd name="T48" fmla="*/ 150 w 208"/>
              <a:gd name="T49" fmla="*/ 145 h 208"/>
              <a:gd name="T50" fmla="*/ 154 w 208"/>
              <a:gd name="T51" fmla="*/ 139 h 208"/>
              <a:gd name="T52" fmla="*/ 159 w 208"/>
              <a:gd name="T53" fmla="*/ 135 h 208"/>
              <a:gd name="T54" fmla="*/ 163 w 208"/>
              <a:gd name="T55" fmla="*/ 129 h 208"/>
              <a:gd name="T56" fmla="*/ 168 w 208"/>
              <a:gd name="T57" fmla="*/ 124 h 208"/>
              <a:gd name="T58" fmla="*/ 172 w 208"/>
              <a:gd name="T59" fmla="*/ 117 h 208"/>
              <a:gd name="T60" fmla="*/ 176 w 208"/>
              <a:gd name="T61" fmla="*/ 112 h 208"/>
              <a:gd name="T62" fmla="*/ 180 w 208"/>
              <a:gd name="T63" fmla="*/ 106 h 208"/>
              <a:gd name="T64" fmla="*/ 183 w 208"/>
              <a:gd name="T65" fmla="*/ 100 h 208"/>
              <a:gd name="T66" fmla="*/ 186 w 208"/>
              <a:gd name="T67" fmla="*/ 94 h 208"/>
              <a:gd name="T68" fmla="*/ 190 w 208"/>
              <a:gd name="T69" fmla="*/ 88 h 208"/>
              <a:gd name="T70" fmla="*/ 192 w 208"/>
              <a:gd name="T71" fmla="*/ 81 h 208"/>
              <a:gd name="T72" fmla="*/ 195 w 208"/>
              <a:gd name="T73" fmla="*/ 75 h 208"/>
              <a:gd name="T74" fmla="*/ 197 w 208"/>
              <a:gd name="T75" fmla="*/ 68 h 208"/>
              <a:gd name="T76" fmla="*/ 199 w 208"/>
              <a:gd name="T77" fmla="*/ 61 h 208"/>
              <a:gd name="T78" fmla="*/ 202 w 208"/>
              <a:gd name="T79" fmla="*/ 55 h 208"/>
              <a:gd name="T80" fmla="*/ 203 w 208"/>
              <a:gd name="T81" fmla="*/ 48 h 208"/>
              <a:gd name="T82" fmla="*/ 205 w 208"/>
              <a:gd name="T83" fmla="*/ 42 h 208"/>
              <a:gd name="T84" fmla="*/ 206 w 208"/>
              <a:gd name="T85" fmla="*/ 34 h 208"/>
              <a:gd name="T86" fmla="*/ 207 w 208"/>
              <a:gd name="T87" fmla="*/ 27 h 208"/>
              <a:gd name="T88" fmla="*/ 207 w 208"/>
              <a:gd name="T89" fmla="*/ 21 h 208"/>
              <a:gd name="T90" fmla="*/ 208 w 208"/>
              <a:gd name="T91" fmla="*/ 13 h 208"/>
              <a:gd name="T92" fmla="*/ 208 w 208"/>
              <a:gd name="T93" fmla="*/ 7 h 208"/>
              <a:gd name="T94" fmla="*/ 208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0" y="208"/>
                </a:moveTo>
                <a:lnTo>
                  <a:pt x="6" y="208"/>
                </a:lnTo>
                <a:lnTo>
                  <a:pt x="14" y="208"/>
                </a:lnTo>
                <a:lnTo>
                  <a:pt x="21" y="207"/>
                </a:lnTo>
                <a:lnTo>
                  <a:pt x="27" y="206"/>
                </a:lnTo>
                <a:lnTo>
                  <a:pt x="35" y="205"/>
                </a:lnTo>
                <a:lnTo>
                  <a:pt x="41" y="204"/>
                </a:lnTo>
                <a:lnTo>
                  <a:pt x="48" y="203"/>
                </a:lnTo>
                <a:lnTo>
                  <a:pt x="55" y="201"/>
                </a:lnTo>
                <a:lnTo>
                  <a:pt x="61" y="198"/>
                </a:lnTo>
                <a:lnTo>
                  <a:pt x="68" y="197"/>
                </a:lnTo>
                <a:lnTo>
                  <a:pt x="74" y="194"/>
                </a:lnTo>
                <a:lnTo>
                  <a:pt x="81" y="192"/>
                </a:lnTo>
                <a:lnTo>
                  <a:pt x="88" y="189"/>
                </a:lnTo>
                <a:lnTo>
                  <a:pt x="94" y="186"/>
                </a:lnTo>
                <a:lnTo>
                  <a:pt x="101" y="183"/>
                </a:lnTo>
                <a:lnTo>
                  <a:pt x="106" y="179"/>
                </a:lnTo>
                <a:lnTo>
                  <a:pt x="112" y="175"/>
                </a:lnTo>
                <a:lnTo>
                  <a:pt x="118" y="172"/>
                </a:lnTo>
                <a:lnTo>
                  <a:pt x="124" y="168"/>
                </a:lnTo>
                <a:lnTo>
                  <a:pt x="129" y="163"/>
                </a:lnTo>
                <a:lnTo>
                  <a:pt x="135" y="159"/>
                </a:lnTo>
                <a:lnTo>
                  <a:pt x="140" y="155"/>
                </a:lnTo>
                <a:lnTo>
                  <a:pt x="145" y="150"/>
                </a:lnTo>
                <a:lnTo>
                  <a:pt x="150" y="145"/>
                </a:lnTo>
                <a:lnTo>
                  <a:pt x="154" y="139"/>
                </a:lnTo>
                <a:lnTo>
                  <a:pt x="159" y="135"/>
                </a:lnTo>
                <a:lnTo>
                  <a:pt x="163" y="129"/>
                </a:lnTo>
                <a:lnTo>
                  <a:pt x="168" y="124"/>
                </a:lnTo>
                <a:lnTo>
                  <a:pt x="172" y="117"/>
                </a:lnTo>
                <a:lnTo>
                  <a:pt x="176" y="112"/>
                </a:lnTo>
                <a:lnTo>
                  <a:pt x="180" y="106"/>
                </a:lnTo>
                <a:lnTo>
                  <a:pt x="183" y="100"/>
                </a:lnTo>
                <a:lnTo>
                  <a:pt x="186" y="94"/>
                </a:lnTo>
                <a:lnTo>
                  <a:pt x="190" y="88"/>
                </a:lnTo>
                <a:lnTo>
                  <a:pt x="192" y="81"/>
                </a:lnTo>
                <a:lnTo>
                  <a:pt x="195" y="75"/>
                </a:lnTo>
                <a:lnTo>
                  <a:pt x="197" y="68"/>
                </a:lnTo>
                <a:lnTo>
                  <a:pt x="199" y="61"/>
                </a:lnTo>
                <a:lnTo>
                  <a:pt x="202" y="55"/>
                </a:lnTo>
                <a:lnTo>
                  <a:pt x="203" y="48"/>
                </a:lnTo>
                <a:lnTo>
                  <a:pt x="205" y="42"/>
                </a:lnTo>
                <a:lnTo>
                  <a:pt x="206" y="34"/>
                </a:lnTo>
                <a:lnTo>
                  <a:pt x="207" y="27"/>
                </a:lnTo>
                <a:lnTo>
                  <a:pt x="207" y="21"/>
                </a:lnTo>
                <a:lnTo>
                  <a:pt x="208" y="13"/>
                </a:lnTo>
                <a:lnTo>
                  <a:pt x="208" y="7"/>
                </a:lnTo>
                <a:lnTo>
                  <a:pt x="208" y="0"/>
                </a:lnTo>
              </a:path>
            </a:pathLst>
          </a:custGeom>
          <a:noFill/>
          <a:ln w="9525">
            <a:solidFill>
              <a:srgbClr val="000000"/>
            </a:solidFill>
            <a:round/>
            <a:headEnd/>
            <a:tailEnd/>
          </a:ln>
        </p:spPr>
        <p:txBody>
          <a:bodyPr>
            <a:prstTxWarp prst="textNoShape">
              <a:avLst/>
            </a:prstTxWarp>
          </a:bodyPr>
          <a:lstStyle/>
          <a:p>
            <a:endParaRPr lang="en-US"/>
          </a:p>
        </p:txBody>
      </p:sp>
      <p:sp>
        <p:nvSpPr>
          <p:cNvPr id="57525" name="Freeform 180"/>
          <p:cNvSpPr>
            <a:spLocks/>
          </p:cNvSpPr>
          <p:nvPr/>
        </p:nvSpPr>
        <p:spPr bwMode="auto">
          <a:xfrm>
            <a:off x="2841625" y="4595813"/>
            <a:ext cx="65088" cy="66675"/>
          </a:xfrm>
          <a:custGeom>
            <a:avLst/>
            <a:gdLst>
              <a:gd name="T0" fmla="*/ 208 w 208"/>
              <a:gd name="T1" fmla="*/ 208 h 208"/>
              <a:gd name="T2" fmla="*/ 208 w 208"/>
              <a:gd name="T3" fmla="*/ 201 h 208"/>
              <a:gd name="T4" fmla="*/ 208 w 208"/>
              <a:gd name="T5" fmla="*/ 195 h 208"/>
              <a:gd name="T6" fmla="*/ 207 w 208"/>
              <a:gd name="T7" fmla="*/ 187 h 208"/>
              <a:gd name="T8" fmla="*/ 207 w 208"/>
              <a:gd name="T9" fmla="*/ 181 h 208"/>
              <a:gd name="T10" fmla="*/ 206 w 208"/>
              <a:gd name="T11" fmla="*/ 174 h 208"/>
              <a:gd name="T12" fmla="*/ 205 w 208"/>
              <a:gd name="T13" fmla="*/ 167 h 208"/>
              <a:gd name="T14" fmla="*/ 203 w 208"/>
              <a:gd name="T15" fmla="*/ 160 h 208"/>
              <a:gd name="T16" fmla="*/ 202 w 208"/>
              <a:gd name="T17" fmla="*/ 153 h 208"/>
              <a:gd name="T18" fmla="*/ 199 w 208"/>
              <a:gd name="T19" fmla="*/ 147 h 208"/>
              <a:gd name="T20" fmla="*/ 197 w 208"/>
              <a:gd name="T21" fmla="*/ 140 h 208"/>
              <a:gd name="T22" fmla="*/ 195 w 208"/>
              <a:gd name="T23" fmla="*/ 133 h 208"/>
              <a:gd name="T24" fmla="*/ 192 w 208"/>
              <a:gd name="T25" fmla="*/ 127 h 208"/>
              <a:gd name="T26" fmla="*/ 190 w 208"/>
              <a:gd name="T27" fmla="*/ 120 h 208"/>
              <a:gd name="T28" fmla="*/ 186 w 208"/>
              <a:gd name="T29" fmla="*/ 115 h 208"/>
              <a:gd name="T30" fmla="*/ 183 w 208"/>
              <a:gd name="T31" fmla="*/ 108 h 208"/>
              <a:gd name="T32" fmla="*/ 180 w 208"/>
              <a:gd name="T33" fmla="*/ 102 h 208"/>
              <a:gd name="T34" fmla="*/ 176 w 208"/>
              <a:gd name="T35" fmla="*/ 96 h 208"/>
              <a:gd name="T36" fmla="*/ 172 w 208"/>
              <a:gd name="T37" fmla="*/ 91 h 208"/>
              <a:gd name="T38" fmla="*/ 168 w 208"/>
              <a:gd name="T39" fmla="*/ 85 h 208"/>
              <a:gd name="T40" fmla="*/ 163 w 208"/>
              <a:gd name="T41" fmla="*/ 79 h 208"/>
              <a:gd name="T42" fmla="*/ 159 w 208"/>
              <a:gd name="T43" fmla="*/ 74 h 208"/>
              <a:gd name="T44" fmla="*/ 154 w 208"/>
              <a:gd name="T45" fmla="*/ 69 h 208"/>
              <a:gd name="T46" fmla="*/ 150 w 208"/>
              <a:gd name="T47" fmla="*/ 63 h 208"/>
              <a:gd name="T48" fmla="*/ 145 w 208"/>
              <a:gd name="T49" fmla="*/ 59 h 208"/>
              <a:gd name="T50" fmla="*/ 140 w 208"/>
              <a:gd name="T51" fmla="*/ 53 h 208"/>
              <a:gd name="T52" fmla="*/ 135 w 208"/>
              <a:gd name="T53" fmla="*/ 49 h 208"/>
              <a:gd name="T54" fmla="*/ 129 w 208"/>
              <a:gd name="T55" fmla="*/ 45 h 208"/>
              <a:gd name="T56" fmla="*/ 124 w 208"/>
              <a:gd name="T57" fmla="*/ 40 h 208"/>
              <a:gd name="T58" fmla="*/ 118 w 208"/>
              <a:gd name="T59" fmla="*/ 37 h 208"/>
              <a:gd name="T60" fmla="*/ 112 w 208"/>
              <a:gd name="T61" fmla="*/ 32 h 208"/>
              <a:gd name="T62" fmla="*/ 106 w 208"/>
              <a:gd name="T63" fmla="*/ 29 h 208"/>
              <a:gd name="T64" fmla="*/ 101 w 208"/>
              <a:gd name="T65" fmla="*/ 26 h 208"/>
              <a:gd name="T66" fmla="*/ 94 w 208"/>
              <a:gd name="T67" fmla="*/ 23 h 208"/>
              <a:gd name="T68" fmla="*/ 88 w 208"/>
              <a:gd name="T69" fmla="*/ 19 h 208"/>
              <a:gd name="T70" fmla="*/ 81 w 208"/>
              <a:gd name="T71" fmla="*/ 16 h 208"/>
              <a:gd name="T72" fmla="*/ 74 w 208"/>
              <a:gd name="T73" fmla="*/ 14 h 208"/>
              <a:gd name="T74" fmla="*/ 68 w 208"/>
              <a:gd name="T75" fmla="*/ 12 h 208"/>
              <a:gd name="T76" fmla="*/ 61 w 208"/>
              <a:gd name="T77" fmla="*/ 9 h 208"/>
              <a:gd name="T78" fmla="*/ 55 w 208"/>
              <a:gd name="T79" fmla="*/ 7 h 208"/>
              <a:gd name="T80" fmla="*/ 48 w 208"/>
              <a:gd name="T81" fmla="*/ 5 h 208"/>
              <a:gd name="T82" fmla="*/ 41 w 208"/>
              <a:gd name="T83" fmla="*/ 4 h 208"/>
              <a:gd name="T84" fmla="*/ 35 w 208"/>
              <a:gd name="T85" fmla="*/ 3 h 208"/>
              <a:gd name="T86" fmla="*/ 27 w 208"/>
              <a:gd name="T87" fmla="*/ 2 h 208"/>
              <a:gd name="T88" fmla="*/ 21 w 208"/>
              <a:gd name="T89" fmla="*/ 1 h 208"/>
              <a:gd name="T90" fmla="*/ 14 w 208"/>
              <a:gd name="T91" fmla="*/ 1 h 208"/>
              <a:gd name="T92" fmla="*/ 6 w 208"/>
              <a:gd name="T93" fmla="*/ 0 h 208"/>
              <a:gd name="T94" fmla="*/ 0 w 208"/>
              <a:gd name="T95" fmla="*/ 0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208"/>
              <a:gd name="T146" fmla="*/ 208 w 208"/>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208">
                <a:moveTo>
                  <a:pt x="208" y="208"/>
                </a:moveTo>
                <a:lnTo>
                  <a:pt x="208" y="201"/>
                </a:lnTo>
                <a:lnTo>
                  <a:pt x="208" y="195"/>
                </a:lnTo>
                <a:lnTo>
                  <a:pt x="207" y="187"/>
                </a:lnTo>
                <a:lnTo>
                  <a:pt x="207" y="181"/>
                </a:lnTo>
                <a:lnTo>
                  <a:pt x="206" y="174"/>
                </a:lnTo>
                <a:lnTo>
                  <a:pt x="205" y="167"/>
                </a:lnTo>
                <a:lnTo>
                  <a:pt x="203" y="160"/>
                </a:lnTo>
                <a:lnTo>
                  <a:pt x="202" y="153"/>
                </a:lnTo>
                <a:lnTo>
                  <a:pt x="199" y="147"/>
                </a:lnTo>
                <a:lnTo>
                  <a:pt x="197" y="140"/>
                </a:lnTo>
                <a:lnTo>
                  <a:pt x="195" y="133"/>
                </a:lnTo>
                <a:lnTo>
                  <a:pt x="192" y="127"/>
                </a:lnTo>
                <a:lnTo>
                  <a:pt x="190" y="120"/>
                </a:lnTo>
                <a:lnTo>
                  <a:pt x="186" y="115"/>
                </a:lnTo>
                <a:lnTo>
                  <a:pt x="183" y="108"/>
                </a:lnTo>
                <a:lnTo>
                  <a:pt x="180" y="102"/>
                </a:lnTo>
                <a:lnTo>
                  <a:pt x="176" y="96"/>
                </a:lnTo>
                <a:lnTo>
                  <a:pt x="172" y="91"/>
                </a:lnTo>
                <a:lnTo>
                  <a:pt x="168" y="85"/>
                </a:lnTo>
                <a:lnTo>
                  <a:pt x="163" y="79"/>
                </a:lnTo>
                <a:lnTo>
                  <a:pt x="159" y="74"/>
                </a:lnTo>
                <a:lnTo>
                  <a:pt x="154" y="69"/>
                </a:lnTo>
                <a:lnTo>
                  <a:pt x="150" y="63"/>
                </a:lnTo>
                <a:lnTo>
                  <a:pt x="145" y="59"/>
                </a:lnTo>
                <a:lnTo>
                  <a:pt x="140" y="53"/>
                </a:lnTo>
                <a:lnTo>
                  <a:pt x="135" y="49"/>
                </a:lnTo>
                <a:lnTo>
                  <a:pt x="129" y="45"/>
                </a:lnTo>
                <a:lnTo>
                  <a:pt x="124" y="40"/>
                </a:lnTo>
                <a:lnTo>
                  <a:pt x="118" y="37"/>
                </a:lnTo>
                <a:lnTo>
                  <a:pt x="112" y="32"/>
                </a:lnTo>
                <a:lnTo>
                  <a:pt x="106" y="29"/>
                </a:lnTo>
                <a:lnTo>
                  <a:pt x="101" y="26"/>
                </a:lnTo>
                <a:lnTo>
                  <a:pt x="94" y="23"/>
                </a:lnTo>
                <a:lnTo>
                  <a:pt x="88" y="19"/>
                </a:lnTo>
                <a:lnTo>
                  <a:pt x="81" y="16"/>
                </a:lnTo>
                <a:lnTo>
                  <a:pt x="74" y="14"/>
                </a:lnTo>
                <a:lnTo>
                  <a:pt x="68" y="12"/>
                </a:lnTo>
                <a:lnTo>
                  <a:pt x="61" y="9"/>
                </a:lnTo>
                <a:lnTo>
                  <a:pt x="55" y="7"/>
                </a:lnTo>
                <a:lnTo>
                  <a:pt x="48" y="5"/>
                </a:lnTo>
                <a:lnTo>
                  <a:pt x="41" y="4"/>
                </a:lnTo>
                <a:lnTo>
                  <a:pt x="35" y="3"/>
                </a:lnTo>
                <a:lnTo>
                  <a:pt x="27" y="2"/>
                </a:lnTo>
                <a:lnTo>
                  <a:pt x="21" y="1"/>
                </a:lnTo>
                <a:lnTo>
                  <a:pt x="14" y="1"/>
                </a:lnTo>
                <a:lnTo>
                  <a:pt x="6" y="0"/>
                </a:lnTo>
                <a:lnTo>
                  <a:pt x="0" y="0"/>
                </a:lnTo>
              </a:path>
            </a:pathLst>
          </a:custGeom>
          <a:noFill/>
          <a:ln w="9525">
            <a:solidFill>
              <a:srgbClr val="000000"/>
            </a:solidFill>
            <a:round/>
            <a:headEnd/>
            <a:tailEnd/>
          </a:ln>
        </p:spPr>
        <p:txBody>
          <a:bodyPr>
            <a:prstTxWarp prst="textNoShape">
              <a:avLst/>
            </a:prstTxWarp>
          </a:bodyPr>
          <a:lstStyle/>
          <a:p>
            <a:endParaRPr lang="en-US"/>
          </a:p>
        </p:txBody>
      </p:sp>
      <p:sp>
        <p:nvSpPr>
          <p:cNvPr id="57526" name="Freeform 181"/>
          <p:cNvSpPr>
            <a:spLocks/>
          </p:cNvSpPr>
          <p:nvPr/>
        </p:nvSpPr>
        <p:spPr bwMode="auto">
          <a:xfrm>
            <a:off x="2244725" y="4595813"/>
            <a:ext cx="65088" cy="66675"/>
          </a:xfrm>
          <a:custGeom>
            <a:avLst/>
            <a:gdLst>
              <a:gd name="T0" fmla="*/ 209 w 209"/>
              <a:gd name="T1" fmla="*/ 0 h 208"/>
              <a:gd name="T2" fmla="*/ 203 w 209"/>
              <a:gd name="T3" fmla="*/ 0 h 208"/>
              <a:gd name="T4" fmla="*/ 195 w 209"/>
              <a:gd name="T5" fmla="*/ 1 h 208"/>
              <a:gd name="T6" fmla="*/ 188 w 209"/>
              <a:gd name="T7" fmla="*/ 1 h 208"/>
              <a:gd name="T8" fmla="*/ 182 w 209"/>
              <a:gd name="T9" fmla="*/ 2 h 208"/>
              <a:gd name="T10" fmla="*/ 174 w 209"/>
              <a:gd name="T11" fmla="*/ 3 h 208"/>
              <a:gd name="T12" fmla="*/ 168 w 209"/>
              <a:gd name="T13" fmla="*/ 4 h 208"/>
              <a:gd name="T14" fmla="*/ 161 w 209"/>
              <a:gd name="T15" fmla="*/ 5 h 208"/>
              <a:gd name="T16" fmla="*/ 154 w 209"/>
              <a:gd name="T17" fmla="*/ 7 h 208"/>
              <a:gd name="T18" fmla="*/ 147 w 209"/>
              <a:gd name="T19" fmla="*/ 9 h 208"/>
              <a:gd name="T20" fmla="*/ 140 w 209"/>
              <a:gd name="T21" fmla="*/ 12 h 208"/>
              <a:gd name="T22" fmla="*/ 134 w 209"/>
              <a:gd name="T23" fmla="*/ 14 h 208"/>
              <a:gd name="T24" fmla="*/ 128 w 209"/>
              <a:gd name="T25" fmla="*/ 16 h 208"/>
              <a:gd name="T26" fmla="*/ 121 w 209"/>
              <a:gd name="T27" fmla="*/ 19 h 208"/>
              <a:gd name="T28" fmla="*/ 115 w 209"/>
              <a:gd name="T29" fmla="*/ 23 h 208"/>
              <a:gd name="T30" fmla="*/ 108 w 209"/>
              <a:gd name="T31" fmla="*/ 26 h 208"/>
              <a:gd name="T32" fmla="*/ 103 w 209"/>
              <a:gd name="T33" fmla="*/ 29 h 208"/>
              <a:gd name="T34" fmla="*/ 96 w 209"/>
              <a:gd name="T35" fmla="*/ 32 h 208"/>
              <a:gd name="T36" fmla="*/ 91 w 209"/>
              <a:gd name="T37" fmla="*/ 37 h 208"/>
              <a:gd name="T38" fmla="*/ 85 w 209"/>
              <a:gd name="T39" fmla="*/ 40 h 208"/>
              <a:gd name="T40" fmla="*/ 80 w 209"/>
              <a:gd name="T41" fmla="*/ 45 h 208"/>
              <a:gd name="T42" fmla="*/ 74 w 209"/>
              <a:gd name="T43" fmla="*/ 49 h 208"/>
              <a:gd name="T44" fmla="*/ 69 w 209"/>
              <a:gd name="T45" fmla="*/ 53 h 208"/>
              <a:gd name="T46" fmla="*/ 64 w 209"/>
              <a:gd name="T47" fmla="*/ 59 h 208"/>
              <a:gd name="T48" fmla="*/ 59 w 209"/>
              <a:gd name="T49" fmla="*/ 63 h 208"/>
              <a:gd name="T50" fmla="*/ 55 w 209"/>
              <a:gd name="T51" fmla="*/ 69 h 208"/>
              <a:gd name="T52" fmla="*/ 49 w 209"/>
              <a:gd name="T53" fmla="*/ 74 h 208"/>
              <a:gd name="T54" fmla="*/ 45 w 209"/>
              <a:gd name="T55" fmla="*/ 79 h 208"/>
              <a:gd name="T56" fmla="*/ 41 w 209"/>
              <a:gd name="T57" fmla="*/ 85 h 208"/>
              <a:gd name="T58" fmla="*/ 37 w 209"/>
              <a:gd name="T59" fmla="*/ 91 h 208"/>
              <a:gd name="T60" fmla="*/ 33 w 209"/>
              <a:gd name="T61" fmla="*/ 96 h 208"/>
              <a:gd name="T62" fmla="*/ 29 w 209"/>
              <a:gd name="T63" fmla="*/ 102 h 208"/>
              <a:gd name="T64" fmla="*/ 26 w 209"/>
              <a:gd name="T65" fmla="*/ 108 h 208"/>
              <a:gd name="T66" fmla="*/ 23 w 209"/>
              <a:gd name="T67" fmla="*/ 115 h 208"/>
              <a:gd name="T68" fmla="*/ 19 w 209"/>
              <a:gd name="T69" fmla="*/ 120 h 208"/>
              <a:gd name="T70" fmla="*/ 17 w 209"/>
              <a:gd name="T71" fmla="*/ 127 h 208"/>
              <a:gd name="T72" fmla="*/ 14 w 209"/>
              <a:gd name="T73" fmla="*/ 133 h 208"/>
              <a:gd name="T74" fmla="*/ 12 w 209"/>
              <a:gd name="T75" fmla="*/ 140 h 208"/>
              <a:gd name="T76" fmla="*/ 10 w 209"/>
              <a:gd name="T77" fmla="*/ 147 h 208"/>
              <a:gd name="T78" fmla="*/ 7 w 209"/>
              <a:gd name="T79" fmla="*/ 153 h 208"/>
              <a:gd name="T80" fmla="*/ 6 w 209"/>
              <a:gd name="T81" fmla="*/ 160 h 208"/>
              <a:gd name="T82" fmla="*/ 4 w 209"/>
              <a:gd name="T83" fmla="*/ 167 h 208"/>
              <a:gd name="T84" fmla="*/ 3 w 209"/>
              <a:gd name="T85" fmla="*/ 174 h 208"/>
              <a:gd name="T86" fmla="*/ 2 w 209"/>
              <a:gd name="T87" fmla="*/ 181 h 208"/>
              <a:gd name="T88" fmla="*/ 1 w 209"/>
              <a:gd name="T89" fmla="*/ 187 h 208"/>
              <a:gd name="T90" fmla="*/ 1 w 209"/>
              <a:gd name="T91" fmla="*/ 195 h 208"/>
              <a:gd name="T92" fmla="*/ 1 w 209"/>
              <a:gd name="T93" fmla="*/ 201 h 208"/>
              <a:gd name="T94" fmla="*/ 0 w 209"/>
              <a:gd name="T95" fmla="*/ 20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208"/>
              <a:gd name="T146" fmla="*/ 209 w 209"/>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208">
                <a:moveTo>
                  <a:pt x="209" y="0"/>
                </a:moveTo>
                <a:lnTo>
                  <a:pt x="203" y="0"/>
                </a:lnTo>
                <a:lnTo>
                  <a:pt x="195" y="1"/>
                </a:lnTo>
                <a:lnTo>
                  <a:pt x="188" y="1"/>
                </a:lnTo>
                <a:lnTo>
                  <a:pt x="182" y="2"/>
                </a:lnTo>
                <a:lnTo>
                  <a:pt x="174" y="3"/>
                </a:lnTo>
                <a:lnTo>
                  <a:pt x="168" y="4"/>
                </a:lnTo>
                <a:lnTo>
                  <a:pt x="161" y="5"/>
                </a:lnTo>
                <a:lnTo>
                  <a:pt x="154" y="7"/>
                </a:lnTo>
                <a:lnTo>
                  <a:pt x="147" y="9"/>
                </a:lnTo>
                <a:lnTo>
                  <a:pt x="140" y="12"/>
                </a:lnTo>
                <a:lnTo>
                  <a:pt x="134" y="14"/>
                </a:lnTo>
                <a:lnTo>
                  <a:pt x="128" y="16"/>
                </a:lnTo>
                <a:lnTo>
                  <a:pt x="121" y="19"/>
                </a:lnTo>
                <a:lnTo>
                  <a:pt x="115" y="23"/>
                </a:lnTo>
                <a:lnTo>
                  <a:pt x="108" y="26"/>
                </a:lnTo>
                <a:lnTo>
                  <a:pt x="103" y="29"/>
                </a:lnTo>
                <a:lnTo>
                  <a:pt x="96" y="32"/>
                </a:lnTo>
                <a:lnTo>
                  <a:pt x="91" y="37"/>
                </a:lnTo>
                <a:lnTo>
                  <a:pt x="85" y="40"/>
                </a:lnTo>
                <a:lnTo>
                  <a:pt x="80" y="45"/>
                </a:lnTo>
                <a:lnTo>
                  <a:pt x="74" y="49"/>
                </a:lnTo>
                <a:lnTo>
                  <a:pt x="69" y="53"/>
                </a:lnTo>
                <a:lnTo>
                  <a:pt x="64" y="59"/>
                </a:lnTo>
                <a:lnTo>
                  <a:pt x="59" y="63"/>
                </a:lnTo>
                <a:lnTo>
                  <a:pt x="55" y="69"/>
                </a:lnTo>
                <a:lnTo>
                  <a:pt x="49" y="74"/>
                </a:lnTo>
                <a:lnTo>
                  <a:pt x="45" y="79"/>
                </a:lnTo>
                <a:lnTo>
                  <a:pt x="41" y="85"/>
                </a:lnTo>
                <a:lnTo>
                  <a:pt x="37" y="91"/>
                </a:lnTo>
                <a:lnTo>
                  <a:pt x="33" y="96"/>
                </a:lnTo>
                <a:lnTo>
                  <a:pt x="29" y="102"/>
                </a:lnTo>
                <a:lnTo>
                  <a:pt x="26" y="108"/>
                </a:lnTo>
                <a:lnTo>
                  <a:pt x="23" y="115"/>
                </a:lnTo>
                <a:lnTo>
                  <a:pt x="19" y="120"/>
                </a:lnTo>
                <a:lnTo>
                  <a:pt x="17" y="127"/>
                </a:lnTo>
                <a:lnTo>
                  <a:pt x="14" y="133"/>
                </a:lnTo>
                <a:lnTo>
                  <a:pt x="12" y="140"/>
                </a:lnTo>
                <a:lnTo>
                  <a:pt x="10" y="147"/>
                </a:lnTo>
                <a:lnTo>
                  <a:pt x="7" y="153"/>
                </a:lnTo>
                <a:lnTo>
                  <a:pt x="6" y="160"/>
                </a:lnTo>
                <a:lnTo>
                  <a:pt x="4" y="167"/>
                </a:lnTo>
                <a:lnTo>
                  <a:pt x="3" y="174"/>
                </a:lnTo>
                <a:lnTo>
                  <a:pt x="2" y="181"/>
                </a:lnTo>
                <a:lnTo>
                  <a:pt x="1" y="187"/>
                </a:lnTo>
                <a:lnTo>
                  <a:pt x="1" y="195"/>
                </a:lnTo>
                <a:lnTo>
                  <a:pt x="1" y="201"/>
                </a:lnTo>
                <a:lnTo>
                  <a:pt x="0" y="208"/>
                </a:lnTo>
              </a:path>
            </a:pathLst>
          </a:custGeom>
          <a:noFill/>
          <a:ln w="9525">
            <a:solidFill>
              <a:srgbClr val="000000"/>
            </a:solidFill>
            <a:round/>
            <a:headEnd/>
            <a:tailEnd/>
          </a:ln>
        </p:spPr>
        <p:txBody>
          <a:bodyPr>
            <a:prstTxWarp prst="textNoShape">
              <a:avLst/>
            </a:prstTxWarp>
          </a:bodyPr>
          <a:lstStyle/>
          <a:p>
            <a:endParaRPr lang="en-US"/>
          </a:p>
        </p:txBody>
      </p:sp>
      <p:sp>
        <p:nvSpPr>
          <p:cNvPr id="57527" name="Line 182"/>
          <p:cNvSpPr>
            <a:spLocks noChangeShapeType="1"/>
          </p:cNvSpPr>
          <p:nvPr/>
        </p:nvSpPr>
        <p:spPr bwMode="auto">
          <a:xfrm>
            <a:off x="6316663" y="2749550"/>
            <a:ext cx="1587" cy="520700"/>
          </a:xfrm>
          <a:prstGeom prst="line">
            <a:avLst/>
          </a:prstGeom>
          <a:noFill/>
          <a:ln w="19050">
            <a:solidFill>
              <a:srgbClr val="008E00"/>
            </a:solidFill>
            <a:round/>
            <a:headEnd/>
            <a:tailEnd/>
          </a:ln>
        </p:spPr>
        <p:txBody>
          <a:bodyPr>
            <a:prstTxWarp prst="textNoShape">
              <a:avLst/>
            </a:prstTxWarp>
          </a:bodyPr>
          <a:lstStyle/>
          <a:p>
            <a:endParaRPr lang="en-US"/>
          </a:p>
        </p:txBody>
      </p:sp>
      <p:sp>
        <p:nvSpPr>
          <p:cNvPr id="57528" name="Line 183"/>
          <p:cNvSpPr>
            <a:spLocks noChangeShapeType="1"/>
          </p:cNvSpPr>
          <p:nvPr/>
        </p:nvSpPr>
        <p:spPr bwMode="auto">
          <a:xfrm>
            <a:off x="2338388" y="3554413"/>
            <a:ext cx="92075"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29" name="Line 184"/>
          <p:cNvSpPr>
            <a:spLocks noChangeShapeType="1"/>
          </p:cNvSpPr>
          <p:nvPr/>
        </p:nvSpPr>
        <p:spPr bwMode="auto">
          <a:xfrm>
            <a:off x="2452688" y="3554413"/>
            <a:ext cx="90487"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0" name="Line 185"/>
          <p:cNvSpPr>
            <a:spLocks noChangeShapeType="1"/>
          </p:cNvSpPr>
          <p:nvPr/>
        </p:nvSpPr>
        <p:spPr bwMode="auto">
          <a:xfrm>
            <a:off x="2566988" y="3554413"/>
            <a:ext cx="55562"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1" name="Line 186"/>
          <p:cNvSpPr>
            <a:spLocks noChangeShapeType="1"/>
          </p:cNvSpPr>
          <p:nvPr/>
        </p:nvSpPr>
        <p:spPr bwMode="auto">
          <a:xfrm>
            <a:off x="6364288" y="3554413"/>
            <a:ext cx="190500"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2" name="Line 187"/>
          <p:cNvSpPr>
            <a:spLocks noChangeShapeType="1"/>
          </p:cNvSpPr>
          <p:nvPr/>
        </p:nvSpPr>
        <p:spPr bwMode="auto">
          <a:xfrm>
            <a:off x="6364288" y="3554413"/>
            <a:ext cx="190500" cy="188912"/>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3" name="Line 188"/>
          <p:cNvSpPr>
            <a:spLocks noChangeShapeType="1"/>
          </p:cNvSpPr>
          <p:nvPr/>
        </p:nvSpPr>
        <p:spPr bwMode="auto">
          <a:xfrm flipH="1">
            <a:off x="6364288" y="3363913"/>
            <a:ext cx="190500" cy="19050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4" name="Line 189"/>
          <p:cNvSpPr>
            <a:spLocks noChangeShapeType="1"/>
          </p:cNvSpPr>
          <p:nvPr/>
        </p:nvSpPr>
        <p:spPr bwMode="auto">
          <a:xfrm>
            <a:off x="4043363" y="3554413"/>
            <a:ext cx="92075"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5" name="Line 190"/>
          <p:cNvSpPr>
            <a:spLocks noChangeShapeType="1"/>
          </p:cNvSpPr>
          <p:nvPr/>
        </p:nvSpPr>
        <p:spPr bwMode="auto">
          <a:xfrm>
            <a:off x="4157663" y="3554413"/>
            <a:ext cx="90487"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6" name="Line 191"/>
          <p:cNvSpPr>
            <a:spLocks noChangeShapeType="1"/>
          </p:cNvSpPr>
          <p:nvPr/>
        </p:nvSpPr>
        <p:spPr bwMode="auto">
          <a:xfrm>
            <a:off x="4271963" y="3554413"/>
            <a:ext cx="55562"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7" name="Line 192"/>
          <p:cNvSpPr>
            <a:spLocks noChangeShapeType="1"/>
          </p:cNvSpPr>
          <p:nvPr/>
        </p:nvSpPr>
        <p:spPr bwMode="auto">
          <a:xfrm>
            <a:off x="2622550" y="3554413"/>
            <a:ext cx="190500" cy="188912"/>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8" name="Line 193"/>
          <p:cNvSpPr>
            <a:spLocks noChangeShapeType="1"/>
          </p:cNvSpPr>
          <p:nvPr/>
        </p:nvSpPr>
        <p:spPr bwMode="auto">
          <a:xfrm>
            <a:off x="2622550" y="3554413"/>
            <a:ext cx="190500"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39" name="Line 194"/>
          <p:cNvSpPr>
            <a:spLocks noChangeShapeType="1"/>
          </p:cNvSpPr>
          <p:nvPr/>
        </p:nvSpPr>
        <p:spPr bwMode="auto">
          <a:xfrm>
            <a:off x="2338388" y="4879975"/>
            <a:ext cx="92075" cy="1588"/>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0" name="Line 195"/>
          <p:cNvSpPr>
            <a:spLocks noChangeShapeType="1"/>
          </p:cNvSpPr>
          <p:nvPr/>
        </p:nvSpPr>
        <p:spPr bwMode="auto">
          <a:xfrm>
            <a:off x="2452688" y="4879975"/>
            <a:ext cx="90487" cy="1588"/>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1" name="Line 196"/>
          <p:cNvSpPr>
            <a:spLocks noChangeShapeType="1"/>
          </p:cNvSpPr>
          <p:nvPr/>
        </p:nvSpPr>
        <p:spPr bwMode="auto">
          <a:xfrm>
            <a:off x="2566988" y="4879975"/>
            <a:ext cx="55562" cy="1588"/>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2" name="Line 197"/>
          <p:cNvSpPr>
            <a:spLocks noChangeShapeType="1"/>
          </p:cNvSpPr>
          <p:nvPr/>
        </p:nvSpPr>
        <p:spPr bwMode="auto">
          <a:xfrm flipH="1">
            <a:off x="4327525" y="3363913"/>
            <a:ext cx="190500" cy="19050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3" name="Line 198"/>
          <p:cNvSpPr>
            <a:spLocks noChangeShapeType="1"/>
          </p:cNvSpPr>
          <p:nvPr/>
        </p:nvSpPr>
        <p:spPr bwMode="auto">
          <a:xfrm>
            <a:off x="4327525" y="3554413"/>
            <a:ext cx="190500" cy="188912"/>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4" name="Line 199"/>
          <p:cNvSpPr>
            <a:spLocks noChangeShapeType="1"/>
          </p:cNvSpPr>
          <p:nvPr/>
        </p:nvSpPr>
        <p:spPr bwMode="auto">
          <a:xfrm>
            <a:off x="4327525" y="3554413"/>
            <a:ext cx="190500"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5" name="Line 200"/>
          <p:cNvSpPr>
            <a:spLocks noChangeShapeType="1"/>
          </p:cNvSpPr>
          <p:nvPr/>
        </p:nvSpPr>
        <p:spPr bwMode="auto">
          <a:xfrm>
            <a:off x="6080125" y="3554413"/>
            <a:ext cx="92075"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6" name="Line 201"/>
          <p:cNvSpPr>
            <a:spLocks noChangeShapeType="1"/>
          </p:cNvSpPr>
          <p:nvPr/>
        </p:nvSpPr>
        <p:spPr bwMode="auto">
          <a:xfrm>
            <a:off x="6194425" y="3554413"/>
            <a:ext cx="90488"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7" name="Line 202"/>
          <p:cNvSpPr>
            <a:spLocks noChangeShapeType="1"/>
          </p:cNvSpPr>
          <p:nvPr/>
        </p:nvSpPr>
        <p:spPr bwMode="auto">
          <a:xfrm>
            <a:off x="6308725" y="3554413"/>
            <a:ext cx="55563" cy="158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8" name="Line 203"/>
          <p:cNvSpPr>
            <a:spLocks noChangeShapeType="1"/>
          </p:cNvSpPr>
          <p:nvPr/>
        </p:nvSpPr>
        <p:spPr bwMode="auto">
          <a:xfrm flipH="1">
            <a:off x="2622550" y="3363913"/>
            <a:ext cx="190500" cy="190500"/>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49" name="Line 204"/>
          <p:cNvSpPr>
            <a:spLocks noChangeShapeType="1"/>
          </p:cNvSpPr>
          <p:nvPr/>
        </p:nvSpPr>
        <p:spPr bwMode="auto">
          <a:xfrm flipH="1">
            <a:off x="2622550" y="4691063"/>
            <a:ext cx="190500" cy="188912"/>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50" name="Line 205"/>
          <p:cNvSpPr>
            <a:spLocks noChangeShapeType="1"/>
          </p:cNvSpPr>
          <p:nvPr/>
        </p:nvSpPr>
        <p:spPr bwMode="auto">
          <a:xfrm>
            <a:off x="2622550" y="4879975"/>
            <a:ext cx="190500" cy="188913"/>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51" name="Line 206"/>
          <p:cNvSpPr>
            <a:spLocks noChangeShapeType="1"/>
          </p:cNvSpPr>
          <p:nvPr/>
        </p:nvSpPr>
        <p:spPr bwMode="auto">
          <a:xfrm>
            <a:off x="2622550" y="4879975"/>
            <a:ext cx="190500" cy="1588"/>
          </a:xfrm>
          <a:prstGeom prst="line">
            <a:avLst/>
          </a:prstGeom>
          <a:noFill/>
          <a:ln w="38100">
            <a:solidFill>
              <a:srgbClr val="000000"/>
            </a:solidFill>
            <a:round/>
            <a:headEnd/>
            <a:tailEnd/>
          </a:ln>
        </p:spPr>
        <p:txBody>
          <a:bodyPr>
            <a:prstTxWarp prst="textNoShape">
              <a:avLst/>
            </a:prstTxWarp>
          </a:bodyPr>
          <a:lstStyle/>
          <a:p>
            <a:endParaRPr lang="en-US"/>
          </a:p>
        </p:txBody>
      </p:sp>
      <p:sp>
        <p:nvSpPr>
          <p:cNvPr id="57552" name="Rectangle 207"/>
          <p:cNvSpPr>
            <a:spLocks noChangeArrowheads="1"/>
          </p:cNvSpPr>
          <p:nvPr/>
        </p:nvSpPr>
        <p:spPr bwMode="auto">
          <a:xfrm>
            <a:off x="2781300" y="5546725"/>
            <a:ext cx="1229503" cy="200055"/>
          </a:xfrm>
          <a:prstGeom prst="rect">
            <a:avLst/>
          </a:prstGeom>
          <a:noFill/>
          <a:ln w="9525">
            <a:noFill/>
            <a:miter lim="800000"/>
            <a:headEnd/>
            <a:tailEnd/>
          </a:ln>
        </p:spPr>
        <p:txBody>
          <a:bodyPr wrap="none" lIns="0" tIns="0" rIns="0" bIns="0">
            <a:prstTxWarp prst="textNoShape">
              <a:avLst/>
            </a:prstTxWarp>
            <a:spAutoFit/>
          </a:bodyPr>
          <a:lstStyle/>
          <a:p>
            <a:r>
              <a:rPr lang="en-US" sz="1300" i="1">
                <a:solidFill>
                  <a:srgbClr val="BFBFBF"/>
                </a:solidFill>
                <a:latin typeface="Times New Roman" charset="0"/>
              </a:rPr>
              <a:t>visited IM domain</a:t>
            </a:r>
            <a:endParaRPr lang="en-US" sz="2400">
              <a:solidFill>
                <a:srgbClr val="BFBFBF"/>
              </a:solidFill>
            </a:endParaRPr>
          </a:p>
        </p:txBody>
      </p:sp>
      <p:sp>
        <p:nvSpPr>
          <p:cNvPr id="57553" name="Rectangle 208"/>
          <p:cNvSpPr>
            <a:spLocks noChangeArrowheads="1"/>
          </p:cNvSpPr>
          <p:nvPr/>
        </p:nvSpPr>
        <p:spPr bwMode="auto">
          <a:xfrm>
            <a:off x="5564188" y="4410075"/>
            <a:ext cx="1152559" cy="200055"/>
          </a:xfrm>
          <a:prstGeom prst="rect">
            <a:avLst/>
          </a:prstGeom>
          <a:noFill/>
          <a:ln w="9525">
            <a:noFill/>
            <a:miter lim="800000"/>
            <a:headEnd/>
            <a:tailEnd/>
          </a:ln>
        </p:spPr>
        <p:txBody>
          <a:bodyPr wrap="none" lIns="0" tIns="0" rIns="0" bIns="0">
            <a:prstTxWarp prst="textNoShape">
              <a:avLst/>
            </a:prstTxWarp>
            <a:spAutoFit/>
          </a:bodyPr>
          <a:lstStyle/>
          <a:p>
            <a:r>
              <a:rPr lang="en-US" sz="1300" i="1">
                <a:solidFill>
                  <a:srgbClr val="BFBFBF"/>
                </a:solidFill>
                <a:latin typeface="Times New Roman" charset="0"/>
              </a:rPr>
              <a:t>home IM domain</a:t>
            </a:r>
            <a:endParaRPr lang="en-US" sz="2400">
              <a:solidFill>
                <a:srgbClr val="BFBFBF"/>
              </a:solidFill>
            </a:endParaRPr>
          </a:p>
        </p:txBody>
      </p:sp>
      <p:sp>
        <p:nvSpPr>
          <p:cNvPr id="57554" name="Rectangle 209"/>
          <p:cNvSpPr>
            <a:spLocks noChangeArrowheads="1"/>
          </p:cNvSpPr>
          <p:nvPr/>
        </p:nvSpPr>
        <p:spPr bwMode="auto">
          <a:xfrm>
            <a:off x="2349500" y="3913188"/>
            <a:ext cx="450850" cy="168275"/>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000000"/>
                </a:solidFill>
              </a:rPr>
              <a:t>serving</a:t>
            </a:r>
            <a:endParaRPr lang="en-US" sz="2400"/>
          </a:p>
        </p:txBody>
      </p:sp>
      <p:sp>
        <p:nvSpPr>
          <p:cNvPr id="57555" name="Rectangle 210"/>
          <p:cNvSpPr>
            <a:spLocks noChangeArrowheads="1"/>
          </p:cNvSpPr>
          <p:nvPr/>
        </p:nvSpPr>
        <p:spPr bwMode="auto">
          <a:xfrm>
            <a:off x="2382838" y="4073525"/>
            <a:ext cx="382587" cy="168275"/>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000000"/>
                </a:solidFill>
              </a:rPr>
              <a:t>CSCF</a:t>
            </a:r>
            <a:endParaRPr lang="en-US" sz="2400"/>
          </a:p>
        </p:txBody>
      </p:sp>
      <p:sp>
        <p:nvSpPr>
          <p:cNvPr id="57556" name="Rectangle 211"/>
          <p:cNvSpPr>
            <a:spLocks noChangeArrowheads="1"/>
          </p:cNvSpPr>
          <p:nvPr/>
        </p:nvSpPr>
        <p:spPr bwMode="auto">
          <a:xfrm>
            <a:off x="3892550" y="3960813"/>
            <a:ext cx="776288" cy="168275"/>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000000"/>
                </a:solidFill>
              </a:rPr>
              <a:t>interrogating</a:t>
            </a:r>
            <a:endParaRPr lang="en-US" sz="2400"/>
          </a:p>
        </p:txBody>
      </p:sp>
      <p:sp>
        <p:nvSpPr>
          <p:cNvPr id="57557" name="Rectangle 212"/>
          <p:cNvSpPr>
            <a:spLocks noChangeArrowheads="1"/>
          </p:cNvSpPr>
          <p:nvPr/>
        </p:nvSpPr>
        <p:spPr bwMode="auto">
          <a:xfrm>
            <a:off x="2403475" y="4386263"/>
            <a:ext cx="341313" cy="168275"/>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000000"/>
                </a:solidFill>
              </a:rPr>
              <a:t>proxy</a:t>
            </a:r>
            <a:endParaRPr lang="en-US" sz="2400"/>
          </a:p>
        </p:txBody>
      </p:sp>
      <p:sp>
        <p:nvSpPr>
          <p:cNvPr id="57558" name="Rectangle 213"/>
          <p:cNvSpPr>
            <a:spLocks noChangeArrowheads="1"/>
          </p:cNvSpPr>
          <p:nvPr/>
        </p:nvSpPr>
        <p:spPr bwMode="auto">
          <a:xfrm>
            <a:off x="5929313" y="3913188"/>
            <a:ext cx="776287" cy="168275"/>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000000"/>
                </a:solidFill>
              </a:rPr>
              <a:t>interrogating</a:t>
            </a:r>
            <a:endParaRPr lang="en-US" sz="2400"/>
          </a:p>
        </p:txBody>
      </p:sp>
      <p:sp>
        <p:nvSpPr>
          <p:cNvPr id="57559" name="Rectangle 214"/>
          <p:cNvSpPr>
            <a:spLocks noChangeArrowheads="1"/>
          </p:cNvSpPr>
          <p:nvPr/>
        </p:nvSpPr>
        <p:spPr bwMode="auto">
          <a:xfrm>
            <a:off x="3854450" y="2351088"/>
            <a:ext cx="1523604" cy="169277"/>
          </a:xfrm>
          <a:prstGeom prst="rect">
            <a:avLst/>
          </a:prstGeom>
          <a:noFill/>
          <a:ln w="9525">
            <a:noFill/>
            <a:miter lim="800000"/>
            <a:headEnd/>
            <a:tailEnd/>
          </a:ln>
        </p:spPr>
        <p:txBody>
          <a:bodyPr wrap="none" lIns="0" tIns="0" rIns="0" bIns="0">
            <a:prstTxWarp prst="textNoShape">
              <a:avLst/>
            </a:prstTxWarp>
            <a:spAutoFit/>
          </a:bodyPr>
          <a:lstStyle/>
          <a:p>
            <a:r>
              <a:rPr lang="en-US" sz="1100" dirty="0">
                <a:solidFill>
                  <a:srgbClr val="BFBFBF"/>
                </a:solidFill>
              </a:rPr>
              <a:t>mobility management</a:t>
            </a:r>
            <a:endParaRPr lang="en-US" sz="2400" dirty="0">
              <a:solidFill>
                <a:srgbClr val="BFBFBF"/>
              </a:solidFill>
            </a:endParaRPr>
          </a:p>
        </p:txBody>
      </p:sp>
      <p:sp>
        <p:nvSpPr>
          <p:cNvPr id="57560" name="Rectangle 215"/>
          <p:cNvSpPr>
            <a:spLocks noChangeArrowheads="1"/>
          </p:cNvSpPr>
          <p:nvPr/>
        </p:nvSpPr>
        <p:spPr bwMode="auto">
          <a:xfrm>
            <a:off x="4241800" y="2511425"/>
            <a:ext cx="597732" cy="169277"/>
          </a:xfrm>
          <a:prstGeom prst="rect">
            <a:avLst/>
          </a:prstGeom>
          <a:noFill/>
          <a:ln w="9525">
            <a:noFill/>
            <a:miter lim="800000"/>
            <a:headEnd/>
            <a:tailEnd/>
          </a:ln>
        </p:spPr>
        <p:txBody>
          <a:bodyPr wrap="none" lIns="0" tIns="0" rIns="0" bIns="0">
            <a:prstTxWarp prst="textNoShape">
              <a:avLst/>
            </a:prstTxWarp>
            <a:spAutoFit/>
          </a:bodyPr>
          <a:lstStyle/>
          <a:p>
            <a:r>
              <a:rPr lang="en-US" sz="1100">
                <a:solidFill>
                  <a:srgbClr val="BFBFBF"/>
                </a:solidFill>
              </a:rPr>
              <a:t>signaling</a:t>
            </a:r>
            <a:endParaRPr lang="en-US" sz="2400">
              <a:solidFill>
                <a:srgbClr val="BFBFBF"/>
              </a:solidFill>
            </a:endParaRPr>
          </a:p>
        </p:txBody>
      </p:sp>
      <p:sp>
        <p:nvSpPr>
          <p:cNvPr id="57561" name="Rectangle 216"/>
          <p:cNvSpPr>
            <a:spLocks noChangeArrowheads="1"/>
          </p:cNvSpPr>
          <p:nvPr/>
        </p:nvSpPr>
        <p:spPr bwMode="auto">
          <a:xfrm>
            <a:off x="5262563" y="4906963"/>
            <a:ext cx="1795363" cy="169277"/>
          </a:xfrm>
          <a:prstGeom prst="rect">
            <a:avLst/>
          </a:prstGeom>
          <a:noFill/>
          <a:ln w="9525">
            <a:noFill/>
            <a:miter lim="800000"/>
            <a:headEnd/>
            <a:tailEnd/>
          </a:ln>
        </p:spPr>
        <p:txBody>
          <a:bodyPr wrap="none" lIns="0" tIns="0" rIns="0" bIns="0">
            <a:prstTxWarp prst="textNoShape">
              <a:avLst/>
            </a:prstTxWarp>
            <a:spAutoFit/>
          </a:bodyPr>
          <a:lstStyle/>
          <a:p>
            <a:r>
              <a:rPr lang="en-US" sz="1100" dirty="0">
                <a:solidFill>
                  <a:srgbClr val="BFBFBF"/>
                </a:solidFill>
              </a:rPr>
              <a:t>registration signaling (SIP)_</a:t>
            </a:r>
            <a:endParaRPr lang="en-US" sz="2400" dirty="0">
              <a:solidFill>
                <a:srgbClr val="BFBFBF"/>
              </a:solidFill>
            </a:endParaRPr>
          </a:p>
        </p:txBody>
      </p:sp>
      <p:pic>
        <p:nvPicPr>
          <p:cNvPr id="57562" name="Picture 217" descr="cellphone"/>
          <p:cNvPicPr>
            <a:picLocks noChangeAspect="1" noChangeArrowheads="1"/>
          </p:cNvPicPr>
          <p:nvPr/>
        </p:nvPicPr>
        <p:blipFill>
          <a:blip r:embed="rId3"/>
          <a:srcRect/>
          <a:stretch>
            <a:fillRect/>
          </a:stretch>
        </p:blipFill>
        <p:spPr bwMode="auto">
          <a:xfrm>
            <a:off x="1311275" y="3930650"/>
            <a:ext cx="388938" cy="1611313"/>
          </a:xfrm>
          <a:prstGeom prst="rect">
            <a:avLst/>
          </a:prstGeom>
          <a:noFill/>
          <a:ln w="9525">
            <a:noFill/>
            <a:miter lim="800000"/>
            <a:headEnd/>
            <a:tailEnd/>
          </a:ln>
        </p:spPr>
      </p:pic>
      <p:sp>
        <p:nvSpPr>
          <p:cNvPr id="219" name="Footer Placeholder 218"/>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5661231"/>
            <a:ext cx="8511989" cy="1196769"/>
          </a:xfrm>
        </p:spPr>
        <p:txBody>
          <a:bodyPr/>
          <a:lstStyle/>
          <a:p>
            <a:pPr>
              <a:lnSpc>
                <a:spcPct val="100000"/>
              </a:lnSpc>
            </a:pPr>
            <a:r>
              <a:rPr lang="en-US" sz="7200" dirty="0" smtClean="0"/>
              <a:t>Presence &amp; events</a:t>
            </a:r>
            <a:endParaRPr lang="en-US" sz="72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BB2BD642-0FC2-C847-89AD-97E971EC30E5}" type="slidenum">
              <a:rPr lang="en-US" smtClean="0"/>
              <a:pPr/>
              <a:t>23</a:t>
            </a:fld>
            <a:endParaRPr lang="en-US" smtClean="0"/>
          </a:p>
        </p:txBody>
      </p:sp>
      <p:sp>
        <p:nvSpPr>
          <p:cNvPr id="60419" name="Rectangle 2"/>
          <p:cNvSpPr>
            <a:spLocks noGrp="1" noChangeArrowheads="1"/>
          </p:cNvSpPr>
          <p:nvPr>
            <p:ph type="title"/>
          </p:nvPr>
        </p:nvSpPr>
        <p:spPr/>
        <p:txBody>
          <a:bodyPr/>
          <a:lstStyle/>
          <a:p>
            <a:pPr eaLnBrk="1" hangingPunct="1"/>
            <a:r>
              <a:rPr lang="en-US" smtClean="0"/>
              <a:t>We need glue!</a:t>
            </a:r>
          </a:p>
        </p:txBody>
      </p:sp>
      <p:pic>
        <p:nvPicPr>
          <p:cNvPr id="60420" name="Picture 3"/>
          <p:cNvPicPr>
            <a:picLocks noChangeAspect="1" noChangeArrowheads="1"/>
          </p:cNvPicPr>
          <p:nvPr/>
        </p:nvPicPr>
        <p:blipFill>
          <a:blip r:embed="rId3"/>
          <a:srcRect/>
          <a:stretch>
            <a:fillRect/>
          </a:stretch>
        </p:blipFill>
        <p:spPr bwMode="auto">
          <a:xfrm>
            <a:off x="7239000" y="1143000"/>
            <a:ext cx="1295400" cy="1295400"/>
          </a:xfrm>
          <a:prstGeom prst="rect">
            <a:avLst/>
          </a:prstGeom>
          <a:noFill/>
          <a:ln w="9525">
            <a:noFill/>
            <a:miter lim="800000"/>
            <a:headEnd/>
            <a:tailEnd/>
          </a:ln>
        </p:spPr>
      </p:pic>
      <p:pic>
        <p:nvPicPr>
          <p:cNvPr id="60421" name="Picture 4"/>
          <p:cNvPicPr>
            <a:picLocks noChangeAspect="1" noChangeArrowheads="1"/>
          </p:cNvPicPr>
          <p:nvPr/>
        </p:nvPicPr>
        <p:blipFill>
          <a:blip r:embed="rId4"/>
          <a:srcRect/>
          <a:stretch>
            <a:fillRect/>
          </a:stretch>
        </p:blipFill>
        <p:spPr bwMode="auto">
          <a:xfrm>
            <a:off x="5715000" y="2514600"/>
            <a:ext cx="2971800" cy="2159000"/>
          </a:xfrm>
          <a:prstGeom prst="rect">
            <a:avLst/>
          </a:prstGeom>
          <a:noFill/>
          <a:ln w="9525">
            <a:noFill/>
            <a:miter lim="800000"/>
            <a:headEnd/>
            <a:tailEnd/>
          </a:ln>
        </p:spPr>
      </p:pic>
      <p:sp>
        <p:nvSpPr>
          <p:cNvPr id="60422" name="Rectangle 5"/>
          <p:cNvSpPr>
            <a:spLocks noGrp="1" noChangeArrowheads="1"/>
          </p:cNvSpPr>
          <p:nvPr>
            <p:ph type="body" idx="1"/>
          </p:nvPr>
        </p:nvSpPr>
        <p:spPr>
          <a:xfrm>
            <a:off x="457200" y="1600200"/>
            <a:ext cx="5181600" cy="4343400"/>
          </a:xfrm>
        </p:spPr>
        <p:txBody>
          <a:bodyPr>
            <a:normAutofit fontScale="92500" lnSpcReduction="10000"/>
          </a:bodyPr>
          <a:lstStyle/>
          <a:p>
            <a:pPr eaLnBrk="1" hangingPunct="1">
              <a:lnSpc>
                <a:spcPct val="90000"/>
              </a:lnSpc>
            </a:pPr>
            <a:r>
              <a:rPr lang="en-US" sz="2000"/>
              <a:t>Lots of devices and services</a:t>
            </a:r>
          </a:p>
          <a:p>
            <a:pPr lvl="1" eaLnBrk="1" hangingPunct="1">
              <a:lnSpc>
                <a:spcPct val="90000"/>
              </a:lnSpc>
            </a:pPr>
            <a:r>
              <a:rPr lang="en-US" sz="1800"/>
              <a:t>cars</a:t>
            </a:r>
          </a:p>
          <a:p>
            <a:pPr lvl="1" eaLnBrk="1" hangingPunct="1">
              <a:lnSpc>
                <a:spcPct val="90000"/>
              </a:lnSpc>
            </a:pPr>
            <a:r>
              <a:rPr lang="en-US" sz="1800"/>
              <a:t>household</a:t>
            </a:r>
          </a:p>
          <a:p>
            <a:pPr lvl="1" eaLnBrk="1" hangingPunct="1">
              <a:lnSpc>
                <a:spcPct val="90000"/>
              </a:lnSpc>
            </a:pPr>
            <a:r>
              <a:rPr lang="en-US" sz="1800"/>
              <a:t>environment</a:t>
            </a:r>
          </a:p>
          <a:p>
            <a:pPr eaLnBrk="1" hangingPunct="1">
              <a:lnSpc>
                <a:spcPct val="90000"/>
              </a:lnSpc>
            </a:pPr>
            <a:r>
              <a:rPr lang="en-US" sz="2000"/>
              <a:t>Generally, stand-alone</a:t>
            </a:r>
          </a:p>
          <a:p>
            <a:pPr lvl="1" eaLnBrk="1" hangingPunct="1">
              <a:lnSpc>
                <a:spcPct val="90000"/>
              </a:lnSpc>
            </a:pPr>
            <a:r>
              <a:rPr lang="en-US" sz="1800"/>
              <a:t>e.g., GPS can’t talk to camera</a:t>
            </a:r>
          </a:p>
          <a:p>
            <a:pPr eaLnBrk="1" hangingPunct="1">
              <a:lnSpc>
                <a:spcPct val="90000"/>
              </a:lnSpc>
            </a:pPr>
            <a:r>
              <a:rPr lang="en-US" sz="2000"/>
              <a:t>Home</a:t>
            </a:r>
          </a:p>
          <a:p>
            <a:pPr lvl="1" eaLnBrk="1" hangingPunct="1">
              <a:lnSpc>
                <a:spcPct val="90000"/>
              </a:lnSpc>
            </a:pPr>
            <a:r>
              <a:rPr lang="en-US" sz="1800"/>
              <a:t>home control networks have generally failed</a:t>
            </a:r>
          </a:p>
          <a:p>
            <a:pPr lvl="2" eaLnBrk="1" hangingPunct="1">
              <a:lnSpc>
                <a:spcPct val="90000"/>
              </a:lnSpc>
            </a:pPr>
            <a:r>
              <a:rPr lang="en-US" sz="1600"/>
              <a:t>cost, complexity</a:t>
            </a:r>
          </a:p>
          <a:p>
            <a:pPr eaLnBrk="1" hangingPunct="1">
              <a:lnSpc>
                <a:spcPct val="90000"/>
              </a:lnSpc>
            </a:pPr>
            <a:r>
              <a:rPr lang="en-US" sz="2000"/>
              <a:t>Environment</a:t>
            </a:r>
          </a:p>
          <a:p>
            <a:pPr lvl="1" eaLnBrk="1" hangingPunct="1">
              <a:lnSpc>
                <a:spcPct val="90000"/>
              </a:lnSpc>
            </a:pPr>
            <a:r>
              <a:rPr lang="en-US" sz="1800"/>
              <a:t>“Internet of things”</a:t>
            </a:r>
          </a:p>
          <a:p>
            <a:pPr lvl="1" eaLnBrk="1" hangingPunct="1">
              <a:lnSpc>
                <a:spcPct val="90000"/>
              </a:lnSpc>
            </a:pPr>
            <a:r>
              <a:rPr lang="en-US" sz="1800"/>
              <a:t>tag bus stops, buildings, cars, ...</a:t>
            </a:r>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0F6CDBFE-CA75-C547-9641-63CB87712B73}" type="slidenum">
              <a:rPr lang="en-US" smtClean="0"/>
              <a:pPr/>
              <a:t>24</a:t>
            </a:fld>
            <a:endParaRPr lang="en-US" smtClean="0"/>
          </a:p>
        </p:txBody>
      </p:sp>
      <p:sp>
        <p:nvSpPr>
          <p:cNvPr id="62467" name="Rectangle 2"/>
          <p:cNvSpPr>
            <a:spLocks noGrp="1" noChangeArrowheads="1"/>
          </p:cNvSpPr>
          <p:nvPr>
            <p:ph type="title"/>
          </p:nvPr>
        </p:nvSpPr>
        <p:spPr/>
        <p:txBody>
          <a:bodyPr/>
          <a:lstStyle/>
          <a:p>
            <a:pPr eaLnBrk="1" hangingPunct="1"/>
            <a:r>
              <a:rPr lang="en-US"/>
              <a:t>Left to do: event notification</a:t>
            </a:r>
          </a:p>
        </p:txBody>
      </p:sp>
      <p:sp>
        <p:nvSpPr>
          <p:cNvPr id="62468" name="Rectangle 3"/>
          <p:cNvSpPr>
            <a:spLocks noGrp="1" noChangeArrowheads="1"/>
          </p:cNvSpPr>
          <p:nvPr>
            <p:ph type="body" idx="1"/>
          </p:nvPr>
        </p:nvSpPr>
        <p:spPr/>
        <p:txBody>
          <a:bodyPr numCol="2">
            <a:normAutofit/>
          </a:bodyPr>
          <a:lstStyle/>
          <a:p>
            <a:pPr eaLnBrk="1" hangingPunct="1"/>
            <a:r>
              <a:rPr lang="en-US" sz="1800" dirty="0"/>
              <a:t>notify (small) group of users when something of interest happens</a:t>
            </a:r>
          </a:p>
          <a:p>
            <a:pPr lvl="1" eaLnBrk="1" hangingPunct="1"/>
            <a:r>
              <a:rPr lang="en-US" sz="1600" dirty="0"/>
              <a:t>presence = change of communications state</a:t>
            </a:r>
          </a:p>
          <a:p>
            <a:pPr lvl="1" eaLnBrk="1" hangingPunct="1"/>
            <a:r>
              <a:rPr lang="en-US" sz="1600" dirty="0"/>
              <a:t>email, voicemail alerts</a:t>
            </a:r>
          </a:p>
          <a:p>
            <a:pPr lvl="1" eaLnBrk="1" hangingPunct="1"/>
            <a:r>
              <a:rPr lang="en-US" sz="1600" dirty="0"/>
              <a:t>environmental conditions</a:t>
            </a:r>
          </a:p>
          <a:p>
            <a:pPr lvl="1" eaLnBrk="1" hangingPunct="1"/>
            <a:r>
              <a:rPr lang="en-US" sz="1600" dirty="0"/>
              <a:t>vehicle status</a:t>
            </a:r>
          </a:p>
          <a:p>
            <a:pPr lvl="1" eaLnBrk="1" hangingPunct="1"/>
            <a:r>
              <a:rPr lang="en-US" sz="1600" dirty="0"/>
              <a:t>emergency alerts</a:t>
            </a:r>
          </a:p>
          <a:p>
            <a:pPr eaLnBrk="1" hangingPunct="1"/>
            <a:r>
              <a:rPr lang="en-US" sz="1800" dirty="0"/>
              <a:t>kludges</a:t>
            </a:r>
          </a:p>
          <a:p>
            <a:pPr lvl="1" eaLnBrk="1" hangingPunct="1"/>
            <a:r>
              <a:rPr lang="en-US" sz="1600" dirty="0"/>
              <a:t>HTTP with pending response</a:t>
            </a:r>
          </a:p>
          <a:p>
            <a:pPr lvl="1" eaLnBrk="1" hangingPunct="1"/>
            <a:r>
              <a:rPr lang="en-US" sz="1600" dirty="0"/>
              <a:t>inverse HTTP --&gt; doesn’t work with </a:t>
            </a:r>
            <a:r>
              <a:rPr lang="en-US" sz="1600" dirty="0" err="1"/>
              <a:t>NATs</a:t>
            </a:r>
            <a:endParaRPr lang="en-US" sz="1600" dirty="0"/>
          </a:p>
          <a:p>
            <a:pPr eaLnBrk="1" hangingPunct="1"/>
            <a:r>
              <a:rPr lang="en-US" sz="1800" dirty="0"/>
              <a:t>Lots of research (e.g., SIENA)</a:t>
            </a:r>
          </a:p>
          <a:p>
            <a:pPr eaLnBrk="1" hangingPunct="1"/>
            <a:r>
              <a:rPr lang="en-US" sz="1800" dirty="0"/>
              <a:t>IETF efforts starting</a:t>
            </a:r>
          </a:p>
          <a:p>
            <a:pPr lvl="1" eaLnBrk="1" hangingPunct="1"/>
            <a:r>
              <a:rPr lang="en-US" sz="1600" dirty="0"/>
              <a:t>SIP-based</a:t>
            </a:r>
          </a:p>
          <a:p>
            <a:pPr lvl="1" eaLnBrk="1" hangingPunct="1"/>
            <a:r>
              <a:rPr lang="en-US" sz="1600" dirty="0"/>
              <a:t>XMPP </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B16DBE2A-A8F8-D346-A0AF-9D4CFFAEF658}" type="slidenum">
              <a:rPr lang="en-US" smtClean="0"/>
              <a:pPr/>
              <a:t>25</a:t>
            </a:fld>
            <a:endParaRPr lang="en-US" smtClean="0"/>
          </a:p>
        </p:txBody>
      </p:sp>
      <p:sp>
        <p:nvSpPr>
          <p:cNvPr id="64515" name="Rectangle 2"/>
          <p:cNvSpPr>
            <a:spLocks noGrp="1" noChangeArrowheads="1"/>
          </p:cNvSpPr>
          <p:nvPr>
            <p:ph type="title"/>
          </p:nvPr>
        </p:nvSpPr>
        <p:spPr>
          <a:xfrm>
            <a:off x="447675" y="409575"/>
            <a:ext cx="8229600" cy="569913"/>
          </a:xfrm>
        </p:spPr>
        <p:txBody>
          <a:bodyPr>
            <a:normAutofit fontScale="90000"/>
          </a:bodyPr>
          <a:lstStyle/>
          <a:p>
            <a:pPr eaLnBrk="1" hangingPunct="1"/>
            <a:r>
              <a:rPr lang="en-US" sz="3200"/>
              <a:t>Context-aware communication</a:t>
            </a:r>
          </a:p>
        </p:txBody>
      </p:sp>
      <p:sp>
        <p:nvSpPr>
          <p:cNvPr id="64516" name="Rectangle 3"/>
          <p:cNvSpPr>
            <a:spLocks noGrp="1" noChangeArrowheads="1"/>
          </p:cNvSpPr>
          <p:nvPr>
            <p:ph type="body" idx="1"/>
          </p:nvPr>
        </p:nvSpPr>
        <p:spPr>
          <a:xfrm>
            <a:off x="1447800" y="1371600"/>
            <a:ext cx="6248400" cy="2286000"/>
          </a:xfrm>
        </p:spPr>
        <p:txBody>
          <a:bodyPr/>
          <a:lstStyle/>
          <a:p>
            <a:pPr eaLnBrk="1" hangingPunct="1">
              <a:lnSpc>
                <a:spcPct val="90000"/>
              </a:lnSpc>
            </a:pPr>
            <a:r>
              <a:rPr lang="en-US" sz="1800"/>
              <a:t>context = “the interrelated conditions in which something exists or occurs”</a:t>
            </a:r>
          </a:p>
          <a:p>
            <a:pPr eaLnBrk="1" hangingPunct="1">
              <a:lnSpc>
                <a:spcPct val="90000"/>
              </a:lnSpc>
            </a:pPr>
            <a:r>
              <a:rPr lang="en-US" sz="1800"/>
              <a:t>anything known about the participants in the (potential) communication relationship</a:t>
            </a:r>
          </a:p>
          <a:p>
            <a:pPr eaLnBrk="1" hangingPunct="1">
              <a:lnSpc>
                <a:spcPct val="90000"/>
              </a:lnSpc>
            </a:pPr>
            <a:r>
              <a:rPr lang="en-US" sz="1800"/>
              <a:t>both at caller and callee</a:t>
            </a:r>
          </a:p>
        </p:txBody>
      </p:sp>
      <p:pic>
        <p:nvPicPr>
          <p:cNvPr id="64517" name="Picture 4" descr="p2ry4m2h[1]"/>
          <p:cNvPicPr>
            <a:picLocks noChangeAspect="1" noChangeArrowheads="1"/>
          </p:cNvPicPr>
          <p:nvPr/>
        </p:nvPicPr>
        <p:blipFill>
          <a:blip r:embed="rId3"/>
          <a:srcRect/>
          <a:stretch>
            <a:fillRect/>
          </a:stretch>
        </p:blipFill>
        <p:spPr bwMode="auto">
          <a:xfrm>
            <a:off x="7848600" y="3505200"/>
            <a:ext cx="1295400" cy="833438"/>
          </a:xfrm>
          <a:prstGeom prst="rect">
            <a:avLst/>
          </a:prstGeom>
          <a:noFill/>
          <a:ln w="9525">
            <a:noFill/>
            <a:miter lim="800000"/>
            <a:headEnd/>
            <a:tailEnd/>
          </a:ln>
        </p:spPr>
      </p:pic>
      <p:pic>
        <p:nvPicPr>
          <p:cNvPr id="64518" name="Picture 5" descr="g4xipxbm[1]"/>
          <p:cNvPicPr>
            <a:picLocks noChangeAspect="1" noChangeArrowheads="1" noCrop="1"/>
          </p:cNvPicPr>
          <p:nvPr/>
        </p:nvPicPr>
        <p:blipFill>
          <a:blip r:embed="rId4"/>
          <a:srcRect/>
          <a:stretch>
            <a:fillRect/>
          </a:stretch>
        </p:blipFill>
        <p:spPr bwMode="auto">
          <a:xfrm>
            <a:off x="7924800" y="4648200"/>
            <a:ext cx="839788" cy="866775"/>
          </a:xfrm>
          <a:prstGeom prst="rect">
            <a:avLst/>
          </a:prstGeom>
          <a:noFill/>
          <a:ln w="9525">
            <a:noFill/>
            <a:miter lim="800000"/>
            <a:headEnd/>
            <a:tailEnd/>
          </a:ln>
        </p:spPr>
      </p:pic>
      <p:graphicFrame>
        <p:nvGraphicFramePr>
          <p:cNvPr id="276486" name="Group 6"/>
          <p:cNvGraphicFramePr>
            <a:graphicFrameLocks noGrp="1"/>
          </p:cNvGraphicFramePr>
          <p:nvPr/>
        </p:nvGraphicFramePr>
        <p:xfrm>
          <a:off x="1219200" y="3581400"/>
          <a:ext cx="6575425" cy="2670494"/>
        </p:xfrm>
        <a:graphic>
          <a:graphicData uri="http://schemas.openxmlformats.org/drawingml/2006/table">
            <a:tbl>
              <a:tblPr/>
              <a:tblGrid>
                <a:gridCol w="2879725"/>
                <a:gridCol w="36957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time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CPL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capabilities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caller preferences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location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location-based call routing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location events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hlink">
                        <a:alpha val="50000"/>
                      </a:schemeClr>
                    </a:solid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activity/availability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presence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sensor data (mood, bio)</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privacy issues similar to location data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64539" name="Picture 26" descr="2rvextzh[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7924800" y="5562600"/>
            <a:ext cx="969963" cy="338138"/>
          </a:xfrm>
          <a:prstGeom prst="rect">
            <a:avLst/>
          </a:prstGeom>
          <a:noFill/>
          <a:ln w="9525">
            <a:noFill/>
            <a:miter lim="800000"/>
            <a:headEnd/>
            <a:tailEnd/>
          </a:ln>
        </p:spPr>
      </p:pic>
      <p:pic>
        <p:nvPicPr>
          <p:cNvPr id="64540" name="Picture 27" descr="1hjehxbw[1]"/>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7924800" y="5953125"/>
            <a:ext cx="523875" cy="904875"/>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2"/>
          </p:nvPr>
        </p:nvSpPr>
        <p:spPr>
          <a:noFill/>
        </p:spPr>
        <p:txBody>
          <a:bodyPr/>
          <a:lstStyle/>
          <a:p>
            <a:fld id="{AF4B381B-31F5-7E4D-B6F9-E47C2283E781}" type="slidenum">
              <a:rPr lang="en-US" smtClean="0"/>
              <a:pPr/>
              <a:t>26</a:t>
            </a:fld>
            <a:endParaRPr lang="en-US" smtClean="0"/>
          </a:p>
        </p:txBody>
      </p:sp>
      <p:sp>
        <p:nvSpPr>
          <p:cNvPr id="66563" name="Rectangle 2"/>
          <p:cNvSpPr>
            <a:spLocks noGrp="1" noChangeArrowheads="1"/>
          </p:cNvSpPr>
          <p:nvPr>
            <p:ph type="title"/>
          </p:nvPr>
        </p:nvSpPr>
        <p:spPr>
          <a:xfrm>
            <a:off x="447675" y="157163"/>
            <a:ext cx="8229600" cy="758825"/>
          </a:xfrm>
        </p:spPr>
        <p:txBody>
          <a:bodyPr/>
          <a:lstStyle/>
          <a:p>
            <a:pPr eaLnBrk="1" hangingPunct="1"/>
            <a:r>
              <a:rPr lang="en-US"/>
              <a:t>The role of presence</a:t>
            </a:r>
          </a:p>
        </p:txBody>
      </p:sp>
      <p:sp>
        <p:nvSpPr>
          <p:cNvPr id="66564" name="Rectangle 3"/>
          <p:cNvSpPr>
            <a:spLocks noGrp="1" noChangeArrowheads="1"/>
          </p:cNvSpPr>
          <p:nvPr>
            <p:ph type="body" sz="half" idx="1"/>
          </p:nvPr>
        </p:nvSpPr>
        <p:spPr>
          <a:xfrm>
            <a:off x="457200" y="1600200"/>
            <a:ext cx="4033838" cy="3424238"/>
          </a:xfrm>
        </p:spPr>
        <p:txBody>
          <a:bodyPr>
            <a:normAutofit lnSpcReduction="10000"/>
          </a:bodyPr>
          <a:lstStyle/>
          <a:p>
            <a:pPr eaLnBrk="1" hangingPunct="1">
              <a:spcBef>
                <a:spcPts val="0"/>
              </a:spcBef>
            </a:pPr>
            <a:r>
              <a:rPr lang="en-US" sz="1800"/>
              <a:t>Guess-and-ring</a:t>
            </a:r>
          </a:p>
          <a:p>
            <a:pPr lvl="1" eaLnBrk="1" hangingPunct="1">
              <a:spcBef>
                <a:spcPts val="0"/>
              </a:spcBef>
            </a:pPr>
            <a:r>
              <a:rPr lang="en-US" sz="1600"/>
              <a:t>high probability of failure:</a:t>
            </a:r>
          </a:p>
          <a:p>
            <a:pPr lvl="2" eaLnBrk="1" hangingPunct="1">
              <a:spcBef>
                <a:spcPts val="0"/>
              </a:spcBef>
            </a:pPr>
            <a:r>
              <a:rPr lang="en-US" sz="1400"/>
              <a:t>“telephone tag”</a:t>
            </a:r>
          </a:p>
          <a:p>
            <a:pPr lvl="2" eaLnBrk="1" hangingPunct="1">
              <a:spcBef>
                <a:spcPts val="0"/>
              </a:spcBef>
            </a:pPr>
            <a:r>
              <a:rPr lang="en-US" sz="1400"/>
              <a:t>inappropriate time (call during meeting)</a:t>
            </a:r>
          </a:p>
          <a:p>
            <a:pPr lvl="2" eaLnBrk="1" hangingPunct="1">
              <a:spcBef>
                <a:spcPts val="0"/>
              </a:spcBef>
            </a:pPr>
            <a:r>
              <a:rPr lang="en-US" sz="1400"/>
              <a:t>inappropriate media (audio in public place)</a:t>
            </a:r>
          </a:p>
          <a:p>
            <a:pPr lvl="1" eaLnBrk="1" hangingPunct="1">
              <a:spcBef>
                <a:spcPts val="0"/>
              </a:spcBef>
            </a:pPr>
            <a:r>
              <a:rPr lang="en-US" sz="1600"/>
              <a:t>current solutions:</a:t>
            </a:r>
          </a:p>
          <a:p>
            <a:pPr lvl="2" eaLnBrk="1" hangingPunct="1">
              <a:spcBef>
                <a:spcPts val="0"/>
              </a:spcBef>
            </a:pPr>
            <a:r>
              <a:rPr lang="en-US" sz="1400"/>
              <a:t>voice mail </a:t>
            </a:r>
            <a:r>
              <a:rPr lang="en-US" sz="1400">
                <a:sym typeface="Wingdings" charset="2"/>
              </a:rPr>
              <a:t> tedious, doesn’t scale, hard to search and catalogue, no indication of when call might be returned</a:t>
            </a:r>
          </a:p>
          <a:p>
            <a:pPr lvl="2" eaLnBrk="1" hangingPunct="1">
              <a:spcBef>
                <a:spcPts val="0"/>
              </a:spcBef>
            </a:pPr>
            <a:r>
              <a:rPr lang="en-US" sz="1400">
                <a:sym typeface="Wingdings" charset="2"/>
              </a:rPr>
              <a:t>automated call back  rarely used, too inflexible</a:t>
            </a:r>
          </a:p>
          <a:p>
            <a:pPr lvl="1" eaLnBrk="1" hangingPunct="1">
              <a:spcBef>
                <a:spcPts val="0"/>
              </a:spcBef>
            </a:pPr>
            <a:r>
              <a:rPr lang="en-US" sz="1600">
                <a:sym typeface="Wingdings" charset="2"/>
              </a:rPr>
              <a:t> most successful calls are now scheduled by email</a:t>
            </a:r>
            <a:endParaRPr lang="en-US" sz="1600"/>
          </a:p>
        </p:txBody>
      </p:sp>
      <p:sp>
        <p:nvSpPr>
          <p:cNvPr id="278532" name="Rectangle 4"/>
          <p:cNvSpPr>
            <a:spLocks noGrp="1" noChangeArrowheads="1"/>
          </p:cNvSpPr>
          <p:nvPr>
            <p:ph type="body" sz="half" idx="2"/>
          </p:nvPr>
        </p:nvSpPr>
        <p:spPr>
          <a:xfrm>
            <a:off x="4652963" y="1600200"/>
            <a:ext cx="4033837" cy="3729038"/>
          </a:xfrm>
        </p:spPr>
        <p:txBody>
          <a:bodyPr>
            <a:normAutofit fontScale="92500" lnSpcReduction="20000"/>
          </a:bodyPr>
          <a:lstStyle/>
          <a:p>
            <a:pPr eaLnBrk="1" hangingPunct="1">
              <a:lnSpc>
                <a:spcPct val="110000"/>
              </a:lnSpc>
              <a:spcBef>
                <a:spcPts val="0"/>
              </a:spcBef>
            </a:pPr>
            <a:r>
              <a:rPr lang="en-US" sz="2000"/>
              <a:t>Presence-based</a:t>
            </a:r>
          </a:p>
          <a:p>
            <a:pPr lvl="1" eaLnBrk="1" hangingPunct="1">
              <a:lnSpc>
                <a:spcPct val="110000"/>
              </a:lnSpc>
              <a:spcBef>
                <a:spcPts val="0"/>
              </a:spcBef>
            </a:pPr>
            <a:r>
              <a:rPr lang="en-US" sz="1800"/>
              <a:t>facilitates </a:t>
            </a:r>
            <a:r>
              <a:rPr lang="en-US" sz="1800" i="1"/>
              <a:t>unscheduled </a:t>
            </a:r>
            <a:r>
              <a:rPr lang="en-US" sz="1800"/>
              <a:t>communications</a:t>
            </a:r>
          </a:p>
          <a:p>
            <a:pPr lvl="1" eaLnBrk="1" hangingPunct="1">
              <a:lnSpc>
                <a:spcPct val="110000"/>
              </a:lnSpc>
              <a:spcBef>
                <a:spcPts val="0"/>
              </a:spcBef>
            </a:pPr>
            <a:r>
              <a:rPr lang="en-US" sz="1800"/>
              <a:t>provide recipient-specific information</a:t>
            </a:r>
          </a:p>
          <a:p>
            <a:pPr lvl="1" eaLnBrk="1" hangingPunct="1">
              <a:lnSpc>
                <a:spcPct val="110000"/>
              </a:lnSpc>
              <a:spcBef>
                <a:spcPts val="0"/>
              </a:spcBef>
            </a:pPr>
            <a:r>
              <a:rPr lang="en-US" sz="1800"/>
              <a:t>only contact in real-time if destination is willing and able</a:t>
            </a:r>
          </a:p>
          <a:p>
            <a:pPr lvl="1" eaLnBrk="1" hangingPunct="1">
              <a:lnSpc>
                <a:spcPct val="110000"/>
              </a:lnSpc>
              <a:spcBef>
                <a:spcPts val="0"/>
              </a:spcBef>
            </a:pPr>
            <a:r>
              <a:rPr lang="en-US" sz="1800"/>
              <a:t>appropriately use synchronous vs. asynchronous communication</a:t>
            </a:r>
          </a:p>
          <a:p>
            <a:pPr lvl="1" eaLnBrk="1" hangingPunct="1">
              <a:lnSpc>
                <a:spcPct val="110000"/>
              </a:lnSpc>
              <a:spcBef>
                <a:spcPts val="0"/>
              </a:spcBef>
            </a:pPr>
            <a:r>
              <a:rPr lang="en-US" sz="1800"/>
              <a:t>guide media use (text vs. audio)</a:t>
            </a:r>
          </a:p>
          <a:p>
            <a:pPr lvl="1" eaLnBrk="1" hangingPunct="1">
              <a:lnSpc>
                <a:spcPct val="110000"/>
              </a:lnSpc>
              <a:spcBef>
                <a:spcPts val="0"/>
              </a:spcBef>
            </a:pPr>
            <a:r>
              <a:rPr lang="en-US" sz="1800"/>
              <a:t>predict availability in the near future (timed presence)</a:t>
            </a:r>
          </a:p>
          <a:p>
            <a:pPr lvl="1" eaLnBrk="1" hangingPunct="1">
              <a:lnSpc>
                <a:spcPct val="110000"/>
              </a:lnSpc>
              <a:spcBef>
                <a:spcPts val="0"/>
              </a:spcBef>
            </a:pPr>
            <a:endParaRPr lang="en-US" sz="1200"/>
          </a:p>
        </p:txBody>
      </p:sp>
      <p:sp>
        <p:nvSpPr>
          <p:cNvPr id="278533" name="AutoShape 5"/>
          <p:cNvSpPr>
            <a:spLocks noChangeArrowheads="1"/>
          </p:cNvSpPr>
          <p:nvPr/>
        </p:nvSpPr>
        <p:spPr bwMode="auto">
          <a:xfrm>
            <a:off x="2133600" y="5257800"/>
            <a:ext cx="5715000" cy="990600"/>
          </a:xfrm>
          <a:prstGeom prst="flowChartPunchedCard">
            <a:avLst/>
          </a:prstGeom>
          <a:solidFill>
            <a:srgbClr val="FFFF99"/>
          </a:solidFill>
          <a:ln w="9525">
            <a:solidFill>
              <a:schemeClr val="tx1"/>
            </a:solidFill>
            <a:miter lim="800000"/>
            <a:headEnd/>
            <a:tailEnd/>
          </a:ln>
        </p:spPr>
        <p:txBody>
          <a:bodyPr anchor="ctr">
            <a:prstTxWarp prst="textNoShape">
              <a:avLst/>
            </a:prstTxWarp>
          </a:bodyPr>
          <a:lstStyle/>
          <a:p>
            <a:r>
              <a:rPr lang="en-US" sz="1800">
                <a:solidFill>
                  <a:schemeClr val="bg1">
                    <a:lumMod val="65000"/>
                    <a:lumOff val="35000"/>
                  </a:schemeClr>
                </a:solidFill>
                <a:latin typeface="Tahoma" charset="0"/>
              </a:rPr>
              <a:t>Prediction: almost all (professional) communication will be presence-initiated or pre-scheduled</a:t>
            </a:r>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3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3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3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853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build="p" animBg="1"/>
      <p:bldP spid="278533"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E5D2F461-E39B-444C-A003-49F6C06A6A98}" type="slidenum">
              <a:rPr lang="en-US" smtClean="0"/>
              <a:pPr/>
              <a:t>27</a:t>
            </a:fld>
            <a:endParaRPr lang="en-US" smtClean="0"/>
          </a:p>
        </p:txBody>
      </p:sp>
      <p:sp>
        <p:nvSpPr>
          <p:cNvPr id="68611" name="Rectangle 2"/>
          <p:cNvSpPr>
            <a:spLocks noGrp="1" noChangeArrowheads="1"/>
          </p:cNvSpPr>
          <p:nvPr>
            <p:ph type="title"/>
          </p:nvPr>
        </p:nvSpPr>
        <p:spPr/>
        <p:txBody>
          <a:bodyPr/>
          <a:lstStyle/>
          <a:p>
            <a:pPr eaLnBrk="1" hangingPunct="1"/>
            <a:r>
              <a:rPr lang="en-US" sz="3200"/>
              <a:t>GEOPRIV and SIMPLE architectures</a:t>
            </a:r>
          </a:p>
        </p:txBody>
      </p:sp>
      <p:sp>
        <p:nvSpPr>
          <p:cNvPr id="68612" name="Rectangle 3"/>
          <p:cNvSpPr>
            <a:spLocks noChangeArrowheads="1"/>
          </p:cNvSpPr>
          <p:nvPr/>
        </p:nvSpPr>
        <p:spPr bwMode="auto">
          <a:xfrm>
            <a:off x="533400" y="3292475"/>
            <a:ext cx="990600" cy="762000"/>
          </a:xfrm>
          <a:prstGeom prst="rect">
            <a:avLst/>
          </a:prstGeom>
          <a:solidFill>
            <a:schemeClr val="accent2">
              <a:alpha val="50195"/>
            </a:schemeClr>
          </a:solidFill>
          <a:ln w="9525">
            <a:solidFill>
              <a:schemeClr val="tx1"/>
            </a:solidFill>
            <a:miter lim="800000"/>
            <a:headEnd/>
            <a:tailEnd/>
          </a:ln>
        </p:spPr>
        <p:txBody>
          <a:bodyPr wrap="none" anchor="ctr">
            <a:prstTxWarp prst="textNoShape">
              <a:avLst/>
            </a:prstTxWarp>
          </a:bodyPr>
          <a:lstStyle/>
          <a:p>
            <a:r>
              <a:rPr lang="en-US" sz="1800">
                <a:latin typeface="Tahoma" charset="0"/>
              </a:rPr>
              <a:t>target</a:t>
            </a:r>
          </a:p>
        </p:txBody>
      </p:sp>
      <p:sp>
        <p:nvSpPr>
          <p:cNvPr id="68613" name="Rectangle 4"/>
          <p:cNvSpPr>
            <a:spLocks noChangeArrowheads="1"/>
          </p:cNvSpPr>
          <p:nvPr/>
        </p:nvSpPr>
        <p:spPr bwMode="auto">
          <a:xfrm>
            <a:off x="3295650" y="3292475"/>
            <a:ext cx="990600" cy="762000"/>
          </a:xfrm>
          <a:prstGeom prst="rect">
            <a:avLst/>
          </a:prstGeom>
          <a:solidFill>
            <a:srgbClr val="33CC33">
              <a:alpha val="50195"/>
            </a:srgbClr>
          </a:solidFill>
          <a:ln w="9525">
            <a:solidFill>
              <a:schemeClr val="tx1"/>
            </a:solidFill>
            <a:miter lim="800000"/>
            <a:headEnd/>
            <a:tailEnd/>
          </a:ln>
        </p:spPr>
        <p:txBody>
          <a:bodyPr wrap="none" anchor="ctr">
            <a:prstTxWarp prst="textNoShape">
              <a:avLst/>
            </a:prstTxWarp>
          </a:bodyPr>
          <a:lstStyle/>
          <a:p>
            <a:r>
              <a:rPr lang="en-US" sz="1800">
                <a:latin typeface="Tahoma" charset="0"/>
              </a:rPr>
              <a:t>location</a:t>
            </a:r>
          </a:p>
          <a:p>
            <a:r>
              <a:rPr lang="en-US" sz="1800">
                <a:latin typeface="Tahoma" charset="0"/>
              </a:rPr>
              <a:t>server</a:t>
            </a:r>
          </a:p>
        </p:txBody>
      </p:sp>
      <p:sp>
        <p:nvSpPr>
          <p:cNvPr id="68614" name="Rectangle 5"/>
          <p:cNvSpPr>
            <a:spLocks noChangeArrowheads="1"/>
          </p:cNvSpPr>
          <p:nvPr/>
        </p:nvSpPr>
        <p:spPr bwMode="auto">
          <a:xfrm>
            <a:off x="6096000" y="3292475"/>
            <a:ext cx="990600" cy="762000"/>
          </a:xfrm>
          <a:prstGeom prst="rect">
            <a:avLst/>
          </a:prstGeom>
          <a:solidFill>
            <a:schemeClr val="folHlink">
              <a:alpha val="50195"/>
            </a:schemeClr>
          </a:solidFill>
          <a:ln w="9525">
            <a:solidFill>
              <a:schemeClr val="tx1"/>
            </a:solidFill>
            <a:miter lim="800000"/>
            <a:headEnd/>
            <a:tailEnd/>
          </a:ln>
        </p:spPr>
        <p:txBody>
          <a:bodyPr wrap="none" anchor="ctr">
            <a:prstTxWarp prst="textNoShape">
              <a:avLst/>
            </a:prstTxWarp>
          </a:bodyPr>
          <a:lstStyle/>
          <a:p>
            <a:r>
              <a:rPr lang="en-US" sz="1800">
                <a:latin typeface="Tahoma" charset="0"/>
              </a:rPr>
              <a:t>location</a:t>
            </a:r>
          </a:p>
          <a:p>
            <a:r>
              <a:rPr lang="en-US" sz="1800">
                <a:latin typeface="Tahoma" charset="0"/>
              </a:rPr>
              <a:t>recipient</a:t>
            </a:r>
          </a:p>
        </p:txBody>
      </p:sp>
      <p:sp>
        <p:nvSpPr>
          <p:cNvPr id="68615" name="Rectangle 6"/>
          <p:cNvSpPr>
            <a:spLocks noChangeArrowheads="1"/>
          </p:cNvSpPr>
          <p:nvPr/>
        </p:nvSpPr>
        <p:spPr bwMode="auto">
          <a:xfrm>
            <a:off x="5181600" y="1905000"/>
            <a:ext cx="990600" cy="762000"/>
          </a:xfrm>
          <a:prstGeom prst="rect">
            <a:avLst/>
          </a:prstGeom>
          <a:solidFill>
            <a:srgbClr val="FF0000">
              <a:alpha val="50195"/>
            </a:srgbClr>
          </a:solidFill>
          <a:ln w="9525">
            <a:solidFill>
              <a:schemeClr val="tx1"/>
            </a:solidFill>
            <a:miter lim="800000"/>
            <a:headEnd/>
            <a:tailEnd/>
          </a:ln>
        </p:spPr>
        <p:txBody>
          <a:bodyPr wrap="none" anchor="ctr">
            <a:prstTxWarp prst="textNoShape">
              <a:avLst/>
            </a:prstTxWarp>
          </a:bodyPr>
          <a:lstStyle/>
          <a:p>
            <a:r>
              <a:rPr lang="en-US" sz="1800">
                <a:latin typeface="Tahoma" charset="0"/>
              </a:rPr>
              <a:t>rule</a:t>
            </a:r>
          </a:p>
          <a:p>
            <a:r>
              <a:rPr lang="en-US" sz="1800">
                <a:latin typeface="Tahoma" charset="0"/>
              </a:rPr>
              <a:t>maker</a:t>
            </a:r>
          </a:p>
        </p:txBody>
      </p:sp>
      <p:cxnSp>
        <p:nvCxnSpPr>
          <p:cNvPr id="68616" name="AutoShape 7"/>
          <p:cNvCxnSpPr>
            <a:cxnSpLocks noChangeShapeType="1"/>
            <a:stCxn id="68615" idx="2"/>
            <a:endCxn id="68613" idx="0"/>
          </p:cNvCxnSpPr>
          <p:nvPr/>
        </p:nvCxnSpPr>
        <p:spPr bwMode="auto">
          <a:xfrm rot="5400000">
            <a:off x="4421187" y="2036763"/>
            <a:ext cx="625475" cy="1885950"/>
          </a:xfrm>
          <a:prstGeom prst="bentConnector3">
            <a:avLst>
              <a:gd name="adj1" fmla="val 50000"/>
            </a:avLst>
          </a:prstGeom>
          <a:noFill/>
          <a:ln w="28575">
            <a:solidFill>
              <a:schemeClr val="tx1"/>
            </a:solidFill>
            <a:prstDash val="dash"/>
            <a:miter lim="800000"/>
            <a:headEnd/>
            <a:tailEnd type="triangle" w="med" len="med"/>
          </a:ln>
        </p:spPr>
      </p:cxnSp>
      <p:cxnSp>
        <p:nvCxnSpPr>
          <p:cNvPr id="68617" name="AutoShape 8"/>
          <p:cNvCxnSpPr>
            <a:cxnSpLocks noChangeShapeType="1"/>
            <a:stCxn id="68612" idx="3"/>
            <a:endCxn id="68613" idx="1"/>
          </p:cNvCxnSpPr>
          <p:nvPr/>
        </p:nvCxnSpPr>
        <p:spPr bwMode="auto">
          <a:xfrm>
            <a:off x="1524000" y="3673475"/>
            <a:ext cx="1771650" cy="0"/>
          </a:xfrm>
          <a:prstGeom prst="straightConnector1">
            <a:avLst/>
          </a:prstGeom>
          <a:noFill/>
          <a:ln w="28575">
            <a:solidFill>
              <a:schemeClr val="tx1"/>
            </a:solidFill>
            <a:miter lim="800000"/>
            <a:headEnd/>
            <a:tailEnd type="triangle" w="med" len="med"/>
          </a:ln>
        </p:spPr>
      </p:cxnSp>
      <p:cxnSp>
        <p:nvCxnSpPr>
          <p:cNvPr id="68618" name="AutoShape 9"/>
          <p:cNvCxnSpPr>
            <a:cxnSpLocks noChangeShapeType="1"/>
            <a:stCxn id="68613" idx="3"/>
            <a:endCxn id="68614" idx="1"/>
          </p:cNvCxnSpPr>
          <p:nvPr/>
        </p:nvCxnSpPr>
        <p:spPr bwMode="auto">
          <a:xfrm>
            <a:off x="4286250" y="3673475"/>
            <a:ext cx="1809750" cy="0"/>
          </a:xfrm>
          <a:prstGeom prst="straightConnector1">
            <a:avLst/>
          </a:prstGeom>
          <a:noFill/>
          <a:ln w="28575">
            <a:solidFill>
              <a:schemeClr val="tx1"/>
            </a:solidFill>
            <a:miter lim="800000"/>
            <a:headEnd/>
            <a:tailEnd type="triangle" w="med" len="med"/>
          </a:ln>
        </p:spPr>
      </p:cxnSp>
      <p:sp>
        <p:nvSpPr>
          <p:cNvPr id="68619" name="Rectangle 10"/>
          <p:cNvSpPr>
            <a:spLocks noChangeArrowheads="1"/>
          </p:cNvSpPr>
          <p:nvPr/>
        </p:nvSpPr>
        <p:spPr bwMode="auto">
          <a:xfrm>
            <a:off x="533400" y="4244975"/>
            <a:ext cx="990600" cy="762000"/>
          </a:xfrm>
          <a:prstGeom prst="rect">
            <a:avLst/>
          </a:prstGeom>
          <a:solidFill>
            <a:schemeClr val="accent2">
              <a:alpha val="50195"/>
            </a:schemeClr>
          </a:solidFill>
          <a:ln w="9525">
            <a:solidFill>
              <a:schemeClr val="tx1"/>
            </a:solidFill>
            <a:miter lim="800000"/>
            <a:headEnd/>
            <a:tailEnd/>
          </a:ln>
        </p:spPr>
        <p:txBody>
          <a:bodyPr wrap="none" anchor="ctr">
            <a:prstTxWarp prst="textNoShape">
              <a:avLst/>
            </a:prstTxWarp>
          </a:bodyPr>
          <a:lstStyle/>
          <a:p>
            <a:r>
              <a:rPr lang="en-US" sz="1600">
                <a:latin typeface="Tahoma" charset="0"/>
              </a:rPr>
              <a:t>presentity</a:t>
            </a:r>
          </a:p>
        </p:txBody>
      </p:sp>
      <p:sp>
        <p:nvSpPr>
          <p:cNvPr id="68620" name="Rectangle 11"/>
          <p:cNvSpPr>
            <a:spLocks noChangeArrowheads="1"/>
          </p:cNvSpPr>
          <p:nvPr/>
        </p:nvSpPr>
        <p:spPr bwMode="auto">
          <a:xfrm>
            <a:off x="533400" y="5311775"/>
            <a:ext cx="990600" cy="762000"/>
          </a:xfrm>
          <a:prstGeom prst="rect">
            <a:avLst/>
          </a:prstGeom>
          <a:solidFill>
            <a:schemeClr val="accent2">
              <a:alpha val="50195"/>
            </a:schemeClr>
          </a:solidFill>
          <a:ln w="9525">
            <a:solidFill>
              <a:schemeClr val="tx1"/>
            </a:solidFill>
            <a:miter lim="800000"/>
            <a:headEnd/>
            <a:tailEnd/>
          </a:ln>
        </p:spPr>
        <p:txBody>
          <a:bodyPr wrap="none" anchor="ctr">
            <a:prstTxWarp prst="textNoShape">
              <a:avLst/>
            </a:prstTxWarp>
          </a:bodyPr>
          <a:lstStyle/>
          <a:p>
            <a:r>
              <a:rPr lang="en-US" sz="1800">
                <a:latin typeface="Tahoma" charset="0"/>
              </a:rPr>
              <a:t>caller</a:t>
            </a:r>
          </a:p>
        </p:txBody>
      </p:sp>
      <p:sp>
        <p:nvSpPr>
          <p:cNvPr id="68621" name="Rectangle 12"/>
          <p:cNvSpPr>
            <a:spLocks noChangeArrowheads="1"/>
          </p:cNvSpPr>
          <p:nvPr/>
        </p:nvSpPr>
        <p:spPr bwMode="auto">
          <a:xfrm>
            <a:off x="3276600" y="4244975"/>
            <a:ext cx="990600" cy="762000"/>
          </a:xfrm>
          <a:prstGeom prst="rect">
            <a:avLst/>
          </a:prstGeom>
          <a:solidFill>
            <a:srgbClr val="33CC33">
              <a:alpha val="50195"/>
            </a:srgbClr>
          </a:solidFill>
          <a:ln w="9525">
            <a:solidFill>
              <a:schemeClr val="tx1"/>
            </a:solidFill>
            <a:miter lim="800000"/>
            <a:headEnd/>
            <a:tailEnd/>
          </a:ln>
        </p:spPr>
        <p:txBody>
          <a:bodyPr wrap="none" anchor="ctr">
            <a:prstTxWarp prst="textNoShape">
              <a:avLst/>
            </a:prstTxWarp>
          </a:bodyPr>
          <a:lstStyle/>
          <a:p>
            <a:r>
              <a:rPr lang="en-US" sz="1800">
                <a:latin typeface="Tahoma" charset="0"/>
              </a:rPr>
              <a:t>presence</a:t>
            </a:r>
          </a:p>
          <a:p>
            <a:r>
              <a:rPr lang="en-US" sz="1800">
                <a:latin typeface="Tahoma" charset="0"/>
              </a:rPr>
              <a:t>agent</a:t>
            </a:r>
          </a:p>
        </p:txBody>
      </p:sp>
      <p:pic>
        <p:nvPicPr>
          <p:cNvPr id="68622" name="Picture 13" descr="sipd"/>
          <p:cNvPicPr>
            <a:picLocks noChangeAspect="1" noChangeArrowheads="1"/>
          </p:cNvPicPr>
          <p:nvPr/>
        </p:nvPicPr>
        <p:blipFill>
          <a:blip r:embed="rId3"/>
          <a:srcRect/>
          <a:stretch>
            <a:fillRect/>
          </a:stretch>
        </p:blipFill>
        <p:spPr bwMode="auto">
          <a:xfrm>
            <a:off x="3429000" y="5387975"/>
            <a:ext cx="685800" cy="609600"/>
          </a:xfrm>
          <a:prstGeom prst="rect">
            <a:avLst/>
          </a:prstGeom>
          <a:noFill/>
          <a:ln w="9525">
            <a:noFill/>
            <a:miter lim="800000"/>
            <a:headEnd/>
            <a:tailEnd/>
          </a:ln>
        </p:spPr>
      </p:pic>
      <p:sp>
        <p:nvSpPr>
          <p:cNvPr id="68623" name="Rectangle 14"/>
          <p:cNvSpPr>
            <a:spLocks noChangeArrowheads="1"/>
          </p:cNvSpPr>
          <p:nvPr/>
        </p:nvSpPr>
        <p:spPr bwMode="auto">
          <a:xfrm>
            <a:off x="6096000" y="4244975"/>
            <a:ext cx="990600" cy="762000"/>
          </a:xfrm>
          <a:prstGeom prst="rect">
            <a:avLst/>
          </a:prstGeom>
          <a:solidFill>
            <a:schemeClr val="folHlink">
              <a:alpha val="50195"/>
            </a:schemeClr>
          </a:solidFill>
          <a:ln w="9525">
            <a:solidFill>
              <a:schemeClr val="tx1"/>
            </a:solidFill>
            <a:miter lim="800000"/>
            <a:headEnd/>
            <a:tailEnd/>
          </a:ln>
        </p:spPr>
        <p:txBody>
          <a:bodyPr wrap="none" anchor="ctr">
            <a:prstTxWarp prst="textNoShape">
              <a:avLst/>
            </a:prstTxWarp>
          </a:bodyPr>
          <a:lstStyle/>
          <a:p>
            <a:r>
              <a:rPr lang="en-US" sz="1800">
                <a:latin typeface="Tahoma" charset="0"/>
              </a:rPr>
              <a:t>watcher</a:t>
            </a:r>
          </a:p>
        </p:txBody>
      </p:sp>
      <p:sp>
        <p:nvSpPr>
          <p:cNvPr id="68624" name="Rectangle 15"/>
          <p:cNvSpPr>
            <a:spLocks noChangeArrowheads="1"/>
          </p:cNvSpPr>
          <p:nvPr/>
        </p:nvSpPr>
        <p:spPr bwMode="auto">
          <a:xfrm>
            <a:off x="6096000" y="5311775"/>
            <a:ext cx="990600" cy="762000"/>
          </a:xfrm>
          <a:prstGeom prst="rect">
            <a:avLst/>
          </a:prstGeom>
          <a:solidFill>
            <a:schemeClr val="folHlink">
              <a:alpha val="50195"/>
            </a:schemeClr>
          </a:solidFill>
          <a:ln w="9525">
            <a:solidFill>
              <a:schemeClr val="tx1"/>
            </a:solidFill>
            <a:miter lim="800000"/>
            <a:headEnd/>
            <a:tailEnd/>
          </a:ln>
        </p:spPr>
        <p:txBody>
          <a:bodyPr wrap="none" anchor="ctr">
            <a:prstTxWarp prst="textNoShape">
              <a:avLst/>
            </a:prstTxWarp>
          </a:bodyPr>
          <a:lstStyle/>
          <a:p>
            <a:r>
              <a:rPr lang="en-US" sz="1800">
                <a:latin typeface="Tahoma" charset="0"/>
              </a:rPr>
              <a:t>callee</a:t>
            </a:r>
          </a:p>
        </p:txBody>
      </p:sp>
      <p:sp>
        <p:nvSpPr>
          <p:cNvPr id="68625" name="Text Box 16"/>
          <p:cNvSpPr txBox="1">
            <a:spLocks noChangeArrowheads="1"/>
          </p:cNvSpPr>
          <p:nvPr/>
        </p:nvSpPr>
        <p:spPr bwMode="auto">
          <a:xfrm>
            <a:off x="7375525" y="3565525"/>
            <a:ext cx="1219200" cy="396875"/>
          </a:xfrm>
          <a:prstGeom prst="rect">
            <a:avLst/>
          </a:prstGeom>
          <a:noFill/>
          <a:ln w="9525">
            <a:noFill/>
            <a:miter lim="800000"/>
            <a:headEnd/>
            <a:tailEnd/>
          </a:ln>
        </p:spPr>
        <p:txBody>
          <a:bodyPr wrap="none">
            <a:prstTxWarp prst="textNoShape">
              <a:avLst/>
            </a:prstTxWarp>
            <a:spAutoFit/>
          </a:bodyPr>
          <a:lstStyle/>
          <a:p>
            <a:pPr algn="l"/>
            <a:r>
              <a:rPr lang="en-US" sz="2000">
                <a:latin typeface="Tahoma" charset="0"/>
              </a:rPr>
              <a:t>GEOPRIV</a:t>
            </a:r>
          </a:p>
        </p:txBody>
      </p:sp>
      <p:sp>
        <p:nvSpPr>
          <p:cNvPr id="68626" name="Text Box 17"/>
          <p:cNvSpPr txBox="1">
            <a:spLocks noChangeArrowheads="1"/>
          </p:cNvSpPr>
          <p:nvPr/>
        </p:nvSpPr>
        <p:spPr bwMode="auto">
          <a:xfrm>
            <a:off x="7391400" y="4327525"/>
            <a:ext cx="1189038" cy="701675"/>
          </a:xfrm>
          <a:prstGeom prst="rect">
            <a:avLst/>
          </a:prstGeom>
          <a:noFill/>
          <a:ln w="9525">
            <a:noFill/>
            <a:miter lim="800000"/>
            <a:headEnd/>
            <a:tailEnd/>
          </a:ln>
        </p:spPr>
        <p:txBody>
          <a:bodyPr wrap="none">
            <a:prstTxWarp prst="textNoShape">
              <a:avLst/>
            </a:prstTxWarp>
            <a:spAutoFit/>
          </a:bodyPr>
          <a:lstStyle/>
          <a:p>
            <a:pPr algn="l"/>
            <a:r>
              <a:rPr lang="en-US" sz="2000">
                <a:latin typeface="Tahoma" charset="0"/>
              </a:rPr>
              <a:t>SIP</a:t>
            </a:r>
          </a:p>
          <a:p>
            <a:pPr algn="l"/>
            <a:r>
              <a:rPr lang="en-US" sz="2000">
                <a:latin typeface="Tahoma" charset="0"/>
              </a:rPr>
              <a:t>presence</a:t>
            </a:r>
          </a:p>
        </p:txBody>
      </p:sp>
      <p:sp>
        <p:nvSpPr>
          <p:cNvPr id="68627" name="Text Box 18"/>
          <p:cNvSpPr txBox="1">
            <a:spLocks noChangeArrowheads="1"/>
          </p:cNvSpPr>
          <p:nvPr/>
        </p:nvSpPr>
        <p:spPr bwMode="auto">
          <a:xfrm>
            <a:off x="7375525" y="5394325"/>
            <a:ext cx="560388" cy="701675"/>
          </a:xfrm>
          <a:prstGeom prst="rect">
            <a:avLst/>
          </a:prstGeom>
          <a:noFill/>
          <a:ln w="9525">
            <a:noFill/>
            <a:miter lim="800000"/>
            <a:headEnd/>
            <a:tailEnd/>
          </a:ln>
        </p:spPr>
        <p:txBody>
          <a:bodyPr wrap="none">
            <a:prstTxWarp prst="textNoShape">
              <a:avLst/>
            </a:prstTxWarp>
            <a:spAutoFit/>
          </a:bodyPr>
          <a:lstStyle/>
          <a:p>
            <a:pPr algn="l"/>
            <a:r>
              <a:rPr lang="en-US" sz="2000">
                <a:latin typeface="Tahoma" charset="0"/>
              </a:rPr>
              <a:t>SIP</a:t>
            </a:r>
          </a:p>
          <a:p>
            <a:pPr algn="l"/>
            <a:r>
              <a:rPr lang="en-US" sz="2000">
                <a:latin typeface="Tahoma" charset="0"/>
              </a:rPr>
              <a:t>call</a:t>
            </a:r>
          </a:p>
        </p:txBody>
      </p:sp>
      <p:cxnSp>
        <p:nvCxnSpPr>
          <p:cNvPr id="68628" name="AutoShape 19"/>
          <p:cNvCxnSpPr>
            <a:cxnSpLocks noChangeShapeType="1"/>
            <a:stCxn id="68619" idx="3"/>
            <a:endCxn id="68621" idx="1"/>
          </p:cNvCxnSpPr>
          <p:nvPr/>
        </p:nvCxnSpPr>
        <p:spPr bwMode="auto">
          <a:xfrm>
            <a:off x="1524000" y="4625975"/>
            <a:ext cx="1752600" cy="0"/>
          </a:xfrm>
          <a:prstGeom prst="straightConnector1">
            <a:avLst/>
          </a:prstGeom>
          <a:noFill/>
          <a:ln w="28575">
            <a:solidFill>
              <a:srgbClr val="000099"/>
            </a:solidFill>
            <a:miter lim="800000"/>
            <a:headEnd/>
            <a:tailEnd type="triangle" w="med" len="med"/>
          </a:ln>
        </p:spPr>
      </p:cxnSp>
      <p:cxnSp>
        <p:nvCxnSpPr>
          <p:cNvPr id="68629" name="AutoShape 20"/>
          <p:cNvCxnSpPr>
            <a:cxnSpLocks noChangeShapeType="1"/>
          </p:cNvCxnSpPr>
          <p:nvPr/>
        </p:nvCxnSpPr>
        <p:spPr bwMode="auto">
          <a:xfrm>
            <a:off x="4267200" y="4854575"/>
            <a:ext cx="1828800" cy="0"/>
          </a:xfrm>
          <a:prstGeom prst="straightConnector1">
            <a:avLst/>
          </a:prstGeom>
          <a:noFill/>
          <a:ln w="28575">
            <a:solidFill>
              <a:schemeClr val="tx2"/>
            </a:solidFill>
            <a:miter lim="800000"/>
            <a:headEnd/>
            <a:tailEnd type="triangle" w="med" len="med"/>
          </a:ln>
        </p:spPr>
      </p:cxnSp>
      <p:cxnSp>
        <p:nvCxnSpPr>
          <p:cNvPr id="68630" name="AutoShape 21"/>
          <p:cNvCxnSpPr>
            <a:cxnSpLocks noChangeShapeType="1"/>
            <a:stCxn id="68620" idx="3"/>
          </p:cNvCxnSpPr>
          <p:nvPr/>
        </p:nvCxnSpPr>
        <p:spPr bwMode="auto">
          <a:xfrm>
            <a:off x="1524000" y="5692775"/>
            <a:ext cx="1905000" cy="0"/>
          </a:xfrm>
          <a:prstGeom prst="straightConnector1">
            <a:avLst/>
          </a:prstGeom>
          <a:noFill/>
          <a:ln w="28575">
            <a:solidFill>
              <a:schemeClr val="tx2"/>
            </a:solidFill>
            <a:miter lim="800000"/>
            <a:headEnd/>
            <a:tailEnd type="triangle" w="med" len="med"/>
          </a:ln>
        </p:spPr>
      </p:cxnSp>
      <p:cxnSp>
        <p:nvCxnSpPr>
          <p:cNvPr id="68631" name="AutoShape 22"/>
          <p:cNvCxnSpPr>
            <a:cxnSpLocks noChangeShapeType="1"/>
            <a:endCxn id="68624" idx="1"/>
          </p:cNvCxnSpPr>
          <p:nvPr/>
        </p:nvCxnSpPr>
        <p:spPr bwMode="auto">
          <a:xfrm>
            <a:off x="4114800" y="5692775"/>
            <a:ext cx="1981200" cy="0"/>
          </a:xfrm>
          <a:prstGeom prst="straightConnector1">
            <a:avLst/>
          </a:prstGeom>
          <a:noFill/>
          <a:ln w="28575">
            <a:solidFill>
              <a:schemeClr val="tx2"/>
            </a:solidFill>
            <a:miter lim="800000"/>
            <a:headEnd/>
            <a:tailEnd type="triangle" w="med" len="med"/>
          </a:ln>
        </p:spPr>
      </p:cxnSp>
      <p:sp>
        <p:nvSpPr>
          <p:cNvPr id="68632" name="Text Box 23"/>
          <p:cNvSpPr txBox="1">
            <a:spLocks noChangeArrowheads="1"/>
          </p:cNvSpPr>
          <p:nvPr/>
        </p:nvSpPr>
        <p:spPr bwMode="auto">
          <a:xfrm>
            <a:off x="1827213" y="4681538"/>
            <a:ext cx="1106487" cy="336550"/>
          </a:xfrm>
          <a:prstGeom prst="rect">
            <a:avLst/>
          </a:prstGeom>
          <a:noFill/>
          <a:ln w="9525">
            <a:noFill/>
            <a:miter lim="800000"/>
            <a:headEnd/>
            <a:tailEnd/>
          </a:ln>
        </p:spPr>
        <p:txBody>
          <a:bodyPr wrap="none">
            <a:prstTxWarp prst="textNoShape">
              <a:avLst/>
            </a:prstTxWarp>
            <a:spAutoFit/>
          </a:bodyPr>
          <a:lstStyle/>
          <a:p>
            <a:r>
              <a:rPr lang="en-US" sz="1600" b="1">
                <a:latin typeface="Tahoma" charset="0"/>
              </a:rPr>
              <a:t>PUBLISH</a:t>
            </a:r>
          </a:p>
        </p:txBody>
      </p:sp>
      <p:sp>
        <p:nvSpPr>
          <p:cNvPr id="68633" name="Text Box 24"/>
          <p:cNvSpPr txBox="1">
            <a:spLocks noChangeArrowheads="1"/>
          </p:cNvSpPr>
          <p:nvPr/>
        </p:nvSpPr>
        <p:spPr bwMode="auto">
          <a:xfrm>
            <a:off x="4586288" y="4854575"/>
            <a:ext cx="974725" cy="336550"/>
          </a:xfrm>
          <a:prstGeom prst="rect">
            <a:avLst/>
          </a:prstGeom>
          <a:noFill/>
          <a:ln w="9525">
            <a:noFill/>
            <a:miter lim="800000"/>
            <a:headEnd/>
            <a:tailEnd/>
          </a:ln>
        </p:spPr>
        <p:txBody>
          <a:bodyPr wrap="none">
            <a:prstTxWarp prst="textNoShape">
              <a:avLst/>
            </a:prstTxWarp>
            <a:spAutoFit/>
          </a:bodyPr>
          <a:lstStyle/>
          <a:p>
            <a:r>
              <a:rPr lang="en-US" sz="1600" b="1">
                <a:latin typeface="Tahoma" charset="0"/>
              </a:rPr>
              <a:t>NOTIFY</a:t>
            </a:r>
          </a:p>
        </p:txBody>
      </p:sp>
      <p:cxnSp>
        <p:nvCxnSpPr>
          <p:cNvPr id="68634" name="AutoShape 25"/>
          <p:cNvCxnSpPr>
            <a:cxnSpLocks noChangeShapeType="1"/>
          </p:cNvCxnSpPr>
          <p:nvPr/>
        </p:nvCxnSpPr>
        <p:spPr bwMode="auto">
          <a:xfrm flipH="1">
            <a:off x="4267200" y="4473575"/>
            <a:ext cx="1828800" cy="0"/>
          </a:xfrm>
          <a:prstGeom prst="straightConnector1">
            <a:avLst/>
          </a:prstGeom>
          <a:noFill/>
          <a:ln w="28575">
            <a:solidFill>
              <a:srgbClr val="00CC00"/>
            </a:solidFill>
            <a:miter lim="800000"/>
            <a:headEnd/>
            <a:tailEnd type="triangle" w="med" len="med"/>
          </a:ln>
        </p:spPr>
      </p:cxnSp>
      <p:sp>
        <p:nvSpPr>
          <p:cNvPr id="68635" name="Text Box 26"/>
          <p:cNvSpPr txBox="1">
            <a:spLocks noChangeArrowheads="1"/>
          </p:cNvSpPr>
          <p:nvPr/>
        </p:nvSpPr>
        <p:spPr bwMode="auto">
          <a:xfrm>
            <a:off x="4494213" y="4168775"/>
            <a:ext cx="1376362" cy="336550"/>
          </a:xfrm>
          <a:prstGeom prst="rect">
            <a:avLst/>
          </a:prstGeom>
          <a:noFill/>
          <a:ln w="9525">
            <a:noFill/>
            <a:miter lim="800000"/>
            <a:headEnd/>
            <a:tailEnd/>
          </a:ln>
        </p:spPr>
        <p:txBody>
          <a:bodyPr wrap="none">
            <a:prstTxWarp prst="textNoShape">
              <a:avLst/>
            </a:prstTxWarp>
            <a:spAutoFit/>
          </a:bodyPr>
          <a:lstStyle/>
          <a:p>
            <a:r>
              <a:rPr lang="en-US" sz="1600" b="1">
                <a:latin typeface="Tahoma" charset="0"/>
              </a:rPr>
              <a:t>SUBSCRIBE</a:t>
            </a:r>
          </a:p>
        </p:txBody>
      </p:sp>
      <p:sp>
        <p:nvSpPr>
          <p:cNvPr id="68636" name="Text Box 27"/>
          <p:cNvSpPr txBox="1">
            <a:spLocks noChangeArrowheads="1"/>
          </p:cNvSpPr>
          <p:nvPr/>
        </p:nvSpPr>
        <p:spPr bwMode="auto">
          <a:xfrm>
            <a:off x="2047875" y="5692775"/>
            <a:ext cx="923925" cy="336550"/>
          </a:xfrm>
          <a:prstGeom prst="rect">
            <a:avLst/>
          </a:prstGeom>
          <a:noFill/>
          <a:ln w="9525">
            <a:noFill/>
            <a:miter lim="800000"/>
            <a:headEnd/>
            <a:tailEnd/>
          </a:ln>
        </p:spPr>
        <p:txBody>
          <a:bodyPr wrap="none">
            <a:prstTxWarp prst="textNoShape">
              <a:avLst/>
            </a:prstTxWarp>
            <a:spAutoFit/>
          </a:bodyPr>
          <a:lstStyle/>
          <a:p>
            <a:r>
              <a:rPr lang="en-US" sz="1600" b="1">
                <a:latin typeface="Tahoma" charset="0"/>
              </a:rPr>
              <a:t>INVITE</a:t>
            </a:r>
          </a:p>
        </p:txBody>
      </p:sp>
      <p:sp>
        <p:nvSpPr>
          <p:cNvPr id="68637" name="Text Box 28"/>
          <p:cNvSpPr txBox="1">
            <a:spLocks noChangeArrowheads="1"/>
          </p:cNvSpPr>
          <p:nvPr/>
        </p:nvSpPr>
        <p:spPr bwMode="auto">
          <a:xfrm>
            <a:off x="1889125" y="3359150"/>
            <a:ext cx="1154113" cy="581025"/>
          </a:xfrm>
          <a:prstGeom prst="rect">
            <a:avLst/>
          </a:prstGeom>
          <a:noFill/>
          <a:ln w="9525">
            <a:noFill/>
            <a:miter lim="800000"/>
            <a:headEnd/>
            <a:tailEnd/>
          </a:ln>
        </p:spPr>
        <p:txBody>
          <a:bodyPr wrap="none">
            <a:prstTxWarp prst="textNoShape">
              <a:avLst/>
            </a:prstTxWarp>
            <a:spAutoFit/>
          </a:bodyPr>
          <a:lstStyle/>
          <a:p>
            <a:pPr algn="l"/>
            <a:r>
              <a:rPr lang="en-US" sz="1600" i="1">
                <a:latin typeface="Tahoma" charset="0"/>
              </a:rPr>
              <a:t>publication</a:t>
            </a:r>
          </a:p>
          <a:p>
            <a:pPr algn="l"/>
            <a:r>
              <a:rPr lang="en-US" sz="1600" i="1">
                <a:latin typeface="Tahoma" charset="0"/>
              </a:rPr>
              <a:t>interface</a:t>
            </a:r>
          </a:p>
        </p:txBody>
      </p:sp>
      <p:sp>
        <p:nvSpPr>
          <p:cNvPr id="68638" name="Text Box 29"/>
          <p:cNvSpPr txBox="1">
            <a:spLocks noChangeArrowheads="1"/>
          </p:cNvSpPr>
          <p:nvPr/>
        </p:nvSpPr>
        <p:spPr bwMode="auto">
          <a:xfrm>
            <a:off x="4572000" y="3330575"/>
            <a:ext cx="1171575" cy="581025"/>
          </a:xfrm>
          <a:prstGeom prst="rect">
            <a:avLst/>
          </a:prstGeom>
          <a:noFill/>
          <a:ln w="9525">
            <a:noFill/>
            <a:miter lim="800000"/>
            <a:headEnd/>
            <a:tailEnd/>
          </a:ln>
        </p:spPr>
        <p:txBody>
          <a:bodyPr wrap="none">
            <a:prstTxWarp prst="textNoShape">
              <a:avLst/>
            </a:prstTxWarp>
            <a:spAutoFit/>
          </a:bodyPr>
          <a:lstStyle/>
          <a:p>
            <a:pPr algn="l"/>
            <a:r>
              <a:rPr lang="en-US" sz="1600" i="1">
                <a:latin typeface="Tahoma" charset="0"/>
              </a:rPr>
              <a:t>notification</a:t>
            </a:r>
          </a:p>
          <a:p>
            <a:pPr algn="l"/>
            <a:r>
              <a:rPr lang="en-US" sz="1600" i="1">
                <a:latin typeface="Tahoma" charset="0"/>
              </a:rPr>
              <a:t>interface</a:t>
            </a:r>
          </a:p>
        </p:txBody>
      </p:sp>
      <p:sp>
        <p:nvSpPr>
          <p:cNvPr id="68639" name="Text Box 30"/>
          <p:cNvSpPr txBox="1">
            <a:spLocks noChangeArrowheads="1"/>
          </p:cNvSpPr>
          <p:nvPr/>
        </p:nvSpPr>
        <p:spPr bwMode="auto">
          <a:xfrm>
            <a:off x="3810000" y="2644775"/>
            <a:ext cx="769938" cy="581025"/>
          </a:xfrm>
          <a:prstGeom prst="rect">
            <a:avLst/>
          </a:prstGeom>
          <a:noFill/>
          <a:ln w="9525">
            <a:noFill/>
            <a:miter lim="800000"/>
            <a:headEnd/>
            <a:tailEnd/>
          </a:ln>
        </p:spPr>
        <p:txBody>
          <a:bodyPr wrap="none">
            <a:prstTxWarp prst="textNoShape">
              <a:avLst/>
            </a:prstTxWarp>
            <a:spAutoFit/>
          </a:bodyPr>
          <a:lstStyle/>
          <a:p>
            <a:pPr algn="l"/>
            <a:r>
              <a:rPr lang="en-US" sz="1600" i="1">
                <a:latin typeface="Tahoma" charset="0"/>
              </a:rPr>
              <a:t>XCAP</a:t>
            </a:r>
          </a:p>
          <a:p>
            <a:pPr algn="l"/>
            <a:r>
              <a:rPr lang="en-US" sz="1600" i="1">
                <a:latin typeface="Tahoma" charset="0"/>
              </a:rPr>
              <a:t>(rules)</a:t>
            </a:r>
          </a:p>
        </p:txBody>
      </p:sp>
      <p:sp>
        <p:nvSpPr>
          <p:cNvPr id="68640" name="Text Box 31"/>
          <p:cNvSpPr txBox="1">
            <a:spLocks noChangeArrowheads="1"/>
          </p:cNvSpPr>
          <p:nvPr/>
        </p:nvSpPr>
        <p:spPr bwMode="auto">
          <a:xfrm>
            <a:off x="4572000" y="5661025"/>
            <a:ext cx="923925" cy="336550"/>
          </a:xfrm>
          <a:prstGeom prst="rect">
            <a:avLst/>
          </a:prstGeom>
          <a:noFill/>
          <a:ln w="9525">
            <a:noFill/>
            <a:miter lim="800000"/>
            <a:headEnd/>
            <a:tailEnd/>
          </a:ln>
        </p:spPr>
        <p:txBody>
          <a:bodyPr wrap="none">
            <a:prstTxWarp prst="textNoShape">
              <a:avLst/>
            </a:prstTxWarp>
            <a:spAutoFit/>
          </a:bodyPr>
          <a:lstStyle/>
          <a:p>
            <a:r>
              <a:rPr lang="en-US" sz="1600" b="1">
                <a:latin typeface="Tahoma" charset="0"/>
              </a:rPr>
              <a:t>INVITE</a:t>
            </a:r>
          </a:p>
        </p:txBody>
      </p:sp>
      <p:pic>
        <p:nvPicPr>
          <p:cNvPr id="68641" name="Picture 32" descr="dhcp"/>
          <p:cNvPicPr>
            <a:picLocks noChangeAspect="1" noChangeArrowheads="1"/>
          </p:cNvPicPr>
          <p:nvPr/>
        </p:nvPicPr>
        <p:blipFill>
          <a:blip r:embed="rId4"/>
          <a:srcRect/>
          <a:stretch>
            <a:fillRect/>
          </a:stretch>
        </p:blipFill>
        <p:spPr bwMode="auto">
          <a:xfrm>
            <a:off x="762000" y="1828800"/>
            <a:ext cx="457200" cy="457200"/>
          </a:xfrm>
          <a:prstGeom prst="rect">
            <a:avLst/>
          </a:prstGeom>
          <a:noFill/>
          <a:ln w="9525">
            <a:noFill/>
            <a:miter lim="800000"/>
            <a:headEnd/>
            <a:tailEnd/>
          </a:ln>
        </p:spPr>
      </p:pic>
      <p:cxnSp>
        <p:nvCxnSpPr>
          <p:cNvPr id="68642" name="AutoShape 33"/>
          <p:cNvCxnSpPr>
            <a:cxnSpLocks noChangeShapeType="1"/>
            <a:endCxn id="68612" idx="0"/>
          </p:cNvCxnSpPr>
          <p:nvPr/>
        </p:nvCxnSpPr>
        <p:spPr bwMode="auto">
          <a:xfrm>
            <a:off x="990600" y="2286000"/>
            <a:ext cx="38100" cy="1006475"/>
          </a:xfrm>
          <a:prstGeom prst="straightConnector1">
            <a:avLst/>
          </a:prstGeom>
          <a:noFill/>
          <a:ln w="38100">
            <a:solidFill>
              <a:srgbClr val="3366FF"/>
            </a:solidFill>
            <a:round/>
            <a:headEnd/>
            <a:tailEnd type="triangle" w="med" len="med"/>
          </a:ln>
        </p:spPr>
      </p:cxnSp>
      <p:sp>
        <p:nvSpPr>
          <p:cNvPr id="68643" name="Text Box 34"/>
          <p:cNvSpPr txBox="1">
            <a:spLocks noChangeArrowheads="1"/>
          </p:cNvSpPr>
          <p:nvPr/>
        </p:nvSpPr>
        <p:spPr bwMode="auto">
          <a:xfrm>
            <a:off x="1143000" y="2133600"/>
            <a:ext cx="615950" cy="274638"/>
          </a:xfrm>
          <a:prstGeom prst="rect">
            <a:avLst/>
          </a:prstGeom>
          <a:noFill/>
          <a:ln w="9525">
            <a:noFill/>
            <a:miter lim="800000"/>
            <a:headEnd/>
            <a:tailEnd/>
          </a:ln>
        </p:spPr>
        <p:txBody>
          <a:bodyPr wrap="none">
            <a:prstTxWarp prst="textNoShape">
              <a:avLst/>
            </a:prstTxWarp>
            <a:spAutoFit/>
          </a:bodyPr>
          <a:lstStyle/>
          <a:p>
            <a:pPr algn="l"/>
            <a:r>
              <a:rPr lang="en-US" sz="1200"/>
              <a:t>DHCP</a:t>
            </a:r>
          </a:p>
        </p:txBody>
      </p:sp>
      <p:pic>
        <p:nvPicPr>
          <p:cNvPr id="68644" name="Picture 35" descr="j0196548[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6096000" y="1828800"/>
            <a:ext cx="898525" cy="895350"/>
          </a:xfrm>
          <a:prstGeom prst="rect">
            <a:avLst/>
          </a:prstGeom>
          <a:noFill/>
          <a:ln w="9525">
            <a:noFill/>
            <a:miter lim="800000"/>
            <a:headEnd/>
            <a:tailEnd/>
          </a:ln>
        </p:spPr>
      </p:pic>
      <p:sp>
        <p:nvSpPr>
          <p:cNvPr id="37" name="Footer Placeholder 36"/>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60" name="Slide Number Placeholder 5"/>
          <p:cNvSpPr>
            <a:spLocks noGrp="1"/>
          </p:cNvSpPr>
          <p:nvPr>
            <p:ph type="sldNum" sz="quarter" idx="12"/>
          </p:nvPr>
        </p:nvSpPr>
        <p:spPr>
          <a:noFill/>
        </p:spPr>
        <p:txBody>
          <a:bodyPr/>
          <a:lstStyle/>
          <a:p>
            <a:fld id="{58D66777-AB64-C54F-8F76-82C2C12586DB}" type="slidenum">
              <a:rPr lang="en-US" smtClean="0"/>
              <a:pPr/>
              <a:t>28</a:t>
            </a:fld>
            <a:endParaRPr lang="en-US" smtClean="0"/>
          </a:p>
        </p:txBody>
      </p:sp>
      <p:sp>
        <p:nvSpPr>
          <p:cNvPr id="70661" name="Rectangle 2"/>
          <p:cNvSpPr>
            <a:spLocks noGrp="1" noChangeArrowheads="1"/>
          </p:cNvSpPr>
          <p:nvPr>
            <p:ph type="title"/>
          </p:nvPr>
        </p:nvSpPr>
        <p:spPr>
          <a:xfrm>
            <a:off x="1143000" y="76200"/>
            <a:ext cx="6781800" cy="1143000"/>
          </a:xfrm>
        </p:spPr>
        <p:txBody>
          <a:bodyPr/>
          <a:lstStyle/>
          <a:p>
            <a:pPr eaLnBrk="1" hangingPunct="1"/>
            <a:r>
              <a:rPr lang="en-US"/>
              <a:t>Presentity and Watchers</a:t>
            </a:r>
          </a:p>
        </p:txBody>
      </p:sp>
      <p:sp>
        <p:nvSpPr>
          <p:cNvPr id="70662" name="AutoShape 3"/>
          <p:cNvSpPr>
            <a:spLocks noChangeArrowheads="1"/>
          </p:cNvSpPr>
          <p:nvPr/>
        </p:nvSpPr>
        <p:spPr bwMode="auto">
          <a:xfrm>
            <a:off x="2133600" y="2486025"/>
            <a:ext cx="1447800" cy="1189038"/>
          </a:xfrm>
          <a:prstGeom prst="wedgeRoundRectCallout">
            <a:avLst>
              <a:gd name="adj1" fmla="val -67824"/>
              <a:gd name="adj2" fmla="val -89120"/>
              <a:gd name="adj3" fmla="val 16667"/>
            </a:avLst>
          </a:prstGeom>
          <a:solidFill>
            <a:srgbClr val="FFFFCC"/>
          </a:solidFill>
          <a:ln w="9525">
            <a:solidFill>
              <a:srgbClr val="CC6600"/>
            </a:solidFill>
            <a:miter lim="800000"/>
            <a:headEnd/>
            <a:tailEnd/>
          </a:ln>
        </p:spPr>
        <p:txBody>
          <a:bodyPr>
            <a:prstTxWarp prst="textNoShape">
              <a:avLst/>
            </a:prstTxWarp>
          </a:bodyPr>
          <a:lstStyle/>
          <a:p>
            <a:pPr algn="ctr"/>
            <a:r>
              <a:rPr lang="en-US">
                <a:solidFill>
                  <a:srgbClr val="54638C"/>
                </a:solidFill>
              </a:rPr>
              <a:t>Bob’s status, location</a:t>
            </a:r>
          </a:p>
        </p:txBody>
      </p:sp>
      <p:sp>
        <p:nvSpPr>
          <p:cNvPr id="70663" name="Rectangle 4"/>
          <p:cNvSpPr>
            <a:spLocks noChangeArrowheads="1"/>
          </p:cNvSpPr>
          <p:nvPr/>
        </p:nvSpPr>
        <p:spPr bwMode="auto">
          <a:xfrm>
            <a:off x="7429500" y="1562100"/>
            <a:ext cx="1066800" cy="8382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r>
              <a:rPr lang="en-US" sz="1800">
                <a:latin typeface="Times New Roman" charset="0"/>
              </a:rPr>
              <a:t>Watchers</a:t>
            </a:r>
          </a:p>
        </p:txBody>
      </p:sp>
      <p:pic>
        <p:nvPicPr>
          <p:cNvPr id="70664" name="Picture 5" descr="j0320610"/>
          <p:cNvPicPr>
            <a:picLocks noChangeAspect="1" noChangeArrowheads="1"/>
          </p:cNvPicPr>
          <p:nvPr>
            <p:ph sz="half" idx="1"/>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a:xfrm>
            <a:off x="7589838" y="4083050"/>
            <a:ext cx="563562" cy="838200"/>
          </a:xfrm>
          <a:solidFill>
            <a:srgbClr val="CCFF99"/>
          </a:solidFill>
        </p:spPr>
      </p:pic>
      <p:sp>
        <p:nvSpPr>
          <p:cNvPr id="70665" name="Rectangle 6"/>
          <p:cNvSpPr>
            <a:spLocks noChangeArrowheads="1"/>
          </p:cNvSpPr>
          <p:nvPr/>
        </p:nvSpPr>
        <p:spPr bwMode="auto">
          <a:xfrm>
            <a:off x="6743700" y="1892300"/>
            <a:ext cx="42863" cy="182563"/>
          </a:xfrm>
          <a:prstGeom prst="rect">
            <a:avLst/>
          </a:prstGeom>
          <a:noFill/>
          <a:ln w="9525">
            <a:noFill/>
            <a:miter lim="800000"/>
            <a:headEnd/>
            <a:tailEnd/>
          </a:ln>
        </p:spPr>
        <p:txBody>
          <a:bodyPr wrap="none" lIns="0" tIns="0" rIns="0" bIns="0">
            <a:prstTxWarp prst="textNoShape">
              <a:avLst/>
            </a:prstTxWarp>
            <a:spAutoFit/>
          </a:bodyPr>
          <a:lstStyle/>
          <a:p>
            <a:pPr algn="l"/>
            <a:r>
              <a:rPr lang="en-US" sz="1200">
                <a:solidFill>
                  <a:srgbClr val="000000"/>
                </a:solidFill>
              </a:rPr>
              <a:t> </a:t>
            </a:r>
            <a:endParaRPr lang="en-US" sz="1800"/>
          </a:p>
        </p:txBody>
      </p:sp>
      <p:sp>
        <p:nvSpPr>
          <p:cNvPr id="70666" name="Rectangle 7"/>
          <p:cNvSpPr>
            <a:spLocks noChangeArrowheads="1"/>
          </p:cNvSpPr>
          <p:nvPr/>
        </p:nvSpPr>
        <p:spPr bwMode="auto">
          <a:xfrm>
            <a:off x="6069013" y="4010025"/>
            <a:ext cx="369887" cy="523875"/>
          </a:xfrm>
          <a:prstGeom prst="rect">
            <a:avLst/>
          </a:prstGeom>
          <a:noFill/>
          <a:ln w="9525">
            <a:noFill/>
            <a:miter lim="800000"/>
            <a:headEnd/>
            <a:tailEnd/>
          </a:ln>
        </p:spPr>
        <p:txBody>
          <a:bodyPr>
            <a:prstTxWarp prst="textNoShape">
              <a:avLst/>
            </a:prstTxWarp>
          </a:bodyPr>
          <a:lstStyle/>
          <a:p>
            <a:endParaRPr lang="en-US"/>
          </a:p>
        </p:txBody>
      </p:sp>
      <p:pic>
        <p:nvPicPr>
          <p:cNvPr id="70667" name="Picture 8" descr="j0295119"/>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534275" y="5746750"/>
            <a:ext cx="704850" cy="768350"/>
          </a:xfrm>
          <a:prstGeom prst="rect">
            <a:avLst/>
          </a:prstGeom>
          <a:solidFill>
            <a:srgbClr val="CCFF99"/>
          </a:solidFill>
          <a:ln w="9525">
            <a:noFill/>
            <a:miter lim="800000"/>
            <a:headEnd/>
            <a:tailEnd/>
          </a:ln>
        </p:spPr>
      </p:pic>
      <p:pic>
        <p:nvPicPr>
          <p:cNvPr id="70668" name="Picture 9" descr="j0406106"/>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7467600" y="3248025"/>
            <a:ext cx="684213" cy="838200"/>
          </a:xfrm>
          <a:prstGeom prst="rect">
            <a:avLst/>
          </a:prstGeom>
          <a:noFill/>
          <a:ln w="9525">
            <a:noFill/>
            <a:miter lim="800000"/>
            <a:headEnd/>
            <a:tailEnd/>
          </a:ln>
        </p:spPr>
      </p:pic>
      <p:pic>
        <p:nvPicPr>
          <p:cNvPr id="70669" name="Picture 10" descr="j0411069"/>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534275" y="4991100"/>
            <a:ext cx="635000" cy="762000"/>
          </a:xfrm>
          <a:prstGeom prst="rect">
            <a:avLst/>
          </a:prstGeom>
          <a:noFill/>
          <a:ln w="9525">
            <a:noFill/>
            <a:miter lim="800000"/>
            <a:headEnd/>
            <a:tailEnd/>
          </a:ln>
        </p:spPr>
      </p:pic>
      <p:pic>
        <p:nvPicPr>
          <p:cNvPr id="70670" name="Picture 11" descr="Picture2"/>
          <p:cNvPicPr>
            <a:picLocks noChangeAspect="1" noChangeArrowheads="1"/>
          </p:cNvPicPr>
          <p:nvPr>
            <p:ph sz="quarter" idx="4294967295"/>
          </p:nvPr>
        </p:nvPicPr>
        <p:blipFill>
          <a:blip r:embed="rId12"/>
          <a:srcRect/>
          <a:stretch>
            <a:fillRect/>
          </a:stretch>
        </p:blipFill>
        <p:spPr>
          <a:xfrm>
            <a:off x="576263" y="2124075"/>
            <a:ext cx="687387" cy="908050"/>
          </a:xfrm>
        </p:spPr>
      </p:pic>
      <p:sp>
        <p:nvSpPr>
          <p:cNvPr id="237580" name="Rectangle 12"/>
          <p:cNvSpPr>
            <a:spLocks noChangeArrowheads="1"/>
          </p:cNvSpPr>
          <p:nvPr/>
        </p:nvSpPr>
        <p:spPr bwMode="auto">
          <a:xfrm>
            <a:off x="5346700" y="2463800"/>
            <a:ext cx="2116138" cy="852488"/>
          </a:xfrm>
          <a:prstGeom prst="rect">
            <a:avLst/>
          </a:prstGeom>
          <a:noFill/>
          <a:ln w="9525">
            <a:noFill/>
            <a:miter lim="800000"/>
            <a:headEnd/>
            <a:tailEnd/>
          </a:ln>
          <a:effectLst/>
        </p:spPr>
        <p:txBody>
          <a:bodyPr>
            <a:prstTxWarp prst="textNoShape">
              <a:avLst/>
            </a:prstTxWarp>
          </a:bodyPr>
          <a:lstStyle/>
          <a:p>
            <a:pPr>
              <a:spcBef>
                <a:spcPct val="20000"/>
              </a:spcBef>
              <a:defRPr/>
            </a:pPr>
            <a:r>
              <a:rPr lang="en-US" sz="1200" b="1">
                <a:solidFill>
                  <a:srgbClr val="006666"/>
                </a:solidFill>
              </a:rPr>
              <a:t>Available</a:t>
            </a:r>
            <a:r>
              <a:rPr lang="en-US" sz="1200" b="1">
                <a:solidFill>
                  <a:srgbClr val="FFFF00"/>
                </a:solidFill>
              </a:rPr>
              <a:t>, </a:t>
            </a:r>
            <a:r>
              <a:rPr lang="en-US" sz="1200" b="1">
                <a:solidFill>
                  <a:srgbClr val="FF0000"/>
                </a:solidFill>
              </a:rPr>
              <a:t>Busy</a:t>
            </a:r>
            <a:r>
              <a:rPr lang="en-US" sz="1200" b="1">
                <a:solidFill>
                  <a:srgbClr val="FFFF00"/>
                </a:solidFill>
              </a:rPr>
              <a:t>, Somewhat available, </a:t>
            </a:r>
            <a:r>
              <a:rPr lang="en-US" sz="1200" b="1">
                <a:solidFill>
                  <a:srgbClr val="DDDDDD"/>
                </a:solidFill>
                <a:effectLst>
                  <a:outerShdw blurRad="38100" dist="38100" dir="2700000" algn="tl">
                    <a:srgbClr val="DDDDDD"/>
                  </a:outerShdw>
                </a:effectLst>
              </a:rPr>
              <a:t>Invisible</a:t>
            </a:r>
          </a:p>
        </p:txBody>
      </p:sp>
      <p:sp>
        <p:nvSpPr>
          <p:cNvPr id="70672" name="Line 13"/>
          <p:cNvSpPr>
            <a:spLocks noChangeShapeType="1"/>
          </p:cNvSpPr>
          <p:nvPr/>
        </p:nvSpPr>
        <p:spPr bwMode="auto">
          <a:xfrm>
            <a:off x="5959475" y="3871913"/>
            <a:ext cx="1555750" cy="7937"/>
          </a:xfrm>
          <a:prstGeom prst="line">
            <a:avLst/>
          </a:prstGeom>
          <a:noFill/>
          <a:ln w="38100">
            <a:solidFill>
              <a:srgbClr val="339966"/>
            </a:solidFill>
            <a:round/>
            <a:headEnd/>
            <a:tailEnd type="triangle" w="med" len="med"/>
          </a:ln>
        </p:spPr>
        <p:txBody>
          <a:bodyPr wrap="none">
            <a:prstTxWarp prst="textNoShape">
              <a:avLst/>
            </a:prstTxWarp>
          </a:bodyPr>
          <a:lstStyle/>
          <a:p>
            <a:endParaRPr lang="en-US"/>
          </a:p>
        </p:txBody>
      </p:sp>
      <p:sp>
        <p:nvSpPr>
          <p:cNvPr id="70673" name="Text Box 14"/>
          <p:cNvSpPr txBox="1">
            <a:spLocks noChangeArrowheads="1"/>
          </p:cNvSpPr>
          <p:nvPr/>
        </p:nvSpPr>
        <p:spPr bwMode="auto">
          <a:xfrm>
            <a:off x="8248650" y="3675063"/>
            <a:ext cx="500063" cy="304800"/>
          </a:xfrm>
          <a:prstGeom prst="rect">
            <a:avLst/>
          </a:prstGeom>
          <a:noFill/>
          <a:ln w="9525">
            <a:noFill/>
            <a:miter lim="800000"/>
            <a:headEnd/>
            <a:tailEnd/>
          </a:ln>
        </p:spPr>
        <p:txBody>
          <a:bodyPr wrap="none">
            <a:prstTxWarp prst="textNoShape">
              <a:avLst/>
            </a:prstTxWarp>
            <a:spAutoFit/>
          </a:bodyPr>
          <a:lstStyle/>
          <a:p>
            <a:pPr algn="l"/>
            <a:r>
              <a:rPr lang="en-US"/>
              <a:t>wife</a:t>
            </a:r>
          </a:p>
        </p:txBody>
      </p:sp>
      <p:sp>
        <p:nvSpPr>
          <p:cNvPr id="70674" name="Text Box 15"/>
          <p:cNvSpPr txBox="1">
            <a:spLocks noChangeArrowheads="1"/>
          </p:cNvSpPr>
          <p:nvPr/>
        </p:nvSpPr>
        <p:spPr bwMode="auto">
          <a:xfrm>
            <a:off x="8248650" y="4502150"/>
            <a:ext cx="471488" cy="304800"/>
          </a:xfrm>
          <a:prstGeom prst="rect">
            <a:avLst/>
          </a:prstGeom>
          <a:noFill/>
          <a:ln w="9525">
            <a:noFill/>
            <a:miter lim="800000"/>
            <a:headEnd/>
            <a:tailEnd/>
          </a:ln>
        </p:spPr>
        <p:txBody>
          <a:bodyPr wrap="none">
            <a:prstTxWarp prst="textNoShape">
              <a:avLst/>
            </a:prstTxWarp>
            <a:spAutoFit/>
          </a:bodyPr>
          <a:lstStyle/>
          <a:p>
            <a:pPr algn="l"/>
            <a:r>
              <a:rPr lang="en-US"/>
              <a:t>son</a:t>
            </a:r>
          </a:p>
        </p:txBody>
      </p:sp>
      <p:sp>
        <p:nvSpPr>
          <p:cNvPr id="70675" name="Text Box 16"/>
          <p:cNvSpPr txBox="1">
            <a:spLocks noChangeArrowheads="1"/>
          </p:cNvSpPr>
          <p:nvPr/>
        </p:nvSpPr>
        <p:spPr bwMode="auto">
          <a:xfrm>
            <a:off x="8229600" y="5883275"/>
            <a:ext cx="815975" cy="517525"/>
          </a:xfrm>
          <a:prstGeom prst="rect">
            <a:avLst/>
          </a:prstGeom>
          <a:noFill/>
          <a:ln w="9525">
            <a:noFill/>
            <a:miter lim="800000"/>
            <a:headEnd/>
            <a:tailEnd/>
          </a:ln>
        </p:spPr>
        <p:txBody>
          <a:bodyPr wrap="none">
            <a:prstTxWarp prst="textNoShape">
              <a:avLst/>
            </a:prstTxWarp>
            <a:spAutoFit/>
          </a:bodyPr>
          <a:lstStyle/>
          <a:p>
            <a:pPr algn="l"/>
            <a:r>
              <a:rPr lang="en-US"/>
              <a:t>external</a:t>
            </a:r>
          </a:p>
          <a:p>
            <a:pPr algn="l"/>
            <a:r>
              <a:rPr lang="en-US"/>
              <a:t>world</a:t>
            </a:r>
          </a:p>
        </p:txBody>
      </p:sp>
      <p:sp>
        <p:nvSpPr>
          <p:cNvPr id="70676" name="Text Box 17"/>
          <p:cNvSpPr txBox="1">
            <a:spLocks noChangeArrowheads="1"/>
          </p:cNvSpPr>
          <p:nvPr/>
        </p:nvSpPr>
        <p:spPr bwMode="auto">
          <a:xfrm>
            <a:off x="2759075" y="1866900"/>
            <a:ext cx="1014413" cy="304800"/>
          </a:xfrm>
          <a:prstGeom prst="rect">
            <a:avLst/>
          </a:prstGeom>
          <a:noFill/>
          <a:ln w="12700">
            <a:noFill/>
            <a:miter lim="800000"/>
            <a:headEnd/>
            <a:tailEnd/>
          </a:ln>
        </p:spPr>
        <p:txBody>
          <a:bodyPr wrap="none" anchor="ctr">
            <a:prstTxWarp prst="textNoShape">
              <a:avLst/>
            </a:prstTxWarp>
            <a:spAutoFit/>
          </a:bodyPr>
          <a:lstStyle/>
          <a:p>
            <a:pPr eaLnBrk="0" hangingPunct="0"/>
            <a:r>
              <a:rPr lang="en-US" b="1">
                <a:solidFill>
                  <a:srgbClr val="006666"/>
                </a:solidFill>
              </a:rPr>
              <a:t>PUBLISH </a:t>
            </a:r>
          </a:p>
        </p:txBody>
      </p:sp>
      <p:sp>
        <p:nvSpPr>
          <p:cNvPr id="70677" name="Text Box 18"/>
          <p:cNvSpPr txBox="1">
            <a:spLocks noChangeArrowheads="1"/>
          </p:cNvSpPr>
          <p:nvPr/>
        </p:nvSpPr>
        <p:spPr bwMode="auto">
          <a:xfrm>
            <a:off x="5754688" y="1638300"/>
            <a:ext cx="1231900" cy="304800"/>
          </a:xfrm>
          <a:prstGeom prst="rect">
            <a:avLst/>
          </a:prstGeom>
          <a:noFill/>
          <a:ln w="12700">
            <a:noFill/>
            <a:miter lim="800000"/>
            <a:headEnd/>
            <a:tailEnd/>
          </a:ln>
        </p:spPr>
        <p:txBody>
          <a:bodyPr wrap="none" anchor="ctr">
            <a:prstTxWarp prst="textNoShape">
              <a:avLst/>
            </a:prstTxWarp>
            <a:spAutoFit/>
          </a:bodyPr>
          <a:lstStyle/>
          <a:p>
            <a:pPr eaLnBrk="0" hangingPunct="0"/>
            <a:r>
              <a:rPr lang="en-US" b="1">
                <a:solidFill>
                  <a:srgbClr val="993300"/>
                </a:solidFill>
              </a:rPr>
              <a:t>SUBSCRIBE</a:t>
            </a:r>
          </a:p>
        </p:txBody>
      </p:sp>
      <p:sp>
        <p:nvSpPr>
          <p:cNvPr id="70678" name="Line 19"/>
          <p:cNvSpPr>
            <a:spLocks noChangeShapeType="1"/>
          </p:cNvSpPr>
          <p:nvPr/>
        </p:nvSpPr>
        <p:spPr bwMode="auto">
          <a:xfrm flipV="1">
            <a:off x="5143500" y="1930400"/>
            <a:ext cx="2133600" cy="0"/>
          </a:xfrm>
          <a:prstGeom prst="line">
            <a:avLst/>
          </a:prstGeom>
          <a:noFill/>
          <a:ln w="25400">
            <a:solidFill>
              <a:srgbClr val="993300"/>
            </a:solidFill>
            <a:round/>
            <a:headEnd type="triangle" w="med" len="med"/>
            <a:tailEnd/>
          </a:ln>
        </p:spPr>
        <p:txBody>
          <a:bodyPr wrap="none">
            <a:prstTxWarp prst="textNoShape">
              <a:avLst/>
            </a:prstTxWarp>
          </a:bodyPr>
          <a:lstStyle/>
          <a:p>
            <a:endParaRPr lang="en-US"/>
          </a:p>
        </p:txBody>
      </p:sp>
      <p:sp>
        <p:nvSpPr>
          <p:cNvPr id="70679" name="Text Box 20"/>
          <p:cNvSpPr txBox="1">
            <a:spLocks noChangeArrowheads="1"/>
          </p:cNvSpPr>
          <p:nvPr/>
        </p:nvSpPr>
        <p:spPr bwMode="auto">
          <a:xfrm>
            <a:off x="5981700" y="2146300"/>
            <a:ext cx="836613" cy="304800"/>
          </a:xfrm>
          <a:prstGeom prst="rect">
            <a:avLst/>
          </a:prstGeom>
          <a:noFill/>
          <a:ln w="12700">
            <a:noFill/>
            <a:miter lim="800000"/>
            <a:headEnd/>
            <a:tailEnd/>
          </a:ln>
        </p:spPr>
        <p:txBody>
          <a:bodyPr wrap="none" anchor="ctr">
            <a:prstTxWarp prst="textNoShape">
              <a:avLst/>
            </a:prstTxWarp>
            <a:spAutoFit/>
          </a:bodyPr>
          <a:lstStyle/>
          <a:p>
            <a:pPr eaLnBrk="0" hangingPunct="0"/>
            <a:r>
              <a:rPr lang="en-US" b="1">
                <a:solidFill>
                  <a:srgbClr val="0000FF"/>
                </a:solidFill>
              </a:rPr>
              <a:t>NOTIFY</a:t>
            </a:r>
          </a:p>
        </p:txBody>
      </p:sp>
      <p:sp>
        <p:nvSpPr>
          <p:cNvPr id="70680" name="Line 21"/>
          <p:cNvSpPr>
            <a:spLocks noChangeShapeType="1"/>
          </p:cNvSpPr>
          <p:nvPr/>
        </p:nvSpPr>
        <p:spPr bwMode="auto">
          <a:xfrm flipH="1">
            <a:off x="5143500" y="2451100"/>
            <a:ext cx="2133600" cy="0"/>
          </a:xfrm>
          <a:prstGeom prst="line">
            <a:avLst/>
          </a:prstGeom>
          <a:noFill/>
          <a:ln w="25400">
            <a:solidFill>
              <a:srgbClr val="0000FF"/>
            </a:solidFill>
            <a:round/>
            <a:headEnd type="triangle" w="med" len="med"/>
            <a:tailEnd/>
          </a:ln>
        </p:spPr>
        <p:txBody>
          <a:bodyPr wrap="none">
            <a:prstTxWarp prst="textNoShape">
              <a:avLst/>
            </a:prstTxWarp>
          </a:bodyPr>
          <a:lstStyle/>
          <a:p>
            <a:endParaRPr lang="en-US"/>
          </a:p>
        </p:txBody>
      </p:sp>
      <p:sp>
        <p:nvSpPr>
          <p:cNvPr id="70681" name="Line 22"/>
          <p:cNvSpPr>
            <a:spLocks noChangeShapeType="1"/>
          </p:cNvSpPr>
          <p:nvPr/>
        </p:nvSpPr>
        <p:spPr bwMode="auto">
          <a:xfrm flipH="1">
            <a:off x="2019300" y="2171700"/>
            <a:ext cx="2209800" cy="0"/>
          </a:xfrm>
          <a:prstGeom prst="line">
            <a:avLst/>
          </a:prstGeom>
          <a:noFill/>
          <a:ln w="25400">
            <a:solidFill>
              <a:srgbClr val="008080"/>
            </a:solidFill>
            <a:round/>
            <a:headEnd type="triangle" w="med" len="med"/>
            <a:tailEnd/>
          </a:ln>
        </p:spPr>
        <p:txBody>
          <a:bodyPr wrap="none">
            <a:prstTxWarp prst="textNoShape">
              <a:avLst/>
            </a:prstTxWarp>
          </a:bodyPr>
          <a:lstStyle/>
          <a:p>
            <a:endParaRPr lang="en-US"/>
          </a:p>
        </p:txBody>
      </p:sp>
      <p:sp>
        <p:nvSpPr>
          <p:cNvPr id="70682" name="Rectangle 23"/>
          <p:cNvSpPr>
            <a:spLocks noChangeArrowheads="1"/>
          </p:cNvSpPr>
          <p:nvPr/>
        </p:nvSpPr>
        <p:spPr bwMode="auto">
          <a:xfrm>
            <a:off x="762000" y="1495425"/>
            <a:ext cx="1295400" cy="6096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en-US" sz="1800" dirty="0"/>
              <a:t>Bob’s</a:t>
            </a:r>
          </a:p>
          <a:p>
            <a:pPr algn="ctr"/>
            <a:r>
              <a:rPr lang="en-US" sz="1800" dirty="0" err="1"/>
              <a:t>Presentity</a:t>
            </a:r>
            <a:endParaRPr lang="en-US" sz="1800" dirty="0"/>
          </a:p>
        </p:txBody>
      </p:sp>
      <p:sp>
        <p:nvSpPr>
          <p:cNvPr id="70683" name="Rectangle 24"/>
          <p:cNvSpPr>
            <a:spLocks noChangeArrowheads="1"/>
          </p:cNvSpPr>
          <p:nvPr/>
        </p:nvSpPr>
        <p:spPr bwMode="auto">
          <a:xfrm>
            <a:off x="7353300" y="1638300"/>
            <a:ext cx="1066800" cy="8382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r>
              <a:rPr lang="en-US" sz="1800">
                <a:latin typeface="Times New Roman" charset="0"/>
              </a:rPr>
              <a:t>Watchers</a:t>
            </a:r>
          </a:p>
        </p:txBody>
      </p:sp>
      <p:sp>
        <p:nvSpPr>
          <p:cNvPr id="70684" name="Rectangle 25"/>
          <p:cNvSpPr>
            <a:spLocks noChangeArrowheads="1"/>
          </p:cNvSpPr>
          <p:nvPr/>
        </p:nvSpPr>
        <p:spPr bwMode="auto">
          <a:xfrm>
            <a:off x="7277100" y="1714500"/>
            <a:ext cx="1066800" cy="8382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r>
              <a:rPr lang="en-US" sz="1600">
                <a:solidFill>
                  <a:srgbClr val="54638C"/>
                </a:solidFill>
              </a:rPr>
              <a:t>Watchers</a:t>
            </a:r>
          </a:p>
        </p:txBody>
      </p:sp>
      <p:grpSp>
        <p:nvGrpSpPr>
          <p:cNvPr id="2" name="Group 26"/>
          <p:cNvGrpSpPr>
            <a:grpSpLocks/>
          </p:cNvGrpSpPr>
          <p:nvPr/>
        </p:nvGrpSpPr>
        <p:grpSpPr bwMode="auto">
          <a:xfrm>
            <a:off x="433388" y="5175250"/>
            <a:ext cx="152400" cy="457200"/>
            <a:chOff x="2208" y="1968"/>
            <a:chExt cx="384" cy="989"/>
          </a:xfrm>
        </p:grpSpPr>
        <p:graphicFrame>
          <p:nvGraphicFramePr>
            <p:cNvPr id="70658" name="Object 2"/>
            <p:cNvGraphicFramePr>
              <a:graphicFrameLocks noChangeAspect="1"/>
            </p:cNvGraphicFramePr>
            <p:nvPr/>
          </p:nvGraphicFramePr>
          <p:xfrm>
            <a:off x="2208" y="2099"/>
            <a:ext cx="383" cy="858"/>
          </p:xfrm>
          <a:graphic>
            <a:graphicData uri="http://schemas.openxmlformats.org/presentationml/2006/ole">
              <p:oleObj spid="_x0000_s113666" name="Photo Editor Photo" r:id="rId13" imgW="1924319" imgH="4866667" progId="MSPhotoEd.3">
                <p:embed/>
              </p:oleObj>
            </a:graphicData>
          </a:graphic>
        </p:graphicFrame>
        <p:graphicFrame>
          <p:nvGraphicFramePr>
            <p:cNvPr id="70659" name="Object 3"/>
            <p:cNvGraphicFramePr>
              <a:graphicFrameLocks noChangeAspect="1"/>
            </p:cNvGraphicFramePr>
            <p:nvPr/>
          </p:nvGraphicFramePr>
          <p:xfrm>
            <a:off x="2515" y="1968"/>
            <a:ext cx="77" cy="133"/>
          </p:xfrm>
          <a:graphic>
            <a:graphicData uri="http://schemas.openxmlformats.org/presentationml/2006/ole">
              <p:oleObj spid="_x0000_s113667" name="Photo Editor Photo" r:id="rId14" imgW="361809" imgH="704948" progId="MSPhotoEd.3">
                <p:embed/>
              </p:oleObj>
            </a:graphicData>
          </a:graphic>
        </p:graphicFrame>
      </p:grpSp>
      <p:pic>
        <p:nvPicPr>
          <p:cNvPr id="70686" name="Picture 29" descr="phone_pingtel"/>
          <p:cNvPicPr>
            <a:picLocks noChangeAspect="1" noChangeArrowheads="1"/>
          </p:cNvPicPr>
          <p:nvPr/>
        </p:nvPicPr>
        <p:blipFill>
          <a:blip r:embed="rId15"/>
          <a:srcRect/>
          <a:stretch>
            <a:fillRect/>
          </a:stretch>
        </p:blipFill>
        <p:spPr bwMode="auto">
          <a:xfrm>
            <a:off x="814388" y="5251450"/>
            <a:ext cx="609600" cy="433388"/>
          </a:xfrm>
          <a:prstGeom prst="rect">
            <a:avLst/>
          </a:prstGeom>
          <a:noFill/>
          <a:ln w="9525">
            <a:noFill/>
            <a:miter lim="800000"/>
            <a:headEnd/>
            <a:tailEnd/>
          </a:ln>
        </p:spPr>
      </p:pic>
      <p:pic>
        <p:nvPicPr>
          <p:cNvPr id="70687" name="Picture 30" descr="MCj03512400000[1]"/>
          <p:cNvPicPr>
            <a:picLocks noChangeAspect="1" noChangeArrowheads="1"/>
          </p:cNvPicPr>
          <p:nvPr/>
        </p:nvPicPr>
        <mc:AlternateContent>
          <mc:Choice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2566988" y="5327650"/>
            <a:ext cx="533400" cy="357188"/>
          </a:xfrm>
          <a:prstGeom prst="rect">
            <a:avLst/>
          </a:prstGeom>
          <a:noFill/>
          <a:ln w="9525">
            <a:noFill/>
            <a:miter lim="800000"/>
            <a:headEnd/>
            <a:tailEnd/>
          </a:ln>
        </p:spPr>
      </p:pic>
      <p:sp>
        <p:nvSpPr>
          <p:cNvPr id="70688" name="Text Box 31"/>
          <p:cNvSpPr txBox="1">
            <a:spLocks noChangeArrowheads="1"/>
          </p:cNvSpPr>
          <p:nvPr/>
        </p:nvSpPr>
        <p:spPr bwMode="auto">
          <a:xfrm>
            <a:off x="611188" y="5891213"/>
            <a:ext cx="2514600" cy="517525"/>
          </a:xfrm>
          <a:prstGeom prst="rect">
            <a:avLst/>
          </a:prstGeom>
          <a:noFill/>
          <a:ln w="9525">
            <a:noFill/>
            <a:miter lim="800000"/>
            <a:headEnd/>
            <a:tailEnd/>
          </a:ln>
        </p:spPr>
        <p:txBody>
          <a:bodyPr>
            <a:prstTxWarp prst="textNoShape">
              <a:avLst/>
            </a:prstTxWarp>
            <a:spAutoFit/>
          </a:bodyPr>
          <a:lstStyle/>
          <a:p>
            <a:r>
              <a:rPr lang="en-US" b="1"/>
              <a:t>Bob’s Presence User Agents (PUA)</a:t>
            </a:r>
          </a:p>
        </p:txBody>
      </p:sp>
      <p:sp>
        <p:nvSpPr>
          <p:cNvPr id="70689" name="Text Box 32"/>
          <p:cNvSpPr txBox="1">
            <a:spLocks noChangeArrowheads="1"/>
          </p:cNvSpPr>
          <p:nvPr/>
        </p:nvSpPr>
        <p:spPr bwMode="auto">
          <a:xfrm>
            <a:off x="1398588" y="5630863"/>
            <a:ext cx="903287" cy="244475"/>
          </a:xfrm>
          <a:prstGeom prst="rect">
            <a:avLst/>
          </a:prstGeom>
          <a:noFill/>
          <a:ln w="9525">
            <a:noFill/>
            <a:miter lim="800000"/>
            <a:headEnd/>
            <a:tailEnd/>
          </a:ln>
        </p:spPr>
        <p:txBody>
          <a:bodyPr wrap="none">
            <a:prstTxWarp prst="textNoShape">
              <a:avLst/>
            </a:prstTxWarp>
            <a:spAutoFit/>
          </a:bodyPr>
          <a:lstStyle/>
          <a:p>
            <a:pPr algn="r"/>
            <a:r>
              <a:rPr lang="en-US" sz="1000"/>
              <a:t>PC-IM Client</a:t>
            </a:r>
          </a:p>
        </p:txBody>
      </p:sp>
      <p:grpSp>
        <p:nvGrpSpPr>
          <p:cNvPr id="3" name="Group 33"/>
          <p:cNvGrpSpPr>
            <a:grpSpLocks noChangeAspect="1"/>
          </p:cNvGrpSpPr>
          <p:nvPr/>
        </p:nvGrpSpPr>
        <p:grpSpPr bwMode="auto">
          <a:xfrm>
            <a:off x="1585913" y="5327650"/>
            <a:ext cx="523875" cy="533400"/>
            <a:chOff x="4867" y="3100"/>
            <a:chExt cx="330" cy="336"/>
          </a:xfrm>
        </p:grpSpPr>
        <p:sp>
          <p:nvSpPr>
            <p:cNvPr id="70706" name="AutoShape 34"/>
            <p:cNvSpPr>
              <a:spLocks noChangeAspect="1" noChangeArrowheads="1" noTextEdit="1"/>
            </p:cNvSpPr>
            <p:nvPr/>
          </p:nvSpPr>
          <p:spPr bwMode="auto">
            <a:xfrm>
              <a:off x="4867" y="3100"/>
              <a:ext cx="330" cy="308"/>
            </a:xfrm>
            <a:prstGeom prst="rect">
              <a:avLst/>
            </a:prstGeom>
            <a:noFill/>
            <a:ln w="9525">
              <a:noFill/>
              <a:miter lim="800000"/>
              <a:headEnd/>
              <a:tailEnd/>
            </a:ln>
          </p:spPr>
          <p:txBody>
            <a:bodyPr>
              <a:prstTxWarp prst="textNoShape">
                <a:avLst/>
              </a:prstTxWarp>
            </a:bodyPr>
            <a:lstStyle/>
            <a:p>
              <a:endParaRPr lang="en-US"/>
            </a:p>
          </p:txBody>
        </p:sp>
        <p:pic>
          <p:nvPicPr>
            <p:cNvPr id="70707" name="Picture 35"/>
            <p:cNvPicPr>
              <a:picLocks noChangeAspect="1" noChangeArrowheads="1"/>
            </p:cNvPicPr>
            <p:nvPr/>
          </p:nvPicPr>
          <p:blipFill>
            <a:blip r:embed="rId18"/>
            <a:srcRect/>
            <a:stretch>
              <a:fillRect/>
            </a:stretch>
          </p:blipFill>
          <p:spPr bwMode="auto">
            <a:xfrm>
              <a:off x="4927" y="3112"/>
              <a:ext cx="138" cy="210"/>
            </a:xfrm>
            <a:prstGeom prst="rect">
              <a:avLst/>
            </a:prstGeom>
            <a:noFill/>
            <a:ln w="9525">
              <a:noFill/>
              <a:miter lim="800000"/>
              <a:headEnd/>
              <a:tailEnd/>
            </a:ln>
          </p:spPr>
        </p:pic>
        <p:grpSp>
          <p:nvGrpSpPr>
            <p:cNvPr id="4" name="Group 36"/>
            <p:cNvGrpSpPr>
              <a:grpSpLocks/>
            </p:cNvGrpSpPr>
            <p:nvPr/>
          </p:nvGrpSpPr>
          <p:grpSpPr bwMode="auto">
            <a:xfrm>
              <a:off x="5012" y="3226"/>
              <a:ext cx="138" cy="85"/>
              <a:chOff x="5012" y="3226"/>
              <a:chExt cx="138" cy="85"/>
            </a:xfrm>
          </p:grpSpPr>
          <p:sp>
            <p:nvSpPr>
              <p:cNvPr id="70710" name="Freeform 37"/>
              <p:cNvSpPr>
                <a:spLocks/>
              </p:cNvSpPr>
              <p:nvPr/>
            </p:nvSpPr>
            <p:spPr bwMode="auto">
              <a:xfrm>
                <a:off x="5105" y="3270"/>
                <a:ext cx="42" cy="41"/>
              </a:xfrm>
              <a:custGeom>
                <a:avLst/>
                <a:gdLst>
                  <a:gd name="T0" fmla="*/ 36 w 42"/>
                  <a:gd name="T1" fmla="*/ 3 h 41"/>
                  <a:gd name="T2" fmla="*/ 17 w 42"/>
                  <a:gd name="T3" fmla="*/ 21 h 41"/>
                  <a:gd name="T4" fmla="*/ 0 w 42"/>
                  <a:gd name="T5" fmla="*/ 34 h 41"/>
                  <a:gd name="T6" fmla="*/ 0 w 42"/>
                  <a:gd name="T7" fmla="*/ 41 h 41"/>
                  <a:gd name="T8" fmla="*/ 42 w 42"/>
                  <a:gd name="T9" fmla="*/ 11 h 41"/>
                  <a:gd name="T10" fmla="*/ 42 w 42"/>
                  <a:gd name="T11" fmla="*/ 0 h 41"/>
                  <a:gd name="T12" fmla="*/ 36 w 42"/>
                  <a:gd name="T13" fmla="*/ 3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36" y="3"/>
                    </a:moveTo>
                    <a:lnTo>
                      <a:pt x="17" y="21"/>
                    </a:lnTo>
                    <a:lnTo>
                      <a:pt x="0" y="34"/>
                    </a:lnTo>
                    <a:lnTo>
                      <a:pt x="0" y="41"/>
                    </a:lnTo>
                    <a:lnTo>
                      <a:pt x="42" y="11"/>
                    </a:lnTo>
                    <a:lnTo>
                      <a:pt x="42" y="0"/>
                    </a:lnTo>
                    <a:lnTo>
                      <a:pt x="36" y="3"/>
                    </a:lnTo>
                    <a:close/>
                  </a:path>
                </a:pathLst>
              </a:custGeom>
              <a:solidFill>
                <a:srgbClr val="828282"/>
              </a:solidFill>
              <a:ln w="9525">
                <a:noFill/>
                <a:round/>
                <a:headEnd/>
                <a:tailEnd/>
              </a:ln>
            </p:spPr>
            <p:txBody>
              <a:bodyPr>
                <a:prstTxWarp prst="textNoShape">
                  <a:avLst/>
                </a:prstTxWarp>
              </a:bodyPr>
              <a:lstStyle/>
              <a:p>
                <a:endParaRPr lang="en-US"/>
              </a:p>
            </p:txBody>
          </p:sp>
          <p:sp>
            <p:nvSpPr>
              <p:cNvPr id="70711" name="Freeform 38"/>
              <p:cNvSpPr>
                <a:spLocks/>
              </p:cNvSpPr>
              <p:nvPr/>
            </p:nvSpPr>
            <p:spPr bwMode="auto">
              <a:xfrm>
                <a:off x="5105" y="3270"/>
                <a:ext cx="42" cy="41"/>
              </a:xfrm>
              <a:custGeom>
                <a:avLst/>
                <a:gdLst>
                  <a:gd name="T0" fmla="*/ 36 w 42"/>
                  <a:gd name="T1" fmla="*/ 3 h 41"/>
                  <a:gd name="T2" fmla="*/ 17 w 42"/>
                  <a:gd name="T3" fmla="*/ 21 h 41"/>
                  <a:gd name="T4" fmla="*/ 0 w 42"/>
                  <a:gd name="T5" fmla="*/ 34 h 41"/>
                  <a:gd name="T6" fmla="*/ 0 w 42"/>
                  <a:gd name="T7" fmla="*/ 41 h 41"/>
                  <a:gd name="T8" fmla="*/ 42 w 42"/>
                  <a:gd name="T9" fmla="*/ 11 h 41"/>
                  <a:gd name="T10" fmla="*/ 42 w 42"/>
                  <a:gd name="T11" fmla="*/ 0 h 41"/>
                  <a:gd name="T12" fmla="*/ 36 w 42"/>
                  <a:gd name="T13" fmla="*/ 3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36" y="3"/>
                    </a:moveTo>
                    <a:lnTo>
                      <a:pt x="17" y="21"/>
                    </a:lnTo>
                    <a:lnTo>
                      <a:pt x="0" y="34"/>
                    </a:lnTo>
                    <a:lnTo>
                      <a:pt x="0" y="41"/>
                    </a:lnTo>
                    <a:lnTo>
                      <a:pt x="42" y="11"/>
                    </a:lnTo>
                    <a:lnTo>
                      <a:pt x="42" y="0"/>
                    </a:lnTo>
                    <a:lnTo>
                      <a:pt x="36" y="3"/>
                    </a:lnTo>
                  </a:path>
                </a:pathLst>
              </a:custGeom>
              <a:noFill/>
              <a:ln w="0" cap="rnd">
                <a:solidFill>
                  <a:srgbClr val="000000"/>
                </a:solidFill>
                <a:round/>
                <a:headEnd/>
                <a:tailEnd/>
              </a:ln>
            </p:spPr>
            <p:txBody>
              <a:bodyPr>
                <a:prstTxWarp prst="textNoShape">
                  <a:avLst/>
                </a:prstTxWarp>
              </a:bodyPr>
              <a:lstStyle/>
              <a:p>
                <a:endParaRPr lang="en-US"/>
              </a:p>
            </p:txBody>
          </p:sp>
          <p:sp>
            <p:nvSpPr>
              <p:cNvPr id="70712" name="Freeform 39"/>
              <p:cNvSpPr>
                <a:spLocks/>
              </p:cNvSpPr>
              <p:nvPr/>
            </p:nvSpPr>
            <p:spPr bwMode="auto">
              <a:xfrm>
                <a:off x="5012" y="3285"/>
                <a:ext cx="93" cy="26"/>
              </a:xfrm>
              <a:custGeom>
                <a:avLst/>
                <a:gdLst>
                  <a:gd name="T0" fmla="*/ 0 w 93"/>
                  <a:gd name="T1" fmla="*/ 0 h 26"/>
                  <a:gd name="T2" fmla="*/ 0 w 93"/>
                  <a:gd name="T3" fmla="*/ 5 h 26"/>
                  <a:gd name="T4" fmla="*/ 93 w 93"/>
                  <a:gd name="T5" fmla="*/ 26 h 26"/>
                  <a:gd name="T6" fmla="*/ 93 w 93"/>
                  <a:gd name="T7" fmla="*/ 21 h 26"/>
                  <a:gd name="T8" fmla="*/ 92 w 93"/>
                  <a:gd name="T9" fmla="*/ 20 h 26"/>
                  <a:gd name="T10" fmla="*/ 2 w 93"/>
                  <a:gd name="T11" fmla="*/ 0 h 26"/>
                  <a:gd name="T12" fmla="*/ 0 w 93"/>
                  <a:gd name="T13" fmla="*/ 0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0" y="0"/>
                    </a:moveTo>
                    <a:lnTo>
                      <a:pt x="0" y="5"/>
                    </a:lnTo>
                    <a:lnTo>
                      <a:pt x="93" y="26"/>
                    </a:lnTo>
                    <a:lnTo>
                      <a:pt x="93" y="21"/>
                    </a:lnTo>
                    <a:lnTo>
                      <a:pt x="92" y="20"/>
                    </a:lnTo>
                    <a:lnTo>
                      <a:pt x="2" y="0"/>
                    </a:lnTo>
                    <a:lnTo>
                      <a:pt x="0" y="0"/>
                    </a:lnTo>
                    <a:close/>
                  </a:path>
                </a:pathLst>
              </a:custGeom>
              <a:solidFill>
                <a:srgbClr val="828282"/>
              </a:solidFill>
              <a:ln w="9525">
                <a:noFill/>
                <a:round/>
                <a:headEnd/>
                <a:tailEnd/>
              </a:ln>
            </p:spPr>
            <p:txBody>
              <a:bodyPr>
                <a:prstTxWarp prst="textNoShape">
                  <a:avLst/>
                </a:prstTxWarp>
              </a:bodyPr>
              <a:lstStyle/>
              <a:p>
                <a:endParaRPr lang="en-US"/>
              </a:p>
            </p:txBody>
          </p:sp>
          <p:sp>
            <p:nvSpPr>
              <p:cNvPr id="70713" name="Freeform 40"/>
              <p:cNvSpPr>
                <a:spLocks/>
              </p:cNvSpPr>
              <p:nvPr/>
            </p:nvSpPr>
            <p:spPr bwMode="auto">
              <a:xfrm>
                <a:off x="5012" y="3285"/>
                <a:ext cx="93" cy="26"/>
              </a:xfrm>
              <a:custGeom>
                <a:avLst/>
                <a:gdLst>
                  <a:gd name="T0" fmla="*/ 0 w 93"/>
                  <a:gd name="T1" fmla="*/ 0 h 26"/>
                  <a:gd name="T2" fmla="*/ 0 w 93"/>
                  <a:gd name="T3" fmla="*/ 5 h 26"/>
                  <a:gd name="T4" fmla="*/ 93 w 93"/>
                  <a:gd name="T5" fmla="*/ 26 h 26"/>
                  <a:gd name="T6" fmla="*/ 93 w 93"/>
                  <a:gd name="T7" fmla="*/ 21 h 26"/>
                  <a:gd name="T8" fmla="*/ 92 w 93"/>
                  <a:gd name="T9" fmla="*/ 20 h 26"/>
                  <a:gd name="T10" fmla="*/ 2 w 93"/>
                  <a:gd name="T11" fmla="*/ 0 h 26"/>
                  <a:gd name="T12" fmla="*/ 0 w 93"/>
                  <a:gd name="T13" fmla="*/ 0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0" y="0"/>
                    </a:moveTo>
                    <a:lnTo>
                      <a:pt x="0" y="5"/>
                    </a:lnTo>
                    <a:lnTo>
                      <a:pt x="93" y="26"/>
                    </a:lnTo>
                    <a:lnTo>
                      <a:pt x="93" y="21"/>
                    </a:lnTo>
                    <a:lnTo>
                      <a:pt x="92" y="20"/>
                    </a:lnTo>
                    <a:lnTo>
                      <a:pt x="2" y="0"/>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0714" name="Line 41"/>
              <p:cNvSpPr>
                <a:spLocks noChangeShapeType="1"/>
              </p:cNvSpPr>
              <p:nvPr/>
            </p:nvSpPr>
            <p:spPr bwMode="auto">
              <a:xfrm flipH="1">
                <a:off x="5130" y="3290"/>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15" name="Line 42"/>
              <p:cNvSpPr>
                <a:spLocks noChangeShapeType="1"/>
              </p:cNvSpPr>
              <p:nvPr/>
            </p:nvSpPr>
            <p:spPr bwMode="auto">
              <a:xfrm>
                <a:off x="5136" y="328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16" name="Freeform 43"/>
              <p:cNvSpPr>
                <a:spLocks/>
              </p:cNvSpPr>
              <p:nvPr/>
            </p:nvSpPr>
            <p:spPr bwMode="auto">
              <a:xfrm>
                <a:off x="5126" y="3290"/>
                <a:ext cx="1" cy="4"/>
              </a:xfrm>
              <a:custGeom>
                <a:avLst/>
                <a:gdLst>
                  <a:gd name="T0" fmla="*/ 0 w 1"/>
                  <a:gd name="T1" fmla="*/ 1 h 4"/>
                  <a:gd name="T2" fmla="*/ 0 w 1"/>
                  <a:gd name="T3" fmla="*/ 4 h 4"/>
                  <a:gd name="T4" fmla="*/ 1 w 1"/>
                  <a:gd name="T5" fmla="*/ 3 h 4"/>
                  <a:gd name="T6" fmla="*/ 1 w 1"/>
                  <a:gd name="T7" fmla="*/ 0 h 4"/>
                  <a:gd name="T8" fmla="*/ 0 w 1"/>
                  <a:gd name="T9" fmla="*/ 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1"/>
                    </a:moveTo>
                    <a:lnTo>
                      <a:pt x="0" y="4"/>
                    </a:lnTo>
                    <a:lnTo>
                      <a:pt x="1" y="3"/>
                    </a:lnTo>
                    <a:lnTo>
                      <a:pt x="1" y="0"/>
                    </a:lnTo>
                    <a:lnTo>
                      <a:pt x="0" y="1"/>
                    </a:lnTo>
                    <a:close/>
                  </a:path>
                </a:pathLst>
              </a:custGeom>
              <a:solidFill>
                <a:srgbClr val="BFBFBF"/>
              </a:solidFill>
              <a:ln w="9525">
                <a:noFill/>
                <a:round/>
                <a:headEnd/>
                <a:tailEnd/>
              </a:ln>
            </p:spPr>
            <p:txBody>
              <a:bodyPr>
                <a:prstTxWarp prst="textNoShape">
                  <a:avLst/>
                </a:prstTxWarp>
              </a:bodyPr>
              <a:lstStyle/>
              <a:p>
                <a:endParaRPr lang="en-US"/>
              </a:p>
            </p:txBody>
          </p:sp>
          <p:sp>
            <p:nvSpPr>
              <p:cNvPr id="70717" name="Freeform 44"/>
              <p:cNvSpPr>
                <a:spLocks/>
              </p:cNvSpPr>
              <p:nvPr/>
            </p:nvSpPr>
            <p:spPr bwMode="auto">
              <a:xfrm>
                <a:off x="5126" y="3290"/>
                <a:ext cx="1" cy="4"/>
              </a:xfrm>
              <a:custGeom>
                <a:avLst/>
                <a:gdLst>
                  <a:gd name="T0" fmla="*/ 0 w 1"/>
                  <a:gd name="T1" fmla="*/ 1 h 4"/>
                  <a:gd name="T2" fmla="*/ 0 w 1"/>
                  <a:gd name="T3" fmla="*/ 4 h 4"/>
                  <a:gd name="T4" fmla="*/ 1 w 1"/>
                  <a:gd name="T5" fmla="*/ 3 h 4"/>
                  <a:gd name="T6" fmla="*/ 1 w 1"/>
                  <a:gd name="T7" fmla="*/ 0 h 4"/>
                  <a:gd name="T8" fmla="*/ 0 w 1"/>
                  <a:gd name="T9" fmla="*/ 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1"/>
                    </a:moveTo>
                    <a:lnTo>
                      <a:pt x="0" y="4"/>
                    </a:lnTo>
                    <a:lnTo>
                      <a:pt x="1" y="3"/>
                    </a:lnTo>
                    <a:lnTo>
                      <a:pt x="1" y="0"/>
                    </a:lnTo>
                    <a:lnTo>
                      <a:pt x="0" y="1"/>
                    </a:lnTo>
                  </a:path>
                </a:pathLst>
              </a:custGeom>
              <a:noFill/>
              <a:ln w="0" cap="rnd">
                <a:solidFill>
                  <a:srgbClr val="000000"/>
                </a:solidFill>
                <a:round/>
                <a:headEnd/>
                <a:tailEnd/>
              </a:ln>
            </p:spPr>
            <p:txBody>
              <a:bodyPr>
                <a:prstTxWarp prst="textNoShape">
                  <a:avLst/>
                </a:prstTxWarp>
              </a:bodyPr>
              <a:lstStyle/>
              <a:p>
                <a:endParaRPr lang="en-US"/>
              </a:p>
            </p:txBody>
          </p:sp>
          <p:sp>
            <p:nvSpPr>
              <p:cNvPr id="70718" name="Line 45"/>
              <p:cNvSpPr>
                <a:spLocks noChangeShapeType="1"/>
              </p:cNvSpPr>
              <p:nvPr/>
            </p:nvSpPr>
            <p:spPr bwMode="auto">
              <a:xfrm>
                <a:off x="5036" y="3270"/>
                <a:ext cx="90" cy="19"/>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19" name="Freeform 46"/>
              <p:cNvSpPr>
                <a:spLocks/>
              </p:cNvSpPr>
              <p:nvPr/>
            </p:nvSpPr>
            <p:spPr bwMode="auto">
              <a:xfrm>
                <a:off x="5012" y="3266"/>
                <a:ext cx="135" cy="40"/>
              </a:xfrm>
              <a:custGeom>
                <a:avLst/>
                <a:gdLst>
                  <a:gd name="T0" fmla="*/ 32 w 135"/>
                  <a:gd name="T1" fmla="*/ 0 h 40"/>
                  <a:gd name="T2" fmla="*/ 23 w 135"/>
                  <a:gd name="T3" fmla="*/ 5 h 40"/>
                  <a:gd name="T4" fmla="*/ 23 w 135"/>
                  <a:gd name="T5" fmla="*/ 6 h 40"/>
                  <a:gd name="T6" fmla="*/ 0 w 135"/>
                  <a:gd name="T7" fmla="*/ 19 h 40"/>
                  <a:gd name="T8" fmla="*/ 93 w 135"/>
                  <a:gd name="T9" fmla="*/ 40 h 40"/>
                  <a:gd name="T10" fmla="*/ 114 w 135"/>
                  <a:gd name="T11" fmla="*/ 25 h 40"/>
                  <a:gd name="T12" fmla="*/ 114 w 135"/>
                  <a:gd name="T13" fmla="*/ 23 h 40"/>
                  <a:gd name="T14" fmla="*/ 123 w 135"/>
                  <a:gd name="T15" fmla="*/ 16 h 40"/>
                  <a:gd name="T16" fmla="*/ 125 w 135"/>
                  <a:gd name="T17" fmla="*/ 12 h 40"/>
                  <a:gd name="T18" fmla="*/ 135 w 135"/>
                  <a:gd name="T19" fmla="*/ 5 h 40"/>
                  <a:gd name="T20" fmla="*/ 127 w 135"/>
                  <a:gd name="T21" fmla="*/ 3 h 40"/>
                  <a:gd name="T22" fmla="*/ 43 w 135"/>
                  <a:gd name="T23" fmla="*/ 2 h 40"/>
                  <a:gd name="T24" fmla="*/ 32 w 13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40"/>
                  <a:gd name="T41" fmla="*/ 135 w 13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40">
                    <a:moveTo>
                      <a:pt x="32" y="0"/>
                    </a:moveTo>
                    <a:lnTo>
                      <a:pt x="23" y="5"/>
                    </a:lnTo>
                    <a:lnTo>
                      <a:pt x="23" y="6"/>
                    </a:lnTo>
                    <a:lnTo>
                      <a:pt x="0" y="19"/>
                    </a:lnTo>
                    <a:lnTo>
                      <a:pt x="93" y="40"/>
                    </a:lnTo>
                    <a:lnTo>
                      <a:pt x="114" y="25"/>
                    </a:lnTo>
                    <a:lnTo>
                      <a:pt x="114" y="23"/>
                    </a:lnTo>
                    <a:lnTo>
                      <a:pt x="123" y="16"/>
                    </a:lnTo>
                    <a:lnTo>
                      <a:pt x="125" y="12"/>
                    </a:lnTo>
                    <a:lnTo>
                      <a:pt x="135" y="5"/>
                    </a:lnTo>
                    <a:lnTo>
                      <a:pt x="127" y="3"/>
                    </a:lnTo>
                    <a:lnTo>
                      <a:pt x="43" y="2"/>
                    </a:lnTo>
                    <a:lnTo>
                      <a:pt x="32" y="0"/>
                    </a:lnTo>
                  </a:path>
                </a:pathLst>
              </a:custGeom>
              <a:noFill/>
              <a:ln w="0" cap="rnd">
                <a:solidFill>
                  <a:srgbClr val="000000"/>
                </a:solidFill>
                <a:round/>
                <a:headEnd/>
                <a:tailEnd/>
              </a:ln>
            </p:spPr>
            <p:txBody>
              <a:bodyPr>
                <a:prstTxWarp prst="textNoShape">
                  <a:avLst/>
                </a:prstTxWarp>
              </a:bodyPr>
              <a:lstStyle/>
              <a:p>
                <a:endParaRPr lang="en-US"/>
              </a:p>
            </p:txBody>
          </p:sp>
          <p:sp>
            <p:nvSpPr>
              <p:cNvPr id="70720" name="Freeform 47"/>
              <p:cNvSpPr>
                <a:spLocks/>
              </p:cNvSpPr>
              <p:nvPr/>
            </p:nvSpPr>
            <p:spPr bwMode="auto">
              <a:xfrm>
                <a:off x="5026" y="3274"/>
                <a:ext cx="81" cy="26"/>
              </a:xfrm>
              <a:custGeom>
                <a:avLst/>
                <a:gdLst>
                  <a:gd name="T0" fmla="*/ 11 w 81"/>
                  <a:gd name="T1" fmla="*/ 0 h 26"/>
                  <a:gd name="T2" fmla="*/ 6 w 81"/>
                  <a:gd name="T3" fmla="*/ 3 h 26"/>
                  <a:gd name="T4" fmla="*/ 5 w 81"/>
                  <a:gd name="T5" fmla="*/ 5 h 26"/>
                  <a:gd name="T6" fmla="*/ 0 w 81"/>
                  <a:gd name="T7" fmla="*/ 10 h 26"/>
                  <a:gd name="T8" fmla="*/ 71 w 81"/>
                  <a:gd name="T9" fmla="*/ 26 h 26"/>
                  <a:gd name="T10" fmla="*/ 75 w 81"/>
                  <a:gd name="T11" fmla="*/ 23 h 26"/>
                  <a:gd name="T12" fmla="*/ 81 w 81"/>
                  <a:gd name="T13" fmla="*/ 15 h 26"/>
                  <a:gd name="T14" fmla="*/ 79 w 81"/>
                  <a:gd name="T15" fmla="*/ 14 h 26"/>
                  <a:gd name="T16" fmla="*/ 11 w 8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6"/>
                  <a:gd name="T29" fmla="*/ 81 w 8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6">
                    <a:moveTo>
                      <a:pt x="11" y="0"/>
                    </a:moveTo>
                    <a:lnTo>
                      <a:pt x="6" y="3"/>
                    </a:lnTo>
                    <a:lnTo>
                      <a:pt x="5" y="5"/>
                    </a:lnTo>
                    <a:lnTo>
                      <a:pt x="0" y="10"/>
                    </a:lnTo>
                    <a:lnTo>
                      <a:pt x="71" y="26"/>
                    </a:lnTo>
                    <a:lnTo>
                      <a:pt x="75" y="23"/>
                    </a:lnTo>
                    <a:lnTo>
                      <a:pt x="81" y="15"/>
                    </a:lnTo>
                    <a:lnTo>
                      <a:pt x="79" y="14"/>
                    </a:lnTo>
                    <a:lnTo>
                      <a:pt x="11" y="0"/>
                    </a:lnTo>
                  </a:path>
                </a:pathLst>
              </a:custGeom>
              <a:noFill/>
              <a:ln w="0" cap="rnd">
                <a:solidFill>
                  <a:srgbClr val="000000"/>
                </a:solidFill>
                <a:round/>
                <a:headEnd/>
                <a:tailEnd/>
              </a:ln>
            </p:spPr>
            <p:txBody>
              <a:bodyPr>
                <a:prstTxWarp prst="textNoShape">
                  <a:avLst/>
                </a:prstTxWarp>
              </a:bodyPr>
              <a:lstStyle/>
              <a:p>
                <a:endParaRPr lang="en-US"/>
              </a:p>
            </p:txBody>
          </p:sp>
          <p:sp>
            <p:nvSpPr>
              <p:cNvPr id="70721" name="Line 48"/>
              <p:cNvSpPr>
                <a:spLocks noChangeShapeType="1"/>
              </p:cNvSpPr>
              <p:nvPr/>
            </p:nvSpPr>
            <p:spPr bwMode="auto">
              <a:xfrm>
                <a:off x="5035" y="3277"/>
                <a:ext cx="67" cy="1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2" name="Line 49"/>
              <p:cNvSpPr>
                <a:spLocks noChangeShapeType="1"/>
              </p:cNvSpPr>
              <p:nvPr/>
            </p:nvSpPr>
            <p:spPr bwMode="auto">
              <a:xfrm>
                <a:off x="5033" y="3279"/>
                <a:ext cx="66" cy="14"/>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3" name="Line 50"/>
              <p:cNvSpPr>
                <a:spLocks noChangeShapeType="1"/>
              </p:cNvSpPr>
              <p:nvPr/>
            </p:nvSpPr>
            <p:spPr bwMode="auto">
              <a:xfrm>
                <a:off x="5030" y="3281"/>
                <a:ext cx="68" cy="15"/>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4" name="Line 51"/>
              <p:cNvSpPr>
                <a:spLocks noChangeShapeType="1"/>
              </p:cNvSpPr>
              <p:nvPr/>
            </p:nvSpPr>
            <p:spPr bwMode="auto">
              <a:xfrm flipH="1">
                <a:off x="5037" y="3278"/>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5" name="Line 52"/>
              <p:cNvSpPr>
                <a:spLocks noChangeShapeType="1"/>
              </p:cNvSpPr>
              <p:nvPr/>
            </p:nvSpPr>
            <p:spPr bwMode="auto">
              <a:xfrm flipH="1">
                <a:off x="5043" y="327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6" name="Line 53"/>
              <p:cNvSpPr>
                <a:spLocks noChangeShapeType="1"/>
              </p:cNvSpPr>
              <p:nvPr/>
            </p:nvSpPr>
            <p:spPr bwMode="auto">
              <a:xfrm flipH="1">
                <a:off x="5037" y="327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7" name="Line 54"/>
              <p:cNvSpPr>
                <a:spLocks noChangeShapeType="1"/>
              </p:cNvSpPr>
              <p:nvPr/>
            </p:nvSpPr>
            <p:spPr bwMode="auto">
              <a:xfrm flipH="1">
                <a:off x="5047" y="327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8" name="Line 55"/>
              <p:cNvSpPr>
                <a:spLocks noChangeShapeType="1"/>
              </p:cNvSpPr>
              <p:nvPr/>
            </p:nvSpPr>
            <p:spPr bwMode="auto">
              <a:xfrm flipH="1">
                <a:off x="5053" y="3279"/>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29" name="Line 56"/>
              <p:cNvSpPr>
                <a:spLocks noChangeShapeType="1"/>
              </p:cNvSpPr>
              <p:nvPr/>
            </p:nvSpPr>
            <p:spPr bwMode="auto">
              <a:xfrm flipH="1">
                <a:off x="5062"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0" name="Line 57"/>
              <p:cNvSpPr>
                <a:spLocks noChangeShapeType="1"/>
              </p:cNvSpPr>
              <p:nvPr/>
            </p:nvSpPr>
            <p:spPr bwMode="auto">
              <a:xfrm flipH="1">
                <a:off x="5067" y="328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1" name="Line 58"/>
              <p:cNvSpPr>
                <a:spLocks noChangeShapeType="1"/>
              </p:cNvSpPr>
              <p:nvPr/>
            </p:nvSpPr>
            <p:spPr bwMode="auto">
              <a:xfrm flipH="1">
                <a:off x="5072" y="3288"/>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2" name="Line 59"/>
              <p:cNvSpPr>
                <a:spLocks noChangeShapeType="1"/>
              </p:cNvSpPr>
              <p:nvPr/>
            </p:nvSpPr>
            <p:spPr bwMode="auto">
              <a:xfrm flipH="1">
                <a:off x="5078" y="3289"/>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3" name="Line 60"/>
              <p:cNvSpPr>
                <a:spLocks noChangeShapeType="1"/>
              </p:cNvSpPr>
              <p:nvPr/>
            </p:nvSpPr>
            <p:spPr bwMode="auto">
              <a:xfrm flipH="1">
                <a:off x="5084" y="3290"/>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4" name="Line 61"/>
              <p:cNvSpPr>
                <a:spLocks noChangeShapeType="1"/>
              </p:cNvSpPr>
              <p:nvPr/>
            </p:nvSpPr>
            <p:spPr bwMode="auto">
              <a:xfrm flipH="1">
                <a:off x="5090" y="3292"/>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5" name="Line 62"/>
              <p:cNvSpPr>
                <a:spLocks noChangeShapeType="1"/>
              </p:cNvSpPr>
              <p:nvPr/>
            </p:nvSpPr>
            <p:spPr bwMode="auto">
              <a:xfrm flipH="1">
                <a:off x="5091" y="328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6" name="Line 63"/>
              <p:cNvSpPr>
                <a:spLocks noChangeShapeType="1"/>
              </p:cNvSpPr>
              <p:nvPr/>
            </p:nvSpPr>
            <p:spPr bwMode="auto">
              <a:xfrm flipH="1">
                <a:off x="5085" y="3288"/>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7" name="Line 64"/>
              <p:cNvSpPr>
                <a:spLocks noChangeShapeType="1"/>
              </p:cNvSpPr>
              <p:nvPr/>
            </p:nvSpPr>
            <p:spPr bwMode="auto">
              <a:xfrm flipH="1">
                <a:off x="5080" y="328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8" name="Line 65"/>
              <p:cNvSpPr>
                <a:spLocks noChangeShapeType="1"/>
              </p:cNvSpPr>
              <p:nvPr/>
            </p:nvSpPr>
            <p:spPr bwMode="auto">
              <a:xfrm flipH="1">
                <a:off x="5073" y="3286"/>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39" name="Line 66"/>
              <p:cNvSpPr>
                <a:spLocks noChangeShapeType="1"/>
              </p:cNvSpPr>
              <p:nvPr/>
            </p:nvSpPr>
            <p:spPr bwMode="auto">
              <a:xfrm flipH="1">
                <a:off x="5068" y="3284"/>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0" name="Line 67"/>
              <p:cNvSpPr>
                <a:spLocks noChangeShapeType="1"/>
              </p:cNvSpPr>
              <p:nvPr/>
            </p:nvSpPr>
            <p:spPr bwMode="auto">
              <a:xfrm flipH="1">
                <a:off x="5063" y="3283"/>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1" name="Line 68"/>
              <p:cNvSpPr>
                <a:spLocks noChangeShapeType="1"/>
              </p:cNvSpPr>
              <p:nvPr/>
            </p:nvSpPr>
            <p:spPr bwMode="auto">
              <a:xfrm flipH="1">
                <a:off x="5058" y="3280"/>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2" name="Line 69"/>
              <p:cNvSpPr>
                <a:spLocks noChangeShapeType="1"/>
              </p:cNvSpPr>
              <p:nvPr/>
            </p:nvSpPr>
            <p:spPr bwMode="auto">
              <a:xfrm flipH="1">
                <a:off x="5064" y="3281"/>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3" name="Line 70"/>
              <p:cNvSpPr>
                <a:spLocks noChangeShapeType="1"/>
              </p:cNvSpPr>
              <p:nvPr/>
            </p:nvSpPr>
            <p:spPr bwMode="auto">
              <a:xfrm flipH="1">
                <a:off x="5069" y="3282"/>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4" name="Line 71"/>
              <p:cNvSpPr>
                <a:spLocks noChangeShapeType="1"/>
              </p:cNvSpPr>
              <p:nvPr/>
            </p:nvSpPr>
            <p:spPr bwMode="auto">
              <a:xfrm flipH="1">
                <a:off x="5074" y="3283"/>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5" name="Line 72"/>
              <p:cNvSpPr>
                <a:spLocks noChangeShapeType="1"/>
              </p:cNvSpPr>
              <p:nvPr/>
            </p:nvSpPr>
            <p:spPr bwMode="auto">
              <a:xfrm flipH="1">
                <a:off x="5080" y="3284"/>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6" name="Line 73"/>
              <p:cNvSpPr>
                <a:spLocks noChangeShapeType="1"/>
              </p:cNvSpPr>
              <p:nvPr/>
            </p:nvSpPr>
            <p:spPr bwMode="auto">
              <a:xfrm flipH="1">
                <a:off x="5085"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7" name="Line 74"/>
              <p:cNvSpPr>
                <a:spLocks noChangeShapeType="1"/>
              </p:cNvSpPr>
              <p:nvPr/>
            </p:nvSpPr>
            <p:spPr bwMode="auto">
              <a:xfrm flipH="1">
                <a:off x="5092" y="3287"/>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8" name="Line 75"/>
              <p:cNvSpPr>
                <a:spLocks noChangeShapeType="1"/>
              </p:cNvSpPr>
              <p:nvPr/>
            </p:nvSpPr>
            <p:spPr bwMode="auto">
              <a:xfrm flipH="1">
                <a:off x="5060" y="3288"/>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49" name="Line 76"/>
              <p:cNvSpPr>
                <a:spLocks noChangeShapeType="1"/>
              </p:cNvSpPr>
              <p:nvPr/>
            </p:nvSpPr>
            <p:spPr bwMode="auto">
              <a:xfrm flipH="1">
                <a:off x="5065" y="3290"/>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0" name="Line 77"/>
              <p:cNvSpPr>
                <a:spLocks noChangeShapeType="1"/>
              </p:cNvSpPr>
              <p:nvPr/>
            </p:nvSpPr>
            <p:spPr bwMode="auto">
              <a:xfrm flipH="1">
                <a:off x="5070" y="3291"/>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1" name="Line 78"/>
              <p:cNvSpPr>
                <a:spLocks noChangeShapeType="1"/>
              </p:cNvSpPr>
              <p:nvPr/>
            </p:nvSpPr>
            <p:spPr bwMode="auto">
              <a:xfrm flipH="1">
                <a:off x="5077" y="3292"/>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2" name="Line 79"/>
              <p:cNvSpPr>
                <a:spLocks noChangeShapeType="1"/>
              </p:cNvSpPr>
              <p:nvPr/>
            </p:nvSpPr>
            <p:spPr bwMode="auto">
              <a:xfrm flipH="1">
                <a:off x="5082" y="3293"/>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3" name="Line 80"/>
              <p:cNvSpPr>
                <a:spLocks noChangeShapeType="1"/>
              </p:cNvSpPr>
              <p:nvPr/>
            </p:nvSpPr>
            <p:spPr bwMode="auto">
              <a:xfrm flipH="1">
                <a:off x="5089" y="3295"/>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4" name="Line 81"/>
              <p:cNvSpPr>
                <a:spLocks noChangeShapeType="1"/>
              </p:cNvSpPr>
              <p:nvPr/>
            </p:nvSpPr>
            <p:spPr bwMode="auto">
              <a:xfrm flipH="1">
                <a:off x="5049"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5" name="Line 82"/>
              <p:cNvSpPr>
                <a:spLocks noChangeShapeType="1"/>
              </p:cNvSpPr>
              <p:nvPr/>
            </p:nvSpPr>
            <p:spPr bwMode="auto">
              <a:xfrm flipH="1">
                <a:off x="5054" y="3287"/>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6" name="Line 83"/>
              <p:cNvSpPr>
                <a:spLocks noChangeShapeType="1"/>
              </p:cNvSpPr>
              <p:nvPr/>
            </p:nvSpPr>
            <p:spPr bwMode="auto">
              <a:xfrm flipH="1">
                <a:off x="5097" y="328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7" name="Line 84"/>
              <p:cNvSpPr>
                <a:spLocks noChangeShapeType="1"/>
              </p:cNvSpPr>
              <p:nvPr/>
            </p:nvSpPr>
            <p:spPr bwMode="auto">
              <a:xfrm flipH="1">
                <a:off x="5032" y="3283"/>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8" name="Line 85"/>
              <p:cNvSpPr>
                <a:spLocks noChangeShapeType="1"/>
              </p:cNvSpPr>
              <p:nvPr/>
            </p:nvSpPr>
            <p:spPr bwMode="auto">
              <a:xfrm flipH="1">
                <a:off x="5037" y="3284"/>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59" name="Line 86"/>
              <p:cNvSpPr>
                <a:spLocks noChangeShapeType="1"/>
              </p:cNvSpPr>
              <p:nvPr/>
            </p:nvSpPr>
            <p:spPr bwMode="auto">
              <a:xfrm flipH="1">
                <a:off x="5043" y="3285"/>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0" name="Line 87"/>
              <p:cNvSpPr>
                <a:spLocks noChangeShapeType="1"/>
              </p:cNvSpPr>
              <p:nvPr/>
            </p:nvSpPr>
            <p:spPr bwMode="auto">
              <a:xfrm flipH="1">
                <a:off x="5042" y="327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1" name="Line 88"/>
              <p:cNvSpPr>
                <a:spLocks noChangeShapeType="1"/>
              </p:cNvSpPr>
              <p:nvPr/>
            </p:nvSpPr>
            <p:spPr bwMode="auto">
              <a:xfrm flipH="1">
                <a:off x="5045" y="3282"/>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2" name="Line 89"/>
              <p:cNvSpPr>
                <a:spLocks noChangeShapeType="1"/>
              </p:cNvSpPr>
              <p:nvPr/>
            </p:nvSpPr>
            <p:spPr bwMode="auto">
              <a:xfrm flipH="1">
                <a:off x="5057" y="3282"/>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3" name="Line 90"/>
              <p:cNvSpPr>
                <a:spLocks noChangeShapeType="1"/>
              </p:cNvSpPr>
              <p:nvPr/>
            </p:nvSpPr>
            <p:spPr bwMode="auto">
              <a:xfrm flipH="1">
                <a:off x="5052" y="3281"/>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4" name="Line 91"/>
              <p:cNvSpPr>
                <a:spLocks noChangeShapeType="1"/>
              </p:cNvSpPr>
              <p:nvPr/>
            </p:nvSpPr>
            <p:spPr bwMode="auto">
              <a:xfrm flipH="1">
                <a:off x="5047" y="328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5" name="Line 92"/>
              <p:cNvSpPr>
                <a:spLocks noChangeShapeType="1"/>
              </p:cNvSpPr>
              <p:nvPr/>
            </p:nvSpPr>
            <p:spPr bwMode="auto">
              <a:xfrm flipH="1">
                <a:off x="5035" y="328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6" name="Line 93"/>
              <p:cNvSpPr>
                <a:spLocks noChangeShapeType="1"/>
              </p:cNvSpPr>
              <p:nvPr/>
            </p:nvSpPr>
            <p:spPr bwMode="auto">
              <a:xfrm flipH="1">
                <a:off x="5039" y="3281"/>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7" name="Line 94"/>
              <p:cNvSpPr>
                <a:spLocks noChangeShapeType="1"/>
              </p:cNvSpPr>
              <p:nvPr/>
            </p:nvSpPr>
            <p:spPr bwMode="auto">
              <a:xfrm flipH="1">
                <a:off x="5050" y="3283"/>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8" name="Line 95"/>
              <p:cNvSpPr>
                <a:spLocks noChangeShapeType="1"/>
              </p:cNvSpPr>
              <p:nvPr/>
            </p:nvSpPr>
            <p:spPr bwMode="auto">
              <a:xfrm flipH="1">
                <a:off x="5055" y="3284"/>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69" name="Line 96"/>
              <p:cNvSpPr>
                <a:spLocks noChangeShapeType="1"/>
              </p:cNvSpPr>
              <p:nvPr/>
            </p:nvSpPr>
            <p:spPr bwMode="auto">
              <a:xfrm flipH="1" flipV="1">
                <a:off x="5108" y="3295"/>
                <a:ext cx="5"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0" name="Line 97"/>
              <p:cNvSpPr>
                <a:spLocks noChangeShapeType="1"/>
              </p:cNvSpPr>
              <p:nvPr/>
            </p:nvSpPr>
            <p:spPr bwMode="auto">
              <a:xfrm>
                <a:off x="5113" y="329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1" name="Freeform 98"/>
              <p:cNvSpPr>
                <a:spLocks/>
              </p:cNvSpPr>
              <p:nvPr/>
            </p:nvSpPr>
            <p:spPr bwMode="auto">
              <a:xfrm>
                <a:off x="5097" y="3289"/>
                <a:ext cx="23" cy="12"/>
              </a:xfrm>
              <a:custGeom>
                <a:avLst/>
                <a:gdLst>
                  <a:gd name="T0" fmla="*/ 9 w 23"/>
                  <a:gd name="T1" fmla="*/ 0 h 12"/>
                  <a:gd name="T2" fmla="*/ 7 w 23"/>
                  <a:gd name="T3" fmla="*/ 2 h 12"/>
                  <a:gd name="T4" fmla="*/ 5 w 23"/>
                  <a:gd name="T5" fmla="*/ 2 h 12"/>
                  <a:gd name="T6" fmla="*/ 2 w 23"/>
                  <a:gd name="T7" fmla="*/ 4 h 12"/>
                  <a:gd name="T8" fmla="*/ 4 w 23"/>
                  <a:gd name="T9" fmla="*/ 5 h 12"/>
                  <a:gd name="T10" fmla="*/ 1 w 23"/>
                  <a:gd name="T11" fmla="*/ 7 h 12"/>
                  <a:gd name="T12" fmla="*/ 4 w 23"/>
                  <a:gd name="T13" fmla="*/ 7 h 12"/>
                  <a:gd name="T14" fmla="*/ 0 w 23"/>
                  <a:gd name="T15" fmla="*/ 10 h 12"/>
                  <a:gd name="T16" fmla="*/ 7 w 23"/>
                  <a:gd name="T17" fmla="*/ 12 h 12"/>
                  <a:gd name="T18" fmla="*/ 9 w 23"/>
                  <a:gd name="T19" fmla="*/ 10 h 12"/>
                  <a:gd name="T20" fmla="*/ 14 w 23"/>
                  <a:gd name="T21" fmla="*/ 11 h 12"/>
                  <a:gd name="T22" fmla="*/ 23 w 23"/>
                  <a:gd name="T23" fmla="*/ 4 h 12"/>
                  <a:gd name="T24" fmla="*/ 22 w 23"/>
                  <a:gd name="T25" fmla="*/ 3 h 12"/>
                  <a:gd name="T26" fmla="*/ 9 w 23"/>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2"/>
                  <a:gd name="T44" fmla="*/ 23 w 23"/>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2">
                    <a:moveTo>
                      <a:pt x="9" y="0"/>
                    </a:moveTo>
                    <a:lnTo>
                      <a:pt x="7" y="2"/>
                    </a:lnTo>
                    <a:lnTo>
                      <a:pt x="5" y="2"/>
                    </a:lnTo>
                    <a:lnTo>
                      <a:pt x="2" y="4"/>
                    </a:lnTo>
                    <a:lnTo>
                      <a:pt x="4" y="5"/>
                    </a:lnTo>
                    <a:lnTo>
                      <a:pt x="1" y="7"/>
                    </a:lnTo>
                    <a:lnTo>
                      <a:pt x="4" y="7"/>
                    </a:lnTo>
                    <a:lnTo>
                      <a:pt x="0" y="10"/>
                    </a:lnTo>
                    <a:lnTo>
                      <a:pt x="7" y="12"/>
                    </a:lnTo>
                    <a:lnTo>
                      <a:pt x="9" y="10"/>
                    </a:lnTo>
                    <a:lnTo>
                      <a:pt x="14" y="11"/>
                    </a:lnTo>
                    <a:lnTo>
                      <a:pt x="23" y="4"/>
                    </a:lnTo>
                    <a:lnTo>
                      <a:pt x="22" y="3"/>
                    </a:lnTo>
                    <a:lnTo>
                      <a:pt x="9" y="0"/>
                    </a:lnTo>
                  </a:path>
                </a:pathLst>
              </a:custGeom>
              <a:noFill/>
              <a:ln w="0" cap="rnd">
                <a:solidFill>
                  <a:srgbClr val="000000"/>
                </a:solidFill>
                <a:round/>
                <a:headEnd/>
                <a:tailEnd/>
              </a:ln>
            </p:spPr>
            <p:txBody>
              <a:bodyPr>
                <a:prstTxWarp prst="textNoShape">
                  <a:avLst/>
                </a:prstTxWarp>
              </a:bodyPr>
              <a:lstStyle/>
              <a:p>
                <a:endParaRPr lang="en-US"/>
              </a:p>
            </p:txBody>
          </p:sp>
          <p:sp>
            <p:nvSpPr>
              <p:cNvPr id="70772" name="Line 99"/>
              <p:cNvSpPr>
                <a:spLocks noChangeShapeType="1"/>
              </p:cNvSpPr>
              <p:nvPr/>
            </p:nvSpPr>
            <p:spPr bwMode="auto">
              <a:xfrm>
                <a:off x="5104" y="3291"/>
                <a:ext cx="12"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3" name="Line 100"/>
              <p:cNvSpPr>
                <a:spLocks noChangeShapeType="1"/>
              </p:cNvSpPr>
              <p:nvPr/>
            </p:nvSpPr>
            <p:spPr bwMode="auto">
              <a:xfrm flipH="1">
                <a:off x="5110" y="3292"/>
                <a:ext cx="8" cy="6"/>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4" name="Line 101"/>
              <p:cNvSpPr>
                <a:spLocks noChangeShapeType="1"/>
              </p:cNvSpPr>
              <p:nvPr/>
            </p:nvSpPr>
            <p:spPr bwMode="auto">
              <a:xfrm flipH="1" flipV="1">
                <a:off x="5100" y="3296"/>
                <a:ext cx="10"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5" name="Line 102"/>
              <p:cNvSpPr>
                <a:spLocks noChangeShapeType="1"/>
              </p:cNvSpPr>
              <p:nvPr/>
            </p:nvSpPr>
            <p:spPr bwMode="auto">
              <a:xfrm>
                <a:off x="5110" y="3298"/>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6" name="Line 103"/>
              <p:cNvSpPr>
                <a:spLocks noChangeShapeType="1"/>
              </p:cNvSpPr>
              <p:nvPr/>
            </p:nvSpPr>
            <p:spPr bwMode="auto">
              <a:xfrm>
                <a:off x="5116" y="329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7" name="Line 104"/>
              <p:cNvSpPr>
                <a:spLocks noChangeShapeType="1"/>
              </p:cNvSpPr>
              <p:nvPr/>
            </p:nvSpPr>
            <p:spPr bwMode="auto">
              <a:xfrm flipH="1">
                <a:off x="5102" y="3290"/>
                <a:ext cx="12" cy="10"/>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8" name="Line 105"/>
              <p:cNvSpPr>
                <a:spLocks noChangeShapeType="1"/>
              </p:cNvSpPr>
              <p:nvPr/>
            </p:nvSpPr>
            <p:spPr bwMode="auto">
              <a:xfrm>
                <a:off x="5105" y="3297"/>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79" name="Freeform 106"/>
              <p:cNvSpPr>
                <a:spLocks/>
              </p:cNvSpPr>
              <p:nvPr/>
            </p:nvSpPr>
            <p:spPr bwMode="auto">
              <a:xfrm>
                <a:off x="5035" y="3272"/>
                <a:ext cx="88" cy="20"/>
              </a:xfrm>
              <a:custGeom>
                <a:avLst/>
                <a:gdLst>
                  <a:gd name="T0" fmla="*/ 2 w 88"/>
                  <a:gd name="T1" fmla="*/ 0 h 20"/>
                  <a:gd name="T2" fmla="*/ 0 w 88"/>
                  <a:gd name="T3" fmla="*/ 2 h 20"/>
                  <a:gd name="T4" fmla="*/ 0 w 88"/>
                  <a:gd name="T5" fmla="*/ 3 h 20"/>
                  <a:gd name="T6" fmla="*/ 86 w 88"/>
                  <a:gd name="T7" fmla="*/ 20 h 20"/>
                  <a:gd name="T8" fmla="*/ 88 w 88"/>
                  <a:gd name="T9" fmla="*/ 19 h 20"/>
                  <a:gd name="T10" fmla="*/ 87 w 88"/>
                  <a:gd name="T11" fmla="*/ 17 h 20"/>
                  <a:gd name="T12" fmla="*/ 2 w 88"/>
                  <a:gd name="T13" fmla="*/ 0 h 20"/>
                  <a:gd name="T14" fmla="*/ 0 60000 65536"/>
                  <a:gd name="T15" fmla="*/ 0 60000 65536"/>
                  <a:gd name="T16" fmla="*/ 0 60000 65536"/>
                  <a:gd name="T17" fmla="*/ 0 60000 65536"/>
                  <a:gd name="T18" fmla="*/ 0 60000 65536"/>
                  <a:gd name="T19" fmla="*/ 0 60000 65536"/>
                  <a:gd name="T20" fmla="*/ 0 60000 65536"/>
                  <a:gd name="T21" fmla="*/ 0 w 88"/>
                  <a:gd name="T22" fmla="*/ 0 h 20"/>
                  <a:gd name="T23" fmla="*/ 88 w 8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20">
                    <a:moveTo>
                      <a:pt x="2" y="0"/>
                    </a:moveTo>
                    <a:lnTo>
                      <a:pt x="0" y="2"/>
                    </a:lnTo>
                    <a:lnTo>
                      <a:pt x="0" y="3"/>
                    </a:lnTo>
                    <a:lnTo>
                      <a:pt x="86" y="20"/>
                    </a:lnTo>
                    <a:lnTo>
                      <a:pt x="88" y="19"/>
                    </a:lnTo>
                    <a:lnTo>
                      <a:pt x="87" y="17"/>
                    </a:lnTo>
                    <a:lnTo>
                      <a:pt x="2" y="0"/>
                    </a:lnTo>
                    <a:close/>
                  </a:path>
                </a:pathLst>
              </a:custGeom>
              <a:solidFill>
                <a:srgbClr val="828282"/>
              </a:solidFill>
              <a:ln w="9525">
                <a:noFill/>
                <a:round/>
                <a:headEnd/>
                <a:tailEnd/>
              </a:ln>
            </p:spPr>
            <p:txBody>
              <a:bodyPr>
                <a:prstTxWarp prst="textNoShape">
                  <a:avLst/>
                </a:prstTxWarp>
              </a:bodyPr>
              <a:lstStyle/>
              <a:p>
                <a:endParaRPr lang="en-US"/>
              </a:p>
            </p:txBody>
          </p:sp>
          <p:sp>
            <p:nvSpPr>
              <p:cNvPr id="70780" name="Freeform 107"/>
              <p:cNvSpPr>
                <a:spLocks/>
              </p:cNvSpPr>
              <p:nvPr/>
            </p:nvSpPr>
            <p:spPr bwMode="auto">
              <a:xfrm>
                <a:off x="5035" y="3272"/>
                <a:ext cx="88" cy="20"/>
              </a:xfrm>
              <a:custGeom>
                <a:avLst/>
                <a:gdLst>
                  <a:gd name="T0" fmla="*/ 2 w 88"/>
                  <a:gd name="T1" fmla="*/ 0 h 20"/>
                  <a:gd name="T2" fmla="*/ 0 w 88"/>
                  <a:gd name="T3" fmla="*/ 2 h 20"/>
                  <a:gd name="T4" fmla="*/ 0 w 88"/>
                  <a:gd name="T5" fmla="*/ 3 h 20"/>
                  <a:gd name="T6" fmla="*/ 86 w 88"/>
                  <a:gd name="T7" fmla="*/ 20 h 20"/>
                  <a:gd name="T8" fmla="*/ 88 w 88"/>
                  <a:gd name="T9" fmla="*/ 19 h 20"/>
                  <a:gd name="T10" fmla="*/ 87 w 88"/>
                  <a:gd name="T11" fmla="*/ 17 h 20"/>
                  <a:gd name="T12" fmla="*/ 2 w 88"/>
                  <a:gd name="T13" fmla="*/ 0 h 20"/>
                  <a:gd name="T14" fmla="*/ 0 60000 65536"/>
                  <a:gd name="T15" fmla="*/ 0 60000 65536"/>
                  <a:gd name="T16" fmla="*/ 0 60000 65536"/>
                  <a:gd name="T17" fmla="*/ 0 60000 65536"/>
                  <a:gd name="T18" fmla="*/ 0 60000 65536"/>
                  <a:gd name="T19" fmla="*/ 0 60000 65536"/>
                  <a:gd name="T20" fmla="*/ 0 60000 65536"/>
                  <a:gd name="T21" fmla="*/ 0 w 88"/>
                  <a:gd name="T22" fmla="*/ 0 h 20"/>
                  <a:gd name="T23" fmla="*/ 88 w 8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20">
                    <a:moveTo>
                      <a:pt x="2" y="0"/>
                    </a:moveTo>
                    <a:lnTo>
                      <a:pt x="0" y="2"/>
                    </a:lnTo>
                    <a:lnTo>
                      <a:pt x="0" y="3"/>
                    </a:lnTo>
                    <a:lnTo>
                      <a:pt x="86" y="20"/>
                    </a:lnTo>
                    <a:lnTo>
                      <a:pt x="88" y="19"/>
                    </a:lnTo>
                    <a:lnTo>
                      <a:pt x="87" y="17"/>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0781" name="Line 108"/>
              <p:cNvSpPr>
                <a:spLocks noChangeShapeType="1"/>
              </p:cNvSpPr>
              <p:nvPr/>
            </p:nvSpPr>
            <p:spPr bwMode="auto">
              <a:xfrm flipH="1">
                <a:off x="5075" y="3280"/>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2" name="Line 109"/>
              <p:cNvSpPr>
                <a:spLocks noChangeShapeType="1"/>
              </p:cNvSpPr>
              <p:nvPr/>
            </p:nvSpPr>
            <p:spPr bwMode="auto">
              <a:xfrm flipH="1">
                <a:off x="5069" y="3279"/>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3" name="Line 110"/>
              <p:cNvSpPr>
                <a:spLocks noChangeShapeType="1"/>
              </p:cNvSpPr>
              <p:nvPr/>
            </p:nvSpPr>
            <p:spPr bwMode="auto">
              <a:xfrm flipH="1">
                <a:off x="5065" y="327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4" name="Line 111"/>
              <p:cNvSpPr>
                <a:spLocks noChangeShapeType="1"/>
              </p:cNvSpPr>
              <p:nvPr/>
            </p:nvSpPr>
            <p:spPr bwMode="auto">
              <a:xfrm flipH="1">
                <a:off x="5059" y="3277"/>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5" name="Line 112"/>
              <p:cNvSpPr>
                <a:spLocks noChangeShapeType="1"/>
              </p:cNvSpPr>
              <p:nvPr/>
            </p:nvSpPr>
            <p:spPr bwMode="auto">
              <a:xfrm flipH="1">
                <a:off x="5053" y="3276"/>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6" name="Line 113"/>
              <p:cNvSpPr>
                <a:spLocks noChangeShapeType="1"/>
              </p:cNvSpPr>
              <p:nvPr/>
            </p:nvSpPr>
            <p:spPr bwMode="auto">
              <a:xfrm flipH="1">
                <a:off x="5049" y="327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7" name="Line 114"/>
              <p:cNvSpPr>
                <a:spLocks noChangeShapeType="1"/>
              </p:cNvSpPr>
              <p:nvPr/>
            </p:nvSpPr>
            <p:spPr bwMode="auto">
              <a:xfrm flipH="1">
                <a:off x="5044" y="3274"/>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8" name="Line 115"/>
              <p:cNvSpPr>
                <a:spLocks noChangeShapeType="1"/>
              </p:cNvSpPr>
              <p:nvPr/>
            </p:nvSpPr>
            <p:spPr bwMode="auto">
              <a:xfrm flipH="1">
                <a:off x="5039" y="327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89" name="Line 116"/>
              <p:cNvSpPr>
                <a:spLocks noChangeShapeType="1"/>
              </p:cNvSpPr>
              <p:nvPr/>
            </p:nvSpPr>
            <p:spPr bwMode="auto">
              <a:xfrm>
                <a:off x="5039" y="327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0" name="Line 117"/>
              <p:cNvSpPr>
                <a:spLocks noChangeShapeType="1"/>
              </p:cNvSpPr>
              <p:nvPr/>
            </p:nvSpPr>
            <p:spPr bwMode="auto">
              <a:xfrm>
                <a:off x="5044" y="327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1" name="Line 118"/>
              <p:cNvSpPr>
                <a:spLocks noChangeShapeType="1"/>
              </p:cNvSpPr>
              <p:nvPr/>
            </p:nvSpPr>
            <p:spPr bwMode="auto">
              <a:xfrm>
                <a:off x="5049" y="327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2" name="Line 119"/>
              <p:cNvSpPr>
                <a:spLocks noChangeShapeType="1"/>
              </p:cNvSpPr>
              <p:nvPr/>
            </p:nvSpPr>
            <p:spPr bwMode="auto">
              <a:xfrm>
                <a:off x="5053" y="327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3" name="Line 120"/>
              <p:cNvSpPr>
                <a:spLocks noChangeShapeType="1"/>
              </p:cNvSpPr>
              <p:nvPr/>
            </p:nvSpPr>
            <p:spPr bwMode="auto">
              <a:xfrm>
                <a:off x="5059" y="327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4" name="Line 121"/>
              <p:cNvSpPr>
                <a:spLocks noChangeShapeType="1"/>
              </p:cNvSpPr>
              <p:nvPr/>
            </p:nvSpPr>
            <p:spPr bwMode="auto">
              <a:xfrm>
                <a:off x="5065" y="3279"/>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5" name="Line 122"/>
              <p:cNvSpPr>
                <a:spLocks noChangeShapeType="1"/>
              </p:cNvSpPr>
              <p:nvPr/>
            </p:nvSpPr>
            <p:spPr bwMode="auto">
              <a:xfrm>
                <a:off x="5069" y="3280"/>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6" name="Line 123"/>
              <p:cNvSpPr>
                <a:spLocks noChangeShapeType="1"/>
              </p:cNvSpPr>
              <p:nvPr/>
            </p:nvSpPr>
            <p:spPr bwMode="auto">
              <a:xfrm flipV="1">
                <a:off x="5120" y="3289"/>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7" name="Line 124"/>
              <p:cNvSpPr>
                <a:spLocks noChangeShapeType="1"/>
              </p:cNvSpPr>
              <p:nvPr/>
            </p:nvSpPr>
            <p:spPr bwMode="auto">
              <a:xfrm>
                <a:off x="5120" y="3291"/>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8" name="Line 125"/>
              <p:cNvSpPr>
                <a:spLocks noChangeShapeType="1"/>
              </p:cNvSpPr>
              <p:nvPr/>
            </p:nvSpPr>
            <p:spPr bwMode="auto">
              <a:xfrm flipH="1">
                <a:off x="5115" y="3288"/>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799" name="Line 126"/>
              <p:cNvSpPr>
                <a:spLocks noChangeShapeType="1"/>
              </p:cNvSpPr>
              <p:nvPr/>
            </p:nvSpPr>
            <p:spPr bwMode="auto">
              <a:xfrm flipH="1">
                <a:off x="5104" y="3286"/>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0" name="Line 127"/>
              <p:cNvSpPr>
                <a:spLocks noChangeShapeType="1"/>
              </p:cNvSpPr>
              <p:nvPr/>
            </p:nvSpPr>
            <p:spPr bwMode="auto">
              <a:xfrm flipH="1">
                <a:off x="5110" y="328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1" name="Line 128"/>
              <p:cNvSpPr>
                <a:spLocks noChangeShapeType="1"/>
              </p:cNvSpPr>
              <p:nvPr/>
            </p:nvSpPr>
            <p:spPr bwMode="auto">
              <a:xfrm flipH="1">
                <a:off x="5092" y="3284"/>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2" name="Line 129"/>
              <p:cNvSpPr>
                <a:spLocks noChangeShapeType="1"/>
              </p:cNvSpPr>
              <p:nvPr/>
            </p:nvSpPr>
            <p:spPr bwMode="auto">
              <a:xfrm flipH="1">
                <a:off x="5098" y="328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3" name="Line 130"/>
              <p:cNvSpPr>
                <a:spLocks noChangeShapeType="1"/>
              </p:cNvSpPr>
              <p:nvPr/>
            </p:nvSpPr>
            <p:spPr bwMode="auto">
              <a:xfrm flipH="1">
                <a:off x="5087" y="328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4" name="Line 131"/>
              <p:cNvSpPr>
                <a:spLocks noChangeShapeType="1"/>
              </p:cNvSpPr>
              <p:nvPr/>
            </p:nvSpPr>
            <p:spPr bwMode="auto">
              <a:xfrm flipH="1">
                <a:off x="5081" y="3281"/>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5" name="Line 132"/>
              <p:cNvSpPr>
                <a:spLocks noChangeShapeType="1"/>
              </p:cNvSpPr>
              <p:nvPr/>
            </p:nvSpPr>
            <p:spPr bwMode="auto">
              <a:xfrm>
                <a:off x="5075" y="3282"/>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6" name="Line 133"/>
              <p:cNvSpPr>
                <a:spLocks noChangeShapeType="1"/>
              </p:cNvSpPr>
              <p:nvPr/>
            </p:nvSpPr>
            <p:spPr bwMode="auto">
              <a:xfrm>
                <a:off x="5081" y="328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7" name="Line 134"/>
              <p:cNvSpPr>
                <a:spLocks noChangeShapeType="1"/>
              </p:cNvSpPr>
              <p:nvPr/>
            </p:nvSpPr>
            <p:spPr bwMode="auto">
              <a:xfrm>
                <a:off x="5087" y="328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8" name="Line 135"/>
              <p:cNvSpPr>
                <a:spLocks noChangeShapeType="1"/>
              </p:cNvSpPr>
              <p:nvPr/>
            </p:nvSpPr>
            <p:spPr bwMode="auto">
              <a:xfrm>
                <a:off x="5092" y="328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09" name="Line 136"/>
              <p:cNvSpPr>
                <a:spLocks noChangeShapeType="1"/>
              </p:cNvSpPr>
              <p:nvPr/>
            </p:nvSpPr>
            <p:spPr bwMode="auto">
              <a:xfrm>
                <a:off x="5098" y="328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0" name="Line 137"/>
              <p:cNvSpPr>
                <a:spLocks noChangeShapeType="1"/>
              </p:cNvSpPr>
              <p:nvPr/>
            </p:nvSpPr>
            <p:spPr bwMode="auto">
              <a:xfrm>
                <a:off x="5104" y="328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1" name="Line 138"/>
              <p:cNvSpPr>
                <a:spLocks noChangeShapeType="1"/>
              </p:cNvSpPr>
              <p:nvPr/>
            </p:nvSpPr>
            <p:spPr bwMode="auto">
              <a:xfrm>
                <a:off x="5110" y="3288"/>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2" name="Line 139"/>
              <p:cNvSpPr>
                <a:spLocks noChangeShapeType="1"/>
              </p:cNvSpPr>
              <p:nvPr/>
            </p:nvSpPr>
            <p:spPr bwMode="auto">
              <a:xfrm>
                <a:off x="5115" y="3290"/>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3" name="Line 140"/>
              <p:cNvSpPr>
                <a:spLocks noChangeShapeType="1"/>
              </p:cNvSpPr>
              <p:nvPr/>
            </p:nvSpPr>
            <p:spPr bwMode="auto">
              <a:xfrm>
                <a:off x="5036" y="3273"/>
                <a:ext cx="84" cy="18"/>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4" name="Freeform 141"/>
              <p:cNvSpPr>
                <a:spLocks/>
              </p:cNvSpPr>
              <p:nvPr/>
            </p:nvSpPr>
            <p:spPr bwMode="auto">
              <a:xfrm>
                <a:off x="5021" y="3276"/>
                <a:ext cx="14" cy="8"/>
              </a:xfrm>
              <a:custGeom>
                <a:avLst/>
                <a:gdLst>
                  <a:gd name="T0" fmla="*/ 10 w 14"/>
                  <a:gd name="T1" fmla="*/ 0 h 8"/>
                  <a:gd name="T2" fmla="*/ 2 w 14"/>
                  <a:gd name="T3" fmla="*/ 4 h 8"/>
                  <a:gd name="T4" fmla="*/ 2 w 14"/>
                  <a:gd name="T5" fmla="*/ 5 h 8"/>
                  <a:gd name="T6" fmla="*/ 0 w 14"/>
                  <a:gd name="T7" fmla="*/ 7 h 8"/>
                  <a:gd name="T8" fmla="*/ 5 w 14"/>
                  <a:gd name="T9" fmla="*/ 8 h 8"/>
                  <a:gd name="T10" fmla="*/ 9 w 14"/>
                  <a:gd name="T11" fmla="*/ 6 h 8"/>
                  <a:gd name="T12" fmla="*/ 8 w 14"/>
                  <a:gd name="T13" fmla="*/ 5 h 8"/>
                  <a:gd name="T14" fmla="*/ 11 w 14"/>
                  <a:gd name="T15" fmla="*/ 3 h 8"/>
                  <a:gd name="T16" fmla="*/ 10 w 14"/>
                  <a:gd name="T17" fmla="*/ 3 h 8"/>
                  <a:gd name="T18" fmla="*/ 14 w 14"/>
                  <a:gd name="T19" fmla="*/ 1 h 8"/>
                  <a:gd name="T20" fmla="*/ 10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0" y="0"/>
                    </a:moveTo>
                    <a:lnTo>
                      <a:pt x="2" y="4"/>
                    </a:lnTo>
                    <a:lnTo>
                      <a:pt x="2" y="5"/>
                    </a:lnTo>
                    <a:lnTo>
                      <a:pt x="0" y="7"/>
                    </a:lnTo>
                    <a:lnTo>
                      <a:pt x="5" y="8"/>
                    </a:lnTo>
                    <a:lnTo>
                      <a:pt x="9" y="6"/>
                    </a:lnTo>
                    <a:lnTo>
                      <a:pt x="8" y="5"/>
                    </a:lnTo>
                    <a:lnTo>
                      <a:pt x="11" y="3"/>
                    </a:lnTo>
                    <a:lnTo>
                      <a:pt x="10" y="3"/>
                    </a:lnTo>
                    <a:lnTo>
                      <a:pt x="14" y="1"/>
                    </a:lnTo>
                    <a:lnTo>
                      <a:pt x="10" y="0"/>
                    </a:lnTo>
                    <a:close/>
                  </a:path>
                </a:pathLst>
              </a:custGeom>
              <a:solidFill>
                <a:srgbClr val="828282"/>
              </a:solidFill>
              <a:ln w="9525">
                <a:noFill/>
                <a:round/>
                <a:headEnd/>
                <a:tailEnd/>
              </a:ln>
            </p:spPr>
            <p:txBody>
              <a:bodyPr>
                <a:prstTxWarp prst="textNoShape">
                  <a:avLst/>
                </a:prstTxWarp>
              </a:bodyPr>
              <a:lstStyle/>
              <a:p>
                <a:endParaRPr lang="en-US"/>
              </a:p>
            </p:txBody>
          </p:sp>
          <p:sp>
            <p:nvSpPr>
              <p:cNvPr id="70815" name="Line 142"/>
              <p:cNvSpPr>
                <a:spLocks noChangeShapeType="1"/>
              </p:cNvSpPr>
              <p:nvPr/>
            </p:nvSpPr>
            <p:spPr bwMode="auto">
              <a:xfrm flipH="1" flipV="1">
                <a:off x="5028" y="327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6" name="Line 143"/>
              <p:cNvSpPr>
                <a:spLocks noChangeShapeType="1"/>
              </p:cNvSpPr>
              <p:nvPr/>
            </p:nvSpPr>
            <p:spPr bwMode="auto">
              <a:xfrm flipV="1">
                <a:off x="5023" y="3280"/>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7" name="Line 144"/>
              <p:cNvSpPr>
                <a:spLocks noChangeShapeType="1"/>
              </p:cNvSpPr>
              <p:nvPr/>
            </p:nvSpPr>
            <p:spPr bwMode="auto">
              <a:xfrm>
                <a:off x="5022" y="328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8" name="Line 145"/>
              <p:cNvSpPr>
                <a:spLocks noChangeShapeType="1"/>
              </p:cNvSpPr>
              <p:nvPr/>
            </p:nvSpPr>
            <p:spPr bwMode="auto">
              <a:xfrm>
                <a:off x="5026" y="328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19" name="Line 146"/>
              <p:cNvSpPr>
                <a:spLocks noChangeShapeType="1"/>
              </p:cNvSpPr>
              <p:nvPr/>
            </p:nvSpPr>
            <p:spPr bwMode="auto">
              <a:xfrm>
                <a:off x="5032" y="328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0" name="Line 147"/>
              <p:cNvSpPr>
                <a:spLocks noChangeShapeType="1"/>
              </p:cNvSpPr>
              <p:nvPr/>
            </p:nvSpPr>
            <p:spPr bwMode="auto">
              <a:xfrm flipV="1">
                <a:off x="5032" y="3286"/>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1" name="Freeform 148"/>
              <p:cNvSpPr>
                <a:spLocks/>
              </p:cNvSpPr>
              <p:nvPr/>
            </p:nvSpPr>
            <p:spPr bwMode="auto">
              <a:xfrm>
                <a:off x="5073" y="3295"/>
                <a:ext cx="35" cy="10"/>
              </a:xfrm>
              <a:custGeom>
                <a:avLst/>
                <a:gdLst>
                  <a:gd name="T0" fmla="*/ 2 w 35"/>
                  <a:gd name="T1" fmla="*/ 0 h 10"/>
                  <a:gd name="T2" fmla="*/ 0 w 35"/>
                  <a:gd name="T3" fmla="*/ 1 h 10"/>
                  <a:gd name="T4" fmla="*/ 0 w 35"/>
                  <a:gd name="T5" fmla="*/ 2 h 10"/>
                  <a:gd name="T6" fmla="*/ 32 w 35"/>
                  <a:gd name="T7" fmla="*/ 10 h 10"/>
                  <a:gd name="T8" fmla="*/ 35 w 35"/>
                  <a:gd name="T9" fmla="*/ 7 h 10"/>
                  <a:gd name="T10" fmla="*/ 34 w 35"/>
                  <a:gd name="T11" fmla="*/ 6 h 10"/>
                  <a:gd name="T12" fmla="*/ 2 w 35"/>
                  <a:gd name="T13" fmla="*/ 0 h 10"/>
                  <a:gd name="T14" fmla="*/ 0 60000 65536"/>
                  <a:gd name="T15" fmla="*/ 0 60000 65536"/>
                  <a:gd name="T16" fmla="*/ 0 60000 65536"/>
                  <a:gd name="T17" fmla="*/ 0 60000 65536"/>
                  <a:gd name="T18" fmla="*/ 0 60000 65536"/>
                  <a:gd name="T19" fmla="*/ 0 60000 65536"/>
                  <a:gd name="T20" fmla="*/ 0 60000 65536"/>
                  <a:gd name="T21" fmla="*/ 0 w 35"/>
                  <a:gd name="T22" fmla="*/ 0 h 10"/>
                  <a:gd name="T23" fmla="*/ 35 w 3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
                    <a:moveTo>
                      <a:pt x="2" y="0"/>
                    </a:moveTo>
                    <a:lnTo>
                      <a:pt x="0" y="1"/>
                    </a:lnTo>
                    <a:lnTo>
                      <a:pt x="0" y="2"/>
                    </a:lnTo>
                    <a:lnTo>
                      <a:pt x="32" y="10"/>
                    </a:lnTo>
                    <a:lnTo>
                      <a:pt x="35" y="7"/>
                    </a:lnTo>
                    <a:lnTo>
                      <a:pt x="34" y="6"/>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0822" name="Line 149"/>
              <p:cNvSpPr>
                <a:spLocks noChangeShapeType="1"/>
              </p:cNvSpPr>
              <p:nvPr/>
            </p:nvSpPr>
            <p:spPr bwMode="auto">
              <a:xfrm flipV="1">
                <a:off x="5100" y="330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3" name="Line 150"/>
              <p:cNvSpPr>
                <a:spLocks noChangeShapeType="1"/>
              </p:cNvSpPr>
              <p:nvPr/>
            </p:nvSpPr>
            <p:spPr bwMode="auto">
              <a:xfrm flipV="1">
                <a:off x="5094" y="329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4" name="Line 151"/>
              <p:cNvSpPr>
                <a:spLocks noChangeShapeType="1"/>
              </p:cNvSpPr>
              <p:nvPr/>
            </p:nvSpPr>
            <p:spPr bwMode="auto">
              <a:xfrm flipV="1">
                <a:off x="5088" y="3297"/>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5" name="Line 152"/>
              <p:cNvSpPr>
                <a:spLocks noChangeShapeType="1"/>
              </p:cNvSpPr>
              <p:nvPr/>
            </p:nvSpPr>
            <p:spPr bwMode="auto">
              <a:xfrm flipV="1">
                <a:off x="5082" y="3296"/>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6" name="Line 153"/>
              <p:cNvSpPr>
                <a:spLocks noChangeShapeType="1"/>
              </p:cNvSpPr>
              <p:nvPr/>
            </p:nvSpPr>
            <p:spPr bwMode="auto">
              <a:xfrm>
                <a:off x="5082" y="329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7" name="Line 154"/>
              <p:cNvSpPr>
                <a:spLocks noChangeShapeType="1"/>
              </p:cNvSpPr>
              <p:nvPr/>
            </p:nvSpPr>
            <p:spPr bwMode="auto">
              <a:xfrm>
                <a:off x="5088" y="3299"/>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8" name="Line 155"/>
              <p:cNvSpPr>
                <a:spLocks noChangeShapeType="1"/>
              </p:cNvSpPr>
              <p:nvPr/>
            </p:nvSpPr>
            <p:spPr bwMode="auto">
              <a:xfrm>
                <a:off x="5094" y="3301"/>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29" name="Line 156"/>
              <p:cNvSpPr>
                <a:spLocks noChangeShapeType="1"/>
              </p:cNvSpPr>
              <p:nvPr/>
            </p:nvSpPr>
            <p:spPr bwMode="auto">
              <a:xfrm>
                <a:off x="5100" y="3302"/>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30" name="Line 157"/>
              <p:cNvSpPr>
                <a:spLocks noChangeShapeType="1"/>
              </p:cNvSpPr>
              <p:nvPr/>
            </p:nvSpPr>
            <p:spPr bwMode="auto">
              <a:xfrm flipV="1">
                <a:off x="5105" y="3301"/>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31" name="Line 158"/>
              <p:cNvSpPr>
                <a:spLocks noChangeShapeType="1"/>
              </p:cNvSpPr>
              <p:nvPr/>
            </p:nvSpPr>
            <p:spPr bwMode="auto">
              <a:xfrm>
                <a:off x="5104" y="3303"/>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32" name="Freeform 159"/>
              <p:cNvSpPr>
                <a:spLocks/>
              </p:cNvSpPr>
              <p:nvPr/>
            </p:nvSpPr>
            <p:spPr bwMode="auto">
              <a:xfrm>
                <a:off x="5040" y="3287"/>
                <a:ext cx="35" cy="11"/>
              </a:xfrm>
              <a:custGeom>
                <a:avLst/>
                <a:gdLst>
                  <a:gd name="T0" fmla="*/ 2 w 35"/>
                  <a:gd name="T1" fmla="*/ 0 h 11"/>
                  <a:gd name="T2" fmla="*/ 0 w 35"/>
                  <a:gd name="T3" fmla="*/ 2 h 11"/>
                  <a:gd name="T4" fmla="*/ 0 w 35"/>
                  <a:gd name="T5" fmla="*/ 3 h 11"/>
                  <a:gd name="T6" fmla="*/ 34 w 35"/>
                  <a:gd name="T7" fmla="*/ 11 h 11"/>
                  <a:gd name="T8" fmla="*/ 34 w 35"/>
                  <a:gd name="T9" fmla="*/ 9 h 11"/>
                  <a:gd name="T10" fmla="*/ 35 w 35"/>
                  <a:gd name="T11" fmla="*/ 8 h 11"/>
                  <a:gd name="T12" fmla="*/ 2 w 35"/>
                  <a:gd name="T13" fmla="*/ 0 h 11"/>
                  <a:gd name="T14" fmla="*/ 0 60000 65536"/>
                  <a:gd name="T15" fmla="*/ 0 60000 65536"/>
                  <a:gd name="T16" fmla="*/ 0 60000 65536"/>
                  <a:gd name="T17" fmla="*/ 0 60000 65536"/>
                  <a:gd name="T18" fmla="*/ 0 60000 65536"/>
                  <a:gd name="T19" fmla="*/ 0 60000 65536"/>
                  <a:gd name="T20" fmla="*/ 0 60000 65536"/>
                  <a:gd name="T21" fmla="*/ 0 w 35"/>
                  <a:gd name="T22" fmla="*/ 0 h 11"/>
                  <a:gd name="T23" fmla="*/ 35 w 3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1">
                    <a:moveTo>
                      <a:pt x="2" y="0"/>
                    </a:moveTo>
                    <a:lnTo>
                      <a:pt x="0" y="2"/>
                    </a:lnTo>
                    <a:lnTo>
                      <a:pt x="0" y="3"/>
                    </a:lnTo>
                    <a:lnTo>
                      <a:pt x="34" y="11"/>
                    </a:lnTo>
                    <a:lnTo>
                      <a:pt x="34" y="9"/>
                    </a:lnTo>
                    <a:lnTo>
                      <a:pt x="35" y="8"/>
                    </a:lnTo>
                    <a:lnTo>
                      <a:pt x="2"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33" name="Freeform 160"/>
              <p:cNvSpPr>
                <a:spLocks/>
              </p:cNvSpPr>
              <p:nvPr/>
            </p:nvSpPr>
            <p:spPr bwMode="auto">
              <a:xfrm>
                <a:off x="5040" y="3287"/>
                <a:ext cx="35" cy="11"/>
              </a:xfrm>
              <a:custGeom>
                <a:avLst/>
                <a:gdLst>
                  <a:gd name="T0" fmla="*/ 2 w 35"/>
                  <a:gd name="T1" fmla="*/ 0 h 11"/>
                  <a:gd name="T2" fmla="*/ 0 w 35"/>
                  <a:gd name="T3" fmla="*/ 2 h 11"/>
                  <a:gd name="T4" fmla="*/ 0 w 35"/>
                  <a:gd name="T5" fmla="*/ 3 h 11"/>
                  <a:gd name="T6" fmla="*/ 34 w 35"/>
                  <a:gd name="T7" fmla="*/ 11 h 11"/>
                  <a:gd name="T8" fmla="*/ 34 w 35"/>
                  <a:gd name="T9" fmla="*/ 9 h 11"/>
                  <a:gd name="T10" fmla="*/ 35 w 35"/>
                  <a:gd name="T11" fmla="*/ 8 h 11"/>
                  <a:gd name="T12" fmla="*/ 2 w 35"/>
                  <a:gd name="T13" fmla="*/ 0 h 11"/>
                  <a:gd name="T14" fmla="*/ 0 60000 65536"/>
                  <a:gd name="T15" fmla="*/ 0 60000 65536"/>
                  <a:gd name="T16" fmla="*/ 0 60000 65536"/>
                  <a:gd name="T17" fmla="*/ 0 60000 65536"/>
                  <a:gd name="T18" fmla="*/ 0 60000 65536"/>
                  <a:gd name="T19" fmla="*/ 0 60000 65536"/>
                  <a:gd name="T20" fmla="*/ 0 60000 65536"/>
                  <a:gd name="T21" fmla="*/ 0 w 35"/>
                  <a:gd name="T22" fmla="*/ 0 h 11"/>
                  <a:gd name="T23" fmla="*/ 35 w 3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1">
                    <a:moveTo>
                      <a:pt x="2" y="0"/>
                    </a:moveTo>
                    <a:lnTo>
                      <a:pt x="0" y="2"/>
                    </a:lnTo>
                    <a:lnTo>
                      <a:pt x="0" y="3"/>
                    </a:lnTo>
                    <a:lnTo>
                      <a:pt x="34" y="11"/>
                    </a:lnTo>
                    <a:lnTo>
                      <a:pt x="34" y="9"/>
                    </a:lnTo>
                    <a:lnTo>
                      <a:pt x="35" y="8"/>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0834" name="Line 161"/>
              <p:cNvSpPr>
                <a:spLocks noChangeShapeType="1"/>
              </p:cNvSpPr>
              <p:nvPr/>
            </p:nvSpPr>
            <p:spPr bwMode="auto">
              <a:xfrm flipH="1" flipV="1">
                <a:off x="5040" y="3289"/>
                <a:ext cx="34" cy="7"/>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35" name="Line 162"/>
              <p:cNvSpPr>
                <a:spLocks noChangeShapeType="1"/>
              </p:cNvSpPr>
              <p:nvPr/>
            </p:nvSpPr>
            <p:spPr bwMode="auto">
              <a:xfrm>
                <a:off x="5126" y="3290"/>
                <a:ext cx="1" cy="7"/>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36" name="Freeform 163"/>
              <p:cNvSpPr>
                <a:spLocks/>
              </p:cNvSpPr>
              <p:nvPr/>
            </p:nvSpPr>
            <p:spPr bwMode="auto">
              <a:xfrm>
                <a:off x="5115" y="3275"/>
                <a:ext cx="8" cy="7"/>
              </a:xfrm>
              <a:custGeom>
                <a:avLst/>
                <a:gdLst>
                  <a:gd name="T0" fmla="*/ 4 w 8"/>
                  <a:gd name="T1" fmla="*/ 2 h 7"/>
                  <a:gd name="T2" fmla="*/ 0 w 8"/>
                  <a:gd name="T3" fmla="*/ 5 h 7"/>
                  <a:gd name="T4" fmla="*/ 2 w 8"/>
                  <a:gd name="T5" fmla="*/ 7 h 7"/>
                  <a:gd name="T6" fmla="*/ 7 w 8"/>
                  <a:gd name="T7" fmla="*/ 4 h 7"/>
                  <a:gd name="T8" fmla="*/ 8 w 8"/>
                  <a:gd name="T9" fmla="*/ 0 h 7"/>
                  <a:gd name="T10" fmla="*/ 4 w 8"/>
                  <a:gd name="T11" fmla="*/ 2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4" y="2"/>
                    </a:moveTo>
                    <a:lnTo>
                      <a:pt x="0" y="5"/>
                    </a:lnTo>
                    <a:lnTo>
                      <a:pt x="2" y="7"/>
                    </a:lnTo>
                    <a:lnTo>
                      <a:pt x="7" y="4"/>
                    </a:lnTo>
                    <a:lnTo>
                      <a:pt x="8" y="0"/>
                    </a:lnTo>
                    <a:lnTo>
                      <a:pt x="4" y="2"/>
                    </a:lnTo>
                    <a:close/>
                  </a:path>
                </a:pathLst>
              </a:custGeom>
              <a:solidFill>
                <a:srgbClr val="424242"/>
              </a:solidFill>
              <a:ln w="9525">
                <a:noFill/>
                <a:round/>
                <a:headEnd/>
                <a:tailEnd/>
              </a:ln>
            </p:spPr>
            <p:txBody>
              <a:bodyPr>
                <a:prstTxWarp prst="textNoShape">
                  <a:avLst/>
                </a:prstTxWarp>
              </a:bodyPr>
              <a:lstStyle/>
              <a:p>
                <a:endParaRPr lang="en-US"/>
              </a:p>
            </p:txBody>
          </p:sp>
          <p:sp>
            <p:nvSpPr>
              <p:cNvPr id="70837" name="Freeform 164"/>
              <p:cNvSpPr>
                <a:spLocks/>
              </p:cNvSpPr>
              <p:nvPr/>
            </p:nvSpPr>
            <p:spPr bwMode="auto">
              <a:xfrm>
                <a:off x="5115" y="3275"/>
                <a:ext cx="8" cy="7"/>
              </a:xfrm>
              <a:custGeom>
                <a:avLst/>
                <a:gdLst>
                  <a:gd name="T0" fmla="*/ 4 w 8"/>
                  <a:gd name="T1" fmla="*/ 2 h 7"/>
                  <a:gd name="T2" fmla="*/ 0 w 8"/>
                  <a:gd name="T3" fmla="*/ 5 h 7"/>
                  <a:gd name="T4" fmla="*/ 2 w 8"/>
                  <a:gd name="T5" fmla="*/ 7 h 7"/>
                  <a:gd name="T6" fmla="*/ 7 w 8"/>
                  <a:gd name="T7" fmla="*/ 4 h 7"/>
                  <a:gd name="T8" fmla="*/ 8 w 8"/>
                  <a:gd name="T9" fmla="*/ 0 h 7"/>
                  <a:gd name="T10" fmla="*/ 4 w 8"/>
                  <a:gd name="T11" fmla="*/ 2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4" y="2"/>
                    </a:moveTo>
                    <a:lnTo>
                      <a:pt x="0" y="5"/>
                    </a:lnTo>
                    <a:lnTo>
                      <a:pt x="2" y="7"/>
                    </a:lnTo>
                    <a:lnTo>
                      <a:pt x="7" y="4"/>
                    </a:lnTo>
                    <a:lnTo>
                      <a:pt x="8" y="0"/>
                    </a:lnTo>
                    <a:lnTo>
                      <a:pt x="4" y="2"/>
                    </a:lnTo>
                  </a:path>
                </a:pathLst>
              </a:custGeom>
              <a:noFill/>
              <a:ln w="0" cap="rnd">
                <a:solidFill>
                  <a:srgbClr val="000000"/>
                </a:solidFill>
                <a:round/>
                <a:headEnd/>
                <a:tailEnd/>
              </a:ln>
            </p:spPr>
            <p:txBody>
              <a:bodyPr>
                <a:prstTxWarp prst="textNoShape">
                  <a:avLst/>
                </a:prstTxWarp>
              </a:bodyPr>
              <a:lstStyle/>
              <a:p>
                <a:endParaRPr lang="en-US"/>
              </a:p>
            </p:txBody>
          </p:sp>
          <p:sp>
            <p:nvSpPr>
              <p:cNvPr id="70838" name="Freeform 165"/>
              <p:cNvSpPr>
                <a:spLocks/>
              </p:cNvSpPr>
              <p:nvPr/>
            </p:nvSpPr>
            <p:spPr bwMode="auto">
              <a:xfrm>
                <a:off x="5043" y="3260"/>
                <a:ext cx="81" cy="16"/>
              </a:xfrm>
              <a:custGeom>
                <a:avLst/>
                <a:gdLst>
                  <a:gd name="T0" fmla="*/ 0 w 81"/>
                  <a:gd name="T1" fmla="*/ 4 h 16"/>
                  <a:gd name="T2" fmla="*/ 1 w 81"/>
                  <a:gd name="T3" fmla="*/ 6 h 16"/>
                  <a:gd name="T4" fmla="*/ 14 w 81"/>
                  <a:gd name="T5" fmla="*/ 9 h 16"/>
                  <a:gd name="T6" fmla="*/ 17 w 81"/>
                  <a:gd name="T7" fmla="*/ 4 h 16"/>
                  <a:gd name="T8" fmla="*/ 80 w 81"/>
                  <a:gd name="T9" fmla="*/ 16 h 16"/>
                  <a:gd name="T10" fmla="*/ 81 w 81"/>
                  <a:gd name="T11" fmla="*/ 12 h 16"/>
                  <a:gd name="T12" fmla="*/ 13 w 81"/>
                  <a:gd name="T13" fmla="*/ 0 h 16"/>
                  <a:gd name="T14" fmla="*/ 10 w 81"/>
                  <a:gd name="T15" fmla="*/ 6 h 16"/>
                  <a:gd name="T16" fmla="*/ 0 w 81"/>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6"/>
                  <a:gd name="T29" fmla="*/ 81 w 8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6">
                    <a:moveTo>
                      <a:pt x="0" y="4"/>
                    </a:moveTo>
                    <a:lnTo>
                      <a:pt x="1" y="6"/>
                    </a:lnTo>
                    <a:lnTo>
                      <a:pt x="14" y="9"/>
                    </a:lnTo>
                    <a:lnTo>
                      <a:pt x="17" y="4"/>
                    </a:lnTo>
                    <a:lnTo>
                      <a:pt x="80" y="16"/>
                    </a:lnTo>
                    <a:lnTo>
                      <a:pt x="81" y="12"/>
                    </a:lnTo>
                    <a:lnTo>
                      <a:pt x="13" y="0"/>
                    </a:lnTo>
                    <a:lnTo>
                      <a:pt x="10" y="6"/>
                    </a:lnTo>
                    <a:lnTo>
                      <a:pt x="0" y="4"/>
                    </a:lnTo>
                    <a:close/>
                  </a:path>
                </a:pathLst>
              </a:custGeom>
              <a:solidFill>
                <a:srgbClr val="828282"/>
              </a:solidFill>
              <a:ln w="9525">
                <a:noFill/>
                <a:round/>
                <a:headEnd/>
                <a:tailEnd/>
              </a:ln>
            </p:spPr>
            <p:txBody>
              <a:bodyPr>
                <a:prstTxWarp prst="textNoShape">
                  <a:avLst/>
                </a:prstTxWarp>
              </a:bodyPr>
              <a:lstStyle/>
              <a:p>
                <a:endParaRPr lang="en-US"/>
              </a:p>
            </p:txBody>
          </p:sp>
          <p:sp>
            <p:nvSpPr>
              <p:cNvPr id="70839" name="Freeform 166"/>
              <p:cNvSpPr>
                <a:spLocks/>
              </p:cNvSpPr>
              <p:nvPr/>
            </p:nvSpPr>
            <p:spPr bwMode="auto">
              <a:xfrm>
                <a:off x="5043" y="3260"/>
                <a:ext cx="81" cy="16"/>
              </a:xfrm>
              <a:custGeom>
                <a:avLst/>
                <a:gdLst>
                  <a:gd name="T0" fmla="*/ 0 w 81"/>
                  <a:gd name="T1" fmla="*/ 4 h 16"/>
                  <a:gd name="T2" fmla="*/ 1 w 81"/>
                  <a:gd name="T3" fmla="*/ 6 h 16"/>
                  <a:gd name="T4" fmla="*/ 14 w 81"/>
                  <a:gd name="T5" fmla="*/ 9 h 16"/>
                  <a:gd name="T6" fmla="*/ 17 w 81"/>
                  <a:gd name="T7" fmla="*/ 4 h 16"/>
                  <a:gd name="T8" fmla="*/ 80 w 81"/>
                  <a:gd name="T9" fmla="*/ 16 h 16"/>
                  <a:gd name="T10" fmla="*/ 81 w 81"/>
                  <a:gd name="T11" fmla="*/ 12 h 16"/>
                  <a:gd name="T12" fmla="*/ 13 w 81"/>
                  <a:gd name="T13" fmla="*/ 0 h 16"/>
                  <a:gd name="T14" fmla="*/ 10 w 81"/>
                  <a:gd name="T15" fmla="*/ 6 h 16"/>
                  <a:gd name="T16" fmla="*/ 0 w 81"/>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6"/>
                  <a:gd name="T29" fmla="*/ 81 w 8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6">
                    <a:moveTo>
                      <a:pt x="0" y="4"/>
                    </a:moveTo>
                    <a:lnTo>
                      <a:pt x="1" y="6"/>
                    </a:lnTo>
                    <a:lnTo>
                      <a:pt x="14" y="9"/>
                    </a:lnTo>
                    <a:lnTo>
                      <a:pt x="17" y="4"/>
                    </a:lnTo>
                    <a:lnTo>
                      <a:pt x="80" y="16"/>
                    </a:lnTo>
                    <a:lnTo>
                      <a:pt x="81" y="12"/>
                    </a:lnTo>
                    <a:lnTo>
                      <a:pt x="13" y="0"/>
                    </a:lnTo>
                    <a:lnTo>
                      <a:pt x="10" y="6"/>
                    </a:lnTo>
                    <a:lnTo>
                      <a:pt x="0" y="4"/>
                    </a:lnTo>
                  </a:path>
                </a:pathLst>
              </a:custGeom>
              <a:noFill/>
              <a:ln w="0" cap="rnd">
                <a:solidFill>
                  <a:srgbClr val="000000"/>
                </a:solidFill>
                <a:round/>
                <a:headEnd/>
                <a:tailEnd/>
              </a:ln>
            </p:spPr>
            <p:txBody>
              <a:bodyPr>
                <a:prstTxWarp prst="textNoShape">
                  <a:avLst/>
                </a:prstTxWarp>
              </a:bodyPr>
              <a:lstStyle/>
              <a:p>
                <a:endParaRPr lang="en-US"/>
              </a:p>
            </p:txBody>
          </p:sp>
          <p:sp>
            <p:nvSpPr>
              <p:cNvPr id="70840" name="Freeform 167"/>
              <p:cNvSpPr>
                <a:spLocks/>
              </p:cNvSpPr>
              <p:nvPr/>
            </p:nvSpPr>
            <p:spPr bwMode="auto">
              <a:xfrm>
                <a:off x="5056" y="3263"/>
                <a:ext cx="65" cy="15"/>
              </a:xfrm>
              <a:custGeom>
                <a:avLst/>
                <a:gdLst>
                  <a:gd name="T0" fmla="*/ 4 w 65"/>
                  <a:gd name="T1" fmla="*/ 0 h 15"/>
                  <a:gd name="T2" fmla="*/ 0 w 65"/>
                  <a:gd name="T3" fmla="*/ 2 h 15"/>
                  <a:gd name="T4" fmla="*/ 9 w 65"/>
                  <a:gd name="T5" fmla="*/ 5 h 15"/>
                  <a:gd name="T6" fmla="*/ 62 w 65"/>
                  <a:gd name="T7" fmla="*/ 15 h 15"/>
                  <a:gd name="T8" fmla="*/ 65 w 65"/>
                  <a:gd name="T9" fmla="*/ 13 h 15"/>
                  <a:gd name="T10" fmla="*/ 4 w 65"/>
                  <a:gd name="T11" fmla="*/ 0 h 15"/>
                  <a:gd name="T12" fmla="*/ 0 60000 65536"/>
                  <a:gd name="T13" fmla="*/ 0 60000 65536"/>
                  <a:gd name="T14" fmla="*/ 0 60000 65536"/>
                  <a:gd name="T15" fmla="*/ 0 60000 65536"/>
                  <a:gd name="T16" fmla="*/ 0 60000 65536"/>
                  <a:gd name="T17" fmla="*/ 0 60000 65536"/>
                  <a:gd name="T18" fmla="*/ 0 w 65"/>
                  <a:gd name="T19" fmla="*/ 0 h 15"/>
                  <a:gd name="T20" fmla="*/ 65 w 6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 h="15">
                    <a:moveTo>
                      <a:pt x="4" y="0"/>
                    </a:moveTo>
                    <a:lnTo>
                      <a:pt x="0" y="2"/>
                    </a:lnTo>
                    <a:lnTo>
                      <a:pt x="9" y="5"/>
                    </a:lnTo>
                    <a:lnTo>
                      <a:pt x="62" y="15"/>
                    </a:lnTo>
                    <a:lnTo>
                      <a:pt x="65" y="13"/>
                    </a:lnTo>
                    <a:lnTo>
                      <a:pt x="4"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41" name="Freeform 168"/>
              <p:cNvSpPr>
                <a:spLocks/>
              </p:cNvSpPr>
              <p:nvPr/>
            </p:nvSpPr>
            <p:spPr bwMode="auto">
              <a:xfrm>
                <a:off x="5056" y="3263"/>
                <a:ext cx="65" cy="15"/>
              </a:xfrm>
              <a:custGeom>
                <a:avLst/>
                <a:gdLst>
                  <a:gd name="T0" fmla="*/ 4 w 65"/>
                  <a:gd name="T1" fmla="*/ 0 h 15"/>
                  <a:gd name="T2" fmla="*/ 0 w 65"/>
                  <a:gd name="T3" fmla="*/ 2 h 15"/>
                  <a:gd name="T4" fmla="*/ 9 w 65"/>
                  <a:gd name="T5" fmla="*/ 5 h 15"/>
                  <a:gd name="T6" fmla="*/ 62 w 65"/>
                  <a:gd name="T7" fmla="*/ 15 h 15"/>
                  <a:gd name="T8" fmla="*/ 65 w 65"/>
                  <a:gd name="T9" fmla="*/ 13 h 15"/>
                  <a:gd name="T10" fmla="*/ 4 w 65"/>
                  <a:gd name="T11" fmla="*/ 0 h 15"/>
                  <a:gd name="T12" fmla="*/ 0 60000 65536"/>
                  <a:gd name="T13" fmla="*/ 0 60000 65536"/>
                  <a:gd name="T14" fmla="*/ 0 60000 65536"/>
                  <a:gd name="T15" fmla="*/ 0 60000 65536"/>
                  <a:gd name="T16" fmla="*/ 0 60000 65536"/>
                  <a:gd name="T17" fmla="*/ 0 60000 65536"/>
                  <a:gd name="T18" fmla="*/ 0 w 65"/>
                  <a:gd name="T19" fmla="*/ 0 h 15"/>
                  <a:gd name="T20" fmla="*/ 65 w 6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 h="15">
                    <a:moveTo>
                      <a:pt x="4" y="0"/>
                    </a:moveTo>
                    <a:lnTo>
                      <a:pt x="0" y="2"/>
                    </a:lnTo>
                    <a:lnTo>
                      <a:pt x="9" y="5"/>
                    </a:lnTo>
                    <a:lnTo>
                      <a:pt x="62" y="15"/>
                    </a:lnTo>
                    <a:lnTo>
                      <a:pt x="65" y="13"/>
                    </a:lnTo>
                    <a:lnTo>
                      <a:pt x="4" y="0"/>
                    </a:lnTo>
                  </a:path>
                </a:pathLst>
              </a:custGeom>
              <a:noFill/>
              <a:ln w="0" cap="rnd">
                <a:solidFill>
                  <a:srgbClr val="000000"/>
                </a:solidFill>
                <a:round/>
                <a:headEnd/>
                <a:tailEnd/>
              </a:ln>
            </p:spPr>
            <p:txBody>
              <a:bodyPr>
                <a:prstTxWarp prst="textNoShape">
                  <a:avLst/>
                </a:prstTxWarp>
              </a:bodyPr>
              <a:lstStyle/>
              <a:p>
                <a:endParaRPr lang="en-US"/>
              </a:p>
            </p:txBody>
          </p:sp>
          <p:sp>
            <p:nvSpPr>
              <p:cNvPr id="70842" name="Freeform 169"/>
              <p:cNvSpPr>
                <a:spLocks/>
              </p:cNvSpPr>
              <p:nvPr/>
            </p:nvSpPr>
            <p:spPr bwMode="auto">
              <a:xfrm>
                <a:off x="5055" y="3266"/>
                <a:ext cx="63" cy="16"/>
              </a:xfrm>
              <a:custGeom>
                <a:avLst/>
                <a:gdLst>
                  <a:gd name="T0" fmla="*/ 1 w 63"/>
                  <a:gd name="T1" fmla="*/ 0 h 16"/>
                  <a:gd name="T2" fmla="*/ 0 w 63"/>
                  <a:gd name="T3" fmla="*/ 4 h 16"/>
                  <a:gd name="T4" fmla="*/ 62 w 63"/>
                  <a:gd name="T5" fmla="*/ 16 h 16"/>
                  <a:gd name="T6" fmla="*/ 63 w 63"/>
                  <a:gd name="T7" fmla="*/ 12 h 16"/>
                  <a:gd name="T8" fmla="*/ 1 w 63"/>
                  <a:gd name="T9" fmla="*/ 0 h 16"/>
                  <a:gd name="T10" fmla="*/ 0 60000 65536"/>
                  <a:gd name="T11" fmla="*/ 0 60000 65536"/>
                  <a:gd name="T12" fmla="*/ 0 60000 65536"/>
                  <a:gd name="T13" fmla="*/ 0 60000 65536"/>
                  <a:gd name="T14" fmla="*/ 0 60000 65536"/>
                  <a:gd name="T15" fmla="*/ 0 w 63"/>
                  <a:gd name="T16" fmla="*/ 0 h 16"/>
                  <a:gd name="T17" fmla="*/ 63 w 63"/>
                  <a:gd name="T18" fmla="*/ 16 h 16"/>
                </a:gdLst>
                <a:ahLst/>
                <a:cxnLst>
                  <a:cxn ang="T10">
                    <a:pos x="T0" y="T1"/>
                  </a:cxn>
                  <a:cxn ang="T11">
                    <a:pos x="T2" y="T3"/>
                  </a:cxn>
                  <a:cxn ang="T12">
                    <a:pos x="T4" y="T5"/>
                  </a:cxn>
                  <a:cxn ang="T13">
                    <a:pos x="T6" y="T7"/>
                  </a:cxn>
                  <a:cxn ang="T14">
                    <a:pos x="T8" y="T9"/>
                  </a:cxn>
                </a:cxnLst>
                <a:rect l="T15" t="T16" r="T17" b="T18"/>
                <a:pathLst>
                  <a:path w="63" h="16">
                    <a:moveTo>
                      <a:pt x="1" y="0"/>
                    </a:moveTo>
                    <a:lnTo>
                      <a:pt x="0" y="4"/>
                    </a:lnTo>
                    <a:lnTo>
                      <a:pt x="62" y="16"/>
                    </a:lnTo>
                    <a:lnTo>
                      <a:pt x="63" y="12"/>
                    </a:lnTo>
                    <a:lnTo>
                      <a:pt x="1" y="0"/>
                    </a:lnTo>
                    <a:close/>
                  </a:path>
                </a:pathLst>
              </a:custGeom>
              <a:solidFill>
                <a:srgbClr val="828282"/>
              </a:solidFill>
              <a:ln w="9525">
                <a:noFill/>
                <a:round/>
                <a:headEnd/>
                <a:tailEnd/>
              </a:ln>
            </p:spPr>
            <p:txBody>
              <a:bodyPr>
                <a:prstTxWarp prst="textNoShape">
                  <a:avLst/>
                </a:prstTxWarp>
              </a:bodyPr>
              <a:lstStyle/>
              <a:p>
                <a:endParaRPr lang="en-US"/>
              </a:p>
            </p:txBody>
          </p:sp>
          <p:sp>
            <p:nvSpPr>
              <p:cNvPr id="70843" name="Freeform 170"/>
              <p:cNvSpPr>
                <a:spLocks/>
              </p:cNvSpPr>
              <p:nvPr/>
            </p:nvSpPr>
            <p:spPr bwMode="auto">
              <a:xfrm>
                <a:off x="5055" y="3266"/>
                <a:ext cx="63" cy="16"/>
              </a:xfrm>
              <a:custGeom>
                <a:avLst/>
                <a:gdLst>
                  <a:gd name="T0" fmla="*/ 1 w 63"/>
                  <a:gd name="T1" fmla="*/ 0 h 16"/>
                  <a:gd name="T2" fmla="*/ 0 w 63"/>
                  <a:gd name="T3" fmla="*/ 4 h 16"/>
                  <a:gd name="T4" fmla="*/ 62 w 63"/>
                  <a:gd name="T5" fmla="*/ 16 h 16"/>
                  <a:gd name="T6" fmla="*/ 63 w 63"/>
                  <a:gd name="T7" fmla="*/ 12 h 16"/>
                  <a:gd name="T8" fmla="*/ 1 w 63"/>
                  <a:gd name="T9" fmla="*/ 0 h 16"/>
                  <a:gd name="T10" fmla="*/ 0 60000 65536"/>
                  <a:gd name="T11" fmla="*/ 0 60000 65536"/>
                  <a:gd name="T12" fmla="*/ 0 60000 65536"/>
                  <a:gd name="T13" fmla="*/ 0 60000 65536"/>
                  <a:gd name="T14" fmla="*/ 0 60000 65536"/>
                  <a:gd name="T15" fmla="*/ 0 w 63"/>
                  <a:gd name="T16" fmla="*/ 0 h 16"/>
                  <a:gd name="T17" fmla="*/ 63 w 63"/>
                  <a:gd name="T18" fmla="*/ 16 h 16"/>
                </a:gdLst>
                <a:ahLst/>
                <a:cxnLst>
                  <a:cxn ang="T10">
                    <a:pos x="T0" y="T1"/>
                  </a:cxn>
                  <a:cxn ang="T11">
                    <a:pos x="T2" y="T3"/>
                  </a:cxn>
                  <a:cxn ang="T12">
                    <a:pos x="T4" y="T5"/>
                  </a:cxn>
                  <a:cxn ang="T13">
                    <a:pos x="T6" y="T7"/>
                  </a:cxn>
                  <a:cxn ang="T14">
                    <a:pos x="T8" y="T9"/>
                  </a:cxn>
                </a:cxnLst>
                <a:rect l="T15" t="T16" r="T17" b="T18"/>
                <a:pathLst>
                  <a:path w="63" h="16">
                    <a:moveTo>
                      <a:pt x="1" y="0"/>
                    </a:moveTo>
                    <a:lnTo>
                      <a:pt x="0" y="4"/>
                    </a:lnTo>
                    <a:lnTo>
                      <a:pt x="62" y="16"/>
                    </a:lnTo>
                    <a:lnTo>
                      <a:pt x="63" y="12"/>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0844" name="Freeform 171"/>
              <p:cNvSpPr>
                <a:spLocks/>
              </p:cNvSpPr>
              <p:nvPr/>
            </p:nvSpPr>
            <p:spPr bwMode="auto">
              <a:xfrm>
                <a:off x="5085" y="3270"/>
                <a:ext cx="5" cy="2"/>
              </a:xfrm>
              <a:custGeom>
                <a:avLst/>
                <a:gdLst>
                  <a:gd name="T0" fmla="*/ 0 w 5"/>
                  <a:gd name="T1" fmla="*/ 2 h 2"/>
                  <a:gd name="T2" fmla="*/ 0 w 5"/>
                  <a:gd name="T3" fmla="*/ 2 h 2"/>
                  <a:gd name="T4" fmla="*/ 1 w 5"/>
                  <a:gd name="T5" fmla="*/ 2 h 2"/>
                  <a:gd name="T6" fmla="*/ 1 w 5"/>
                  <a:gd name="T7" fmla="*/ 2 h 2"/>
                  <a:gd name="T8" fmla="*/ 4 w 5"/>
                  <a:gd name="T9" fmla="*/ 2 h 2"/>
                  <a:gd name="T10" fmla="*/ 5 w 5"/>
                  <a:gd name="T11" fmla="*/ 2 h 2"/>
                  <a:gd name="T12" fmla="*/ 5 w 5"/>
                  <a:gd name="T13" fmla="*/ 2 h 2"/>
                  <a:gd name="T14" fmla="*/ 5 w 5"/>
                  <a:gd name="T15" fmla="*/ 2 h 2"/>
                  <a:gd name="T16" fmla="*/ 5 w 5"/>
                  <a:gd name="T17" fmla="*/ 1 h 2"/>
                  <a:gd name="T18" fmla="*/ 5 w 5"/>
                  <a:gd name="T19" fmla="*/ 1 h 2"/>
                  <a:gd name="T20" fmla="*/ 5 w 5"/>
                  <a:gd name="T21" fmla="*/ 1 h 2"/>
                  <a:gd name="T22" fmla="*/ 4 w 5"/>
                  <a:gd name="T23" fmla="*/ 0 h 2"/>
                  <a:gd name="T24" fmla="*/ 4 w 5"/>
                  <a:gd name="T25" fmla="*/ 0 h 2"/>
                  <a:gd name="T26" fmla="*/ 4 w 5"/>
                  <a:gd name="T27" fmla="*/ 0 h 2"/>
                  <a:gd name="T28" fmla="*/ 3 w 5"/>
                  <a:gd name="T29" fmla="*/ 0 h 2"/>
                  <a:gd name="T30" fmla="*/ 2 w 5"/>
                  <a:gd name="T31" fmla="*/ 0 h 2"/>
                  <a:gd name="T32" fmla="*/ 2 w 5"/>
                  <a:gd name="T33" fmla="*/ 0 h 2"/>
                  <a:gd name="T34" fmla="*/ 1 w 5"/>
                  <a:gd name="T35" fmla="*/ 0 h 2"/>
                  <a:gd name="T36" fmla="*/ 1 w 5"/>
                  <a:gd name="T37" fmla="*/ 0 h 2"/>
                  <a:gd name="T38" fmla="*/ 1 w 5"/>
                  <a:gd name="T39" fmla="*/ 0 h 2"/>
                  <a:gd name="T40" fmla="*/ 1 w 5"/>
                  <a:gd name="T41" fmla="*/ 1 h 2"/>
                  <a:gd name="T42" fmla="*/ 0 w 5"/>
                  <a:gd name="T43" fmla="*/ 1 h 2"/>
                  <a:gd name="T44" fmla="*/ 0 w 5"/>
                  <a:gd name="T45" fmla="*/ 2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2"/>
                  <a:gd name="T71" fmla="*/ 5 w 5"/>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2">
                    <a:moveTo>
                      <a:pt x="0" y="2"/>
                    </a:moveTo>
                    <a:lnTo>
                      <a:pt x="0" y="2"/>
                    </a:lnTo>
                    <a:lnTo>
                      <a:pt x="1" y="2"/>
                    </a:lnTo>
                    <a:lnTo>
                      <a:pt x="4" y="2"/>
                    </a:lnTo>
                    <a:lnTo>
                      <a:pt x="5" y="2"/>
                    </a:lnTo>
                    <a:lnTo>
                      <a:pt x="5" y="1"/>
                    </a:lnTo>
                    <a:lnTo>
                      <a:pt x="4" y="0"/>
                    </a:lnTo>
                    <a:lnTo>
                      <a:pt x="3" y="0"/>
                    </a:lnTo>
                    <a:lnTo>
                      <a:pt x="2" y="0"/>
                    </a:lnTo>
                    <a:lnTo>
                      <a:pt x="1" y="0"/>
                    </a:lnTo>
                    <a:lnTo>
                      <a:pt x="1" y="1"/>
                    </a:lnTo>
                    <a:lnTo>
                      <a:pt x="0" y="1"/>
                    </a:lnTo>
                    <a:lnTo>
                      <a:pt x="0" y="2"/>
                    </a:lnTo>
                    <a:close/>
                  </a:path>
                </a:pathLst>
              </a:custGeom>
              <a:solidFill>
                <a:srgbClr val="4F4F4F"/>
              </a:solidFill>
              <a:ln w="9525">
                <a:noFill/>
                <a:round/>
                <a:headEnd/>
                <a:tailEnd/>
              </a:ln>
            </p:spPr>
            <p:txBody>
              <a:bodyPr>
                <a:prstTxWarp prst="textNoShape">
                  <a:avLst/>
                </a:prstTxWarp>
              </a:bodyPr>
              <a:lstStyle/>
              <a:p>
                <a:endParaRPr lang="en-US"/>
              </a:p>
            </p:txBody>
          </p:sp>
          <p:sp>
            <p:nvSpPr>
              <p:cNvPr id="70845" name="Freeform 172"/>
              <p:cNvSpPr>
                <a:spLocks/>
              </p:cNvSpPr>
              <p:nvPr/>
            </p:nvSpPr>
            <p:spPr bwMode="auto">
              <a:xfrm>
                <a:off x="5085" y="3270"/>
                <a:ext cx="5" cy="2"/>
              </a:xfrm>
              <a:custGeom>
                <a:avLst/>
                <a:gdLst>
                  <a:gd name="T0" fmla="*/ 0 w 5"/>
                  <a:gd name="T1" fmla="*/ 2 h 2"/>
                  <a:gd name="T2" fmla="*/ 0 w 5"/>
                  <a:gd name="T3" fmla="*/ 2 h 2"/>
                  <a:gd name="T4" fmla="*/ 1 w 5"/>
                  <a:gd name="T5" fmla="*/ 2 h 2"/>
                  <a:gd name="T6" fmla="*/ 1 w 5"/>
                  <a:gd name="T7" fmla="*/ 2 h 2"/>
                  <a:gd name="T8" fmla="*/ 4 w 5"/>
                  <a:gd name="T9" fmla="*/ 2 h 2"/>
                  <a:gd name="T10" fmla="*/ 5 w 5"/>
                  <a:gd name="T11" fmla="*/ 2 h 2"/>
                  <a:gd name="T12" fmla="*/ 5 w 5"/>
                  <a:gd name="T13" fmla="*/ 2 h 2"/>
                  <a:gd name="T14" fmla="*/ 5 w 5"/>
                  <a:gd name="T15" fmla="*/ 2 h 2"/>
                  <a:gd name="T16" fmla="*/ 5 w 5"/>
                  <a:gd name="T17" fmla="*/ 1 h 2"/>
                  <a:gd name="T18" fmla="*/ 5 w 5"/>
                  <a:gd name="T19" fmla="*/ 1 h 2"/>
                  <a:gd name="T20" fmla="*/ 5 w 5"/>
                  <a:gd name="T21" fmla="*/ 1 h 2"/>
                  <a:gd name="T22" fmla="*/ 4 w 5"/>
                  <a:gd name="T23" fmla="*/ 0 h 2"/>
                  <a:gd name="T24" fmla="*/ 4 w 5"/>
                  <a:gd name="T25" fmla="*/ 0 h 2"/>
                  <a:gd name="T26" fmla="*/ 4 w 5"/>
                  <a:gd name="T27" fmla="*/ 0 h 2"/>
                  <a:gd name="T28" fmla="*/ 3 w 5"/>
                  <a:gd name="T29" fmla="*/ 0 h 2"/>
                  <a:gd name="T30" fmla="*/ 2 w 5"/>
                  <a:gd name="T31" fmla="*/ 0 h 2"/>
                  <a:gd name="T32" fmla="*/ 2 w 5"/>
                  <a:gd name="T33" fmla="*/ 0 h 2"/>
                  <a:gd name="T34" fmla="*/ 1 w 5"/>
                  <a:gd name="T35" fmla="*/ 0 h 2"/>
                  <a:gd name="T36" fmla="*/ 1 w 5"/>
                  <a:gd name="T37" fmla="*/ 0 h 2"/>
                  <a:gd name="T38" fmla="*/ 1 w 5"/>
                  <a:gd name="T39" fmla="*/ 0 h 2"/>
                  <a:gd name="T40" fmla="*/ 1 w 5"/>
                  <a:gd name="T41" fmla="*/ 1 h 2"/>
                  <a:gd name="T42" fmla="*/ 0 w 5"/>
                  <a:gd name="T43" fmla="*/ 1 h 2"/>
                  <a:gd name="T44" fmla="*/ 0 w 5"/>
                  <a:gd name="T45" fmla="*/ 2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2"/>
                  <a:gd name="T71" fmla="*/ 5 w 5"/>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2">
                    <a:moveTo>
                      <a:pt x="0" y="2"/>
                    </a:moveTo>
                    <a:lnTo>
                      <a:pt x="0" y="2"/>
                    </a:lnTo>
                    <a:lnTo>
                      <a:pt x="1" y="2"/>
                    </a:lnTo>
                    <a:lnTo>
                      <a:pt x="4" y="2"/>
                    </a:lnTo>
                    <a:lnTo>
                      <a:pt x="5" y="2"/>
                    </a:lnTo>
                    <a:lnTo>
                      <a:pt x="5" y="1"/>
                    </a:lnTo>
                    <a:lnTo>
                      <a:pt x="4" y="0"/>
                    </a:lnTo>
                    <a:lnTo>
                      <a:pt x="3" y="0"/>
                    </a:lnTo>
                    <a:lnTo>
                      <a:pt x="2" y="0"/>
                    </a:lnTo>
                    <a:lnTo>
                      <a:pt x="1" y="0"/>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sp>
            <p:nvSpPr>
              <p:cNvPr id="70846" name="Freeform 173"/>
              <p:cNvSpPr>
                <a:spLocks/>
              </p:cNvSpPr>
              <p:nvPr/>
            </p:nvSpPr>
            <p:spPr bwMode="auto">
              <a:xfrm>
                <a:off x="5120" y="3277"/>
                <a:ext cx="14" cy="5"/>
              </a:xfrm>
              <a:custGeom>
                <a:avLst/>
                <a:gdLst>
                  <a:gd name="T0" fmla="*/ 0 w 14"/>
                  <a:gd name="T1" fmla="*/ 3 h 5"/>
                  <a:gd name="T2" fmla="*/ 0 w 14"/>
                  <a:gd name="T3" fmla="*/ 3 h 5"/>
                  <a:gd name="T4" fmla="*/ 0 w 14"/>
                  <a:gd name="T5" fmla="*/ 4 h 5"/>
                  <a:gd name="T6" fmla="*/ 1 w 14"/>
                  <a:gd name="T7" fmla="*/ 4 h 5"/>
                  <a:gd name="T8" fmla="*/ 2 w 14"/>
                  <a:gd name="T9" fmla="*/ 4 h 5"/>
                  <a:gd name="T10" fmla="*/ 2 w 14"/>
                  <a:gd name="T11" fmla="*/ 4 h 5"/>
                  <a:gd name="T12" fmla="*/ 3 w 14"/>
                  <a:gd name="T13" fmla="*/ 4 h 5"/>
                  <a:gd name="T14" fmla="*/ 5 w 14"/>
                  <a:gd name="T15" fmla="*/ 4 h 5"/>
                  <a:gd name="T16" fmla="*/ 6 w 14"/>
                  <a:gd name="T17" fmla="*/ 4 h 5"/>
                  <a:gd name="T18" fmla="*/ 6 w 14"/>
                  <a:gd name="T19" fmla="*/ 4 h 5"/>
                  <a:gd name="T20" fmla="*/ 6 w 14"/>
                  <a:gd name="T21" fmla="*/ 4 h 5"/>
                  <a:gd name="T22" fmla="*/ 7 w 14"/>
                  <a:gd name="T23" fmla="*/ 4 h 5"/>
                  <a:gd name="T24" fmla="*/ 8 w 14"/>
                  <a:gd name="T25" fmla="*/ 5 h 5"/>
                  <a:gd name="T26" fmla="*/ 9 w 14"/>
                  <a:gd name="T27" fmla="*/ 5 h 5"/>
                  <a:gd name="T28" fmla="*/ 10 w 14"/>
                  <a:gd name="T29" fmla="*/ 5 h 5"/>
                  <a:gd name="T30" fmla="*/ 11 w 14"/>
                  <a:gd name="T31" fmla="*/ 5 h 5"/>
                  <a:gd name="T32" fmla="*/ 11 w 14"/>
                  <a:gd name="T33" fmla="*/ 5 h 5"/>
                  <a:gd name="T34" fmla="*/ 12 w 14"/>
                  <a:gd name="T35" fmla="*/ 5 h 5"/>
                  <a:gd name="T36" fmla="*/ 12 w 14"/>
                  <a:gd name="T37" fmla="*/ 5 h 5"/>
                  <a:gd name="T38" fmla="*/ 12 w 14"/>
                  <a:gd name="T39" fmla="*/ 5 h 5"/>
                  <a:gd name="T40" fmla="*/ 14 w 14"/>
                  <a:gd name="T41" fmla="*/ 4 h 5"/>
                  <a:gd name="T42" fmla="*/ 11 w 14"/>
                  <a:gd name="T43" fmla="*/ 2 h 5"/>
                  <a:gd name="T44" fmla="*/ 10 w 14"/>
                  <a:gd name="T45" fmla="*/ 2 h 5"/>
                  <a:gd name="T46" fmla="*/ 10 w 14"/>
                  <a:gd name="T47" fmla="*/ 2 h 5"/>
                  <a:gd name="T48" fmla="*/ 10 w 14"/>
                  <a:gd name="T49" fmla="*/ 2 h 5"/>
                  <a:gd name="T50" fmla="*/ 9 w 14"/>
                  <a:gd name="T51" fmla="*/ 2 h 5"/>
                  <a:gd name="T52" fmla="*/ 9 w 14"/>
                  <a:gd name="T53" fmla="*/ 2 h 5"/>
                  <a:gd name="T54" fmla="*/ 9 w 14"/>
                  <a:gd name="T55" fmla="*/ 1 h 5"/>
                  <a:gd name="T56" fmla="*/ 9 w 14"/>
                  <a:gd name="T57" fmla="*/ 1 h 5"/>
                  <a:gd name="T58" fmla="*/ 8 w 14"/>
                  <a:gd name="T59" fmla="*/ 1 h 5"/>
                  <a:gd name="T60" fmla="*/ 8 w 14"/>
                  <a:gd name="T61" fmla="*/ 1 h 5"/>
                  <a:gd name="T62" fmla="*/ 7 w 14"/>
                  <a:gd name="T63" fmla="*/ 1 h 5"/>
                  <a:gd name="T64" fmla="*/ 7 w 14"/>
                  <a:gd name="T65" fmla="*/ 1 h 5"/>
                  <a:gd name="T66" fmla="*/ 6 w 14"/>
                  <a:gd name="T67" fmla="*/ 1 h 5"/>
                  <a:gd name="T68" fmla="*/ 6 w 14"/>
                  <a:gd name="T69" fmla="*/ 0 h 5"/>
                  <a:gd name="T70" fmla="*/ 6 w 14"/>
                  <a:gd name="T71" fmla="*/ 0 h 5"/>
                  <a:gd name="T72" fmla="*/ 6 w 14"/>
                  <a:gd name="T73" fmla="*/ 0 h 5"/>
                  <a:gd name="T74" fmla="*/ 2 w 14"/>
                  <a:gd name="T75" fmla="*/ 0 h 5"/>
                  <a:gd name="T76" fmla="*/ 2 w 14"/>
                  <a:gd name="T77" fmla="*/ 0 h 5"/>
                  <a:gd name="T78" fmla="*/ 1 w 14"/>
                  <a:gd name="T79" fmla="*/ 0 h 5"/>
                  <a:gd name="T80" fmla="*/ 1 w 14"/>
                  <a:gd name="T81" fmla="*/ 1 h 5"/>
                  <a:gd name="T82" fmla="*/ 0 w 14"/>
                  <a:gd name="T83" fmla="*/ 1 h 5"/>
                  <a:gd name="T84" fmla="*/ 0 w 14"/>
                  <a:gd name="T85" fmla="*/ 1 h 5"/>
                  <a:gd name="T86" fmla="*/ 0 w 14"/>
                  <a:gd name="T87" fmla="*/ 2 h 5"/>
                  <a:gd name="T88" fmla="*/ 0 w 14"/>
                  <a:gd name="T89" fmla="*/ 2 h 5"/>
                  <a:gd name="T90" fmla="*/ 0 w 14"/>
                  <a:gd name="T91" fmla="*/ 2 h 5"/>
                  <a:gd name="T92" fmla="*/ 0 w 14"/>
                  <a:gd name="T93" fmla="*/ 2 h 5"/>
                  <a:gd name="T94" fmla="*/ 0 w 14"/>
                  <a:gd name="T95" fmla="*/ 2 h 5"/>
                  <a:gd name="T96" fmla="*/ 0 w 14"/>
                  <a:gd name="T97" fmla="*/ 3 h 5"/>
                  <a:gd name="T98" fmla="*/ 0 w 14"/>
                  <a:gd name="T99" fmla="*/ 3 h 5"/>
                  <a:gd name="T100" fmla="*/ 0 w 14"/>
                  <a:gd name="T101" fmla="*/ 3 h 5"/>
                  <a:gd name="T102" fmla="*/ 0 w 14"/>
                  <a:gd name="T103" fmla="*/ 3 h 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
                  <a:gd name="T157" fmla="*/ 0 h 5"/>
                  <a:gd name="T158" fmla="*/ 14 w 14"/>
                  <a:gd name="T159" fmla="*/ 5 h 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 h="5">
                    <a:moveTo>
                      <a:pt x="0" y="3"/>
                    </a:moveTo>
                    <a:lnTo>
                      <a:pt x="0" y="3"/>
                    </a:lnTo>
                    <a:lnTo>
                      <a:pt x="0" y="4"/>
                    </a:lnTo>
                    <a:lnTo>
                      <a:pt x="1" y="4"/>
                    </a:lnTo>
                    <a:lnTo>
                      <a:pt x="2" y="4"/>
                    </a:lnTo>
                    <a:lnTo>
                      <a:pt x="3" y="4"/>
                    </a:lnTo>
                    <a:lnTo>
                      <a:pt x="5" y="4"/>
                    </a:lnTo>
                    <a:lnTo>
                      <a:pt x="6" y="4"/>
                    </a:lnTo>
                    <a:lnTo>
                      <a:pt x="7" y="4"/>
                    </a:lnTo>
                    <a:lnTo>
                      <a:pt x="8" y="5"/>
                    </a:lnTo>
                    <a:lnTo>
                      <a:pt x="9" y="5"/>
                    </a:lnTo>
                    <a:lnTo>
                      <a:pt x="10" y="5"/>
                    </a:lnTo>
                    <a:lnTo>
                      <a:pt x="11" y="5"/>
                    </a:lnTo>
                    <a:lnTo>
                      <a:pt x="12" y="5"/>
                    </a:lnTo>
                    <a:lnTo>
                      <a:pt x="14" y="4"/>
                    </a:lnTo>
                    <a:lnTo>
                      <a:pt x="11" y="2"/>
                    </a:lnTo>
                    <a:lnTo>
                      <a:pt x="10" y="2"/>
                    </a:lnTo>
                    <a:lnTo>
                      <a:pt x="9" y="2"/>
                    </a:lnTo>
                    <a:lnTo>
                      <a:pt x="9" y="1"/>
                    </a:lnTo>
                    <a:lnTo>
                      <a:pt x="8" y="1"/>
                    </a:lnTo>
                    <a:lnTo>
                      <a:pt x="7" y="1"/>
                    </a:lnTo>
                    <a:lnTo>
                      <a:pt x="6" y="1"/>
                    </a:lnTo>
                    <a:lnTo>
                      <a:pt x="6" y="0"/>
                    </a:lnTo>
                    <a:lnTo>
                      <a:pt x="2" y="0"/>
                    </a:lnTo>
                    <a:lnTo>
                      <a:pt x="1" y="0"/>
                    </a:lnTo>
                    <a:lnTo>
                      <a:pt x="1" y="1"/>
                    </a:lnTo>
                    <a:lnTo>
                      <a:pt x="0" y="1"/>
                    </a:lnTo>
                    <a:lnTo>
                      <a:pt x="0" y="2"/>
                    </a:lnTo>
                    <a:lnTo>
                      <a:pt x="0" y="3"/>
                    </a:lnTo>
                    <a:close/>
                  </a:path>
                </a:pathLst>
              </a:custGeom>
              <a:solidFill>
                <a:srgbClr val="828282"/>
              </a:solidFill>
              <a:ln w="9525">
                <a:noFill/>
                <a:round/>
                <a:headEnd/>
                <a:tailEnd/>
              </a:ln>
            </p:spPr>
            <p:txBody>
              <a:bodyPr>
                <a:prstTxWarp prst="textNoShape">
                  <a:avLst/>
                </a:prstTxWarp>
              </a:bodyPr>
              <a:lstStyle/>
              <a:p>
                <a:endParaRPr lang="en-US"/>
              </a:p>
            </p:txBody>
          </p:sp>
          <p:sp>
            <p:nvSpPr>
              <p:cNvPr id="70847" name="Freeform 174"/>
              <p:cNvSpPr>
                <a:spLocks/>
              </p:cNvSpPr>
              <p:nvPr/>
            </p:nvSpPr>
            <p:spPr bwMode="auto">
              <a:xfrm>
                <a:off x="5120" y="3277"/>
                <a:ext cx="14" cy="5"/>
              </a:xfrm>
              <a:custGeom>
                <a:avLst/>
                <a:gdLst>
                  <a:gd name="T0" fmla="*/ 0 w 14"/>
                  <a:gd name="T1" fmla="*/ 3 h 5"/>
                  <a:gd name="T2" fmla="*/ 0 w 14"/>
                  <a:gd name="T3" fmla="*/ 3 h 5"/>
                  <a:gd name="T4" fmla="*/ 0 w 14"/>
                  <a:gd name="T5" fmla="*/ 4 h 5"/>
                  <a:gd name="T6" fmla="*/ 1 w 14"/>
                  <a:gd name="T7" fmla="*/ 4 h 5"/>
                  <a:gd name="T8" fmla="*/ 2 w 14"/>
                  <a:gd name="T9" fmla="*/ 4 h 5"/>
                  <a:gd name="T10" fmla="*/ 2 w 14"/>
                  <a:gd name="T11" fmla="*/ 4 h 5"/>
                  <a:gd name="T12" fmla="*/ 3 w 14"/>
                  <a:gd name="T13" fmla="*/ 4 h 5"/>
                  <a:gd name="T14" fmla="*/ 5 w 14"/>
                  <a:gd name="T15" fmla="*/ 4 h 5"/>
                  <a:gd name="T16" fmla="*/ 6 w 14"/>
                  <a:gd name="T17" fmla="*/ 4 h 5"/>
                  <a:gd name="T18" fmla="*/ 6 w 14"/>
                  <a:gd name="T19" fmla="*/ 4 h 5"/>
                  <a:gd name="T20" fmla="*/ 6 w 14"/>
                  <a:gd name="T21" fmla="*/ 4 h 5"/>
                  <a:gd name="T22" fmla="*/ 7 w 14"/>
                  <a:gd name="T23" fmla="*/ 4 h 5"/>
                  <a:gd name="T24" fmla="*/ 8 w 14"/>
                  <a:gd name="T25" fmla="*/ 5 h 5"/>
                  <a:gd name="T26" fmla="*/ 9 w 14"/>
                  <a:gd name="T27" fmla="*/ 5 h 5"/>
                  <a:gd name="T28" fmla="*/ 10 w 14"/>
                  <a:gd name="T29" fmla="*/ 5 h 5"/>
                  <a:gd name="T30" fmla="*/ 11 w 14"/>
                  <a:gd name="T31" fmla="*/ 5 h 5"/>
                  <a:gd name="T32" fmla="*/ 11 w 14"/>
                  <a:gd name="T33" fmla="*/ 5 h 5"/>
                  <a:gd name="T34" fmla="*/ 12 w 14"/>
                  <a:gd name="T35" fmla="*/ 5 h 5"/>
                  <a:gd name="T36" fmla="*/ 12 w 14"/>
                  <a:gd name="T37" fmla="*/ 5 h 5"/>
                  <a:gd name="T38" fmla="*/ 12 w 14"/>
                  <a:gd name="T39" fmla="*/ 5 h 5"/>
                  <a:gd name="T40" fmla="*/ 14 w 14"/>
                  <a:gd name="T41" fmla="*/ 4 h 5"/>
                  <a:gd name="T42" fmla="*/ 11 w 14"/>
                  <a:gd name="T43" fmla="*/ 2 h 5"/>
                  <a:gd name="T44" fmla="*/ 10 w 14"/>
                  <a:gd name="T45" fmla="*/ 2 h 5"/>
                  <a:gd name="T46" fmla="*/ 10 w 14"/>
                  <a:gd name="T47" fmla="*/ 2 h 5"/>
                  <a:gd name="T48" fmla="*/ 10 w 14"/>
                  <a:gd name="T49" fmla="*/ 2 h 5"/>
                  <a:gd name="T50" fmla="*/ 9 w 14"/>
                  <a:gd name="T51" fmla="*/ 2 h 5"/>
                  <a:gd name="T52" fmla="*/ 9 w 14"/>
                  <a:gd name="T53" fmla="*/ 2 h 5"/>
                  <a:gd name="T54" fmla="*/ 9 w 14"/>
                  <a:gd name="T55" fmla="*/ 1 h 5"/>
                  <a:gd name="T56" fmla="*/ 9 w 14"/>
                  <a:gd name="T57" fmla="*/ 1 h 5"/>
                  <a:gd name="T58" fmla="*/ 8 w 14"/>
                  <a:gd name="T59" fmla="*/ 1 h 5"/>
                  <a:gd name="T60" fmla="*/ 8 w 14"/>
                  <a:gd name="T61" fmla="*/ 1 h 5"/>
                  <a:gd name="T62" fmla="*/ 7 w 14"/>
                  <a:gd name="T63" fmla="*/ 1 h 5"/>
                  <a:gd name="T64" fmla="*/ 7 w 14"/>
                  <a:gd name="T65" fmla="*/ 1 h 5"/>
                  <a:gd name="T66" fmla="*/ 6 w 14"/>
                  <a:gd name="T67" fmla="*/ 1 h 5"/>
                  <a:gd name="T68" fmla="*/ 6 w 14"/>
                  <a:gd name="T69" fmla="*/ 0 h 5"/>
                  <a:gd name="T70" fmla="*/ 6 w 14"/>
                  <a:gd name="T71" fmla="*/ 0 h 5"/>
                  <a:gd name="T72" fmla="*/ 6 w 14"/>
                  <a:gd name="T73" fmla="*/ 0 h 5"/>
                  <a:gd name="T74" fmla="*/ 2 w 14"/>
                  <a:gd name="T75" fmla="*/ 0 h 5"/>
                  <a:gd name="T76" fmla="*/ 2 w 14"/>
                  <a:gd name="T77" fmla="*/ 0 h 5"/>
                  <a:gd name="T78" fmla="*/ 1 w 14"/>
                  <a:gd name="T79" fmla="*/ 0 h 5"/>
                  <a:gd name="T80" fmla="*/ 1 w 14"/>
                  <a:gd name="T81" fmla="*/ 1 h 5"/>
                  <a:gd name="T82" fmla="*/ 0 w 14"/>
                  <a:gd name="T83" fmla="*/ 1 h 5"/>
                  <a:gd name="T84" fmla="*/ 0 w 14"/>
                  <a:gd name="T85" fmla="*/ 1 h 5"/>
                  <a:gd name="T86" fmla="*/ 0 w 14"/>
                  <a:gd name="T87" fmla="*/ 2 h 5"/>
                  <a:gd name="T88" fmla="*/ 0 w 14"/>
                  <a:gd name="T89" fmla="*/ 2 h 5"/>
                  <a:gd name="T90" fmla="*/ 0 w 14"/>
                  <a:gd name="T91" fmla="*/ 2 h 5"/>
                  <a:gd name="T92" fmla="*/ 0 w 14"/>
                  <a:gd name="T93" fmla="*/ 2 h 5"/>
                  <a:gd name="T94" fmla="*/ 0 w 14"/>
                  <a:gd name="T95" fmla="*/ 2 h 5"/>
                  <a:gd name="T96" fmla="*/ 0 w 14"/>
                  <a:gd name="T97" fmla="*/ 3 h 5"/>
                  <a:gd name="T98" fmla="*/ 0 w 14"/>
                  <a:gd name="T99" fmla="*/ 3 h 5"/>
                  <a:gd name="T100" fmla="*/ 0 w 14"/>
                  <a:gd name="T101" fmla="*/ 3 h 5"/>
                  <a:gd name="T102" fmla="*/ 0 w 14"/>
                  <a:gd name="T103" fmla="*/ 3 h 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
                  <a:gd name="T157" fmla="*/ 0 h 5"/>
                  <a:gd name="T158" fmla="*/ 14 w 14"/>
                  <a:gd name="T159" fmla="*/ 5 h 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 h="5">
                    <a:moveTo>
                      <a:pt x="0" y="3"/>
                    </a:moveTo>
                    <a:lnTo>
                      <a:pt x="0" y="3"/>
                    </a:lnTo>
                    <a:lnTo>
                      <a:pt x="0" y="4"/>
                    </a:lnTo>
                    <a:lnTo>
                      <a:pt x="1" y="4"/>
                    </a:lnTo>
                    <a:lnTo>
                      <a:pt x="2" y="4"/>
                    </a:lnTo>
                    <a:lnTo>
                      <a:pt x="3" y="4"/>
                    </a:lnTo>
                    <a:lnTo>
                      <a:pt x="5" y="4"/>
                    </a:lnTo>
                    <a:lnTo>
                      <a:pt x="6" y="4"/>
                    </a:lnTo>
                    <a:lnTo>
                      <a:pt x="7" y="4"/>
                    </a:lnTo>
                    <a:lnTo>
                      <a:pt x="8" y="5"/>
                    </a:lnTo>
                    <a:lnTo>
                      <a:pt x="9" y="5"/>
                    </a:lnTo>
                    <a:lnTo>
                      <a:pt x="10" y="5"/>
                    </a:lnTo>
                    <a:lnTo>
                      <a:pt x="11" y="5"/>
                    </a:lnTo>
                    <a:lnTo>
                      <a:pt x="12" y="5"/>
                    </a:lnTo>
                    <a:lnTo>
                      <a:pt x="14" y="4"/>
                    </a:lnTo>
                    <a:lnTo>
                      <a:pt x="11" y="2"/>
                    </a:lnTo>
                    <a:lnTo>
                      <a:pt x="10" y="2"/>
                    </a:lnTo>
                    <a:lnTo>
                      <a:pt x="9" y="2"/>
                    </a:lnTo>
                    <a:lnTo>
                      <a:pt x="9" y="1"/>
                    </a:lnTo>
                    <a:lnTo>
                      <a:pt x="8" y="1"/>
                    </a:lnTo>
                    <a:lnTo>
                      <a:pt x="7" y="1"/>
                    </a:lnTo>
                    <a:lnTo>
                      <a:pt x="6" y="1"/>
                    </a:lnTo>
                    <a:lnTo>
                      <a:pt x="6" y="0"/>
                    </a:lnTo>
                    <a:lnTo>
                      <a:pt x="2" y="0"/>
                    </a:lnTo>
                    <a:lnTo>
                      <a:pt x="1" y="0"/>
                    </a:lnTo>
                    <a:lnTo>
                      <a:pt x="1" y="1"/>
                    </a:lnTo>
                    <a:lnTo>
                      <a:pt x="0" y="1"/>
                    </a:lnTo>
                    <a:lnTo>
                      <a:pt x="0" y="2"/>
                    </a:lnTo>
                    <a:lnTo>
                      <a:pt x="0" y="3"/>
                    </a:lnTo>
                  </a:path>
                </a:pathLst>
              </a:custGeom>
              <a:noFill/>
              <a:ln w="0" cap="rnd">
                <a:solidFill>
                  <a:srgbClr val="000000"/>
                </a:solidFill>
                <a:round/>
                <a:headEnd/>
                <a:tailEnd/>
              </a:ln>
            </p:spPr>
            <p:txBody>
              <a:bodyPr>
                <a:prstTxWarp prst="textNoShape">
                  <a:avLst/>
                </a:prstTxWarp>
              </a:bodyPr>
              <a:lstStyle/>
              <a:p>
                <a:endParaRPr lang="en-US"/>
              </a:p>
            </p:txBody>
          </p:sp>
          <p:sp>
            <p:nvSpPr>
              <p:cNvPr id="70848" name="Freeform 175"/>
              <p:cNvSpPr>
                <a:spLocks/>
              </p:cNvSpPr>
              <p:nvPr/>
            </p:nvSpPr>
            <p:spPr bwMode="auto">
              <a:xfrm>
                <a:off x="5043" y="3226"/>
                <a:ext cx="107" cy="54"/>
              </a:xfrm>
              <a:custGeom>
                <a:avLst/>
                <a:gdLst>
                  <a:gd name="T0" fmla="*/ 17 w 107"/>
                  <a:gd name="T1" fmla="*/ 0 h 54"/>
                  <a:gd name="T2" fmla="*/ 6 w 107"/>
                  <a:gd name="T3" fmla="*/ 23 h 54"/>
                  <a:gd name="T4" fmla="*/ 6 w 107"/>
                  <a:gd name="T5" fmla="*/ 26 h 54"/>
                  <a:gd name="T6" fmla="*/ 0 w 107"/>
                  <a:gd name="T7" fmla="*/ 38 h 54"/>
                  <a:gd name="T8" fmla="*/ 11 w 107"/>
                  <a:gd name="T9" fmla="*/ 40 h 54"/>
                  <a:gd name="T10" fmla="*/ 14 w 107"/>
                  <a:gd name="T11" fmla="*/ 35 h 54"/>
                  <a:gd name="T12" fmla="*/ 80 w 107"/>
                  <a:gd name="T13" fmla="*/ 47 h 54"/>
                  <a:gd name="T14" fmla="*/ 77 w 107"/>
                  <a:gd name="T15" fmla="*/ 53 h 54"/>
                  <a:gd name="T16" fmla="*/ 89 w 107"/>
                  <a:gd name="T17" fmla="*/ 54 h 54"/>
                  <a:gd name="T18" fmla="*/ 107 w 107"/>
                  <a:gd name="T19" fmla="*/ 15 h 54"/>
                  <a:gd name="T20" fmla="*/ 97 w 107"/>
                  <a:gd name="T21" fmla="*/ 12 h 54"/>
                  <a:gd name="T22" fmla="*/ 31 w 107"/>
                  <a:gd name="T23" fmla="*/ 2 h 54"/>
                  <a:gd name="T24" fmla="*/ 1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17" y="0"/>
                    </a:moveTo>
                    <a:lnTo>
                      <a:pt x="6" y="23"/>
                    </a:lnTo>
                    <a:lnTo>
                      <a:pt x="6" y="26"/>
                    </a:lnTo>
                    <a:lnTo>
                      <a:pt x="0" y="38"/>
                    </a:lnTo>
                    <a:lnTo>
                      <a:pt x="11" y="40"/>
                    </a:lnTo>
                    <a:lnTo>
                      <a:pt x="14" y="35"/>
                    </a:lnTo>
                    <a:lnTo>
                      <a:pt x="80" y="47"/>
                    </a:lnTo>
                    <a:lnTo>
                      <a:pt x="77" y="53"/>
                    </a:lnTo>
                    <a:lnTo>
                      <a:pt x="89" y="54"/>
                    </a:lnTo>
                    <a:lnTo>
                      <a:pt x="107" y="15"/>
                    </a:lnTo>
                    <a:lnTo>
                      <a:pt x="97" y="12"/>
                    </a:lnTo>
                    <a:lnTo>
                      <a:pt x="31" y="2"/>
                    </a:lnTo>
                    <a:lnTo>
                      <a:pt x="17"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49" name="Freeform 176"/>
              <p:cNvSpPr>
                <a:spLocks/>
              </p:cNvSpPr>
              <p:nvPr/>
            </p:nvSpPr>
            <p:spPr bwMode="auto">
              <a:xfrm>
                <a:off x="5043" y="3226"/>
                <a:ext cx="107" cy="54"/>
              </a:xfrm>
              <a:custGeom>
                <a:avLst/>
                <a:gdLst>
                  <a:gd name="T0" fmla="*/ 17 w 107"/>
                  <a:gd name="T1" fmla="*/ 0 h 54"/>
                  <a:gd name="T2" fmla="*/ 6 w 107"/>
                  <a:gd name="T3" fmla="*/ 23 h 54"/>
                  <a:gd name="T4" fmla="*/ 6 w 107"/>
                  <a:gd name="T5" fmla="*/ 26 h 54"/>
                  <a:gd name="T6" fmla="*/ 0 w 107"/>
                  <a:gd name="T7" fmla="*/ 38 h 54"/>
                  <a:gd name="T8" fmla="*/ 11 w 107"/>
                  <a:gd name="T9" fmla="*/ 40 h 54"/>
                  <a:gd name="T10" fmla="*/ 14 w 107"/>
                  <a:gd name="T11" fmla="*/ 35 h 54"/>
                  <a:gd name="T12" fmla="*/ 80 w 107"/>
                  <a:gd name="T13" fmla="*/ 47 h 54"/>
                  <a:gd name="T14" fmla="*/ 77 w 107"/>
                  <a:gd name="T15" fmla="*/ 53 h 54"/>
                  <a:gd name="T16" fmla="*/ 89 w 107"/>
                  <a:gd name="T17" fmla="*/ 54 h 54"/>
                  <a:gd name="T18" fmla="*/ 107 w 107"/>
                  <a:gd name="T19" fmla="*/ 15 h 54"/>
                  <a:gd name="T20" fmla="*/ 97 w 107"/>
                  <a:gd name="T21" fmla="*/ 12 h 54"/>
                  <a:gd name="T22" fmla="*/ 31 w 107"/>
                  <a:gd name="T23" fmla="*/ 2 h 54"/>
                  <a:gd name="T24" fmla="*/ 1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17" y="0"/>
                    </a:moveTo>
                    <a:lnTo>
                      <a:pt x="6" y="23"/>
                    </a:lnTo>
                    <a:lnTo>
                      <a:pt x="6" y="26"/>
                    </a:lnTo>
                    <a:lnTo>
                      <a:pt x="0" y="38"/>
                    </a:lnTo>
                    <a:lnTo>
                      <a:pt x="11" y="40"/>
                    </a:lnTo>
                    <a:lnTo>
                      <a:pt x="14" y="35"/>
                    </a:lnTo>
                    <a:lnTo>
                      <a:pt x="80" y="47"/>
                    </a:lnTo>
                    <a:lnTo>
                      <a:pt x="77" y="53"/>
                    </a:lnTo>
                    <a:lnTo>
                      <a:pt x="89" y="54"/>
                    </a:lnTo>
                    <a:lnTo>
                      <a:pt x="107" y="15"/>
                    </a:lnTo>
                    <a:lnTo>
                      <a:pt x="97" y="12"/>
                    </a:lnTo>
                    <a:lnTo>
                      <a:pt x="31" y="2"/>
                    </a:lnTo>
                    <a:lnTo>
                      <a:pt x="17" y="0"/>
                    </a:lnTo>
                  </a:path>
                </a:pathLst>
              </a:custGeom>
              <a:noFill/>
              <a:ln w="0" cap="rnd">
                <a:solidFill>
                  <a:srgbClr val="000000"/>
                </a:solidFill>
                <a:round/>
                <a:headEnd/>
                <a:tailEnd/>
              </a:ln>
            </p:spPr>
            <p:txBody>
              <a:bodyPr>
                <a:prstTxWarp prst="textNoShape">
                  <a:avLst/>
                </a:prstTxWarp>
              </a:bodyPr>
              <a:lstStyle/>
              <a:p>
                <a:endParaRPr lang="en-US"/>
              </a:p>
            </p:txBody>
          </p:sp>
          <p:sp>
            <p:nvSpPr>
              <p:cNvPr id="70850" name="Line 177"/>
              <p:cNvSpPr>
                <a:spLocks noChangeShapeType="1"/>
              </p:cNvSpPr>
              <p:nvPr/>
            </p:nvSpPr>
            <p:spPr bwMode="auto">
              <a:xfrm>
                <a:off x="5123" y="3273"/>
                <a:ext cx="11"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51" name="Freeform 178"/>
              <p:cNvSpPr>
                <a:spLocks/>
              </p:cNvSpPr>
              <p:nvPr/>
            </p:nvSpPr>
            <p:spPr bwMode="auto">
              <a:xfrm>
                <a:off x="5049" y="3227"/>
                <a:ext cx="24" cy="24"/>
              </a:xfrm>
              <a:custGeom>
                <a:avLst/>
                <a:gdLst>
                  <a:gd name="T0" fmla="*/ 24 w 24"/>
                  <a:gd name="T1" fmla="*/ 2 h 24"/>
                  <a:gd name="T2" fmla="*/ 11 w 24"/>
                  <a:gd name="T3" fmla="*/ 0 h 24"/>
                  <a:gd name="T4" fmla="*/ 1 w 24"/>
                  <a:gd name="T5" fmla="*/ 22 h 24"/>
                  <a:gd name="T6" fmla="*/ 0 w 24"/>
                  <a:gd name="T7" fmla="*/ 22 h 24"/>
                  <a:gd name="T8" fmla="*/ 0 w 24"/>
                  <a:gd name="T9" fmla="*/ 24 h 24"/>
                  <a:gd name="T10" fmla="*/ 1 w 24"/>
                  <a:gd name="T11" fmla="*/ 24 h 24"/>
                  <a:gd name="T12" fmla="*/ 13 w 24"/>
                  <a:gd name="T13" fmla="*/ 1 h 24"/>
                  <a:gd name="T14" fmla="*/ 24 w 24"/>
                  <a:gd name="T15" fmla="*/ 3 h 24"/>
                  <a:gd name="T16" fmla="*/ 24 w 24"/>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4" y="2"/>
                    </a:moveTo>
                    <a:lnTo>
                      <a:pt x="11" y="0"/>
                    </a:lnTo>
                    <a:lnTo>
                      <a:pt x="1" y="22"/>
                    </a:lnTo>
                    <a:lnTo>
                      <a:pt x="0" y="22"/>
                    </a:lnTo>
                    <a:lnTo>
                      <a:pt x="0" y="24"/>
                    </a:lnTo>
                    <a:lnTo>
                      <a:pt x="1" y="24"/>
                    </a:lnTo>
                    <a:lnTo>
                      <a:pt x="13" y="1"/>
                    </a:lnTo>
                    <a:lnTo>
                      <a:pt x="24" y="3"/>
                    </a:lnTo>
                    <a:lnTo>
                      <a:pt x="24" y="2"/>
                    </a:lnTo>
                    <a:close/>
                  </a:path>
                </a:pathLst>
              </a:custGeom>
              <a:solidFill>
                <a:srgbClr val="424242"/>
              </a:solidFill>
              <a:ln w="9525">
                <a:noFill/>
                <a:round/>
                <a:headEnd/>
                <a:tailEnd/>
              </a:ln>
            </p:spPr>
            <p:txBody>
              <a:bodyPr>
                <a:prstTxWarp prst="textNoShape">
                  <a:avLst/>
                </a:prstTxWarp>
              </a:bodyPr>
              <a:lstStyle/>
              <a:p>
                <a:endParaRPr lang="en-US"/>
              </a:p>
            </p:txBody>
          </p:sp>
          <p:sp>
            <p:nvSpPr>
              <p:cNvPr id="70852" name="Freeform 179"/>
              <p:cNvSpPr>
                <a:spLocks/>
              </p:cNvSpPr>
              <p:nvPr/>
            </p:nvSpPr>
            <p:spPr bwMode="auto">
              <a:xfrm>
                <a:off x="5049" y="3227"/>
                <a:ext cx="24" cy="24"/>
              </a:xfrm>
              <a:custGeom>
                <a:avLst/>
                <a:gdLst>
                  <a:gd name="T0" fmla="*/ 24 w 24"/>
                  <a:gd name="T1" fmla="*/ 2 h 24"/>
                  <a:gd name="T2" fmla="*/ 11 w 24"/>
                  <a:gd name="T3" fmla="*/ 0 h 24"/>
                  <a:gd name="T4" fmla="*/ 1 w 24"/>
                  <a:gd name="T5" fmla="*/ 22 h 24"/>
                  <a:gd name="T6" fmla="*/ 0 w 24"/>
                  <a:gd name="T7" fmla="*/ 22 h 24"/>
                  <a:gd name="T8" fmla="*/ 0 w 24"/>
                  <a:gd name="T9" fmla="*/ 24 h 24"/>
                  <a:gd name="T10" fmla="*/ 1 w 24"/>
                  <a:gd name="T11" fmla="*/ 24 h 24"/>
                  <a:gd name="T12" fmla="*/ 13 w 24"/>
                  <a:gd name="T13" fmla="*/ 1 h 24"/>
                  <a:gd name="T14" fmla="*/ 24 w 24"/>
                  <a:gd name="T15" fmla="*/ 3 h 24"/>
                  <a:gd name="T16" fmla="*/ 24 w 24"/>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4" y="2"/>
                    </a:moveTo>
                    <a:lnTo>
                      <a:pt x="11" y="0"/>
                    </a:lnTo>
                    <a:lnTo>
                      <a:pt x="1" y="22"/>
                    </a:lnTo>
                    <a:lnTo>
                      <a:pt x="0" y="22"/>
                    </a:lnTo>
                    <a:lnTo>
                      <a:pt x="0" y="24"/>
                    </a:lnTo>
                    <a:lnTo>
                      <a:pt x="1" y="24"/>
                    </a:lnTo>
                    <a:lnTo>
                      <a:pt x="13" y="1"/>
                    </a:lnTo>
                    <a:lnTo>
                      <a:pt x="24" y="3"/>
                    </a:lnTo>
                    <a:lnTo>
                      <a:pt x="24" y="2"/>
                    </a:lnTo>
                  </a:path>
                </a:pathLst>
              </a:custGeom>
              <a:noFill/>
              <a:ln w="0" cap="rnd">
                <a:solidFill>
                  <a:srgbClr val="000000"/>
                </a:solidFill>
                <a:round/>
                <a:headEnd/>
                <a:tailEnd/>
              </a:ln>
            </p:spPr>
            <p:txBody>
              <a:bodyPr>
                <a:prstTxWarp prst="textNoShape">
                  <a:avLst/>
                </a:prstTxWarp>
              </a:bodyPr>
              <a:lstStyle/>
              <a:p>
                <a:endParaRPr lang="en-US"/>
              </a:p>
            </p:txBody>
          </p:sp>
          <p:sp>
            <p:nvSpPr>
              <p:cNvPr id="70853" name="Line 180"/>
              <p:cNvSpPr>
                <a:spLocks noChangeShapeType="1"/>
              </p:cNvSpPr>
              <p:nvPr/>
            </p:nvSpPr>
            <p:spPr bwMode="auto">
              <a:xfrm>
                <a:off x="5050" y="3249"/>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54" name="Freeform 181"/>
              <p:cNvSpPr>
                <a:spLocks/>
              </p:cNvSpPr>
              <p:nvPr/>
            </p:nvSpPr>
            <p:spPr bwMode="auto">
              <a:xfrm>
                <a:off x="5138" y="3238"/>
                <a:ext cx="12" cy="26"/>
              </a:xfrm>
              <a:custGeom>
                <a:avLst/>
                <a:gdLst>
                  <a:gd name="T0" fmla="*/ 1 w 12"/>
                  <a:gd name="T1" fmla="*/ 1 h 26"/>
                  <a:gd name="T2" fmla="*/ 3 w 12"/>
                  <a:gd name="T3" fmla="*/ 1 h 26"/>
                  <a:gd name="T4" fmla="*/ 5 w 12"/>
                  <a:gd name="T5" fmla="*/ 1 h 26"/>
                  <a:gd name="T6" fmla="*/ 6 w 12"/>
                  <a:gd name="T7" fmla="*/ 2 h 26"/>
                  <a:gd name="T8" fmla="*/ 8 w 12"/>
                  <a:gd name="T9" fmla="*/ 2 h 26"/>
                  <a:gd name="T10" fmla="*/ 9 w 12"/>
                  <a:gd name="T11" fmla="*/ 2 h 26"/>
                  <a:gd name="T12" fmla="*/ 11 w 12"/>
                  <a:gd name="T13" fmla="*/ 3 h 26"/>
                  <a:gd name="T14" fmla="*/ 10 w 12"/>
                  <a:gd name="T15" fmla="*/ 4 h 26"/>
                  <a:gd name="T16" fmla="*/ 10 w 12"/>
                  <a:gd name="T17" fmla="*/ 5 h 26"/>
                  <a:gd name="T18" fmla="*/ 9 w 12"/>
                  <a:gd name="T19" fmla="*/ 6 h 26"/>
                  <a:gd name="T20" fmla="*/ 9 w 12"/>
                  <a:gd name="T21" fmla="*/ 7 h 26"/>
                  <a:gd name="T22" fmla="*/ 8 w 12"/>
                  <a:gd name="T23" fmla="*/ 8 h 26"/>
                  <a:gd name="T24" fmla="*/ 8 w 12"/>
                  <a:gd name="T25" fmla="*/ 9 h 26"/>
                  <a:gd name="T26" fmla="*/ 7 w 12"/>
                  <a:gd name="T27" fmla="*/ 10 h 26"/>
                  <a:gd name="T28" fmla="*/ 7 w 12"/>
                  <a:gd name="T29" fmla="*/ 11 h 26"/>
                  <a:gd name="T30" fmla="*/ 6 w 12"/>
                  <a:gd name="T31" fmla="*/ 12 h 26"/>
                  <a:gd name="T32" fmla="*/ 6 w 12"/>
                  <a:gd name="T33" fmla="*/ 13 h 26"/>
                  <a:gd name="T34" fmla="*/ 5 w 12"/>
                  <a:gd name="T35" fmla="*/ 15 h 26"/>
                  <a:gd name="T36" fmla="*/ 5 w 12"/>
                  <a:gd name="T37" fmla="*/ 16 h 26"/>
                  <a:gd name="T38" fmla="*/ 4 w 12"/>
                  <a:gd name="T39" fmla="*/ 16 h 26"/>
                  <a:gd name="T40" fmla="*/ 4 w 12"/>
                  <a:gd name="T41" fmla="*/ 18 h 26"/>
                  <a:gd name="T42" fmla="*/ 3 w 12"/>
                  <a:gd name="T43" fmla="*/ 18 h 26"/>
                  <a:gd name="T44" fmla="*/ 3 w 12"/>
                  <a:gd name="T45" fmla="*/ 20 h 26"/>
                  <a:gd name="T46" fmla="*/ 2 w 12"/>
                  <a:gd name="T47" fmla="*/ 20 h 26"/>
                  <a:gd name="T48" fmla="*/ 2 w 12"/>
                  <a:gd name="T49" fmla="*/ 21 h 26"/>
                  <a:gd name="T50" fmla="*/ 2 w 12"/>
                  <a:gd name="T51" fmla="*/ 23 h 26"/>
                  <a:gd name="T52" fmla="*/ 1 w 12"/>
                  <a:gd name="T53" fmla="*/ 23 h 26"/>
                  <a:gd name="T54" fmla="*/ 1 w 12"/>
                  <a:gd name="T55" fmla="*/ 24 h 26"/>
                  <a:gd name="T56" fmla="*/ 1 w 12"/>
                  <a:gd name="T57" fmla="*/ 26 h 26"/>
                  <a:gd name="T58" fmla="*/ 2 w 12"/>
                  <a:gd name="T59" fmla="*/ 26 h 26"/>
                  <a:gd name="T60" fmla="*/ 3 w 12"/>
                  <a:gd name="T61" fmla="*/ 25 h 26"/>
                  <a:gd name="T62" fmla="*/ 3 w 12"/>
                  <a:gd name="T63" fmla="*/ 24 h 26"/>
                  <a:gd name="T64" fmla="*/ 4 w 12"/>
                  <a:gd name="T65" fmla="*/ 23 h 26"/>
                  <a:gd name="T66" fmla="*/ 4 w 12"/>
                  <a:gd name="T67" fmla="*/ 22 h 26"/>
                  <a:gd name="T68" fmla="*/ 5 w 12"/>
                  <a:gd name="T69" fmla="*/ 20 h 26"/>
                  <a:gd name="T70" fmla="*/ 5 w 12"/>
                  <a:gd name="T71" fmla="*/ 19 h 26"/>
                  <a:gd name="T72" fmla="*/ 6 w 12"/>
                  <a:gd name="T73" fmla="*/ 18 h 26"/>
                  <a:gd name="T74" fmla="*/ 6 w 12"/>
                  <a:gd name="T75" fmla="*/ 17 h 26"/>
                  <a:gd name="T76" fmla="*/ 7 w 12"/>
                  <a:gd name="T77" fmla="*/ 16 h 26"/>
                  <a:gd name="T78" fmla="*/ 7 w 12"/>
                  <a:gd name="T79" fmla="*/ 15 h 26"/>
                  <a:gd name="T80" fmla="*/ 8 w 12"/>
                  <a:gd name="T81" fmla="*/ 14 h 26"/>
                  <a:gd name="T82" fmla="*/ 8 w 12"/>
                  <a:gd name="T83" fmla="*/ 13 h 26"/>
                  <a:gd name="T84" fmla="*/ 8 w 12"/>
                  <a:gd name="T85" fmla="*/ 12 h 26"/>
                  <a:gd name="T86" fmla="*/ 9 w 12"/>
                  <a:gd name="T87" fmla="*/ 10 h 26"/>
                  <a:gd name="T88" fmla="*/ 10 w 12"/>
                  <a:gd name="T89" fmla="*/ 9 h 26"/>
                  <a:gd name="T90" fmla="*/ 10 w 12"/>
                  <a:gd name="T91" fmla="*/ 8 h 26"/>
                  <a:gd name="T92" fmla="*/ 10 w 12"/>
                  <a:gd name="T93" fmla="*/ 7 h 26"/>
                  <a:gd name="T94" fmla="*/ 11 w 12"/>
                  <a:gd name="T95" fmla="*/ 6 h 26"/>
                  <a:gd name="T96" fmla="*/ 11 w 12"/>
                  <a:gd name="T97" fmla="*/ 5 h 26"/>
                  <a:gd name="T98" fmla="*/ 12 w 12"/>
                  <a:gd name="T99" fmla="*/ 4 h 26"/>
                  <a:gd name="T100" fmla="*/ 12 w 12"/>
                  <a:gd name="T101" fmla="*/ 3 h 26"/>
                  <a:gd name="T102" fmla="*/ 11 w 12"/>
                  <a:gd name="T103" fmla="*/ 2 h 26"/>
                  <a:gd name="T104" fmla="*/ 9 w 12"/>
                  <a:gd name="T105" fmla="*/ 2 h 26"/>
                  <a:gd name="T106" fmla="*/ 8 w 12"/>
                  <a:gd name="T107" fmla="*/ 1 h 26"/>
                  <a:gd name="T108" fmla="*/ 6 w 12"/>
                  <a:gd name="T109" fmla="*/ 1 h 26"/>
                  <a:gd name="T110" fmla="*/ 4 w 12"/>
                  <a:gd name="T111" fmla="*/ 1 h 26"/>
                  <a:gd name="T112" fmla="*/ 3 w 12"/>
                  <a:gd name="T113" fmla="*/ 0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
                  <a:gd name="T172" fmla="*/ 0 h 26"/>
                  <a:gd name="T173" fmla="*/ 12 w 12"/>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 h="26">
                    <a:moveTo>
                      <a:pt x="2" y="0"/>
                    </a:moveTo>
                    <a:lnTo>
                      <a:pt x="2" y="0"/>
                    </a:lnTo>
                    <a:lnTo>
                      <a:pt x="2" y="1"/>
                    </a:lnTo>
                    <a:lnTo>
                      <a:pt x="1" y="1"/>
                    </a:lnTo>
                    <a:lnTo>
                      <a:pt x="2" y="1"/>
                    </a:lnTo>
                    <a:lnTo>
                      <a:pt x="3" y="1"/>
                    </a:lnTo>
                    <a:lnTo>
                      <a:pt x="4" y="1"/>
                    </a:lnTo>
                    <a:lnTo>
                      <a:pt x="5" y="1"/>
                    </a:lnTo>
                    <a:lnTo>
                      <a:pt x="5" y="2"/>
                    </a:lnTo>
                    <a:lnTo>
                      <a:pt x="6" y="2"/>
                    </a:lnTo>
                    <a:lnTo>
                      <a:pt x="7" y="2"/>
                    </a:lnTo>
                    <a:lnTo>
                      <a:pt x="8" y="2"/>
                    </a:lnTo>
                    <a:lnTo>
                      <a:pt x="9" y="2"/>
                    </a:lnTo>
                    <a:lnTo>
                      <a:pt x="9" y="3"/>
                    </a:lnTo>
                    <a:lnTo>
                      <a:pt x="10" y="3"/>
                    </a:lnTo>
                    <a:lnTo>
                      <a:pt x="11" y="3"/>
                    </a:lnTo>
                    <a:lnTo>
                      <a:pt x="10" y="3"/>
                    </a:lnTo>
                    <a:lnTo>
                      <a:pt x="10" y="4"/>
                    </a:lnTo>
                    <a:lnTo>
                      <a:pt x="10" y="5"/>
                    </a:lnTo>
                    <a:lnTo>
                      <a:pt x="10" y="6"/>
                    </a:lnTo>
                    <a:lnTo>
                      <a:pt x="9" y="6"/>
                    </a:lnTo>
                    <a:lnTo>
                      <a:pt x="9" y="7"/>
                    </a:lnTo>
                    <a:lnTo>
                      <a:pt x="9" y="8"/>
                    </a:lnTo>
                    <a:lnTo>
                      <a:pt x="8" y="8"/>
                    </a:lnTo>
                    <a:lnTo>
                      <a:pt x="8" y="9"/>
                    </a:lnTo>
                    <a:lnTo>
                      <a:pt x="8" y="10"/>
                    </a:lnTo>
                    <a:lnTo>
                      <a:pt x="7" y="10"/>
                    </a:lnTo>
                    <a:lnTo>
                      <a:pt x="7" y="11"/>
                    </a:lnTo>
                    <a:lnTo>
                      <a:pt x="7" y="12"/>
                    </a:lnTo>
                    <a:lnTo>
                      <a:pt x="6" y="12"/>
                    </a:lnTo>
                    <a:lnTo>
                      <a:pt x="6" y="13"/>
                    </a:lnTo>
                    <a:lnTo>
                      <a:pt x="6" y="14"/>
                    </a:lnTo>
                    <a:lnTo>
                      <a:pt x="6" y="15"/>
                    </a:lnTo>
                    <a:lnTo>
                      <a:pt x="5" y="15"/>
                    </a:lnTo>
                    <a:lnTo>
                      <a:pt x="5" y="16"/>
                    </a:lnTo>
                    <a:lnTo>
                      <a:pt x="4" y="16"/>
                    </a:lnTo>
                    <a:lnTo>
                      <a:pt x="4" y="17"/>
                    </a:lnTo>
                    <a:lnTo>
                      <a:pt x="4" y="18"/>
                    </a:lnTo>
                    <a:lnTo>
                      <a:pt x="3" y="18"/>
                    </a:lnTo>
                    <a:lnTo>
                      <a:pt x="3" y="19"/>
                    </a:lnTo>
                    <a:lnTo>
                      <a:pt x="3" y="20"/>
                    </a:lnTo>
                    <a:lnTo>
                      <a:pt x="2" y="20"/>
                    </a:lnTo>
                    <a:lnTo>
                      <a:pt x="2" y="21"/>
                    </a:lnTo>
                    <a:lnTo>
                      <a:pt x="2" y="22"/>
                    </a:lnTo>
                    <a:lnTo>
                      <a:pt x="2" y="23"/>
                    </a:lnTo>
                    <a:lnTo>
                      <a:pt x="1" y="23"/>
                    </a:lnTo>
                    <a:lnTo>
                      <a:pt x="1" y="24"/>
                    </a:lnTo>
                    <a:lnTo>
                      <a:pt x="1" y="25"/>
                    </a:lnTo>
                    <a:lnTo>
                      <a:pt x="0" y="25"/>
                    </a:lnTo>
                    <a:lnTo>
                      <a:pt x="0" y="26"/>
                    </a:lnTo>
                    <a:lnTo>
                      <a:pt x="1" y="26"/>
                    </a:lnTo>
                    <a:lnTo>
                      <a:pt x="2" y="26"/>
                    </a:lnTo>
                    <a:lnTo>
                      <a:pt x="2" y="25"/>
                    </a:lnTo>
                    <a:lnTo>
                      <a:pt x="3" y="25"/>
                    </a:lnTo>
                    <a:lnTo>
                      <a:pt x="3" y="24"/>
                    </a:lnTo>
                    <a:lnTo>
                      <a:pt x="3" y="23"/>
                    </a:lnTo>
                    <a:lnTo>
                      <a:pt x="4" y="23"/>
                    </a:lnTo>
                    <a:lnTo>
                      <a:pt x="4" y="22"/>
                    </a:lnTo>
                    <a:lnTo>
                      <a:pt x="4" y="21"/>
                    </a:lnTo>
                    <a:lnTo>
                      <a:pt x="4" y="20"/>
                    </a:lnTo>
                    <a:lnTo>
                      <a:pt x="5" y="20"/>
                    </a:lnTo>
                    <a:lnTo>
                      <a:pt x="5" y="19"/>
                    </a:lnTo>
                    <a:lnTo>
                      <a:pt x="5" y="18"/>
                    </a:lnTo>
                    <a:lnTo>
                      <a:pt x="6" y="18"/>
                    </a:lnTo>
                    <a:lnTo>
                      <a:pt x="6" y="17"/>
                    </a:lnTo>
                    <a:lnTo>
                      <a:pt x="6" y="16"/>
                    </a:lnTo>
                    <a:lnTo>
                      <a:pt x="7" y="16"/>
                    </a:lnTo>
                    <a:lnTo>
                      <a:pt x="7" y="15"/>
                    </a:lnTo>
                    <a:lnTo>
                      <a:pt x="7" y="14"/>
                    </a:lnTo>
                    <a:lnTo>
                      <a:pt x="8" y="14"/>
                    </a:lnTo>
                    <a:lnTo>
                      <a:pt x="8" y="13"/>
                    </a:lnTo>
                    <a:lnTo>
                      <a:pt x="8" y="12"/>
                    </a:lnTo>
                    <a:lnTo>
                      <a:pt x="8" y="11"/>
                    </a:lnTo>
                    <a:lnTo>
                      <a:pt x="9" y="11"/>
                    </a:lnTo>
                    <a:lnTo>
                      <a:pt x="9" y="10"/>
                    </a:lnTo>
                    <a:lnTo>
                      <a:pt x="9" y="9"/>
                    </a:lnTo>
                    <a:lnTo>
                      <a:pt x="10" y="9"/>
                    </a:lnTo>
                    <a:lnTo>
                      <a:pt x="10" y="8"/>
                    </a:lnTo>
                    <a:lnTo>
                      <a:pt x="10" y="7"/>
                    </a:lnTo>
                    <a:lnTo>
                      <a:pt x="10" y="6"/>
                    </a:lnTo>
                    <a:lnTo>
                      <a:pt x="11" y="6"/>
                    </a:lnTo>
                    <a:lnTo>
                      <a:pt x="11" y="5"/>
                    </a:lnTo>
                    <a:lnTo>
                      <a:pt x="11" y="4"/>
                    </a:lnTo>
                    <a:lnTo>
                      <a:pt x="12" y="4"/>
                    </a:lnTo>
                    <a:lnTo>
                      <a:pt x="12" y="3"/>
                    </a:lnTo>
                    <a:lnTo>
                      <a:pt x="12" y="2"/>
                    </a:lnTo>
                    <a:lnTo>
                      <a:pt x="11" y="2"/>
                    </a:lnTo>
                    <a:lnTo>
                      <a:pt x="10" y="2"/>
                    </a:lnTo>
                    <a:lnTo>
                      <a:pt x="9" y="2"/>
                    </a:lnTo>
                    <a:lnTo>
                      <a:pt x="8" y="2"/>
                    </a:lnTo>
                    <a:lnTo>
                      <a:pt x="8" y="1"/>
                    </a:lnTo>
                    <a:lnTo>
                      <a:pt x="7" y="1"/>
                    </a:lnTo>
                    <a:lnTo>
                      <a:pt x="6" y="1"/>
                    </a:lnTo>
                    <a:lnTo>
                      <a:pt x="5" y="1"/>
                    </a:lnTo>
                    <a:lnTo>
                      <a:pt x="4" y="1"/>
                    </a:lnTo>
                    <a:lnTo>
                      <a:pt x="3" y="1"/>
                    </a:lnTo>
                    <a:lnTo>
                      <a:pt x="3" y="0"/>
                    </a:lnTo>
                    <a:lnTo>
                      <a:pt x="2"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55" name="Freeform 182"/>
              <p:cNvSpPr>
                <a:spLocks/>
              </p:cNvSpPr>
              <p:nvPr/>
            </p:nvSpPr>
            <p:spPr bwMode="auto">
              <a:xfrm>
                <a:off x="5138" y="3238"/>
                <a:ext cx="12" cy="26"/>
              </a:xfrm>
              <a:custGeom>
                <a:avLst/>
                <a:gdLst>
                  <a:gd name="T0" fmla="*/ 0 w 12"/>
                  <a:gd name="T1" fmla="*/ 25 h 26"/>
                  <a:gd name="T2" fmla="*/ 11 w 12"/>
                  <a:gd name="T3" fmla="*/ 3 h 26"/>
                  <a:gd name="T4" fmla="*/ 1 w 12"/>
                  <a:gd name="T5" fmla="*/ 1 h 26"/>
                  <a:gd name="T6" fmla="*/ 2 w 12"/>
                  <a:gd name="T7" fmla="*/ 0 h 26"/>
                  <a:gd name="T8" fmla="*/ 12 w 12"/>
                  <a:gd name="T9" fmla="*/ 2 h 26"/>
                  <a:gd name="T10" fmla="*/ 2 w 12"/>
                  <a:gd name="T11" fmla="*/ 26 h 26"/>
                  <a:gd name="T12" fmla="*/ 0 w 12"/>
                  <a:gd name="T13" fmla="*/ 25 h 26"/>
                  <a:gd name="T14" fmla="*/ 0 60000 65536"/>
                  <a:gd name="T15" fmla="*/ 0 60000 65536"/>
                  <a:gd name="T16" fmla="*/ 0 60000 65536"/>
                  <a:gd name="T17" fmla="*/ 0 60000 65536"/>
                  <a:gd name="T18" fmla="*/ 0 60000 65536"/>
                  <a:gd name="T19" fmla="*/ 0 60000 65536"/>
                  <a:gd name="T20" fmla="*/ 0 60000 65536"/>
                  <a:gd name="T21" fmla="*/ 0 w 12"/>
                  <a:gd name="T22" fmla="*/ 0 h 26"/>
                  <a:gd name="T23" fmla="*/ 12 w 1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6">
                    <a:moveTo>
                      <a:pt x="0" y="25"/>
                    </a:moveTo>
                    <a:lnTo>
                      <a:pt x="11" y="3"/>
                    </a:lnTo>
                    <a:lnTo>
                      <a:pt x="1" y="1"/>
                    </a:lnTo>
                    <a:lnTo>
                      <a:pt x="2" y="0"/>
                    </a:lnTo>
                    <a:lnTo>
                      <a:pt x="12" y="2"/>
                    </a:lnTo>
                    <a:lnTo>
                      <a:pt x="2" y="26"/>
                    </a:lnTo>
                    <a:lnTo>
                      <a:pt x="0" y="25"/>
                    </a:lnTo>
                  </a:path>
                </a:pathLst>
              </a:custGeom>
              <a:noFill/>
              <a:ln w="0" cap="rnd">
                <a:solidFill>
                  <a:srgbClr val="000000"/>
                </a:solidFill>
                <a:round/>
                <a:headEnd/>
                <a:tailEnd/>
              </a:ln>
            </p:spPr>
            <p:txBody>
              <a:bodyPr>
                <a:prstTxWarp prst="textNoShape">
                  <a:avLst/>
                </a:prstTxWarp>
              </a:bodyPr>
              <a:lstStyle/>
              <a:p>
                <a:endParaRPr lang="en-US"/>
              </a:p>
            </p:txBody>
          </p:sp>
          <p:sp>
            <p:nvSpPr>
              <p:cNvPr id="70856" name="Freeform 183"/>
              <p:cNvSpPr>
                <a:spLocks/>
              </p:cNvSpPr>
              <p:nvPr/>
            </p:nvSpPr>
            <p:spPr bwMode="auto">
              <a:xfrm>
                <a:off x="5138" y="3239"/>
                <a:ext cx="11" cy="3"/>
              </a:xfrm>
              <a:custGeom>
                <a:avLst/>
                <a:gdLst>
                  <a:gd name="T0" fmla="*/ 1 w 11"/>
                  <a:gd name="T1" fmla="*/ 0 h 3"/>
                  <a:gd name="T2" fmla="*/ 0 w 11"/>
                  <a:gd name="T3" fmla="*/ 1 h 3"/>
                  <a:gd name="T4" fmla="*/ 2 w 11"/>
                  <a:gd name="T5" fmla="*/ 1 h 3"/>
                  <a:gd name="T6" fmla="*/ 11 w 11"/>
                  <a:gd name="T7" fmla="*/ 3 h 3"/>
                  <a:gd name="T8" fmla="*/ 11 w 11"/>
                  <a:gd name="T9" fmla="*/ 2 h 3"/>
                  <a:gd name="T10" fmla="*/ 1 w 11"/>
                  <a:gd name="T11" fmla="*/ 0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 y="0"/>
                    </a:moveTo>
                    <a:lnTo>
                      <a:pt x="0" y="1"/>
                    </a:lnTo>
                    <a:lnTo>
                      <a:pt x="2" y="1"/>
                    </a:lnTo>
                    <a:lnTo>
                      <a:pt x="11" y="3"/>
                    </a:lnTo>
                    <a:lnTo>
                      <a:pt x="11" y="2"/>
                    </a:lnTo>
                    <a:lnTo>
                      <a:pt x="1" y="0"/>
                    </a:lnTo>
                    <a:close/>
                  </a:path>
                </a:pathLst>
              </a:custGeom>
              <a:solidFill>
                <a:srgbClr val="424242"/>
              </a:solidFill>
              <a:ln w="9525">
                <a:noFill/>
                <a:round/>
                <a:headEnd/>
                <a:tailEnd/>
              </a:ln>
            </p:spPr>
            <p:txBody>
              <a:bodyPr>
                <a:prstTxWarp prst="textNoShape">
                  <a:avLst/>
                </a:prstTxWarp>
              </a:bodyPr>
              <a:lstStyle/>
              <a:p>
                <a:endParaRPr lang="en-US"/>
              </a:p>
            </p:txBody>
          </p:sp>
          <p:sp>
            <p:nvSpPr>
              <p:cNvPr id="70857" name="Freeform 184"/>
              <p:cNvSpPr>
                <a:spLocks/>
              </p:cNvSpPr>
              <p:nvPr/>
            </p:nvSpPr>
            <p:spPr bwMode="auto">
              <a:xfrm>
                <a:off x="5138" y="3239"/>
                <a:ext cx="11" cy="3"/>
              </a:xfrm>
              <a:custGeom>
                <a:avLst/>
                <a:gdLst>
                  <a:gd name="T0" fmla="*/ 1 w 11"/>
                  <a:gd name="T1" fmla="*/ 0 h 3"/>
                  <a:gd name="T2" fmla="*/ 0 w 11"/>
                  <a:gd name="T3" fmla="*/ 1 h 3"/>
                  <a:gd name="T4" fmla="*/ 2 w 11"/>
                  <a:gd name="T5" fmla="*/ 1 h 3"/>
                  <a:gd name="T6" fmla="*/ 11 w 11"/>
                  <a:gd name="T7" fmla="*/ 3 h 3"/>
                  <a:gd name="T8" fmla="*/ 11 w 11"/>
                  <a:gd name="T9" fmla="*/ 2 h 3"/>
                  <a:gd name="T10" fmla="*/ 1 w 11"/>
                  <a:gd name="T11" fmla="*/ 0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 y="0"/>
                    </a:moveTo>
                    <a:lnTo>
                      <a:pt x="0" y="1"/>
                    </a:lnTo>
                    <a:lnTo>
                      <a:pt x="2" y="1"/>
                    </a:lnTo>
                    <a:lnTo>
                      <a:pt x="11" y="3"/>
                    </a:lnTo>
                    <a:lnTo>
                      <a:pt x="11" y="2"/>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0858" name="Line 185"/>
              <p:cNvSpPr>
                <a:spLocks noChangeShapeType="1"/>
              </p:cNvSpPr>
              <p:nvPr/>
            </p:nvSpPr>
            <p:spPr bwMode="auto">
              <a:xfrm flipH="1" flipV="1">
                <a:off x="5140" y="3239"/>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59" name="Freeform 186"/>
              <p:cNvSpPr>
                <a:spLocks/>
              </p:cNvSpPr>
              <p:nvPr/>
            </p:nvSpPr>
            <p:spPr bwMode="auto">
              <a:xfrm>
                <a:off x="5137" y="3263"/>
                <a:ext cx="3" cy="3"/>
              </a:xfrm>
              <a:custGeom>
                <a:avLst/>
                <a:gdLst>
                  <a:gd name="T0" fmla="*/ 1 w 3"/>
                  <a:gd name="T1" fmla="*/ 0 h 3"/>
                  <a:gd name="T2" fmla="*/ 0 w 3"/>
                  <a:gd name="T3" fmla="*/ 3 h 3"/>
                  <a:gd name="T4" fmla="*/ 1 w 3"/>
                  <a:gd name="T5" fmla="*/ 3 h 3"/>
                  <a:gd name="T6" fmla="*/ 3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0" y="3"/>
                    </a:lnTo>
                    <a:lnTo>
                      <a:pt x="1" y="3"/>
                    </a:lnTo>
                    <a:lnTo>
                      <a:pt x="3" y="1"/>
                    </a:lnTo>
                    <a:lnTo>
                      <a:pt x="1" y="0"/>
                    </a:lnTo>
                    <a:close/>
                  </a:path>
                </a:pathLst>
              </a:custGeom>
              <a:solidFill>
                <a:srgbClr val="424242"/>
              </a:solidFill>
              <a:ln w="9525">
                <a:noFill/>
                <a:round/>
                <a:headEnd/>
                <a:tailEnd/>
              </a:ln>
            </p:spPr>
            <p:txBody>
              <a:bodyPr>
                <a:prstTxWarp prst="textNoShape">
                  <a:avLst/>
                </a:prstTxWarp>
              </a:bodyPr>
              <a:lstStyle/>
              <a:p>
                <a:endParaRPr lang="en-US"/>
              </a:p>
            </p:txBody>
          </p:sp>
          <p:sp>
            <p:nvSpPr>
              <p:cNvPr id="70860" name="Freeform 187"/>
              <p:cNvSpPr>
                <a:spLocks/>
              </p:cNvSpPr>
              <p:nvPr/>
            </p:nvSpPr>
            <p:spPr bwMode="auto">
              <a:xfrm>
                <a:off x="5137" y="3263"/>
                <a:ext cx="3" cy="3"/>
              </a:xfrm>
              <a:custGeom>
                <a:avLst/>
                <a:gdLst>
                  <a:gd name="T0" fmla="*/ 1 w 3"/>
                  <a:gd name="T1" fmla="*/ 0 h 3"/>
                  <a:gd name="T2" fmla="*/ 0 w 3"/>
                  <a:gd name="T3" fmla="*/ 3 h 3"/>
                  <a:gd name="T4" fmla="*/ 1 w 3"/>
                  <a:gd name="T5" fmla="*/ 3 h 3"/>
                  <a:gd name="T6" fmla="*/ 3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0" y="3"/>
                    </a:lnTo>
                    <a:lnTo>
                      <a:pt x="1" y="3"/>
                    </a:lnTo>
                    <a:lnTo>
                      <a:pt x="3" y="1"/>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0861" name="Freeform 188"/>
              <p:cNvSpPr>
                <a:spLocks/>
              </p:cNvSpPr>
              <p:nvPr/>
            </p:nvSpPr>
            <p:spPr bwMode="auto">
              <a:xfrm>
                <a:off x="5073" y="3228"/>
                <a:ext cx="67" cy="12"/>
              </a:xfrm>
              <a:custGeom>
                <a:avLst/>
                <a:gdLst>
                  <a:gd name="T0" fmla="*/ 1 w 67"/>
                  <a:gd name="T1" fmla="*/ 0 h 12"/>
                  <a:gd name="T2" fmla="*/ 0 w 67"/>
                  <a:gd name="T3" fmla="*/ 2 h 12"/>
                  <a:gd name="T4" fmla="*/ 66 w 67"/>
                  <a:gd name="T5" fmla="*/ 12 h 12"/>
                  <a:gd name="T6" fmla="*/ 67 w 67"/>
                  <a:gd name="T7" fmla="*/ 9 h 12"/>
                  <a:gd name="T8" fmla="*/ 32 w 67"/>
                  <a:gd name="T9" fmla="*/ 3 h 12"/>
                  <a:gd name="T10" fmla="*/ 1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1" y="0"/>
                    </a:moveTo>
                    <a:lnTo>
                      <a:pt x="0" y="2"/>
                    </a:lnTo>
                    <a:lnTo>
                      <a:pt x="66" y="12"/>
                    </a:lnTo>
                    <a:lnTo>
                      <a:pt x="67" y="9"/>
                    </a:lnTo>
                    <a:lnTo>
                      <a:pt x="32" y="3"/>
                    </a:lnTo>
                    <a:lnTo>
                      <a:pt x="1"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62" name="Freeform 189"/>
              <p:cNvSpPr>
                <a:spLocks/>
              </p:cNvSpPr>
              <p:nvPr/>
            </p:nvSpPr>
            <p:spPr bwMode="auto">
              <a:xfrm>
                <a:off x="5094" y="3231"/>
                <a:ext cx="20" cy="4"/>
              </a:xfrm>
              <a:custGeom>
                <a:avLst/>
                <a:gdLst>
                  <a:gd name="T0" fmla="*/ 0 w 20"/>
                  <a:gd name="T1" fmla="*/ 0 h 4"/>
                  <a:gd name="T2" fmla="*/ 1 w 20"/>
                  <a:gd name="T3" fmla="*/ 1 h 4"/>
                  <a:gd name="T4" fmla="*/ 18 w 20"/>
                  <a:gd name="T5" fmla="*/ 4 h 4"/>
                  <a:gd name="T6" fmla="*/ 20 w 20"/>
                  <a:gd name="T7" fmla="*/ 2 h 4"/>
                  <a:gd name="T8" fmla="*/ 17 w 20"/>
                  <a:gd name="T9" fmla="*/ 1 h 4"/>
                  <a:gd name="T10" fmla="*/ 0 w 20"/>
                  <a:gd name="T11" fmla="*/ 0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0" y="0"/>
                    </a:moveTo>
                    <a:lnTo>
                      <a:pt x="1" y="1"/>
                    </a:lnTo>
                    <a:lnTo>
                      <a:pt x="18" y="4"/>
                    </a:lnTo>
                    <a:lnTo>
                      <a:pt x="20" y="2"/>
                    </a:lnTo>
                    <a:lnTo>
                      <a:pt x="17" y="1"/>
                    </a:lnTo>
                    <a:lnTo>
                      <a:pt x="0" y="0"/>
                    </a:lnTo>
                    <a:close/>
                  </a:path>
                </a:pathLst>
              </a:custGeom>
              <a:solidFill>
                <a:srgbClr val="828282"/>
              </a:solidFill>
              <a:ln w="9525">
                <a:noFill/>
                <a:round/>
                <a:headEnd/>
                <a:tailEnd/>
              </a:ln>
            </p:spPr>
            <p:txBody>
              <a:bodyPr>
                <a:prstTxWarp prst="textNoShape">
                  <a:avLst/>
                </a:prstTxWarp>
              </a:bodyPr>
              <a:lstStyle/>
              <a:p>
                <a:endParaRPr lang="en-US"/>
              </a:p>
            </p:txBody>
          </p:sp>
          <p:sp>
            <p:nvSpPr>
              <p:cNvPr id="70863" name="Freeform 190"/>
              <p:cNvSpPr>
                <a:spLocks/>
              </p:cNvSpPr>
              <p:nvPr/>
            </p:nvSpPr>
            <p:spPr bwMode="auto">
              <a:xfrm>
                <a:off x="5094" y="3231"/>
                <a:ext cx="20" cy="4"/>
              </a:xfrm>
              <a:custGeom>
                <a:avLst/>
                <a:gdLst>
                  <a:gd name="T0" fmla="*/ 0 w 20"/>
                  <a:gd name="T1" fmla="*/ 0 h 4"/>
                  <a:gd name="T2" fmla="*/ 1 w 20"/>
                  <a:gd name="T3" fmla="*/ 1 h 4"/>
                  <a:gd name="T4" fmla="*/ 18 w 20"/>
                  <a:gd name="T5" fmla="*/ 4 h 4"/>
                  <a:gd name="T6" fmla="*/ 20 w 20"/>
                  <a:gd name="T7" fmla="*/ 2 h 4"/>
                  <a:gd name="T8" fmla="*/ 17 w 20"/>
                  <a:gd name="T9" fmla="*/ 1 h 4"/>
                  <a:gd name="T10" fmla="*/ 0 w 20"/>
                  <a:gd name="T11" fmla="*/ 0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0" y="0"/>
                    </a:moveTo>
                    <a:lnTo>
                      <a:pt x="1" y="1"/>
                    </a:lnTo>
                    <a:lnTo>
                      <a:pt x="18" y="4"/>
                    </a:lnTo>
                    <a:lnTo>
                      <a:pt x="20" y="2"/>
                    </a:lnTo>
                    <a:lnTo>
                      <a:pt x="17" y="1"/>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0864" name="Line 191"/>
              <p:cNvSpPr>
                <a:spLocks noChangeShapeType="1"/>
              </p:cNvSpPr>
              <p:nvPr/>
            </p:nvSpPr>
            <p:spPr bwMode="auto">
              <a:xfrm>
                <a:off x="5110" y="3233"/>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865" name="Freeform 192"/>
              <p:cNvSpPr>
                <a:spLocks/>
              </p:cNvSpPr>
              <p:nvPr/>
            </p:nvSpPr>
            <p:spPr bwMode="auto">
              <a:xfrm>
                <a:off x="5094" y="3229"/>
                <a:ext cx="17" cy="4"/>
              </a:xfrm>
              <a:custGeom>
                <a:avLst/>
                <a:gdLst>
                  <a:gd name="T0" fmla="*/ 0 w 17"/>
                  <a:gd name="T1" fmla="*/ 0 h 4"/>
                  <a:gd name="T2" fmla="*/ 0 w 17"/>
                  <a:gd name="T3" fmla="*/ 2 h 4"/>
                  <a:gd name="T4" fmla="*/ 16 w 17"/>
                  <a:gd name="T5" fmla="*/ 4 h 4"/>
                  <a:gd name="T6" fmla="*/ 17 w 17"/>
                  <a:gd name="T7" fmla="*/ 3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2"/>
                    </a:lnTo>
                    <a:lnTo>
                      <a:pt x="16" y="4"/>
                    </a:lnTo>
                    <a:lnTo>
                      <a:pt x="17" y="3"/>
                    </a:lnTo>
                    <a:lnTo>
                      <a:pt x="0" y="0"/>
                    </a:lnTo>
                    <a:close/>
                  </a:path>
                </a:pathLst>
              </a:custGeom>
              <a:solidFill>
                <a:srgbClr val="BFBFBF"/>
              </a:solidFill>
              <a:ln w="9525">
                <a:noFill/>
                <a:round/>
                <a:headEnd/>
                <a:tailEnd/>
              </a:ln>
            </p:spPr>
            <p:txBody>
              <a:bodyPr>
                <a:prstTxWarp prst="textNoShape">
                  <a:avLst/>
                </a:prstTxWarp>
              </a:bodyPr>
              <a:lstStyle/>
              <a:p>
                <a:endParaRPr lang="en-US"/>
              </a:p>
            </p:txBody>
          </p:sp>
          <p:sp>
            <p:nvSpPr>
              <p:cNvPr id="70866" name="Freeform 193"/>
              <p:cNvSpPr>
                <a:spLocks/>
              </p:cNvSpPr>
              <p:nvPr/>
            </p:nvSpPr>
            <p:spPr bwMode="auto">
              <a:xfrm>
                <a:off x="5094" y="3229"/>
                <a:ext cx="17" cy="4"/>
              </a:xfrm>
              <a:custGeom>
                <a:avLst/>
                <a:gdLst>
                  <a:gd name="T0" fmla="*/ 0 w 17"/>
                  <a:gd name="T1" fmla="*/ 0 h 4"/>
                  <a:gd name="T2" fmla="*/ 0 w 17"/>
                  <a:gd name="T3" fmla="*/ 2 h 4"/>
                  <a:gd name="T4" fmla="*/ 16 w 17"/>
                  <a:gd name="T5" fmla="*/ 4 h 4"/>
                  <a:gd name="T6" fmla="*/ 17 w 17"/>
                  <a:gd name="T7" fmla="*/ 3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2"/>
                    </a:lnTo>
                    <a:lnTo>
                      <a:pt x="16" y="4"/>
                    </a:lnTo>
                    <a:lnTo>
                      <a:pt x="17" y="3"/>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0867" name="Freeform 194"/>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close/>
                  </a:path>
                </a:pathLst>
              </a:custGeom>
              <a:solidFill>
                <a:srgbClr val="BFBFBF"/>
              </a:solidFill>
              <a:ln w="9525">
                <a:noFill/>
                <a:round/>
                <a:headEnd/>
                <a:tailEnd/>
              </a:ln>
            </p:spPr>
            <p:txBody>
              <a:bodyPr>
                <a:prstTxWarp prst="textNoShape">
                  <a:avLst/>
                </a:prstTxWarp>
              </a:bodyPr>
              <a:lstStyle/>
              <a:p>
                <a:endParaRPr lang="en-US"/>
              </a:p>
            </p:txBody>
          </p:sp>
          <p:grpSp>
            <p:nvGrpSpPr>
              <p:cNvPr id="5" name="Group 195"/>
              <p:cNvGrpSpPr>
                <a:grpSpLocks/>
              </p:cNvGrpSpPr>
              <p:nvPr/>
            </p:nvGrpSpPr>
            <p:grpSpPr bwMode="auto">
              <a:xfrm>
                <a:off x="5058" y="3232"/>
                <a:ext cx="79" cy="38"/>
                <a:chOff x="5058" y="3232"/>
                <a:chExt cx="79" cy="38"/>
              </a:xfrm>
            </p:grpSpPr>
            <p:sp>
              <p:nvSpPr>
                <p:cNvPr id="71100" name="Freeform 196"/>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close/>
                    </a:path>
                  </a:pathLst>
                </a:custGeom>
                <a:solidFill>
                  <a:srgbClr val="FFFF99"/>
                </a:solidFill>
                <a:ln w="9525">
                  <a:noFill/>
                  <a:round/>
                  <a:headEnd/>
                  <a:tailEnd/>
                </a:ln>
              </p:spPr>
              <p:txBody>
                <a:bodyPr>
                  <a:prstTxWarp prst="textNoShape">
                    <a:avLst/>
                  </a:prstTxWarp>
                </a:bodyPr>
                <a:lstStyle/>
                <a:p>
                  <a:endParaRPr lang="en-US"/>
                </a:p>
              </p:txBody>
            </p:sp>
            <p:sp>
              <p:nvSpPr>
                <p:cNvPr id="71101" name="Freeform 197"/>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0869" name="Freeform 198"/>
              <p:cNvSpPr>
                <a:spLocks/>
              </p:cNvSpPr>
              <p:nvPr/>
            </p:nvSpPr>
            <p:spPr bwMode="auto">
              <a:xfrm>
                <a:off x="5062" y="3233"/>
                <a:ext cx="71" cy="37"/>
              </a:xfrm>
              <a:custGeom>
                <a:avLst/>
                <a:gdLst>
                  <a:gd name="T0" fmla="*/ 12 w 71"/>
                  <a:gd name="T1" fmla="*/ 2 h 37"/>
                  <a:gd name="T2" fmla="*/ 11 w 71"/>
                  <a:gd name="T3" fmla="*/ 4 h 37"/>
                  <a:gd name="T4" fmla="*/ 10 w 71"/>
                  <a:gd name="T5" fmla="*/ 6 h 37"/>
                  <a:gd name="T6" fmla="*/ 9 w 71"/>
                  <a:gd name="T7" fmla="*/ 9 h 37"/>
                  <a:gd name="T8" fmla="*/ 7 w 71"/>
                  <a:gd name="T9" fmla="*/ 11 h 37"/>
                  <a:gd name="T10" fmla="*/ 7 w 71"/>
                  <a:gd name="T11" fmla="*/ 13 h 37"/>
                  <a:gd name="T12" fmla="*/ 6 w 71"/>
                  <a:gd name="T13" fmla="*/ 14 h 37"/>
                  <a:gd name="T14" fmla="*/ 5 w 71"/>
                  <a:gd name="T15" fmla="*/ 17 h 37"/>
                  <a:gd name="T16" fmla="*/ 4 w 71"/>
                  <a:gd name="T17" fmla="*/ 18 h 37"/>
                  <a:gd name="T18" fmla="*/ 3 w 71"/>
                  <a:gd name="T19" fmla="*/ 20 h 37"/>
                  <a:gd name="T20" fmla="*/ 2 w 71"/>
                  <a:gd name="T21" fmla="*/ 22 h 37"/>
                  <a:gd name="T22" fmla="*/ 1 w 71"/>
                  <a:gd name="T23" fmla="*/ 23 h 37"/>
                  <a:gd name="T24" fmla="*/ 1 w 71"/>
                  <a:gd name="T25" fmla="*/ 25 h 37"/>
                  <a:gd name="T26" fmla="*/ 0 w 71"/>
                  <a:gd name="T27" fmla="*/ 27 h 37"/>
                  <a:gd name="T28" fmla="*/ 4 w 71"/>
                  <a:gd name="T29" fmla="*/ 27 h 37"/>
                  <a:gd name="T30" fmla="*/ 8 w 71"/>
                  <a:gd name="T31" fmla="*/ 28 h 37"/>
                  <a:gd name="T32" fmla="*/ 12 w 71"/>
                  <a:gd name="T33" fmla="*/ 29 h 37"/>
                  <a:gd name="T34" fmla="*/ 15 w 71"/>
                  <a:gd name="T35" fmla="*/ 30 h 37"/>
                  <a:gd name="T36" fmla="*/ 19 w 71"/>
                  <a:gd name="T37" fmla="*/ 30 h 37"/>
                  <a:gd name="T38" fmla="*/ 23 w 71"/>
                  <a:gd name="T39" fmla="*/ 31 h 37"/>
                  <a:gd name="T40" fmla="*/ 27 w 71"/>
                  <a:gd name="T41" fmla="*/ 32 h 37"/>
                  <a:gd name="T42" fmla="*/ 30 w 71"/>
                  <a:gd name="T43" fmla="*/ 32 h 37"/>
                  <a:gd name="T44" fmla="*/ 35 w 71"/>
                  <a:gd name="T45" fmla="*/ 33 h 37"/>
                  <a:gd name="T46" fmla="*/ 38 w 71"/>
                  <a:gd name="T47" fmla="*/ 34 h 37"/>
                  <a:gd name="T48" fmla="*/ 42 w 71"/>
                  <a:gd name="T49" fmla="*/ 34 h 37"/>
                  <a:gd name="T50" fmla="*/ 45 w 71"/>
                  <a:gd name="T51" fmla="*/ 35 h 37"/>
                  <a:gd name="T52" fmla="*/ 50 w 71"/>
                  <a:gd name="T53" fmla="*/ 36 h 37"/>
                  <a:gd name="T54" fmla="*/ 53 w 71"/>
                  <a:gd name="T55" fmla="*/ 36 h 37"/>
                  <a:gd name="T56" fmla="*/ 58 w 71"/>
                  <a:gd name="T57" fmla="*/ 37 h 37"/>
                  <a:gd name="T58" fmla="*/ 58 w 71"/>
                  <a:gd name="T59" fmla="*/ 35 h 37"/>
                  <a:gd name="T60" fmla="*/ 59 w 71"/>
                  <a:gd name="T61" fmla="*/ 33 h 37"/>
                  <a:gd name="T62" fmla="*/ 60 w 71"/>
                  <a:gd name="T63" fmla="*/ 31 h 37"/>
                  <a:gd name="T64" fmla="*/ 61 w 71"/>
                  <a:gd name="T65" fmla="*/ 29 h 37"/>
                  <a:gd name="T66" fmla="*/ 62 w 71"/>
                  <a:gd name="T67" fmla="*/ 28 h 37"/>
                  <a:gd name="T68" fmla="*/ 63 w 71"/>
                  <a:gd name="T69" fmla="*/ 26 h 37"/>
                  <a:gd name="T70" fmla="*/ 64 w 71"/>
                  <a:gd name="T71" fmla="*/ 24 h 37"/>
                  <a:gd name="T72" fmla="*/ 65 w 71"/>
                  <a:gd name="T73" fmla="*/ 22 h 37"/>
                  <a:gd name="T74" fmla="*/ 65 w 71"/>
                  <a:gd name="T75" fmla="*/ 21 h 37"/>
                  <a:gd name="T76" fmla="*/ 66 w 71"/>
                  <a:gd name="T77" fmla="*/ 19 h 37"/>
                  <a:gd name="T78" fmla="*/ 67 w 71"/>
                  <a:gd name="T79" fmla="*/ 17 h 37"/>
                  <a:gd name="T80" fmla="*/ 68 w 71"/>
                  <a:gd name="T81" fmla="*/ 15 h 37"/>
                  <a:gd name="T82" fmla="*/ 69 w 71"/>
                  <a:gd name="T83" fmla="*/ 13 h 37"/>
                  <a:gd name="T84" fmla="*/ 70 w 71"/>
                  <a:gd name="T85" fmla="*/ 12 h 37"/>
                  <a:gd name="T86" fmla="*/ 71 w 71"/>
                  <a:gd name="T87" fmla="*/ 10 h 37"/>
                  <a:gd name="T88" fmla="*/ 65 w 71"/>
                  <a:gd name="T89" fmla="*/ 9 h 37"/>
                  <a:gd name="T90" fmla="*/ 61 w 71"/>
                  <a:gd name="T91" fmla="*/ 8 h 37"/>
                  <a:gd name="T92" fmla="*/ 56 w 71"/>
                  <a:gd name="T93" fmla="*/ 8 h 37"/>
                  <a:gd name="T94" fmla="*/ 53 w 71"/>
                  <a:gd name="T95" fmla="*/ 7 h 37"/>
                  <a:gd name="T96" fmla="*/ 49 w 71"/>
                  <a:gd name="T97" fmla="*/ 6 h 37"/>
                  <a:gd name="T98" fmla="*/ 46 w 71"/>
                  <a:gd name="T99" fmla="*/ 6 h 37"/>
                  <a:gd name="T100" fmla="*/ 40 w 71"/>
                  <a:gd name="T101" fmla="*/ 5 h 37"/>
                  <a:gd name="T102" fmla="*/ 37 w 71"/>
                  <a:gd name="T103" fmla="*/ 4 h 37"/>
                  <a:gd name="T104" fmla="*/ 33 w 71"/>
                  <a:gd name="T105" fmla="*/ 4 h 37"/>
                  <a:gd name="T106" fmla="*/ 30 w 71"/>
                  <a:gd name="T107" fmla="*/ 3 h 37"/>
                  <a:gd name="T108" fmla="*/ 24 w 71"/>
                  <a:gd name="T109" fmla="*/ 2 h 37"/>
                  <a:gd name="T110" fmla="*/ 21 w 71"/>
                  <a:gd name="T111" fmla="*/ 1 h 37"/>
                  <a:gd name="T112" fmla="*/ 16 w 71"/>
                  <a:gd name="T113" fmla="*/ 1 h 37"/>
                  <a:gd name="T114" fmla="*/ 13 w 71"/>
                  <a:gd name="T115" fmla="*/ 0 h 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37"/>
                  <a:gd name="T176" fmla="*/ 71 w 71"/>
                  <a:gd name="T177" fmla="*/ 37 h 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37">
                    <a:moveTo>
                      <a:pt x="12" y="0"/>
                    </a:moveTo>
                    <a:lnTo>
                      <a:pt x="12" y="1"/>
                    </a:lnTo>
                    <a:lnTo>
                      <a:pt x="12" y="2"/>
                    </a:lnTo>
                    <a:lnTo>
                      <a:pt x="11" y="2"/>
                    </a:lnTo>
                    <a:lnTo>
                      <a:pt x="11" y="3"/>
                    </a:lnTo>
                    <a:lnTo>
                      <a:pt x="11" y="4"/>
                    </a:lnTo>
                    <a:lnTo>
                      <a:pt x="11" y="5"/>
                    </a:lnTo>
                    <a:lnTo>
                      <a:pt x="10" y="5"/>
                    </a:lnTo>
                    <a:lnTo>
                      <a:pt x="10" y="6"/>
                    </a:lnTo>
                    <a:lnTo>
                      <a:pt x="10" y="7"/>
                    </a:lnTo>
                    <a:lnTo>
                      <a:pt x="9" y="7"/>
                    </a:lnTo>
                    <a:lnTo>
                      <a:pt x="9" y="8"/>
                    </a:lnTo>
                    <a:lnTo>
                      <a:pt x="9" y="9"/>
                    </a:lnTo>
                    <a:lnTo>
                      <a:pt x="8" y="9"/>
                    </a:lnTo>
                    <a:lnTo>
                      <a:pt x="8" y="10"/>
                    </a:lnTo>
                    <a:lnTo>
                      <a:pt x="8" y="11"/>
                    </a:lnTo>
                    <a:lnTo>
                      <a:pt x="7" y="11"/>
                    </a:lnTo>
                    <a:lnTo>
                      <a:pt x="7" y="12"/>
                    </a:lnTo>
                    <a:lnTo>
                      <a:pt x="7" y="13"/>
                    </a:lnTo>
                    <a:lnTo>
                      <a:pt x="6" y="13"/>
                    </a:lnTo>
                    <a:lnTo>
                      <a:pt x="6" y="14"/>
                    </a:lnTo>
                    <a:lnTo>
                      <a:pt x="6" y="15"/>
                    </a:lnTo>
                    <a:lnTo>
                      <a:pt x="5" y="15"/>
                    </a:lnTo>
                    <a:lnTo>
                      <a:pt x="5" y="16"/>
                    </a:lnTo>
                    <a:lnTo>
                      <a:pt x="5" y="17"/>
                    </a:lnTo>
                    <a:lnTo>
                      <a:pt x="4" y="17"/>
                    </a:lnTo>
                    <a:lnTo>
                      <a:pt x="4" y="18"/>
                    </a:lnTo>
                    <a:lnTo>
                      <a:pt x="4" y="19"/>
                    </a:lnTo>
                    <a:lnTo>
                      <a:pt x="3" y="19"/>
                    </a:lnTo>
                    <a:lnTo>
                      <a:pt x="3" y="20"/>
                    </a:lnTo>
                    <a:lnTo>
                      <a:pt x="3" y="21"/>
                    </a:lnTo>
                    <a:lnTo>
                      <a:pt x="2" y="21"/>
                    </a:lnTo>
                    <a:lnTo>
                      <a:pt x="2" y="22"/>
                    </a:lnTo>
                    <a:lnTo>
                      <a:pt x="2" y="23"/>
                    </a:lnTo>
                    <a:lnTo>
                      <a:pt x="1" y="23"/>
                    </a:lnTo>
                    <a:lnTo>
                      <a:pt x="1" y="24"/>
                    </a:lnTo>
                    <a:lnTo>
                      <a:pt x="1" y="25"/>
                    </a:lnTo>
                    <a:lnTo>
                      <a:pt x="0" y="25"/>
                    </a:lnTo>
                    <a:lnTo>
                      <a:pt x="0" y="26"/>
                    </a:lnTo>
                    <a:lnTo>
                      <a:pt x="0" y="27"/>
                    </a:lnTo>
                    <a:lnTo>
                      <a:pt x="1" y="27"/>
                    </a:lnTo>
                    <a:lnTo>
                      <a:pt x="2" y="27"/>
                    </a:lnTo>
                    <a:lnTo>
                      <a:pt x="3" y="27"/>
                    </a:lnTo>
                    <a:lnTo>
                      <a:pt x="4" y="27"/>
                    </a:lnTo>
                    <a:lnTo>
                      <a:pt x="4" y="28"/>
                    </a:lnTo>
                    <a:lnTo>
                      <a:pt x="5" y="28"/>
                    </a:lnTo>
                    <a:lnTo>
                      <a:pt x="6" y="28"/>
                    </a:lnTo>
                    <a:lnTo>
                      <a:pt x="8" y="28"/>
                    </a:lnTo>
                    <a:lnTo>
                      <a:pt x="9" y="28"/>
                    </a:lnTo>
                    <a:lnTo>
                      <a:pt x="10" y="28"/>
                    </a:lnTo>
                    <a:lnTo>
                      <a:pt x="10" y="29"/>
                    </a:lnTo>
                    <a:lnTo>
                      <a:pt x="11" y="29"/>
                    </a:lnTo>
                    <a:lnTo>
                      <a:pt x="12" y="29"/>
                    </a:lnTo>
                    <a:lnTo>
                      <a:pt x="13" y="29"/>
                    </a:lnTo>
                    <a:lnTo>
                      <a:pt x="14" y="29"/>
                    </a:lnTo>
                    <a:lnTo>
                      <a:pt x="15" y="29"/>
                    </a:lnTo>
                    <a:lnTo>
                      <a:pt x="15" y="30"/>
                    </a:lnTo>
                    <a:lnTo>
                      <a:pt x="16" y="30"/>
                    </a:lnTo>
                    <a:lnTo>
                      <a:pt x="17" y="30"/>
                    </a:lnTo>
                    <a:lnTo>
                      <a:pt x="18" y="30"/>
                    </a:lnTo>
                    <a:lnTo>
                      <a:pt x="19" y="30"/>
                    </a:lnTo>
                    <a:lnTo>
                      <a:pt x="20" y="30"/>
                    </a:lnTo>
                    <a:lnTo>
                      <a:pt x="21" y="30"/>
                    </a:lnTo>
                    <a:lnTo>
                      <a:pt x="21" y="31"/>
                    </a:lnTo>
                    <a:lnTo>
                      <a:pt x="23" y="31"/>
                    </a:lnTo>
                    <a:lnTo>
                      <a:pt x="24" y="31"/>
                    </a:lnTo>
                    <a:lnTo>
                      <a:pt x="25" y="31"/>
                    </a:lnTo>
                    <a:lnTo>
                      <a:pt x="26" y="31"/>
                    </a:lnTo>
                    <a:lnTo>
                      <a:pt x="26" y="32"/>
                    </a:lnTo>
                    <a:lnTo>
                      <a:pt x="27" y="32"/>
                    </a:lnTo>
                    <a:lnTo>
                      <a:pt x="28" y="32"/>
                    </a:lnTo>
                    <a:lnTo>
                      <a:pt x="29" y="32"/>
                    </a:lnTo>
                    <a:lnTo>
                      <a:pt x="30" y="32"/>
                    </a:lnTo>
                    <a:lnTo>
                      <a:pt x="31" y="32"/>
                    </a:lnTo>
                    <a:lnTo>
                      <a:pt x="32" y="32"/>
                    </a:lnTo>
                    <a:lnTo>
                      <a:pt x="32" y="33"/>
                    </a:lnTo>
                    <a:lnTo>
                      <a:pt x="34" y="33"/>
                    </a:lnTo>
                    <a:lnTo>
                      <a:pt x="35" y="33"/>
                    </a:lnTo>
                    <a:lnTo>
                      <a:pt x="36" y="33"/>
                    </a:lnTo>
                    <a:lnTo>
                      <a:pt x="37" y="33"/>
                    </a:lnTo>
                    <a:lnTo>
                      <a:pt x="38" y="33"/>
                    </a:lnTo>
                    <a:lnTo>
                      <a:pt x="38" y="34"/>
                    </a:lnTo>
                    <a:lnTo>
                      <a:pt x="39" y="34"/>
                    </a:lnTo>
                    <a:lnTo>
                      <a:pt x="40" y="34"/>
                    </a:lnTo>
                    <a:lnTo>
                      <a:pt x="41" y="34"/>
                    </a:lnTo>
                    <a:lnTo>
                      <a:pt x="42" y="34"/>
                    </a:lnTo>
                    <a:lnTo>
                      <a:pt x="43" y="34"/>
                    </a:lnTo>
                    <a:lnTo>
                      <a:pt x="43" y="35"/>
                    </a:lnTo>
                    <a:lnTo>
                      <a:pt x="44" y="35"/>
                    </a:lnTo>
                    <a:lnTo>
                      <a:pt x="45" y="35"/>
                    </a:lnTo>
                    <a:lnTo>
                      <a:pt x="47" y="35"/>
                    </a:lnTo>
                    <a:lnTo>
                      <a:pt x="48" y="35"/>
                    </a:lnTo>
                    <a:lnTo>
                      <a:pt x="49" y="35"/>
                    </a:lnTo>
                    <a:lnTo>
                      <a:pt x="49" y="36"/>
                    </a:lnTo>
                    <a:lnTo>
                      <a:pt x="50" y="36"/>
                    </a:lnTo>
                    <a:lnTo>
                      <a:pt x="51" y="36"/>
                    </a:lnTo>
                    <a:lnTo>
                      <a:pt x="52" y="36"/>
                    </a:lnTo>
                    <a:lnTo>
                      <a:pt x="53" y="36"/>
                    </a:lnTo>
                    <a:lnTo>
                      <a:pt x="55" y="36"/>
                    </a:lnTo>
                    <a:lnTo>
                      <a:pt x="55" y="37"/>
                    </a:lnTo>
                    <a:lnTo>
                      <a:pt x="56" y="37"/>
                    </a:lnTo>
                    <a:lnTo>
                      <a:pt x="58" y="37"/>
                    </a:lnTo>
                    <a:lnTo>
                      <a:pt x="58" y="36"/>
                    </a:lnTo>
                    <a:lnTo>
                      <a:pt x="58" y="35"/>
                    </a:lnTo>
                    <a:lnTo>
                      <a:pt x="59" y="35"/>
                    </a:lnTo>
                    <a:lnTo>
                      <a:pt x="59" y="34"/>
                    </a:lnTo>
                    <a:lnTo>
                      <a:pt x="59" y="33"/>
                    </a:lnTo>
                    <a:lnTo>
                      <a:pt x="60" y="33"/>
                    </a:lnTo>
                    <a:lnTo>
                      <a:pt x="60" y="32"/>
                    </a:lnTo>
                    <a:lnTo>
                      <a:pt x="60" y="31"/>
                    </a:lnTo>
                    <a:lnTo>
                      <a:pt x="61" y="31"/>
                    </a:lnTo>
                    <a:lnTo>
                      <a:pt x="61" y="30"/>
                    </a:lnTo>
                    <a:lnTo>
                      <a:pt x="61" y="29"/>
                    </a:lnTo>
                    <a:lnTo>
                      <a:pt x="62" y="29"/>
                    </a:lnTo>
                    <a:lnTo>
                      <a:pt x="62" y="28"/>
                    </a:lnTo>
                    <a:lnTo>
                      <a:pt x="62" y="27"/>
                    </a:lnTo>
                    <a:lnTo>
                      <a:pt x="63" y="27"/>
                    </a:lnTo>
                    <a:lnTo>
                      <a:pt x="63" y="26"/>
                    </a:lnTo>
                    <a:lnTo>
                      <a:pt x="63" y="25"/>
                    </a:lnTo>
                    <a:lnTo>
                      <a:pt x="64" y="25"/>
                    </a:lnTo>
                    <a:lnTo>
                      <a:pt x="64" y="24"/>
                    </a:lnTo>
                    <a:lnTo>
                      <a:pt x="64" y="23"/>
                    </a:lnTo>
                    <a:lnTo>
                      <a:pt x="64" y="22"/>
                    </a:lnTo>
                    <a:lnTo>
                      <a:pt x="65" y="22"/>
                    </a:lnTo>
                    <a:lnTo>
                      <a:pt x="65" y="21"/>
                    </a:lnTo>
                    <a:lnTo>
                      <a:pt x="66" y="21"/>
                    </a:lnTo>
                    <a:lnTo>
                      <a:pt x="66" y="20"/>
                    </a:lnTo>
                    <a:lnTo>
                      <a:pt x="66" y="19"/>
                    </a:lnTo>
                    <a:lnTo>
                      <a:pt x="67" y="19"/>
                    </a:lnTo>
                    <a:lnTo>
                      <a:pt x="67" y="18"/>
                    </a:lnTo>
                    <a:lnTo>
                      <a:pt x="67" y="17"/>
                    </a:lnTo>
                    <a:lnTo>
                      <a:pt x="68" y="17"/>
                    </a:lnTo>
                    <a:lnTo>
                      <a:pt x="68" y="16"/>
                    </a:lnTo>
                    <a:lnTo>
                      <a:pt x="68" y="15"/>
                    </a:lnTo>
                    <a:lnTo>
                      <a:pt x="68" y="14"/>
                    </a:lnTo>
                    <a:lnTo>
                      <a:pt x="69" y="14"/>
                    </a:lnTo>
                    <a:lnTo>
                      <a:pt x="69" y="13"/>
                    </a:lnTo>
                    <a:lnTo>
                      <a:pt x="69" y="12"/>
                    </a:lnTo>
                    <a:lnTo>
                      <a:pt x="70" y="12"/>
                    </a:lnTo>
                    <a:lnTo>
                      <a:pt x="70" y="11"/>
                    </a:lnTo>
                    <a:lnTo>
                      <a:pt x="71" y="11"/>
                    </a:lnTo>
                    <a:lnTo>
                      <a:pt x="71" y="10"/>
                    </a:lnTo>
                    <a:lnTo>
                      <a:pt x="69" y="10"/>
                    </a:lnTo>
                    <a:lnTo>
                      <a:pt x="69" y="9"/>
                    </a:lnTo>
                    <a:lnTo>
                      <a:pt x="67" y="9"/>
                    </a:lnTo>
                    <a:lnTo>
                      <a:pt x="66" y="9"/>
                    </a:lnTo>
                    <a:lnTo>
                      <a:pt x="65" y="9"/>
                    </a:lnTo>
                    <a:lnTo>
                      <a:pt x="63" y="9"/>
                    </a:lnTo>
                    <a:lnTo>
                      <a:pt x="63" y="8"/>
                    </a:lnTo>
                    <a:lnTo>
                      <a:pt x="62" y="8"/>
                    </a:lnTo>
                    <a:lnTo>
                      <a:pt x="61" y="8"/>
                    </a:lnTo>
                    <a:lnTo>
                      <a:pt x="60" y="8"/>
                    </a:lnTo>
                    <a:lnTo>
                      <a:pt x="59" y="8"/>
                    </a:lnTo>
                    <a:lnTo>
                      <a:pt x="58" y="8"/>
                    </a:lnTo>
                    <a:lnTo>
                      <a:pt x="56" y="8"/>
                    </a:lnTo>
                    <a:lnTo>
                      <a:pt x="56" y="7"/>
                    </a:lnTo>
                    <a:lnTo>
                      <a:pt x="54" y="7"/>
                    </a:lnTo>
                    <a:lnTo>
                      <a:pt x="53" y="7"/>
                    </a:lnTo>
                    <a:lnTo>
                      <a:pt x="52" y="7"/>
                    </a:lnTo>
                    <a:lnTo>
                      <a:pt x="51" y="7"/>
                    </a:lnTo>
                    <a:lnTo>
                      <a:pt x="50" y="7"/>
                    </a:lnTo>
                    <a:lnTo>
                      <a:pt x="50" y="6"/>
                    </a:lnTo>
                    <a:lnTo>
                      <a:pt x="49" y="6"/>
                    </a:lnTo>
                    <a:lnTo>
                      <a:pt x="48" y="6"/>
                    </a:lnTo>
                    <a:lnTo>
                      <a:pt x="47" y="6"/>
                    </a:lnTo>
                    <a:lnTo>
                      <a:pt x="46" y="6"/>
                    </a:lnTo>
                    <a:lnTo>
                      <a:pt x="44" y="6"/>
                    </a:lnTo>
                    <a:lnTo>
                      <a:pt x="44" y="5"/>
                    </a:lnTo>
                    <a:lnTo>
                      <a:pt x="43" y="5"/>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31" y="3"/>
                    </a:lnTo>
                    <a:lnTo>
                      <a:pt x="30" y="3"/>
                    </a:lnTo>
                    <a:lnTo>
                      <a:pt x="29" y="3"/>
                    </a:lnTo>
                    <a:lnTo>
                      <a:pt x="27" y="3"/>
                    </a:lnTo>
                    <a:lnTo>
                      <a:pt x="27" y="2"/>
                    </a:lnTo>
                    <a:lnTo>
                      <a:pt x="26" y="2"/>
                    </a:lnTo>
                    <a:lnTo>
                      <a:pt x="24" y="2"/>
                    </a:lnTo>
                    <a:lnTo>
                      <a:pt x="23" y="2"/>
                    </a:lnTo>
                    <a:lnTo>
                      <a:pt x="22" y="2"/>
                    </a:lnTo>
                    <a:lnTo>
                      <a:pt x="21" y="2"/>
                    </a:lnTo>
                    <a:lnTo>
                      <a:pt x="21" y="1"/>
                    </a:lnTo>
                    <a:lnTo>
                      <a:pt x="20" y="1"/>
                    </a:lnTo>
                    <a:lnTo>
                      <a:pt x="19" y="1"/>
                    </a:lnTo>
                    <a:lnTo>
                      <a:pt x="18" y="1"/>
                    </a:lnTo>
                    <a:lnTo>
                      <a:pt x="16" y="1"/>
                    </a:lnTo>
                    <a:lnTo>
                      <a:pt x="15" y="1"/>
                    </a:lnTo>
                    <a:lnTo>
                      <a:pt x="14" y="1"/>
                    </a:lnTo>
                    <a:lnTo>
                      <a:pt x="14" y="0"/>
                    </a:lnTo>
                    <a:lnTo>
                      <a:pt x="13" y="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0" name="Freeform 199"/>
              <p:cNvSpPr>
                <a:spLocks/>
              </p:cNvSpPr>
              <p:nvPr/>
            </p:nvSpPr>
            <p:spPr bwMode="auto">
              <a:xfrm>
                <a:off x="5062" y="3233"/>
                <a:ext cx="71" cy="37"/>
              </a:xfrm>
              <a:custGeom>
                <a:avLst/>
                <a:gdLst>
                  <a:gd name="T0" fmla="*/ 12 w 71"/>
                  <a:gd name="T1" fmla="*/ 2 h 37"/>
                  <a:gd name="T2" fmla="*/ 11 w 71"/>
                  <a:gd name="T3" fmla="*/ 4 h 37"/>
                  <a:gd name="T4" fmla="*/ 10 w 71"/>
                  <a:gd name="T5" fmla="*/ 6 h 37"/>
                  <a:gd name="T6" fmla="*/ 9 w 71"/>
                  <a:gd name="T7" fmla="*/ 9 h 37"/>
                  <a:gd name="T8" fmla="*/ 7 w 71"/>
                  <a:gd name="T9" fmla="*/ 11 h 37"/>
                  <a:gd name="T10" fmla="*/ 7 w 71"/>
                  <a:gd name="T11" fmla="*/ 13 h 37"/>
                  <a:gd name="T12" fmla="*/ 6 w 71"/>
                  <a:gd name="T13" fmla="*/ 14 h 37"/>
                  <a:gd name="T14" fmla="*/ 5 w 71"/>
                  <a:gd name="T15" fmla="*/ 17 h 37"/>
                  <a:gd name="T16" fmla="*/ 4 w 71"/>
                  <a:gd name="T17" fmla="*/ 18 h 37"/>
                  <a:gd name="T18" fmla="*/ 3 w 71"/>
                  <a:gd name="T19" fmla="*/ 20 h 37"/>
                  <a:gd name="T20" fmla="*/ 2 w 71"/>
                  <a:gd name="T21" fmla="*/ 22 h 37"/>
                  <a:gd name="T22" fmla="*/ 1 w 71"/>
                  <a:gd name="T23" fmla="*/ 23 h 37"/>
                  <a:gd name="T24" fmla="*/ 1 w 71"/>
                  <a:gd name="T25" fmla="*/ 25 h 37"/>
                  <a:gd name="T26" fmla="*/ 0 w 71"/>
                  <a:gd name="T27" fmla="*/ 27 h 37"/>
                  <a:gd name="T28" fmla="*/ 4 w 71"/>
                  <a:gd name="T29" fmla="*/ 27 h 37"/>
                  <a:gd name="T30" fmla="*/ 8 w 71"/>
                  <a:gd name="T31" fmla="*/ 28 h 37"/>
                  <a:gd name="T32" fmla="*/ 12 w 71"/>
                  <a:gd name="T33" fmla="*/ 29 h 37"/>
                  <a:gd name="T34" fmla="*/ 15 w 71"/>
                  <a:gd name="T35" fmla="*/ 30 h 37"/>
                  <a:gd name="T36" fmla="*/ 19 w 71"/>
                  <a:gd name="T37" fmla="*/ 30 h 37"/>
                  <a:gd name="T38" fmla="*/ 23 w 71"/>
                  <a:gd name="T39" fmla="*/ 31 h 37"/>
                  <a:gd name="T40" fmla="*/ 27 w 71"/>
                  <a:gd name="T41" fmla="*/ 32 h 37"/>
                  <a:gd name="T42" fmla="*/ 30 w 71"/>
                  <a:gd name="T43" fmla="*/ 32 h 37"/>
                  <a:gd name="T44" fmla="*/ 35 w 71"/>
                  <a:gd name="T45" fmla="*/ 33 h 37"/>
                  <a:gd name="T46" fmla="*/ 38 w 71"/>
                  <a:gd name="T47" fmla="*/ 34 h 37"/>
                  <a:gd name="T48" fmla="*/ 42 w 71"/>
                  <a:gd name="T49" fmla="*/ 34 h 37"/>
                  <a:gd name="T50" fmla="*/ 45 w 71"/>
                  <a:gd name="T51" fmla="*/ 35 h 37"/>
                  <a:gd name="T52" fmla="*/ 50 w 71"/>
                  <a:gd name="T53" fmla="*/ 36 h 37"/>
                  <a:gd name="T54" fmla="*/ 53 w 71"/>
                  <a:gd name="T55" fmla="*/ 36 h 37"/>
                  <a:gd name="T56" fmla="*/ 58 w 71"/>
                  <a:gd name="T57" fmla="*/ 37 h 37"/>
                  <a:gd name="T58" fmla="*/ 58 w 71"/>
                  <a:gd name="T59" fmla="*/ 35 h 37"/>
                  <a:gd name="T60" fmla="*/ 59 w 71"/>
                  <a:gd name="T61" fmla="*/ 33 h 37"/>
                  <a:gd name="T62" fmla="*/ 60 w 71"/>
                  <a:gd name="T63" fmla="*/ 31 h 37"/>
                  <a:gd name="T64" fmla="*/ 61 w 71"/>
                  <a:gd name="T65" fmla="*/ 29 h 37"/>
                  <a:gd name="T66" fmla="*/ 62 w 71"/>
                  <a:gd name="T67" fmla="*/ 28 h 37"/>
                  <a:gd name="T68" fmla="*/ 63 w 71"/>
                  <a:gd name="T69" fmla="*/ 26 h 37"/>
                  <a:gd name="T70" fmla="*/ 64 w 71"/>
                  <a:gd name="T71" fmla="*/ 24 h 37"/>
                  <a:gd name="T72" fmla="*/ 65 w 71"/>
                  <a:gd name="T73" fmla="*/ 22 h 37"/>
                  <a:gd name="T74" fmla="*/ 65 w 71"/>
                  <a:gd name="T75" fmla="*/ 21 h 37"/>
                  <a:gd name="T76" fmla="*/ 66 w 71"/>
                  <a:gd name="T77" fmla="*/ 19 h 37"/>
                  <a:gd name="T78" fmla="*/ 67 w 71"/>
                  <a:gd name="T79" fmla="*/ 17 h 37"/>
                  <a:gd name="T80" fmla="*/ 68 w 71"/>
                  <a:gd name="T81" fmla="*/ 15 h 37"/>
                  <a:gd name="T82" fmla="*/ 69 w 71"/>
                  <a:gd name="T83" fmla="*/ 13 h 37"/>
                  <a:gd name="T84" fmla="*/ 70 w 71"/>
                  <a:gd name="T85" fmla="*/ 12 h 37"/>
                  <a:gd name="T86" fmla="*/ 71 w 71"/>
                  <a:gd name="T87" fmla="*/ 10 h 37"/>
                  <a:gd name="T88" fmla="*/ 65 w 71"/>
                  <a:gd name="T89" fmla="*/ 9 h 37"/>
                  <a:gd name="T90" fmla="*/ 61 w 71"/>
                  <a:gd name="T91" fmla="*/ 8 h 37"/>
                  <a:gd name="T92" fmla="*/ 56 w 71"/>
                  <a:gd name="T93" fmla="*/ 8 h 37"/>
                  <a:gd name="T94" fmla="*/ 53 w 71"/>
                  <a:gd name="T95" fmla="*/ 7 h 37"/>
                  <a:gd name="T96" fmla="*/ 49 w 71"/>
                  <a:gd name="T97" fmla="*/ 6 h 37"/>
                  <a:gd name="T98" fmla="*/ 46 w 71"/>
                  <a:gd name="T99" fmla="*/ 6 h 37"/>
                  <a:gd name="T100" fmla="*/ 40 w 71"/>
                  <a:gd name="T101" fmla="*/ 5 h 37"/>
                  <a:gd name="T102" fmla="*/ 37 w 71"/>
                  <a:gd name="T103" fmla="*/ 4 h 37"/>
                  <a:gd name="T104" fmla="*/ 33 w 71"/>
                  <a:gd name="T105" fmla="*/ 4 h 37"/>
                  <a:gd name="T106" fmla="*/ 30 w 71"/>
                  <a:gd name="T107" fmla="*/ 3 h 37"/>
                  <a:gd name="T108" fmla="*/ 24 w 71"/>
                  <a:gd name="T109" fmla="*/ 2 h 37"/>
                  <a:gd name="T110" fmla="*/ 21 w 71"/>
                  <a:gd name="T111" fmla="*/ 1 h 37"/>
                  <a:gd name="T112" fmla="*/ 16 w 71"/>
                  <a:gd name="T113" fmla="*/ 1 h 37"/>
                  <a:gd name="T114" fmla="*/ 13 w 71"/>
                  <a:gd name="T115" fmla="*/ 0 h 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37"/>
                  <a:gd name="T176" fmla="*/ 71 w 71"/>
                  <a:gd name="T177" fmla="*/ 37 h 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37">
                    <a:moveTo>
                      <a:pt x="12" y="0"/>
                    </a:moveTo>
                    <a:lnTo>
                      <a:pt x="12" y="1"/>
                    </a:lnTo>
                    <a:lnTo>
                      <a:pt x="12" y="2"/>
                    </a:lnTo>
                    <a:lnTo>
                      <a:pt x="11" y="2"/>
                    </a:lnTo>
                    <a:lnTo>
                      <a:pt x="11" y="3"/>
                    </a:lnTo>
                    <a:lnTo>
                      <a:pt x="11" y="4"/>
                    </a:lnTo>
                    <a:lnTo>
                      <a:pt x="11" y="5"/>
                    </a:lnTo>
                    <a:lnTo>
                      <a:pt x="10" y="5"/>
                    </a:lnTo>
                    <a:lnTo>
                      <a:pt x="10" y="6"/>
                    </a:lnTo>
                    <a:lnTo>
                      <a:pt x="10" y="7"/>
                    </a:lnTo>
                    <a:lnTo>
                      <a:pt x="9" y="7"/>
                    </a:lnTo>
                    <a:lnTo>
                      <a:pt x="9" y="8"/>
                    </a:lnTo>
                    <a:lnTo>
                      <a:pt x="9" y="9"/>
                    </a:lnTo>
                    <a:lnTo>
                      <a:pt x="8" y="9"/>
                    </a:lnTo>
                    <a:lnTo>
                      <a:pt x="8" y="10"/>
                    </a:lnTo>
                    <a:lnTo>
                      <a:pt x="8" y="11"/>
                    </a:lnTo>
                    <a:lnTo>
                      <a:pt x="7" y="11"/>
                    </a:lnTo>
                    <a:lnTo>
                      <a:pt x="7" y="12"/>
                    </a:lnTo>
                    <a:lnTo>
                      <a:pt x="7" y="13"/>
                    </a:lnTo>
                    <a:lnTo>
                      <a:pt x="6" y="13"/>
                    </a:lnTo>
                    <a:lnTo>
                      <a:pt x="6" y="14"/>
                    </a:lnTo>
                    <a:lnTo>
                      <a:pt x="6" y="15"/>
                    </a:lnTo>
                    <a:lnTo>
                      <a:pt x="5" y="15"/>
                    </a:lnTo>
                    <a:lnTo>
                      <a:pt x="5" y="16"/>
                    </a:lnTo>
                    <a:lnTo>
                      <a:pt x="5" y="17"/>
                    </a:lnTo>
                    <a:lnTo>
                      <a:pt x="4" y="17"/>
                    </a:lnTo>
                    <a:lnTo>
                      <a:pt x="4" y="18"/>
                    </a:lnTo>
                    <a:lnTo>
                      <a:pt x="4" y="19"/>
                    </a:lnTo>
                    <a:lnTo>
                      <a:pt x="3" y="19"/>
                    </a:lnTo>
                    <a:lnTo>
                      <a:pt x="3" y="20"/>
                    </a:lnTo>
                    <a:lnTo>
                      <a:pt x="3" y="21"/>
                    </a:lnTo>
                    <a:lnTo>
                      <a:pt x="2" y="21"/>
                    </a:lnTo>
                    <a:lnTo>
                      <a:pt x="2" y="22"/>
                    </a:lnTo>
                    <a:lnTo>
                      <a:pt x="2" y="23"/>
                    </a:lnTo>
                    <a:lnTo>
                      <a:pt x="1" y="23"/>
                    </a:lnTo>
                    <a:lnTo>
                      <a:pt x="1" y="24"/>
                    </a:lnTo>
                    <a:lnTo>
                      <a:pt x="1" y="25"/>
                    </a:lnTo>
                    <a:lnTo>
                      <a:pt x="0" y="25"/>
                    </a:lnTo>
                    <a:lnTo>
                      <a:pt x="0" y="26"/>
                    </a:lnTo>
                    <a:lnTo>
                      <a:pt x="0" y="27"/>
                    </a:lnTo>
                    <a:lnTo>
                      <a:pt x="1" y="27"/>
                    </a:lnTo>
                    <a:lnTo>
                      <a:pt x="2" y="27"/>
                    </a:lnTo>
                    <a:lnTo>
                      <a:pt x="3" y="27"/>
                    </a:lnTo>
                    <a:lnTo>
                      <a:pt x="4" y="27"/>
                    </a:lnTo>
                    <a:lnTo>
                      <a:pt x="4" y="28"/>
                    </a:lnTo>
                    <a:lnTo>
                      <a:pt x="5" y="28"/>
                    </a:lnTo>
                    <a:lnTo>
                      <a:pt x="6" y="28"/>
                    </a:lnTo>
                    <a:lnTo>
                      <a:pt x="8" y="28"/>
                    </a:lnTo>
                    <a:lnTo>
                      <a:pt x="9" y="28"/>
                    </a:lnTo>
                    <a:lnTo>
                      <a:pt x="10" y="28"/>
                    </a:lnTo>
                    <a:lnTo>
                      <a:pt x="10" y="29"/>
                    </a:lnTo>
                    <a:lnTo>
                      <a:pt x="11" y="29"/>
                    </a:lnTo>
                    <a:lnTo>
                      <a:pt x="12" y="29"/>
                    </a:lnTo>
                    <a:lnTo>
                      <a:pt x="13" y="29"/>
                    </a:lnTo>
                    <a:lnTo>
                      <a:pt x="14" y="29"/>
                    </a:lnTo>
                    <a:lnTo>
                      <a:pt x="15" y="29"/>
                    </a:lnTo>
                    <a:lnTo>
                      <a:pt x="15" y="30"/>
                    </a:lnTo>
                    <a:lnTo>
                      <a:pt x="16" y="30"/>
                    </a:lnTo>
                    <a:lnTo>
                      <a:pt x="17" y="30"/>
                    </a:lnTo>
                    <a:lnTo>
                      <a:pt x="18" y="30"/>
                    </a:lnTo>
                    <a:lnTo>
                      <a:pt x="19" y="30"/>
                    </a:lnTo>
                    <a:lnTo>
                      <a:pt x="20" y="30"/>
                    </a:lnTo>
                    <a:lnTo>
                      <a:pt x="21" y="30"/>
                    </a:lnTo>
                    <a:lnTo>
                      <a:pt x="21" y="31"/>
                    </a:lnTo>
                    <a:lnTo>
                      <a:pt x="23" y="31"/>
                    </a:lnTo>
                    <a:lnTo>
                      <a:pt x="24" y="31"/>
                    </a:lnTo>
                    <a:lnTo>
                      <a:pt x="25" y="31"/>
                    </a:lnTo>
                    <a:lnTo>
                      <a:pt x="26" y="31"/>
                    </a:lnTo>
                    <a:lnTo>
                      <a:pt x="26" y="32"/>
                    </a:lnTo>
                    <a:lnTo>
                      <a:pt x="27" y="32"/>
                    </a:lnTo>
                    <a:lnTo>
                      <a:pt x="28" y="32"/>
                    </a:lnTo>
                    <a:lnTo>
                      <a:pt x="29" y="32"/>
                    </a:lnTo>
                    <a:lnTo>
                      <a:pt x="30" y="32"/>
                    </a:lnTo>
                    <a:lnTo>
                      <a:pt x="31" y="32"/>
                    </a:lnTo>
                    <a:lnTo>
                      <a:pt x="32" y="32"/>
                    </a:lnTo>
                    <a:lnTo>
                      <a:pt x="32" y="33"/>
                    </a:lnTo>
                    <a:lnTo>
                      <a:pt x="34" y="33"/>
                    </a:lnTo>
                    <a:lnTo>
                      <a:pt x="35" y="33"/>
                    </a:lnTo>
                    <a:lnTo>
                      <a:pt x="36" y="33"/>
                    </a:lnTo>
                    <a:lnTo>
                      <a:pt x="37" y="33"/>
                    </a:lnTo>
                    <a:lnTo>
                      <a:pt x="38" y="33"/>
                    </a:lnTo>
                    <a:lnTo>
                      <a:pt x="38" y="34"/>
                    </a:lnTo>
                    <a:lnTo>
                      <a:pt x="39" y="34"/>
                    </a:lnTo>
                    <a:lnTo>
                      <a:pt x="40" y="34"/>
                    </a:lnTo>
                    <a:lnTo>
                      <a:pt x="41" y="34"/>
                    </a:lnTo>
                    <a:lnTo>
                      <a:pt x="42" y="34"/>
                    </a:lnTo>
                    <a:lnTo>
                      <a:pt x="43" y="34"/>
                    </a:lnTo>
                    <a:lnTo>
                      <a:pt x="43" y="35"/>
                    </a:lnTo>
                    <a:lnTo>
                      <a:pt x="44" y="35"/>
                    </a:lnTo>
                    <a:lnTo>
                      <a:pt x="45" y="35"/>
                    </a:lnTo>
                    <a:lnTo>
                      <a:pt x="47" y="35"/>
                    </a:lnTo>
                    <a:lnTo>
                      <a:pt x="48" y="35"/>
                    </a:lnTo>
                    <a:lnTo>
                      <a:pt x="49" y="35"/>
                    </a:lnTo>
                    <a:lnTo>
                      <a:pt x="49" y="36"/>
                    </a:lnTo>
                    <a:lnTo>
                      <a:pt x="50" y="36"/>
                    </a:lnTo>
                    <a:lnTo>
                      <a:pt x="51" y="36"/>
                    </a:lnTo>
                    <a:lnTo>
                      <a:pt x="52" y="36"/>
                    </a:lnTo>
                    <a:lnTo>
                      <a:pt x="53" y="36"/>
                    </a:lnTo>
                    <a:lnTo>
                      <a:pt x="55" y="36"/>
                    </a:lnTo>
                    <a:lnTo>
                      <a:pt x="55" y="37"/>
                    </a:lnTo>
                    <a:lnTo>
                      <a:pt x="56" y="37"/>
                    </a:lnTo>
                    <a:lnTo>
                      <a:pt x="58" y="37"/>
                    </a:lnTo>
                    <a:lnTo>
                      <a:pt x="58" y="36"/>
                    </a:lnTo>
                    <a:lnTo>
                      <a:pt x="58" y="35"/>
                    </a:lnTo>
                    <a:lnTo>
                      <a:pt x="59" y="35"/>
                    </a:lnTo>
                    <a:lnTo>
                      <a:pt x="59" y="34"/>
                    </a:lnTo>
                    <a:lnTo>
                      <a:pt x="59" y="33"/>
                    </a:lnTo>
                    <a:lnTo>
                      <a:pt x="60" y="33"/>
                    </a:lnTo>
                    <a:lnTo>
                      <a:pt x="60" y="32"/>
                    </a:lnTo>
                    <a:lnTo>
                      <a:pt x="60" y="31"/>
                    </a:lnTo>
                    <a:lnTo>
                      <a:pt x="61" y="31"/>
                    </a:lnTo>
                    <a:lnTo>
                      <a:pt x="61" y="30"/>
                    </a:lnTo>
                    <a:lnTo>
                      <a:pt x="61" y="29"/>
                    </a:lnTo>
                    <a:lnTo>
                      <a:pt x="62" y="29"/>
                    </a:lnTo>
                    <a:lnTo>
                      <a:pt x="62" y="28"/>
                    </a:lnTo>
                    <a:lnTo>
                      <a:pt x="62" y="27"/>
                    </a:lnTo>
                    <a:lnTo>
                      <a:pt x="63" y="27"/>
                    </a:lnTo>
                    <a:lnTo>
                      <a:pt x="63" y="26"/>
                    </a:lnTo>
                    <a:lnTo>
                      <a:pt x="63" y="25"/>
                    </a:lnTo>
                    <a:lnTo>
                      <a:pt x="64" y="25"/>
                    </a:lnTo>
                    <a:lnTo>
                      <a:pt x="64" y="24"/>
                    </a:lnTo>
                    <a:lnTo>
                      <a:pt x="64" y="23"/>
                    </a:lnTo>
                    <a:lnTo>
                      <a:pt x="64" y="22"/>
                    </a:lnTo>
                    <a:lnTo>
                      <a:pt x="65" y="22"/>
                    </a:lnTo>
                    <a:lnTo>
                      <a:pt x="65" y="21"/>
                    </a:lnTo>
                    <a:lnTo>
                      <a:pt x="66" y="21"/>
                    </a:lnTo>
                    <a:lnTo>
                      <a:pt x="66" y="20"/>
                    </a:lnTo>
                    <a:lnTo>
                      <a:pt x="66" y="19"/>
                    </a:lnTo>
                    <a:lnTo>
                      <a:pt x="67" y="19"/>
                    </a:lnTo>
                    <a:lnTo>
                      <a:pt x="67" y="18"/>
                    </a:lnTo>
                    <a:lnTo>
                      <a:pt x="67" y="17"/>
                    </a:lnTo>
                    <a:lnTo>
                      <a:pt x="68" y="17"/>
                    </a:lnTo>
                    <a:lnTo>
                      <a:pt x="68" y="16"/>
                    </a:lnTo>
                    <a:lnTo>
                      <a:pt x="68" y="15"/>
                    </a:lnTo>
                    <a:lnTo>
                      <a:pt x="68" y="14"/>
                    </a:lnTo>
                    <a:lnTo>
                      <a:pt x="69" y="14"/>
                    </a:lnTo>
                    <a:lnTo>
                      <a:pt x="69" y="13"/>
                    </a:lnTo>
                    <a:lnTo>
                      <a:pt x="69" y="12"/>
                    </a:lnTo>
                    <a:lnTo>
                      <a:pt x="70" y="12"/>
                    </a:lnTo>
                    <a:lnTo>
                      <a:pt x="70" y="11"/>
                    </a:lnTo>
                    <a:lnTo>
                      <a:pt x="71" y="11"/>
                    </a:lnTo>
                    <a:lnTo>
                      <a:pt x="71" y="10"/>
                    </a:lnTo>
                    <a:lnTo>
                      <a:pt x="69" y="10"/>
                    </a:lnTo>
                    <a:lnTo>
                      <a:pt x="69" y="9"/>
                    </a:lnTo>
                    <a:lnTo>
                      <a:pt x="67" y="9"/>
                    </a:lnTo>
                    <a:lnTo>
                      <a:pt x="66" y="9"/>
                    </a:lnTo>
                    <a:lnTo>
                      <a:pt x="65" y="9"/>
                    </a:lnTo>
                    <a:lnTo>
                      <a:pt x="63" y="9"/>
                    </a:lnTo>
                    <a:lnTo>
                      <a:pt x="63" y="8"/>
                    </a:lnTo>
                    <a:lnTo>
                      <a:pt x="62" y="8"/>
                    </a:lnTo>
                    <a:lnTo>
                      <a:pt x="61" y="8"/>
                    </a:lnTo>
                    <a:lnTo>
                      <a:pt x="60" y="8"/>
                    </a:lnTo>
                    <a:lnTo>
                      <a:pt x="59" y="8"/>
                    </a:lnTo>
                    <a:lnTo>
                      <a:pt x="58" y="8"/>
                    </a:lnTo>
                    <a:lnTo>
                      <a:pt x="56" y="8"/>
                    </a:lnTo>
                    <a:lnTo>
                      <a:pt x="56" y="7"/>
                    </a:lnTo>
                    <a:lnTo>
                      <a:pt x="54" y="7"/>
                    </a:lnTo>
                    <a:lnTo>
                      <a:pt x="53" y="7"/>
                    </a:lnTo>
                    <a:lnTo>
                      <a:pt x="52" y="7"/>
                    </a:lnTo>
                    <a:lnTo>
                      <a:pt x="51" y="7"/>
                    </a:lnTo>
                    <a:lnTo>
                      <a:pt x="50" y="7"/>
                    </a:lnTo>
                    <a:lnTo>
                      <a:pt x="50" y="6"/>
                    </a:lnTo>
                    <a:lnTo>
                      <a:pt x="49" y="6"/>
                    </a:lnTo>
                    <a:lnTo>
                      <a:pt x="48" y="6"/>
                    </a:lnTo>
                    <a:lnTo>
                      <a:pt x="47" y="6"/>
                    </a:lnTo>
                    <a:lnTo>
                      <a:pt x="46" y="6"/>
                    </a:lnTo>
                    <a:lnTo>
                      <a:pt x="44" y="6"/>
                    </a:lnTo>
                    <a:lnTo>
                      <a:pt x="44" y="5"/>
                    </a:lnTo>
                    <a:lnTo>
                      <a:pt x="43" y="5"/>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31" y="3"/>
                    </a:lnTo>
                    <a:lnTo>
                      <a:pt x="30" y="3"/>
                    </a:lnTo>
                    <a:lnTo>
                      <a:pt x="29" y="3"/>
                    </a:lnTo>
                    <a:lnTo>
                      <a:pt x="27" y="3"/>
                    </a:lnTo>
                    <a:lnTo>
                      <a:pt x="27" y="2"/>
                    </a:lnTo>
                    <a:lnTo>
                      <a:pt x="26" y="2"/>
                    </a:lnTo>
                    <a:lnTo>
                      <a:pt x="24" y="2"/>
                    </a:lnTo>
                    <a:lnTo>
                      <a:pt x="23" y="2"/>
                    </a:lnTo>
                    <a:lnTo>
                      <a:pt x="22" y="2"/>
                    </a:lnTo>
                    <a:lnTo>
                      <a:pt x="21" y="2"/>
                    </a:lnTo>
                    <a:lnTo>
                      <a:pt x="21" y="1"/>
                    </a:lnTo>
                    <a:lnTo>
                      <a:pt x="20" y="1"/>
                    </a:lnTo>
                    <a:lnTo>
                      <a:pt x="19" y="1"/>
                    </a:lnTo>
                    <a:lnTo>
                      <a:pt x="18" y="1"/>
                    </a:lnTo>
                    <a:lnTo>
                      <a:pt x="16" y="1"/>
                    </a:lnTo>
                    <a:lnTo>
                      <a:pt x="15" y="1"/>
                    </a:lnTo>
                    <a:lnTo>
                      <a:pt x="14" y="1"/>
                    </a:lnTo>
                    <a:lnTo>
                      <a:pt x="14" y="0"/>
                    </a:lnTo>
                    <a:lnTo>
                      <a:pt x="13" y="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1" name="Freeform 200"/>
              <p:cNvSpPr>
                <a:spLocks/>
              </p:cNvSpPr>
              <p:nvPr/>
            </p:nvSpPr>
            <p:spPr bwMode="auto">
              <a:xfrm>
                <a:off x="5064" y="3233"/>
                <a:ext cx="67" cy="37"/>
              </a:xfrm>
              <a:custGeom>
                <a:avLst/>
                <a:gdLst>
                  <a:gd name="T0" fmla="*/ 10 w 67"/>
                  <a:gd name="T1" fmla="*/ 2 h 37"/>
                  <a:gd name="T2" fmla="*/ 10 w 67"/>
                  <a:gd name="T3" fmla="*/ 4 h 37"/>
                  <a:gd name="T4" fmla="*/ 9 w 67"/>
                  <a:gd name="T5" fmla="*/ 6 h 37"/>
                  <a:gd name="T6" fmla="*/ 8 w 67"/>
                  <a:gd name="T7" fmla="*/ 8 h 37"/>
                  <a:gd name="T8" fmla="*/ 7 w 67"/>
                  <a:gd name="T9" fmla="*/ 9 h 37"/>
                  <a:gd name="T10" fmla="*/ 6 w 67"/>
                  <a:gd name="T11" fmla="*/ 11 h 37"/>
                  <a:gd name="T12" fmla="*/ 5 w 67"/>
                  <a:gd name="T13" fmla="*/ 13 h 37"/>
                  <a:gd name="T14" fmla="*/ 4 w 67"/>
                  <a:gd name="T15" fmla="*/ 14 h 37"/>
                  <a:gd name="T16" fmla="*/ 4 w 67"/>
                  <a:gd name="T17" fmla="*/ 16 h 37"/>
                  <a:gd name="T18" fmla="*/ 3 w 67"/>
                  <a:gd name="T19" fmla="*/ 17 h 37"/>
                  <a:gd name="T20" fmla="*/ 2 w 67"/>
                  <a:gd name="T21" fmla="*/ 19 h 37"/>
                  <a:gd name="T22" fmla="*/ 1 w 67"/>
                  <a:gd name="T23" fmla="*/ 21 h 37"/>
                  <a:gd name="T24" fmla="*/ 1 w 67"/>
                  <a:gd name="T25" fmla="*/ 22 h 37"/>
                  <a:gd name="T26" fmla="*/ 0 w 67"/>
                  <a:gd name="T27" fmla="*/ 27 h 37"/>
                  <a:gd name="T28" fmla="*/ 2 w 67"/>
                  <a:gd name="T29" fmla="*/ 28 h 37"/>
                  <a:gd name="T30" fmla="*/ 6 w 67"/>
                  <a:gd name="T31" fmla="*/ 28 h 37"/>
                  <a:gd name="T32" fmla="*/ 9 w 67"/>
                  <a:gd name="T33" fmla="*/ 29 h 37"/>
                  <a:gd name="T34" fmla="*/ 12 w 67"/>
                  <a:gd name="T35" fmla="*/ 29 h 37"/>
                  <a:gd name="T36" fmla="*/ 15 w 67"/>
                  <a:gd name="T37" fmla="*/ 30 h 37"/>
                  <a:gd name="T38" fmla="*/ 18 w 67"/>
                  <a:gd name="T39" fmla="*/ 30 h 37"/>
                  <a:gd name="T40" fmla="*/ 22 w 67"/>
                  <a:gd name="T41" fmla="*/ 31 h 37"/>
                  <a:gd name="T42" fmla="*/ 26 w 67"/>
                  <a:gd name="T43" fmla="*/ 32 h 37"/>
                  <a:gd name="T44" fmla="*/ 28 w 67"/>
                  <a:gd name="T45" fmla="*/ 32 h 37"/>
                  <a:gd name="T46" fmla="*/ 32 w 67"/>
                  <a:gd name="T47" fmla="*/ 33 h 37"/>
                  <a:gd name="T48" fmla="*/ 36 w 67"/>
                  <a:gd name="T49" fmla="*/ 33 h 37"/>
                  <a:gd name="T50" fmla="*/ 39 w 67"/>
                  <a:gd name="T51" fmla="*/ 34 h 37"/>
                  <a:gd name="T52" fmla="*/ 41 w 67"/>
                  <a:gd name="T53" fmla="*/ 35 h 37"/>
                  <a:gd name="T54" fmla="*/ 45 w 67"/>
                  <a:gd name="T55" fmla="*/ 35 h 37"/>
                  <a:gd name="T56" fmla="*/ 48 w 67"/>
                  <a:gd name="T57" fmla="*/ 36 h 37"/>
                  <a:gd name="T58" fmla="*/ 51 w 67"/>
                  <a:gd name="T59" fmla="*/ 36 h 37"/>
                  <a:gd name="T60" fmla="*/ 54 w 67"/>
                  <a:gd name="T61" fmla="*/ 37 h 37"/>
                  <a:gd name="T62" fmla="*/ 56 w 67"/>
                  <a:gd name="T63" fmla="*/ 35 h 37"/>
                  <a:gd name="T64" fmla="*/ 57 w 67"/>
                  <a:gd name="T65" fmla="*/ 34 h 37"/>
                  <a:gd name="T66" fmla="*/ 58 w 67"/>
                  <a:gd name="T67" fmla="*/ 32 h 37"/>
                  <a:gd name="T68" fmla="*/ 58 w 67"/>
                  <a:gd name="T69" fmla="*/ 31 h 37"/>
                  <a:gd name="T70" fmla="*/ 59 w 67"/>
                  <a:gd name="T71" fmla="*/ 29 h 37"/>
                  <a:gd name="T72" fmla="*/ 60 w 67"/>
                  <a:gd name="T73" fmla="*/ 28 h 37"/>
                  <a:gd name="T74" fmla="*/ 61 w 67"/>
                  <a:gd name="T75" fmla="*/ 26 h 37"/>
                  <a:gd name="T76" fmla="*/ 62 w 67"/>
                  <a:gd name="T77" fmla="*/ 24 h 37"/>
                  <a:gd name="T78" fmla="*/ 62 w 67"/>
                  <a:gd name="T79" fmla="*/ 23 h 37"/>
                  <a:gd name="T80" fmla="*/ 63 w 67"/>
                  <a:gd name="T81" fmla="*/ 22 h 37"/>
                  <a:gd name="T82" fmla="*/ 64 w 67"/>
                  <a:gd name="T83" fmla="*/ 20 h 37"/>
                  <a:gd name="T84" fmla="*/ 64 w 67"/>
                  <a:gd name="T85" fmla="*/ 19 h 37"/>
                  <a:gd name="T86" fmla="*/ 65 w 67"/>
                  <a:gd name="T87" fmla="*/ 17 h 37"/>
                  <a:gd name="T88" fmla="*/ 66 w 67"/>
                  <a:gd name="T89" fmla="*/ 15 h 37"/>
                  <a:gd name="T90" fmla="*/ 67 w 67"/>
                  <a:gd name="T91" fmla="*/ 14 h 37"/>
                  <a:gd name="T92" fmla="*/ 65 w 67"/>
                  <a:gd name="T93" fmla="*/ 9 h 37"/>
                  <a:gd name="T94" fmla="*/ 61 w 67"/>
                  <a:gd name="T95" fmla="*/ 8 h 37"/>
                  <a:gd name="T96" fmla="*/ 58 w 67"/>
                  <a:gd name="T97" fmla="*/ 8 h 37"/>
                  <a:gd name="T98" fmla="*/ 54 w 67"/>
                  <a:gd name="T99" fmla="*/ 7 h 37"/>
                  <a:gd name="T100" fmla="*/ 51 w 67"/>
                  <a:gd name="T101" fmla="*/ 7 h 37"/>
                  <a:gd name="T102" fmla="*/ 48 w 67"/>
                  <a:gd name="T103" fmla="*/ 6 h 37"/>
                  <a:gd name="T104" fmla="*/ 45 w 67"/>
                  <a:gd name="T105" fmla="*/ 6 h 37"/>
                  <a:gd name="T106" fmla="*/ 41 w 67"/>
                  <a:gd name="T107" fmla="*/ 5 h 37"/>
                  <a:gd name="T108" fmla="*/ 38 w 67"/>
                  <a:gd name="T109" fmla="*/ 4 h 37"/>
                  <a:gd name="T110" fmla="*/ 34 w 67"/>
                  <a:gd name="T111" fmla="*/ 4 h 37"/>
                  <a:gd name="T112" fmla="*/ 31 w 67"/>
                  <a:gd name="T113" fmla="*/ 3 h 37"/>
                  <a:gd name="T114" fmla="*/ 28 w 67"/>
                  <a:gd name="T115" fmla="*/ 3 h 37"/>
                  <a:gd name="T116" fmla="*/ 25 w 67"/>
                  <a:gd name="T117" fmla="*/ 2 h 37"/>
                  <a:gd name="T118" fmla="*/ 20 w 67"/>
                  <a:gd name="T119" fmla="*/ 2 h 37"/>
                  <a:gd name="T120" fmla="*/ 17 w 67"/>
                  <a:gd name="T121" fmla="*/ 1 h 37"/>
                  <a:gd name="T122" fmla="*/ 14 w 67"/>
                  <a:gd name="T123" fmla="*/ 1 h 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37"/>
                  <a:gd name="T188" fmla="*/ 67 w 67"/>
                  <a:gd name="T189" fmla="*/ 37 h 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37">
                    <a:moveTo>
                      <a:pt x="11" y="0"/>
                    </a:moveTo>
                    <a:lnTo>
                      <a:pt x="11" y="1"/>
                    </a:lnTo>
                    <a:lnTo>
                      <a:pt x="10" y="1"/>
                    </a:lnTo>
                    <a:lnTo>
                      <a:pt x="10" y="2"/>
                    </a:lnTo>
                    <a:lnTo>
                      <a:pt x="10" y="3"/>
                    </a:lnTo>
                    <a:lnTo>
                      <a:pt x="10" y="4"/>
                    </a:lnTo>
                    <a:lnTo>
                      <a:pt x="9" y="4"/>
                    </a:lnTo>
                    <a:lnTo>
                      <a:pt x="9" y="5"/>
                    </a:lnTo>
                    <a:lnTo>
                      <a:pt x="9" y="6"/>
                    </a:lnTo>
                    <a:lnTo>
                      <a:pt x="8" y="6"/>
                    </a:lnTo>
                    <a:lnTo>
                      <a:pt x="8" y="7"/>
                    </a:lnTo>
                    <a:lnTo>
                      <a:pt x="8" y="8"/>
                    </a:lnTo>
                    <a:lnTo>
                      <a:pt x="7" y="8"/>
                    </a:lnTo>
                    <a:lnTo>
                      <a:pt x="7" y="9"/>
                    </a:lnTo>
                    <a:lnTo>
                      <a:pt x="6" y="9"/>
                    </a:lnTo>
                    <a:lnTo>
                      <a:pt x="6" y="10"/>
                    </a:lnTo>
                    <a:lnTo>
                      <a:pt x="6" y="11"/>
                    </a:lnTo>
                    <a:lnTo>
                      <a:pt x="6" y="12"/>
                    </a:lnTo>
                    <a:lnTo>
                      <a:pt x="5" y="12"/>
                    </a:lnTo>
                    <a:lnTo>
                      <a:pt x="5" y="13"/>
                    </a:lnTo>
                    <a:lnTo>
                      <a:pt x="4" y="13"/>
                    </a:lnTo>
                    <a:lnTo>
                      <a:pt x="4" y="14"/>
                    </a:lnTo>
                    <a:lnTo>
                      <a:pt x="4" y="15"/>
                    </a:lnTo>
                    <a:lnTo>
                      <a:pt x="4" y="16"/>
                    </a:lnTo>
                    <a:lnTo>
                      <a:pt x="3" y="16"/>
                    </a:lnTo>
                    <a:lnTo>
                      <a:pt x="3" y="17"/>
                    </a:lnTo>
                    <a:lnTo>
                      <a:pt x="3" y="18"/>
                    </a:lnTo>
                    <a:lnTo>
                      <a:pt x="2" y="18"/>
                    </a:lnTo>
                    <a:lnTo>
                      <a:pt x="2" y="19"/>
                    </a:lnTo>
                    <a:lnTo>
                      <a:pt x="2" y="20"/>
                    </a:lnTo>
                    <a:lnTo>
                      <a:pt x="1" y="20"/>
                    </a:lnTo>
                    <a:lnTo>
                      <a:pt x="1" y="21"/>
                    </a:lnTo>
                    <a:lnTo>
                      <a:pt x="1" y="22"/>
                    </a:lnTo>
                    <a:lnTo>
                      <a:pt x="0" y="22"/>
                    </a:lnTo>
                    <a:lnTo>
                      <a:pt x="0" y="23"/>
                    </a:lnTo>
                    <a:lnTo>
                      <a:pt x="0" y="27"/>
                    </a:lnTo>
                    <a:lnTo>
                      <a:pt x="1" y="27"/>
                    </a:lnTo>
                    <a:lnTo>
                      <a:pt x="2" y="27"/>
                    </a:lnTo>
                    <a:lnTo>
                      <a:pt x="2" y="28"/>
                    </a:lnTo>
                    <a:lnTo>
                      <a:pt x="3" y="28"/>
                    </a:lnTo>
                    <a:lnTo>
                      <a:pt x="4" y="28"/>
                    </a:lnTo>
                    <a:lnTo>
                      <a:pt x="6" y="28"/>
                    </a:lnTo>
                    <a:lnTo>
                      <a:pt x="7" y="28"/>
                    </a:lnTo>
                    <a:lnTo>
                      <a:pt x="8" y="28"/>
                    </a:lnTo>
                    <a:lnTo>
                      <a:pt x="8" y="29"/>
                    </a:lnTo>
                    <a:lnTo>
                      <a:pt x="9" y="29"/>
                    </a:lnTo>
                    <a:lnTo>
                      <a:pt x="10" y="29"/>
                    </a:lnTo>
                    <a:lnTo>
                      <a:pt x="11" y="29"/>
                    </a:lnTo>
                    <a:lnTo>
                      <a:pt x="12" y="29"/>
                    </a:lnTo>
                    <a:lnTo>
                      <a:pt x="13" y="29"/>
                    </a:lnTo>
                    <a:lnTo>
                      <a:pt x="13" y="30"/>
                    </a:lnTo>
                    <a:lnTo>
                      <a:pt x="14" y="30"/>
                    </a:lnTo>
                    <a:lnTo>
                      <a:pt x="15" y="30"/>
                    </a:lnTo>
                    <a:lnTo>
                      <a:pt x="16" y="30"/>
                    </a:lnTo>
                    <a:lnTo>
                      <a:pt x="17" y="30"/>
                    </a:lnTo>
                    <a:lnTo>
                      <a:pt x="18" y="30"/>
                    </a:lnTo>
                    <a:lnTo>
                      <a:pt x="19" y="30"/>
                    </a:lnTo>
                    <a:lnTo>
                      <a:pt x="19" y="31"/>
                    </a:lnTo>
                    <a:lnTo>
                      <a:pt x="21" y="31"/>
                    </a:lnTo>
                    <a:lnTo>
                      <a:pt x="22" y="31"/>
                    </a:lnTo>
                    <a:lnTo>
                      <a:pt x="23" y="31"/>
                    </a:lnTo>
                    <a:lnTo>
                      <a:pt x="24" y="31"/>
                    </a:lnTo>
                    <a:lnTo>
                      <a:pt x="24" y="32"/>
                    </a:lnTo>
                    <a:lnTo>
                      <a:pt x="26" y="32"/>
                    </a:lnTo>
                    <a:lnTo>
                      <a:pt x="27" y="32"/>
                    </a:lnTo>
                    <a:lnTo>
                      <a:pt x="28" y="32"/>
                    </a:lnTo>
                    <a:lnTo>
                      <a:pt x="30" y="32"/>
                    </a:lnTo>
                    <a:lnTo>
                      <a:pt x="30" y="33"/>
                    </a:lnTo>
                    <a:lnTo>
                      <a:pt x="32" y="33"/>
                    </a:lnTo>
                    <a:lnTo>
                      <a:pt x="33" y="33"/>
                    </a:lnTo>
                    <a:lnTo>
                      <a:pt x="35" y="33"/>
                    </a:lnTo>
                    <a:lnTo>
                      <a:pt x="36" y="33"/>
                    </a:lnTo>
                    <a:lnTo>
                      <a:pt x="36" y="34"/>
                    </a:lnTo>
                    <a:lnTo>
                      <a:pt x="37" y="34"/>
                    </a:lnTo>
                    <a:lnTo>
                      <a:pt x="39" y="34"/>
                    </a:lnTo>
                    <a:lnTo>
                      <a:pt x="40" y="34"/>
                    </a:lnTo>
                    <a:lnTo>
                      <a:pt x="41" y="34"/>
                    </a:lnTo>
                    <a:lnTo>
                      <a:pt x="41" y="35"/>
                    </a:lnTo>
                    <a:lnTo>
                      <a:pt x="42" y="35"/>
                    </a:lnTo>
                    <a:lnTo>
                      <a:pt x="43" y="35"/>
                    </a:lnTo>
                    <a:lnTo>
                      <a:pt x="45" y="35"/>
                    </a:lnTo>
                    <a:lnTo>
                      <a:pt x="47" y="35"/>
                    </a:lnTo>
                    <a:lnTo>
                      <a:pt x="47" y="36"/>
                    </a:lnTo>
                    <a:lnTo>
                      <a:pt x="48" y="36"/>
                    </a:lnTo>
                    <a:lnTo>
                      <a:pt x="50" y="36"/>
                    </a:lnTo>
                    <a:lnTo>
                      <a:pt x="51" y="36"/>
                    </a:lnTo>
                    <a:lnTo>
                      <a:pt x="53" y="36"/>
                    </a:lnTo>
                    <a:lnTo>
                      <a:pt x="53" y="37"/>
                    </a:lnTo>
                    <a:lnTo>
                      <a:pt x="54" y="37"/>
                    </a:lnTo>
                    <a:lnTo>
                      <a:pt x="56" y="37"/>
                    </a:lnTo>
                    <a:lnTo>
                      <a:pt x="56" y="36"/>
                    </a:lnTo>
                    <a:lnTo>
                      <a:pt x="56" y="35"/>
                    </a:lnTo>
                    <a:lnTo>
                      <a:pt x="57" y="35"/>
                    </a:lnTo>
                    <a:lnTo>
                      <a:pt x="57" y="34"/>
                    </a:lnTo>
                    <a:lnTo>
                      <a:pt x="57" y="33"/>
                    </a:lnTo>
                    <a:lnTo>
                      <a:pt x="58" y="33"/>
                    </a:lnTo>
                    <a:lnTo>
                      <a:pt x="58" y="32"/>
                    </a:lnTo>
                    <a:lnTo>
                      <a:pt x="58" y="31"/>
                    </a:lnTo>
                    <a:lnTo>
                      <a:pt x="59" y="31"/>
                    </a:lnTo>
                    <a:lnTo>
                      <a:pt x="59" y="30"/>
                    </a:lnTo>
                    <a:lnTo>
                      <a:pt x="59" y="29"/>
                    </a:lnTo>
                    <a:lnTo>
                      <a:pt x="60" y="29"/>
                    </a:lnTo>
                    <a:lnTo>
                      <a:pt x="60" y="28"/>
                    </a:lnTo>
                    <a:lnTo>
                      <a:pt x="60" y="27"/>
                    </a:lnTo>
                    <a:lnTo>
                      <a:pt x="61" y="27"/>
                    </a:lnTo>
                    <a:lnTo>
                      <a:pt x="61" y="26"/>
                    </a:lnTo>
                    <a:lnTo>
                      <a:pt x="61" y="25"/>
                    </a:lnTo>
                    <a:lnTo>
                      <a:pt x="62" y="25"/>
                    </a:lnTo>
                    <a:lnTo>
                      <a:pt x="62" y="24"/>
                    </a:lnTo>
                    <a:lnTo>
                      <a:pt x="62" y="23"/>
                    </a:lnTo>
                    <a:lnTo>
                      <a:pt x="62" y="22"/>
                    </a:lnTo>
                    <a:lnTo>
                      <a:pt x="63" y="22"/>
                    </a:lnTo>
                    <a:lnTo>
                      <a:pt x="63" y="21"/>
                    </a:lnTo>
                    <a:lnTo>
                      <a:pt x="64" y="21"/>
                    </a:lnTo>
                    <a:lnTo>
                      <a:pt x="64" y="20"/>
                    </a:lnTo>
                    <a:lnTo>
                      <a:pt x="64" y="19"/>
                    </a:lnTo>
                    <a:lnTo>
                      <a:pt x="65" y="19"/>
                    </a:lnTo>
                    <a:lnTo>
                      <a:pt x="65" y="18"/>
                    </a:lnTo>
                    <a:lnTo>
                      <a:pt x="65" y="17"/>
                    </a:lnTo>
                    <a:lnTo>
                      <a:pt x="66" y="17"/>
                    </a:lnTo>
                    <a:lnTo>
                      <a:pt x="66" y="16"/>
                    </a:lnTo>
                    <a:lnTo>
                      <a:pt x="66" y="15"/>
                    </a:lnTo>
                    <a:lnTo>
                      <a:pt x="66" y="14"/>
                    </a:lnTo>
                    <a:lnTo>
                      <a:pt x="67" y="14"/>
                    </a:lnTo>
                    <a:lnTo>
                      <a:pt x="67" y="13"/>
                    </a:lnTo>
                    <a:lnTo>
                      <a:pt x="67" y="9"/>
                    </a:lnTo>
                    <a:lnTo>
                      <a:pt x="65" y="9"/>
                    </a:lnTo>
                    <a:lnTo>
                      <a:pt x="64" y="9"/>
                    </a:lnTo>
                    <a:lnTo>
                      <a:pt x="63" y="9"/>
                    </a:lnTo>
                    <a:lnTo>
                      <a:pt x="61" y="9"/>
                    </a:lnTo>
                    <a:lnTo>
                      <a:pt x="61" y="8"/>
                    </a:lnTo>
                    <a:lnTo>
                      <a:pt x="60" y="8"/>
                    </a:lnTo>
                    <a:lnTo>
                      <a:pt x="59" y="8"/>
                    </a:lnTo>
                    <a:lnTo>
                      <a:pt x="58" y="8"/>
                    </a:lnTo>
                    <a:lnTo>
                      <a:pt x="57" y="8"/>
                    </a:lnTo>
                    <a:lnTo>
                      <a:pt x="56" y="8"/>
                    </a:lnTo>
                    <a:lnTo>
                      <a:pt x="54" y="8"/>
                    </a:lnTo>
                    <a:lnTo>
                      <a:pt x="54" y="7"/>
                    </a:lnTo>
                    <a:lnTo>
                      <a:pt x="52" y="7"/>
                    </a:lnTo>
                    <a:lnTo>
                      <a:pt x="51" y="7"/>
                    </a:lnTo>
                    <a:lnTo>
                      <a:pt x="50" y="7"/>
                    </a:lnTo>
                    <a:lnTo>
                      <a:pt x="49" y="7"/>
                    </a:lnTo>
                    <a:lnTo>
                      <a:pt x="48" y="7"/>
                    </a:lnTo>
                    <a:lnTo>
                      <a:pt x="48" y="6"/>
                    </a:lnTo>
                    <a:lnTo>
                      <a:pt x="47" y="6"/>
                    </a:lnTo>
                    <a:lnTo>
                      <a:pt x="46" y="6"/>
                    </a:lnTo>
                    <a:lnTo>
                      <a:pt x="45" y="6"/>
                    </a:lnTo>
                    <a:lnTo>
                      <a:pt x="44" y="6"/>
                    </a:lnTo>
                    <a:lnTo>
                      <a:pt x="42" y="6"/>
                    </a:lnTo>
                    <a:lnTo>
                      <a:pt x="42" y="5"/>
                    </a:lnTo>
                    <a:lnTo>
                      <a:pt x="41" y="5"/>
                    </a:lnTo>
                    <a:lnTo>
                      <a:pt x="40" y="5"/>
                    </a:lnTo>
                    <a:lnTo>
                      <a:pt x="39" y="5"/>
                    </a:lnTo>
                    <a:lnTo>
                      <a:pt x="38" y="5"/>
                    </a:lnTo>
                    <a:lnTo>
                      <a:pt x="38" y="4"/>
                    </a:lnTo>
                    <a:lnTo>
                      <a:pt x="36" y="4"/>
                    </a:lnTo>
                    <a:lnTo>
                      <a:pt x="34" y="4"/>
                    </a:lnTo>
                    <a:lnTo>
                      <a:pt x="33" y="4"/>
                    </a:lnTo>
                    <a:lnTo>
                      <a:pt x="32" y="4"/>
                    </a:lnTo>
                    <a:lnTo>
                      <a:pt x="31" y="4"/>
                    </a:lnTo>
                    <a:lnTo>
                      <a:pt x="31" y="3"/>
                    </a:lnTo>
                    <a:lnTo>
                      <a:pt x="30" y="3"/>
                    </a:lnTo>
                    <a:lnTo>
                      <a:pt x="29" y="3"/>
                    </a:lnTo>
                    <a:lnTo>
                      <a:pt x="28" y="3"/>
                    </a:lnTo>
                    <a:lnTo>
                      <a:pt x="27" y="3"/>
                    </a:lnTo>
                    <a:lnTo>
                      <a:pt x="26" y="3"/>
                    </a:lnTo>
                    <a:lnTo>
                      <a:pt x="26" y="2"/>
                    </a:lnTo>
                    <a:lnTo>
                      <a:pt x="25" y="2"/>
                    </a:lnTo>
                    <a:lnTo>
                      <a:pt x="23" y="2"/>
                    </a:lnTo>
                    <a:lnTo>
                      <a:pt x="21" y="2"/>
                    </a:lnTo>
                    <a:lnTo>
                      <a:pt x="20" y="2"/>
                    </a:lnTo>
                    <a:lnTo>
                      <a:pt x="19" y="2"/>
                    </a:lnTo>
                    <a:lnTo>
                      <a:pt x="19" y="1"/>
                    </a:lnTo>
                    <a:lnTo>
                      <a:pt x="18" y="1"/>
                    </a:lnTo>
                    <a:lnTo>
                      <a:pt x="17" y="1"/>
                    </a:lnTo>
                    <a:lnTo>
                      <a:pt x="16" y="1"/>
                    </a:lnTo>
                    <a:lnTo>
                      <a:pt x="15" y="1"/>
                    </a:lnTo>
                    <a:lnTo>
                      <a:pt x="14" y="1"/>
                    </a:lnTo>
                    <a:lnTo>
                      <a:pt x="13" y="1"/>
                    </a:lnTo>
                    <a:lnTo>
                      <a:pt x="13" y="0"/>
                    </a:lnTo>
                    <a:lnTo>
                      <a:pt x="12" y="0"/>
                    </a:lnTo>
                    <a:lnTo>
                      <a:pt x="11"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2" name="Freeform 201"/>
              <p:cNvSpPr>
                <a:spLocks/>
              </p:cNvSpPr>
              <p:nvPr/>
            </p:nvSpPr>
            <p:spPr bwMode="auto">
              <a:xfrm>
                <a:off x="5065" y="3233"/>
                <a:ext cx="64" cy="37"/>
              </a:xfrm>
              <a:custGeom>
                <a:avLst/>
                <a:gdLst>
                  <a:gd name="T0" fmla="*/ 9 w 64"/>
                  <a:gd name="T1" fmla="*/ 2 h 37"/>
                  <a:gd name="T2" fmla="*/ 9 w 64"/>
                  <a:gd name="T3" fmla="*/ 4 h 37"/>
                  <a:gd name="T4" fmla="*/ 8 w 64"/>
                  <a:gd name="T5" fmla="*/ 6 h 37"/>
                  <a:gd name="T6" fmla="*/ 7 w 64"/>
                  <a:gd name="T7" fmla="*/ 8 h 37"/>
                  <a:gd name="T8" fmla="*/ 6 w 64"/>
                  <a:gd name="T9" fmla="*/ 9 h 37"/>
                  <a:gd name="T10" fmla="*/ 5 w 64"/>
                  <a:gd name="T11" fmla="*/ 11 h 37"/>
                  <a:gd name="T12" fmla="*/ 4 w 64"/>
                  <a:gd name="T13" fmla="*/ 13 h 37"/>
                  <a:gd name="T14" fmla="*/ 3 w 64"/>
                  <a:gd name="T15" fmla="*/ 14 h 37"/>
                  <a:gd name="T16" fmla="*/ 3 w 64"/>
                  <a:gd name="T17" fmla="*/ 16 h 37"/>
                  <a:gd name="T18" fmla="*/ 2 w 64"/>
                  <a:gd name="T19" fmla="*/ 17 h 37"/>
                  <a:gd name="T20" fmla="*/ 1 w 64"/>
                  <a:gd name="T21" fmla="*/ 19 h 37"/>
                  <a:gd name="T22" fmla="*/ 1 w 64"/>
                  <a:gd name="T23" fmla="*/ 28 h 37"/>
                  <a:gd name="T24" fmla="*/ 5 w 64"/>
                  <a:gd name="T25" fmla="*/ 28 h 37"/>
                  <a:gd name="T26" fmla="*/ 8 w 64"/>
                  <a:gd name="T27" fmla="*/ 29 h 37"/>
                  <a:gd name="T28" fmla="*/ 11 w 64"/>
                  <a:gd name="T29" fmla="*/ 29 h 37"/>
                  <a:gd name="T30" fmla="*/ 14 w 64"/>
                  <a:gd name="T31" fmla="*/ 30 h 37"/>
                  <a:gd name="T32" fmla="*/ 17 w 64"/>
                  <a:gd name="T33" fmla="*/ 30 h 37"/>
                  <a:gd name="T34" fmla="*/ 21 w 64"/>
                  <a:gd name="T35" fmla="*/ 31 h 37"/>
                  <a:gd name="T36" fmla="*/ 25 w 64"/>
                  <a:gd name="T37" fmla="*/ 32 h 37"/>
                  <a:gd name="T38" fmla="*/ 27 w 64"/>
                  <a:gd name="T39" fmla="*/ 32 h 37"/>
                  <a:gd name="T40" fmla="*/ 31 w 64"/>
                  <a:gd name="T41" fmla="*/ 33 h 37"/>
                  <a:gd name="T42" fmla="*/ 34 w 64"/>
                  <a:gd name="T43" fmla="*/ 33 h 37"/>
                  <a:gd name="T44" fmla="*/ 38 w 64"/>
                  <a:gd name="T45" fmla="*/ 34 h 37"/>
                  <a:gd name="T46" fmla="*/ 40 w 64"/>
                  <a:gd name="T47" fmla="*/ 35 h 37"/>
                  <a:gd name="T48" fmla="*/ 44 w 64"/>
                  <a:gd name="T49" fmla="*/ 35 h 37"/>
                  <a:gd name="T50" fmla="*/ 47 w 64"/>
                  <a:gd name="T51" fmla="*/ 36 h 37"/>
                  <a:gd name="T52" fmla="*/ 50 w 64"/>
                  <a:gd name="T53" fmla="*/ 36 h 37"/>
                  <a:gd name="T54" fmla="*/ 53 w 64"/>
                  <a:gd name="T55" fmla="*/ 37 h 37"/>
                  <a:gd name="T56" fmla="*/ 55 w 64"/>
                  <a:gd name="T57" fmla="*/ 35 h 37"/>
                  <a:gd name="T58" fmla="*/ 56 w 64"/>
                  <a:gd name="T59" fmla="*/ 34 h 37"/>
                  <a:gd name="T60" fmla="*/ 57 w 64"/>
                  <a:gd name="T61" fmla="*/ 32 h 37"/>
                  <a:gd name="T62" fmla="*/ 57 w 64"/>
                  <a:gd name="T63" fmla="*/ 31 h 37"/>
                  <a:gd name="T64" fmla="*/ 58 w 64"/>
                  <a:gd name="T65" fmla="*/ 29 h 37"/>
                  <a:gd name="T66" fmla="*/ 59 w 64"/>
                  <a:gd name="T67" fmla="*/ 28 h 37"/>
                  <a:gd name="T68" fmla="*/ 60 w 64"/>
                  <a:gd name="T69" fmla="*/ 26 h 37"/>
                  <a:gd name="T70" fmla="*/ 61 w 64"/>
                  <a:gd name="T71" fmla="*/ 24 h 37"/>
                  <a:gd name="T72" fmla="*/ 61 w 64"/>
                  <a:gd name="T73" fmla="*/ 23 h 37"/>
                  <a:gd name="T74" fmla="*/ 62 w 64"/>
                  <a:gd name="T75" fmla="*/ 22 h 37"/>
                  <a:gd name="T76" fmla="*/ 63 w 64"/>
                  <a:gd name="T77" fmla="*/ 20 h 37"/>
                  <a:gd name="T78" fmla="*/ 63 w 64"/>
                  <a:gd name="T79" fmla="*/ 19 h 37"/>
                  <a:gd name="T80" fmla="*/ 64 w 64"/>
                  <a:gd name="T81" fmla="*/ 9 h 37"/>
                  <a:gd name="T82" fmla="*/ 60 w 64"/>
                  <a:gd name="T83" fmla="*/ 8 h 37"/>
                  <a:gd name="T84" fmla="*/ 57 w 64"/>
                  <a:gd name="T85" fmla="*/ 8 h 37"/>
                  <a:gd name="T86" fmla="*/ 53 w 64"/>
                  <a:gd name="T87" fmla="*/ 7 h 37"/>
                  <a:gd name="T88" fmla="*/ 50 w 64"/>
                  <a:gd name="T89" fmla="*/ 7 h 37"/>
                  <a:gd name="T90" fmla="*/ 47 w 64"/>
                  <a:gd name="T91" fmla="*/ 6 h 37"/>
                  <a:gd name="T92" fmla="*/ 44 w 64"/>
                  <a:gd name="T93" fmla="*/ 6 h 37"/>
                  <a:gd name="T94" fmla="*/ 40 w 64"/>
                  <a:gd name="T95" fmla="*/ 5 h 37"/>
                  <a:gd name="T96" fmla="*/ 37 w 64"/>
                  <a:gd name="T97" fmla="*/ 4 h 37"/>
                  <a:gd name="T98" fmla="*/ 33 w 64"/>
                  <a:gd name="T99" fmla="*/ 4 h 37"/>
                  <a:gd name="T100" fmla="*/ 30 w 64"/>
                  <a:gd name="T101" fmla="*/ 3 h 37"/>
                  <a:gd name="T102" fmla="*/ 27 w 64"/>
                  <a:gd name="T103" fmla="*/ 3 h 37"/>
                  <a:gd name="T104" fmla="*/ 24 w 64"/>
                  <a:gd name="T105" fmla="*/ 2 h 37"/>
                  <a:gd name="T106" fmla="*/ 19 w 64"/>
                  <a:gd name="T107" fmla="*/ 2 h 37"/>
                  <a:gd name="T108" fmla="*/ 16 w 64"/>
                  <a:gd name="T109" fmla="*/ 1 h 37"/>
                  <a:gd name="T110" fmla="*/ 13 w 64"/>
                  <a:gd name="T111" fmla="*/ 1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
                  <a:gd name="T169" fmla="*/ 0 h 37"/>
                  <a:gd name="T170" fmla="*/ 64 w 64"/>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 h="37">
                    <a:moveTo>
                      <a:pt x="10" y="0"/>
                    </a:moveTo>
                    <a:lnTo>
                      <a:pt x="10" y="1"/>
                    </a:lnTo>
                    <a:lnTo>
                      <a:pt x="9" y="1"/>
                    </a:lnTo>
                    <a:lnTo>
                      <a:pt x="9" y="2"/>
                    </a:lnTo>
                    <a:lnTo>
                      <a:pt x="9" y="3"/>
                    </a:lnTo>
                    <a:lnTo>
                      <a:pt x="9" y="4"/>
                    </a:lnTo>
                    <a:lnTo>
                      <a:pt x="8" y="4"/>
                    </a:lnTo>
                    <a:lnTo>
                      <a:pt x="8" y="5"/>
                    </a:lnTo>
                    <a:lnTo>
                      <a:pt x="8" y="6"/>
                    </a:lnTo>
                    <a:lnTo>
                      <a:pt x="7" y="6"/>
                    </a:lnTo>
                    <a:lnTo>
                      <a:pt x="7" y="7"/>
                    </a:lnTo>
                    <a:lnTo>
                      <a:pt x="7" y="8"/>
                    </a:lnTo>
                    <a:lnTo>
                      <a:pt x="6" y="8"/>
                    </a:lnTo>
                    <a:lnTo>
                      <a:pt x="6" y="9"/>
                    </a:lnTo>
                    <a:lnTo>
                      <a:pt x="5" y="9"/>
                    </a:lnTo>
                    <a:lnTo>
                      <a:pt x="5" y="10"/>
                    </a:lnTo>
                    <a:lnTo>
                      <a:pt x="5" y="11"/>
                    </a:lnTo>
                    <a:lnTo>
                      <a:pt x="5" y="12"/>
                    </a:lnTo>
                    <a:lnTo>
                      <a:pt x="4" y="12"/>
                    </a:lnTo>
                    <a:lnTo>
                      <a:pt x="4" y="13"/>
                    </a:lnTo>
                    <a:lnTo>
                      <a:pt x="3" y="13"/>
                    </a:lnTo>
                    <a:lnTo>
                      <a:pt x="3" y="14"/>
                    </a:lnTo>
                    <a:lnTo>
                      <a:pt x="3" y="15"/>
                    </a:lnTo>
                    <a:lnTo>
                      <a:pt x="3" y="16"/>
                    </a:lnTo>
                    <a:lnTo>
                      <a:pt x="2" y="16"/>
                    </a:lnTo>
                    <a:lnTo>
                      <a:pt x="2" y="17"/>
                    </a:lnTo>
                    <a:lnTo>
                      <a:pt x="1" y="17"/>
                    </a:lnTo>
                    <a:lnTo>
                      <a:pt x="1" y="18"/>
                    </a:lnTo>
                    <a:lnTo>
                      <a:pt x="1" y="19"/>
                    </a:lnTo>
                    <a:lnTo>
                      <a:pt x="1" y="20"/>
                    </a:lnTo>
                    <a:lnTo>
                      <a:pt x="0" y="20"/>
                    </a:lnTo>
                    <a:lnTo>
                      <a:pt x="0" y="27"/>
                    </a:lnTo>
                    <a:lnTo>
                      <a:pt x="1" y="27"/>
                    </a:lnTo>
                    <a:lnTo>
                      <a:pt x="1" y="28"/>
                    </a:lnTo>
                    <a:lnTo>
                      <a:pt x="2" y="28"/>
                    </a:lnTo>
                    <a:lnTo>
                      <a:pt x="3" y="28"/>
                    </a:lnTo>
                    <a:lnTo>
                      <a:pt x="5" y="28"/>
                    </a:lnTo>
                    <a:lnTo>
                      <a:pt x="6" y="28"/>
                    </a:lnTo>
                    <a:lnTo>
                      <a:pt x="7" y="28"/>
                    </a:lnTo>
                    <a:lnTo>
                      <a:pt x="7" y="29"/>
                    </a:lnTo>
                    <a:lnTo>
                      <a:pt x="8" y="29"/>
                    </a:lnTo>
                    <a:lnTo>
                      <a:pt x="9" y="29"/>
                    </a:lnTo>
                    <a:lnTo>
                      <a:pt x="10" y="29"/>
                    </a:lnTo>
                    <a:lnTo>
                      <a:pt x="11" y="29"/>
                    </a:lnTo>
                    <a:lnTo>
                      <a:pt x="12" y="29"/>
                    </a:lnTo>
                    <a:lnTo>
                      <a:pt x="12" y="30"/>
                    </a:lnTo>
                    <a:lnTo>
                      <a:pt x="13" y="30"/>
                    </a:lnTo>
                    <a:lnTo>
                      <a:pt x="14" y="30"/>
                    </a:lnTo>
                    <a:lnTo>
                      <a:pt x="15" y="30"/>
                    </a:lnTo>
                    <a:lnTo>
                      <a:pt x="16" y="30"/>
                    </a:lnTo>
                    <a:lnTo>
                      <a:pt x="17" y="30"/>
                    </a:lnTo>
                    <a:lnTo>
                      <a:pt x="18" y="30"/>
                    </a:lnTo>
                    <a:lnTo>
                      <a:pt x="18" y="31"/>
                    </a:lnTo>
                    <a:lnTo>
                      <a:pt x="20" y="31"/>
                    </a:lnTo>
                    <a:lnTo>
                      <a:pt x="21" y="31"/>
                    </a:lnTo>
                    <a:lnTo>
                      <a:pt x="22" y="31"/>
                    </a:lnTo>
                    <a:lnTo>
                      <a:pt x="23" y="31"/>
                    </a:lnTo>
                    <a:lnTo>
                      <a:pt x="23" y="32"/>
                    </a:lnTo>
                    <a:lnTo>
                      <a:pt x="25" y="32"/>
                    </a:lnTo>
                    <a:lnTo>
                      <a:pt x="26" y="32"/>
                    </a:lnTo>
                    <a:lnTo>
                      <a:pt x="27" y="32"/>
                    </a:lnTo>
                    <a:lnTo>
                      <a:pt x="29" y="32"/>
                    </a:lnTo>
                    <a:lnTo>
                      <a:pt x="29" y="33"/>
                    </a:lnTo>
                    <a:lnTo>
                      <a:pt x="31" y="33"/>
                    </a:lnTo>
                    <a:lnTo>
                      <a:pt x="32" y="33"/>
                    </a:lnTo>
                    <a:lnTo>
                      <a:pt x="34" y="33"/>
                    </a:lnTo>
                    <a:lnTo>
                      <a:pt x="35" y="33"/>
                    </a:lnTo>
                    <a:lnTo>
                      <a:pt x="35" y="34"/>
                    </a:lnTo>
                    <a:lnTo>
                      <a:pt x="36" y="34"/>
                    </a:lnTo>
                    <a:lnTo>
                      <a:pt x="38" y="34"/>
                    </a:lnTo>
                    <a:lnTo>
                      <a:pt x="39" y="34"/>
                    </a:lnTo>
                    <a:lnTo>
                      <a:pt x="40" y="34"/>
                    </a:lnTo>
                    <a:lnTo>
                      <a:pt x="40" y="35"/>
                    </a:lnTo>
                    <a:lnTo>
                      <a:pt x="41" y="35"/>
                    </a:lnTo>
                    <a:lnTo>
                      <a:pt x="42" y="35"/>
                    </a:lnTo>
                    <a:lnTo>
                      <a:pt x="44" y="35"/>
                    </a:lnTo>
                    <a:lnTo>
                      <a:pt x="46" y="35"/>
                    </a:lnTo>
                    <a:lnTo>
                      <a:pt x="46" y="36"/>
                    </a:lnTo>
                    <a:lnTo>
                      <a:pt x="47" y="36"/>
                    </a:lnTo>
                    <a:lnTo>
                      <a:pt x="49" y="36"/>
                    </a:lnTo>
                    <a:lnTo>
                      <a:pt x="50" y="36"/>
                    </a:lnTo>
                    <a:lnTo>
                      <a:pt x="52" y="36"/>
                    </a:lnTo>
                    <a:lnTo>
                      <a:pt x="52" y="37"/>
                    </a:lnTo>
                    <a:lnTo>
                      <a:pt x="53" y="37"/>
                    </a:lnTo>
                    <a:lnTo>
                      <a:pt x="55" y="37"/>
                    </a:lnTo>
                    <a:lnTo>
                      <a:pt x="55" y="36"/>
                    </a:lnTo>
                    <a:lnTo>
                      <a:pt x="55" y="35"/>
                    </a:lnTo>
                    <a:lnTo>
                      <a:pt x="56" y="35"/>
                    </a:lnTo>
                    <a:lnTo>
                      <a:pt x="56" y="34"/>
                    </a:lnTo>
                    <a:lnTo>
                      <a:pt x="56" y="33"/>
                    </a:lnTo>
                    <a:lnTo>
                      <a:pt x="57" y="33"/>
                    </a:lnTo>
                    <a:lnTo>
                      <a:pt x="57" y="32"/>
                    </a:lnTo>
                    <a:lnTo>
                      <a:pt x="57" y="31"/>
                    </a:lnTo>
                    <a:lnTo>
                      <a:pt x="58" y="31"/>
                    </a:lnTo>
                    <a:lnTo>
                      <a:pt x="58" y="30"/>
                    </a:lnTo>
                    <a:lnTo>
                      <a:pt x="58" y="29"/>
                    </a:lnTo>
                    <a:lnTo>
                      <a:pt x="59" y="29"/>
                    </a:lnTo>
                    <a:lnTo>
                      <a:pt x="59" y="28"/>
                    </a:lnTo>
                    <a:lnTo>
                      <a:pt x="59" y="27"/>
                    </a:lnTo>
                    <a:lnTo>
                      <a:pt x="60" y="27"/>
                    </a:lnTo>
                    <a:lnTo>
                      <a:pt x="60" y="26"/>
                    </a:lnTo>
                    <a:lnTo>
                      <a:pt x="60" y="25"/>
                    </a:lnTo>
                    <a:lnTo>
                      <a:pt x="61" y="25"/>
                    </a:lnTo>
                    <a:lnTo>
                      <a:pt x="61" y="24"/>
                    </a:lnTo>
                    <a:lnTo>
                      <a:pt x="61" y="23"/>
                    </a:lnTo>
                    <a:lnTo>
                      <a:pt x="61" y="22"/>
                    </a:lnTo>
                    <a:lnTo>
                      <a:pt x="62" y="22"/>
                    </a:lnTo>
                    <a:lnTo>
                      <a:pt x="62" y="21"/>
                    </a:lnTo>
                    <a:lnTo>
                      <a:pt x="63" y="21"/>
                    </a:lnTo>
                    <a:lnTo>
                      <a:pt x="63" y="20"/>
                    </a:lnTo>
                    <a:lnTo>
                      <a:pt x="63" y="19"/>
                    </a:lnTo>
                    <a:lnTo>
                      <a:pt x="64" y="19"/>
                    </a:lnTo>
                    <a:lnTo>
                      <a:pt x="64" y="18"/>
                    </a:lnTo>
                    <a:lnTo>
                      <a:pt x="64" y="17"/>
                    </a:lnTo>
                    <a:lnTo>
                      <a:pt x="64" y="9"/>
                    </a:lnTo>
                    <a:lnTo>
                      <a:pt x="63" y="9"/>
                    </a:lnTo>
                    <a:lnTo>
                      <a:pt x="62" y="9"/>
                    </a:lnTo>
                    <a:lnTo>
                      <a:pt x="60" y="9"/>
                    </a:lnTo>
                    <a:lnTo>
                      <a:pt x="60" y="8"/>
                    </a:lnTo>
                    <a:lnTo>
                      <a:pt x="59" y="8"/>
                    </a:lnTo>
                    <a:lnTo>
                      <a:pt x="58" y="8"/>
                    </a:lnTo>
                    <a:lnTo>
                      <a:pt x="57" y="8"/>
                    </a:lnTo>
                    <a:lnTo>
                      <a:pt x="56" y="8"/>
                    </a:lnTo>
                    <a:lnTo>
                      <a:pt x="55" y="8"/>
                    </a:lnTo>
                    <a:lnTo>
                      <a:pt x="53" y="8"/>
                    </a:lnTo>
                    <a:lnTo>
                      <a:pt x="53" y="7"/>
                    </a:lnTo>
                    <a:lnTo>
                      <a:pt x="51" y="7"/>
                    </a:lnTo>
                    <a:lnTo>
                      <a:pt x="50" y="7"/>
                    </a:lnTo>
                    <a:lnTo>
                      <a:pt x="49" y="7"/>
                    </a:lnTo>
                    <a:lnTo>
                      <a:pt x="48" y="7"/>
                    </a:lnTo>
                    <a:lnTo>
                      <a:pt x="47" y="7"/>
                    </a:lnTo>
                    <a:lnTo>
                      <a:pt x="47" y="6"/>
                    </a:lnTo>
                    <a:lnTo>
                      <a:pt x="46" y="6"/>
                    </a:lnTo>
                    <a:lnTo>
                      <a:pt x="45" y="6"/>
                    </a:lnTo>
                    <a:lnTo>
                      <a:pt x="44" y="6"/>
                    </a:lnTo>
                    <a:lnTo>
                      <a:pt x="43" y="6"/>
                    </a:lnTo>
                    <a:lnTo>
                      <a:pt x="41" y="6"/>
                    </a:lnTo>
                    <a:lnTo>
                      <a:pt x="41" y="5"/>
                    </a:lnTo>
                    <a:lnTo>
                      <a:pt x="40" y="5"/>
                    </a:lnTo>
                    <a:lnTo>
                      <a:pt x="39" y="5"/>
                    </a:lnTo>
                    <a:lnTo>
                      <a:pt x="38" y="5"/>
                    </a:lnTo>
                    <a:lnTo>
                      <a:pt x="37" y="5"/>
                    </a:lnTo>
                    <a:lnTo>
                      <a:pt x="37" y="4"/>
                    </a:lnTo>
                    <a:lnTo>
                      <a:pt x="35" y="4"/>
                    </a:lnTo>
                    <a:lnTo>
                      <a:pt x="34" y="4"/>
                    </a:lnTo>
                    <a:lnTo>
                      <a:pt x="33" y="4"/>
                    </a:lnTo>
                    <a:lnTo>
                      <a:pt x="32" y="4"/>
                    </a:lnTo>
                    <a:lnTo>
                      <a:pt x="31" y="4"/>
                    </a:lnTo>
                    <a:lnTo>
                      <a:pt x="30" y="4"/>
                    </a:lnTo>
                    <a:lnTo>
                      <a:pt x="30" y="3"/>
                    </a:lnTo>
                    <a:lnTo>
                      <a:pt x="29" y="3"/>
                    </a:lnTo>
                    <a:lnTo>
                      <a:pt x="28" y="3"/>
                    </a:lnTo>
                    <a:lnTo>
                      <a:pt x="27" y="3"/>
                    </a:lnTo>
                    <a:lnTo>
                      <a:pt x="26" y="3"/>
                    </a:lnTo>
                    <a:lnTo>
                      <a:pt x="25" y="3"/>
                    </a:lnTo>
                    <a:lnTo>
                      <a:pt x="25" y="2"/>
                    </a:lnTo>
                    <a:lnTo>
                      <a:pt x="24" y="2"/>
                    </a:lnTo>
                    <a:lnTo>
                      <a:pt x="22" y="2"/>
                    </a:lnTo>
                    <a:lnTo>
                      <a:pt x="20" y="2"/>
                    </a:lnTo>
                    <a:lnTo>
                      <a:pt x="19" y="2"/>
                    </a:lnTo>
                    <a:lnTo>
                      <a:pt x="18" y="2"/>
                    </a:lnTo>
                    <a:lnTo>
                      <a:pt x="18" y="1"/>
                    </a:lnTo>
                    <a:lnTo>
                      <a:pt x="17" y="1"/>
                    </a:lnTo>
                    <a:lnTo>
                      <a:pt x="16" y="1"/>
                    </a:lnTo>
                    <a:lnTo>
                      <a:pt x="15" y="1"/>
                    </a:lnTo>
                    <a:lnTo>
                      <a:pt x="14" y="1"/>
                    </a:lnTo>
                    <a:lnTo>
                      <a:pt x="13" y="1"/>
                    </a:lnTo>
                    <a:lnTo>
                      <a:pt x="12" y="1"/>
                    </a:lnTo>
                    <a:lnTo>
                      <a:pt x="12" y="0"/>
                    </a:lnTo>
                    <a:lnTo>
                      <a:pt x="11" y="0"/>
                    </a:lnTo>
                    <a:lnTo>
                      <a:pt x="1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3" name="Freeform 202"/>
              <p:cNvSpPr>
                <a:spLocks/>
              </p:cNvSpPr>
              <p:nvPr/>
            </p:nvSpPr>
            <p:spPr bwMode="auto">
              <a:xfrm>
                <a:off x="5067" y="3233"/>
                <a:ext cx="60" cy="37"/>
              </a:xfrm>
              <a:custGeom>
                <a:avLst/>
                <a:gdLst>
                  <a:gd name="T0" fmla="*/ 7 w 60"/>
                  <a:gd name="T1" fmla="*/ 1 h 37"/>
                  <a:gd name="T2" fmla="*/ 6 w 60"/>
                  <a:gd name="T3" fmla="*/ 3 h 37"/>
                  <a:gd name="T4" fmla="*/ 5 w 60"/>
                  <a:gd name="T5" fmla="*/ 4 h 37"/>
                  <a:gd name="T6" fmla="*/ 5 w 60"/>
                  <a:gd name="T7" fmla="*/ 6 h 37"/>
                  <a:gd name="T8" fmla="*/ 4 w 60"/>
                  <a:gd name="T9" fmla="*/ 8 h 37"/>
                  <a:gd name="T10" fmla="*/ 3 w 60"/>
                  <a:gd name="T11" fmla="*/ 9 h 37"/>
                  <a:gd name="T12" fmla="*/ 2 w 60"/>
                  <a:gd name="T13" fmla="*/ 11 h 37"/>
                  <a:gd name="T14" fmla="*/ 2 w 60"/>
                  <a:gd name="T15" fmla="*/ 12 h 37"/>
                  <a:gd name="T16" fmla="*/ 1 w 60"/>
                  <a:gd name="T17" fmla="*/ 13 h 37"/>
                  <a:gd name="T18" fmla="*/ 0 w 60"/>
                  <a:gd name="T19" fmla="*/ 14 h 37"/>
                  <a:gd name="T20" fmla="*/ 0 w 60"/>
                  <a:gd name="T21" fmla="*/ 28 h 37"/>
                  <a:gd name="T22" fmla="*/ 4 w 60"/>
                  <a:gd name="T23" fmla="*/ 28 h 37"/>
                  <a:gd name="T24" fmla="*/ 6 w 60"/>
                  <a:gd name="T25" fmla="*/ 29 h 37"/>
                  <a:gd name="T26" fmla="*/ 9 w 60"/>
                  <a:gd name="T27" fmla="*/ 29 h 37"/>
                  <a:gd name="T28" fmla="*/ 11 w 60"/>
                  <a:gd name="T29" fmla="*/ 30 h 37"/>
                  <a:gd name="T30" fmla="*/ 14 w 60"/>
                  <a:gd name="T31" fmla="*/ 30 h 37"/>
                  <a:gd name="T32" fmla="*/ 17 w 60"/>
                  <a:gd name="T33" fmla="*/ 31 h 37"/>
                  <a:gd name="T34" fmla="*/ 19 w 60"/>
                  <a:gd name="T35" fmla="*/ 31 h 37"/>
                  <a:gd name="T36" fmla="*/ 23 w 60"/>
                  <a:gd name="T37" fmla="*/ 32 h 37"/>
                  <a:gd name="T38" fmla="*/ 25 w 60"/>
                  <a:gd name="T39" fmla="*/ 32 h 37"/>
                  <a:gd name="T40" fmla="*/ 29 w 60"/>
                  <a:gd name="T41" fmla="*/ 33 h 37"/>
                  <a:gd name="T42" fmla="*/ 31 w 60"/>
                  <a:gd name="T43" fmla="*/ 33 h 37"/>
                  <a:gd name="T44" fmla="*/ 34 w 60"/>
                  <a:gd name="T45" fmla="*/ 34 h 37"/>
                  <a:gd name="T46" fmla="*/ 36 w 60"/>
                  <a:gd name="T47" fmla="*/ 34 h 37"/>
                  <a:gd name="T48" fmla="*/ 39 w 60"/>
                  <a:gd name="T49" fmla="*/ 35 h 37"/>
                  <a:gd name="T50" fmla="*/ 42 w 60"/>
                  <a:gd name="T51" fmla="*/ 35 h 37"/>
                  <a:gd name="T52" fmla="*/ 45 w 60"/>
                  <a:gd name="T53" fmla="*/ 36 h 37"/>
                  <a:gd name="T54" fmla="*/ 47 w 60"/>
                  <a:gd name="T55" fmla="*/ 36 h 37"/>
                  <a:gd name="T56" fmla="*/ 50 w 60"/>
                  <a:gd name="T57" fmla="*/ 37 h 37"/>
                  <a:gd name="T58" fmla="*/ 52 w 60"/>
                  <a:gd name="T59" fmla="*/ 37 h 37"/>
                  <a:gd name="T60" fmla="*/ 53 w 60"/>
                  <a:gd name="T61" fmla="*/ 35 h 37"/>
                  <a:gd name="T62" fmla="*/ 53 w 60"/>
                  <a:gd name="T63" fmla="*/ 34 h 37"/>
                  <a:gd name="T64" fmla="*/ 54 w 60"/>
                  <a:gd name="T65" fmla="*/ 33 h 37"/>
                  <a:gd name="T66" fmla="*/ 55 w 60"/>
                  <a:gd name="T67" fmla="*/ 31 h 37"/>
                  <a:gd name="T68" fmla="*/ 56 w 60"/>
                  <a:gd name="T69" fmla="*/ 30 h 37"/>
                  <a:gd name="T70" fmla="*/ 56 w 60"/>
                  <a:gd name="T71" fmla="*/ 28 h 37"/>
                  <a:gd name="T72" fmla="*/ 57 w 60"/>
                  <a:gd name="T73" fmla="*/ 28 h 37"/>
                  <a:gd name="T74" fmla="*/ 57 w 60"/>
                  <a:gd name="T75" fmla="*/ 26 h 37"/>
                  <a:gd name="T76" fmla="*/ 58 w 60"/>
                  <a:gd name="T77" fmla="*/ 25 h 37"/>
                  <a:gd name="T78" fmla="*/ 59 w 60"/>
                  <a:gd name="T79" fmla="*/ 24 h 37"/>
                  <a:gd name="T80" fmla="*/ 59 w 60"/>
                  <a:gd name="T81" fmla="*/ 22 h 37"/>
                  <a:gd name="T82" fmla="*/ 59 w 60"/>
                  <a:gd name="T83" fmla="*/ 21 h 37"/>
                  <a:gd name="T84" fmla="*/ 57 w 60"/>
                  <a:gd name="T85" fmla="*/ 9 h 37"/>
                  <a:gd name="T86" fmla="*/ 55 w 60"/>
                  <a:gd name="T87" fmla="*/ 8 h 37"/>
                  <a:gd name="T88" fmla="*/ 52 w 60"/>
                  <a:gd name="T89" fmla="*/ 8 h 37"/>
                  <a:gd name="T90" fmla="*/ 50 w 60"/>
                  <a:gd name="T91" fmla="*/ 7 h 37"/>
                  <a:gd name="T92" fmla="*/ 47 w 60"/>
                  <a:gd name="T93" fmla="*/ 7 h 37"/>
                  <a:gd name="T94" fmla="*/ 44 w 60"/>
                  <a:gd name="T95" fmla="*/ 6 h 37"/>
                  <a:gd name="T96" fmla="*/ 41 w 60"/>
                  <a:gd name="T97" fmla="*/ 6 h 37"/>
                  <a:gd name="T98" fmla="*/ 38 w 60"/>
                  <a:gd name="T99" fmla="*/ 5 h 37"/>
                  <a:gd name="T100" fmla="*/ 35 w 60"/>
                  <a:gd name="T101" fmla="*/ 5 h 37"/>
                  <a:gd name="T102" fmla="*/ 33 w 60"/>
                  <a:gd name="T103" fmla="*/ 4 h 37"/>
                  <a:gd name="T104" fmla="*/ 29 w 60"/>
                  <a:gd name="T105" fmla="*/ 4 h 37"/>
                  <a:gd name="T106" fmla="*/ 27 w 60"/>
                  <a:gd name="T107" fmla="*/ 3 h 37"/>
                  <a:gd name="T108" fmla="*/ 24 w 60"/>
                  <a:gd name="T109" fmla="*/ 3 h 37"/>
                  <a:gd name="T110" fmla="*/ 22 w 60"/>
                  <a:gd name="T111" fmla="*/ 2 h 37"/>
                  <a:gd name="T112" fmla="*/ 17 w 60"/>
                  <a:gd name="T113" fmla="*/ 2 h 37"/>
                  <a:gd name="T114" fmla="*/ 15 w 60"/>
                  <a:gd name="T115" fmla="*/ 1 h 37"/>
                  <a:gd name="T116" fmla="*/ 12 w 60"/>
                  <a:gd name="T117" fmla="*/ 1 h 37"/>
                  <a:gd name="T118" fmla="*/ 10 w 60"/>
                  <a:gd name="T119" fmla="*/ 1 h 37"/>
                  <a:gd name="T120" fmla="*/ 7 w 60"/>
                  <a:gd name="T121" fmla="*/ 0 h 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37"/>
                  <a:gd name="T185" fmla="*/ 60 w 60"/>
                  <a:gd name="T186" fmla="*/ 37 h 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37">
                    <a:moveTo>
                      <a:pt x="7" y="0"/>
                    </a:moveTo>
                    <a:lnTo>
                      <a:pt x="7" y="1"/>
                    </a:lnTo>
                    <a:lnTo>
                      <a:pt x="7" y="2"/>
                    </a:lnTo>
                    <a:lnTo>
                      <a:pt x="6" y="2"/>
                    </a:lnTo>
                    <a:lnTo>
                      <a:pt x="6" y="3"/>
                    </a:lnTo>
                    <a:lnTo>
                      <a:pt x="6" y="4"/>
                    </a:lnTo>
                    <a:lnTo>
                      <a:pt x="5" y="4"/>
                    </a:lnTo>
                    <a:lnTo>
                      <a:pt x="5" y="5"/>
                    </a:lnTo>
                    <a:lnTo>
                      <a:pt x="5" y="6"/>
                    </a:lnTo>
                    <a:lnTo>
                      <a:pt x="4" y="6"/>
                    </a:lnTo>
                    <a:lnTo>
                      <a:pt x="4" y="7"/>
                    </a:lnTo>
                    <a:lnTo>
                      <a:pt x="4" y="8"/>
                    </a:lnTo>
                    <a:lnTo>
                      <a:pt x="3" y="8"/>
                    </a:lnTo>
                    <a:lnTo>
                      <a:pt x="3" y="9"/>
                    </a:lnTo>
                    <a:lnTo>
                      <a:pt x="3" y="10"/>
                    </a:lnTo>
                    <a:lnTo>
                      <a:pt x="2" y="10"/>
                    </a:lnTo>
                    <a:lnTo>
                      <a:pt x="2" y="11"/>
                    </a:lnTo>
                    <a:lnTo>
                      <a:pt x="2" y="12"/>
                    </a:lnTo>
                    <a:lnTo>
                      <a:pt x="2" y="13"/>
                    </a:lnTo>
                    <a:lnTo>
                      <a:pt x="1" y="13"/>
                    </a:lnTo>
                    <a:lnTo>
                      <a:pt x="1" y="14"/>
                    </a:lnTo>
                    <a:lnTo>
                      <a:pt x="0" y="14"/>
                    </a:lnTo>
                    <a:lnTo>
                      <a:pt x="0" y="15"/>
                    </a:lnTo>
                    <a:lnTo>
                      <a:pt x="0" y="28"/>
                    </a:lnTo>
                    <a:lnTo>
                      <a:pt x="2" y="28"/>
                    </a:lnTo>
                    <a:lnTo>
                      <a:pt x="4" y="28"/>
                    </a:lnTo>
                    <a:lnTo>
                      <a:pt x="5" y="28"/>
                    </a:lnTo>
                    <a:lnTo>
                      <a:pt x="5" y="29"/>
                    </a:lnTo>
                    <a:lnTo>
                      <a:pt x="6" y="29"/>
                    </a:lnTo>
                    <a:lnTo>
                      <a:pt x="7" y="29"/>
                    </a:lnTo>
                    <a:lnTo>
                      <a:pt x="9" y="29"/>
                    </a:lnTo>
                    <a:lnTo>
                      <a:pt x="10" y="29"/>
                    </a:lnTo>
                    <a:lnTo>
                      <a:pt x="10" y="30"/>
                    </a:lnTo>
                    <a:lnTo>
                      <a:pt x="11" y="30"/>
                    </a:lnTo>
                    <a:lnTo>
                      <a:pt x="13" y="30"/>
                    </a:lnTo>
                    <a:lnTo>
                      <a:pt x="14" y="30"/>
                    </a:lnTo>
                    <a:lnTo>
                      <a:pt x="15" y="30"/>
                    </a:lnTo>
                    <a:lnTo>
                      <a:pt x="15" y="31"/>
                    </a:lnTo>
                    <a:lnTo>
                      <a:pt x="17" y="31"/>
                    </a:lnTo>
                    <a:lnTo>
                      <a:pt x="18" y="31"/>
                    </a:lnTo>
                    <a:lnTo>
                      <a:pt x="19" y="31"/>
                    </a:lnTo>
                    <a:lnTo>
                      <a:pt x="21" y="31"/>
                    </a:lnTo>
                    <a:lnTo>
                      <a:pt x="21" y="32"/>
                    </a:lnTo>
                    <a:lnTo>
                      <a:pt x="22" y="32"/>
                    </a:lnTo>
                    <a:lnTo>
                      <a:pt x="23" y="32"/>
                    </a:lnTo>
                    <a:lnTo>
                      <a:pt x="24" y="32"/>
                    </a:lnTo>
                    <a:lnTo>
                      <a:pt x="25" y="32"/>
                    </a:lnTo>
                    <a:lnTo>
                      <a:pt x="26" y="32"/>
                    </a:lnTo>
                    <a:lnTo>
                      <a:pt x="27" y="32"/>
                    </a:lnTo>
                    <a:lnTo>
                      <a:pt x="27" y="33"/>
                    </a:lnTo>
                    <a:lnTo>
                      <a:pt x="29" y="33"/>
                    </a:lnTo>
                    <a:lnTo>
                      <a:pt x="31" y="33"/>
                    </a:lnTo>
                    <a:lnTo>
                      <a:pt x="32" y="33"/>
                    </a:lnTo>
                    <a:lnTo>
                      <a:pt x="33" y="33"/>
                    </a:lnTo>
                    <a:lnTo>
                      <a:pt x="33" y="34"/>
                    </a:lnTo>
                    <a:lnTo>
                      <a:pt x="34" y="34"/>
                    </a:lnTo>
                    <a:lnTo>
                      <a:pt x="35" y="34"/>
                    </a:lnTo>
                    <a:lnTo>
                      <a:pt x="36" y="34"/>
                    </a:lnTo>
                    <a:lnTo>
                      <a:pt x="37" y="34"/>
                    </a:lnTo>
                    <a:lnTo>
                      <a:pt x="38" y="34"/>
                    </a:lnTo>
                    <a:lnTo>
                      <a:pt x="38" y="35"/>
                    </a:lnTo>
                    <a:lnTo>
                      <a:pt x="39" y="35"/>
                    </a:lnTo>
                    <a:lnTo>
                      <a:pt x="40" y="35"/>
                    </a:lnTo>
                    <a:lnTo>
                      <a:pt x="42" y="35"/>
                    </a:lnTo>
                    <a:lnTo>
                      <a:pt x="43" y="35"/>
                    </a:lnTo>
                    <a:lnTo>
                      <a:pt x="44" y="35"/>
                    </a:lnTo>
                    <a:lnTo>
                      <a:pt x="44" y="36"/>
                    </a:lnTo>
                    <a:lnTo>
                      <a:pt x="45" y="36"/>
                    </a:lnTo>
                    <a:lnTo>
                      <a:pt x="46" y="36"/>
                    </a:lnTo>
                    <a:lnTo>
                      <a:pt x="47" y="36"/>
                    </a:lnTo>
                    <a:lnTo>
                      <a:pt x="48" y="36"/>
                    </a:lnTo>
                    <a:lnTo>
                      <a:pt x="49" y="36"/>
                    </a:lnTo>
                    <a:lnTo>
                      <a:pt x="49" y="37"/>
                    </a:lnTo>
                    <a:lnTo>
                      <a:pt x="50" y="37"/>
                    </a:lnTo>
                    <a:lnTo>
                      <a:pt x="51" y="37"/>
                    </a:lnTo>
                    <a:lnTo>
                      <a:pt x="52" y="37"/>
                    </a:lnTo>
                    <a:lnTo>
                      <a:pt x="52" y="36"/>
                    </a:lnTo>
                    <a:lnTo>
                      <a:pt x="53" y="36"/>
                    </a:lnTo>
                    <a:lnTo>
                      <a:pt x="53" y="35"/>
                    </a:lnTo>
                    <a:lnTo>
                      <a:pt x="53" y="34"/>
                    </a:lnTo>
                    <a:lnTo>
                      <a:pt x="54" y="34"/>
                    </a:lnTo>
                    <a:lnTo>
                      <a:pt x="54" y="33"/>
                    </a:lnTo>
                    <a:lnTo>
                      <a:pt x="54" y="32"/>
                    </a:lnTo>
                    <a:lnTo>
                      <a:pt x="55" y="32"/>
                    </a:lnTo>
                    <a:lnTo>
                      <a:pt x="55" y="31"/>
                    </a:lnTo>
                    <a:lnTo>
                      <a:pt x="55" y="30"/>
                    </a:lnTo>
                    <a:lnTo>
                      <a:pt x="56" y="30"/>
                    </a:lnTo>
                    <a:lnTo>
                      <a:pt x="56" y="29"/>
                    </a:lnTo>
                    <a:lnTo>
                      <a:pt x="56" y="28"/>
                    </a:lnTo>
                    <a:lnTo>
                      <a:pt x="57" y="28"/>
                    </a:lnTo>
                    <a:lnTo>
                      <a:pt x="57" y="27"/>
                    </a:lnTo>
                    <a:lnTo>
                      <a:pt x="57" y="26"/>
                    </a:lnTo>
                    <a:lnTo>
                      <a:pt x="58" y="26"/>
                    </a:lnTo>
                    <a:lnTo>
                      <a:pt x="58" y="25"/>
                    </a:lnTo>
                    <a:lnTo>
                      <a:pt x="58" y="24"/>
                    </a:lnTo>
                    <a:lnTo>
                      <a:pt x="59" y="24"/>
                    </a:lnTo>
                    <a:lnTo>
                      <a:pt x="59" y="23"/>
                    </a:lnTo>
                    <a:lnTo>
                      <a:pt x="59" y="22"/>
                    </a:lnTo>
                    <a:lnTo>
                      <a:pt x="59" y="21"/>
                    </a:lnTo>
                    <a:lnTo>
                      <a:pt x="60" y="21"/>
                    </a:lnTo>
                    <a:lnTo>
                      <a:pt x="60" y="9"/>
                    </a:lnTo>
                    <a:lnTo>
                      <a:pt x="59" y="9"/>
                    </a:lnTo>
                    <a:lnTo>
                      <a:pt x="57" y="9"/>
                    </a:lnTo>
                    <a:lnTo>
                      <a:pt x="57" y="8"/>
                    </a:lnTo>
                    <a:lnTo>
                      <a:pt x="56" y="8"/>
                    </a:lnTo>
                    <a:lnTo>
                      <a:pt x="55" y="8"/>
                    </a:lnTo>
                    <a:lnTo>
                      <a:pt x="54" y="8"/>
                    </a:lnTo>
                    <a:lnTo>
                      <a:pt x="53" y="8"/>
                    </a:lnTo>
                    <a:lnTo>
                      <a:pt x="52" y="8"/>
                    </a:lnTo>
                    <a:lnTo>
                      <a:pt x="51" y="8"/>
                    </a:lnTo>
                    <a:lnTo>
                      <a:pt x="51" y="7"/>
                    </a:lnTo>
                    <a:lnTo>
                      <a:pt x="50" y="7"/>
                    </a:lnTo>
                    <a:lnTo>
                      <a:pt x="49" y="7"/>
                    </a:lnTo>
                    <a:lnTo>
                      <a:pt x="48" y="7"/>
                    </a:lnTo>
                    <a:lnTo>
                      <a:pt x="47" y="7"/>
                    </a:lnTo>
                    <a:lnTo>
                      <a:pt x="46" y="7"/>
                    </a:lnTo>
                    <a:lnTo>
                      <a:pt x="44" y="7"/>
                    </a:lnTo>
                    <a:lnTo>
                      <a:pt x="44" y="6"/>
                    </a:lnTo>
                    <a:lnTo>
                      <a:pt x="43" y="6"/>
                    </a:lnTo>
                    <a:lnTo>
                      <a:pt x="42" y="6"/>
                    </a:lnTo>
                    <a:lnTo>
                      <a:pt x="41" y="6"/>
                    </a:lnTo>
                    <a:lnTo>
                      <a:pt x="40" y="6"/>
                    </a:lnTo>
                    <a:lnTo>
                      <a:pt x="38" y="6"/>
                    </a:lnTo>
                    <a:lnTo>
                      <a:pt x="38" y="5"/>
                    </a:lnTo>
                    <a:lnTo>
                      <a:pt x="37" y="5"/>
                    </a:lnTo>
                    <a:lnTo>
                      <a:pt x="36" y="5"/>
                    </a:lnTo>
                    <a:lnTo>
                      <a:pt x="35" y="5"/>
                    </a:lnTo>
                    <a:lnTo>
                      <a:pt x="34" y="5"/>
                    </a:lnTo>
                    <a:lnTo>
                      <a:pt x="34" y="4"/>
                    </a:lnTo>
                    <a:lnTo>
                      <a:pt x="33" y="4"/>
                    </a:lnTo>
                    <a:lnTo>
                      <a:pt x="32" y="4"/>
                    </a:lnTo>
                    <a:lnTo>
                      <a:pt x="30" y="4"/>
                    </a:lnTo>
                    <a:lnTo>
                      <a:pt x="29" y="4"/>
                    </a:lnTo>
                    <a:lnTo>
                      <a:pt x="28" y="4"/>
                    </a:lnTo>
                    <a:lnTo>
                      <a:pt x="27" y="4"/>
                    </a:lnTo>
                    <a:lnTo>
                      <a:pt x="27" y="3"/>
                    </a:lnTo>
                    <a:lnTo>
                      <a:pt x="26" y="3"/>
                    </a:lnTo>
                    <a:lnTo>
                      <a:pt x="25" y="3"/>
                    </a:lnTo>
                    <a:lnTo>
                      <a:pt x="24" y="3"/>
                    </a:lnTo>
                    <a:lnTo>
                      <a:pt x="23" y="3"/>
                    </a:lnTo>
                    <a:lnTo>
                      <a:pt x="22" y="3"/>
                    </a:lnTo>
                    <a:lnTo>
                      <a:pt x="22" y="2"/>
                    </a:lnTo>
                    <a:lnTo>
                      <a:pt x="21" y="2"/>
                    </a:lnTo>
                    <a:lnTo>
                      <a:pt x="19" y="2"/>
                    </a:lnTo>
                    <a:lnTo>
                      <a:pt x="17" y="2"/>
                    </a:lnTo>
                    <a:lnTo>
                      <a:pt x="15" y="2"/>
                    </a:lnTo>
                    <a:lnTo>
                      <a:pt x="15" y="1"/>
                    </a:lnTo>
                    <a:lnTo>
                      <a:pt x="13" y="1"/>
                    </a:lnTo>
                    <a:lnTo>
                      <a:pt x="12" y="1"/>
                    </a:lnTo>
                    <a:lnTo>
                      <a:pt x="11" y="1"/>
                    </a:lnTo>
                    <a:lnTo>
                      <a:pt x="10" y="1"/>
                    </a:lnTo>
                    <a:lnTo>
                      <a:pt x="9" y="1"/>
                    </a:lnTo>
                    <a:lnTo>
                      <a:pt x="9" y="0"/>
                    </a:lnTo>
                    <a:lnTo>
                      <a:pt x="8" y="0"/>
                    </a:lnTo>
                    <a:lnTo>
                      <a:pt x="7"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4" name="Freeform 203"/>
              <p:cNvSpPr>
                <a:spLocks/>
              </p:cNvSpPr>
              <p:nvPr/>
            </p:nvSpPr>
            <p:spPr bwMode="auto">
              <a:xfrm>
                <a:off x="5069" y="3233"/>
                <a:ext cx="56" cy="37"/>
              </a:xfrm>
              <a:custGeom>
                <a:avLst/>
                <a:gdLst>
                  <a:gd name="T0" fmla="*/ 5 w 56"/>
                  <a:gd name="T1" fmla="*/ 1 h 37"/>
                  <a:gd name="T2" fmla="*/ 4 w 56"/>
                  <a:gd name="T3" fmla="*/ 3 h 37"/>
                  <a:gd name="T4" fmla="*/ 4 w 56"/>
                  <a:gd name="T5" fmla="*/ 4 h 37"/>
                  <a:gd name="T6" fmla="*/ 3 w 56"/>
                  <a:gd name="T7" fmla="*/ 6 h 37"/>
                  <a:gd name="T8" fmla="*/ 2 w 56"/>
                  <a:gd name="T9" fmla="*/ 8 h 37"/>
                  <a:gd name="T10" fmla="*/ 1 w 56"/>
                  <a:gd name="T11" fmla="*/ 9 h 37"/>
                  <a:gd name="T12" fmla="*/ 1 w 56"/>
                  <a:gd name="T13" fmla="*/ 11 h 37"/>
                  <a:gd name="T14" fmla="*/ 0 w 56"/>
                  <a:gd name="T15" fmla="*/ 12 h 37"/>
                  <a:gd name="T16" fmla="*/ 2 w 56"/>
                  <a:gd name="T17" fmla="*/ 28 h 37"/>
                  <a:gd name="T18" fmla="*/ 4 w 56"/>
                  <a:gd name="T19" fmla="*/ 29 h 37"/>
                  <a:gd name="T20" fmla="*/ 7 w 56"/>
                  <a:gd name="T21" fmla="*/ 29 h 37"/>
                  <a:gd name="T22" fmla="*/ 9 w 56"/>
                  <a:gd name="T23" fmla="*/ 30 h 37"/>
                  <a:gd name="T24" fmla="*/ 12 w 56"/>
                  <a:gd name="T25" fmla="*/ 30 h 37"/>
                  <a:gd name="T26" fmla="*/ 14 w 56"/>
                  <a:gd name="T27" fmla="*/ 31 h 37"/>
                  <a:gd name="T28" fmla="*/ 18 w 56"/>
                  <a:gd name="T29" fmla="*/ 31 h 37"/>
                  <a:gd name="T30" fmla="*/ 20 w 56"/>
                  <a:gd name="T31" fmla="*/ 32 h 37"/>
                  <a:gd name="T32" fmla="*/ 23 w 56"/>
                  <a:gd name="T33" fmla="*/ 32 h 37"/>
                  <a:gd name="T34" fmla="*/ 25 w 56"/>
                  <a:gd name="T35" fmla="*/ 33 h 37"/>
                  <a:gd name="T36" fmla="*/ 29 w 56"/>
                  <a:gd name="T37" fmla="*/ 33 h 37"/>
                  <a:gd name="T38" fmla="*/ 31 w 56"/>
                  <a:gd name="T39" fmla="*/ 34 h 37"/>
                  <a:gd name="T40" fmla="*/ 34 w 56"/>
                  <a:gd name="T41" fmla="*/ 34 h 37"/>
                  <a:gd name="T42" fmla="*/ 36 w 56"/>
                  <a:gd name="T43" fmla="*/ 35 h 37"/>
                  <a:gd name="T44" fmla="*/ 40 w 56"/>
                  <a:gd name="T45" fmla="*/ 35 h 37"/>
                  <a:gd name="T46" fmla="*/ 42 w 56"/>
                  <a:gd name="T47" fmla="*/ 36 h 37"/>
                  <a:gd name="T48" fmla="*/ 45 w 56"/>
                  <a:gd name="T49" fmla="*/ 36 h 37"/>
                  <a:gd name="T50" fmla="*/ 48 w 56"/>
                  <a:gd name="T51" fmla="*/ 37 h 37"/>
                  <a:gd name="T52" fmla="*/ 51 w 56"/>
                  <a:gd name="T53" fmla="*/ 37 h 37"/>
                  <a:gd name="T54" fmla="*/ 51 w 56"/>
                  <a:gd name="T55" fmla="*/ 35 h 37"/>
                  <a:gd name="T56" fmla="*/ 52 w 56"/>
                  <a:gd name="T57" fmla="*/ 34 h 37"/>
                  <a:gd name="T58" fmla="*/ 52 w 56"/>
                  <a:gd name="T59" fmla="*/ 33 h 37"/>
                  <a:gd name="T60" fmla="*/ 53 w 56"/>
                  <a:gd name="T61" fmla="*/ 32 h 37"/>
                  <a:gd name="T62" fmla="*/ 54 w 56"/>
                  <a:gd name="T63" fmla="*/ 30 h 37"/>
                  <a:gd name="T64" fmla="*/ 55 w 56"/>
                  <a:gd name="T65" fmla="*/ 29 h 37"/>
                  <a:gd name="T66" fmla="*/ 55 w 56"/>
                  <a:gd name="T67" fmla="*/ 28 h 37"/>
                  <a:gd name="T68" fmla="*/ 56 w 56"/>
                  <a:gd name="T69" fmla="*/ 26 h 37"/>
                  <a:gd name="T70" fmla="*/ 56 w 56"/>
                  <a:gd name="T71" fmla="*/ 25 h 37"/>
                  <a:gd name="T72" fmla="*/ 55 w 56"/>
                  <a:gd name="T73" fmla="*/ 8 h 37"/>
                  <a:gd name="T74" fmla="*/ 53 w 56"/>
                  <a:gd name="T75" fmla="*/ 8 h 37"/>
                  <a:gd name="T76" fmla="*/ 49 w 56"/>
                  <a:gd name="T77" fmla="*/ 8 h 37"/>
                  <a:gd name="T78" fmla="*/ 47 w 56"/>
                  <a:gd name="T79" fmla="*/ 7 h 37"/>
                  <a:gd name="T80" fmla="*/ 44 w 56"/>
                  <a:gd name="T81" fmla="*/ 7 h 37"/>
                  <a:gd name="T82" fmla="*/ 42 w 56"/>
                  <a:gd name="T83" fmla="*/ 6 h 37"/>
                  <a:gd name="T84" fmla="*/ 39 w 56"/>
                  <a:gd name="T85" fmla="*/ 6 h 37"/>
                  <a:gd name="T86" fmla="*/ 36 w 56"/>
                  <a:gd name="T87" fmla="*/ 5 h 37"/>
                  <a:gd name="T88" fmla="*/ 32 w 56"/>
                  <a:gd name="T89" fmla="*/ 5 h 37"/>
                  <a:gd name="T90" fmla="*/ 30 w 56"/>
                  <a:gd name="T91" fmla="*/ 4 h 37"/>
                  <a:gd name="T92" fmla="*/ 27 w 56"/>
                  <a:gd name="T93" fmla="*/ 4 h 37"/>
                  <a:gd name="T94" fmla="*/ 25 w 56"/>
                  <a:gd name="T95" fmla="*/ 3 h 37"/>
                  <a:gd name="T96" fmla="*/ 22 w 56"/>
                  <a:gd name="T97" fmla="*/ 3 h 37"/>
                  <a:gd name="T98" fmla="*/ 19 w 56"/>
                  <a:gd name="T99" fmla="*/ 2 h 37"/>
                  <a:gd name="T100" fmla="*/ 15 w 56"/>
                  <a:gd name="T101" fmla="*/ 2 h 37"/>
                  <a:gd name="T102" fmla="*/ 13 w 56"/>
                  <a:gd name="T103" fmla="*/ 1 h 37"/>
                  <a:gd name="T104" fmla="*/ 9 w 56"/>
                  <a:gd name="T105" fmla="*/ 1 h 37"/>
                  <a:gd name="T106" fmla="*/ 8 w 56"/>
                  <a:gd name="T107" fmla="*/ 0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7"/>
                  <a:gd name="T164" fmla="*/ 56 w 56"/>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7">
                    <a:moveTo>
                      <a:pt x="5" y="0"/>
                    </a:moveTo>
                    <a:lnTo>
                      <a:pt x="5" y="1"/>
                    </a:lnTo>
                    <a:lnTo>
                      <a:pt x="5" y="2"/>
                    </a:lnTo>
                    <a:lnTo>
                      <a:pt x="4" y="2"/>
                    </a:lnTo>
                    <a:lnTo>
                      <a:pt x="4" y="3"/>
                    </a:lnTo>
                    <a:lnTo>
                      <a:pt x="4" y="4"/>
                    </a:lnTo>
                    <a:lnTo>
                      <a:pt x="4" y="5"/>
                    </a:lnTo>
                    <a:lnTo>
                      <a:pt x="3" y="5"/>
                    </a:lnTo>
                    <a:lnTo>
                      <a:pt x="3" y="6"/>
                    </a:lnTo>
                    <a:lnTo>
                      <a:pt x="3" y="7"/>
                    </a:lnTo>
                    <a:lnTo>
                      <a:pt x="2" y="7"/>
                    </a:lnTo>
                    <a:lnTo>
                      <a:pt x="2" y="8"/>
                    </a:lnTo>
                    <a:lnTo>
                      <a:pt x="2" y="9"/>
                    </a:lnTo>
                    <a:lnTo>
                      <a:pt x="1" y="9"/>
                    </a:lnTo>
                    <a:lnTo>
                      <a:pt x="1" y="10"/>
                    </a:lnTo>
                    <a:lnTo>
                      <a:pt x="1" y="11"/>
                    </a:lnTo>
                    <a:lnTo>
                      <a:pt x="0" y="11"/>
                    </a:lnTo>
                    <a:lnTo>
                      <a:pt x="0" y="12"/>
                    </a:lnTo>
                    <a:lnTo>
                      <a:pt x="0" y="28"/>
                    </a:lnTo>
                    <a:lnTo>
                      <a:pt x="1" y="28"/>
                    </a:lnTo>
                    <a:lnTo>
                      <a:pt x="2" y="28"/>
                    </a:lnTo>
                    <a:lnTo>
                      <a:pt x="3" y="28"/>
                    </a:lnTo>
                    <a:lnTo>
                      <a:pt x="3" y="29"/>
                    </a:lnTo>
                    <a:lnTo>
                      <a:pt x="4" y="29"/>
                    </a:lnTo>
                    <a:lnTo>
                      <a:pt x="5" y="29"/>
                    </a:lnTo>
                    <a:lnTo>
                      <a:pt x="6" y="29"/>
                    </a:lnTo>
                    <a:lnTo>
                      <a:pt x="7" y="29"/>
                    </a:lnTo>
                    <a:lnTo>
                      <a:pt x="8" y="29"/>
                    </a:lnTo>
                    <a:lnTo>
                      <a:pt x="8" y="30"/>
                    </a:lnTo>
                    <a:lnTo>
                      <a:pt x="9" y="30"/>
                    </a:lnTo>
                    <a:lnTo>
                      <a:pt x="10" y="30"/>
                    </a:lnTo>
                    <a:lnTo>
                      <a:pt x="11" y="30"/>
                    </a:lnTo>
                    <a:lnTo>
                      <a:pt x="12" y="30"/>
                    </a:lnTo>
                    <a:lnTo>
                      <a:pt x="13" y="30"/>
                    </a:lnTo>
                    <a:lnTo>
                      <a:pt x="14" y="30"/>
                    </a:lnTo>
                    <a:lnTo>
                      <a:pt x="14" y="31"/>
                    </a:lnTo>
                    <a:lnTo>
                      <a:pt x="16" y="31"/>
                    </a:lnTo>
                    <a:lnTo>
                      <a:pt x="17" y="31"/>
                    </a:lnTo>
                    <a:lnTo>
                      <a:pt x="18" y="31"/>
                    </a:lnTo>
                    <a:lnTo>
                      <a:pt x="19" y="31"/>
                    </a:lnTo>
                    <a:lnTo>
                      <a:pt x="19" y="32"/>
                    </a:lnTo>
                    <a:lnTo>
                      <a:pt x="20" y="32"/>
                    </a:lnTo>
                    <a:lnTo>
                      <a:pt x="21" y="32"/>
                    </a:lnTo>
                    <a:lnTo>
                      <a:pt x="22" y="32"/>
                    </a:lnTo>
                    <a:lnTo>
                      <a:pt x="23" y="32"/>
                    </a:lnTo>
                    <a:lnTo>
                      <a:pt x="24" y="32"/>
                    </a:lnTo>
                    <a:lnTo>
                      <a:pt x="25" y="32"/>
                    </a:lnTo>
                    <a:lnTo>
                      <a:pt x="25" y="33"/>
                    </a:lnTo>
                    <a:lnTo>
                      <a:pt x="27" y="33"/>
                    </a:lnTo>
                    <a:lnTo>
                      <a:pt x="28" y="33"/>
                    </a:lnTo>
                    <a:lnTo>
                      <a:pt x="29" y="33"/>
                    </a:lnTo>
                    <a:lnTo>
                      <a:pt x="30" y="33"/>
                    </a:lnTo>
                    <a:lnTo>
                      <a:pt x="31" y="33"/>
                    </a:lnTo>
                    <a:lnTo>
                      <a:pt x="31" y="34"/>
                    </a:lnTo>
                    <a:lnTo>
                      <a:pt x="32" y="34"/>
                    </a:lnTo>
                    <a:lnTo>
                      <a:pt x="33" y="34"/>
                    </a:lnTo>
                    <a:lnTo>
                      <a:pt x="34" y="34"/>
                    </a:lnTo>
                    <a:lnTo>
                      <a:pt x="35" y="34"/>
                    </a:lnTo>
                    <a:lnTo>
                      <a:pt x="36" y="34"/>
                    </a:lnTo>
                    <a:lnTo>
                      <a:pt x="36" y="35"/>
                    </a:lnTo>
                    <a:lnTo>
                      <a:pt x="37" y="35"/>
                    </a:lnTo>
                    <a:lnTo>
                      <a:pt x="38" y="35"/>
                    </a:lnTo>
                    <a:lnTo>
                      <a:pt x="40" y="35"/>
                    </a:lnTo>
                    <a:lnTo>
                      <a:pt x="41" y="35"/>
                    </a:lnTo>
                    <a:lnTo>
                      <a:pt x="42" y="35"/>
                    </a:lnTo>
                    <a:lnTo>
                      <a:pt x="42" y="36"/>
                    </a:lnTo>
                    <a:lnTo>
                      <a:pt x="43" y="36"/>
                    </a:lnTo>
                    <a:lnTo>
                      <a:pt x="44" y="36"/>
                    </a:lnTo>
                    <a:lnTo>
                      <a:pt x="45" y="36"/>
                    </a:lnTo>
                    <a:lnTo>
                      <a:pt x="46" y="36"/>
                    </a:lnTo>
                    <a:lnTo>
                      <a:pt x="48" y="36"/>
                    </a:lnTo>
                    <a:lnTo>
                      <a:pt x="48" y="37"/>
                    </a:lnTo>
                    <a:lnTo>
                      <a:pt x="49" y="37"/>
                    </a:lnTo>
                    <a:lnTo>
                      <a:pt x="51" y="37"/>
                    </a:lnTo>
                    <a:lnTo>
                      <a:pt x="51" y="36"/>
                    </a:lnTo>
                    <a:lnTo>
                      <a:pt x="51" y="35"/>
                    </a:lnTo>
                    <a:lnTo>
                      <a:pt x="52" y="35"/>
                    </a:lnTo>
                    <a:lnTo>
                      <a:pt x="52" y="34"/>
                    </a:lnTo>
                    <a:lnTo>
                      <a:pt x="52" y="33"/>
                    </a:lnTo>
                    <a:lnTo>
                      <a:pt x="53" y="33"/>
                    </a:lnTo>
                    <a:lnTo>
                      <a:pt x="53" y="32"/>
                    </a:lnTo>
                    <a:lnTo>
                      <a:pt x="53" y="31"/>
                    </a:lnTo>
                    <a:lnTo>
                      <a:pt x="54" y="31"/>
                    </a:lnTo>
                    <a:lnTo>
                      <a:pt x="54" y="30"/>
                    </a:lnTo>
                    <a:lnTo>
                      <a:pt x="54" y="29"/>
                    </a:lnTo>
                    <a:lnTo>
                      <a:pt x="55" y="29"/>
                    </a:lnTo>
                    <a:lnTo>
                      <a:pt x="55" y="28"/>
                    </a:lnTo>
                    <a:lnTo>
                      <a:pt x="55" y="27"/>
                    </a:lnTo>
                    <a:lnTo>
                      <a:pt x="55" y="26"/>
                    </a:lnTo>
                    <a:lnTo>
                      <a:pt x="56" y="26"/>
                    </a:lnTo>
                    <a:lnTo>
                      <a:pt x="56" y="25"/>
                    </a:lnTo>
                    <a:lnTo>
                      <a:pt x="56" y="9"/>
                    </a:lnTo>
                    <a:lnTo>
                      <a:pt x="56" y="8"/>
                    </a:lnTo>
                    <a:lnTo>
                      <a:pt x="55" y="8"/>
                    </a:lnTo>
                    <a:lnTo>
                      <a:pt x="54" y="8"/>
                    </a:lnTo>
                    <a:lnTo>
                      <a:pt x="53" y="8"/>
                    </a:lnTo>
                    <a:lnTo>
                      <a:pt x="52" y="8"/>
                    </a:lnTo>
                    <a:lnTo>
                      <a:pt x="51" y="8"/>
                    </a:lnTo>
                    <a:lnTo>
                      <a:pt x="49" y="8"/>
                    </a:lnTo>
                    <a:lnTo>
                      <a:pt x="49" y="7"/>
                    </a:lnTo>
                    <a:lnTo>
                      <a:pt x="48" y="7"/>
                    </a:lnTo>
                    <a:lnTo>
                      <a:pt x="47" y="7"/>
                    </a:lnTo>
                    <a:lnTo>
                      <a:pt x="46" y="7"/>
                    </a:lnTo>
                    <a:lnTo>
                      <a:pt x="45" y="7"/>
                    </a:lnTo>
                    <a:lnTo>
                      <a:pt x="44" y="7"/>
                    </a:lnTo>
                    <a:lnTo>
                      <a:pt x="43" y="7"/>
                    </a:lnTo>
                    <a:lnTo>
                      <a:pt x="43" y="6"/>
                    </a:lnTo>
                    <a:lnTo>
                      <a:pt x="42" y="6"/>
                    </a:lnTo>
                    <a:lnTo>
                      <a:pt x="41" y="6"/>
                    </a:lnTo>
                    <a:lnTo>
                      <a:pt x="40" y="6"/>
                    </a:lnTo>
                    <a:lnTo>
                      <a:pt x="39" y="6"/>
                    </a:lnTo>
                    <a:lnTo>
                      <a:pt x="36" y="6"/>
                    </a:lnTo>
                    <a:lnTo>
                      <a:pt x="36" y="5"/>
                    </a:lnTo>
                    <a:lnTo>
                      <a:pt x="34" y="5"/>
                    </a:lnTo>
                    <a:lnTo>
                      <a:pt x="33" y="5"/>
                    </a:lnTo>
                    <a:lnTo>
                      <a:pt x="32" y="5"/>
                    </a:lnTo>
                    <a:lnTo>
                      <a:pt x="32" y="4"/>
                    </a:lnTo>
                    <a:lnTo>
                      <a:pt x="31" y="4"/>
                    </a:lnTo>
                    <a:lnTo>
                      <a:pt x="30" y="4"/>
                    </a:lnTo>
                    <a:lnTo>
                      <a:pt x="29" y="4"/>
                    </a:lnTo>
                    <a:lnTo>
                      <a:pt x="28" y="4"/>
                    </a:lnTo>
                    <a:lnTo>
                      <a:pt x="27" y="4"/>
                    </a:lnTo>
                    <a:lnTo>
                      <a:pt x="26" y="4"/>
                    </a:lnTo>
                    <a:lnTo>
                      <a:pt x="26" y="3"/>
                    </a:lnTo>
                    <a:lnTo>
                      <a:pt x="25" y="3"/>
                    </a:lnTo>
                    <a:lnTo>
                      <a:pt x="24" y="3"/>
                    </a:lnTo>
                    <a:lnTo>
                      <a:pt x="23" y="3"/>
                    </a:lnTo>
                    <a:lnTo>
                      <a:pt x="22" y="3"/>
                    </a:lnTo>
                    <a:lnTo>
                      <a:pt x="20" y="3"/>
                    </a:lnTo>
                    <a:lnTo>
                      <a:pt x="20" y="2"/>
                    </a:lnTo>
                    <a:lnTo>
                      <a:pt x="19" y="2"/>
                    </a:lnTo>
                    <a:lnTo>
                      <a:pt x="17" y="2"/>
                    </a:lnTo>
                    <a:lnTo>
                      <a:pt x="16" y="2"/>
                    </a:lnTo>
                    <a:lnTo>
                      <a:pt x="15" y="2"/>
                    </a:lnTo>
                    <a:lnTo>
                      <a:pt x="14" y="2"/>
                    </a:lnTo>
                    <a:lnTo>
                      <a:pt x="14" y="1"/>
                    </a:lnTo>
                    <a:lnTo>
                      <a:pt x="13" y="1"/>
                    </a:lnTo>
                    <a:lnTo>
                      <a:pt x="12" y="1"/>
                    </a:lnTo>
                    <a:lnTo>
                      <a:pt x="11" y="1"/>
                    </a:lnTo>
                    <a:lnTo>
                      <a:pt x="9" y="1"/>
                    </a:lnTo>
                    <a:lnTo>
                      <a:pt x="8" y="1"/>
                    </a:lnTo>
                    <a:lnTo>
                      <a:pt x="8" y="0"/>
                    </a:lnTo>
                    <a:lnTo>
                      <a:pt x="6" y="0"/>
                    </a:lnTo>
                    <a:lnTo>
                      <a:pt x="5"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5" name="Freeform 204"/>
              <p:cNvSpPr>
                <a:spLocks/>
              </p:cNvSpPr>
              <p:nvPr/>
            </p:nvSpPr>
            <p:spPr bwMode="auto">
              <a:xfrm>
                <a:off x="5071" y="3233"/>
                <a:ext cx="53" cy="37"/>
              </a:xfrm>
              <a:custGeom>
                <a:avLst/>
                <a:gdLst>
                  <a:gd name="T0" fmla="*/ 3 w 53"/>
                  <a:gd name="T1" fmla="*/ 1 h 37"/>
                  <a:gd name="T2" fmla="*/ 3 w 53"/>
                  <a:gd name="T3" fmla="*/ 2 h 37"/>
                  <a:gd name="T4" fmla="*/ 2 w 53"/>
                  <a:gd name="T5" fmla="*/ 4 h 37"/>
                  <a:gd name="T6" fmla="*/ 2 w 53"/>
                  <a:gd name="T7" fmla="*/ 5 h 37"/>
                  <a:gd name="T8" fmla="*/ 1 w 53"/>
                  <a:gd name="T9" fmla="*/ 6 h 37"/>
                  <a:gd name="T10" fmla="*/ 0 w 53"/>
                  <a:gd name="T11" fmla="*/ 8 h 37"/>
                  <a:gd name="T12" fmla="*/ 0 w 53"/>
                  <a:gd name="T13" fmla="*/ 28 h 37"/>
                  <a:gd name="T14" fmla="*/ 1 w 53"/>
                  <a:gd name="T15" fmla="*/ 29 h 37"/>
                  <a:gd name="T16" fmla="*/ 3 w 53"/>
                  <a:gd name="T17" fmla="*/ 29 h 37"/>
                  <a:gd name="T18" fmla="*/ 5 w 53"/>
                  <a:gd name="T19" fmla="*/ 29 h 37"/>
                  <a:gd name="T20" fmla="*/ 7 w 53"/>
                  <a:gd name="T21" fmla="*/ 30 h 37"/>
                  <a:gd name="T22" fmla="*/ 9 w 53"/>
                  <a:gd name="T23" fmla="*/ 30 h 37"/>
                  <a:gd name="T24" fmla="*/ 11 w 53"/>
                  <a:gd name="T25" fmla="*/ 30 h 37"/>
                  <a:gd name="T26" fmla="*/ 14 w 53"/>
                  <a:gd name="T27" fmla="*/ 31 h 37"/>
                  <a:gd name="T28" fmla="*/ 16 w 53"/>
                  <a:gd name="T29" fmla="*/ 31 h 37"/>
                  <a:gd name="T30" fmla="*/ 18 w 53"/>
                  <a:gd name="T31" fmla="*/ 32 h 37"/>
                  <a:gd name="T32" fmla="*/ 20 w 53"/>
                  <a:gd name="T33" fmla="*/ 32 h 37"/>
                  <a:gd name="T34" fmla="*/ 22 w 53"/>
                  <a:gd name="T35" fmla="*/ 32 h 37"/>
                  <a:gd name="T36" fmla="*/ 25 w 53"/>
                  <a:gd name="T37" fmla="*/ 33 h 37"/>
                  <a:gd name="T38" fmla="*/ 27 w 53"/>
                  <a:gd name="T39" fmla="*/ 33 h 37"/>
                  <a:gd name="T40" fmla="*/ 29 w 53"/>
                  <a:gd name="T41" fmla="*/ 34 h 37"/>
                  <a:gd name="T42" fmla="*/ 31 w 53"/>
                  <a:gd name="T43" fmla="*/ 34 h 37"/>
                  <a:gd name="T44" fmla="*/ 33 w 53"/>
                  <a:gd name="T45" fmla="*/ 34 h 37"/>
                  <a:gd name="T46" fmla="*/ 35 w 53"/>
                  <a:gd name="T47" fmla="*/ 35 h 37"/>
                  <a:gd name="T48" fmla="*/ 38 w 53"/>
                  <a:gd name="T49" fmla="*/ 35 h 37"/>
                  <a:gd name="T50" fmla="*/ 40 w 53"/>
                  <a:gd name="T51" fmla="*/ 36 h 37"/>
                  <a:gd name="T52" fmla="*/ 42 w 53"/>
                  <a:gd name="T53" fmla="*/ 36 h 37"/>
                  <a:gd name="T54" fmla="*/ 44 w 53"/>
                  <a:gd name="T55" fmla="*/ 36 h 37"/>
                  <a:gd name="T56" fmla="*/ 46 w 53"/>
                  <a:gd name="T57" fmla="*/ 37 h 37"/>
                  <a:gd name="T58" fmla="*/ 48 w 53"/>
                  <a:gd name="T59" fmla="*/ 37 h 37"/>
                  <a:gd name="T60" fmla="*/ 49 w 53"/>
                  <a:gd name="T61" fmla="*/ 35 h 37"/>
                  <a:gd name="T62" fmla="*/ 49 w 53"/>
                  <a:gd name="T63" fmla="*/ 34 h 37"/>
                  <a:gd name="T64" fmla="*/ 50 w 53"/>
                  <a:gd name="T65" fmla="*/ 33 h 37"/>
                  <a:gd name="T66" fmla="*/ 50 w 53"/>
                  <a:gd name="T67" fmla="*/ 32 h 37"/>
                  <a:gd name="T68" fmla="*/ 51 w 53"/>
                  <a:gd name="T69" fmla="*/ 31 h 37"/>
                  <a:gd name="T70" fmla="*/ 52 w 53"/>
                  <a:gd name="T71" fmla="*/ 30 h 37"/>
                  <a:gd name="T72" fmla="*/ 52 w 53"/>
                  <a:gd name="T73" fmla="*/ 29 h 37"/>
                  <a:gd name="T74" fmla="*/ 53 w 53"/>
                  <a:gd name="T75" fmla="*/ 8 h 37"/>
                  <a:gd name="T76" fmla="*/ 50 w 53"/>
                  <a:gd name="T77" fmla="*/ 8 h 37"/>
                  <a:gd name="T78" fmla="*/ 48 w 53"/>
                  <a:gd name="T79" fmla="*/ 8 h 37"/>
                  <a:gd name="T80" fmla="*/ 46 w 53"/>
                  <a:gd name="T81" fmla="*/ 7 h 37"/>
                  <a:gd name="T82" fmla="*/ 44 w 53"/>
                  <a:gd name="T83" fmla="*/ 7 h 37"/>
                  <a:gd name="T84" fmla="*/ 42 w 53"/>
                  <a:gd name="T85" fmla="*/ 7 h 37"/>
                  <a:gd name="T86" fmla="*/ 40 w 53"/>
                  <a:gd name="T87" fmla="*/ 6 h 37"/>
                  <a:gd name="T88" fmla="*/ 38 w 53"/>
                  <a:gd name="T89" fmla="*/ 6 h 37"/>
                  <a:gd name="T90" fmla="*/ 34 w 53"/>
                  <a:gd name="T91" fmla="*/ 5 h 37"/>
                  <a:gd name="T92" fmla="*/ 32 w 53"/>
                  <a:gd name="T93" fmla="*/ 5 h 37"/>
                  <a:gd name="T94" fmla="*/ 30 w 53"/>
                  <a:gd name="T95" fmla="*/ 4 h 37"/>
                  <a:gd name="T96" fmla="*/ 28 w 53"/>
                  <a:gd name="T97" fmla="*/ 4 h 37"/>
                  <a:gd name="T98" fmla="*/ 26 w 53"/>
                  <a:gd name="T99" fmla="*/ 4 h 37"/>
                  <a:gd name="T100" fmla="*/ 24 w 53"/>
                  <a:gd name="T101" fmla="*/ 3 h 37"/>
                  <a:gd name="T102" fmla="*/ 22 w 53"/>
                  <a:gd name="T103" fmla="*/ 3 h 37"/>
                  <a:gd name="T104" fmla="*/ 19 w 53"/>
                  <a:gd name="T105" fmla="*/ 3 h 37"/>
                  <a:gd name="T106" fmla="*/ 17 w 53"/>
                  <a:gd name="T107" fmla="*/ 2 h 37"/>
                  <a:gd name="T108" fmla="*/ 14 w 53"/>
                  <a:gd name="T109" fmla="*/ 2 h 37"/>
                  <a:gd name="T110" fmla="*/ 12 w 53"/>
                  <a:gd name="T111" fmla="*/ 1 h 37"/>
                  <a:gd name="T112" fmla="*/ 10 w 53"/>
                  <a:gd name="T113" fmla="*/ 1 h 37"/>
                  <a:gd name="T114" fmla="*/ 7 w 53"/>
                  <a:gd name="T115" fmla="*/ 1 h 37"/>
                  <a:gd name="T116" fmla="*/ 5 w 53"/>
                  <a:gd name="T117" fmla="*/ 0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
                  <a:gd name="T178" fmla="*/ 0 h 37"/>
                  <a:gd name="T179" fmla="*/ 53 w 5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 h="37">
                    <a:moveTo>
                      <a:pt x="3" y="0"/>
                    </a:moveTo>
                    <a:lnTo>
                      <a:pt x="3" y="1"/>
                    </a:lnTo>
                    <a:lnTo>
                      <a:pt x="3" y="2"/>
                    </a:lnTo>
                    <a:lnTo>
                      <a:pt x="2" y="2"/>
                    </a:lnTo>
                    <a:lnTo>
                      <a:pt x="2" y="3"/>
                    </a:lnTo>
                    <a:lnTo>
                      <a:pt x="2" y="4"/>
                    </a:lnTo>
                    <a:lnTo>
                      <a:pt x="2" y="5"/>
                    </a:lnTo>
                    <a:lnTo>
                      <a:pt x="1" y="5"/>
                    </a:lnTo>
                    <a:lnTo>
                      <a:pt x="1" y="6"/>
                    </a:lnTo>
                    <a:lnTo>
                      <a:pt x="1" y="7"/>
                    </a:lnTo>
                    <a:lnTo>
                      <a:pt x="0" y="7"/>
                    </a:lnTo>
                    <a:lnTo>
                      <a:pt x="0" y="8"/>
                    </a:lnTo>
                    <a:lnTo>
                      <a:pt x="0" y="28"/>
                    </a:lnTo>
                    <a:lnTo>
                      <a:pt x="1" y="28"/>
                    </a:lnTo>
                    <a:lnTo>
                      <a:pt x="1" y="29"/>
                    </a:lnTo>
                    <a:lnTo>
                      <a:pt x="2" y="29"/>
                    </a:lnTo>
                    <a:lnTo>
                      <a:pt x="3" y="29"/>
                    </a:lnTo>
                    <a:lnTo>
                      <a:pt x="4" y="29"/>
                    </a:lnTo>
                    <a:lnTo>
                      <a:pt x="5" y="29"/>
                    </a:lnTo>
                    <a:lnTo>
                      <a:pt x="6" y="29"/>
                    </a:lnTo>
                    <a:lnTo>
                      <a:pt x="6" y="30"/>
                    </a:lnTo>
                    <a:lnTo>
                      <a:pt x="7" y="30"/>
                    </a:lnTo>
                    <a:lnTo>
                      <a:pt x="8" y="30"/>
                    </a:lnTo>
                    <a:lnTo>
                      <a:pt x="9" y="30"/>
                    </a:lnTo>
                    <a:lnTo>
                      <a:pt x="10" y="30"/>
                    </a:lnTo>
                    <a:lnTo>
                      <a:pt x="11" y="30"/>
                    </a:lnTo>
                    <a:lnTo>
                      <a:pt x="12" y="30"/>
                    </a:lnTo>
                    <a:lnTo>
                      <a:pt x="12" y="31"/>
                    </a:lnTo>
                    <a:lnTo>
                      <a:pt x="14" y="31"/>
                    </a:lnTo>
                    <a:lnTo>
                      <a:pt x="15" y="31"/>
                    </a:lnTo>
                    <a:lnTo>
                      <a:pt x="16" y="31"/>
                    </a:lnTo>
                    <a:lnTo>
                      <a:pt x="17" y="31"/>
                    </a:lnTo>
                    <a:lnTo>
                      <a:pt x="17" y="32"/>
                    </a:lnTo>
                    <a:lnTo>
                      <a:pt x="18" y="32"/>
                    </a:lnTo>
                    <a:lnTo>
                      <a:pt x="19" y="32"/>
                    </a:lnTo>
                    <a:lnTo>
                      <a:pt x="20" y="32"/>
                    </a:lnTo>
                    <a:lnTo>
                      <a:pt x="21" y="32"/>
                    </a:lnTo>
                    <a:lnTo>
                      <a:pt x="22" y="32"/>
                    </a:lnTo>
                    <a:lnTo>
                      <a:pt x="23" y="32"/>
                    </a:lnTo>
                    <a:lnTo>
                      <a:pt x="23" y="33"/>
                    </a:lnTo>
                    <a:lnTo>
                      <a:pt x="25" y="33"/>
                    </a:lnTo>
                    <a:lnTo>
                      <a:pt x="26" y="33"/>
                    </a:lnTo>
                    <a:lnTo>
                      <a:pt x="27" y="33"/>
                    </a:lnTo>
                    <a:lnTo>
                      <a:pt x="28" y="33"/>
                    </a:lnTo>
                    <a:lnTo>
                      <a:pt x="29" y="33"/>
                    </a:lnTo>
                    <a:lnTo>
                      <a:pt x="29" y="34"/>
                    </a:lnTo>
                    <a:lnTo>
                      <a:pt x="30" y="34"/>
                    </a:lnTo>
                    <a:lnTo>
                      <a:pt x="31" y="34"/>
                    </a:lnTo>
                    <a:lnTo>
                      <a:pt x="32" y="34"/>
                    </a:lnTo>
                    <a:lnTo>
                      <a:pt x="33" y="34"/>
                    </a:lnTo>
                    <a:lnTo>
                      <a:pt x="34" y="34"/>
                    </a:lnTo>
                    <a:lnTo>
                      <a:pt x="34" y="35"/>
                    </a:lnTo>
                    <a:lnTo>
                      <a:pt x="35" y="35"/>
                    </a:lnTo>
                    <a:lnTo>
                      <a:pt x="36" y="35"/>
                    </a:lnTo>
                    <a:lnTo>
                      <a:pt x="38" y="35"/>
                    </a:lnTo>
                    <a:lnTo>
                      <a:pt x="39" y="35"/>
                    </a:lnTo>
                    <a:lnTo>
                      <a:pt x="40" y="35"/>
                    </a:lnTo>
                    <a:lnTo>
                      <a:pt x="40" y="36"/>
                    </a:lnTo>
                    <a:lnTo>
                      <a:pt x="41" y="36"/>
                    </a:lnTo>
                    <a:lnTo>
                      <a:pt x="42" y="36"/>
                    </a:lnTo>
                    <a:lnTo>
                      <a:pt x="43" y="36"/>
                    </a:lnTo>
                    <a:lnTo>
                      <a:pt x="44" y="36"/>
                    </a:lnTo>
                    <a:lnTo>
                      <a:pt x="45" y="36"/>
                    </a:lnTo>
                    <a:lnTo>
                      <a:pt x="45" y="37"/>
                    </a:lnTo>
                    <a:lnTo>
                      <a:pt x="46" y="37"/>
                    </a:lnTo>
                    <a:lnTo>
                      <a:pt x="47" y="37"/>
                    </a:lnTo>
                    <a:lnTo>
                      <a:pt x="48" y="37"/>
                    </a:lnTo>
                    <a:lnTo>
                      <a:pt x="49" y="37"/>
                    </a:lnTo>
                    <a:lnTo>
                      <a:pt x="49" y="36"/>
                    </a:lnTo>
                    <a:lnTo>
                      <a:pt x="49" y="35"/>
                    </a:lnTo>
                    <a:lnTo>
                      <a:pt x="49" y="34"/>
                    </a:lnTo>
                    <a:lnTo>
                      <a:pt x="50" y="34"/>
                    </a:lnTo>
                    <a:lnTo>
                      <a:pt x="50" y="33"/>
                    </a:lnTo>
                    <a:lnTo>
                      <a:pt x="50" y="32"/>
                    </a:lnTo>
                    <a:lnTo>
                      <a:pt x="51" y="32"/>
                    </a:lnTo>
                    <a:lnTo>
                      <a:pt x="51" y="31"/>
                    </a:lnTo>
                    <a:lnTo>
                      <a:pt x="52" y="31"/>
                    </a:lnTo>
                    <a:lnTo>
                      <a:pt x="52" y="30"/>
                    </a:lnTo>
                    <a:lnTo>
                      <a:pt x="52" y="29"/>
                    </a:lnTo>
                    <a:lnTo>
                      <a:pt x="52" y="28"/>
                    </a:lnTo>
                    <a:lnTo>
                      <a:pt x="53" y="28"/>
                    </a:lnTo>
                    <a:lnTo>
                      <a:pt x="53" y="8"/>
                    </a:lnTo>
                    <a:lnTo>
                      <a:pt x="52" y="8"/>
                    </a:lnTo>
                    <a:lnTo>
                      <a:pt x="50" y="8"/>
                    </a:lnTo>
                    <a:lnTo>
                      <a:pt x="49" y="8"/>
                    </a:lnTo>
                    <a:lnTo>
                      <a:pt x="48" y="8"/>
                    </a:lnTo>
                    <a:lnTo>
                      <a:pt x="47" y="8"/>
                    </a:lnTo>
                    <a:lnTo>
                      <a:pt x="47" y="7"/>
                    </a:lnTo>
                    <a:lnTo>
                      <a:pt x="46" y="7"/>
                    </a:lnTo>
                    <a:lnTo>
                      <a:pt x="45" y="7"/>
                    </a:lnTo>
                    <a:lnTo>
                      <a:pt x="44" y="7"/>
                    </a:lnTo>
                    <a:lnTo>
                      <a:pt x="43" y="7"/>
                    </a:lnTo>
                    <a:lnTo>
                      <a:pt x="42" y="7"/>
                    </a:lnTo>
                    <a:lnTo>
                      <a:pt x="41" y="7"/>
                    </a:lnTo>
                    <a:lnTo>
                      <a:pt x="41" y="6"/>
                    </a:lnTo>
                    <a:lnTo>
                      <a:pt x="40" y="6"/>
                    </a:lnTo>
                    <a:lnTo>
                      <a:pt x="39" y="6"/>
                    </a:lnTo>
                    <a:lnTo>
                      <a:pt x="38" y="6"/>
                    </a:lnTo>
                    <a:lnTo>
                      <a:pt x="36" y="6"/>
                    </a:lnTo>
                    <a:lnTo>
                      <a:pt x="34" y="6"/>
                    </a:lnTo>
                    <a:lnTo>
                      <a:pt x="34" y="5"/>
                    </a:lnTo>
                    <a:lnTo>
                      <a:pt x="33" y="5"/>
                    </a:lnTo>
                    <a:lnTo>
                      <a:pt x="32" y="5"/>
                    </a:lnTo>
                    <a:lnTo>
                      <a:pt x="31" y="5"/>
                    </a:lnTo>
                    <a:lnTo>
                      <a:pt x="30" y="5"/>
                    </a:lnTo>
                    <a:lnTo>
                      <a:pt x="30" y="4"/>
                    </a:lnTo>
                    <a:lnTo>
                      <a:pt x="29" y="4"/>
                    </a:lnTo>
                    <a:lnTo>
                      <a:pt x="28" y="4"/>
                    </a:lnTo>
                    <a:lnTo>
                      <a:pt x="27" y="4"/>
                    </a:lnTo>
                    <a:lnTo>
                      <a:pt x="26" y="4"/>
                    </a:lnTo>
                    <a:lnTo>
                      <a:pt x="25" y="4"/>
                    </a:lnTo>
                    <a:lnTo>
                      <a:pt x="24" y="4"/>
                    </a:lnTo>
                    <a:lnTo>
                      <a:pt x="24" y="3"/>
                    </a:lnTo>
                    <a:lnTo>
                      <a:pt x="23" y="3"/>
                    </a:lnTo>
                    <a:lnTo>
                      <a:pt x="22" y="3"/>
                    </a:lnTo>
                    <a:lnTo>
                      <a:pt x="20" y="3"/>
                    </a:lnTo>
                    <a:lnTo>
                      <a:pt x="19" y="3"/>
                    </a:lnTo>
                    <a:lnTo>
                      <a:pt x="18" y="3"/>
                    </a:lnTo>
                    <a:lnTo>
                      <a:pt x="18" y="2"/>
                    </a:lnTo>
                    <a:lnTo>
                      <a:pt x="17" y="2"/>
                    </a:lnTo>
                    <a:lnTo>
                      <a:pt x="15" y="2"/>
                    </a:lnTo>
                    <a:lnTo>
                      <a:pt x="14" y="2"/>
                    </a:lnTo>
                    <a:lnTo>
                      <a:pt x="13" y="2"/>
                    </a:lnTo>
                    <a:lnTo>
                      <a:pt x="12" y="2"/>
                    </a:lnTo>
                    <a:lnTo>
                      <a:pt x="12" y="1"/>
                    </a:lnTo>
                    <a:lnTo>
                      <a:pt x="11" y="1"/>
                    </a:lnTo>
                    <a:lnTo>
                      <a:pt x="10" y="1"/>
                    </a:lnTo>
                    <a:lnTo>
                      <a:pt x="9" y="1"/>
                    </a:lnTo>
                    <a:lnTo>
                      <a:pt x="7" y="1"/>
                    </a:lnTo>
                    <a:lnTo>
                      <a:pt x="5" y="1"/>
                    </a:lnTo>
                    <a:lnTo>
                      <a:pt x="5" y="0"/>
                    </a:lnTo>
                    <a:lnTo>
                      <a:pt x="4" y="0"/>
                    </a:lnTo>
                    <a:lnTo>
                      <a:pt x="3"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6" name="Freeform 205"/>
              <p:cNvSpPr>
                <a:spLocks/>
              </p:cNvSpPr>
              <p:nvPr/>
            </p:nvSpPr>
            <p:spPr bwMode="auto">
              <a:xfrm>
                <a:off x="5073" y="3233"/>
                <a:ext cx="49" cy="37"/>
              </a:xfrm>
              <a:custGeom>
                <a:avLst/>
                <a:gdLst>
                  <a:gd name="T0" fmla="*/ 2 w 49"/>
                  <a:gd name="T1" fmla="*/ 1 h 37"/>
                  <a:gd name="T2" fmla="*/ 1 w 49"/>
                  <a:gd name="T3" fmla="*/ 2 h 37"/>
                  <a:gd name="T4" fmla="*/ 1 w 49"/>
                  <a:gd name="T5" fmla="*/ 4 h 37"/>
                  <a:gd name="T6" fmla="*/ 0 w 49"/>
                  <a:gd name="T7" fmla="*/ 5 h 37"/>
                  <a:gd name="T8" fmla="*/ 0 w 49"/>
                  <a:gd name="T9" fmla="*/ 29 h 37"/>
                  <a:gd name="T10" fmla="*/ 2 w 49"/>
                  <a:gd name="T11" fmla="*/ 29 h 37"/>
                  <a:gd name="T12" fmla="*/ 4 w 49"/>
                  <a:gd name="T13" fmla="*/ 30 h 37"/>
                  <a:gd name="T14" fmla="*/ 6 w 49"/>
                  <a:gd name="T15" fmla="*/ 30 h 37"/>
                  <a:gd name="T16" fmla="*/ 8 w 49"/>
                  <a:gd name="T17" fmla="*/ 30 h 37"/>
                  <a:gd name="T18" fmla="*/ 10 w 49"/>
                  <a:gd name="T19" fmla="*/ 31 h 37"/>
                  <a:gd name="T20" fmla="*/ 13 w 49"/>
                  <a:gd name="T21" fmla="*/ 31 h 37"/>
                  <a:gd name="T22" fmla="*/ 15 w 49"/>
                  <a:gd name="T23" fmla="*/ 32 h 37"/>
                  <a:gd name="T24" fmla="*/ 17 w 49"/>
                  <a:gd name="T25" fmla="*/ 32 h 37"/>
                  <a:gd name="T26" fmla="*/ 19 w 49"/>
                  <a:gd name="T27" fmla="*/ 32 h 37"/>
                  <a:gd name="T28" fmla="*/ 21 w 49"/>
                  <a:gd name="T29" fmla="*/ 33 h 37"/>
                  <a:gd name="T30" fmla="*/ 24 w 49"/>
                  <a:gd name="T31" fmla="*/ 33 h 37"/>
                  <a:gd name="T32" fmla="*/ 26 w 49"/>
                  <a:gd name="T33" fmla="*/ 33 h 37"/>
                  <a:gd name="T34" fmla="*/ 28 w 49"/>
                  <a:gd name="T35" fmla="*/ 34 h 37"/>
                  <a:gd name="T36" fmla="*/ 30 w 49"/>
                  <a:gd name="T37" fmla="*/ 34 h 37"/>
                  <a:gd name="T38" fmla="*/ 32 w 49"/>
                  <a:gd name="T39" fmla="*/ 35 h 37"/>
                  <a:gd name="T40" fmla="*/ 34 w 49"/>
                  <a:gd name="T41" fmla="*/ 35 h 37"/>
                  <a:gd name="T42" fmla="*/ 37 w 49"/>
                  <a:gd name="T43" fmla="*/ 35 h 37"/>
                  <a:gd name="T44" fmla="*/ 39 w 49"/>
                  <a:gd name="T45" fmla="*/ 36 h 37"/>
                  <a:gd name="T46" fmla="*/ 41 w 49"/>
                  <a:gd name="T47" fmla="*/ 36 h 37"/>
                  <a:gd name="T48" fmla="*/ 43 w 49"/>
                  <a:gd name="T49" fmla="*/ 37 h 37"/>
                  <a:gd name="T50" fmla="*/ 45 w 49"/>
                  <a:gd name="T51" fmla="*/ 37 h 37"/>
                  <a:gd name="T52" fmla="*/ 47 w 49"/>
                  <a:gd name="T53" fmla="*/ 36 h 37"/>
                  <a:gd name="T54" fmla="*/ 47 w 49"/>
                  <a:gd name="T55" fmla="*/ 35 h 37"/>
                  <a:gd name="T56" fmla="*/ 48 w 49"/>
                  <a:gd name="T57" fmla="*/ 34 h 37"/>
                  <a:gd name="T58" fmla="*/ 48 w 49"/>
                  <a:gd name="T59" fmla="*/ 33 h 37"/>
                  <a:gd name="T60" fmla="*/ 49 w 49"/>
                  <a:gd name="T61" fmla="*/ 8 h 37"/>
                  <a:gd name="T62" fmla="*/ 48 w 49"/>
                  <a:gd name="T63" fmla="*/ 8 h 37"/>
                  <a:gd name="T64" fmla="*/ 45 w 49"/>
                  <a:gd name="T65" fmla="*/ 7 h 37"/>
                  <a:gd name="T66" fmla="*/ 43 w 49"/>
                  <a:gd name="T67" fmla="*/ 7 h 37"/>
                  <a:gd name="T68" fmla="*/ 41 w 49"/>
                  <a:gd name="T69" fmla="*/ 7 h 37"/>
                  <a:gd name="T70" fmla="*/ 39 w 49"/>
                  <a:gd name="T71" fmla="*/ 6 h 37"/>
                  <a:gd name="T72" fmla="*/ 37 w 49"/>
                  <a:gd name="T73" fmla="*/ 6 h 37"/>
                  <a:gd name="T74" fmla="*/ 35 w 49"/>
                  <a:gd name="T75" fmla="*/ 6 h 37"/>
                  <a:gd name="T76" fmla="*/ 32 w 49"/>
                  <a:gd name="T77" fmla="*/ 5 h 37"/>
                  <a:gd name="T78" fmla="*/ 29 w 49"/>
                  <a:gd name="T79" fmla="*/ 5 h 37"/>
                  <a:gd name="T80" fmla="*/ 27 w 49"/>
                  <a:gd name="T81" fmla="*/ 4 h 37"/>
                  <a:gd name="T82" fmla="*/ 25 w 49"/>
                  <a:gd name="T83" fmla="*/ 4 h 37"/>
                  <a:gd name="T84" fmla="*/ 23 w 49"/>
                  <a:gd name="T85" fmla="*/ 4 h 37"/>
                  <a:gd name="T86" fmla="*/ 21 w 49"/>
                  <a:gd name="T87" fmla="*/ 3 h 37"/>
                  <a:gd name="T88" fmla="*/ 19 w 49"/>
                  <a:gd name="T89" fmla="*/ 3 h 37"/>
                  <a:gd name="T90" fmla="*/ 17 w 49"/>
                  <a:gd name="T91" fmla="*/ 2 h 37"/>
                  <a:gd name="T92" fmla="*/ 14 w 49"/>
                  <a:gd name="T93" fmla="*/ 2 h 37"/>
                  <a:gd name="T94" fmla="*/ 11 w 49"/>
                  <a:gd name="T95" fmla="*/ 2 h 37"/>
                  <a:gd name="T96" fmla="*/ 9 w 49"/>
                  <a:gd name="T97" fmla="*/ 1 h 37"/>
                  <a:gd name="T98" fmla="*/ 7 w 49"/>
                  <a:gd name="T99" fmla="*/ 1 h 37"/>
                  <a:gd name="T100" fmla="*/ 5 w 49"/>
                  <a:gd name="T101" fmla="*/ 1 h 37"/>
                  <a:gd name="T102" fmla="*/ 3 w 49"/>
                  <a:gd name="T103" fmla="*/ 0 h 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7"/>
                  <a:gd name="T158" fmla="*/ 49 w 49"/>
                  <a:gd name="T159" fmla="*/ 37 h 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7">
                    <a:moveTo>
                      <a:pt x="2" y="0"/>
                    </a:moveTo>
                    <a:lnTo>
                      <a:pt x="2" y="1"/>
                    </a:lnTo>
                    <a:lnTo>
                      <a:pt x="1" y="1"/>
                    </a:lnTo>
                    <a:lnTo>
                      <a:pt x="1" y="2"/>
                    </a:lnTo>
                    <a:lnTo>
                      <a:pt x="1" y="3"/>
                    </a:lnTo>
                    <a:lnTo>
                      <a:pt x="1" y="4"/>
                    </a:lnTo>
                    <a:lnTo>
                      <a:pt x="0" y="4"/>
                    </a:lnTo>
                    <a:lnTo>
                      <a:pt x="0" y="5"/>
                    </a:lnTo>
                    <a:lnTo>
                      <a:pt x="0" y="29"/>
                    </a:lnTo>
                    <a:lnTo>
                      <a:pt x="1" y="29"/>
                    </a:lnTo>
                    <a:lnTo>
                      <a:pt x="2" y="29"/>
                    </a:lnTo>
                    <a:lnTo>
                      <a:pt x="3" y="29"/>
                    </a:lnTo>
                    <a:lnTo>
                      <a:pt x="4" y="29"/>
                    </a:lnTo>
                    <a:lnTo>
                      <a:pt x="4" y="30"/>
                    </a:lnTo>
                    <a:lnTo>
                      <a:pt x="5" y="30"/>
                    </a:lnTo>
                    <a:lnTo>
                      <a:pt x="6" y="30"/>
                    </a:lnTo>
                    <a:lnTo>
                      <a:pt x="7" y="30"/>
                    </a:lnTo>
                    <a:lnTo>
                      <a:pt x="8" y="30"/>
                    </a:lnTo>
                    <a:lnTo>
                      <a:pt x="9" y="30"/>
                    </a:lnTo>
                    <a:lnTo>
                      <a:pt x="10" y="30"/>
                    </a:lnTo>
                    <a:lnTo>
                      <a:pt x="10" y="31"/>
                    </a:lnTo>
                    <a:lnTo>
                      <a:pt x="12" y="31"/>
                    </a:lnTo>
                    <a:lnTo>
                      <a:pt x="13" y="31"/>
                    </a:lnTo>
                    <a:lnTo>
                      <a:pt x="14" y="31"/>
                    </a:lnTo>
                    <a:lnTo>
                      <a:pt x="15" y="31"/>
                    </a:lnTo>
                    <a:lnTo>
                      <a:pt x="15" y="32"/>
                    </a:lnTo>
                    <a:lnTo>
                      <a:pt x="16" y="32"/>
                    </a:lnTo>
                    <a:lnTo>
                      <a:pt x="17" y="32"/>
                    </a:lnTo>
                    <a:lnTo>
                      <a:pt x="18" y="32"/>
                    </a:lnTo>
                    <a:lnTo>
                      <a:pt x="19" y="32"/>
                    </a:lnTo>
                    <a:lnTo>
                      <a:pt x="20" y="32"/>
                    </a:lnTo>
                    <a:lnTo>
                      <a:pt x="21" y="32"/>
                    </a:lnTo>
                    <a:lnTo>
                      <a:pt x="21" y="33"/>
                    </a:lnTo>
                    <a:lnTo>
                      <a:pt x="23" y="33"/>
                    </a:lnTo>
                    <a:lnTo>
                      <a:pt x="24" y="33"/>
                    </a:lnTo>
                    <a:lnTo>
                      <a:pt x="25" y="33"/>
                    </a:lnTo>
                    <a:lnTo>
                      <a:pt x="26" y="33"/>
                    </a:lnTo>
                    <a:lnTo>
                      <a:pt x="27" y="33"/>
                    </a:lnTo>
                    <a:lnTo>
                      <a:pt x="27" y="34"/>
                    </a:lnTo>
                    <a:lnTo>
                      <a:pt x="28" y="34"/>
                    </a:lnTo>
                    <a:lnTo>
                      <a:pt x="29" y="34"/>
                    </a:lnTo>
                    <a:lnTo>
                      <a:pt x="30" y="34"/>
                    </a:lnTo>
                    <a:lnTo>
                      <a:pt x="31" y="34"/>
                    </a:lnTo>
                    <a:lnTo>
                      <a:pt x="32" y="34"/>
                    </a:lnTo>
                    <a:lnTo>
                      <a:pt x="32" y="35"/>
                    </a:lnTo>
                    <a:lnTo>
                      <a:pt x="33" y="35"/>
                    </a:lnTo>
                    <a:lnTo>
                      <a:pt x="34" y="35"/>
                    </a:lnTo>
                    <a:lnTo>
                      <a:pt x="36" y="35"/>
                    </a:lnTo>
                    <a:lnTo>
                      <a:pt x="37" y="35"/>
                    </a:lnTo>
                    <a:lnTo>
                      <a:pt x="38" y="35"/>
                    </a:lnTo>
                    <a:lnTo>
                      <a:pt x="38" y="36"/>
                    </a:lnTo>
                    <a:lnTo>
                      <a:pt x="39" y="36"/>
                    </a:lnTo>
                    <a:lnTo>
                      <a:pt x="40" y="36"/>
                    </a:lnTo>
                    <a:lnTo>
                      <a:pt x="41" y="36"/>
                    </a:lnTo>
                    <a:lnTo>
                      <a:pt x="42" y="36"/>
                    </a:lnTo>
                    <a:lnTo>
                      <a:pt x="43" y="36"/>
                    </a:lnTo>
                    <a:lnTo>
                      <a:pt x="43" y="37"/>
                    </a:lnTo>
                    <a:lnTo>
                      <a:pt x="44" y="37"/>
                    </a:lnTo>
                    <a:lnTo>
                      <a:pt x="45" y="37"/>
                    </a:lnTo>
                    <a:lnTo>
                      <a:pt x="47" y="37"/>
                    </a:lnTo>
                    <a:lnTo>
                      <a:pt x="47" y="36"/>
                    </a:lnTo>
                    <a:lnTo>
                      <a:pt x="47" y="35"/>
                    </a:lnTo>
                    <a:lnTo>
                      <a:pt x="48" y="35"/>
                    </a:lnTo>
                    <a:lnTo>
                      <a:pt x="48" y="34"/>
                    </a:lnTo>
                    <a:lnTo>
                      <a:pt x="48" y="33"/>
                    </a:lnTo>
                    <a:lnTo>
                      <a:pt x="48" y="32"/>
                    </a:lnTo>
                    <a:lnTo>
                      <a:pt x="49" y="32"/>
                    </a:lnTo>
                    <a:lnTo>
                      <a:pt x="49" y="8"/>
                    </a:lnTo>
                    <a:lnTo>
                      <a:pt x="48" y="8"/>
                    </a:lnTo>
                    <a:lnTo>
                      <a:pt x="47" y="8"/>
                    </a:lnTo>
                    <a:lnTo>
                      <a:pt x="45" y="8"/>
                    </a:lnTo>
                    <a:lnTo>
                      <a:pt x="45" y="7"/>
                    </a:lnTo>
                    <a:lnTo>
                      <a:pt x="44" y="7"/>
                    </a:lnTo>
                    <a:lnTo>
                      <a:pt x="43" y="7"/>
                    </a:lnTo>
                    <a:lnTo>
                      <a:pt x="42" y="7"/>
                    </a:lnTo>
                    <a:lnTo>
                      <a:pt x="41" y="7"/>
                    </a:lnTo>
                    <a:lnTo>
                      <a:pt x="40" y="7"/>
                    </a:lnTo>
                    <a:lnTo>
                      <a:pt x="39" y="7"/>
                    </a:lnTo>
                    <a:lnTo>
                      <a:pt x="39" y="6"/>
                    </a:lnTo>
                    <a:lnTo>
                      <a:pt x="38" y="6"/>
                    </a:lnTo>
                    <a:lnTo>
                      <a:pt x="37" y="6"/>
                    </a:lnTo>
                    <a:lnTo>
                      <a:pt x="36" y="6"/>
                    </a:lnTo>
                    <a:lnTo>
                      <a:pt x="35" y="6"/>
                    </a:lnTo>
                    <a:lnTo>
                      <a:pt x="33" y="6"/>
                    </a:lnTo>
                    <a:lnTo>
                      <a:pt x="33" y="5"/>
                    </a:lnTo>
                    <a:lnTo>
                      <a:pt x="32" y="5"/>
                    </a:lnTo>
                    <a:lnTo>
                      <a:pt x="31" y="5"/>
                    </a:lnTo>
                    <a:lnTo>
                      <a:pt x="29" y="5"/>
                    </a:lnTo>
                    <a:lnTo>
                      <a:pt x="28" y="5"/>
                    </a:lnTo>
                    <a:lnTo>
                      <a:pt x="28" y="4"/>
                    </a:lnTo>
                    <a:lnTo>
                      <a:pt x="27" y="4"/>
                    </a:lnTo>
                    <a:lnTo>
                      <a:pt x="26" y="4"/>
                    </a:lnTo>
                    <a:lnTo>
                      <a:pt x="25" y="4"/>
                    </a:lnTo>
                    <a:lnTo>
                      <a:pt x="24" y="4"/>
                    </a:lnTo>
                    <a:lnTo>
                      <a:pt x="23" y="4"/>
                    </a:lnTo>
                    <a:lnTo>
                      <a:pt x="22" y="4"/>
                    </a:lnTo>
                    <a:lnTo>
                      <a:pt x="22" y="3"/>
                    </a:lnTo>
                    <a:lnTo>
                      <a:pt x="21" y="3"/>
                    </a:lnTo>
                    <a:lnTo>
                      <a:pt x="20" y="3"/>
                    </a:lnTo>
                    <a:lnTo>
                      <a:pt x="19" y="3"/>
                    </a:lnTo>
                    <a:lnTo>
                      <a:pt x="18" y="3"/>
                    </a:lnTo>
                    <a:lnTo>
                      <a:pt x="17" y="3"/>
                    </a:lnTo>
                    <a:lnTo>
                      <a:pt x="17" y="2"/>
                    </a:lnTo>
                    <a:lnTo>
                      <a:pt x="16" y="2"/>
                    </a:lnTo>
                    <a:lnTo>
                      <a:pt x="14" y="2"/>
                    </a:lnTo>
                    <a:lnTo>
                      <a:pt x="12" y="2"/>
                    </a:lnTo>
                    <a:lnTo>
                      <a:pt x="11" y="2"/>
                    </a:lnTo>
                    <a:lnTo>
                      <a:pt x="10" y="2"/>
                    </a:lnTo>
                    <a:lnTo>
                      <a:pt x="10" y="1"/>
                    </a:lnTo>
                    <a:lnTo>
                      <a:pt x="9" y="1"/>
                    </a:lnTo>
                    <a:lnTo>
                      <a:pt x="8" y="1"/>
                    </a:lnTo>
                    <a:lnTo>
                      <a:pt x="7" y="1"/>
                    </a:lnTo>
                    <a:lnTo>
                      <a:pt x="6" y="1"/>
                    </a:lnTo>
                    <a:lnTo>
                      <a:pt x="5" y="1"/>
                    </a:lnTo>
                    <a:lnTo>
                      <a:pt x="4" y="1"/>
                    </a:lnTo>
                    <a:lnTo>
                      <a:pt x="4" y="0"/>
                    </a:lnTo>
                    <a:lnTo>
                      <a:pt x="3" y="0"/>
                    </a:lnTo>
                    <a:lnTo>
                      <a:pt x="2"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7" name="Freeform 206"/>
              <p:cNvSpPr>
                <a:spLocks/>
              </p:cNvSpPr>
              <p:nvPr/>
            </p:nvSpPr>
            <p:spPr bwMode="auto">
              <a:xfrm>
                <a:off x="5074" y="3234"/>
                <a:ext cx="46" cy="35"/>
              </a:xfrm>
              <a:custGeom>
                <a:avLst/>
                <a:gdLst>
                  <a:gd name="T0" fmla="*/ 1 w 46"/>
                  <a:gd name="T1" fmla="*/ 28 h 35"/>
                  <a:gd name="T2" fmla="*/ 2 w 46"/>
                  <a:gd name="T3" fmla="*/ 28 h 35"/>
                  <a:gd name="T4" fmla="*/ 4 w 46"/>
                  <a:gd name="T5" fmla="*/ 29 h 35"/>
                  <a:gd name="T6" fmla="*/ 5 w 46"/>
                  <a:gd name="T7" fmla="*/ 29 h 35"/>
                  <a:gd name="T8" fmla="*/ 7 w 46"/>
                  <a:gd name="T9" fmla="*/ 29 h 35"/>
                  <a:gd name="T10" fmla="*/ 8 w 46"/>
                  <a:gd name="T11" fmla="*/ 29 h 35"/>
                  <a:gd name="T12" fmla="*/ 11 w 46"/>
                  <a:gd name="T13" fmla="*/ 30 h 35"/>
                  <a:gd name="T14" fmla="*/ 12 w 46"/>
                  <a:gd name="T15" fmla="*/ 30 h 35"/>
                  <a:gd name="T16" fmla="*/ 14 w 46"/>
                  <a:gd name="T17" fmla="*/ 30 h 35"/>
                  <a:gd name="T18" fmla="*/ 15 w 46"/>
                  <a:gd name="T19" fmla="*/ 31 h 35"/>
                  <a:gd name="T20" fmla="*/ 17 w 46"/>
                  <a:gd name="T21" fmla="*/ 31 h 35"/>
                  <a:gd name="T22" fmla="*/ 18 w 46"/>
                  <a:gd name="T23" fmla="*/ 31 h 35"/>
                  <a:gd name="T24" fmla="*/ 20 w 46"/>
                  <a:gd name="T25" fmla="*/ 32 h 35"/>
                  <a:gd name="T26" fmla="*/ 22 w 46"/>
                  <a:gd name="T27" fmla="*/ 32 h 35"/>
                  <a:gd name="T28" fmla="*/ 24 w 46"/>
                  <a:gd name="T29" fmla="*/ 32 h 35"/>
                  <a:gd name="T30" fmla="*/ 25 w 46"/>
                  <a:gd name="T31" fmla="*/ 33 h 35"/>
                  <a:gd name="T32" fmla="*/ 27 w 46"/>
                  <a:gd name="T33" fmla="*/ 33 h 35"/>
                  <a:gd name="T34" fmla="*/ 28 w 46"/>
                  <a:gd name="T35" fmla="*/ 33 h 35"/>
                  <a:gd name="T36" fmla="*/ 30 w 46"/>
                  <a:gd name="T37" fmla="*/ 33 h 35"/>
                  <a:gd name="T38" fmla="*/ 31 w 46"/>
                  <a:gd name="T39" fmla="*/ 34 h 35"/>
                  <a:gd name="T40" fmla="*/ 33 w 46"/>
                  <a:gd name="T41" fmla="*/ 34 h 35"/>
                  <a:gd name="T42" fmla="*/ 35 w 46"/>
                  <a:gd name="T43" fmla="*/ 34 h 35"/>
                  <a:gd name="T44" fmla="*/ 37 w 46"/>
                  <a:gd name="T45" fmla="*/ 34 h 35"/>
                  <a:gd name="T46" fmla="*/ 38 w 46"/>
                  <a:gd name="T47" fmla="*/ 35 h 35"/>
                  <a:gd name="T48" fmla="*/ 46 w 46"/>
                  <a:gd name="T49" fmla="*/ 35 h 35"/>
                  <a:gd name="T50" fmla="*/ 46 w 46"/>
                  <a:gd name="T51" fmla="*/ 7 h 35"/>
                  <a:gd name="T52" fmla="*/ 44 w 46"/>
                  <a:gd name="T53" fmla="*/ 6 h 35"/>
                  <a:gd name="T54" fmla="*/ 44 w 46"/>
                  <a:gd name="T55" fmla="*/ 6 h 35"/>
                  <a:gd name="T56" fmla="*/ 41 w 46"/>
                  <a:gd name="T57" fmla="*/ 6 h 35"/>
                  <a:gd name="T58" fmla="*/ 40 w 46"/>
                  <a:gd name="T59" fmla="*/ 5 h 35"/>
                  <a:gd name="T60" fmla="*/ 38 w 46"/>
                  <a:gd name="T61" fmla="*/ 5 h 35"/>
                  <a:gd name="T62" fmla="*/ 37 w 46"/>
                  <a:gd name="T63" fmla="*/ 5 h 35"/>
                  <a:gd name="T64" fmla="*/ 35 w 46"/>
                  <a:gd name="T65" fmla="*/ 5 h 35"/>
                  <a:gd name="T66" fmla="*/ 34 w 46"/>
                  <a:gd name="T67" fmla="*/ 4 h 35"/>
                  <a:gd name="T68" fmla="*/ 30 w 46"/>
                  <a:gd name="T69" fmla="*/ 4 h 35"/>
                  <a:gd name="T70" fmla="*/ 29 w 46"/>
                  <a:gd name="T71" fmla="*/ 4 h 35"/>
                  <a:gd name="T72" fmla="*/ 27 w 46"/>
                  <a:gd name="T73" fmla="*/ 3 h 35"/>
                  <a:gd name="T74" fmla="*/ 26 w 46"/>
                  <a:gd name="T75" fmla="*/ 3 h 35"/>
                  <a:gd name="T76" fmla="*/ 24 w 46"/>
                  <a:gd name="T77" fmla="*/ 3 h 35"/>
                  <a:gd name="T78" fmla="*/ 23 w 46"/>
                  <a:gd name="T79" fmla="*/ 3 h 35"/>
                  <a:gd name="T80" fmla="*/ 21 w 46"/>
                  <a:gd name="T81" fmla="*/ 2 h 35"/>
                  <a:gd name="T82" fmla="*/ 20 w 46"/>
                  <a:gd name="T83" fmla="*/ 2 h 35"/>
                  <a:gd name="T84" fmla="*/ 17 w 46"/>
                  <a:gd name="T85" fmla="*/ 2 h 35"/>
                  <a:gd name="T86" fmla="*/ 16 w 46"/>
                  <a:gd name="T87" fmla="*/ 1 h 35"/>
                  <a:gd name="T88" fmla="*/ 14 w 46"/>
                  <a:gd name="T89" fmla="*/ 1 h 35"/>
                  <a:gd name="T90" fmla="*/ 12 w 46"/>
                  <a:gd name="T91" fmla="*/ 1 h 35"/>
                  <a:gd name="T92" fmla="*/ 10 w 46"/>
                  <a:gd name="T93" fmla="*/ 1 h 35"/>
                  <a:gd name="T94" fmla="*/ 9 w 46"/>
                  <a:gd name="T95" fmla="*/ 0 h 35"/>
                  <a:gd name="T96" fmla="*/ 0 w 46"/>
                  <a:gd name="T97" fmla="*/ 0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5"/>
                  <a:gd name="T149" fmla="*/ 46 w 46"/>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5">
                    <a:moveTo>
                      <a:pt x="0" y="0"/>
                    </a:moveTo>
                    <a:lnTo>
                      <a:pt x="0" y="28"/>
                    </a:lnTo>
                    <a:lnTo>
                      <a:pt x="1" y="28"/>
                    </a:lnTo>
                    <a:lnTo>
                      <a:pt x="2" y="28"/>
                    </a:lnTo>
                    <a:lnTo>
                      <a:pt x="3" y="28"/>
                    </a:lnTo>
                    <a:lnTo>
                      <a:pt x="3" y="29"/>
                    </a:lnTo>
                    <a:lnTo>
                      <a:pt x="4" y="29"/>
                    </a:lnTo>
                    <a:lnTo>
                      <a:pt x="5" y="29"/>
                    </a:lnTo>
                    <a:lnTo>
                      <a:pt x="6" y="29"/>
                    </a:lnTo>
                    <a:lnTo>
                      <a:pt x="7" y="29"/>
                    </a:lnTo>
                    <a:lnTo>
                      <a:pt x="8" y="29"/>
                    </a:lnTo>
                    <a:lnTo>
                      <a:pt x="9" y="29"/>
                    </a:lnTo>
                    <a:lnTo>
                      <a:pt x="9" y="30"/>
                    </a:lnTo>
                    <a:lnTo>
                      <a:pt x="11" y="30"/>
                    </a:lnTo>
                    <a:lnTo>
                      <a:pt x="12" y="30"/>
                    </a:lnTo>
                    <a:lnTo>
                      <a:pt x="13" y="30"/>
                    </a:lnTo>
                    <a:lnTo>
                      <a:pt x="14" y="30"/>
                    </a:lnTo>
                    <a:lnTo>
                      <a:pt x="14" y="31"/>
                    </a:lnTo>
                    <a:lnTo>
                      <a:pt x="15" y="31"/>
                    </a:lnTo>
                    <a:lnTo>
                      <a:pt x="16" y="31"/>
                    </a:lnTo>
                    <a:lnTo>
                      <a:pt x="17" y="31"/>
                    </a:lnTo>
                    <a:lnTo>
                      <a:pt x="18" y="31"/>
                    </a:lnTo>
                    <a:lnTo>
                      <a:pt x="19" y="31"/>
                    </a:lnTo>
                    <a:lnTo>
                      <a:pt x="19" y="32"/>
                    </a:lnTo>
                    <a:lnTo>
                      <a:pt x="20" y="32"/>
                    </a:lnTo>
                    <a:lnTo>
                      <a:pt x="22" y="32"/>
                    </a:lnTo>
                    <a:lnTo>
                      <a:pt x="23" y="32"/>
                    </a:lnTo>
                    <a:lnTo>
                      <a:pt x="24" y="32"/>
                    </a:lnTo>
                    <a:lnTo>
                      <a:pt x="25" y="32"/>
                    </a:lnTo>
                    <a:lnTo>
                      <a:pt x="25" y="33"/>
                    </a:lnTo>
                    <a:lnTo>
                      <a:pt x="26" y="33"/>
                    </a:lnTo>
                    <a:lnTo>
                      <a:pt x="27" y="33"/>
                    </a:lnTo>
                    <a:lnTo>
                      <a:pt x="28" y="33"/>
                    </a:lnTo>
                    <a:lnTo>
                      <a:pt x="29" y="33"/>
                    </a:lnTo>
                    <a:lnTo>
                      <a:pt x="30" y="33"/>
                    </a:lnTo>
                    <a:lnTo>
                      <a:pt x="31" y="33"/>
                    </a:lnTo>
                    <a:lnTo>
                      <a:pt x="31" y="34"/>
                    </a:lnTo>
                    <a:lnTo>
                      <a:pt x="32" y="34"/>
                    </a:lnTo>
                    <a:lnTo>
                      <a:pt x="33" y="34"/>
                    </a:lnTo>
                    <a:lnTo>
                      <a:pt x="35" y="34"/>
                    </a:lnTo>
                    <a:lnTo>
                      <a:pt x="36" y="34"/>
                    </a:lnTo>
                    <a:lnTo>
                      <a:pt x="37" y="34"/>
                    </a:lnTo>
                    <a:lnTo>
                      <a:pt x="37" y="35"/>
                    </a:lnTo>
                    <a:lnTo>
                      <a:pt x="38" y="35"/>
                    </a:lnTo>
                    <a:lnTo>
                      <a:pt x="39" y="35"/>
                    </a:lnTo>
                    <a:lnTo>
                      <a:pt x="46" y="35"/>
                    </a:lnTo>
                    <a:lnTo>
                      <a:pt x="46" y="34"/>
                    </a:lnTo>
                    <a:lnTo>
                      <a:pt x="46" y="7"/>
                    </a:lnTo>
                    <a:lnTo>
                      <a:pt x="46" y="6"/>
                    </a:lnTo>
                    <a:lnTo>
                      <a:pt x="44" y="6"/>
                    </a:lnTo>
                    <a:lnTo>
                      <a:pt x="42" y="6"/>
                    </a:lnTo>
                    <a:lnTo>
                      <a:pt x="41" y="6"/>
                    </a:lnTo>
                    <a:lnTo>
                      <a:pt x="40" y="6"/>
                    </a:lnTo>
                    <a:lnTo>
                      <a:pt x="40" y="5"/>
                    </a:lnTo>
                    <a:lnTo>
                      <a:pt x="39" y="5"/>
                    </a:lnTo>
                    <a:lnTo>
                      <a:pt x="38" y="5"/>
                    </a:lnTo>
                    <a:lnTo>
                      <a:pt x="37" y="5"/>
                    </a:lnTo>
                    <a:lnTo>
                      <a:pt x="36" y="5"/>
                    </a:lnTo>
                    <a:lnTo>
                      <a:pt x="35" y="5"/>
                    </a:lnTo>
                    <a:lnTo>
                      <a:pt x="34" y="5"/>
                    </a:lnTo>
                    <a:lnTo>
                      <a:pt x="34" y="4"/>
                    </a:lnTo>
                    <a:lnTo>
                      <a:pt x="31" y="4"/>
                    </a:lnTo>
                    <a:lnTo>
                      <a:pt x="30" y="4"/>
                    </a:lnTo>
                    <a:lnTo>
                      <a:pt x="29" y="4"/>
                    </a:lnTo>
                    <a:lnTo>
                      <a:pt x="28" y="4"/>
                    </a:lnTo>
                    <a:lnTo>
                      <a:pt x="28" y="3"/>
                    </a:lnTo>
                    <a:lnTo>
                      <a:pt x="27" y="3"/>
                    </a:lnTo>
                    <a:lnTo>
                      <a:pt x="26" y="3"/>
                    </a:lnTo>
                    <a:lnTo>
                      <a:pt x="25" y="3"/>
                    </a:lnTo>
                    <a:lnTo>
                      <a:pt x="24" y="3"/>
                    </a:lnTo>
                    <a:lnTo>
                      <a:pt x="23" y="3"/>
                    </a:lnTo>
                    <a:lnTo>
                      <a:pt x="22" y="3"/>
                    </a:lnTo>
                    <a:lnTo>
                      <a:pt x="22" y="2"/>
                    </a:lnTo>
                    <a:lnTo>
                      <a:pt x="21" y="2"/>
                    </a:lnTo>
                    <a:lnTo>
                      <a:pt x="20" y="2"/>
                    </a:lnTo>
                    <a:lnTo>
                      <a:pt x="19" y="2"/>
                    </a:lnTo>
                    <a:lnTo>
                      <a:pt x="17" y="2"/>
                    </a:lnTo>
                    <a:lnTo>
                      <a:pt x="16" y="2"/>
                    </a:lnTo>
                    <a:lnTo>
                      <a:pt x="16" y="1"/>
                    </a:lnTo>
                    <a:lnTo>
                      <a:pt x="15" y="1"/>
                    </a:lnTo>
                    <a:lnTo>
                      <a:pt x="14" y="1"/>
                    </a:lnTo>
                    <a:lnTo>
                      <a:pt x="12" y="1"/>
                    </a:lnTo>
                    <a:lnTo>
                      <a:pt x="11" y="1"/>
                    </a:lnTo>
                    <a:lnTo>
                      <a:pt x="10" y="1"/>
                    </a:lnTo>
                    <a:lnTo>
                      <a:pt x="10" y="0"/>
                    </a:lnTo>
                    <a:lnTo>
                      <a:pt x="9" y="0"/>
                    </a:lnTo>
                    <a:lnTo>
                      <a:pt x="8"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8" name="Freeform 207"/>
              <p:cNvSpPr>
                <a:spLocks/>
              </p:cNvSpPr>
              <p:nvPr/>
            </p:nvSpPr>
            <p:spPr bwMode="auto">
              <a:xfrm>
                <a:off x="5076" y="3235"/>
                <a:ext cx="42" cy="33"/>
              </a:xfrm>
              <a:custGeom>
                <a:avLst/>
                <a:gdLst>
                  <a:gd name="T0" fmla="*/ 0 w 42"/>
                  <a:gd name="T1" fmla="*/ 27 h 33"/>
                  <a:gd name="T2" fmla="*/ 1 w 42"/>
                  <a:gd name="T3" fmla="*/ 27 h 33"/>
                  <a:gd name="T4" fmla="*/ 2 w 42"/>
                  <a:gd name="T5" fmla="*/ 28 h 33"/>
                  <a:gd name="T6" fmla="*/ 3 w 42"/>
                  <a:gd name="T7" fmla="*/ 28 h 33"/>
                  <a:gd name="T8" fmla="*/ 4 w 42"/>
                  <a:gd name="T9" fmla="*/ 28 h 33"/>
                  <a:gd name="T10" fmla="*/ 5 w 42"/>
                  <a:gd name="T11" fmla="*/ 28 h 33"/>
                  <a:gd name="T12" fmla="*/ 6 w 42"/>
                  <a:gd name="T13" fmla="*/ 28 h 33"/>
                  <a:gd name="T14" fmla="*/ 7 w 42"/>
                  <a:gd name="T15" fmla="*/ 29 h 33"/>
                  <a:gd name="T16" fmla="*/ 9 w 42"/>
                  <a:gd name="T17" fmla="*/ 29 h 33"/>
                  <a:gd name="T18" fmla="*/ 10 w 42"/>
                  <a:gd name="T19" fmla="*/ 29 h 33"/>
                  <a:gd name="T20" fmla="*/ 11 w 42"/>
                  <a:gd name="T21" fmla="*/ 29 h 33"/>
                  <a:gd name="T22" fmla="*/ 12 w 42"/>
                  <a:gd name="T23" fmla="*/ 29 h 33"/>
                  <a:gd name="T24" fmla="*/ 13 w 42"/>
                  <a:gd name="T25" fmla="*/ 30 h 33"/>
                  <a:gd name="T26" fmla="*/ 14 w 42"/>
                  <a:gd name="T27" fmla="*/ 30 h 33"/>
                  <a:gd name="T28" fmla="*/ 15 w 42"/>
                  <a:gd name="T29" fmla="*/ 30 h 33"/>
                  <a:gd name="T30" fmla="*/ 16 w 42"/>
                  <a:gd name="T31" fmla="*/ 30 h 33"/>
                  <a:gd name="T32" fmla="*/ 17 w 42"/>
                  <a:gd name="T33" fmla="*/ 30 h 33"/>
                  <a:gd name="T34" fmla="*/ 18 w 42"/>
                  <a:gd name="T35" fmla="*/ 31 h 33"/>
                  <a:gd name="T36" fmla="*/ 20 w 42"/>
                  <a:gd name="T37" fmla="*/ 31 h 33"/>
                  <a:gd name="T38" fmla="*/ 21 w 42"/>
                  <a:gd name="T39" fmla="*/ 31 h 33"/>
                  <a:gd name="T40" fmla="*/ 22 w 42"/>
                  <a:gd name="T41" fmla="*/ 31 h 33"/>
                  <a:gd name="T42" fmla="*/ 23 w 42"/>
                  <a:gd name="T43" fmla="*/ 31 h 33"/>
                  <a:gd name="T44" fmla="*/ 24 w 42"/>
                  <a:gd name="T45" fmla="*/ 32 h 33"/>
                  <a:gd name="T46" fmla="*/ 25 w 42"/>
                  <a:gd name="T47" fmla="*/ 32 h 33"/>
                  <a:gd name="T48" fmla="*/ 26 w 42"/>
                  <a:gd name="T49" fmla="*/ 32 h 33"/>
                  <a:gd name="T50" fmla="*/ 27 w 42"/>
                  <a:gd name="T51" fmla="*/ 32 h 33"/>
                  <a:gd name="T52" fmla="*/ 28 w 42"/>
                  <a:gd name="T53" fmla="*/ 32 h 33"/>
                  <a:gd name="T54" fmla="*/ 29 w 42"/>
                  <a:gd name="T55" fmla="*/ 33 h 33"/>
                  <a:gd name="T56" fmla="*/ 42 w 42"/>
                  <a:gd name="T57" fmla="*/ 5 h 33"/>
                  <a:gd name="T58" fmla="*/ 42 w 42"/>
                  <a:gd name="T59" fmla="*/ 5 h 33"/>
                  <a:gd name="T60" fmla="*/ 40 w 42"/>
                  <a:gd name="T61" fmla="*/ 5 h 33"/>
                  <a:gd name="T62" fmla="*/ 39 w 42"/>
                  <a:gd name="T63" fmla="*/ 4 h 33"/>
                  <a:gd name="T64" fmla="*/ 38 w 42"/>
                  <a:gd name="T65" fmla="*/ 4 h 33"/>
                  <a:gd name="T66" fmla="*/ 37 w 42"/>
                  <a:gd name="T67" fmla="*/ 4 h 33"/>
                  <a:gd name="T68" fmla="*/ 36 w 42"/>
                  <a:gd name="T69" fmla="*/ 4 h 33"/>
                  <a:gd name="T70" fmla="*/ 35 w 42"/>
                  <a:gd name="T71" fmla="*/ 4 h 33"/>
                  <a:gd name="T72" fmla="*/ 34 w 42"/>
                  <a:gd name="T73" fmla="*/ 4 h 33"/>
                  <a:gd name="T74" fmla="*/ 33 w 42"/>
                  <a:gd name="T75" fmla="*/ 3 h 33"/>
                  <a:gd name="T76" fmla="*/ 32 w 42"/>
                  <a:gd name="T77" fmla="*/ 3 h 33"/>
                  <a:gd name="T78" fmla="*/ 29 w 42"/>
                  <a:gd name="T79" fmla="*/ 3 h 33"/>
                  <a:gd name="T80" fmla="*/ 29 w 42"/>
                  <a:gd name="T81" fmla="*/ 3 h 33"/>
                  <a:gd name="T82" fmla="*/ 28 w 42"/>
                  <a:gd name="T83" fmla="*/ 2 h 33"/>
                  <a:gd name="T84" fmla="*/ 26 w 42"/>
                  <a:gd name="T85" fmla="*/ 2 h 33"/>
                  <a:gd name="T86" fmla="*/ 25 w 42"/>
                  <a:gd name="T87" fmla="*/ 2 h 33"/>
                  <a:gd name="T88" fmla="*/ 24 w 42"/>
                  <a:gd name="T89" fmla="*/ 2 h 33"/>
                  <a:gd name="T90" fmla="*/ 23 w 42"/>
                  <a:gd name="T91" fmla="*/ 2 h 33"/>
                  <a:gd name="T92" fmla="*/ 22 w 42"/>
                  <a:gd name="T93" fmla="*/ 2 h 33"/>
                  <a:gd name="T94" fmla="*/ 21 w 42"/>
                  <a:gd name="T95" fmla="*/ 1 h 33"/>
                  <a:gd name="T96" fmla="*/ 20 w 42"/>
                  <a:gd name="T97" fmla="*/ 1 h 33"/>
                  <a:gd name="T98" fmla="*/ 19 w 42"/>
                  <a:gd name="T99" fmla="*/ 1 h 33"/>
                  <a:gd name="T100" fmla="*/ 18 w 42"/>
                  <a:gd name="T101" fmla="*/ 1 h 33"/>
                  <a:gd name="T102" fmla="*/ 17 w 42"/>
                  <a:gd name="T103" fmla="*/ 1 h 33"/>
                  <a:gd name="T104" fmla="*/ 16 w 42"/>
                  <a:gd name="T105" fmla="*/ 0 h 33"/>
                  <a:gd name="T106" fmla="*/ 15 w 42"/>
                  <a:gd name="T107" fmla="*/ 0 h 33"/>
                  <a:gd name="T108" fmla="*/ 13 w 42"/>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33"/>
                  <a:gd name="T167" fmla="*/ 42 w 42"/>
                  <a:gd name="T168" fmla="*/ 33 h 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33">
                    <a:moveTo>
                      <a:pt x="0" y="0"/>
                    </a:moveTo>
                    <a:lnTo>
                      <a:pt x="0" y="27"/>
                    </a:lnTo>
                    <a:lnTo>
                      <a:pt x="1" y="27"/>
                    </a:lnTo>
                    <a:lnTo>
                      <a:pt x="2" y="27"/>
                    </a:lnTo>
                    <a:lnTo>
                      <a:pt x="2" y="28"/>
                    </a:lnTo>
                    <a:lnTo>
                      <a:pt x="3" y="28"/>
                    </a:lnTo>
                    <a:lnTo>
                      <a:pt x="4" y="28"/>
                    </a:lnTo>
                    <a:lnTo>
                      <a:pt x="5" y="28"/>
                    </a:lnTo>
                    <a:lnTo>
                      <a:pt x="6" y="28"/>
                    </a:lnTo>
                    <a:lnTo>
                      <a:pt x="7" y="28"/>
                    </a:lnTo>
                    <a:lnTo>
                      <a:pt x="7" y="29"/>
                    </a:lnTo>
                    <a:lnTo>
                      <a:pt x="9" y="29"/>
                    </a:lnTo>
                    <a:lnTo>
                      <a:pt x="10" y="29"/>
                    </a:lnTo>
                    <a:lnTo>
                      <a:pt x="11" y="29"/>
                    </a:lnTo>
                    <a:lnTo>
                      <a:pt x="12" y="29"/>
                    </a:lnTo>
                    <a:lnTo>
                      <a:pt x="13" y="29"/>
                    </a:lnTo>
                    <a:lnTo>
                      <a:pt x="13" y="30"/>
                    </a:lnTo>
                    <a:lnTo>
                      <a:pt x="14" y="30"/>
                    </a:lnTo>
                    <a:lnTo>
                      <a:pt x="15" y="30"/>
                    </a:lnTo>
                    <a:lnTo>
                      <a:pt x="16" y="30"/>
                    </a:lnTo>
                    <a:lnTo>
                      <a:pt x="17" y="30"/>
                    </a:lnTo>
                    <a:lnTo>
                      <a:pt x="18" y="30"/>
                    </a:lnTo>
                    <a:lnTo>
                      <a:pt x="18" y="31"/>
                    </a:lnTo>
                    <a:lnTo>
                      <a:pt x="20" y="31"/>
                    </a:lnTo>
                    <a:lnTo>
                      <a:pt x="21" y="31"/>
                    </a:lnTo>
                    <a:lnTo>
                      <a:pt x="22" y="31"/>
                    </a:lnTo>
                    <a:lnTo>
                      <a:pt x="23" y="31"/>
                    </a:lnTo>
                    <a:lnTo>
                      <a:pt x="24" y="31"/>
                    </a:lnTo>
                    <a:lnTo>
                      <a:pt x="24" y="32"/>
                    </a:lnTo>
                    <a:lnTo>
                      <a:pt x="25" y="32"/>
                    </a:lnTo>
                    <a:lnTo>
                      <a:pt x="26" y="32"/>
                    </a:lnTo>
                    <a:lnTo>
                      <a:pt x="27" y="32"/>
                    </a:lnTo>
                    <a:lnTo>
                      <a:pt x="28" y="32"/>
                    </a:lnTo>
                    <a:lnTo>
                      <a:pt x="29" y="32"/>
                    </a:lnTo>
                    <a:lnTo>
                      <a:pt x="29" y="33"/>
                    </a:lnTo>
                    <a:lnTo>
                      <a:pt x="42" y="33"/>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29" y="3"/>
                    </a:lnTo>
                    <a:lnTo>
                      <a:pt x="28" y="3"/>
                    </a:lnTo>
                    <a:lnTo>
                      <a:pt x="28" y="2"/>
                    </a:lnTo>
                    <a:lnTo>
                      <a:pt x="26" y="2"/>
                    </a:lnTo>
                    <a:lnTo>
                      <a:pt x="25" y="2"/>
                    </a:lnTo>
                    <a:lnTo>
                      <a:pt x="24" y="2"/>
                    </a:lnTo>
                    <a:lnTo>
                      <a:pt x="23" y="2"/>
                    </a:lnTo>
                    <a:lnTo>
                      <a:pt x="22" y="2"/>
                    </a:lnTo>
                    <a:lnTo>
                      <a:pt x="21" y="2"/>
                    </a:lnTo>
                    <a:lnTo>
                      <a:pt x="21" y="1"/>
                    </a:lnTo>
                    <a:lnTo>
                      <a:pt x="20" y="1"/>
                    </a:lnTo>
                    <a:lnTo>
                      <a:pt x="19" y="1"/>
                    </a:lnTo>
                    <a:lnTo>
                      <a:pt x="18" y="1"/>
                    </a:lnTo>
                    <a:lnTo>
                      <a:pt x="17" y="1"/>
                    </a:lnTo>
                    <a:lnTo>
                      <a:pt x="16" y="1"/>
                    </a:lnTo>
                    <a:lnTo>
                      <a:pt x="16" y="0"/>
                    </a:lnTo>
                    <a:lnTo>
                      <a:pt x="15" y="0"/>
                    </a:lnTo>
                    <a:lnTo>
                      <a:pt x="13"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79" name="Freeform 208"/>
              <p:cNvSpPr>
                <a:spLocks/>
              </p:cNvSpPr>
              <p:nvPr/>
            </p:nvSpPr>
            <p:spPr bwMode="auto">
              <a:xfrm>
                <a:off x="5078" y="3237"/>
                <a:ext cx="38" cy="29"/>
              </a:xfrm>
              <a:custGeom>
                <a:avLst/>
                <a:gdLst>
                  <a:gd name="T0" fmla="*/ 0 w 38"/>
                  <a:gd name="T1" fmla="*/ 26 h 29"/>
                  <a:gd name="T2" fmla="*/ 1 w 38"/>
                  <a:gd name="T3" fmla="*/ 26 h 29"/>
                  <a:gd name="T4" fmla="*/ 2 w 38"/>
                  <a:gd name="T5" fmla="*/ 26 h 29"/>
                  <a:gd name="T6" fmla="*/ 3 w 38"/>
                  <a:gd name="T7" fmla="*/ 26 h 29"/>
                  <a:gd name="T8" fmla="*/ 4 w 38"/>
                  <a:gd name="T9" fmla="*/ 26 h 29"/>
                  <a:gd name="T10" fmla="*/ 5 w 38"/>
                  <a:gd name="T11" fmla="*/ 27 h 29"/>
                  <a:gd name="T12" fmla="*/ 7 w 38"/>
                  <a:gd name="T13" fmla="*/ 27 h 29"/>
                  <a:gd name="T14" fmla="*/ 8 w 38"/>
                  <a:gd name="T15" fmla="*/ 27 h 29"/>
                  <a:gd name="T16" fmla="*/ 9 w 38"/>
                  <a:gd name="T17" fmla="*/ 27 h 29"/>
                  <a:gd name="T18" fmla="*/ 10 w 38"/>
                  <a:gd name="T19" fmla="*/ 27 h 29"/>
                  <a:gd name="T20" fmla="*/ 11 w 38"/>
                  <a:gd name="T21" fmla="*/ 28 h 29"/>
                  <a:gd name="T22" fmla="*/ 12 w 38"/>
                  <a:gd name="T23" fmla="*/ 28 h 29"/>
                  <a:gd name="T24" fmla="*/ 13 w 38"/>
                  <a:gd name="T25" fmla="*/ 28 h 29"/>
                  <a:gd name="T26" fmla="*/ 14 w 38"/>
                  <a:gd name="T27" fmla="*/ 28 h 29"/>
                  <a:gd name="T28" fmla="*/ 15 w 38"/>
                  <a:gd name="T29" fmla="*/ 28 h 29"/>
                  <a:gd name="T30" fmla="*/ 16 w 38"/>
                  <a:gd name="T31" fmla="*/ 29 h 29"/>
                  <a:gd name="T32" fmla="*/ 18 w 38"/>
                  <a:gd name="T33" fmla="*/ 29 h 29"/>
                  <a:gd name="T34" fmla="*/ 19 w 38"/>
                  <a:gd name="T35" fmla="*/ 29 h 29"/>
                  <a:gd name="T36" fmla="*/ 20 w 38"/>
                  <a:gd name="T37" fmla="*/ 29 h 29"/>
                  <a:gd name="T38" fmla="*/ 38 w 38"/>
                  <a:gd name="T39" fmla="*/ 3 h 29"/>
                  <a:gd name="T40" fmla="*/ 38 w 38"/>
                  <a:gd name="T41" fmla="*/ 3 h 29"/>
                  <a:gd name="T42" fmla="*/ 37 w 38"/>
                  <a:gd name="T43" fmla="*/ 3 h 29"/>
                  <a:gd name="T44" fmla="*/ 36 w 38"/>
                  <a:gd name="T45" fmla="*/ 2 h 29"/>
                  <a:gd name="T46" fmla="*/ 35 w 38"/>
                  <a:gd name="T47" fmla="*/ 2 h 29"/>
                  <a:gd name="T48" fmla="*/ 34 w 38"/>
                  <a:gd name="T49" fmla="*/ 2 h 29"/>
                  <a:gd name="T50" fmla="*/ 33 w 38"/>
                  <a:gd name="T51" fmla="*/ 2 h 29"/>
                  <a:gd name="T52" fmla="*/ 32 w 38"/>
                  <a:gd name="T53" fmla="*/ 2 h 29"/>
                  <a:gd name="T54" fmla="*/ 31 w 38"/>
                  <a:gd name="T55" fmla="*/ 2 h 29"/>
                  <a:gd name="T56" fmla="*/ 30 w 38"/>
                  <a:gd name="T57" fmla="*/ 1 h 29"/>
                  <a:gd name="T58" fmla="*/ 27 w 38"/>
                  <a:gd name="T59" fmla="*/ 1 h 29"/>
                  <a:gd name="T60" fmla="*/ 27 w 38"/>
                  <a:gd name="T61" fmla="*/ 1 h 29"/>
                  <a:gd name="T62" fmla="*/ 26 w 38"/>
                  <a:gd name="T63" fmla="*/ 1 h 29"/>
                  <a:gd name="T64" fmla="*/ 24 w 38"/>
                  <a:gd name="T65" fmla="*/ 0 h 29"/>
                  <a:gd name="T66" fmla="*/ 23 w 38"/>
                  <a:gd name="T67" fmla="*/ 0 h 29"/>
                  <a:gd name="T68" fmla="*/ 22 w 38"/>
                  <a:gd name="T69" fmla="*/ 0 h 29"/>
                  <a:gd name="T70" fmla="*/ 21 w 38"/>
                  <a:gd name="T71" fmla="*/ 0 h 29"/>
                  <a:gd name="T72" fmla="*/ 20 w 38"/>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29"/>
                  <a:gd name="T113" fmla="*/ 38 w 38"/>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29">
                    <a:moveTo>
                      <a:pt x="0" y="0"/>
                    </a:moveTo>
                    <a:lnTo>
                      <a:pt x="0" y="26"/>
                    </a:lnTo>
                    <a:lnTo>
                      <a:pt x="1" y="26"/>
                    </a:lnTo>
                    <a:lnTo>
                      <a:pt x="2" y="26"/>
                    </a:lnTo>
                    <a:lnTo>
                      <a:pt x="3" y="26"/>
                    </a:lnTo>
                    <a:lnTo>
                      <a:pt x="4" y="26"/>
                    </a:lnTo>
                    <a:lnTo>
                      <a:pt x="5" y="26"/>
                    </a:lnTo>
                    <a:lnTo>
                      <a:pt x="5" y="27"/>
                    </a:lnTo>
                    <a:lnTo>
                      <a:pt x="7" y="27"/>
                    </a:lnTo>
                    <a:lnTo>
                      <a:pt x="8" y="27"/>
                    </a:lnTo>
                    <a:lnTo>
                      <a:pt x="9" y="27"/>
                    </a:lnTo>
                    <a:lnTo>
                      <a:pt x="10" y="27"/>
                    </a:lnTo>
                    <a:lnTo>
                      <a:pt x="11" y="27"/>
                    </a:lnTo>
                    <a:lnTo>
                      <a:pt x="11" y="28"/>
                    </a:lnTo>
                    <a:lnTo>
                      <a:pt x="12" y="28"/>
                    </a:lnTo>
                    <a:lnTo>
                      <a:pt x="13" y="28"/>
                    </a:lnTo>
                    <a:lnTo>
                      <a:pt x="14" y="28"/>
                    </a:lnTo>
                    <a:lnTo>
                      <a:pt x="15" y="28"/>
                    </a:lnTo>
                    <a:lnTo>
                      <a:pt x="16" y="28"/>
                    </a:lnTo>
                    <a:lnTo>
                      <a:pt x="16" y="29"/>
                    </a:lnTo>
                    <a:lnTo>
                      <a:pt x="18" y="29"/>
                    </a:lnTo>
                    <a:lnTo>
                      <a:pt x="19" y="29"/>
                    </a:lnTo>
                    <a:lnTo>
                      <a:pt x="20" y="29"/>
                    </a:lnTo>
                    <a:lnTo>
                      <a:pt x="38" y="29"/>
                    </a:lnTo>
                    <a:lnTo>
                      <a:pt x="38" y="3"/>
                    </a:lnTo>
                    <a:lnTo>
                      <a:pt x="37" y="3"/>
                    </a:lnTo>
                    <a:lnTo>
                      <a:pt x="36" y="3"/>
                    </a:lnTo>
                    <a:lnTo>
                      <a:pt x="36" y="2"/>
                    </a:lnTo>
                    <a:lnTo>
                      <a:pt x="35" y="2"/>
                    </a:lnTo>
                    <a:lnTo>
                      <a:pt x="34" y="2"/>
                    </a:lnTo>
                    <a:lnTo>
                      <a:pt x="33" y="2"/>
                    </a:lnTo>
                    <a:lnTo>
                      <a:pt x="32" y="2"/>
                    </a:lnTo>
                    <a:lnTo>
                      <a:pt x="31" y="2"/>
                    </a:lnTo>
                    <a:lnTo>
                      <a:pt x="30" y="2"/>
                    </a:lnTo>
                    <a:lnTo>
                      <a:pt x="30" y="1"/>
                    </a:lnTo>
                    <a:lnTo>
                      <a:pt x="27" y="1"/>
                    </a:lnTo>
                    <a:lnTo>
                      <a:pt x="26" y="1"/>
                    </a:lnTo>
                    <a:lnTo>
                      <a:pt x="24" y="1"/>
                    </a:lnTo>
                    <a:lnTo>
                      <a:pt x="24" y="0"/>
                    </a:lnTo>
                    <a:lnTo>
                      <a:pt x="23" y="0"/>
                    </a:lnTo>
                    <a:lnTo>
                      <a:pt x="22" y="0"/>
                    </a:lnTo>
                    <a:lnTo>
                      <a:pt x="21" y="0"/>
                    </a:lnTo>
                    <a:lnTo>
                      <a:pt x="20"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80" name="Freeform 209"/>
              <p:cNvSpPr>
                <a:spLocks/>
              </p:cNvSpPr>
              <p:nvPr/>
            </p:nvSpPr>
            <p:spPr bwMode="auto">
              <a:xfrm>
                <a:off x="5080" y="3238"/>
                <a:ext cx="34" cy="27"/>
              </a:xfrm>
              <a:custGeom>
                <a:avLst/>
                <a:gdLst>
                  <a:gd name="T0" fmla="*/ 0 w 34"/>
                  <a:gd name="T1" fmla="*/ 0 h 27"/>
                  <a:gd name="T2" fmla="*/ 0 w 34"/>
                  <a:gd name="T3" fmla="*/ 25 h 27"/>
                  <a:gd name="T4" fmla="*/ 0 w 34"/>
                  <a:gd name="T5" fmla="*/ 25 h 27"/>
                  <a:gd name="T6" fmla="*/ 0 w 34"/>
                  <a:gd name="T7" fmla="*/ 25 h 27"/>
                  <a:gd name="T8" fmla="*/ 1 w 34"/>
                  <a:gd name="T9" fmla="*/ 25 h 27"/>
                  <a:gd name="T10" fmla="*/ 1 w 34"/>
                  <a:gd name="T11" fmla="*/ 25 h 27"/>
                  <a:gd name="T12" fmla="*/ 2 w 34"/>
                  <a:gd name="T13" fmla="*/ 25 h 27"/>
                  <a:gd name="T14" fmla="*/ 2 w 34"/>
                  <a:gd name="T15" fmla="*/ 25 h 27"/>
                  <a:gd name="T16" fmla="*/ 3 w 34"/>
                  <a:gd name="T17" fmla="*/ 25 h 27"/>
                  <a:gd name="T18" fmla="*/ 3 w 34"/>
                  <a:gd name="T19" fmla="*/ 26 h 27"/>
                  <a:gd name="T20" fmla="*/ 5 w 34"/>
                  <a:gd name="T21" fmla="*/ 26 h 27"/>
                  <a:gd name="T22" fmla="*/ 5 w 34"/>
                  <a:gd name="T23" fmla="*/ 26 h 27"/>
                  <a:gd name="T24" fmla="*/ 6 w 34"/>
                  <a:gd name="T25" fmla="*/ 26 h 27"/>
                  <a:gd name="T26" fmla="*/ 6 w 34"/>
                  <a:gd name="T27" fmla="*/ 26 h 27"/>
                  <a:gd name="T28" fmla="*/ 7 w 34"/>
                  <a:gd name="T29" fmla="*/ 26 h 27"/>
                  <a:gd name="T30" fmla="*/ 7 w 34"/>
                  <a:gd name="T31" fmla="*/ 26 h 27"/>
                  <a:gd name="T32" fmla="*/ 8 w 34"/>
                  <a:gd name="T33" fmla="*/ 26 h 27"/>
                  <a:gd name="T34" fmla="*/ 8 w 34"/>
                  <a:gd name="T35" fmla="*/ 26 h 27"/>
                  <a:gd name="T36" fmla="*/ 9 w 34"/>
                  <a:gd name="T37" fmla="*/ 26 h 27"/>
                  <a:gd name="T38" fmla="*/ 9 w 34"/>
                  <a:gd name="T39" fmla="*/ 27 h 27"/>
                  <a:gd name="T40" fmla="*/ 10 w 34"/>
                  <a:gd name="T41" fmla="*/ 27 h 27"/>
                  <a:gd name="T42" fmla="*/ 10 w 34"/>
                  <a:gd name="T43" fmla="*/ 27 h 27"/>
                  <a:gd name="T44" fmla="*/ 34 w 34"/>
                  <a:gd name="T45" fmla="*/ 27 h 27"/>
                  <a:gd name="T46" fmla="*/ 34 w 34"/>
                  <a:gd name="T47" fmla="*/ 1 h 27"/>
                  <a:gd name="T48" fmla="*/ 34 w 34"/>
                  <a:gd name="T49" fmla="*/ 1 h 27"/>
                  <a:gd name="T50" fmla="*/ 34 w 34"/>
                  <a:gd name="T51" fmla="*/ 1 h 27"/>
                  <a:gd name="T52" fmla="*/ 33 w 34"/>
                  <a:gd name="T53" fmla="*/ 1 h 27"/>
                  <a:gd name="T54" fmla="*/ 33 w 34"/>
                  <a:gd name="T55" fmla="*/ 1 h 27"/>
                  <a:gd name="T56" fmla="*/ 32 w 34"/>
                  <a:gd name="T57" fmla="*/ 1 h 27"/>
                  <a:gd name="T58" fmla="*/ 32 w 34"/>
                  <a:gd name="T59" fmla="*/ 1 h 27"/>
                  <a:gd name="T60" fmla="*/ 31 w 34"/>
                  <a:gd name="T61" fmla="*/ 1 h 27"/>
                  <a:gd name="T62" fmla="*/ 31 w 34"/>
                  <a:gd name="T63" fmla="*/ 1 h 27"/>
                  <a:gd name="T64" fmla="*/ 30 w 34"/>
                  <a:gd name="T65" fmla="*/ 1 h 27"/>
                  <a:gd name="T66" fmla="*/ 30 w 34"/>
                  <a:gd name="T67" fmla="*/ 1 h 27"/>
                  <a:gd name="T68" fmla="*/ 29 w 34"/>
                  <a:gd name="T69" fmla="*/ 1 h 27"/>
                  <a:gd name="T70" fmla="*/ 29 w 34"/>
                  <a:gd name="T71" fmla="*/ 0 h 27"/>
                  <a:gd name="T72" fmla="*/ 28 w 34"/>
                  <a:gd name="T73" fmla="*/ 0 h 27"/>
                  <a:gd name="T74" fmla="*/ 28 w 34"/>
                  <a:gd name="T75" fmla="*/ 0 h 27"/>
                  <a:gd name="T76" fmla="*/ 25 w 34"/>
                  <a:gd name="T77" fmla="*/ 0 h 27"/>
                  <a:gd name="T78" fmla="*/ 25 w 34"/>
                  <a:gd name="T79" fmla="*/ 0 h 27"/>
                  <a:gd name="T80" fmla="*/ 0 w 34"/>
                  <a:gd name="T81" fmla="*/ 0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27"/>
                  <a:gd name="T125" fmla="*/ 34 w 34"/>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27">
                    <a:moveTo>
                      <a:pt x="0" y="0"/>
                    </a:moveTo>
                    <a:lnTo>
                      <a:pt x="0" y="25"/>
                    </a:lnTo>
                    <a:lnTo>
                      <a:pt x="1" y="25"/>
                    </a:lnTo>
                    <a:lnTo>
                      <a:pt x="2" y="25"/>
                    </a:lnTo>
                    <a:lnTo>
                      <a:pt x="3" y="25"/>
                    </a:lnTo>
                    <a:lnTo>
                      <a:pt x="3" y="26"/>
                    </a:lnTo>
                    <a:lnTo>
                      <a:pt x="5" y="26"/>
                    </a:lnTo>
                    <a:lnTo>
                      <a:pt x="6" y="26"/>
                    </a:lnTo>
                    <a:lnTo>
                      <a:pt x="7" y="26"/>
                    </a:lnTo>
                    <a:lnTo>
                      <a:pt x="8" y="26"/>
                    </a:lnTo>
                    <a:lnTo>
                      <a:pt x="9" y="26"/>
                    </a:lnTo>
                    <a:lnTo>
                      <a:pt x="9" y="27"/>
                    </a:lnTo>
                    <a:lnTo>
                      <a:pt x="10" y="27"/>
                    </a:lnTo>
                    <a:lnTo>
                      <a:pt x="34" y="27"/>
                    </a:lnTo>
                    <a:lnTo>
                      <a:pt x="34" y="1"/>
                    </a:lnTo>
                    <a:lnTo>
                      <a:pt x="33" y="1"/>
                    </a:lnTo>
                    <a:lnTo>
                      <a:pt x="32" y="1"/>
                    </a:lnTo>
                    <a:lnTo>
                      <a:pt x="31" y="1"/>
                    </a:lnTo>
                    <a:lnTo>
                      <a:pt x="30" y="1"/>
                    </a:lnTo>
                    <a:lnTo>
                      <a:pt x="29" y="1"/>
                    </a:lnTo>
                    <a:lnTo>
                      <a:pt x="29" y="0"/>
                    </a:lnTo>
                    <a:lnTo>
                      <a:pt x="28" y="0"/>
                    </a:lnTo>
                    <a:lnTo>
                      <a:pt x="25"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81" name="Freeform 210"/>
              <p:cNvSpPr>
                <a:spLocks/>
              </p:cNvSpPr>
              <p:nvPr/>
            </p:nvSpPr>
            <p:spPr bwMode="auto">
              <a:xfrm>
                <a:off x="5082" y="3239"/>
                <a:ext cx="31" cy="24"/>
              </a:xfrm>
              <a:custGeom>
                <a:avLst/>
                <a:gdLst>
                  <a:gd name="T0" fmla="*/ 0 w 31"/>
                  <a:gd name="T1" fmla="*/ 0 h 24"/>
                  <a:gd name="T2" fmla="*/ 0 w 31"/>
                  <a:gd name="T3" fmla="*/ 24 h 24"/>
                  <a:gd name="T4" fmla="*/ 0 w 31"/>
                  <a:gd name="T5" fmla="*/ 24 h 24"/>
                  <a:gd name="T6" fmla="*/ 0 w 31"/>
                  <a:gd name="T7" fmla="*/ 24 h 24"/>
                  <a:gd name="T8" fmla="*/ 1 w 31"/>
                  <a:gd name="T9" fmla="*/ 24 h 24"/>
                  <a:gd name="T10" fmla="*/ 1 w 31"/>
                  <a:gd name="T11" fmla="*/ 24 h 24"/>
                  <a:gd name="T12" fmla="*/ 31 w 31"/>
                  <a:gd name="T13" fmla="*/ 24 h 24"/>
                  <a:gd name="T14" fmla="*/ 31 w 31"/>
                  <a:gd name="T15" fmla="*/ 0 h 24"/>
                  <a:gd name="T16" fmla="*/ 0 w 3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4"/>
                  <a:gd name="T29" fmla="*/ 31 w 3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4">
                    <a:moveTo>
                      <a:pt x="0" y="0"/>
                    </a:moveTo>
                    <a:lnTo>
                      <a:pt x="0" y="24"/>
                    </a:lnTo>
                    <a:lnTo>
                      <a:pt x="1" y="24"/>
                    </a:lnTo>
                    <a:lnTo>
                      <a:pt x="31" y="24"/>
                    </a:lnTo>
                    <a:lnTo>
                      <a:pt x="31"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0882" name="Rectangle 211"/>
              <p:cNvSpPr>
                <a:spLocks noChangeArrowheads="1"/>
              </p:cNvSpPr>
              <p:nvPr/>
            </p:nvSpPr>
            <p:spPr bwMode="auto">
              <a:xfrm>
                <a:off x="5083" y="3241"/>
                <a:ext cx="28" cy="20"/>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3" name="Rectangle 212"/>
              <p:cNvSpPr>
                <a:spLocks noChangeArrowheads="1"/>
              </p:cNvSpPr>
              <p:nvPr/>
            </p:nvSpPr>
            <p:spPr bwMode="auto">
              <a:xfrm>
                <a:off x="5084" y="3242"/>
                <a:ext cx="25" cy="19"/>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4" name="Rectangle 213"/>
              <p:cNvSpPr>
                <a:spLocks noChangeArrowheads="1"/>
              </p:cNvSpPr>
              <p:nvPr/>
            </p:nvSpPr>
            <p:spPr bwMode="auto">
              <a:xfrm>
                <a:off x="5087" y="3243"/>
                <a:ext cx="20" cy="16"/>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5" name="Rectangle 214"/>
              <p:cNvSpPr>
                <a:spLocks noChangeArrowheads="1"/>
              </p:cNvSpPr>
              <p:nvPr/>
            </p:nvSpPr>
            <p:spPr bwMode="auto">
              <a:xfrm>
                <a:off x="5088" y="3245"/>
                <a:ext cx="17" cy="13"/>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6" name="Rectangle 215"/>
              <p:cNvSpPr>
                <a:spLocks noChangeArrowheads="1"/>
              </p:cNvSpPr>
              <p:nvPr/>
            </p:nvSpPr>
            <p:spPr bwMode="auto">
              <a:xfrm>
                <a:off x="5090" y="3246"/>
                <a:ext cx="14" cy="10"/>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7" name="Rectangle 216"/>
              <p:cNvSpPr>
                <a:spLocks noChangeArrowheads="1"/>
              </p:cNvSpPr>
              <p:nvPr/>
            </p:nvSpPr>
            <p:spPr bwMode="auto">
              <a:xfrm>
                <a:off x="5092" y="3248"/>
                <a:ext cx="10" cy="7"/>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0888" name="Rectangle 217"/>
              <p:cNvSpPr>
                <a:spLocks noChangeArrowheads="1"/>
              </p:cNvSpPr>
              <p:nvPr/>
            </p:nvSpPr>
            <p:spPr bwMode="auto">
              <a:xfrm>
                <a:off x="5094" y="3249"/>
                <a:ext cx="6" cy="4"/>
              </a:xfrm>
              <a:prstGeom prst="rect">
                <a:avLst/>
              </a:prstGeom>
              <a:solidFill>
                <a:srgbClr val="FFFF99"/>
              </a:solidFill>
              <a:ln w="9525">
                <a:noFill/>
                <a:miter lim="800000"/>
                <a:headEnd/>
                <a:tailEnd/>
              </a:ln>
            </p:spPr>
            <p:txBody>
              <a:bodyPr>
                <a:prstTxWarp prst="textNoShape">
                  <a:avLst/>
                </a:prstTxWarp>
              </a:bodyPr>
              <a:lstStyle/>
              <a:p>
                <a:endParaRPr lang="en-US"/>
              </a:p>
            </p:txBody>
          </p:sp>
          <p:grpSp>
            <p:nvGrpSpPr>
              <p:cNvPr id="6" name="Group 218"/>
              <p:cNvGrpSpPr>
                <a:grpSpLocks/>
              </p:cNvGrpSpPr>
              <p:nvPr/>
            </p:nvGrpSpPr>
            <p:grpSpPr bwMode="auto">
              <a:xfrm>
                <a:off x="5062" y="3233"/>
                <a:ext cx="70" cy="37"/>
                <a:chOff x="5062" y="3233"/>
                <a:chExt cx="70" cy="37"/>
              </a:xfrm>
            </p:grpSpPr>
            <p:sp>
              <p:nvSpPr>
                <p:cNvPr id="71098" name="Freeform 219"/>
                <p:cNvSpPr>
                  <a:spLocks/>
                </p:cNvSpPr>
                <p:nvPr/>
              </p:nvSpPr>
              <p:spPr bwMode="auto">
                <a:xfrm>
                  <a:off x="5062" y="3233"/>
                  <a:ext cx="70" cy="37"/>
                </a:xfrm>
                <a:custGeom>
                  <a:avLst/>
                  <a:gdLst>
                    <a:gd name="T0" fmla="*/ 12 w 70"/>
                    <a:gd name="T1" fmla="*/ 0 h 37"/>
                    <a:gd name="T2" fmla="*/ 0 w 70"/>
                    <a:gd name="T3" fmla="*/ 27 h 37"/>
                    <a:gd name="T4" fmla="*/ 57 w 70"/>
                    <a:gd name="T5" fmla="*/ 37 h 37"/>
                    <a:gd name="T6" fmla="*/ 58 w 70"/>
                    <a:gd name="T7" fmla="*/ 37 h 37"/>
                    <a:gd name="T8" fmla="*/ 58 w 70"/>
                    <a:gd name="T9" fmla="*/ 36 h 37"/>
                    <a:gd name="T10" fmla="*/ 58 w 70"/>
                    <a:gd name="T11" fmla="*/ 36 h 37"/>
                    <a:gd name="T12" fmla="*/ 58 w 70"/>
                    <a:gd name="T13" fmla="*/ 35 h 37"/>
                    <a:gd name="T14" fmla="*/ 59 w 70"/>
                    <a:gd name="T15" fmla="*/ 35 h 37"/>
                    <a:gd name="T16" fmla="*/ 59 w 70"/>
                    <a:gd name="T17" fmla="*/ 34 h 37"/>
                    <a:gd name="T18" fmla="*/ 59 w 70"/>
                    <a:gd name="T19" fmla="*/ 33 h 37"/>
                    <a:gd name="T20" fmla="*/ 59 w 70"/>
                    <a:gd name="T21" fmla="*/ 32 h 37"/>
                    <a:gd name="T22" fmla="*/ 60 w 70"/>
                    <a:gd name="T23" fmla="*/ 31 h 37"/>
                    <a:gd name="T24" fmla="*/ 61 w 70"/>
                    <a:gd name="T25" fmla="*/ 30 h 37"/>
                    <a:gd name="T26" fmla="*/ 61 w 70"/>
                    <a:gd name="T27" fmla="*/ 29 h 37"/>
                    <a:gd name="T28" fmla="*/ 62 w 70"/>
                    <a:gd name="T29" fmla="*/ 28 h 37"/>
                    <a:gd name="T30" fmla="*/ 62 w 70"/>
                    <a:gd name="T31" fmla="*/ 27 h 37"/>
                    <a:gd name="T32" fmla="*/ 63 w 70"/>
                    <a:gd name="T33" fmla="*/ 25 h 37"/>
                    <a:gd name="T34" fmla="*/ 63 w 70"/>
                    <a:gd name="T35" fmla="*/ 24 h 37"/>
                    <a:gd name="T36" fmla="*/ 64 w 70"/>
                    <a:gd name="T37" fmla="*/ 23 h 37"/>
                    <a:gd name="T38" fmla="*/ 64 w 70"/>
                    <a:gd name="T39" fmla="*/ 22 h 37"/>
                    <a:gd name="T40" fmla="*/ 65 w 70"/>
                    <a:gd name="T41" fmla="*/ 21 h 37"/>
                    <a:gd name="T42" fmla="*/ 66 w 70"/>
                    <a:gd name="T43" fmla="*/ 19 h 37"/>
                    <a:gd name="T44" fmla="*/ 66 w 70"/>
                    <a:gd name="T45" fmla="*/ 18 h 37"/>
                    <a:gd name="T46" fmla="*/ 67 w 70"/>
                    <a:gd name="T47" fmla="*/ 17 h 37"/>
                    <a:gd name="T48" fmla="*/ 67 w 70"/>
                    <a:gd name="T49" fmla="*/ 16 h 37"/>
                    <a:gd name="T50" fmla="*/ 68 w 70"/>
                    <a:gd name="T51" fmla="*/ 15 h 37"/>
                    <a:gd name="T52" fmla="*/ 68 w 70"/>
                    <a:gd name="T53" fmla="*/ 14 h 37"/>
                    <a:gd name="T54" fmla="*/ 69 w 70"/>
                    <a:gd name="T55" fmla="*/ 13 h 37"/>
                    <a:gd name="T56" fmla="*/ 69 w 70"/>
                    <a:gd name="T57" fmla="*/ 12 h 37"/>
                    <a:gd name="T58" fmla="*/ 69 w 70"/>
                    <a:gd name="T59" fmla="*/ 12 h 37"/>
                    <a:gd name="T60" fmla="*/ 70 w 70"/>
                    <a:gd name="T61" fmla="*/ 11 h 37"/>
                    <a:gd name="T62" fmla="*/ 70 w 70"/>
                    <a:gd name="T63" fmla="*/ 11 h 37"/>
                    <a:gd name="T64" fmla="*/ 70 w 70"/>
                    <a:gd name="T65" fmla="*/ 10 h 37"/>
                    <a:gd name="T66" fmla="*/ 70 w 70"/>
                    <a:gd name="T67" fmla="*/ 10 h 37"/>
                    <a:gd name="T68" fmla="*/ 12 w 7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37"/>
                    <a:gd name="T107" fmla="*/ 70 w 7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37">
                      <a:moveTo>
                        <a:pt x="12" y="0"/>
                      </a:moveTo>
                      <a:lnTo>
                        <a:pt x="0" y="27"/>
                      </a:lnTo>
                      <a:lnTo>
                        <a:pt x="57" y="37"/>
                      </a:lnTo>
                      <a:lnTo>
                        <a:pt x="58" y="37"/>
                      </a:lnTo>
                      <a:lnTo>
                        <a:pt x="58" y="36"/>
                      </a:lnTo>
                      <a:lnTo>
                        <a:pt x="58" y="35"/>
                      </a:lnTo>
                      <a:lnTo>
                        <a:pt x="59" y="35"/>
                      </a:lnTo>
                      <a:lnTo>
                        <a:pt x="59" y="34"/>
                      </a:lnTo>
                      <a:lnTo>
                        <a:pt x="59" y="33"/>
                      </a:lnTo>
                      <a:lnTo>
                        <a:pt x="59" y="32"/>
                      </a:lnTo>
                      <a:lnTo>
                        <a:pt x="60" y="31"/>
                      </a:lnTo>
                      <a:lnTo>
                        <a:pt x="61" y="30"/>
                      </a:lnTo>
                      <a:lnTo>
                        <a:pt x="61" y="29"/>
                      </a:lnTo>
                      <a:lnTo>
                        <a:pt x="62" y="28"/>
                      </a:lnTo>
                      <a:lnTo>
                        <a:pt x="62" y="27"/>
                      </a:lnTo>
                      <a:lnTo>
                        <a:pt x="63" y="25"/>
                      </a:lnTo>
                      <a:lnTo>
                        <a:pt x="63" y="24"/>
                      </a:lnTo>
                      <a:lnTo>
                        <a:pt x="64" y="23"/>
                      </a:lnTo>
                      <a:lnTo>
                        <a:pt x="64" y="22"/>
                      </a:lnTo>
                      <a:lnTo>
                        <a:pt x="65" y="21"/>
                      </a:lnTo>
                      <a:lnTo>
                        <a:pt x="66" y="19"/>
                      </a:lnTo>
                      <a:lnTo>
                        <a:pt x="66" y="18"/>
                      </a:lnTo>
                      <a:lnTo>
                        <a:pt x="67" y="17"/>
                      </a:lnTo>
                      <a:lnTo>
                        <a:pt x="67" y="16"/>
                      </a:lnTo>
                      <a:lnTo>
                        <a:pt x="68" y="15"/>
                      </a:lnTo>
                      <a:lnTo>
                        <a:pt x="68" y="14"/>
                      </a:lnTo>
                      <a:lnTo>
                        <a:pt x="69" y="13"/>
                      </a:lnTo>
                      <a:lnTo>
                        <a:pt x="69" y="12"/>
                      </a:lnTo>
                      <a:lnTo>
                        <a:pt x="70" y="11"/>
                      </a:lnTo>
                      <a:lnTo>
                        <a:pt x="70" y="1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99" name="Freeform 220"/>
                <p:cNvSpPr>
                  <a:spLocks/>
                </p:cNvSpPr>
                <p:nvPr/>
              </p:nvSpPr>
              <p:spPr bwMode="auto">
                <a:xfrm>
                  <a:off x="5062" y="3233"/>
                  <a:ext cx="70" cy="37"/>
                </a:xfrm>
                <a:custGeom>
                  <a:avLst/>
                  <a:gdLst>
                    <a:gd name="T0" fmla="*/ 12 w 70"/>
                    <a:gd name="T1" fmla="*/ 0 h 37"/>
                    <a:gd name="T2" fmla="*/ 0 w 70"/>
                    <a:gd name="T3" fmla="*/ 27 h 37"/>
                    <a:gd name="T4" fmla="*/ 57 w 70"/>
                    <a:gd name="T5" fmla="*/ 37 h 37"/>
                    <a:gd name="T6" fmla="*/ 58 w 70"/>
                    <a:gd name="T7" fmla="*/ 37 h 37"/>
                    <a:gd name="T8" fmla="*/ 58 w 70"/>
                    <a:gd name="T9" fmla="*/ 36 h 37"/>
                    <a:gd name="T10" fmla="*/ 58 w 70"/>
                    <a:gd name="T11" fmla="*/ 36 h 37"/>
                    <a:gd name="T12" fmla="*/ 58 w 70"/>
                    <a:gd name="T13" fmla="*/ 35 h 37"/>
                    <a:gd name="T14" fmla="*/ 59 w 70"/>
                    <a:gd name="T15" fmla="*/ 35 h 37"/>
                    <a:gd name="T16" fmla="*/ 59 w 70"/>
                    <a:gd name="T17" fmla="*/ 34 h 37"/>
                    <a:gd name="T18" fmla="*/ 59 w 70"/>
                    <a:gd name="T19" fmla="*/ 33 h 37"/>
                    <a:gd name="T20" fmla="*/ 59 w 70"/>
                    <a:gd name="T21" fmla="*/ 32 h 37"/>
                    <a:gd name="T22" fmla="*/ 60 w 70"/>
                    <a:gd name="T23" fmla="*/ 31 h 37"/>
                    <a:gd name="T24" fmla="*/ 61 w 70"/>
                    <a:gd name="T25" fmla="*/ 30 h 37"/>
                    <a:gd name="T26" fmla="*/ 61 w 70"/>
                    <a:gd name="T27" fmla="*/ 29 h 37"/>
                    <a:gd name="T28" fmla="*/ 62 w 70"/>
                    <a:gd name="T29" fmla="*/ 28 h 37"/>
                    <a:gd name="T30" fmla="*/ 62 w 70"/>
                    <a:gd name="T31" fmla="*/ 27 h 37"/>
                    <a:gd name="T32" fmla="*/ 63 w 70"/>
                    <a:gd name="T33" fmla="*/ 25 h 37"/>
                    <a:gd name="T34" fmla="*/ 63 w 70"/>
                    <a:gd name="T35" fmla="*/ 24 h 37"/>
                    <a:gd name="T36" fmla="*/ 64 w 70"/>
                    <a:gd name="T37" fmla="*/ 23 h 37"/>
                    <a:gd name="T38" fmla="*/ 64 w 70"/>
                    <a:gd name="T39" fmla="*/ 22 h 37"/>
                    <a:gd name="T40" fmla="*/ 65 w 70"/>
                    <a:gd name="T41" fmla="*/ 21 h 37"/>
                    <a:gd name="T42" fmla="*/ 66 w 70"/>
                    <a:gd name="T43" fmla="*/ 19 h 37"/>
                    <a:gd name="T44" fmla="*/ 66 w 70"/>
                    <a:gd name="T45" fmla="*/ 18 h 37"/>
                    <a:gd name="T46" fmla="*/ 67 w 70"/>
                    <a:gd name="T47" fmla="*/ 17 h 37"/>
                    <a:gd name="T48" fmla="*/ 67 w 70"/>
                    <a:gd name="T49" fmla="*/ 16 h 37"/>
                    <a:gd name="T50" fmla="*/ 68 w 70"/>
                    <a:gd name="T51" fmla="*/ 15 h 37"/>
                    <a:gd name="T52" fmla="*/ 68 w 70"/>
                    <a:gd name="T53" fmla="*/ 14 h 37"/>
                    <a:gd name="T54" fmla="*/ 69 w 70"/>
                    <a:gd name="T55" fmla="*/ 13 h 37"/>
                    <a:gd name="T56" fmla="*/ 69 w 70"/>
                    <a:gd name="T57" fmla="*/ 12 h 37"/>
                    <a:gd name="T58" fmla="*/ 69 w 70"/>
                    <a:gd name="T59" fmla="*/ 12 h 37"/>
                    <a:gd name="T60" fmla="*/ 70 w 70"/>
                    <a:gd name="T61" fmla="*/ 11 h 37"/>
                    <a:gd name="T62" fmla="*/ 70 w 70"/>
                    <a:gd name="T63" fmla="*/ 11 h 37"/>
                    <a:gd name="T64" fmla="*/ 70 w 70"/>
                    <a:gd name="T65" fmla="*/ 10 h 37"/>
                    <a:gd name="T66" fmla="*/ 70 w 70"/>
                    <a:gd name="T67" fmla="*/ 10 h 37"/>
                    <a:gd name="T68" fmla="*/ 12 w 7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37"/>
                    <a:gd name="T107" fmla="*/ 70 w 7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37">
                      <a:moveTo>
                        <a:pt x="12" y="0"/>
                      </a:moveTo>
                      <a:lnTo>
                        <a:pt x="0" y="27"/>
                      </a:lnTo>
                      <a:lnTo>
                        <a:pt x="57" y="37"/>
                      </a:lnTo>
                      <a:lnTo>
                        <a:pt x="58" y="37"/>
                      </a:lnTo>
                      <a:lnTo>
                        <a:pt x="58" y="36"/>
                      </a:lnTo>
                      <a:lnTo>
                        <a:pt x="58" y="35"/>
                      </a:lnTo>
                      <a:lnTo>
                        <a:pt x="59" y="35"/>
                      </a:lnTo>
                      <a:lnTo>
                        <a:pt x="59" y="34"/>
                      </a:lnTo>
                      <a:lnTo>
                        <a:pt x="59" y="33"/>
                      </a:lnTo>
                      <a:lnTo>
                        <a:pt x="59" y="32"/>
                      </a:lnTo>
                      <a:lnTo>
                        <a:pt x="60" y="31"/>
                      </a:lnTo>
                      <a:lnTo>
                        <a:pt x="61" y="30"/>
                      </a:lnTo>
                      <a:lnTo>
                        <a:pt x="61" y="29"/>
                      </a:lnTo>
                      <a:lnTo>
                        <a:pt x="62" y="28"/>
                      </a:lnTo>
                      <a:lnTo>
                        <a:pt x="62" y="27"/>
                      </a:lnTo>
                      <a:lnTo>
                        <a:pt x="63" y="25"/>
                      </a:lnTo>
                      <a:lnTo>
                        <a:pt x="63" y="24"/>
                      </a:lnTo>
                      <a:lnTo>
                        <a:pt x="64" y="23"/>
                      </a:lnTo>
                      <a:lnTo>
                        <a:pt x="64" y="22"/>
                      </a:lnTo>
                      <a:lnTo>
                        <a:pt x="65" y="21"/>
                      </a:lnTo>
                      <a:lnTo>
                        <a:pt x="66" y="19"/>
                      </a:lnTo>
                      <a:lnTo>
                        <a:pt x="66" y="18"/>
                      </a:lnTo>
                      <a:lnTo>
                        <a:pt x="67" y="17"/>
                      </a:lnTo>
                      <a:lnTo>
                        <a:pt x="67" y="16"/>
                      </a:lnTo>
                      <a:lnTo>
                        <a:pt x="68" y="15"/>
                      </a:lnTo>
                      <a:lnTo>
                        <a:pt x="68" y="14"/>
                      </a:lnTo>
                      <a:lnTo>
                        <a:pt x="69" y="13"/>
                      </a:lnTo>
                      <a:lnTo>
                        <a:pt x="69" y="12"/>
                      </a:lnTo>
                      <a:lnTo>
                        <a:pt x="70" y="11"/>
                      </a:lnTo>
                      <a:lnTo>
                        <a:pt x="70" y="10"/>
                      </a:lnTo>
                      <a:lnTo>
                        <a:pt x="12"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0890" name="Freeform 221"/>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7" name="Group 222"/>
              <p:cNvGrpSpPr>
                <a:grpSpLocks/>
              </p:cNvGrpSpPr>
              <p:nvPr/>
            </p:nvGrpSpPr>
            <p:grpSpPr bwMode="auto">
              <a:xfrm>
                <a:off x="5127" y="3257"/>
                <a:ext cx="11" cy="15"/>
                <a:chOff x="5127" y="3257"/>
                <a:chExt cx="11" cy="15"/>
              </a:xfrm>
            </p:grpSpPr>
            <p:sp>
              <p:nvSpPr>
                <p:cNvPr id="71096" name="Freeform 223"/>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97" name="Freeform 224"/>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0892" name="Freeform 225"/>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8" name="Group 226"/>
              <p:cNvGrpSpPr>
                <a:grpSpLocks/>
              </p:cNvGrpSpPr>
              <p:nvPr/>
            </p:nvGrpSpPr>
            <p:grpSpPr bwMode="auto">
              <a:xfrm>
                <a:off x="5134" y="3260"/>
                <a:ext cx="4" cy="3"/>
                <a:chOff x="5134" y="3260"/>
                <a:chExt cx="4" cy="3"/>
              </a:xfrm>
            </p:grpSpPr>
            <p:sp>
              <p:nvSpPr>
                <p:cNvPr id="71094" name="Freeform 227"/>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sp>
              <p:nvSpPr>
                <p:cNvPr id="71095" name="Freeform 228"/>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grpSp>
          <p:sp>
            <p:nvSpPr>
              <p:cNvPr id="70894" name="Freeform 229"/>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9" name="Group 230"/>
              <p:cNvGrpSpPr>
                <a:grpSpLocks/>
              </p:cNvGrpSpPr>
              <p:nvPr/>
            </p:nvGrpSpPr>
            <p:grpSpPr bwMode="auto">
              <a:xfrm>
                <a:off x="5131" y="3266"/>
                <a:ext cx="3" cy="4"/>
                <a:chOff x="5131" y="3266"/>
                <a:chExt cx="3" cy="4"/>
              </a:xfrm>
            </p:grpSpPr>
            <p:sp>
              <p:nvSpPr>
                <p:cNvPr id="71092" name="Freeform 231"/>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sp>
              <p:nvSpPr>
                <p:cNvPr id="71093" name="Freeform 232"/>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grpSp>
          <p:sp>
            <p:nvSpPr>
              <p:cNvPr id="70896" name="Freeform 233"/>
              <p:cNvSpPr>
                <a:spLocks/>
              </p:cNvSpPr>
              <p:nvPr/>
            </p:nvSpPr>
            <p:spPr bwMode="auto">
              <a:xfrm>
                <a:off x="5105" y="3270"/>
                <a:ext cx="42" cy="41"/>
              </a:xfrm>
              <a:custGeom>
                <a:avLst/>
                <a:gdLst>
                  <a:gd name="T0" fmla="*/ 36 w 42"/>
                  <a:gd name="T1" fmla="*/ 3 h 41"/>
                  <a:gd name="T2" fmla="*/ 17 w 42"/>
                  <a:gd name="T3" fmla="*/ 21 h 41"/>
                  <a:gd name="T4" fmla="*/ 0 w 42"/>
                  <a:gd name="T5" fmla="*/ 34 h 41"/>
                  <a:gd name="T6" fmla="*/ 0 w 42"/>
                  <a:gd name="T7" fmla="*/ 41 h 41"/>
                  <a:gd name="T8" fmla="*/ 42 w 42"/>
                  <a:gd name="T9" fmla="*/ 11 h 41"/>
                  <a:gd name="T10" fmla="*/ 42 w 42"/>
                  <a:gd name="T11" fmla="*/ 0 h 41"/>
                  <a:gd name="T12" fmla="*/ 36 w 42"/>
                  <a:gd name="T13" fmla="*/ 3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36" y="3"/>
                    </a:moveTo>
                    <a:lnTo>
                      <a:pt x="17" y="21"/>
                    </a:lnTo>
                    <a:lnTo>
                      <a:pt x="0" y="34"/>
                    </a:lnTo>
                    <a:lnTo>
                      <a:pt x="0" y="41"/>
                    </a:lnTo>
                    <a:lnTo>
                      <a:pt x="42" y="11"/>
                    </a:lnTo>
                    <a:lnTo>
                      <a:pt x="42" y="0"/>
                    </a:lnTo>
                    <a:lnTo>
                      <a:pt x="36" y="3"/>
                    </a:lnTo>
                    <a:close/>
                  </a:path>
                </a:pathLst>
              </a:custGeom>
              <a:solidFill>
                <a:srgbClr val="828282"/>
              </a:solidFill>
              <a:ln w="9525">
                <a:noFill/>
                <a:round/>
                <a:headEnd/>
                <a:tailEnd/>
              </a:ln>
            </p:spPr>
            <p:txBody>
              <a:bodyPr>
                <a:prstTxWarp prst="textNoShape">
                  <a:avLst/>
                </a:prstTxWarp>
              </a:bodyPr>
              <a:lstStyle/>
              <a:p>
                <a:endParaRPr lang="en-US"/>
              </a:p>
            </p:txBody>
          </p:sp>
          <p:sp>
            <p:nvSpPr>
              <p:cNvPr id="70897" name="Freeform 234"/>
              <p:cNvSpPr>
                <a:spLocks/>
              </p:cNvSpPr>
              <p:nvPr/>
            </p:nvSpPr>
            <p:spPr bwMode="auto">
              <a:xfrm>
                <a:off x="5105" y="3270"/>
                <a:ext cx="42" cy="41"/>
              </a:xfrm>
              <a:custGeom>
                <a:avLst/>
                <a:gdLst>
                  <a:gd name="T0" fmla="*/ 36 w 42"/>
                  <a:gd name="T1" fmla="*/ 3 h 41"/>
                  <a:gd name="T2" fmla="*/ 17 w 42"/>
                  <a:gd name="T3" fmla="*/ 21 h 41"/>
                  <a:gd name="T4" fmla="*/ 0 w 42"/>
                  <a:gd name="T5" fmla="*/ 34 h 41"/>
                  <a:gd name="T6" fmla="*/ 0 w 42"/>
                  <a:gd name="T7" fmla="*/ 41 h 41"/>
                  <a:gd name="T8" fmla="*/ 42 w 42"/>
                  <a:gd name="T9" fmla="*/ 11 h 41"/>
                  <a:gd name="T10" fmla="*/ 42 w 42"/>
                  <a:gd name="T11" fmla="*/ 0 h 41"/>
                  <a:gd name="T12" fmla="*/ 36 w 42"/>
                  <a:gd name="T13" fmla="*/ 3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36" y="3"/>
                    </a:moveTo>
                    <a:lnTo>
                      <a:pt x="17" y="21"/>
                    </a:lnTo>
                    <a:lnTo>
                      <a:pt x="0" y="34"/>
                    </a:lnTo>
                    <a:lnTo>
                      <a:pt x="0" y="41"/>
                    </a:lnTo>
                    <a:lnTo>
                      <a:pt x="42" y="11"/>
                    </a:lnTo>
                    <a:lnTo>
                      <a:pt x="42" y="0"/>
                    </a:lnTo>
                    <a:lnTo>
                      <a:pt x="36" y="3"/>
                    </a:lnTo>
                  </a:path>
                </a:pathLst>
              </a:custGeom>
              <a:noFill/>
              <a:ln w="0" cap="rnd">
                <a:solidFill>
                  <a:srgbClr val="000000"/>
                </a:solidFill>
                <a:round/>
                <a:headEnd/>
                <a:tailEnd/>
              </a:ln>
            </p:spPr>
            <p:txBody>
              <a:bodyPr>
                <a:prstTxWarp prst="textNoShape">
                  <a:avLst/>
                </a:prstTxWarp>
              </a:bodyPr>
              <a:lstStyle/>
              <a:p>
                <a:endParaRPr lang="en-US"/>
              </a:p>
            </p:txBody>
          </p:sp>
          <p:sp>
            <p:nvSpPr>
              <p:cNvPr id="70898" name="Freeform 235"/>
              <p:cNvSpPr>
                <a:spLocks/>
              </p:cNvSpPr>
              <p:nvPr/>
            </p:nvSpPr>
            <p:spPr bwMode="auto">
              <a:xfrm>
                <a:off x="5012" y="3285"/>
                <a:ext cx="93" cy="26"/>
              </a:xfrm>
              <a:custGeom>
                <a:avLst/>
                <a:gdLst>
                  <a:gd name="T0" fmla="*/ 0 w 93"/>
                  <a:gd name="T1" fmla="*/ 0 h 26"/>
                  <a:gd name="T2" fmla="*/ 0 w 93"/>
                  <a:gd name="T3" fmla="*/ 5 h 26"/>
                  <a:gd name="T4" fmla="*/ 93 w 93"/>
                  <a:gd name="T5" fmla="*/ 26 h 26"/>
                  <a:gd name="T6" fmla="*/ 93 w 93"/>
                  <a:gd name="T7" fmla="*/ 21 h 26"/>
                  <a:gd name="T8" fmla="*/ 92 w 93"/>
                  <a:gd name="T9" fmla="*/ 20 h 26"/>
                  <a:gd name="T10" fmla="*/ 2 w 93"/>
                  <a:gd name="T11" fmla="*/ 0 h 26"/>
                  <a:gd name="T12" fmla="*/ 0 w 93"/>
                  <a:gd name="T13" fmla="*/ 0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0" y="0"/>
                    </a:moveTo>
                    <a:lnTo>
                      <a:pt x="0" y="5"/>
                    </a:lnTo>
                    <a:lnTo>
                      <a:pt x="93" y="26"/>
                    </a:lnTo>
                    <a:lnTo>
                      <a:pt x="93" y="21"/>
                    </a:lnTo>
                    <a:lnTo>
                      <a:pt x="92" y="20"/>
                    </a:lnTo>
                    <a:lnTo>
                      <a:pt x="2" y="0"/>
                    </a:lnTo>
                    <a:lnTo>
                      <a:pt x="0" y="0"/>
                    </a:lnTo>
                    <a:close/>
                  </a:path>
                </a:pathLst>
              </a:custGeom>
              <a:solidFill>
                <a:srgbClr val="828282"/>
              </a:solidFill>
              <a:ln w="9525">
                <a:noFill/>
                <a:round/>
                <a:headEnd/>
                <a:tailEnd/>
              </a:ln>
            </p:spPr>
            <p:txBody>
              <a:bodyPr>
                <a:prstTxWarp prst="textNoShape">
                  <a:avLst/>
                </a:prstTxWarp>
              </a:bodyPr>
              <a:lstStyle/>
              <a:p>
                <a:endParaRPr lang="en-US"/>
              </a:p>
            </p:txBody>
          </p:sp>
          <p:sp>
            <p:nvSpPr>
              <p:cNvPr id="70899" name="Freeform 236"/>
              <p:cNvSpPr>
                <a:spLocks/>
              </p:cNvSpPr>
              <p:nvPr/>
            </p:nvSpPr>
            <p:spPr bwMode="auto">
              <a:xfrm>
                <a:off x="5012" y="3285"/>
                <a:ext cx="93" cy="26"/>
              </a:xfrm>
              <a:custGeom>
                <a:avLst/>
                <a:gdLst>
                  <a:gd name="T0" fmla="*/ 0 w 93"/>
                  <a:gd name="T1" fmla="*/ 0 h 26"/>
                  <a:gd name="T2" fmla="*/ 0 w 93"/>
                  <a:gd name="T3" fmla="*/ 5 h 26"/>
                  <a:gd name="T4" fmla="*/ 93 w 93"/>
                  <a:gd name="T5" fmla="*/ 26 h 26"/>
                  <a:gd name="T6" fmla="*/ 93 w 93"/>
                  <a:gd name="T7" fmla="*/ 21 h 26"/>
                  <a:gd name="T8" fmla="*/ 92 w 93"/>
                  <a:gd name="T9" fmla="*/ 20 h 26"/>
                  <a:gd name="T10" fmla="*/ 2 w 93"/>
                  <a:gd name="T11" fmla="*/ 0 h 26"/>
                  <a:gd name="T12" fmla="*/ 0 w 93"/>
                  <a:gd name="T13" fmla="*/ 0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0" y="0"/>
                    </a:moveTo>
                    <a:lnTo>
                      <a:pt x="0" y="5"/>
                    </a:lnTo>
                    <a:lnTo>
                      <a:pt x="93" y="26"/>
                    </a:lnTo>
                    <a:lnTo>
                      <a:pt x="93" y="21"/>
                    </a:lnTo>
                    <a:lnTo>
                      <a:pt x="92" y="20"/>
                    </a:lnTo>
                    <a:lnTo>
                      <a:pt x="2" y="0"/>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0900" name="Line 237"/>
              <p:cNvSpPr>
                <a:spLocks noChangeShapeType="1"/>
              </p:cNvSpPr>
              <p:nvPr/>
            </p:nvSpPr>
            <p:spPr bwMode="auto">
              <a:xfrm flipH="1">
                <a:off x="5130" y="3290"/>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01" name="Line 238"/>
              <p:cNvSpPr>
                <a:spLocks noChangeShapeType="1"/>
              </p:cNvSpPr>
              <p:nvPr/>
            </p:nvSpPr>
            <p:spPr bwMode="auto">
              <a:xfrm>
                <a:off x="5136" y="328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02" name="Freeform 239"/>
              <p:cNvSpPr>
                <a:spLocks/>
              </p:cNvSpPr>
              <p:nvPr/>
            </p:nvSpPr>
            <p:spPr bwMode="auto">
              <a:xfrm>
                <a:off x="5126" y="3290"/>
                <a:ext cx="1" cy="4"/>
              </a:xfrm>
              <a:custGeom>
                <a:avLst/>
                <a:gdLst>
                  <a:gd name="T0" fmla="*/ 0 w 1"/>
                  <a:gd name="T1" fmla="*/ 1 h 4"/>
                  <a:gd name="T2" fmla="*/ 0 w 1"/>
                  <a:gd name="T3" fmla="*/ 4 h 4"/>
                  <a:gd name="T4" fmla="*/ 1 w 1"/>
                  <a:gd name="T5" fmla="*/ 3 h 4"/>
                  <a:gd name="T6" fmla="*/ 1 w 1"/>
                  <a:gd name="T7" fmla="*/ 0 h 4"/>
                  <a:gd name="T8" fmla="*/ 0 w 1"/>
                  <a:gd name="T9" fmla="*/ 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1"/>
                    </a:moveTo>
                    <a:lnTo>
                      <a:pt x="0" y="4"/>
                    </a:lnTo>
                    <a:lnTo>
                      <a:pt x="1" y="3"/>
                    </a:lnTo>
                    <a:lnTo>
                      <a:pt x="1" y="0"/>
                    </a:lnTo>
                    <a:lnTo>
                      <a:pt x="0" y="1"/>
                    </a:lnTo>
                    <a:close/>
                  </a:path>
                </a:pathLst>
              </a:custGeom>
              <a:solidFill>
                <a:srgbClr val="BFBFBF"/>
              </a:solidFill>
              <a:ln w="9525">
                <a:noFill/>
                <a:round/>
                <a:headEnd/>
                <a:tailEnd/>
              </a:ln>
            </p:spPr>
            <p:txBody>
              <a:bodyPr>
                <a:prstTxWarp prst="textNoShape">
                  <a:avLst/>
                </a:prstTxWarp>
              </a:bodyPr>
              <a:lstStyle/>
              <a:p>
                <a:endParaRPr lang="en-US"/>
              </a:p>
            </p:txBody>
          </p:sp>
          <p:sp>
            <p:nvSpPr>
              <p:cNvPr id="70903" name="Freeform 240"/>
              <p:cNvSpPr>
                <a:spLocks/>
              </p:cNvSpPr>
              <p:nvPr/>
            </p:nvSpPr>
            <p:spPr bwMode="auto">
              <a:xfrm>
                <a:off x="5126" y="3290"/>
                <a:ext cx="1" cy="4"/>
              </a:xfrm>
              <a:custGeom>
                <a:avLst/>
                <a:gdLst>
                  <a:gd name="T0" fmla="*/ 0 w 1"/>
                  <a:gd name="T1" fmla="*/ 1 h 4"/>
                  <a:gd name="T2" fmla="*/ 0 w 1"/>
                  <a:gd name="T3" fmla="*/ 4 h 4"/>
                  <a:gd name="T4" fmla="*/ 1 w 1"/>
                  <a:gd name="T5" fmla="*/ 3 h 4"/>
                  <a:gd name="T6" fmla="*/ 1 w 1"/>
                  <a:gd name="T7" fmla="*/ 0 h 4"/>
                  <a:gd name="T8" fmla="*/ 0 w 1"/>
                  <a:gd name="T9" fmla="*/ 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1"/>
                    </a:moveTo>
                    <a:lnTo>
                      <a:pt x="0" y="4"/>
                    </a:lnTo>
                    <a:lnTo>
                      <a:pt x="1" y="3"/>
                    </a:lnTo>
                    <a:lnTo>
                      <a:pt x="1" y="0"/>
                    </a:lnTo>
                    <a:lnTo>
                      <a:pt x="0" y="1"/>
                    </a:lnTo>
                  </a:path>
                </a:pathLst>
              </a:custGeom>
              <a:noFill/>
              <a:ln w="0" cap="rnd">
                <a:solidFill>
                  <a:srgbClr val="000000"/>
                </a:solidFill>
                <a:round/>
                <a:headEnd/>
                <a:tailEnd/>
              </a:ln>
            </p:spPr>
            <p:txBody>
              <a:bodyPr>
                <a:prstTxWarp prst="textNoShape">
                  <a:avLst/>
                </a:prstTxWarp>
              </a:bodyPr>
              <a:lstStyle/>
              <a:p>
                <a:endParaRPr lang="en-US"/>
              </a:p>
            </p:txBody>
          </p:sp>
          <p:sp>
            <p:nvSpPr>
              <p:cNvPr id="70904" name="Line 241"/>
              <p:cNvSpPr>
                <a:spLocks noChangeShapeType="1"/>
              </p:cNvSpPr>
              <p:nvPr/>
            </p:nvSpPr>
            <p:spPr bwMode="auto">
              <a:xfrm>
                <a:off x="5036" y="3270"/>
                <a:ext cx="90" cy="19"/>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05" name="Freeform 242"/>
              <p:cNvSpPr>
                <a:spLocks/>
              </p:cNvSpPr>
              <p:nvPr/>
            </p:nvSpPr>
            <p:spPr bwMode="auto">
              <a:xfrm>
                <a:off x="5012" y="3266"/>
                <a:ext cx="135" cy="40"/>
              </a:xfrm>
              <a:custGeom>
                <a:avLst/>
                <a:gdLst>
                  <a:gd name="T0" fmla="*/ 32 w 135"/>
                  <a:gd name="T1" fmla="*/ 0 h 40"/>
                  <a:gd name="T2" fmla="*/ 23 w 135"/>
                  <a:gd name="T3" fmla="*/ 5 h 40"/>
                  <a:gd name="T4" fmla="*/ 23 w 135"/>
                  <a:gd name="T5" fmla="*/ 6 h 40"/>
                  <a:gd name="T6" fmla="*/ 0 w 135"/>
                  <a:gd name="T7" fmla="*/ 19 h 40"/>
                  <a:gd name="T8" fmla="*/ 93 w 135"/>
                  <a:gd name="T9" fmla="*/ 40 h 40"/>
                  <a:gd name="T10" fmla="*/ 114 w 135"/>
                  <a:gd name="T11" fmla="*/ 25 h 40"/>
                  <a:gd name="T12" fmla="*/ 114 w 135"/>
                  <a:gd name="T13" fmla="*/ 23 h 40"/>
                  <a:gd name="T14" fmla="*/ 123 w 135"/>
                  <a:gd name="T15" fmla="*/ 16 h 40"/>
                  <a:gd name="T16" fmla="*/ 125 w 135"/>
                  <a:gd name="T17" fmla="*/ 12 h 40"/>
                  <a:gd name="T18" fmla="*/ 135 w 135"/>
                  <a:gd name="T19" fmla="*/ 5 h 40"/>
                  <a:gd name="T20" fmla="*/ 127 w 135"/>
                  <a:gd name="T21" fmla="*/ 3 h 40"/>
                  <a:gd name="T22" fmla="*/ 43 w 135"/>
                  <a:gd name="T23" fmla="*/ 2 h 40"/>
                  <a:gd name="T24" fmla="*/ 32 w 13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40"/>
                  <a:gd name="T41" fmla="*/ 135 w 13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40">
                    <a:moveTo>
                      <a:pt x="32" y="0"/>
                    </a:moveTo>
                    <a:lnTo>
                      <a:pt x="23" y="5"/>
                    </a:lnTo>
                    <a:lnTo>
                      <a:pt x="23" y="6"/>
                    </a:lnTo>
                    <a:lnTo>
                      <a:pt x="0" y="19"/>
                    </a:lnTo>
                    <a:lnTo>
                      <a:pt x="93" y="40"/>
                    </a:lnTo>
                    <a:lnTo>
                      <a:pt x="114" y="25"/>
                    </a:lnTo>
                    <a:lnTo>
                      <a:pt x="114" y="23"/>
                    </a:lnTo>
                    <a:lnTo>
                      <a:pt x="123" y="16"/>
                    </a:lnTo>
                    <a:lnTo>
                      <a:pt x="125" y="12"/>
                    </a:lnTo>
                    <a:lnTo>
                      <a:pt x="135" y="5"/>
                    </a:lnTo>
                    <a:lnTo>
                      <a:pt x="127" y="3"/>
                    </a:lnTo>
                    <a:lnTo>
                      <a:pt x="43" y="2"/>
                    </a:lnTo>
                    <a:lnTo>
                      <a:pt x="32" y="0"/>
                    </a:lnTo>
                  </a:path>
                </a:pathLst>
              </a:custGeom>
              <a:noFill/>
              <a:ln w="0" cap="rnd">
                <a:solidFill>
                  <a:srgbClr val="000000"/>
                </a:solidFill>
                <a:round/>
                <a:headEnd/>
                <a:tailEnd/>
              </a:ln>
            </p:spPr>
            <p:txBody>
              <a:bodyPr>
                <a:prstTxWarp prst="textNoShape">
                  <a:avLst/>
                </a:prstTxWarp>
              </a:bodyPr>
              <a:lstStyle/>
              <a:p>
                <a:endParaRPr lang="en-US"/>
              </a:p>
            </p:txBody>
          </p:sp>
          <p:sp>
            <p:nvSpPr>
              <p:cNvPr id="70906" name="Freeform 243"/>
              <p:cNvSpPr>
                <a:spLocks/>
              </p:cNvSpPr>
              <p:nvPr/>
            </p:nvSpPr>
            <p:spPr bwMode="auto">
              <a:xfrm>
                <a:off x="5026" y="3274"/>
                <a:ext cx="81" cy="26"/>
              </a:xfrm>
              <a:custGeom>
                <a:avLst/>
                <a:gdLst>
                  <a:gd name="T0" fmla="*/ 11 w 81"/>
                  <a:gd name="T1" fmla="*/ 0 h 26"/>
                  <a:gd name="T2" fmla="*/ 6 w 81"/>
                  <a:gd name="T3" fmla="*/ 3 h 26"/>
                  <a:gd name="T4" fmla="*/ 5 w 81"/>
                  <a:gd name="T5" fmla="*/ 5 h 26"/>
                  <a:gd name="T6" fmla="*/ 0 w 81"/>
                  <a:gd name="T7" fmla="*/ 10 h 26"/>
                  <a:gd name="T8" fmla="*/ 71 w 81"/>
                  <a:gd name="T9" fmla="*/ 26 h 26"/>
                  <a:gd name="T10" fmla="*/ 75 w 81"/>
                  <a:gd name="T11" fmla="*/ 23 h 26"/>
                  <a:gd name="T12" fmla="*/ 81 w 81"/>
                  <a:gd name="T13" fmla="*/ 15 h 26"/>
                  <a:gd name="T14" fmla="*/ 79 w 81"/>
                  <a:gd name="T15" fmla="*/ 14 h 26"/>
                  <a:gd name="T16" fmla="*/ 11 w 8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6"/>
                  <a:gd name="T29" fmla="*/ 81 w 8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6">
                    <a:moveTo>
                      <a:pt x="11" y="0"/>
                    </a:moveTo>
                    <a:lnTo>
                      <a:pt x="6" y="3"/>
                    </a:lnTo>
                    <a:lnTo>
                      <a:pt x="5" y="5"/>
                    </a:lnTo>
                    <a:lnTo>
                      <a:pt x="0" y="10"/>
                    </a:lnTo>
                    <a:lnTo>
                      <a:pt x="71" y="26"/>
                    </a:lnTo>
                    <a:lnTo>
                      <a:pt x="75" y="23"/>
                    </a:lnTo>
                    <a:lnTo>
                      <a:pt x="81" y="15"/>
                    </a:lnTo>
                    <a:lnTo>
                      <a:pt x="79" y="14"/>
                    </a:lnTo>
                    <a:lnTo>
                      <a:pt x="11" y="0"/>
                    </a:lnTo>
                  </a:path>
                </a:pathLst>
              </a:custGeom>
              <a:noFill/>
              <a:ln w="0" cap="rnd">
                <a:solidFill>
                  <a:srgbClr val="000000"/>
                </a:solidFill>
                <a:round/>
                <a:headEnd/>
                <a:tailEnd/>
              </a:ln>
            </p:spPr>
            <p:txBody>
              <a:bodyPr>
                <a:prstTxWarp prst="textNoShape">
                  <a:avLst/>
                </a:prstTxWarp>
              </a:bodyPr>
              <a:lstStyle/>
              <a:p>
                <a:endParaRPr lang="en-US"/>
              </a:p>
            </p:txBody>
          </p:sp>
          <p:sp>
            <p:nvSpPr>
              <p:cNvPr id="70907" name="Line 244"/>
              <p:cNvSpPr>
                <a:spLocks noChangeShapeType="1"/>
              </p:cNvSpPr>
              <p:nvPr/>
            </p:nvSpPr>
            <p:spPr bwMode="auto">
              <a:xfrm>
                <a:off x="5035" y="3277"/>
                <a:ext cx="67" cy="1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08" name="Line 245"/>
              <p:cNvSpPr>
                <a:spLocks noChangeShapeType="1"/>
              </p:cNvSpPr>
              <p:nvPr/>
            </p:nvSpPr>
            <p:spPr bwMode="auto">
              <a:xfrm>
                <a:off x="5033" y="3279"/>
                <a:ext cx="66" cy="14"/>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09" name="Line 246"/>
              <p:cNvSpPr>
                <a:spLocks noChangeShapeType="1"/>
              </p:cNvSpPr>
              <p:nvPr/>
            </p:nvSpPr>
            <p:spPr bwMode="auto">
              <a:xfrm>
                <a:off x="5030" y="3281"/>
                <a:ext cx="68" cy="15"/>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0" name="Line 247"/>
              <p:cNvSpPr>
                <a:spLocks noChangeShapeType="1"/>
              </p:cNvSpPr>
              <p:nvPr/>
            </p:nvSpPr>
            <p:spPr bwMode="auto">
              <a:xfrm flipH="1">
                <a:off x="5037" y="3278"/>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1" name="Line 248"/>
              <p:cNvSpPr>
                <a:spLocks noChangeShapeType="1"/>
              </p:cNvSpPr>
              <p:nvPr/>
            </p:nvSpPr>
            <p:spPr bwMode="auto">
              <a:xfrm flipH="1">
                <a:off x="5043" y="327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2" name="Line 249"/>
              <p:cNvSpPr>
                <a:spLocks noChangeShapeType="1"/>
              </p:cNvSpPr>
              <p:nvPr/>
            </p:nvSpPr>
            <p:spPr bwMode="auto">
              <a:xfrm flipH="1">
                <a:off x="5037" y="327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3" name="Line 250"/>
              <p:cNvSpPr>
                <a:spLocks noChangeShapeType="1"/>
              </p:cNvSpPr>
              <p:nvPr/>
            </p:nvSpPr>
            <p:spPr bwMode="auto">
              <a:xfrm flipH="1">
                <a:off x="5047" y="327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4" name="Line 251"/>
              <p:cNvSpPr>
                <a:spLocks noChangeShapeType="1"/>
              </p:cNvSpPr>
              <p:nvPr/>
            </p:nvSpPr>
            <p:spPr bwMode="auto">
              <a:xfrm flipH="1">
                <a:off x="5053" y="3279"/>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5" name="Line 252"/>
              <p:cNvSpPr>
                <a:spLocks noChangeShapeType="1"/>
              </p:cNvSpPr>
              <p:nvPr/>
            </p:nvSpPr>
            <p:spPr bwMode="auto">
              <a:xfrm flipH="1">
                <a:off x="5062"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6" name="Line 253"/>
              <p:cNvSpPr>
                <a:spLocks noChangeShapeType="1"/>
              </p:cNvSpPr>
              <p:nvPr/>
            </p:nvSpPr>
            <p:spPr bwMode="auto">
              <a:xfrm flipH="1">
                <a:off x="5067" y="328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7" name="Line 254"/>
              <p:cNvSpPr>
                <a:spLocks noChangeShapeType="1"/>
              </p:cNvSpPr>
              <p:nvPr/>
            </p:nvSpPr>
            <p:spPr bwMode="auto">
              <a:xfrm flipH="1">
                <a:off x="5072" y="3288"/>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8" name="Line 255"/>
              <p:cNvSpPr>
                <a:spLocks noChangeShapeType="1"/>
              </p:cNvSpPr>
              <p:nvPr/>
            </p:nvSpPr>
            <p:spPr bwMode="auto">
              <a:xfrm flipH="1">
                <a:off x="5078" y="3289"/>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19" name="Line 256"/>
              <p:cNvSpPr>
                <a:spLocks noChangeShapeType="1"/>
              </p:cNvSpPr>
              <p:nvPr/>
            </p:nvSpPr>
            <p:spPr bwMode="auto">
              <a:xfrm flipH="1">
                <a:off x="5084" y="3290"/>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0" name="Line 257"/>
              <p:cNvSpPr>
                <a:spLocks noChangeShapeType="1"/>
              </p:cNvSpPr>
              <p:nvPr/>
            </p:nvSpPr>
            <p:spPr bwMode="auto">
              <a:xfrm flipH="1">
                <a:off x="5090" y="3292"/>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1" name="Line 258"/>
              <p:cNvSpPr>
                <a:spLocks noChangeShapeType="1"/>
              </p:cNvSpPr>
              <p:nvPr/>
            </p:nvSpPr>
            <p:spPr bwMode="auto">
              <a:xfrm flipH="1">
                <a:off x="5091" y="328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2" name="Line 259"/>
              <p:cNvSpPr>
                <a:spLocks noChangeShapeType="1"/>
              </p:cNvSpPr>
              <p:nvPr/>
            </p:nvSpPr>
            <p:spPr bwMode="auto">
              <a:xfrm flipH="1">
                <a:off x="5085" y="3288"/>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3" name="Line 260"/>
              <p:cNvSpPr>
                <a:spLocks noChangeShapeType="1"/>
              </p:cNvSpPr>
              <p:nvPr/>
            </p:nvSpPr>
            <p:spPr bwMode="auto">
              <a:xfrm flipH="1">
                <a:off x="5080" y="3287"/>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4" name="Line 261"/>
              <p:cNvSpPr>
                <a:spLocks noChangeShapeType="1"/>
              </p:cNvSpPr>
              <p:nvPr/>
            </p:nvSpPr>
            <p:spPr bwMode="auto">
              <a:xfrm flipH="1">
                <a:off x="5073" y="3286"/>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5" name="Line 262"/>
              <p:cNvSpPr>
                <a:spLocks noChangeShapeType="1"/>
              </p:cNvSpPr>
              <p:nvPr/>
            </p:nvSpPr>
            <p:spPr bwMode="auto">
              <a:xfrm flipH="1">
                <a:off x="5068" y="3284"/>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6" name="Line 263"/>
              <p:cNvSpPr>
                <a:spLocks noChangeShapeType="1"/>
              </p:cNvSpPr>
              <p:nvPr/>
            </p:nvSpPr>
            <p:spPr bwMode="auto">
              <a:xfrm flipH="1">
                <a:off x="5063" y="3283"/>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7" name="Line 264"/>
              <p:cNvSpPr>
                <a:spLocks noChangeShapeType="1"/>
              </p:cNvSpPr>
              <p:nvPr/>
            </p:nvSpPr>
            <p:spPr bwMode="auto">
              <a:xfrm flipH="1">
                <a:off x="5058" y="3280"/>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8" name="Line 265"/>
              <p:cNvSpPr>
                <a:spLocks noChangeShapeType="1"/>
              </p:cNvSpPr>
              <p:nvPr/>
            </p:nvSpPr>
            <p:spPr bwMode="auto">
              <a:xfrm flipH="1">
                <a:off x="5064" y="3281"/>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29" name="Line 266"/>
              <p:cNvSpPr>
                <a:spLocks noChangeShapeType="1"/>
              </p:cNvSpPr>
              <p:nvPr/>
            </p:nvSpPr>
            <p:spPr bwMode="auto">
              <a:xfrm flipH="1">
                <a:off x="5069" y="3282"/>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0" name="Line 267"/>
              <p:cNvSpPr>
                <a:spLocks noChangeShapeType="1"/>
              </p:cNvSpPr>
              <p:nvPr/>
            </p:nvSpPr>
            <p:spPr bwMode="auto">
              <a:xfrm flipH="1">
                <a:off x="5074" y="3283"/>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1" name="Line 268"/>
              <p:cNvSpPr>
                <a:spLocks noChangeShapeType="1"/>
              </p:cNvSpPr>
              <p:nvPr/>
            </p:nvSpPr>
            <p:spPr bwMode="auto">
              <a:xfrm flipH="1">
                <a:off x="5080" y="3284"/>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2" name="Line 269"/>
              <p:cNvSpPr>
                <a:spLocks noChangeShapeType="1"/>
              </p:cNvSpPr>
              <p:nvPr/>
            </p:nvSpPr>
            <p:spPr bwMode="auto">
              <a:xfrm flipH="1">
                <a:off x="5085"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3" name="Line 270"/>
              <p:cNvSpPr>
                <a:spLocks noChangeShapeType="1"/>
              </p:cNvSpPr>
              <p:nvPr/>
            </p:nvSpPr>
            <p:spPr bwMode="auto">
              <a:xfrm flipH="1">
                <a:off x="5092" y="3287"/>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4" name="Line 271"/>
              <p:cNvSpPr>
                <a:spLocks noChangeShapeType="1"/>
              </p:cNvSpPr>
              <p:nvPr/>
            </p:nvSpPr>
            <p:spPr bwMode="auto">
              <a:xfrm flipH="1">
                <a:off x="5060" y="3288"/>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5" name="Line 272"/>
              <p:cNvSpPr>
                <a:spLocks noChangeShapeType="1"/>
              </p:cNvSpPr>
              <p:nvPr/>
            </p:nvSpPr>
            <p:spPr bwMode="auto">
              <a:xfrm flipH="1">
                <a:off x="5065" y="3290"/>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6" name="Line 273"/>
              <p:cNvSpPr>
                <a:spLocks noChangeShapeType="1"/>
              </p:cNvSpPr>
              <p:nvPr/>
            </p:nvSpPr>
            <p:spPr bwMode="auto">
              <a:xfrm flipH="1">
                <a:off x="5070" y="3291"/>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7" name="Line 274"/>
              <p:cNvSpPr>
                <a:spLocks noChangeShapeType="1"/>
              </p:cNvSpPr>
              <p:nvPr/>
            </p:nvSpPr>
            <p:spPr bwMode="auto">
              <a:xfrm flipH="1">
                <a:off x="5077" y="3292"/>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8" name="Line 275"/>
              <p:cNvSpPr>
                <a:spLocks noChangeShapeType="1"/>
              </p:cNvSpPr>
              <p:nvPr/>
            </p:nvSpPr>
            <p:spPr bwMode="auto">
              <a:xfrm flipH="1">
                <a:off x="5082" y="3293"/>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39" name="Line 276"/>
              <p:cNvSpPr>
                <a:spLocks noChangeShapeType="1"/>
              </p:cNvSpPr>
              <p:nvPr/>
            </p:nvSpPr>
            <p:spPr bwMode="auto">
              <a:xfrm flipH="1">
                <a:off x="5089" y="3295"/>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0" name="Line 277"/>
              <p:cNvSpPr>
                <a:spLocks noChangeShapeType="1"/>
              </p:cNvSpPr>
              <p:nvPr/>
            </p:nvSpPr>
            <p:spPr bwMode="auto">
              <a:xfrm flipH="1">
                <a:off x="5049" y="3286"/>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1" name="Line 278"/>
              <p:cNvSpPr>
                <a:spLocks noChangeShapeType="1"/>
              </p:cNvSpPr>
              <p:nvPr/>
            </p:nvSpPr>
            <p:spPr bwMode="auto">
              <a:xfrm flipH="1">
                <a:off x="5054" y="3287"/>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2" name="Line 279"/>
              <p:cNvSpPr>
                <a:spLocks noChangeShapeType="1"/>
              </p:cNvSpPr>
              <p:nvPr/>
            </p:nvSpPr>
            <p:spPr bwMode="auto">
              <a:xfrm flipH="1">
                <a:off x="5097" y="328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3" name="Line 280"/>
              <p:cNvSpPr>
                <a:spLocks noChangeShapeType="1"/>
              </p:cNvSpPr>
              <p:nvPr/>
            </p:nvSpPr>
            <p:spPr bwMode="auto">
              <a:xfrm flipH="1">
                <a:off x="5032" y="3283"/>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4" name="Line 281"/>
              <p:cNvSpPr>
                <a:spLocks noChangeShapeType="1"/>
              </p:cNvSpPr>
              <p:nvPr/>
            </p:nvSpPr>
            <p:spPr bwMode="auto">
              <a:xfrm flipH="1">
                <a:off x="5037" y="3284"/>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5" name="Line 282"/>
              <p:cNvSpPr>
                <a:spLocks noChangeShapeType="1"/>
              </p:cNvSpPr>
              <p:nvPr/>
            </p:nvSpPr>
            <p:spPr bwMode="auto">
              <a:xfrm flipH="1">
                <a:off x="5043" y="3285"/>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6" name="Line 283"/>
              <p:cNvSpPr>
                <a:spLocks noChangeShapeType="1"/>
              </p:cNvSpPr>
              <p:nvPr/>
            </p:nvSpPr>
            <p:spPr bwMode="auto">
              <a:xfrm flipH="1">
                <a:off x="5042" y="327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7" name="Line 284"/>
              <p:cNvSpPr>
                <a:spLocks noChangeShapeType="1"/>
              </p:cNvSpPr>
              <p:nvPr/>
            </p:nvSpPr>
            <p:spPr bwMode="auto">
              <a:xfrm flipH="1">
                <a:off x="5045" y="3282"/>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8" name="Line 285"/>
              <p:cNvSpPr>
                <a:spLocks noChangeShapeType="1"/>
              </p:cNvSpPr>
              <p:nvPr/>
            </p:nvSpPr>
            <p:spPr bwMode="auto">
              <a:xfrm flipH="1">
                <a:off x="5057" y="3282"/>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49" name="Line 286"/>
              <p:cNvSpPr>
                <a:spLocks noChangeShapeType="1"/>
              </p:cNvSpPr>
              <p:nvPr/>
            </p:nvSpPr>
            <p:spPr bwMode="auto">
              <a:xfrm flipH="1">
                <a:off x="5052" y="3281"/>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0" name="Line 287"/>
              <p:cNvSpPr>
                <a:spLocks noChangeShapeType="1"/>
              </p:cNvSpPr>
              <p:nvPr/>
            </p:nvSpPr>
            <p:spPr bwMode="auto">
              <a:xfrm flipH="1">
                <a:off x="5047" y="328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1" name="Line 288"/>
              <p:cNvSpPr>
                <a:spLocks noChangeShapeType="1"/>
              </p:cNvSpPr>
              <p:nvPr/>
            </p:nvSpPr>
            <p:spPr bwMode="auto">
              <a:xfrm flipH="1">
                <a:off x="5035" y="328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2" name="Line 289"/>
              <p:cNvSpPr>
                <a:spLocks noChangeShapeType="1"/>
              </p:cNvSpPr>
              <p:nvPr/>
            </p:nvSpPr>
            <p:spPr bwMode="auto">
              <a:xfrm flipH="1">
                <a:off x="5039" y="3281"/>
                <a:ext cx="4"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3" name="Line 290"/>
              <p:cNvSpPr>
                <a:spLocks noChangeShapeType="1"/>
              </p:cNvSpPr>
              <p:nvPr/>
            </p:nvSpPr>
            <p:spPr bwMode="auto">
              <a:xfrm flipH="1">
                <a:off x="5050" y="3283"/>
                <a:ext cx="4"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4" name="Line 291"/>
              <p:cNvSpPr>
                <a:spLocks noChangeShapeType="1"/>
              </p:cNvSpPr>
              <p:nvPr/>
            </p:nvSpPr>
            <p:spPr bwMode="auto">
              <a:xfrm flipH="1">
                <a:off x="5055" y="3284"/>
                <a:ext cx="3"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5" name="Line 292"/>
              <p:cNvSpPr>
                <a:spLocks noChangeShapeType="1"/>
              </p:cNvSpPr>
              <p:nvPr/>
            </p:nvSpPr>
            <p:spPr bwMode="auto">
              <a:xfrm flipH="1" flipV="1">
                <a:off x="5108" y="3295"/>
                <a:ext cx="5"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6" name="Line 293"/>
              <p:cNvSpPr>
                <a:spLocks noChangeShapeType="1"/>
              </p:cNvSpPr>
              <p:nvPr/>
            </p:nvSpPr>
            <p:spPr bwMode="auto">
              <a:xfrm>
                <a:off x="5113" y="329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7" name="Freeform 294"/>
              <p:cNvSpPr>
                <a:spLocks/>
              </p:cNvSpPr>
              <p:nvPr/>
            </p:nvSpPr>
            <p:spPr bwMode="auto">
              <a:xfrm>
                <a:off x="5097" y="3289"/>
                <a:ext cx="23" cy="12"/>
              </a:xfrm>
              <a:custGeom>
                <a:avLst/>
                <a:gdLst>
                  <a:gd name="T0" fmla="*/ 9 w 23"/>
                  <a:gd name="T1" fmla="*/ 0 h 12"/>
                  <a:gd name="T2" fmla="*/ 7 w 23"/>
                  <a:gd name="T3" fmla="*/ 2 h 12"/>
                  <a:gd name="T4" fmla="*/ 5 w 23"/>
                  <a:gd name="T5" fmla="*/ 2 h 12"/>
                  <a:gd name="T6" fmla="*/ 2 w 23"/>
                  <a:gd name="T7" fmla="*/ 4 h 12"/>
                  <a:gd name="T8" fmla="*/ 4 w 23"/>
                  <a:gd name="T9" fmla="*/ 5 h 12"/>
                  <a:gd name="T10" fmla="*/ 1 w 23"/>
                  <a:gd name="T11" fmla="*/ 7 h 12"/>
                  <a:gd name="T12" fmla="*/ 4 w 23"/>
                  <a:gd name="T13" fmla="*/ 7 h 12"/>
                  <a:gd name="T14" fmla="*/ 0 w 23"/>
                  <a:gd name="T15" fmla="*/ 10 h 12"/>
                  <a:gd name="T16" fmla="*/ 7 w 23"/>
                  <a:gd name="T17" fmla="*/ 12 h 12"/>
                  <a:gd name="T18" fmla="*/ 9 w 23"/>
                  <a:gd name="T19" fmla="*/ 10 h 12"/>
                  <a:gd name="T20" fmla="*/ 14 w 23"/>
                  <a:gd name="T21" fmla="*/ 11 h 12"/>
                  <a:gd name="T22" fmla="*/ 23 w 23"/>
                  <a:gd name="T23" fmla="*/ 4 h 12"/>
                  <a:gd name="T24" fmla="*/ 22 w 23"/>
                  <a:gd name="T25" fmla="*/ 3 h 12"/>
                  <a:gd name="T26" fmla="*/ 9 w 23"/>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2"/>
                  <a:gd name="T44" fmla="*/ 23 w 23"/>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2">
                    <a:moveTo>
                      <a:pt x="9" y="0"/>
                    </a:moveTo>
                    <a:lnTo>
                      <a:pt x="7" y="2"/>
                    </a:lnTo>
                    <a:lnTo>
                      <a:pt x="5" y="2"/>
                    </a:lnTo>
                    <a:lnTo>
                      <a:pt x="2" y="4"/>
                    </a:lnTo>
                    <a:lnTo>
                      <a:pt x="4" y="5"/>
                    </a:lnTo>
                    <a:lnTo>
                      <a:pt x="1" y="7"/>
                    </a:lnTo>
                    <a:lnTo>
                      <a:pt x="4" y="7"/>
                    </a:lnTo>
                    <a:lnTo>
                      <a:pt x="0" y="10"/>
                    </a:lnTo>
                    <a:lnTo>
                      <a:pt x="7" y="12"/>
                    </a:lnTo>
                    <a:lnTo>
                      <a:pt x="9" y="10"/>
                    </a:lnTo>
                    <a:lnTo>
                      <a:pt x="14" y="11"/>
                    </a:lnTo>
                    <a:lnTo>
                      <a:pt x="23" y="4"/>
                    </a:lnTo>
                    <a:lnTo>
                      <a:pt x="22" y="3"/>
                    </a:lnTo>
                    <a:lnTo>
                      <a:pt x="9" y="0"/>
                    </a:lnTo>
                  </a:path>
                </a:pathLst>
              </a:custGeom>
              <a:noFill/>
              <a:ln w="0" cap="rnd">
                <a:solidFill>
                  <a:srgbClr val="000000"/>
                </a:solidFill>
                <a:round/>
                <a:headEnd/>
                <a:tailEnd/>
              </a:ln>
            </p:spPr>
            <p:txBody>
              <a:bodyPr>
                <a:prstTxWarp prst="textNoShape">
                  <a:avLst/>
                </a:prstTxWarp>
              </a:bodyPr>
              <a:lstStyle/>
              <a:p>
                <a:endParaRPr lang="en-US"/>
              </a:p>
            </p:txBody>
          </p:sp>
          <p:sp>
            <p:nvSpPr>
              <p:cNvPr id="70958" name="Line 295"/>
              <p:cNvSpPr>
                <a:spLocks noChangeShapeType="1"/>
              </p:cNvSpPr>
              <p:nvPr/>
            </p:nvSpPr>
            <p:spPr bwMode="auto">
              <a:xfrm>
                <a:off x="5104" y="3291"/>
                <a:ext cx="12"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59" name="Line 296"/>
              <p:cNvSpPr>
                <a:spLocks noChangeShapeType="1"/>
              </p:cNvSpPr>
              <p:nvPr/>
            </p:nvSpPr>
            <p:spPr bwMode="auto">
              <a:xfrm flipH="1">
                <a:off x="5110" y="3292"/>
                <a:ext cx="8" cy="6"/>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0" name="Line 297"/>
              <p:cNvSpPr>
                <a:spLocks noChangeShapeType="1"/>
              </p:cNvSpPr>
              <p:nvPr/>
            </p:nvSpPr>
            <p:spPr bwMode="auto">
              <a:xfrm flipH="1" flipV="1">
                <a:off x="5100" y="3296"/>
                <a:ext cx="10"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1" name="Line 298"/>
              <p:cNvSpPr>
                <a:spLocks noChangeShapeType="1"/>
              </p:cNvSpPr>
              <p:nvPr/>
            </p:nvSpPr>
            <p:spPr bwMode="auto">
              <a:xfrm>
                <a:off x="5110" y="3298"/>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2" name="Line 299"/>
              <p:cNvSpPr>
                <a:spLocks noChangeShapeType="1"/>
              </p:cNvSpPr>
              <p:nvPr/>
            </p:nvSpPr>
            <p:spPr bwMode="auto">
              <a:xfrm>
                <a:off x="5116" y="329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3" name="Line 300"/>
              <p:cNvSpPr>
                <a:spLocks noChangeShapeType="1"/>
              </p:cNvSpPr>
              <p:nvPr/>
            </p:nvSpPr>
            <p:spPr bwMode="auto">
              <a:xfrm flipH="1">
                <a:off x="5102" y="3290"/>
                <a:ext cx="12" cy="10"/>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4" name="Line 301"/>
              <p:cNvSpPr>
                <a:spLocks noChangeShapeType="1"/>
              </p:cNvSpPr>
              <p:nvPr/>
            </p:nvSpPr>
            <p:spPr bwMode="auto">
              <a:xfrm>
                <a:off x="5105" y="3297"/>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5" name="Freeform 302"/>
              <p:cNvSpPr>
                <a:spLocks/>
              </p:cNvSpPr>
              <p:nvPr/>
            </p:nvSpPr>
            <p:spPr bwMode="auto">
              <a:xfrm>
                <a:off x="5035" y="3272"/>
                <a:ext cx="88" cy="20"/>
              </a:xfrm>
              <a:custGeom>
                <a:avLst/>
                <a:gdLst>
                  <a:gd name="T0" fmla="*/ 2 w 88"/>
                  <a:gd name="T1" fmla="*/ 0 h 20"/>
                  <a:gd name="T2" fmla="*/ 0 w 88"/>
                  <a:gd name="T3" fmla="*/ 2 h 20"/>
                  <a:gd name="T4" fmla="*/ 0 w 88"/>
                  <a:gd name="T5" fmla="*/ 3 h 20"/>
                  <a:gd name="T6" fmla="*/ 86 w 88"/>
                  <a:gd name="T7" fmla="*/ 20 h 20"/>
                  <a:gd name="T8" fmla="*/ 88 w 88"/>
                  <a:gd name="T9" fmla="*/ 19 h 20"/>
                  <a:gd name="T10" fmla="*/ 87 w 88"/>
                  <a:gd name="T11" fmla="*/ 17 h 20"/>
                  <a:gd name="T12" fmla="*/ 2 w 88"/>
                  <a:gd name="T13" fmla="*/ 0 h 20"/>
                  <a:gd name="T14" fmla="*/ 0 60000 65536"/>
                  <a:gd name="T15" fmla="*/ 0 60000 65536"/>
                  <a:gd name="T16" fmla="*/ 0 60000 65536"/>
                  <a:gd name="T17" fmla="*/ 0 60000 65536"/>
                  <a:gd name="T18" fmla="*/ 0 60000 65536"/>
                  <a:gd name="T19" fmla="*/ 0 60000 65536"/>
                  <a:gd name="T20" fmla="*/ 0 60000 65536"/>
                  <a:gd name="T21" fmla="*/ 0 w 88"/>
                  <a:gd name="T22" fmla="*/ 0 h 20"/>
                  <a:gd name="T23" fmla="*/ 88 w 8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20">
                    <a:moveTo>
                      <a:pt x="2" y="0"/>
                    </a:moveTo>
                    <a:lnTo>
                      <a:pt x="0" y="2"/>
                    </a:lnTo>
                    <a:lnTo>
                      <a:pt x="0" y="3"/>
                    </a:lnTo>
                    <a:lnTo>
                      <a:pt x="86" y="20"/>
                    </a:lnTo>
                    <a:lnTo>
                      <a:pt x="88" y="19"/>
                    </a:lnTo>
                    <a:lnTo>
                      <a:pt x="87" y="17"/>
                    </a:lnTo>
                    <a:lnTo>
                      <a:pt x="2" y="0"/>
                    </a:lnTo>
                    <a:close/>
                  </a:path>
                </a:pathLst>
              </a:custGeom>
              <a:solidFill>
                <a:srgbClr val="828282"/>
              </a:solidFill>
              <a:ln w="9525">
                <a:noFill/>
                <a:round/>
                <a:headEnd/>
                <a:tailEnd/>
              </a:ln>
            </p:spPr>
            <p:txBody>
              <a:bodyPr>
                <a:prstTxWarp prst="textNoShape">
                  <a:avLst/>
                </a:prstTxWarp>
              </a:bodyPr>
              <a:lstStyle/>
              <a:p>
                <a:endParaRPr lang="en-US"/>
              </a:p>
            </p:txBody>
          </p:sp>
          <p:sp>
            <p:nvSpPr>
              <p:cNvPr id="70966" name="Freeform 303"/>
              <p:cNvSpPr>
                <a:spLocks/>
              </p:cNvSpPr>
              <p:nvPr/>
            </p:nvSpPr>
            <p:spPr bwMode="auto">
              <a:xfrm>
                <a:off x="5035" y="3272"/>
                <a:ext cx="88" cy="20"/>
              </a:xfrm>
              <a:custGeom>
                <a:avLst/>
                <a:gdLst>
                  <a:gd name="T0" fmla="*/ 2 w 88"/>
                  <a:gd name="T1" fmla="*/ 0 h 20"/>
                  <a:gd name="T2" fmla="*/ 0 w 88"/>
                  <a:gd name="T3" fmla="*/ 2 h 20"/>
                  <a:gd name="T4" fmla="*/ 0 w 88"/>
                  <a:gd name="T5" fmla="*/ 3 h 20"/>
                  <a:gd name="T6" fmla="*/ 86 w 88"/>
                  <a:gd name="T7" fmla="*/ 20 h 20"/>
                  <a:gd name="T8" fmla="*/ 88 w 88"/>
                  <a:gd name="T9" fmla="*/ 19 h 20"/>
                  <a:gd name="T10" fmla="*/ 87 w 88"/>
                  <a:gd name="T11" fmla="*/ 17 h 20"/>
                  <a:gd name="T12" fmla="*/ 2 w 88"/>
                  <a:gd name="T13" fmla="*/ 0 h 20"/>
                  <a:gd name="T14" fmla="*/ 0 60000 65536"/>
                  <a:gd name="T15" fmla="*/ 0 60000 65536"/>
                  <a:gd name="T16" fmla="*/ 0 60000 65536"/>
                  <a:gd name="T17" fmla="*/ 0 60000 65536"/>
                  <a:gd name="T18" fmla="*/ 0 60000 65536"/>
                  <a:gd name="T19" fmla="*/ 0 60000 65536"/>
                  <a:gd name="T20" fmla="*/ 0 60000 65536"/>
                  <a:gd name="T21" fmla="*/ 0 w 88"/>
                  <a:gd name="T22" fmla="*/ 0 h 20"/>
                  <a:gd name="T23" fmla="*/ 88 w 8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20">
                    <a:moveTo>
                      <a:pt x="2" y="0"/>
                    </a:moveTo>
                    <a:lnTo>
                      <a:pt x="0" y="2"/>
                    </a:lnTo>
                    <a:lnTo>
                      <a:pt x="0" y="3"/>
                    </a:lnTo>
                    <a:lnTo>
                      <a:pt x="86" y="20"/>
                    </a:lnTo>
                    <a:lnTo>
                      <a:pt x="88" y="19"/>
                    </a:lnTo>
                    <a:lnTo>
                      <a:pt x="87" y="17"/>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0967" name="Line 304"/>
              <p:cNvSpPr>
                <a:spLocks noChangeShapeType="1"/>
              </p:cNvSpPr>
              <p:nvPr/>
            </p:nvSpPr>
            <p:spPr bwMode="auto">
              <a:xfrm flipH="1">
                <a:off x="5075" y="3280"/>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8" name="Line 305"/>
              <p:cNvSpPr>
                <a:spLocks noChangeShapeType="1"/>
              </p:cNvSpPr>
              <p:nvPr/>
            </p:nvSpPr>
            <p:spPr bwMode="auto">
              <a:xfrm flipH="1">
                <a:off x="5069" y="3279"/>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69" name="Line 306"/>
              <p:cNvSpPr>
                <a:spLocks noChangeShapeType="1"/>
              </p:cNvSpPr>
              <p:nvPr/>
            </p:nvSpPr>
            <p:spPr bwMode="auto">
              <a:xfrm flipH="1">
                <a:off x="5065" y="327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0" name="Line 307"/>
              <p:cNvSpPr>
                <a:spLocks noChangeShapeType="1"/>
              </p:cNvSpPr>
              <p:nvPr/>
            </p:nvSpPr>
            <p:spPr bwMode="auto">
              <a:xfrm flipH="1">
                <a:off x="5059" y="3277"/>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1" name="Line 308"/>
              <p:cNvSpPr>
                <a:spLocks noChangeShapeType="1"/>
              </p:cNvSpPr>
              <p:nvPr/>
            </p:nvSpPr>
            <p:spPr bwMode="auto">
              <a:xfrm flipH="1">
                <a:off x="5053" y="3276"/>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2" name="Line 309"/>
              <p:cNvSpPr>
                <a:spLocks noChangeShapeType="1"/>
              </p:cNvSpPr>
              <p:nvPr/>
            </p:nvSpPr>
            <p:spPr bwMode="auto">
              <a:xfrm flipH="1">
                <a:off x="5049" y="327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3" name="Line 310"/>
              <p:cNvSpPr>
                <a:spLocks noChangeShapeType="1"/>
              </p:cNvSpPr>
              <p:nvPr/>
            </p:nvSpPr>
            <p:spPr bwMode="auto">
              <a:xfrm flipH="1">
                <a:off x="5044" y="3274"/>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4" name="Line 311"/>
              <p:cNvSpPr>
                <a:spLocks noChangeShapeType="1"/>
              </p:cNvSpPr>
              <p:nvPr/>
            </p:nvSpPr>
            <p:spPr bwMode="auto">
              <a:xfrm flipH="1">
                <a:off x="5039" y="327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5" name="Line 312"/>
              <p:cNvSpPr>
                <a:spLocks noChangeShapeType="1"/>
              </p:cNvSpPr>
              <p:nvPr/>
            </p:nvSpPr>
            <p:spPr bwMode="auto">
              <a:xfrm>
                <a:off x="5039" y="327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6" name="Line 313"/>
              <p:cNvSpPr>
                <a:spLocks noChangeShapeType="1"/>
              </p:cNvSpPr>
              <p:nvPr/>
            </p:nvSpPr>
            <p:spPr bwMode="auto">
              <a:xfrm>
                <a:off x="5044" y="327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7" name="Line 314"/>
              <p:cNvSpPr>
                <a:spLocks noChangeShapeType="1"/>
              </p:cNvSpPr>
              <p:nvPr/>
            </p:nvSpPr>
            <p:spPr bwMode="auto">
              <a:xfrm>
                <a:off x="5049" y="327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8" name="Line 315"/>
              <p:cNvSpPr>
                <a:spLocks noChangeShapeType="1"/>
              </p:cNvSpPr>
              <p:nvPr/>
            </p:nvSpPr>
            <p:spPr bwMode="auto">
              <a:xfrm>
                <a:off x="5053" y="327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79" name="Line 316"/>
              <p:cNvSpPr>
                <a:spLocks noChangeShapeType="1"/>
              </p:cNvSpPr>
              <p:nvPr/>
            </p:nvSpPr>
            <p:spPr bwMode="auto">
              <a:xfrm>
                <a:off x="5059" y="327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0" name="Line 317"/>
              <p:cNvSpPr>
                <a:spLocks noChangeShapeType="1"/>
              </p:cNvSpPr>
              <p:nvPr/>
            </p:nvSpPr>
            <p:spPr bwMode="auto">
              <a:xfrm>
                <a:off x="5065" y="3279"/>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1" name="Line 318"/>
              <p:cNvSpPr>
                <a:spLocks noChangeShapeType="1"/>
              </p:cNvSpPr>
              <p:nvPr/>
            </p:nvSpPr>
            <p:spPr bwMode="auto">
              <a:xfrm>
                <a:off x="5069" y="3280"/>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2" name="Line 319"/>
              <p:cNvSpPr>
                <a:spLocks noChangeShapeType="1"/>
              </p:cNvSpPr>
              <p:nvPr/>
            </p:nvSpPr>
            <p:spPr bwMode="auto">
              <a:xfrm flipV="1">
                <a:off x="5120" y="3289"/>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3" name="Line 320"/>
              <p:cNvSpPr>
                <a:spLocks noChangeShapeType="1"/>
              </p:cNvSpPr>
              <p:nvPr/>
            </p:nvSpPr>
            <p:spPr bwMode="auto">
              <a:xfrm>
                <a:off x="5120" y="3291"/>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4" name="Line 321"/>
              <p:cNvSpPr>
                <a:spLocks noChangeShapeType="1"/>
              </p:cNvSpPr>
              <p:nvPr/>
            </p:nvSpPr>
            <p:spPr bwMode="auto">
              <a:xfrm flipH="1">
                <a:off x="5115" y="3288"/>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5" name="Line 322"/>
              <p:cNvSpPr>
                <a:spLocks noChangeShapeType="1"/>
              </p:cNvSpPr>
              <p:nvPr/>
            </p:nvSpPr>
            <p:spPr bwMode="auto">
              <a:xfrm flipH="1">
                <a:off x="5104" y="3286"/>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6" name="Line 323"/>
              <p:cNvSpPr>
                <a:spLocks noChangeShapeType="1"/>
              </p:cNvSpPr>
              <p:nvPr/>
            </p:nvSpPr>
            <p:spPr bwMode="auto">
              <a:xfrm flipH="1">
                <a:off x="5110" y="328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7" name="Line 324"/>
              <p:cNvSpPr>
                <a:spLocks noChangeShapeType="1"/>
              </p:cNvSpPr>
              <p:nvPr/>
            </p:nvSpPr>
            <p:spPr bwMode="auto">
              <a:xfrm flipH="1">
                <a:off x="5092" y="3284"/>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8" name="Line 325"/>
              <p:cNvSpPr>
                <a:spLocks noChangeShapeType="1"/>
              </p:cNvSpPr>
              <p:nvPr/>
            </p:nvSpPr>
            <p:spPr bwMode="auto">
              <a:xfrm flipH="1">
                <a:off x="5098" y="3285"/>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89" name="Line 326"/>
              <p:cNvSpPr>
                <a:spLocks noChangeShapeType="1"/>
              </p:cNvSpPr>
              <p:nvPr/>
            </p:nvSpPr>
            <p:spPr bwMode="auto">
              <a:xfrm flipH="1">
                <a:off x="5087" y="328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0" name="Line 327"/>
              <p:cNvSpPr>
                <a:spLocks noChangeShapeType="1"/>
              </p:cNvSpPr>
              <p:nvPr/>
            </p:nvSpPr>
            <p:spPr bwMode="auto">
              <a:xfrm flipH="1">
                <a:off x="5081" y="3281"/>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1" name="Line 328"/>
              <p:cNvSpPr>
                <a:spLocks noChangeShapeType="1"/>
              </p:cNvSpPr>
              <p:nvPr/>
            </p:nvSpPr>
            <p:spPr bwMode="auto">
              <a:xfrm>
                <a:off x="5075" y="3282"/>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2" name="Line 329"/>
              <p:cNvSpPr>
                <a:spLocks noChangeShapeType="1"/>
              </p:cNvSpPr>
              <p:nvPr/>
            </p:nvSpPr>
            <p:spPr bwMode="auto">
              <a:xfrm>
                <a:off x="5081" y="3283"/>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3" name="Line 330"/>
              <p:cNvSpPr>
                <a:spLocks noChangeShapeType="1"/>
              </p:cNvSpPr>
              <p:nvPr/>
            </p:nvSpPr>
            <p:spPr bwMode="auto">
              <a:xfrm>
                <a:off x="5087" y="3284"/>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4" name="Line 331"/>
              <p:cNvSpPr>
                <a:spLocks noChangeShapeType="1"/>
              </p:cNvSpPr>
              <p:nvPr/>
            </p:nvSpPr>
            <p:spPr bwMode="auto">
              <a:xfrm>
                <a:off x="5092" y="328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5" name="Line 332"/>
              <p:cNvSpPr>
                <a:spLocks noChangeShapeType="1"/>
              </p:cNvSpPr>
              <p:nvPr/>
            </p:nvSpPr>
            <p:spPr bwMode="auto">
              <a:xfrm>
                <a:off x="5098" y="3287"/>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6" name="Line 333"/>
              <p:cNvSpPr>
                <a:spLocks noChangeShapeType="1"/>
              </p:cNvSpPr>
              <p:nvPr/>
            </p:nvSpPr>
            <p:spPr bwMode="auto">
              <a:xfrm>
                <a:off x="5104" y="328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7" name="Line 334"/>
              <p:cNvSpPr>
                <a:spLocks noChangeShapeType="1"/>
              </p:cNvSpPr>
              <p:nvPr/>
            </p:nvSpPr>
            <p:spPr bwMode="auto">
              <a:xfrm>
                <a:off x="5110" y="3288"/>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8" name="Line 335"/>
              <p:cNvSpPr>
                <a:spLocks noChangeShapeType="1"/>
              </p:cNvSpPr>
              <p:nvPr/>
            </p:nvSpPr>
            <p:spPr bwMode="auto">
              <a:xfrm>
                <a:off x="5115" y="3290"/>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0999" name="Line 336"/>
              <p:cNvSpPr>
                <a:spLocks noChangeShapeType="1"/>
              </p:cNvSpPr>
              <p:nvPr/>
            </p:nvSpPr>
            <p:spPr bwMode="auto">
              <a:xfrm>
                <a:off x="5036" y="3273"/>
                <a:ext cx="84" cy="18"/>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0" name="Freeform 337"/>
              <p:cNvSpPr>
                <a:spLocks/>
              </p:cNvSpPr>
              <p:nvPr/>
            </p:nvSpPr>
            <p:spPr bwMode="auto">
              <a:xfrm>
                <a:off x="5021" y="3276"/>
                <a:ext cx="14" cy="8"/>
              </a:xfrm>
              <a:custGeom>
                <a:avLst/>
                <a:gdLst>
                  <a:gd name="T0" fmla="*/ 10 w 14"/>
                  <a:gd name="T1" fmla="*/ 0 h 8"/>
                  <a:gd name="T2" fmla="*/ 2 w 14"/>
                  <a:gd name="T3" fmla="*/ 4 h 8"/>
                  <a:gd name="T4" fmla="*/ 2 w 14"/>
                  <a:gd name="T5" fmla="*/ 5 h 8"/>
                  <a:gd name="T6" fmla="*/ 0 w 14"/>
                  <a:gd name="T7" fmla="*/ 7 h 8"/>
                  <a:gd name="T8" fmla="*/ 5 w 14"/>
                  <a:gd name="T9" fmla="*/ 8 h 8"/>
                  <a:gd name="T10" fmla="*/ 9 w 14"/>
                  <a:gd name="T11" fmla="*/ 6 h 8"/>
                  <a:gd name="T12" fmla="*/ 8 w 14"/>
                  <a:gd name="T13" fmla="*/ 5 h 8"/>
                  <a:gd name="T14" fmla="*/ 11 w 14"/>
                  <a:gd name="T15" fmla="*/ 3 h 8"/>
                  <a:gd name="T16" fmla="*/ 10 w 14"/>
                  <a:gd name="T17" fmla="*/ 3 h 8"/>
                  <a:gd name="T18" fmla="*/ 14 w 14"/>
                  <a:gd name="T19" fmla="*/ 1 h 8"/>
                  <a:gd name="T20" fmla="*/ 10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0" y="0"/>
                    </a:moveTo>
                    <a:lnTo>
                      <a:pt x="2" y="4"/>
                    </a:lnTo>
                    <a:lnTo>
                      <a:pt x="2" y="5"/>
                    </a:lnTo>
                    <a:lnTo>
                      <a:pt x="0" y="7"/>
                    </a:lnTo>
                    <a:lnTo>
                      <a:pt x="5" y="8"/>
                    </a:lnTo>
                    <a:lnTo>
                      <a:pt x="9" y="6"/>
                    </a:lnTo>
                    <a:lnTo>
                      <a:pt x="8" y="5"/>
                    </a:lnTo>
                    <a:lnTo>
                      <a:pt x="11" y="3"/>
                    </a:lnTo>
                    <a:lnTo>
                      <a:pt x="10" y="3"/>
                    </a:lnTo>
                    <a:lnTo>
                      <a:pt x="14" y="1"/>
                    </a:lnTo>
                    <a:lnTo>
                      <a:pt x="10" y="0"/>
                    </a:lnTo>
                    <a:close/>
                  </a:path>
                </a:pathLst>
              </a:custGeom>
              <a:solidFill>
                <a:srgbClr val="828282"/>
              </a:solidFill>
              <a:ln w="9525">
                <a:noFill/>
                <a:round/>
                <a:headEnd/>
                <a:tailEnd/>
              </a:ln>
            </p:spPr>
            <p:txBody>
              <a:bodyPr>
                <a:prstTxWarp prst="textNoShape">
                  <a:avLst/>
                </a:prstTxWarp>
              </a:bodyPr>
              <a:lstStyle/>
              <a:p>
                <a:endParaRPr lang="en-US"/>
              </a:p>
            </p:txBody>
          </p:sp>
          <p:sp>
            <p:nvSpPr>
              <p:cNvPr id="71001" name="Line 338"/>
              <p:cNvSpPr>
                <a:spLocks noChangeShapeType="1"/>
              </p:cNvSpPr>
              <p:nvPr/>
            </p:nvSpPr>
            <p:spPr bwMode="auto">
              <a:xfrm flipH="1" flipV="1">
                <a:off x="5028" y="3278"/>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2" name="Line 339"/>
              <p:cNvSpPr>
                <a:spLocks noChangeShapeType="1"/>
              </p:cNvSpPr>
              <p:nvPr/>
            </p:nvSpPr>
            <p:spPr bwMode="auto">
              <a:xfrm flipV="1">
                <a:off x="5023" y="3280"/>
                <a:ext cx="2"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3" name="Line 340"/>
              <p:cNvSpPr>
                <a:spLocks noChangeShapeType="1"/>
              </p:cNvSpPr>
              <p:nvPr/>
            </p:nvSpPr>
            <p:spPr bwMode="auto">
              <a:xfrm>
                <a:off x="5022" y="3285"/>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4" name="Line 341"/>
              <p:cNvSpPr>
                <a:spLocks noChangeShapeType="1"/>
              </p:cNvSpPr>
              <p:nvPr/>
            </p:nvSpPr>
            <p:spPr bwMode="auto">
              <a:xfrm>
                <a:off x="5026" y="3286"/>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5" name="Line 342"/>
              <p:cNvSpPr>
                <a:spLocks noChangeShapeType="1"/>
              </p:cNvSpPr>
              <p:nvPr/>
            </p:nvSpPr>
            <p:spPr bwMode="auto">
              <a:xfrm>
                <a:off x="5032" y="328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6" name="Line 343"/>
              <p:cNvSpPr>
                <a:spLocks noChangeShapeType="1"/>
              </p:cNvSpPr>
              <p:nvPr/>
            </p:nvSpPr>
            <p:spPr bwMode="auto">
              <a:xfrm flipV="1">
                <a:off x="5032" y="3286"/>
                <a:ext cx="3"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7" name="Freeform 344"/>
              <p:cNvSpPr>
                <a:spLocks/>
              </p:cNvSpPr>
              <p:nvPr/>
            </p:nvSpPr>
            <p:spPr bwMode="auto">
              <a:xfrm>
                <a:off x="5073" y="3295"/>
                <a:ext cx="35" cy="10"/>
              </a:xfrm>
              <a:custGeom>
                <a:avLst/>
                <a:gdLst>
                  <a:gd name="T0" fmla="*/ 2 w 35"/>
                  <a:gd name="T1" fmla="*/ 0 h 10"/>
                  <a:gd name="T2" fmla="*/ 0 w 35"/>
                  <a:gd name="T3" fmla="*/ 1 h 10"/>
                  <a:gd name="T4" fmla="*/ 0 w 35"/>
                  <a:gd name="T5" fmla="*/ 2 h 10"/>
                  <a:gd name="T6" fmla="*/ 32 w 35"/>
                  <a:gd name="T7" fmla="*/ 10 h 10"/>
                  <a:gd name="T8" fmla="*/ 35 w 35"/>
                  <a:gd name="T9" fmla="*/ 7 h 10"/>
                  <a:gd name="T10" fmla="*/ 34 w 35"/>
                  <a:gd name="T11" fmla="*/ 6 h 10"/>
                  <a:gd name="T12" fmla="*/ 2 w 35"/>
                  <a:gd name="T13" fmla="*/ 0 h 10"/>
                  <a:gd name="T14" fmla="*/ 0 60000 65536"/>
                  <a:gd name="T15" fmla="*/ 0 60000 65536"/>
                  <a:gd name="T16" fmla="*/ 0 60000 65536"/>
                  <a:gd name="T17" fmla="*/ 0 60000 65536"/>
                  <a:gd name="T18" fmla="*/ 0 60000 65536"/>
                  <a:gd name="T19" fmla="*/ 0 60000 65536"/>
                  <a:gd name="T20" fmla="*/ 0 60000 65536"/>
                  <a:gd name="T21" fmla="*/ 0 w 35"/>
                  <a:gd name="T22" fmla="*/ 0 h 10"/>
                  <a:gd name="T23" fmla="*/ 35 w 3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
                    <a:moveTo>
                      <a:pt x="2" y="0"/>
                    </a:moveTo>
                    <a:lnTo>
                      <a:pt x="0" y="1"/>
                    </a:lnTo>
                    <a:lnTo>
                      <a:pt x="0" y="2"/>
                    </a:lnTo>
                    <a:lnTo>
                      <a:pt x="32" y="10"/>
                    </a:lnTo>
                    <a:lnTo>
                      <a:pt x="35" y="7"/>
                    </a:lnTo>
                    <a:lnTo>
                      <a:pt x="34" y="6"/>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1008" name="Line 345"/>
              <p:cNvSpPr>
                <a:spLocks noChangeShapeType="1"/>
              </p:cNvSpPr>
              <p:nvPr/>
            </p:nvSpPr>
            <p:spPr bwMode="auto">
              <a:xfrm flipV="1">
                <a:off x="5100" y="3300"/>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09" name="Line 346"/>
              <p:cNvSpPr>
                <a:spLocks noChangeShapeType="1"/>
              </p:cNvSpPr>
              <p:nvPr/>
            </p:nvSpPr>
            <p:spPr bwMode="auto">
              <a:xfrm flipV="1">
                <a:off x="5094" y="3299"/>
                <a:ext cx="3"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0" name="Line 347"/>
              <p:cNvSpPr>
                <a:spLocks noChangeShapeType="1"/>
              </p:cNvSpPr>
              <p:nvPr/>
            </p:nvSpPr>
            <p:spPr bwMode="auto">
              <a:xfrm flipV="1">
                <a:off x="5088" y="3297"/>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1" name="Line 348"/>
              <p:cNvSpPr>
                <a:spLocks noChangeShapeType="1"/>
              </p:cNvSpPr>
              <p:nvPr/>
            </p:nvSpPr>
            <p:spPr bwMode="auto">
              <a:xfrm flipV="1">
                <a:off x="5082" y="3296"/>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2" name="Line 349"/>
              <p:cNvSpPr>
                <a:spLocks noChangeShapeType="1"/>
              </p:cNvSpPr>
              <p:nvPr/>
            </p:nvSpPr>
            <p:spPr bwMode="auto">
              <a:xfrm>
                <a:off x="5082" y="3298"/>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3" name="Line 350"/>
              <p:cNvSpPr>
                <a:spLocks noChangeShapeType="1"/>
              </p:cNvSpPr>
              <p:nvPr/>
            </p:nvSpPr>
            <p:spPr bwMode="auto">
              <a:xfrm>
                <a:off x="5088" y="3299"/>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4" name="Line 351"/>
              <p:cNvSpPr>
                <a:spLocks noChangeShapeType="1"/>
              </p:cNvSpPr>
              <p:nvPr/>
            </p:nvSpPr>
            <p:spPr bwMode="auto">
              <a:xfrm>
                <a:off x="5094" y="3301"/>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5" name="Line 352"/>
              <p:cNvSpPr>
                <a:spLocks noChangeShapeType="1"/>
              </p:cNvSpPr>
              <p:nvPr/>
            </p:nvSpPr>
            <p:spPr bwMode="auto">
              <a:xfrm>
                <a:off x="5100" y="3302"/>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6" name="Line 353"/>
              <p:cNvSpPr>
                <a:spLocks noChangeShapeType="1"/>
              </p:cNvSpPr>
              <p:nvPr/>
            </p:nvSpPr>
            <p:spPr bwMode="auto">
              <a:xfrm flipV="1">
                <a:off x="5105" y="3301"/>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7" name="Line 354"/>
              <p:cNvSpPr>
                <a:spLocks noChangeShapeType="1"/>
              </p:cNvSpPr>
              <p:nvPr/>
            </p:nvSpPr>
            <p:spPr bwMode="auto">
              <a:xfrm>
                <a:off x="5104" y="3303"/>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18" name="Freeform 355"/>
              <p:cNvSpPr>
                <a:spLocks/>
              </p:cNvSpPr>
              <p:nvPr/>
            </p:nvSpPr>
            <p:spPr bwMode="auto">
              <a:xfrm>
                <a:off x="5040" y="3287"/>
                <a:ext cx="35" cy="11"/>
              </a:xfrm>
              <a:custGeom>
                <a:avLst/>
                <a:gdLst>
                  <a:gd name="T0" fmla="*/ 2 w 35"/>
                  <a:gd name="T1" fmla="*/ 0 h 11"/>
                  <a:gd name="T2" fmla="*/ 0 w 35"/>
                  <a:gd name="T3" fmla="*/ 2 h 11"/>
                  <a:gd name="T4" fmla="*/ 0 w 35"/>
                  <a:gd name="T5" fmla="*/ 3 h 11"/>
                  <a:gd name="T6" fmla="*/ 34 w 35"/>
                  <a:gd name="T7" fmla="*/ 11 h 11"/>
                  <a:gd name="T8" fmla="*/ 34 w 35"/>
                  <a:gd name="T9" fmla="*/ 9 h 11"/>
                  <a:gd name="T10" fmla="*/ 35 w 35"/>
                  <a:gd name="T11" fmla="*/ 8 h 11"/>
                  <a:gd name="T12" fmla="*/ 2 w 35"/>
                  <a:gd name="T13" fmla="*/ 0 h 11"/>
                  <a:gd name="T14" fmla="*/ 0 60000 65536"/>
                  <a:gd name="T15" fmla="*/ 0 60000 65536"/>
                  <a:gd name="T16" fmla="*/ 0 60000 65536"/>
                  <a:gd name="T17" fmla="*/ 0 60000 65536"/>
                  <a:gd name="T18" fmla="*/ 0 60000 65536"/>
                  <a:gd name="T19" fmla="*/ 0 60000 65536"/>
                  <a:gd name="T20" fmla="*/ 0 60000 65536"/>
                  <a:gd name="T21" fmla="*/ 0 w 35"/>
                  <a:gd name="T22" fmla="*/ 0 h 11"/>
                  <a:gd name="T23" fmla="*/ 35 w 3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1">
                    <a:moveTo>
                      <a:pt x="2" y="0"/>
                    </a:moveTo>
                    <a:lnTo>
                      <a:pt x="0" y="2"/>
                    </a:lnTo>
                    <a:lnTo>
                      <a:pt x="0" y="3"/>
                    </a:lnTo>
                    <a:lnTo>
                      <a:pt x="34" y="11"/>
                    </a:lnTo>
                    <a:lnTo>
                      <a:pt x="34" y="9"/>
                    </a:lnTo>
                    <a:lnTo>
                      <a:pt x="35" y="8"/>
                    </a:lnTo>
                    <a:lnTo>
                      <a:pt x="2"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19" name="Freeform 356"/>
              <p:cNvSpPr>
                <a:spLocks/>
              </p:cNvSpPr>
              <p:nvPr/>
            </p:nvSpPr>
            <p:spPr bwMode="auto">
              <a:xfrm>
                <a:off x="5040" y="3287"/>
                <a:ext cx="35" cy="11"/>
              </a:xfrm>
              <a:custGeom>
                <a:avLst/>
                <a:gdLst>
                  <a:gd name="T0" fmla="*/ 2 w 35"/>
                  <a:gd name="T1" fmla="*/ 0 h 11"/>
                  <a:gd name="T2" fmla="*/ 0 w 35"/>
                  <a:gd name="T3" fmla="*/ 2 h 11"/>
                  <a:gd name="T4" fmla="*/ 0 w 35"/>
                  <a:gd name="T5" fmla="*/ 3 h 11"/>
                  <a:gd name="T6" fmla="*/ 34 w 35"/>
                  <a:gd name="T7" fmla="*/ 11 h 11"/>
                  <a:gd name="T8" fmla="*/ 34 w 35"/>
                  <a:gd name="T9" fmla="*/ 9 h 11"/>
                  <a:gd name="T10" fmla="*/ 35 w 35"/>
                  <a:gd name="T11" fmla="*/ 8 h 11"/>
                  <a:gd name="T12" fmla="*/ 2 w 35"/>
                  <a:gd name="T13" fmla="*/ 0 h 11"/>
                  <a:gd name="T14" fmla="*/ 0 60000 65536"/>
                  <a:gd name="T15" fmla="*/ 0 60000 65536"/>
                  <a:gd name="T16" fmla="*/ 0 60000 65536"/>
                  <a:gd name="T17" fmla="*/ 0 60000 65536"/>
                  <a:gd name="T18" fmla="*/ 0 60000 65536"/>
                  <a:gd name="T19" fmla="*/ 0 60000 65536"/>
                  <a:gd name="T20" fmla="*/ 0 60000 65536"/>
                  <a:gd name="T21" fmla="*/ 0 w 35"/>
                  <a:gd name="T22" fmla="*/ 0 h 11"/>
                  <a:gd name="T23" fmla="*/ 35 w 3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1">
                    <a:moveTo>
                      <a:pt x="2" y="0"/>
                    </a:moveTo>
                    <a:lnTo>
                      <a:pt x="0" y="2"/>
                    </a:lnTo>
                    <a:lnTo>
                      <a:pt x="0" y="3"/>
                    </a:lnTo>
                    <a:lnTo>
                      <a:pt x="34" y="11"/>
                    </a:lnTo>
                    <a:lnTo>
                      <a:pt x="34" y="9"/>
                    </a:lnTo>
                    <a:lnTo>
                      <a:pt x="35" y="8"/>
                    </a:lnTo>
                    <a:lnTo>
                      <a:pt x="2" y="0"/>
                    </a:lnTo>
                  </a:path>
                </a:pathLst>
              </a:custGeom>
              <a:noFill/>
              <a:ln w="0" cap="rnd">
                <a:solidFill>
                  <a:srgbClr val="000000"/>
                </a:solidFill>
                <a:round/>
                <a:headEnd/>
                <a:tailEnd/>
              </a:ln>
            </p:spPr>
            <p:txBody>
              <a:bodyPr>
                <a:prstTxWarp prst="textNoShape">
                  <a:avLst/>
                </a:prstTxWarp>
              </a:bodyPr>
              <a:lstStyle/>
              <a:p>
                <a:endParaRPr lang="en-US"/>
              </a:p>
            </p:txBody>
          </p:sp>
          <p:sp>
            <p:nvSpPr>
              <p:cNvPr id="71020" name="Line 357"/>
              <p:cNvSpPr>
                <a:spLocks noChangeShapeType="1"/>
              </p:cNvSpPr>
              <p:nvPr/>
            </p:nvSpPr>
            <p:spPr bwMode="auto">
              <a:xfrm flipH="1" flipV="1">
                <a:off x="5040" y="3289"/>
                <a:ext cx="34" cy="7"/>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21" name="Line 358"/>
              <p:cNvSpPr>
                <a:spLocks noChangeShapeType="1"/>
              </p:cNvSpPr>
              <p:nvPr/>
            </p:nvSpPr>
            <p:spPr bwMode="auto">
              <a:xfrm>
                <a:off x="5126" y="3290"/>
                <a:ext cx="1" cy="7"/>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22" name="Freeform 359"/>
              <p:cNvSpPr>
                <a:spLocks/>
              </p:cNvSpPr>
              <p:nvPr/>
            </p:nvSpPr>
            <p:spPr bwMode="auto">
              <a:xfrm>
                <a:off x="5115" y="3275"/>
                <a:ext cx="8" cy="7"/>
              </a:xfrm>
              <a:custGeom>
                <a:avLst/>
                <a:gdLst>
                  <a:gd name="T0" fmla="*/ 4 w 8"/>
                  <a:gd name="T1" fmla="*/ 2 h 7"/>
                  <a:gd name="T2" fmla="*/ 0 w 8"/>
                  <a:gd name="T3" fmla="*/ 5 h 7"/>
                  <a:gd name="T4" fmla="*/ 2 w 8"/>
                  <a:gd name="T5" fmla="*/ 7 h 7"/>
                  <a:gd name="T6" fmla="*/ 7 w 8"/>
                  <a:gd name="T7" fmla="*/ 4 h 7"/>
                  <a:gd name="T8" fmla="*/ 8 w 8"/>
                  <a:gd name="T9" fmla="*/ 0 h 7"/>
                  <a:gd name="T10" fmla="*/ 4 w 8"/>
                  <a:gd name="T11" fmla="*/ 2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4" y="2"/>
                    </a:moveTo>
                    <a:lnTo>
                      <a:pt x="0" y="5"/>
                    </a:lnTo>
                    <a:lnTo>
                      <a:pt x="2" y="7"/>
                    </a:lnTo>
                    <a:lnTo>
                      <a:pt x="7" y="4"/>
                    </a:lnTo>
                    <a:lnTo>
                      <a:pt x="8" y="0"/>
                    </a:lnTo>
                    <a:lnTo>
                      <a:pt x="4" y="2"/>
                    </a:lnTo>
                    <a:close/>
                  </a:path>
                </a:pathLst>
              </a:custGeom>
              <a:solidFill>
                <a:srgbClr val="424242"/>
              </a:solidFill>
              <a:ln w="9525">
                <a:noFill/>
                <a:round/>
                <a:headEnd/>
                <a:tailEnd/>
              </a:ln>
            </p:spPr>
            <p:txBody>
              <a:bodyPr>
                <a:prstTxWarp prst="textNoShape">
                  <a:avLst/>
                </a:prstTxWarp>
              </a:bodyPr>
              <a:lstStyle/>
              <a:p>
                <a:endParaRPr lang="en-US"/>
              </a:p>
            </p:txBody>
          </p:sp>
          <p:sp>
            <p:nvSpPr>
              <p:cNvPr id="71023" name="Freeform 360"/>
              <p:cNvSpPr>
                <a:spLocks/>
              </p:cNvSpPr>
              <p:nvPr/>
            </p:nvSpPr>
            <p:spPr bwMode="auto">
              <a:xfrm>
                <a:off x="5115" y="3275"/>
                <a:ext cx="8" cy="7"/>
              </a:xfrm>
              <a:custGeom>
                <a:avLst/>
                <a:gdLst>
                  <a:gd name="T0" fmla="*/ 4 w 8"/>
                  <a:gd name="T1" fmla="*/ 2 h 7"/>
                  <a:gd name="T2" fmla="*/ 0 w 8"/>
                  <a:gd name="T3" fmla="*/ 5 h 7"/>
                  <a:gd name="T4" fmla="*/ 2 w 8"/>
                  <a:gd name="T5" fmla="*/ 7 h 7"/>
                  <a:gd name="T6" fmla="*/ 7 w 8"/>
                  <a:gd name="T7" fmla="*/ 4 h 7"/>
                  <a:gd name="T8" fmla="*/ 8 w 8"/>
                  <a:gd name="T9" fmla="*/ 0 h 7"/>
                  <a:gd name="T10" fmla="*/ 4 w 8"/>
                  <a:gd name="T11" fmla="*/ 2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4" y="2"/>
                    </a:moveTo>
                    <a:lnTo>
                      <a:pt x="0" y="5"/>
                    </a:lnTo>
                    <a:lnTo>
                      <a:pt x="2" y="7"/>
                    </a:lnTo>
                    <a:lnTo>
                      <a:pt x="7" y="4"/>
                    </a:lnTo>
                    <a:lnTo>
                      <a:pt x="8" y="0"/>
                    </a:lnTo>
                    <a:lnTo>
                      <a:pt x="4" y="2"/>
                    </a:lnTo>
                  </a:path>
                </a:pathLst>
              </a:custGeom>
              <a:noFill/>
              <a:ln w="0" cap="rnd">
                <a:solidFill>
                  <a:srgbClr val="000000"/>
                </a:solidFill>
                <a:round/>
                <a:headEnd/>
                <a:tailEnd/>
              </a:ln>
            </p:spPr>
            <p:txBody>
              <a:bodyPr>
                <a:prstTxWarp prst="textNoShape">
                  <a:avLst/>
                </a:prstTxWarp>
              </a:bodyPr>
              <a:lstStyle/>
              <a:p>
                <a:endParaRPr lang="en-US"/>
              </a:p>
            </p:txBody>
          </p:sp>
          <p:sp>
            <p:nvSpPr>
              <p:cNvPr id="71024" name="Freeform 361"/>
              <p:cNvSpPr>
                <a:spLocks/>
              </p:cNvSpPr>
              <p:nvPr/>
            </p:nvSpPr>
            <p:spPr bwMode="auto">
              <a:xfrm>
                <a:off x="5043" y="3260"/>
                <a:ext cx="81" cy="16"/>
              </a:xfrm>
              <a:custGeom>
                <a:avLst/>
                <a:gdLst>
                  <a:gd name="T0" fmla="*/ 0 w 81"/>
                  <a:gd name="T1" fmla="*/ 4 h 16"/>
                  <a:gd name="T2" fmla="*/ 1 w 81"/>
                  <a:gd name="T3" fmla="*/ 6 h 16"/>
                  <a:gd name="T4" fmla="*/ 14 w 81"/>
                  <a:gd name="T5" fmla="*/ 9 h 16"/>
                  <a:gd name="T6" fmla="*/ 17 w 81"/>
                  <a:gd name="T7" fmla="*/ 4 h 16"/>
                  <a:gd name="T8" fmla="*/ 80 w 81"/>
                  <a:gd name="T9" fmla="*/ 16 h 16"/>
                  <a:gd name="T10" fmla="*/ 81 w 81"/>
                  <a:gd name="T11" fmla="*/ 12 h 16"/>
                  <a:gd name="T12" fmla="*/ 13 w 81"/>
                  <a:gd name="T13" fmla="*/ 0 h 16"/>
                  <a:gd name="T14" fmla="*/ 10 w 81"/>
                  <a:gd name="T15" fmla="*/ 6 h 16"/>
                  <a:gd name="T16" fmla="*/ 0 w 81"/>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6"/>
                  <a:gd name="T29" fmla="*/ 81 w 8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6">
                    <a:moveTo>
                      <a:pt x="0" y="4"/>
                    </a:moveTo>
                    <a:lnTo>
                      <a:pt x="1" y="6"/>
                    </a:lnTo>
                    <a:lnTo>
                      <a:pt x="14" y="9"/>
                    </a:lnTo>
                    <a:lnTo>
                      <a:pt x="17" y="4"/>
                    </a:lnTo>
                    <a:lnTo>
                      <a:pt x="80" y="16"/>
                    </a:lnTo>
                    <a:lnTo>
                      <a:pt x="81" y="12"/>
                    </a:lnTo>
                    <a:lnTo>
                      <a:pt x="13" y="0"/>
                    </a:lnTo>
                    <a:lnTo>
                      <a:pt x="10" y="6"/>
                    </a:lnTo>
                    <a:lnTo>
                      <a:pt x="0" y="4"/>
                    </a:lnTo>
                    <a:close/>
                  </a:path>
                </a:pathLst>
              </a:custGeom>
              <a:solidFill>
                <a:srgbClr val="828282"/>
              </a:solidFill>
              <a:ln w="9525">
                <a:noFill/>
                <a:round/>
                <a:headEnd/>
                <a:tailEnd/>
              </a:ln>
            </p:spPr>
            <p:txBody>
              <a:bodyPr>
                <a:prstTxWarp prst="textNoShape">
                  <a:avLst/>
                </a:prstTxWarp>
              </a:bodyPr>
              <a:lstStyle/>
              <a:p>
                <a:endParaRPr lang="en-US"/>
              </a:p>
            </p:txBody>
          </p:sp>
          <p:sp>
            <p:nvSpPr>
              <p:cNvPr id="71025" name="Freeform 362"/>
              <p:cNvSpPr>
                <a:spLocks/>
              </p:cNvSpPr>
              <p:nvPr/>
            </p:nvSpPr>
            <p:spPr bwMode="auto">
              <a:xfrm>
                <a:off x="5043" y="3260"/>
                <a:ext cx="81" cy="16"/>
              </a:xfrm>
              <a:custGeom>
                <a:avLst/>
                <a:gdLst>
                  <a:gd name="T0" fmla="*/ 0 w 81"/>
                  <a:gd name="T1" fmla="*/ 4 h 16"/>
                  <a:gd name="T2" fmla="*/ 1 w 81"/>
                  <a:gd name="T3" fmla="*/ 6 h 16"/>
                  <a:gd name="T4" fmla="*/ 14 w 81"/>
                  <a:gd name="T5" fmla="*/ 9 h 16"/>
                  <a:gd name="T6" fmla="*/ 17 w 81"/>
                  <a:gd name="T7" fmla="*/ 4 h 16"/>
                  <a:gd name="T8" fmla="*/ 80 w 81"/>
                  <a:gd name="T9" fmla="*/ 16 h 16"/>
                  <a:gd name="T10" fmla="*/ 81 w 81"/>
                  <a:gd name="T11" fmla="*/ 12 h 16"/>
                  <a:gd name="T12" fmla="*/ 13 w 81"/>
                  <a:gd name="T13" fmla="*/ 0 h 16"/>
                  <a:gd name="T14" fmla="*/ 10 w 81"/>
                  <a:gd name="T15" fmla="*/ 6 h 16"/>
                  <a:gd name="T16" fmla="*/ 0 w 81"/>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6"/>
                  <a:gd name="T29" fmla="*/ 81 w 8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6">
                    <a:moveTo>
                      <a:pt x="0" y="4"/>
                    </a:moveTo>
                    <a:lnTo>
                      <a:pt x="1" y="6"/>
                    </a:lnTo>
                    <a:lnTo>
                      <a:pt x="14" y="9"/>
                    </a:lnTo>
                    <a:lnTo>
                      <a:pt x="17" y="4"/>
                    </a:lnTo>
                    <a:lnTo>
                      <a:pt x="80" y="16"/>
                    </a:lnTo>
                    <a:lnTo>
                      <a:pt x="81" y="12"/>
                    </a:lnTo>
                    <a:lnTo>
                      <a:pt x="13" y="0"/>
                    </a:lnTo>
                    <a:lnTo>
                      <a:pt x="10" y="6"/>
                    </a:lnTo>
                    <a:lnTo>
                      <a:pt x="0" y="4"/>
                    </a:lnTo>
                  </a:path>
                </a:pathLst>
              </a:custGeom>
              <a:noFill/>
              <a:ln w="0" cap="rnd">
                <a:solidFill>
                  <a:srgbClr val="000000"/>
                </a:solidFill>
                <a:round/>
                <a:headEnd/>
                <a:tailEnd/>
              </a:ln>
            </p:spPr>
            <p:txBody>
              <a:bodyPr>
                <a:prstTxWarp prst="textNoShape">
                  <a:avLst/>
                </a:prstTxWarp>
              </a:bodyPr>
              <a:lstStyle/>
              <a:p>
                <a:endParaRPr lang="en-US"/>
              </a:p>
            </p:txBody>
          </p:sp>
          <p:sp>
            <p:nvSpPr>
              <p:cNvPr id="71026" name="Freeform 363"/>
              <p:cNvSpPr>
                <a:spLocks/>
              </p:cNvSpPr>
              <p:nvPr/>
            </p:nvSpPr>
            <p:spPr bwMode="auto">
              <a:xfrm>
                <a:off x="5056" y="3263"/>
                <a:ext cx="65" cy="15"/>
              </a:xfrm>
              <a:custGeom>
                <a:avLst/>
                <a:gdLst>
                  <a:gd name="T0" fmla="*/ 4 w 65"/>
                  <a:gd name="T1" fmla="*/ 0 h 15"/>
                  <a:gd name="T2" fmla="*/ 0 w 65"/>
                  <a:gd name="T3" fmla="*/ 2 h 15"/>
                  <a:gd name="T4" fmla="*/ 9 w 65"/>
                  <a:gd name="T5" fmla="*/ 5 h 15"/>
                  <a:gd name="T6" fmla="*/ 62 w 65"/>
                  <a:gd name="T7" fmla="*/ 15 h 15"/>
                  <a:gd name="T8" fmla="*/ 65 w 65"/>
                  <a:gd name="T9" fmla="*/ 13 h 15"/>
                  <a:gd name="T10" fmla="*/ 4 w 65"/>
                  <a:gd name="T11" fmla="*/ 0 h 15"/>
                  <a:gd name="T12" fmla="*/ 0 60000 65536"/>
                  <a:gd name="T13" fmla="*/ 0 60000 65536"/>
                  <a:gd name="T14" fmla="*/ 0 60000 65536"/>
                  <a:gd name="T15" fmla="*/ 0 60000 65536"/>
                  <a:gd name="T16" fmla="*/ 0 60000 65536"/>
                  <a:gd name="T17" fmla="*/ 0 60000 65536"/>
                  <a:gd name="T18" fmla="*/ 0 w 65"/>
                  <a:gd name="T19" fmla="*/ 0 h 15"/>
                  <a:gd name="T20" fmla="*/ 65 w 6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 h="15">
                    <a:moveTo>
                      <a:pt x="4" y="0"/>
                    </a:moveTo>
                    <a:lnTo>
                      <a:pt x="0" y="2"/>
                    </a:lnTo>
                    <a:lnTo>
                      <a:pt x="9" y="5"/>
                    </a:lnTo>
                    <a:lnTo>
                      <a:pt x="62" y="15"/>
                    </a:lnTo>
                    <a:lnTo>
                      <a:pt x="65" y="13"/>
                    </a:lnTo>
                    <a:lnTo>
                      <a:pt x="4"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27" name="Freeform 364"/>
              <p:cNvSpPr>
                <a:spLocks/>
              </p:cNvSpPr>
              <p:nvPr/>
            </p:nvSpPr>
            <p:spPr bwMode="auto">
              <a:xfrm>
                <a:off x="5056" y="3263"/>
                <a:ext cx="65" cy="15"/>
              </a:xfrm>
              <a:custGeom>
                <a:avLst/>
                <a:gdLst>
                  <a:gd name="T0" fmla="*/ 4 w 65"/>
                  <a:gd name="T1" fmla="*/ 0 h 15"/>
                  <a:gd name="T2" fmla="*/ 0 w 65"/>
                  <a:gd name="T3" fmla="*/ 2 h 15"/>
                  <a:gd name="T4" fmla="*/ 9 w 65"/>
                  <a:gd name="T5" fmla="*/ 5 h 15"/>
                  <a:gd name="T6" fmla="*/ 62 w 65"/>
                  <a:gd name="T7" fmla="*/ 15 h 15"/>
                  <a:gd name="T8" fmla="*/ 65 w 65"/>
                  <a:gd name="T9" fmla="*/ 13 h 15"/>
                  <a:gd name="T10" fmla="*/ 4 w 65"/>
                  <a:gd name="T11" fmla="*/ 0 h 15"/>
                  <a:gd name="T12" fmla="*/ 0 60000 65536"/>
                  <a:gd name="T13" fmla="*/ 0 60000 65536"/>
                  <a:gd name="T14" fmla="*/ 0 60000 65536"/>
                  <a:gd name="T15" fmla="*/ 0 60000 65536"/>
                  <a:gd name="T16" fmla="*/ 0 60000 65536"/>
                  <a:gd name="T17" fmla="*/ 0 60000 65536"/>
                  <a:gd name="T18" fmla="*/ 0 w 65"/>
                  <a:gd name="T19" fmla="*/ 0 h 15"/>
                  <a:gd name="T20" fmla="*/ 65 w 6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 h="15">
                    <a:moveTo>
                      <a:pt x="4" y="0"/>
                    </a:moveTo>
                    <a:lnTo>
                      <a:pt x="0" y="2"/>
                    </a:lnTo>
                    <a:lnTo>
                      <a:pt x="9" y="5"/>
                    </a:lnTo>
                    <a:lnTo>
                      <a:pt x="62" y="15"/>
                    </a:lnTo>
                    <a:lnTo>
                      <a:pt x="65" y="13"/>
                    </a:lnTo>
                    <a:lnTo>
                      <a:pt x="4" y="0"/>
                    </a:lnTo>
                  </a:path>
                </a:pathLst>
              </a:custGeom>
              <a:noFill/>
              <a:ln w="0" cap="rnd">
                <a:solidFill>
                  <a:srgbClr val="000000"/>
                </a:solidFill>
                <a:round/>
                <a:headEnd/>
                <a:tailEnd/>
              </a:ln>
            </p:spPr>
            <p:txBody>
              <a:bodyPr>
                <a:prstTxWarp prst="textNoShape">
                  <a:avLst/>
                </a:prstTxWarp>
              </a:bodyPr>
              <a:lstStyle/>
              <a:p>
                <a:endParaRPr lang="en-US"/>
              </a:p>
            </p:txBody>
          </p:sp>
          <p:sp>
            <p:nvSpPr>
              <p:cNvPr id="71028" name="Freeform 365"/>
              <p:cNvSpPr>
                <a:spLocks/>
              </p:cNvSpPr>
              <p:nvPr/>
            </p:nvSpPr>
            <p:spPr bwMode="auto">
              <a:xfrm>
                <a:off x="5055" y="3266"/>
                <a:ext cx="63" cy="16"/>
              </a:xfrm>
              <a:custGeom>
                <a:avLst/>
                <a:gdLst>
                  <a:gd name="T0" fmla="*/ 1 w 63"/>
                  <a:gd name="T1" fmla="*/ 0 h 16"/>
                  <a:gd name="T2" fmla="*/ 0 w 63"/>
                  <a:gd name="T3" fmla="*/ 4 h 16"/>
                  <a:gd name="T4" fmla="*/ 62 w 63"/>
                  <a:gd name="T5" fmla="*/ 16 h 16"/>
                  <a:gd name="T6" fmla="*/ 63 w 63"/>
                  <a:gd name="T7" fmla="*/ 12 h 16"/>
                  <a:gd name="T8" fmla="*/ 1 w 63"/>
                  <a:gd name="T9" fmla="*/ 0 h 16"/>
                  <a:gd name="T10" fmla="*/ 0 60000 65536"/>
                  <a:gd name="T11" fmla="*/ 0 60000 65536"/>
                  <a:gd name="T12" fmla="*/ 0 60000 65536"/>
                  <a:gd name="T13" fmla="*/ 0 60000 65536"/>
                  <a:gd name="T14" fmla="*/ 0 60000 65536"/>
                  <a:gd name="T15" fmla="*/ 0 w 63"/>
                  <a:gd name="T16" fmla="*/ 0 h 16"/>
                  <a:gd name="T17" fmla="*/ 63 w 63"/>
                  <a:gd name="T18" fmla="*/ 16 h 16"/>
                </a:gdLst>
                <a:ahLst/>
                <a:cxnLst>
                  <a:cxn ang="T10">
                    <a:pos x="T0" y="T1"/>
                  </a:cxn>
                  <a:cxn ang="T11">
                    <a:pos x="T2" y="T3"/>
                  </a:cxn>
                  <a:cxn ang="T12">
                    <a:pos x="T4" y="T5"/>
                  </a:cxn>
                  <a:cxn ang="T13">
                    <a:pos x="T6" y="T7"/>
                  </a:cxn>
                  <a:cxn ang="T14">
                    <a:pos x="T8" y="T9"/>
                  </a:cxn>
                </a:cxnLst>
                <a:rect l="T15" t="T16" r="T17" b="T18"/>
                <a:pathLst>
                  <a:path w="63" h="16">
                    <a:moveTo>
                      <a:pt x="1" y="0"/>
                    </a:moveTo>
                    <a:lnTo>
                      <a:pt x="0" y="4"/>
                    </a:lnTo>
                    <a:lnTo>
                      <a:pt x="62" y="16"/>
                    </a:lnTo>
                    <a:lnTo>
                      <a:pt x="63" y="12"/>
                    </a:lnTo>
                    <a:lnTo>
                      <a:pt x="1" y="0"/>
                    </a:lnTo>
                    <a:close/>
                  </a:path>
                </a:pathLst>
              </a:custGeom>
              <a:solidFill>
                <a:srgbClr val="828282"/>
              </a:solidFill>
              <a:ln w="9525">
                <a:noFill/>
                <a:round/>
                <a:headEnd/>
                <a:tailEnd/>
              </a:ln>
            </p:spPr>
            <p:txBody>
              <a:bodyPr>
                <a:prstTxWarp prst="textNoShape">
                  <a:avLst/>
                </a:prstTxWarp>
              </a:bodyPr>
              <a:lstStyle/>
              <a:p>
                <a:endParaRPr lang="en-US"/>
              </a:p>
            </p:txBody>
          </p:sp>
          <p:sp>
            <p:nvSpPr>
              <p:cNvPr id="71029" name="Freeform 366"/>
              <p:cNvSpPr>
                <a:spLocks/>
              </p:cNvSpPr>
              <p:nvPr/>
            </p:nvSpPr>
            <p:spPr bwMode="auto">
              <a:xfrm>
                <a:off x="5055" y="3266"/>
                <a:ext cx="63" cy="16"/>
              </a:xfrm>
              <a:custGeom>
                <a:avLst/>
                <a:gdLst>
                  <a:gd name="T0" fmla="*/ 1 w 63"/>
                  <a:gd name="T1" fmla="*/ 0 h 16"/>
                  <a:gd name="T2" fmla="*/ 0 w 63"/>
                  <a:gd name="T3" fmla="*/ 4 h 16"/>
                  <a:gd name="T4" fmla="*/ 62 w 63"/>
                  <a:gd name="T5" fmla="*/ 16 h 16"/>
                  <a:gd name="T6" fmla="*/ 63 w 63"/>
                  <a:gd name="T7" fmla="*/ 12 h 16"/>
                  <a:gd name="T8" fmla="*/ 1 w 63"/>
                  <a:gd name="T9" fmla="*/ 0 h 16"/>
                  <a:gd name="T10" fmla="*/ 0 60000 65536"/>
                  <a:gd name="T11" fmla="*/ 0 60000 65536"/>
                  <a:gd name="T12" fmla="*/ 0 60000 65536"/>
                  <a:gd name="T13" fmla="*/ 0 60000 65536"/>
                  <a:gd name="T14" fmla="*/ 0 60000 65536"/>
                  <a:gd name="T15" fmla="*/ 0 w 63"/>
                  <a:gd name="T16" fmla="*/ 0 h 16"/>
                  <a:gd name="T17" fmla="*/ 63 w 63"/>
                  <a:gd name="T18" fmla="*/ 16 h 16"/>
                </a:gdLst>
                <a:ahLst/>
                <a:cxnLst>
                  <a:cxn ang="T10">
                    <a:pos x="T0" y="T1"/>
                  </a:cxn>
                  <a:cxn ang="T11">
                    <a:pos x="T2" y="T3"/>
                  </a:cxn>
                  <a:cxn ang="T12">
                    <a:pos x="T4" y="T5"/>
                  </a:cxn>
                  <a:cxn ang="T13">
                    <a:pos x="T6" y="T7"/>
                  </a:cxn>
                  <a:cxn ang="T14">
                    <a:pos x="T8" y="T9"/>
                  </a:cxn>
                </a:cxnLst>
                <a:rect l="T15" t="T16" r="T17" b="T18"/>
                <a:pathLst>
                  <a:path w="63" h="16">
                    <a:moveTo>
                      <a:pt x="1" y="0"/>
                    </a:moveTo>
                    <a:lnTo>
                      <a:pt x="0" y="4"/>
                    </a:lnTo>
                    <a:lnTo>
                      <a:pt x="62" y="16"/>
                    </a:lnTo>
                    <a:lnTo>
                      <a:pt x="63" y="12"/>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1030" name="Freeform 367"/>
              <p:cNvSpPr>
                <a:spLocks/>
              </p:cNvSpPr>
              <p:nvPr/>
            </p:nvSpPr>
            <p:spPr bwMode="auto">
              <a:xfrm>
                <a:off x="5085" y="3270"/>
                <a:ext cx="5" cy="2"/>
              </a:xfrm>
              <a:custGeom>
                <a:avLst/>
                <a:gdLst>
                  <a:gd name="T0" fmla="*/ 0 w 5"/>
                  <a:gd name="T1" fmla="*/ 2 h 2"/>
                  <a:gd name="T2" fmla="*/ 0 w 5"/>
                  <a:gd name="T3" fmla="*/ 2 h 2"/>
                  <a:gd name="T4" fmla="*/ 1 w 5"/>
                  <a:gd name="T5" fmla="*/ 2 h 2"/>
                  <a:gd name="T6" fmla="*/ 1 w 5"/>
                  <a:gd name="T7" fmla="*/ 2 h 2"/>
                  <a:gd name="T8" fmla="*/ 4 w 5"/>
                  <a:gd name="T9" fmla="*/ 2 h 2"/>
                  <a:gd name="T10" fmla="*/ 5 w 5"/>
                  <a:gd name="T11" fmla="*/ 2 h 2"/>
                  <a:gd name="T12" fmla="*/ 5 w 5"/>
                  <a:gd name="T13" fmla="*/ 2 h 2"/>
                  <a:gd name="T14" fmla="*/ 5 w 5"/>
                  <a:gd name="T15" fmla="*/ 2 h 2"/>
                  <a:gd name="T16" fmla="*/ 5 w 5"/>
                  <a:gd name="T17" fmla="*/ 1 h 2"/>
                  <a:gd name="T18" fmla="*/ 5 w 5"/>
                  <a:gd name="T19" fmla="*/ 1 h 2"/>
                  <a:gd name="T20" fmla="*/ 5 w 5"/>
                  <a:gd name="T21" fmla="*/ 1 h 2"/>
                  <a:gd name="T22" fmla="*/ 4 w 5"/>
                  <a:gd name="T23" fmla="*/ 0 h 2"/>
                  <a:gd name="T24" fmla="*/ 4 w 5"/>
                  <a:gd name="T25" fmla="*/ 0 h 2"/>
                  <a:gd name="T26" fmla="*/ 4 w 5"/>
                  <a:gd name="T27" fmla="*/ 0 h 2"/>
                  <a:gd name="T28" fmla="*/ 3 w 5"/>
                  <a:gd name="T29" fmla="*/ 0 h 2"/>
                  <a:gd name="T30" fmla="*/ 2 w 5"/>
                  <a:gd name="T31" fmla="*/ 0 h 2"/>
                  <a:gd name="T32" fmla="*/ 2 w 5"/>
                  <a:gd name="T33" fmla="*/ 0 h 2"/>
                  <a:gd name="T34" fmla="*/ 1 w 5"/>
                  <a:gd name="T35" fmla="*/ 0 h 2"/>
                  <a:gd name="T36" fmla="*/ 1 w 5"/>
                  <a:gd name="T37" fmla="*/ 0 h 2"/>
                  <a:gd name="T38" fmla="*/ 1 w 5"/>
                  <a:gd name="T39" fmla="*/ 0 h 2"/>
                  <a:gd name="T40" fmla="*/ 1 w 5"/>
                  <a:gd name="T41" fmla="*/ 1 h 2"/>
                  <a:gd name="T42" fmla="*/ 0 w 5"/>
                  <a:gd name="T43" fmla="*/ 1 h 2"/>
                  <a:gd name="T44" fmla="*/ 0 w 5"/>
                  <a:gd name="T45" fmla="*/ 2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2"/>
                  <a:gd name="T71" fmla="*/ 5 w 5"/>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2">
                    <a:moveTo>
                      <a:pt x="0" y="2"/>
                    </a:moveTo>
                    <a:lnTo>
                      <a:pt x="0" y="2"/>
                    </a:lnTo>
                    <a:lnTo>
                      <a:pt x="1" y="2"/>
                    </a:lnTo>
                    <a:lnTo>
                      <a:pt x="4" y="2"/>
                    </a:lnTo>
                    <a:lnTo>
                      <a:pt x="5" y="2"/>
                    </a:lnTo>
                    <a:lnTo>
                      <a:pt x="5" y="1"/>
                    </a:lnTo>
                    <a:lnTo>
                      <a:pt x="4" y="0"/>
                    </a:lnTo>
                    <a:lnTo>
                      <a:pt x="3" y="0"/>
                    </a:lnTo>
                    <a:lnTo>
                      <a:pt x="2" y="0"/>
                    </a:lnTo>
                    <a:lnTo>
                      <a:pt x="1" y="0"/>
                    </a:lnTo>
                    <a:lnTo>
                      <a:pt x="1" y="1"/>
                    </a:lnTo>
                    <a:lnTo>
                      <a:pt x="0" y="1"/>
                    </a:lnTo>
                    <a:lnTo>
                      <a:pt x="0" y="2"/>
                    </a:lnTo>
                    <a:close/>
                  </a:path>
                </a:pathLst>
              </a:custGeom>
              <a:solidFill>
                <a:srgbClr val="4F4F4F"/>
              </a:solidFill>
              <a:ln w="9525">
                <a:noFill/>
                <a:round/>
                <a:headEnd/>
                <a:tailEnd/>
              </a:ln>
            </p:spPr>
            <p:txBody>
              <a:bodyPr>
                <a:prstTxWarp prst="textNoShape">
                  <a:avLst/>
                </a:prstTxWarp>
              </a:bodyPr>
              <a:lstStyle/>
              <a:p>
                <a:endParaRPr lang="en-US"/>
              </a:p>
            </p:txBody>
          </p:sp>
          <p:sp>
            <p:nvSpPr>
              <p:cNvPr id="71031" name="Freeform 368"/>
              <p:cNvSpPr>
                <a:spLocks/>
              </p:cNvSpPr>
              <p:nvPr/>
            </p:nvSpPr>
            <p:spPr bwMode="auto">
              <a:xfrm>
                <a:off x="5085" y="3270"/>
                <a:ext cx="5" cy="2"/>
              </a:xfrm>
              <a:custGeom>
                <a:avLst/>
                <a:gdLst>
                  <a:gd name="T0" fmla="*/ 0 w 5"/>
                  <a:gd name="T1" fmla="*/ 2 h 2"/>
                  <a:gd name="T2" fmla="*/ 0 w 5"/>
                  <a:gd name="T3" fmla="*/ 2 h 2"/>
                  <a:gd name="T4" fmla="*/ 1 w 5"/>
                  <a:gd name="T5" fmla="*/ 2 h 2"/>
                  <a:gd name="T6" fmla="*/ 1 w 5"/>
                  <a:gd name="T7" fmla="*/ 2 h 2"/>
                  <a:gd name="T8" fmla="*/ 4 w 5"/>
                  <a:gd name="T9" fmla="*/ 2 h 2"/>
                  <a:gd name="T10" fmla="*/ 5 w 5"/>
                  <a:gd name="T11" fmla="*/ 2 h 2"/>
                  <a:gd name="T12" fmla="*/ 5 w 5"/>
                  <a:gd name="T13" fmla="*/ 2 h 2"/>
                  <a:gd name="T14" fmla="*/ 5 w 5"/>
                  <a:gd name="T15" fmla="*/ 2 h 2"/>
                  <a:gd name="T16" fmla="*/ 5 w 5"/>
                  <a:gd name="T17" fmla="*/ 1 h 2"/>
                  <a:gd name="T18" fmla="*/ 5 w 5"/>
                  <a:gd name="T19" fmla="*/ 1 h 2"/>
                  <a:gd name="T20" fmla="*/ 5 w 5"/>
                  <a:gd name="T21" fmla="*/ 1 h 2"/>
                  <a:gd name="T22" fmla="*/ 4 w 5"/>
                  <a:gd name="T23" fmla="*/ 0 h 2"/>
                  <a:gd name="T24" fmla="*/ 4 w 5"/>
                  <a:gd name="T25" fmla="*/ 0 h 2"/>
                  <a:gd name="T26" fmla="*/ 4 w 5"/>
                  <a:gd name="T27" fmla="*/ 0 h 2"/>
                  <a:gd name="T28" fmla="*/ 3 w 5"/>
                  <a:gd name="T29" fmla="*/ 0 h 2"/>
                  <a:gd name="T30" fmla="*/ 2 w 5"/>
                  <a:gd name="T31" fmla="*/ 0 h 2"/>
                  <a:gd name="T32" fmla="*/ 2 w 5"/>
                  <a:gd name="T33" fmla="*/ 0 h 2"/>
                  <a:gd name="T34" fmla="*/ 1 w 5"/>
                  <a:gd name="T35" fmla="*/ 0 h 2"/>
                  <a:gd name="T36" fmla="*/ 1 w 5"/>
                  <a:gd name="T37" fmla="*/ 0 h 2"/>
                  <a:gd name="T38" fmla="*/ 1 w 5"/>
                  <a:gd name="T39" fmla="*/ 0 h 2"/>
                  <a:gd name="T40" fmla="*/ 1 w 5"/>
                  <a:gd name="T41" fmla="*/ 1 h 2"/>
                  <a:gd name="T42" fmla="*/ 0 w 5"/>
                  <a:gd name="T43" fmla="*/ 1 h 2"/>
                  <a:gd name="T44" fmla="*/ 0 w 5"/>
                  <a:gd name="T45" fmla="*/ 2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2"/>
                  <a:gd name="T71" fmla="*/ 5 w 5"/>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2">
                    <a:moveTo>
                      <a:pt x="0" y="2"/>
                    </a:moveTo>
                    <a:lnTo>
                      <a:pt x="0" y="2"/>
                    </a:lnTo>
                    <a:lnTo>
                      <a:pt x="1" y="2"/>
                    </a:lnTo>
                    <a:lnTo>
                      <a:pt x="4" y="2"/>
                    </a:lnTo>
                    <a:lnTo>
                      <a:pt x="5" y="2"/>
                    </a:lnTo>
                    <a:lnTo>
                      <a:pt x="5" y="1"/>
                    </a:lnTo>
                    <a:lnTo>
                      <a:pt x="4" y="0"/>
                    </a:lnTo>
                    <a:lnTo>
                      <a:pt x="3" y="0"/>
                    </a:lnTo>
                    <a:lnTo>
                      <a:pt x="2" y="0"/>
                    </a:lnTo>
                    <a:lnTo>
                      <a:pt x="1" y="0"/>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sp>
            <p:nvSpPr>
              <p:cNvPr id="71032" name="Freeform 369"/>
              <p:cNvSpPr>
                <a:spLocks/>
              </p:cNvSpPr>
              <p:nvPr/>
            </p:nvSpPr>
            <p:spPr bwMode="auto">
              <a:xfrm>
                <a:off x="5120" y="3277"/>
                <a:ext cx="14" cy="5"/>
              </a:xfrm>
              <a:custGeom>
                <a:avLst/>
                <a:gdLst>
                  <a:gd name="T0" fmla="*/ 0 w 14"/>
                  <a:gd name="T1" fmla="*/ 3 h 5"/>
                  <a:gd name="T2" fmla="*/ 0 w 14"/>
                  <a:gd name="T3" fmla="*/ 3 h 5"/>
                  <a:gd name="T4" fmla="*/ 0 w 14"/>
                  <a:gd name="T5" fmla="*/ 4 h 5"/>
                  <a:gd name="T6" fmla="*/ 1 w 14"/>
                  <a:gd name="T7" fmla="*/ 4 h 5"/>
                  <a:gd name="T8" fmla="*/ 2 w 14"/>
                  <a:gd name="T9" fmla="*/ 4 h 5"/>
                  <a:gd name="T10" fmla="*/ 2 w 14"/>
                  <a:gd name="T11" fmla="*/ 4 h 5"/>
                  <a:gd name="T12" fmla="*/ 3 w 14"/>
                  <a:gd name="T13" fmla="*/ 4 h 5"/>
                  <a:gd name="T14" fmla="*/ 5 w 14"/>
                  <a:gd name="T15" fmla="*/ 4 h 5"/>
                  <a:gd name="T16" fmla="*/ 6 w 14"/>
                  <a:gd name="T17" fmla="*/ 4 h 5"/>
                  <a:gd name="T18" fmla="*/ 6 w 14"/>
                  <a:gd name="T19" fmla="*/ 4 h 5"/>
                  <a:gd name="T20" fmla="*/ 6 w 14"/>
                  <a:gd name="T21" fmla="*/ 4 h 5"/>
                  <a:gd name="T22" fmla="*/ 7 w 14"/>
                  <a:gd name="T23" fmla="*/ 4 h 5"/>
                  <a:gd name="T24" fmla="*/ 8 w 14"/>
                  <a:gd name="T25" fmla="*/ 5 h 5"/>
                  <a:gd name="T26" fmla="*/ 9 w 14"/>
                  <a:gd name="T27" fmla="*/ 5 h 5"/>
                  <a:gd name="T28" fmla="*/ 10 w 14"/>
                  <a:gd name="T29" fmla="*/ 5 h 5"/>
                  <a:gd name="T30" fmla="*/ 11 w 14"/>
                  <a:gd name="T31" fmla="*/ 5 h 5"/>
                  <a:gd name="T32" fmla="*/ 11 w 14"/>
                  <a:gd name="T33" fmla="*/ 5 h 5"/>
                  <a:gd name="T34" fmla="*/ 12 w 14"/>
                  <a:gd name="T35" fmla="*/ 5 h 5"/>
                  <a:gd name="T36" fmla="*/ 12 w 14"/>
                  <a:gd name="T37" fmla="*/ 5 h 5"/>
                  <a:gd name="T38" fmla="*/ 12 w 14"/>
                  <a:gd name="T39" fmla="*/ 5 h 5"/>
                  <a:gd name="T40" fmla="*/ 14 w 14"/>
                  <a:gd name="T41" fmla="*/ 4 h 5"/>
                  <a:gd name="T42" fmla="*/ 11 w 14"/>
                  <a:gd name="T43" fmla="*/ 2 h 5"/>
                  <a:gd name="T44" fmla="*/ 10 w 14"/>
                  <a:gd name="T45" fmla="*/ 2 h 5"/>
                  <a:gd name="T46" fmla="*/ 10 w 14"/>
                  <a:gd name="T47" fmla="*/ 2 h 5"/>
                  <a:gd name="T48" fmla="*/ 10 w 14"/>
                  <a:gd name="T49" fmla="*/ 2 h 5"/>
                  <a:gd name="T50" fmla="*/ 9 w 14"/>
                  <a:gd name="T51" fmla="*/ 2 h 5"/>
                  <a:gd name="T52" fmla="*/ 9 w 14"/>
                  <a:gd name="T53" fmla="*/ 2 h 5"/>
                  <a:gd name="T54" fmla="*/ 9 w 14"/>
                  <a:gd name="T55" fmla="*/ 1 h 5"/>
                  <a:gd name="T56" fmla="*/ 9 w 14"/>
                  <a:gd name="T57" fmla="*/ 1 h 5"/>
                  <a:gd name="T58" fmla="*/ 8 w 14"/>
                  <a:gd name="T59" fmla="*/ 1 h 5"/>
                  <a:gd name="T60" fmla="*/ 8 w 14"/>
                  <a:gd name="T61" fmla="*/ 1 h 5"/>
                  <a:gd name="T62" fmla="*/ 7 w 14"/>
                  <a:gd name="T63" fmla="*/ 1 h 5"/>
                  <a:gd name="T64" fmla="*/ 7 w 14"/>
                  <a:gd name="T65" fmla="*/ 1 h 5"/>
                  <a:gd name="T66" fmla="*/ 6 w 14"/>
                  <a:gd name="T67" fmla="*/ 1 h 5"/>
                  <a:gd name="T68" fmla="*/ 6 w 14"/>
                  <a:gd name="T69" fmla="*/ 0 h 5"/>
                  <a:gd name="T70" fmla="*/ 6 w 14"/>
                  <a:gd name="T71" fmla="*/ 0 h 5"/>
                  <a:gd name="T72" fmla="*/ 6 w 14"/>
                  <a:gd name="T73" fmla="*/ 0 h 5"/>
                  <a:gd name="T74" fmla="*/ 2 w 14"/>
                  <a:gd name="T75" fmla="*/ 0 h 5"/>
                  <a:gd name="T76" fmla="*/ 2 w 14"/>
                  <a:gd name="T77" fmla="*/ 0 h 5"/>
                  <a:gd name="T78" fmla="*/ 1 w 14"/>
                  <a:gd name="T79" fmla="*/ 0 h 5"/>
                  <a:gd name="T80" fmla="*/ 1 w 14"/>
                  <a:gd name="T81" fmla="*/ 1 h 5"/>
                  <a:gd name="T82" fmla="*/ 0 w 14"/>
                  <a:gd name="T83" fmla="*/ 1 h 5"/>
                  <a:gd name="T84" fmla="*/ 0 w 14"/>
                  <a:gd name="T85" fmla="*/ 1 h 5"/>
                  <a:gd name="T86" fmla="*/ 0 w 14"/>
                  <a:gd name="T87" fmla="*/ 2 h 5"/>
                  <a:gd name="T88" fmla="*/ 0 w 14"/>
                  <a:gd name="T89" fmla="*/ 2 h 5"/>
                  <a:gd name="T90" fmla="*/ 0 w 14"/>
                  <a:gd name="T91" fmla="*/ 2 h 5"/>
                  <a:gd name="T92" fmla="*/ 0 w 14"/>
                  <a:gd name="T93" fmla="*/ 2 h 5"/>
                  <a:gd name="T94" fmla="*/ 0 w 14"/>
                  <a:gd name="T95" fmla="*/ 2 h 5"/>
                  <a:gd name="T96" fmla="*/ 0 w 14"/>
                  <a:gd name="T97" fmla="*/ 3 h 5"/>
                  <a:gd name="T98" fmla="*/ 0 w 14"/>
                  <a:gd name="T99" fmla="*/ 3 h 5"/>
                  <a:gd name="T100" fmla="*/ 0 w 14"/>
                  <a:gd name="T101" fmla="*/ 3 h 5"/>
                  <a:gd name="T102" fmla="*/ 0 w 14"/>
                  <a:gd name="T103" fmla="*/ 3 h 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
                  <a:gd name="T157" fmla="*/ 0 h 5"/>
                  <a:gd name="T158" fmla="*/ 14 w 14"/>
                  <a:gd name="T159" fmla="*/ 5 h 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 h="5">
                    <a:moveTo>
                      <a:pt x="0" y="3"/>
                    </a:moveTo>
                    <a:lnTo>
                      <a:pt x="0" y="3"/>
                    </a:lnTo>
                    <a:lnTo>
                      <a:pt x="0" y="4"/>
                    </a:lnTo>
                    <a:lnTo>
                      <a:pt x="1" y="4"/>
                    </a:lnTo>
                    <a:lnTo>
                      <a:pt x="2" y="4"/>
                    </a:lnTo>
                    <a:lnTo>
                      <a:pt x="3" y="4"/>
                    </a:lnTo>
                    <a:lnTo>
                      <a:pt x="5" y="4"/>
                    </a:lnTo>
                    <a:lnTo>
                      <a:pt x="6" y="4"/>
                    </a:lnTo>
                    <a:lnTo>
                      <a:pt x="7" y="4"/>
                    </a:lnTo>
                    <a:lnTo>
                      <a:pt x="8" y="5"/>
                    </a:lnTo>
                    <a:lnTo>
                      <a:pt x="9" y="5"/>
                    </a:lnTo>
                    <a:lnTo>
                      <a:pt x="10" y="5"/>
                    </a:lnTo>
                    <a:lnTo>
                      <a:pt x="11" y="5"/>
                    </a:lnTo>
                    <a:lnTo>
                      <a:pt x="12" y="5"/>
                    </a:lnTo>
                    <a:lnTo>
                      <a:pt x="14" y="4"/>
                    </a:lnTo>
                    <a:lnTo>
                      <a:pt x="11" y="2"/>
                    </a:lnTo>
                    <a:lnTo>
                      <a:pt x="10" y="2"/>
                    </a:lnTo>
                    <a:lnTo>
                      <a:pt x="9" y="2"/>
                    </a:lnTo>
                    <a:lnTo>
                      <a:pt x="9" y="1"/>
                    </a:lnTo>
                    <a:lnTo>
                      <a:pt x="8" y="1"/>
                    </a:lnTo>
                    <a:lnTo>
                      <a:pt x="7" y="1"/>
                    </a:lnTo>
                    <a:lnTo>
                      <a:pt x="6" y="1"/>
                    </a:lnTo>
                    <a:lnTo>
                      <a:pt x="6" y="0"/>
                    </a:lnTo>
                    <a:lnTo>
                      <a:pt x="2" y="0"/>
                    </a:lnTo>
                    <a:lnTo>
                      <a:pt x="1" y="0"/>
                    </a:lnTo>
                    <a:lnTo>
                      <a:pt x="1" y="1"/>
                    </a:lnTo>
                    <a:lnTo>
                      <a:pt x="0" y="1"/>
                    </a:lnTo>
                    <a:lnTo>
                      <a:pt x="0" y="2"/>
                    </a:lnTo>
                    <a:lnTo>
                      <a:pt x="0" y="3"/>
                    </a:lnTo>
                    <a:close/>
                  </a:path>
                </a:pathLst>
              </a:custGeom>
              <a:solidFill>
                <a:srgbClr val="828282"/>
              </a:solidFill>
              <a:ln w="9525">
                <a:noFill/>
                <a:round/>
                <a:headEnd/>
                <a:tailEnd/>
              </a:ln>
            </p:spPr>
            <p:txBody>
              <a:bodyPr>
                <a:prstTxWarp prst="textNoShape">
                  <a:avLst/>
                </a:prstTxWarp>
              </a:bodyPr>
              <a:lstStyle/>
              <a:p>
                <a:endParaRPr lang="en-US"/>
              </a:p>
            </p:txBody>
          </p:sp>
          <p:sp>
            <p:nvSpPr>
              <p:cNvPr id="71033" name="Freeform 370"/>
              <p:cNvSpPr>
                <a:spLocks/>
              </p:cNvSpPr>
              <p:nvPr/>
            </p:nvSpPr>
            <p:spPr bwMode="auto">
              <a:xfrm>
                <a:off x="5120" y="3277"/>
                <a:ext cx="14" cy="5"/>
              </a:xfrm>
              <a:custGeom>
                <a:avLst/>
                <a:gdLst>
                  <a:gd name="T0" fmla="*/ 0 w 14"/>
                  <a:gd name="T1" fmla="*/ 3 h 5"/>
                  <a:gd name="T2" fmla="*/ 0 w 14"/>
                  <a:gd name="T3" fmla="*/ 3 h 5"/>
                  <a:gd name="T4" fmla="*/ 0 w 14"/>
                  <a:gd name="T5" fmla="*/ 4 h 5"/>
                  <a:gd name="T6" fmla="*/ 1 w 14"/>
                  <a:gd name="T7" fmla="*/ 4 h 5"/>
                  <a:gd name="T8" fmla="*/ 2 w 14"/>
                  <a:gd name="T9" fmla="*/ 4 h 5"/>
                  <a:gd name="T10" fmla="*/ 2 w 14"/>
                  <a:gd name="T11" fmla="*/ 4 h 5"/>
                  <a:gd name="T12" fmla="*/ 3 w 14"/>
                  <a:gd name="T13" fmla="*/ 4 h 5"/>
                  <a:gd name="T14" fmla="*/ 5 w 14"/>
                  <a:gd name="T15" fmla="*/ 4 h 5"/>
                  <a:gd name="T16" fmla="*/ 6 w 14"/>
                  <a:gd name="T17" fmla="*/ 4 h 5"/>
                  <a:gd name="T18" fmla="*/ 6 w 14"/>
                  <a:gd name="T19" fmla="*/ 4 h 5"/>
                  <a:gd name="T20" fmla="*/ 6 w 14"/>
                  <a:gd name="T21" fmla="*/ 4 h 5"/>
                  <a:gd name="T22" fmla="*/ 7 w 14"/>
                  <a:gd name="T23" fmla="*/ 4 h 5"/>
                  <a:gd name="T24" fmla="*/ 8 w 14"/>
                  <a:gd name="T25" fmla="*/ 5 h 5"/>
                  <a:gd name="T26" fmla="*/ 9 w 14"/>
                  <a:gd name="T27" fmla="*/ 5 h 5"/>
                  <a:gd name="T28" fmla="*/ 10 w 14"/>
                  <a:gd name="T29" fmla="*/ 5 h 5"/>
                  <a:gd name="T30" fmla="*/ 11 w 14"/>
                  <a:gd name="T31" fmla="*/ 5 h 5"/>
                  <a:gd name="T32" fmla="*/ 11 w 14"/>
                  <a:gd name="T33" fmla="*/ 5 h 5"/>
                  <a:gd name="T34" fmla="*/ 12 w 14"/>
                  <a:gd name="T35" fmla="*/ 5 h 5"/>
                  <a:gd name="T36" fmla="*/ 12 w 14"/>
                  <a:gd name="T37" fmla="*/ 5 h 5"/>
                  <a:gd name="T38" fmla="*/ 12 w 14"/>
                  <a:gd name="T39" fmla="*/ 5 h 5"/>
                  <a:gd name="T40" fmla="*/ 14 w 14"/>
                  <a:gd name="T41" fmla="*/ 4 h 5"/>
                  <a:gd name="T42" fmla="*/ 11 w 14"/>
                  <a:gd name="T43" fmla="*/ 2 h 5"/>
                  <a:gd name="T44" fmla="*/ 10 w 14"/>
                  <a:gd name="T45" fmla="*/ 2 h 5"/>
                  <a:gd name="T46" fmla="*/ 10 w 14"/>
                  <a:gd name="T47" fmla="*/ 2 h 5"/>
                  <a:gd name="T48" fmla="*/ 10 w 14"/>
                  <a:gd name="T49" fmla="*/ 2 h 5"/>
                  <a:gd name="T50" fmla="*/ 9 w 14"/>
                  <a:gd name="T51" fmla="*/ 2 h 5"/>
                  <a:gd name="T52" fmla="*/ 9 w 14"/>
                  <a:gd name="T53" fmla="*/ 2 h 5"/>
                  <a:gd name="T54" fmla="*/ 9 w 14"/>
                  <a:gd name="T55" fmla="*/ 1 h 5"/>
                  <a:gd name="T56" fmla="*/ 9 w 14"/>
                  <a:gd name="T57" fmla="*/ 1 h 5"/>
                  <a:gd name="T58" fmla="*/ 8 w 14"/>
                  <a:gd name="T59" fmla="*/ 1 h 5"/>
                  <a:gd name="T60" fmla="*/ 8 w 14"/>
                  <a:gd name="T61" fmla="*/ 1 h 5"/>
                  <a:gd name="T62" fmla="*/ 7 w 14"/>
                  <a:gd name="T63" fmla="*/ 1 h 5"/>
                  <a:gd name="T64" fmla="*/ 7 w 14"/>
                  <a:gd name="T65" fmla="*/ 1 h 5"/>
                  <a:gd name="T66" fmla="*/ 6 w 14"/>
                  <a:gd name="T67" fmla="*/ 1 h 5"/>
                  <a:gd name="T68" fmla="*/ 6 w 14"/>
                  <a:gd name="T69" fmla="*/ 0 h 5"/>
                  <a:gd name="T70" fmla="*/ 6 w 14"/>
                  <a:gd name="T71" fmla="*/ 0 h 5"/>
                  <a:gd name="T72" fmla="*/ 6 w 14"/>
                  <a:gd name="T73" fmla="*/ 0 h 5"/>
                  <a:gd name="T74" fmla="*/ 2 w 14"/>
                  <a:gd name="T75" fmla="*/ 0 h 5"/>
                  <a:gd name="T76" fmla="*/ 2 w 14"/>
                  <a:gd name="T77" fmla="*/ 0 h 5"/>
                  <a:gd name="T78" fmla="*/ 1 w 14"/>
                  <a:gd name="T79" fmla="*/ 0 h 5"/>
                  <a:gd name="T80" fmla="*/ 1 w 14"/>
                  <a:gd name="T81" fmla="*/ 1 h 5"/>
                  <a:gd name="T82" fmla="*/ 0 w 14"/>
                  <a:gd name="T83" fmla="*/ 1 h 5"/>
                  <a:gd name="T84" fmla="*/ 0 w 14"/>
                  <a:gd name="T85" fmla="*/ 1 h 5"/>
                  <a:gd name="T86" fmla="*/ 0 w 14"/>
                  <a:gd name="T87" fmla="*/ 2 h 5"/>
                  <a:gd name="T88" fmla="*/ 0 w 14"/>
                  <a:gd name="T89" fmla="*/ 2 h 5"/>
                  <a:gd name="T90" fmla="*/ 0 w 14"/>
                  <a:gd name="T91" fmla="*/ 2 h 5"/>
                  <a:gd name="T92" fmla="*/ 0 w 14"/>
                  <a:gd name="T93" fmla="*/ 2 h 5"/>
                  <a:gd name="T94" fmla="*/ 0 w 14"/>
                  <a:gd name="T95" fmla="*/ 2 h 5"/>
                  <a:gd name="T96" fmla="*/ 0 w 14"/>
                  <a:gd name="T97" fmla="*/ 3 h 5"/>
                  <a:gd name="T98" fmla="*/ 0 w 14"/>
                  <a:gd name="T99" fmla="*/ 3 h 5"/>
                  <a:gd name="T100" fmla="*/ 0 w 14"/>
                  <a:gd name="T101" fmla="*/ 3 h 5"/>
                  <a:gd name="T102" fmla="*/ 0 w 14"/>
                  <a:gd name="T103" fmla="*/ 3 h 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
                  <a:gd name="T157" fmla="*/ 0 h 5"/>
                  <a:gd name="T158" fmla="*/ 14 w 14"/>
                  <a:gd name="T159" fmla="*/ 5 h 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 h="5">
                    <a:moveTo>
                      <a:pt x="0" y="3"/>
                    </a:moveTo>
                    <a:lnTo>
                      <a:pt x="0" y="3"/>
                    </a:lnTo>
                    <a:lnTo>
                      <a:pt x="0" y="4"/>
                    </a:lnTo>
                    <a:lnTo>
                      <a:pt x="1" y="4"/>
                    </a:lnTo>
                    <a:lnTo>
                      <a:pt x="2" y="4"/>
                    </a:lnTo>
                    <a:lnTo>
                      <a:pt x="3" y="4"/>
                    </a:lnTo>
                    <a:lnTo>
                      <a:pt x="5" y="4"/>
                    </a:lnTo>
                    <a:lnTo>
                      <a:pt x="6" y="4"/>
                    </a:lnTo>
                    <a:lnTo>
                      <a:pt x="7" y="4"/>
                    </a:lnTo>
                    <a:lnTo>
                      <a:pt x="8" y="5"/>
                    </a:lnTo>
                    <a:lnTo>
                      <a:pt x="9" y="5"/>
                    </a:lnTo>
                    <a:lnTo>
                      <a:pt x="10" y="5"/>
                    </a:lnTo>
                    <a:lnTo>
                      <a:pt x="11" y="5"/>
                    </a:lnTo>
                    <a:lnTo>
                      <a:pt x="12" y="5"/>
                    </a:lnTo>
                    <a:lnTo>
                      <a:pt x="14" y="4"/>
                    </a:lnTo>
                    <a:lnTo>
                      <a:pt x="11" y="2"/>
                    </a:lnTo>
                    <a:lnTo>
                      <a:pt x="10" y="2"/>
                    </a:lnTo>
                    <a:lnTo>
                      <a:pt x="9" y="2"/>
                    </a:lnTo>
                    <a:lnTo>
                      <a:pt x="9" y="1"/>
                    </a:lnTo>
                    <a:lnTo>
                      <a:pt x="8" y="1"/>
                    </a:lnTo>
                    <a:lnTo>
                      <a:pt x="7" y="1"/>
                    </a:lnTo>
                    <a:lnTo>
                      <a:pt x="6" y="1"/>
                    </a:lnTo>
                    <a:lnTo>
                      <a:pt x="6" y="0"/>
                    </a:lnTo>
                    <a:lnTo>
                      <a:pt x="2" y="0"/>
                    </a:lnTo>
                    <a:lnTo>
                      <a:pt x="1" y="0"/>
                    </a:lnTo>
                    <a:lnTo>
                      <a:pt x="1" y="1"/>
                    </a:lnTo>
                    <a:lnTo>
                      <a:pt x="0" y="1"/>
                    </a:lnTo>
                    <a:lnTo>
                      <a:pt x="0" y="2"/>
                    </a:lnTo>
                    <a:lnTo>
                      <a:pt x="0" y="3"/>
                    </a:lnTo>
                  </a:path>
                </a:pathLst>
              </a:custGeom>
              <a:noFill/>
              <a:ln w="0" cap="rnd">
                <a:solidFill>
                  <a:srgbClr val="000000"/>
                </a:solidFill>
                <a:round/>
                <a:headEnd/>
                <a:tailEnd/>
              </a:ln>
            </p:spPr>
            <p:txBody>
              <a:bodyPr>
                <a:prstTxWarp prst="textNoShape">
                  <a:avLst/>
                </a:prstTxWarp>
              </a:bodyPr>
              <a:lstStyle/>
              <a:p>
                <a:endParaRPr lang="en-US"/>
              </a:p>
            </p:txBody>
          </p:sp>
          <p:sp>
            <p:nvSpPr>
              <p:cNvPr id="71034" name="Freeform 371"/>
              <p:cNvSpPr>
                <a:spLocks/>
              </p:cNvSpPr>
              <p:nvPr/>
            </p:nvSpPr>
            <p:spPr bwMode="auto">
              <a:xfrm>
                <a:off x="5043" y="3226"/>
                <a:ext cx="107" cy="54"/>
              </a:xfrm>
              <a:custGeom>
                <a:avLst/>
                <a:gdLst>
                  <a:gd name="T0" fmla="*/ 17 w 107"/>
                  <a:gd name="T1" fmla="*/ 0 h 54"/>
                  <a:gd name="T2" fmla="*/ 6 w 107"/>
                  <a:gd name="T3" fmla="*/ 23 h 54"/>
                  <a:gd name="T4" fmla="*/ 6 w 107"/>
                  <a:gd name="T5" fmla="*/ 26 h 54"/>
                  <a:gd name="T6" fmla="*/ 0 w 107"/>
                  <a:gd name="T7" fmla="*/ 38 h 54"/>
                  <a:gd name="T8" fmla="*/ 11 w 107"/>
                  <a:gd name="T9" fmla="*/ 40 h 54"/>
                  <a:gd name="T10" fmla="*/ 14 w 107"/>
                  <a:gd name="T11" fmla="*/ 35 h 54"/>
                  <a:gd name="T12" fmla="*/ 80 w 107"/>
                  <a:gd name="T13" fmla="*/ 47 h 54"/>
                  <a:gd name="T14" fmla="*/ 77 w 107"/>
                  <a:gd name="T15" fmla="*/ 53 h 54"/>
                  <a:gd name="T16" fmla="*/ 89 w 107"/>
                  <a:gd name="T17" fmla="*/ 54 h 54"/>
                  <a:gd name="T18" fmla="*/ 107 w 107"/>
                  <a:gd name="T19" fmla="*/ 15 h 54"/>
                  <a:gd name="T20" fmla="*/ 97 w 107"/>
                  <a:gd name="T21" fmla="*/ 12 h 54"/>
                  <a:gd name="T22" fmla="*/ 31 w 107"/>
                  <a:gd name="T23" fmla="*/ 2 h 54"/>
                  <a:gd name="T24" fmla="*/ 1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17" y="0"/>
                    </a:moveTo>
                    <a:lnTo>
                      <a:pt x="6" y="23"/>
                    </a:lnTo>
                    <a:lnTo>
                      <a:pt x="6" y="26"/>
                    </a:lnTo>
                    <a:lnTo>
                      <a:pt x="0" y="38"/>
                    </a:lnTo>
                    <a:lnTo>
                      <a:pt x="11" y="40"/>
                    </a:lnTo>
                    <a:lnTo>
                      <a:pt x="14" y="35"/>
                    </a:lnTo>
                    <a:lnTo>
                      <a:pt x="80" y="47"/>
                    </a:lnTo>
                    <a:lnTo>
                      <a:pt x="77" y="53"/>
                    </a:lnTo>
                    <a:lnTo>
                      <a:pt x="89" y="54"/>
                    </a:lnTo>
                    <a:lnTo>
                      <a:pt x="107" y="15"/>
                    </a:lnTo>
                    <a:lnTo>
                      <a:pt x="97" y="12"/>
                    </a:lnTo>
                    <a:lnTo>
                      <a:pt x="31" y="2"/>
                    </a:lnTo>
                    <a:lnTo>
                      <a:pt x="17"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35" name="Freeform 372"/>
              <p:cNvSpPr>
                <a:spLocks/>
              </p:cNvSpPr>
              <p:nvPr/>
            </p:nvSpPr>
            <p:spPr bwMode="auto">
              <a:xfrm>
                <a:off x="5043" y="3226"/>
                <a:ext cx="107" cy="54"/>
              </a:xfrm>
              <a:custGeom>
                <a:avLst/>
                <a:gdLst>
                  <a:gd name="T0" fmla="*/ 17 w 107"/>
                  <a:gd name="T1" fmla="*/ 0 h 54"/>
                  <a:gd name="T2" fmla="*/ 6 w 107"/>
                  <a:gd name="T3" fmla="*/ 23 h 54"/>
                  <a:gd name="T4" fmla="*/ 6 w 107"/>
                  <a:gd name="T5" fmla="*/ 26 h 54"/>
                  <a:gd name="T6" fmla="*/ 0 w 107"/>
                  <a:gd name="T7" fmla="*/ 38 h 54"/>
                  <a:gd name="T8" fmla="*/ 11 w 107"/>
                  <a:gd name="T9" fmla="*/ 40 h 54"/>
                  <a:gd name="T10" fmla="*/ 14 w 107"/>
                  <a:gd name="T11" fmla="*/ 35 h 54"/>
                  <a:gd name="T12" fmla="*/ 80 w 107"/>
                  <a:gd name="T13" fmla="*/ 47 h 54"/>
                  <a:gd name="T14" fmla="*/ 77 w 107"/>
                  <a:gd name="T15" fmla="*/ 53 h 54"/>
                  <a:gd name="T16" fmla="*/ 89 w 107"/>
                  <a:gd name="T17" fmla="*/ 54 h 54"/>
                  <a:gd name="T18" fmla="*/ 107 w 107"/>
                  <a:gd name="T19" fmla="*/ 15 h 54"/>
                  <a:gd name="T20" fmla="*/ 97 w 107"/>
                  <a:gd name="T21" fmla="*/ 12 h 54"/>
                  <a:gd name="T22" fmla="*/ 31 w 107"/>
                  <a:gd name="T23" fmla="*/ 2 h 54"/>
                  <a:gd name="T24" fmla="*/ 1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17" y="0"/>
                    </a:moveTo>
                    <a:lnTo>
                      <a:pt x="6" y="23"/>
                    </a:lnTo>
                    <a:lnTo>
                      <a:pt x="6" y="26"/>
                    </a:lnTo>
                    <a:lnTo>
                      <a:pt x="0" y="38"/>
                    </a:lnTo>
                    <a:lnTo>
                      <a:pt x="11" y="40"/>
                    </a:lnTo>
                    <a:lnTo>
                      <a:pt x="14" y="35"/>
                    </a:lnTo>
                    <a:lnTo>
                      <a:pt x="80" y="47"/>
                    </a:lnTo>
                    <a:lnTo>
                      <a:pt x="77" y="53"/>
                    </a:lnTo>
                    <a:lnTo>
                      <a:pt x="89" y="54"/>
                    </a:lnTo>
                    <a:lnTo>
                      <a:pt x="107" y="15"/>
                    </a:lnTo>
                    <a:lnTo>
                      <a:pt x="97" y="12"/>
                    </a:lnTo>
                    <a:lnTo>
                      <a:pt x="31" y="2"/>
                    </a:lnTo>
                    <a:lnTo>
                      <a:pt x="17" y="0"/>
                    </a:lnTo>
                  </a:path>
                </a:pathLst>
              </a:custGeom>
              <a:noFill/>
              <a:ln w="0" cap="rnd">
                <a:solidFill>
                  <a:srgbClr val="000000"/>
                </a:solidFill>
                <a:round/>
                <a:headEnd/>
                <a:tailEnd/>
              </a:ln>
            </p:spPr>
            <p:txBody>
              <a:bodyPr>
                <a:prstTxWarp prst="textNoShape">
                  <a:avLst/>
                </a:prstTxWarp>
              </a:bodyPr>
              <a:lstStyle/>
              <a:p>
                <a:endParaRPr lang="en-US"/>
              </a:p>
            </p:txBody>
          </p:sp>
          <p:sp>
            <p:nvSpPr>
              <p:cNvPr id="71036" name="Line 373"/>
              <p:cNvSpPr>
                <a:spLocks noChangeShapeType="1"/>
              </p:cNvSpPr>
              <p:nvPr/>
            </p:nvSpPr>
            <p:spPr bwMode="auto">
              <a:xfrm>
                <a:off x="5123" y="3273"/>
                <a:ext cx="11" cy="3"/>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37" name="Freeform 374"/>
              <p:cNvSpPr>
                <a:spLocks/>
              </p:cNvSpPr>
              <p:nvPr/>
            </p:nvSpPr>
            <p:spPr bwMode="auto">
              <a:xfrm>
                <a:off x="5049" y="3227"/>
                <a:ext cx="24" cy="24"/>
              </a:xfrm>
              <a:custGeom>
                <a:avLst/>
                <a:gdLst>
                  <a:gd name="T0" fmla="*/ 24 w 24"/>
                  <a:gd name="T1" fmla="*/ 2 h 24"/>
                  <a:gd name="T2" fmla="*/ 11 w 24"/>
                  <a:gd name="T3" fmla="*/ 0 h 24"/>
                  <a:gd name="T4" fmla="*/ 1 w 24"/>
                  <a:gd name="T5" fmla="*/ 22 h 24"/>
                  <a:gd name="T6" fmla="*/ 0 w 24"/>
                  <a:gd name="T7" fmla="*/ 22 h 24"/>
                  <a:gd name="T8" fmla="*/ 0 w 24"/>
                  <a:gd name="T9" fmla="*/ 24 h 24"/>
                  <a:gd name="T10" fmla="*/ 1 w 24"/>
                  <a:gd name="T11" fmla="*/ 24 h 24"/>
                  <a:gd name="T12" fmla="*/ 13 w 24"/>
                  <a:gd name="T13" fmla="*/ 1 h 24"/>
                  <a:gd name="T14" fmla="*/ 24 w 24"/>
                  <a:gd name="T15" fmla="*/ 3 h 24"/>
                  <a:gd name="T16" fmla="*/ 24 w 24"/>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4" y="2"/>
                    </a:moveTo>
                    <a:lnTo>
                      <a:pt x="11" y="0"/>
                    </a:lnTo>
                    <a:lnTo>
                      <a:pt x="1" y="22"/>
                    </a:lnTo>
                    <a:lnTo>
                      <a:pt x="0" y="22"/>
                    </a:lnTo>
                    <a:lnTo>
                      <a:pt x="0" y="24"/>
                    </a:lnTo>
                    <a:lnTo>
                      <a:pt x="1" y="24"/>
                    </a:lnTo>
                    <a:lnTo>
                      <a:pt x="13" y="1"/>
                    </a:lnTo>
                    <a:lnTo>
                      <a:pt x="24" y="3"/>
                    </a:lnTo>
                    <a:lnTo>
                      <a:pt x="24" y="2"/>
                    </a:lnTo>
                    <a:close/>
                  </a:path>
                </a:pathLst>
              </a:custGeom>
              <a:solidFill>
                <a:srgbClr val="424242"/>
              </a:solidFill>
              <a:ln w="9525">
                <a:noFill/>
                <a:round/>
                <a:headEnd/>
                <a:tailEnd/>
              </a:ln>
            </p:spPr>
            <p:txBody>
              <a:bodyPr>
                <a:prstTxWarp prst="textNoShape">
                  <a:avLst/>
                </a:prstTxWarp>
              </a:bodyPr>
              <a:lstStyle/>
              <a:p>
                <a:endParaRPr lang="en-US"/>
              </a:p>
            </p:txBody>
          </p:sp>
          <p:sp>
            <p:nvSpPr>
              <p:cNvPr id="71038" name="Freeform 375"/>
              <p:cNvSpPr>
                <a:spLocks/>
              </p:cNvSpPr>
              <p:nvPr/>
            </p:nvSpPr>
            <p:spPr bwMode="auto">
              <a:xfrm>
                <a:off x="5049" y="3227"/>
                <a:ext cx="24" cy="24"/>
              </a:xfrm>
              <a:custGeom>
                <a:avLst/>
                <a:gdLst>
                  <a:gd name="T0" fmla="*/ 24 w 24"/>
                  <a:gd name="T1" fmla="*/ 2 h 24"/>
                  <a:gd name="T2" fmla="*/ 11 w 24"/>
                  <a:gd name="T3" fmla="*/ 0 h 24"/>
                  <a:gd name="T4" fmla="*/ 1 w 24"/>
                  <a:gd name="T5" fmla="*/ 22 h 24"/>
                  <a:gd name="T6" fmla="*/ 0 w 24"/>
                  <a:gd name="T7" fmla="*/ 22 h 24"/>
                  <a:gd name="T8" fmla="*/ 0 w 24"/>
                  <a:gd name="T9" fmla="*/ 24 h 24"/>
                  <a:gd name="T10" fmla="*/ 1 w 24"/>
                  <a:gd name="T11" fmla="*/ 24 h 24"/>
                  <a:gd name="T12" fmla="*/ 13 w 24"/>
                  <a:gd name="T13" fmla="*/ 1 h 24"/>
                  <a:gd name="T14" fmla="*/ 24 w 24"/>
                  <a:gd name="T15" fmla="*/ 3 h 24"/>
                  <a:gd name="T16" fmla="*/ 24 w 24"/>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4" y="2"/>
                    </a:moveTo>
                    <a:lnTo>
                      <a:pt x="11" y="0"/>
                    </a:lnTo>
                    <a:lnTo>
                      <a:pt x="1" y="22"/>
                    </a:lnTo>
                    <a:lnTo>
                      <a:pt x="0" y="22"/>
                    </a:lnTo>
                    <a:lnTo>
                      <a:pt x="0" y="24"/>
                    </a:lnTo>
                    <a:lnTo>
                      <a:pt x="1" y="24"/>
                    </a:lnTo>
                    <a:lnTo>
                      <a:pt x="13" y="1"/>
                    </a:lnTo>
                    <a:lnTo>
                      <a:pt x="24" y="3"/>
                    </a:lnTo>
                    <a:lnTo>
                      <a:pt x="24" y="2"/>
                    </a:lnTo>
                  </a:path>
                </a:pathLst>
              </a:custGeom>
              <a:noFill/>
              <a:ln w="0" cap="rnd">
                <a:solidFill>
                  <a:srgbClr val="000000"/>
                </a:solidFill>
                <a:round/>
                <a:headEnd/>
                <a:tailEnd/>
              </a:ln>
            </p:spPr>
            <p:txBody>
              <a:bodyPr>
                <a:prstTxWarp prst="textNoShape">
                  <a:avLst/>
                </a:prstTxWarp>
              </a:bodyPr>
              <a:lstStyle/>
              <a:p>
                <a:endParaRPr lang="en-US"/>
              </a:p>
            </p:txBody>
          </p:sp>
          <p:sp>
            <p:nvSpPr>
              <p:cNvPr id="71039" name="Line 376"/>
              <p:cNvSpPr>
                <a:spLocks noChangeShapeType="1"/>
              </p:cNvSpPr>
              <p:nvPr/>
            </p:nvSpPr>
            <p:spPr bwMode="auto">
              <a:xfrm>
                <a:off x="5050" y="3249"/>
                <a:ext cx="1"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40" name="Freeform 377"/>
              <p:cNvSpPr>
                <a:spLocks/>
              </p:cNvSpPr>
              <p:nvPr/>
            </p:nvSpPr>
            <p:spPr bwMode="auto">
              <a:xfrm>
                <a:off x="5138" y="3238"/>
                <a:ext cx="12" cy="26"/>
              </a:xfrm>
              <a:custGeom>
                <a:avLst/>
                <a:gdLst>
                  <a:gd name="T0" fmla="*/ 1 w 12"/>
                  <a:gd name="T1" fmla="*/ 1 h 26"/>
                  <a:gd name="T2" fmla="*/ 3 w 12"/>
                  <a:gd name="T3" fmla="*/ 1 h 26"/>
                  <a:gd name="T4" fmla="*/ 5 w 12"/>
                  <a:gd name="T5" fmla="*/ 1 h 26"/>
                  <a:gd name="T6" fmla="*/ 6 w 12"/>
                  <a:gd name="T7" fmla="*/ 2 h 26"/>
                  <a:gd name="T8" fmla="*/ 8 w 12"/>
                  <a:gd name="T9" fmla="*/ 2 h 26"/>
                  <a:gd name="T10" fmla="*/ 9 w 12"/>
                  <a:gd name="T11" fmla="*/ 2 h 26"/>
                  <a:gd name="T12" fmla="*/ 11 w 12"/>
                  <a:gd name="T13" fmla="*/ 3 h 26"/>
                  <a:gd name="T14" fmla="*/ 10 w 12"/>
                  <a:gd name="T15" fmla="*/ 4 h 26"/>
                  <a:gd name="T16" fmla="*/ 10 w 12"/>
                  <a:gd name="T17" fmla="*/ 5 h 26"/>
                  <a:gd name="T18" fmla="*/ 9 w 12"/>
                  <a:gd name="T19" fmla="*/ 6 h 26"/>
                  <a:gd name="T20" fmla="*/ 9 w 12"/>
                  <a:gd name="T21" fmla="*/ 7 h 26"/>
                  <a:gd name="T22" fmla="*/ 8 w 12"/>
                  <a:gd name="T23" fmla="*/ 8 h 26"/>
                  <a:gd name="T24" fmla="*/ 8 w 12"/>
                  <a:gd name="T25" fmla="*/ 9 h 26"/>
                  <a:gd name="T26" fmla="*/ 7 w 12"/>
                  <a:gd name="T27" fmla="*/ 10 h 26"/>
                  <a:gd name="T28" fmla="*/ 7 w 12"/>
                  <a:gd name="T29" fmla="*/ 11 h 26"/>
                  <a:gd name="T30" fmla="*/ 6 w 12"/>
                  <a:gd name="T31" fmla="*/ 12 h 26"/>
                  <a:gd name="T32" fmla="*/ 6 w 12"/>
                  <a:gd name="T33" fmla="*/ 13 h 26"/>
                  <a:gd name="T34" fmla="*/ 5 w 12"/>
                  <a:gd name="T35" fmla="*/ 15 h 26"/>
                  <a:gd name="T36" fmla="*/ 5 w 12"/>
                  <a:gd name="T37" fmla="*/ 16 h 26"/>
                  <a:gd name="T38" fmla="*/ 4 w 12"/>
                  <a:gd name="T39" fmla="*/ 16 h 26"/>
                  <a:gd name="T40" fmla="*/ 4 w 12"/>
                  <a:gd name="T41" fmla="*/ 18 h 26"/>
                  <a:gd name="T42" fmla="*/ 3 w 12"/>
                  <a:gd name="T43" fmla="*/ 18 h 26"/>
                  <a:gd name="T44" fmla="*/ 3 w 12"/>
                  <a:gd name="T45" fmla="*/ 20 h 26"/>
                  <a:gd name="T46" fmla="*/ 2 w 12"/>
                  <a:gd name="T47" fmla="*/ 20 h 26"/>
                  <a:gd name="T48" fmla="*/ 2 w 12"/>
                  <a:gd name="T49" fmla="*/ 21 h 26"/>
                  <a:gd name="T50" fmla="*/ 2 w 12"/>
                  <a:gd name="T51" fmla="*/ 23 h 26"/>
                  <a:gd name="T52" fmla="*/ 1 w 12"/>
                  <a:gd name="T53" fmla="*/ 23 h 26"/>
                  <a:gd name="T54" fmla="*/ 1 w 12"/>
                  <a:gd name="T55" fmla="*/ 24 h 26"/>
                  <a:gd name="T56" fmla="*/ 1 w 12"/>
                  <a:gd name="T57" fmla="*/ 26 h 26"/>
                  <a:gd name="T58" fmla="*/ 2 w 12"/>
                  <a:gd name="T59" fmla="*/ 26 h 26"/>
                  <a:gd name="T60" fmla="*/ 3 w 12"/>
                  <a:gd name="T61" fmla="*/ 25 h 26"/>
                  <a:gd name="T62" fmla="*/ 3 w 12"/>
                  <a:gd name="T63" fmla="*/ 24 h 26"/>
                  <a:gd name="T64" fmla="*/ 4 w 12"/>
                  <a:gd name="T65" fmla="*/ 23 h 26"/>
                  <a:gd name="T66" fmla="*/ 4 w 12"/>
                  <a:gd name="T67" fmla="*/ 22 h 26"/>
                  <a:gd name="T68" fmla="*/ 5 w 12"/>
                  <a:gd name="T69" fmla="*/ 20 h 26"/>
                  <a:gd name="T70" fmla="*/ 5 w 12"/>
                  <a:gd name="T71" fmla="*/ 19 h 26"/>
                  <a:gd name="T72" fmla="*/ 6 w 12"/>
                  <a:gd name="T73" fmla="*/ 18 h 26"/>
                  <a:gd name="T74" fmla="*/ 6 w 12"/>
                  <a:gd name="T75" fmla="*/ 17 h 26"/>
                  <a:gd name="T76" fmla="*/ 7 w 12"/>
                  <a:gd name="T77" fmla="*/ 16 h 26"/>
                  <a:gd name="T78" fmla="*/ 7 w 12"/>
                  <a:gd name="T79" fmla="*/ 15 h 26"/>
                  <a:gd name="T80" fmla="*/ 8 w 12"/>
                  <a:gd name="T81" fmla="*/ 14 h 26"/>
                  <a:gd name="T82" fmla="*/ 8 w 12"/>
                  <a:gd name="T83" fmla="*/ 13 h 26"/>
                  <a:gd name="T84" fmla="*/ 8 w 12"/>
                  <a:gd name="T85" fmla="*/ 12 h 26"/>
                  <a:gd name="T86" fmla="*/ 9 w 12"/>
                  <a:gd name="T87" fmla="*/ 10 h 26"/>
                  <a:gd name="T88" fmla="*/ 10 w 12"/>
                  <a:gd name="T89" fmla="*/ 9 h 26"/>
                  <a:gd name="T90" fmla="*/ 10 w 12"/>
                  <a:gd name="T91" fmla="*/ 8 h 26"/>
                  <a:gd name="T92" fmla="*/ 10 w 12"/>
                  <a:gd name="T93" fmla="*/ 7 h 26"/>
                  <a:gd name="T94" fmla="*/ 11 w 12"/>
                  <a:gd name="T95" fmla="*/ 6 h 26"/>
                  <a:gd name="T96" fmla="*/ 11 w 12"/>
                  <a:gd name="T97" fmla="*/ 5 h 26"/>
                  <a:gd name="T98" fmla="*/ 12 w 12"/>
                  <a:gd name="T99" fmla="*/ 4 h 26"/>
                  <a:gd name="T100" fmla="*/ 12 w 12"/>
                  <a:gd name="T101" fmla="*/ 3 h 26"/>
                  <a:gd name="T102" fmla="*/ 11 w 12"/>
                  <a:gd name="T103" fmla="*/ 2 h 26"/>
                  <a:gd name="T104" fmla="*/ 9 w 12"/>
                  <a:gd name="T105" fmla="*/ 2 h 26"/>
                  <a:gd name="T106" fmla="*/ 8 w 12"/>
                  <a:gd name="T107" fmla="*/ 1 h 26"/>
                  <a:gd name="T108" fmla="*/ 6 w 12"/>
                  <a:gd name="T109" fmla="*/ 1 h 26"/>
                  <a:gd name="T110" fmla="*/ 4 w 12"/>
                  <a:gd name="T111" fmla="*/ 1 h 26"/>
                  <a:gd name="T112" fmla="*/ 3 w 12"/>
                  <a:gd name="T113" fmla="*/ 0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
                  <a:gd name="T172" fmla="*/ 0 h 26"/>
                  <a:gd name="T173" fmla="*/ 12 w 12"/>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 h="26">
                    <a:moveTo>
                      <a:pt x="2" y="0"/>
                    </a:moveTo>
                    <a:lnTo>
                      <a:pt x="2" y="0"/>
                    </a:lnTo>
                    <a:lnTo>
                      <a:pt x="2" y="1"/>
                    </a:lnTo>
                    <a:lnTo>
                      <a:pt x="1" y="1"/>
                    </a:lnTo>
                    <a:lnTo>
                      <a:pt x="2" y="1"/>
                    </a:lnTo>
                    <a:lnTo>
                      <a:pt x="3" y="1"/>
                    </a:lnTo>
                    <a:lnTo>
                      <a:pt x="4" y="1"/>
                    </a:lnTo>
                    <a:lnTo>
                      <a:pt x="5" y="1"/>
                    </a:lnTo>
                    <a:lnTo>
                      <a:pt x="5" y="2"/>
                    </a:lnTo>
                    <a:lnTo>
                      <a:pt x="6" y="2"/>
                    </a:lnTo>
                    <a:lnTo>
                      <a:pt x="7" y="2"/>
                    </a:lnTo>
                    <a:lnTo>
                      <a:pt x="8" y="2"/>
                    </a:lnTo>
                    <a:lnTo>
                      <a:pt x="9" y="2"/>
                    </a:lnTo>
                    <a:lnTo>
                      <a:pt x="9" y="3"/>
                    </a:lnTo>
                    <a:lnTo>
                      <a:pt x="10" y="3"/>
                    </a:lnTo>
                    <a:lnTo>
                      <a:pt x="11" y="3"/>
                    </a:lnTo>
                    <a:lnTo>
                      <a:pt x="10" y="3"/>
                    </a:lnTo>
                    <a:lnTo>
                      <a:pt x="10" y="4"/>
                    </a:lnTo>
                    <a:lnTo>
                      <a:pt x="10" y="5"/>
                    </a:lnTo>
                    <a:lnTo>
                      <a:pt x="10" y="6"/>
                    </a:lnTo>
                    <a:lnTo>
                      <a:pt x="9" y="6"/>
                    </a:lnTo>
                    <a:lnTo>
                      <a:pt x="9" y="7"/>
                    </a:lnTo>
                    <a:lnTo>
                      <a:pt x="9" y="8"/>
                    </a:lnTo>
                    <a:lnTo>
                      <a:pt x="8" y="8"/>
                    </a:lnTo>
                    <a:lnTo>
                      <a:pt x="8" y="9"/>
                    </a:lnTo>
                    <a:lnTo>
                      <a:pt x="8" y="10"/>
                    </a:lnTo>
                    <a:lnTo>
                      <a:pt x="7" y="10"/>
                    </a:lnTo>
                    <a:lnTo>
                      <a:pt x="7" y="11"/>
                    </a:lnTo>
                    <a:lnTo>
                      <a:pt x="7" y="12"/>
                    </a:lnTo>
                    <a:lnTo>
                      <a:pt x="6" y="12"/>
                    </a:lnTo>
                    <a:lnTo>
                      <a:pt x="6" y="13"/>
                    </a:lnTo>
                    <a:lnTo>
                      <a:pt x="6" y="14"/>
                    </a:lnTo>
                    <a:lnTo>
                      <a:pt x="6" y="15"/>
                    </a:lnTo>
                    <a:lnTo>
                      <a:pt x="5" y="15"/>
                    </a:lnTo>
                    <a:lnTo>
                      <a:pt x="5" y="16"/>
                    </a:lnTo>
                    <a:lnTo>
                      <a:pt x="4" y="16"/>
                    </a:lnTo>
                    <a:lnTo>
                      <a:pt x="4" y="17"/>
                    </a:lnTo>
                    <a:lnTo>
                      <a:pt x="4" y="18"/>
                    </a:lnTo>
                    <a:lnTo>
                      <a:pt x="3" y="18"/>
                    </a:lnTo>
                    <a:lnTo>
                      <a:pt x="3" y="19"/>
                    </a:lnTo>
                    <a:lnTo>
                      <a:pt x="3" y="20"/>
                    </a:lnTo>
                    <a:lnTo>
                      <a:pt x="2" y="20"/>
                    </a:lnTo>
                    <a:lnTo>
                      <a:pt x="2" y="21"/>
                    </a:lnTo>
                    <a:lnTo>
                      <a:pt x="2" y="22"/>
                    </a:lnTo>
                    <a:lnTo>
                      <a:pt x="2" y="23"/>
                    </a:lnTo>
                    <a:lnTo>
                      <a:pt x="1" y="23"/>
                    </a:lnTo>
                    <a:lnTo>
                      <a:pt x="1" y="24"/>
                    </a:lnTo>
                    <a:lnTo>
                      <a:pt x="1" y="25"/>
                    </a:lnTo>
                    <a:lnTo>
                      <a:pt x="0" y="25"/>
                    </a:lnTo>
                    <a:lnTo>
                      <a:pt x="0" y="26"/>
                    </a:lnTo>
                    <a:lnTo>
                      <a:pt x="1" y="26"/>
                    </a:lnTo>
                    <a:lnTo>
                      <a:pt x="2" y="26"/>
                    </a:lnTo>
                    <a:lnTo>
                      <a:pt x="2" y="25"/>
                    </a:lnTo>
                    <a:lnTo>
                      <a:pt x="3" y="25"/>
                    </a:lnTo>
                    <a:lnTo>
                      <a:pt x="3" y="24"/>
                    </a:lnTo>
                    <a:lnTo>
                      <a:pt x="3" y="23"/>
                    </a:lnTo>
                    <a:lnTo>
                      <a:pt x="4" y="23"/>
                    </a:lnTo>
                    <a:lnTo>
                      <a:pt x="4" y="22"/>
                    </a:lnTo>
                    <a:lnTo>
                      <a:pt x="4" y="21"/>
                    </a:lnTo>
                    <a:lnTo>
                      <a:pt x="4" y="20"/>
                    </a:lnTo>
                    <a:lnTo>
                      <a:pt x="5" y="20"/>
                    </a:lnTo>
                    <a:lnTo>
                      <a:pt x="5" y="19"/>
                    </a:lnTo>
                    <a:lnTo>
                      <a:pt x="5" y="18"/>
                    </a:lnTo>
                    <a:lnTo>
                      <a:pt x="6" y="18"/>
                    </a:lnTo>
                    <a:lnTo>
                      <a:pt x="6" y="17"/>
                    </a:lnTo>
                    <a:lnTo>
                      <a:pt x="6" y="16"/>
                    </a:lnTo>
                    <a:lnTo>
                      <a:pt x="7" y="16"/>
                    </a:lnTo>
                    <a:lnTo>
                      <a:pt x="7" y="15"/>
                    </a:lnTo>
                    <a:lnTo>
                      <a:pt x="7" y="14"/>
                    </a:lnTo>
                    <a:lnTo>
                      <a:pt x="8" y="14"/>
                    </a:lnTo>
                    <a:lnTo>
                      <a:pt x="8" y="13"/>
                    </a:lnTo>
                    <a:lnTo>
                      <a:pt x="8" y="12"/>
                    </a:lnTo>
                    <a:lnTo>
                      <a:pt x="8" y="11"/>
                    </a:lnTo>
                    <a:lnTo>
                      <a:pt x="9" y="11"/>
                    </a:lnTo>
                    <a:lnTo>
                      <a:pt x="9" y="10"/>
                    </a:lnTo>
                    <a:lnTo>
                      <a:pt x="9" y="9"/>
                    </a:lnTo>
                    <a:lnTo>
                      <a:pt x="10" y="9"/>
                    </a:lnTo>
                    <a:lnTo>
                      <a:pt x="10" y="8"/>
                    </a:lnTo>
                    <a:lnTo>
                      <a:pt x="10" y="7"/>
                    </a:lnTo>
                    <a:lnTo>
                      <a:pt x="10" y="6"/>
                    </a:lnTo>
                    <a:lnTo>
                      <a:pt x="11" y="6"/>
                    </a:lnTo>
                    <a:lnTo>
                      <a:pt x="11" y="5"/>
                    </a:lnTo>
                    <a:lnTo>
                      <a:pt x="11" y="4"/>
                    </a:lnTo>
                    <a:lnTo>
                      <a:pt x="12" y="4"/>
                    </a:lnTo>
                    <a:lnTo>
                      <a:pt x="12" y="3"/>
                    </a:lnTo>
                    <a:lnTo>
                      <a:pt x="12" y="2"/>
                    </a:lnTo>
                    <a:lnTo>
                      <a:pt x="11" y="2"/>
                    </a:lnTo>
                    <a:lnTo>
                      <a:pt x="10" y="2"/>
                    </a:lnTo>
                    <a:lnTo>
                      <a:pt x="9" y="2"/>
                    </a:lnTo>
                    <a:lnTo>
                      <a:pt x="8" y="2"/>
                    </a:lnTo>
                    <a:lnTo>
                      <a:pt x="8" y="1"/>
                    </a:lnTo>
                    <a:lnTo>
                      <a:pt x="7" y="1"/>
                    </a:lnTo>
                    <a:lnTo>
                      <a:pt x="6" y="1"/>
                    </a:lnTo>
                    <a:lnTo>
                      <a:pt x="5" y="1"/>
                    </a:lnTo>
                    <a:lnTo>
                      <a:pt x="4" y="1"/>
                    </a:lnTo>
                    <a:lnTo>
                      <a:pt x="3" y="1"/>
                    </a:lnTo>
                    <a:lnTo>
                      <a:pt x="3" y="0"/>
                    </a:lnTo>
                    <a:lnTo>
                      <a:pt x="2"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41" name="Freeform 378"/>
              <p:cNvSpPr>
                <a:spLocks/>
              </p:cNvSpPr>
              <p:nvPr/>
            </p:nvSpPr>
            <p:spPr bwMode="auto">
              <a:xfrm>
                <a:off x="5138" y="3238"/>
                <a:ext cx="12" cy="26"/>
              </a:xfrm>
              <a:custGeom>
                <a:avLst/>
                <a:gdLst>
                  <a:gd name="T0" fmla="*/ 0 w 12"/>
                  <a:gd name="T1" fmla="*/ 25 h 26"/>
                  <a:gd name="T2" fmla="*/ 11 w 12"/>
                  <a:gd name="T3" fmla="*/ 3 h 26"/>
                  <a:gd name="T4" fmla="*/ 1 w 12"/>
                  <a:gd name="T5" fmla="*/ 1 h 26"/>
                  <a:gd name="T6" fmla="*/ 2 w 12"/>
                  <a:gd name="T7" fmla="*/ 0 h 26"/>
                  <a:gd name="T8" fmla="*/ 12 w 12"/>
                  <a:gd name="T9" fmla="*/ 2 h 26"/>
                  <a:gd name="T10" fmla="*/ 2 w 12"/>
                  <a:gd name="T11" fmla="*/ 26 h 26"/>
                  <a:gd name="T12" fmla="*/ 0 w 12"/>
                  <a:gd name="T13" fmla="*/ 25 h 26"/>
                  <a:gd name="T14" fmla="*/ 0 60000 65536"/>
                  <a:gd name="T15" fmla="*/ 0 60000 65536"/>
                  <a:gd name="T16" fmla="*/ 0 60000 65536"/>
                  <a:gd name="T17" fmla="*/ 0 60000 65536"/>
                  <a:gd name="T18" fmla="*/ 0 60000 65536"/>
                  <a:gd name="T19" fmla="*/ 0 60000 65536"/>
                  <a:gd name="T20" fmla="*/ 0 60000 65536"/>
                  <a:gd name="T21" fmla="*/ 0 w 12"/>
                  <a:gd name="T22" fmla="*/ 0 h 26"/>
                  <a:gd name="T23" fmla="*/ 12 w 1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6">
                    <a:moveTo>
                      <a:pt x="0" y="25"/>
                    </a:moveTo>
                    <a:lnTo>
                      <a:pt x="11" y="3"/>
                    </a:lnTo>
                    <a:lnTo>
                      <a:pt x="1" y="1"/>
                    </a:lnTo>
                    <a:lnTo>
                      <a:pt x="2" y="0"/>
                    </a:lnTo>
                    <a:lnTo>
                      <a:pt x="12" y="2"/>
                    </a:lnTo>
                    <a:lnTo>
                      <a:pt x="2" y="26"/>
                    </a:lnTo>
                    <a:lnTo>
                      <a:pt x="0" y="25"/>
                    </a:lnTo>
                  </a:path>
                </a:pathLst>
              </a:custGeom>
              <a:noFill/>
              <a:ln w="0" cap="rnd">
                <a:solidFill>
                  <a:srgbClr val="000000"/>
                </a:solidFill>
                <a:round/>
                <a:headEnd/>
                <a:tailEnd/>
              </a:ln>
            </p:spPr>
            <p:txBody>
              <a:bodyPr>
                <a:prstTxWarp prst="textNoShape">
                  <a:avLst/>
                </a:prstTxWarp>
              </a:bodyPr>
              <a:lstStyle/>
              <a:p>
                <a:endParaRPr lang="en-US"/>
              </a:p>
            </p:txBody>
          </p:sp>
          <p:sp>
            <p:nvSpPr>
              <p:cNvPr id="71042" name="Freeform 379"/>
              <p:cNvSpPr>
                <a:spLocks/>
              </p:cNvSpPr>
              <p:nvPr/>
            </p:nvSpPr>
            <p:spPr bwMode="auto">
              <a:xfrm>
                <a:off x="5138" y="3239"/>
                <a:ext cx="11" cy="3"/>
              </a:xfrm>
              <a:custGeom>
                <a:avLst/>
                <a:gdLst>
                  <a:gd name="T0" fmla="*/ 1 w 11"/>
                  <a:gd name="T1" fmla="*/ 0 h 3"/>
                  <a:gd name="T2" fmla="*/ 0 w 11"/>
                  <a:gd name="T3" fmla="*/ 1 h 3"/>
                  <a:gd name="T4" fmla="*/ 2 w 11"/>
                  <a:gd name="T5" fmla="*/ 1 h 3"/>
                  <a:gd name="T6" fmla="*/ 11 w 11"/>
                  <a:gd name="T7" fmla="*/ 3 h 3"/>
                  <a:gd name="T8" fmla="*/ 11 w 11"/>
                  <a:gd name="T9" fmla="*/ 2 h 3"/>
                  <a:gd name="T10" fmla="*/ 1 w 11"/>
                  <a:gd name="T11" fmla="*/ 0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 y="0"/>
                    </a:moveTo>
                    <a:lnTo>
                      <a:pt x="0" y="1"/>
                    </a:lnTo>
                    <a:lnTo>
                      <a:pt x="2" y="1"/>
                    </a:lnTo>
                    <a:lnTo>
                      <a:pt x="11" y="3"/>
                    </a:lnTo>
                    <a:lnTo>
                      <a:pt x="11" y="2"/>
                    </a:lnTo>
                    <a:lnTo>
                      <a:pt x="1" y="0"/>
                    </a:lnTo>
                    <a:close/>
                  </a:path>
                </a:pathLst>
              </a:custGeom>
              <a:solidFill>
                <a:srgbClr val="424242"/>
              </a:solidFill>
              <a:ln w="9525">
                <a:noFill/>
                <a:round/>
                <a:headEnd/>
                <a:tailEnd/>
              </a:ln>
            </p:spPr>
            <p:txBody>
              <a:bodyPr>
                <a:prstTxWarp prst="textNoShape">
                  <a:avLst/>
                </a:prstTxWarp>
              </a:bodyPr>
              <a:lstStyle/>
              <a:p>
                <a:endParaRPr lang="en-US"/>
              </a:p>
            </p:txBody>
          </p:sp>
          <p:sp>
            <p:nvSpPr>
              <p:cNvPr id="71043" name="Freeform 380"/>
              <p:cNvSpPr>
                <a:spLocks/>
              </p:cNvSpPr>
              <p:nvPr/>
            </p:nvSpPr>
            <p:spPr bwMode="auto">
              <a:xfrm>
                <a:off x="5138" y="3239"/>
                <a:ext cx="11" cy="3"/>
              </a:xfrm>
              <a:custGeom>
                <a:avLst/>
                <a:gdLst>
                  <a:gd name="T0" fmla="*/ 1 w 11"/>
                  <a:gd name="T1" fmla="*/ 0 h 3"/>
                  <a:gd name="T2" fmla="*/ 0 w 11"/>
                  <a:gd name="T3" fmla="*/ 1 h 3"/>
                  <a:gd name="T4" fmla="*/ 2 w 11"/>
                  <a:gd name="T5" fmla="*/ 1 h 3"/>
                  <a:gd name="T6" fmla="*/ 11 w 11"/>
                  <a:gd name="T7" fmla="*/ 3 h 3"/>
                  <a:gd name="T8" fmla="*/ 11 w 11"/>
                  <a:gd name="T9" fmla="*/ 2 h 3"/>
                  <a:gd name="T10" fmla="*/ 1 w 11"/>
                  <a:gd name="T11" fmla="*/ 0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 y="0"/>
                    </a:moveTo>
                    <a:lnTo>
                      <a:pt x="0" y="1"/>
                    </a:lnTo>
                    <a:lnTo>
                      <a:pt x="2" y="1"/>
                    </a:lnTo>
                    <a:lnTo>
                      <a:pt x="11" y="3"/>
                    </a:lnTo>
                    <a:lnTo>
                      <a:pt x="11" y="2"/>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1044" name="Line 381"/>
              <p:cNvSpPr>
                <a:spLocks noChangeShapeType="1"/>
              </p:cNvSpPr>
              <p:nvPr/>
            </p:nvSpPr>
            <p:spPr bwMode="auto">
              <a:xfrm flipH="1" flipV="1">
                <a:off x="5140" y="3239"/>
                <a:ext cx="1" cy="1"/>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45" name="Freeform 382"/>
              <p:cNvSpPr>
                <a:spLocks/>
              </p:cNvSpPr>
              <p:nvPr/>
            </p:nvSpPr>
            <p:spPr bwMode="auto">
              <a:xfrm>
                <a:off x="5137" y="3263"/>
                <a:ext cx="3" cy="3"/>
              </a:xfrm>
              <a:custGeom>
                <a:avLst/>
                <a:gdLst>
                  <a:gd name="T0" fmla="*/ 1 w 3"/>
                  <a:gd name="T1" fmla="*/ 0 h 3"/>
                  <a:gd name="T2" fmla="*/ 0 w 3"/>
                  <a:gd name="T3" fmla="*/ 3 h 3"/>
                  <a:gd name="T4" fmla="*/ 1 w 3"/>
                  <a:gd name="T5" fmla="*/ 3 h 3"/>
                  <a:gd name="T6" fmla="*/ 3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0" y="3"/>
                    </a:lnTo>
                    <a:lnTo>
                      <a:pt x="1" y="3"/>
                    </a:lnTo>
                    <a:lnTo>
                      <a:pt x="3" y="1"/>
                    </a:lnTo>
                    <a:lnTo>
                      <a:pt x="1" y="0"/>
                    </a:lnTo>
                    <a:close/>
                  </a:path>
                </a:pathLst>
              </a:custGeom>
              <a:solidFill>
                <a:srgbClr val="424242"/>
              </a:solidFill>
              <a:ln w="9525">
                <a:noFill/>
                <a:round/>
                <a:headEnd/>
                <a:tailEnd/>
              </a:ln>
            </p:spPr>
            <p:txBody>
              <a:bodyPr>
                <a:prstTxWarp prst="textNoShape">
                  <a:avLst/>
                </a:prstTxWarp>
              </a:bodyPr>
              <a:lstStyle/>
              <a:p>
                <a:endParaRPr lang="en-US"/>
              </a:p>
            </p:txBody>
          </p:sp>
          <p:sp>
            <p:nvSpPr>
              <p:cNvPr id="71046" name="Freeform 383"/>
              <p:cNvSpPr>
                <a:spLocks/>
              </p:cNvSpPr>
              <p:nvPr/>
            </p:nvSpPr>
            <p:spPr bwMode="auto">
              <a:xfrm>
                <a:off x="5137" y="3263"/>
                <a:ext cx="3" cy="3"/>
              </a:xfrm>
              <a:custGeom>
                <a:avLst/>
                <a:gdLst>
                  <a:gd name="T0" fmla="*/ 1 w 3"/>
                  <a:gd name="T1" fmla="*/ 0 h 3"/>
                  <a:gd name="T2" fmla="*/ 0 w 3"/>
                  <a:gd name="T3" fmla="*/ 3 h 3"/>
                  <a:gd name="T4" fmla="*/ 1 w 3"/>
                  <a:gd name="T5" fmla="*/ 3 h 3"/>
                  <a:gd name="T6" fmla="*/ 3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0" y="3"/>
                    </a:lnTo>
                    <a:lnTo>
                      <a:pt x="1" y="3"/>
                    </a:lnTo>
                    <a:lnTo>
                      <a:pt x="3" y="1"/>
                    </a:lnTo>
                    <a:lnTo>
                      <a:pt x="1" y="0"/>
                    </a:lnTo>
                  </a:path>
                </a:pathLst>
              </a:custGeom>
              <a:noFill/>
              <a:ln w="0" cap="rnd">
                <a:solidFill>
                  <a:srgbClr val="000000"/>
                </a:solidFill>
                <a:round/>
                <a:headEnd/>
                <a:tailEnd/>
              </a:ln>
            </p:spPr>
            <p:txBody>
              <a:bodyPr>
                <a:prstTxWarp prst="textNoShape">
                  <a:avLst/>
                </a:prstTxWarp>
              </a:bodyPr>
              <a:lstStyle/>
              <a:p>
                <a:endParaRPr lang="en-US"/>
              </a:p>
            </p:txBody>
          </p:sp>
          <p:sp>
            <p:nvSpPr>
              <p:cNvPr id="71047" name="Freeform 384"/>
              <p:cNvSpPr>
                <a:spLocks/>
              </p:cNvSpPr>
              <p:nvPr/>
            </p:nvSpPr>
            <p:spPr bwMode="auto">
              <a:xfrm>
                <a:off x="5073" y="3228"/>
                <a:ext cx="67" cy="12"/>
              </a:xfrm>
              <a:custGeom>
                <a:avLst/>
                <a:gdLst>
                  <a:gd name="T0" fmla="*/ 1 w 67"/>
                  <a:gd name="T1" fmla="*/ 0 h 12"/>
                  <a:gd name="T2" fmla="*/ 0 w 67"/>
                  <a:gd name="T3" fmla="*/ 2 h 12"/>
                  <a:gd name="T4" fmla="*/ 66 w 67"/>
                  <a:gd name="T5" fmla="*/ 12 h 12"/>
                  <a:gd name="T6" fmla="*/ 67 w 67"/>
                  <a:gd name="T7" fmla="*/ 9 h 12"/>
                  <a:gd name="T8" fmla="*/ 32 w 67"/>
                  <a:gd name="T9" fmla="*/ 3 h 12"/>
                  <a:gd name="T10" fmla="*/ 1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1" y="0"/>
                    </a:moveTo>
                    <a:lnTo>
                      <a:pt x="0" y="2"/>
                    </a:lnTo>
                    <a:lnTo>
                      <a:pt x="66" y="12"/>
                    </a:lnTo>
                    <a:lnTo>
                      <a:pt x="67" y="9"/>
                    </a:lnTo>
                    <a:lnTo>
                      <a:pt x="32" y="3"/>
                    </a:lnTo>
                    <a:lnTo>
                      <a:pt x="1"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48" name="Freeform 385"/>
              <p:cNvSpPr>
                <a:spLocks/>
              </p:cNvSpPr>
              <p:nvPr/>
            </p:nvSpPr>
            <p:spPr bwMode="auto">
              <a:xfrm>
                <a:off x="5094" y="3231"/>
                <a:ext cx="20" cy="4"/>
              </a:xfrm>
              <a:custGeom>
                <a:avLst/>
                <a:gdLst>
                  <a:gd name="T0" fmla="*/ 0 w 20"/>
                  <a:gd name="T1" fmla="*/ 0 h 4"/>
                  <a:gd name="T2" fmla="*/ 1 w 20"/>
                  <a:gd name="T3" fmla="*/ 1 h 4"/>
                  <a:gd name="T4" fmla="*/ 18 w 20"/>
                  <a:gd name="T5" fmla="*/ 4 h 4"/>
                  <a:gd name="T6" fmla="*/ 20 w 20"/>
                  <a:gd name="T7" fmla="*/ 2 h 4"/>
                  <a:gd name="T8" fmla="*/ 17 w 20"/>
                  <a:gd name="T9" fmla="*/ 1 h 4"/>
                  <a:gd name="T10" fmla="*/ 0 w 20"/>
                  <a:gd name="T11" fmla="*/ 0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0" y="0"/>
                    </a:moveTo>
                    <a:lnTo>
                      <a:pt x="1" y="1"/>
                    </a:lnTo>
                    <a:lnTo>
                      <a:pt x="18" y="4"/>
                    </a:lnTo>
                    <a:lnTo>
                      <a:pt x="20" y="2"/>
                    </a:lnTo>
                    <a:lnTo>
                      <a:pt x="17" y="1"/>
                    </a:lnTo>
                    <a:lnTo>
                      <a:pt x="0" y="0"/>
                    </a:lnTo>
                    <a:close/>
                  </a:path>
                </a:pathLst>
              </a:custGeom>
              <a:solidFill>
                <a:srgbClr val="828282"/>
              </a:solidFill>
              <a:ln w="9525">
                <a:noFill/>
                <a:round/>
                <a:headEnd/>
                <a:tailEnd/>
              </a:ln>
            </p:spPr>
            <p:txBody>
              <a:bodyPr>
                <a:prstTxWarp prst="textNoShape">
                  <a:avLst/>
                </a:prstTxWarp>
              </a:bodyPr>
              <a:lstStyle/>
              <a:p>
                <a:endParaRPr lang="en-US"/>
              </a:p>
            </p:txBody>
          </p:sp>
          <p:sp>
            <p:nvSpPr>
              <p:cNvPr id="71049" name="Freeform 386"/>
              <p:cNvSpPr>
                <a:spLocks/>
              </p:cNvSpPr>
              <p:nvPr/>
            </p:nvSpPr>
            <p:spPr bwMode="auto">
              <a:xfrm>
                <a:off x="5094" y="3231"/>
                <a:ext cx="20" cy="4"/>
              </a:xfrm>
              <a:custGeom>
                <a:avLst/>
                <a:gdLst>
                  <a:gd name="T0" fmla="*/ 0 w 20"/>
                  <a:gd name="T1" fmla="*/ 0 h 4"/>
                  <a:gd name="T2" fmla="*/ 1 w 20"/>
                  <a:gd name="T3" fmla="*/ 1 h 4"/>
                  <a:gd name="T4" fmla="*/ 18 w 20"/>
                  <a:gd name="T5" fmla="*/ 4 h 4"/>
                  <a:gd name="T6" fmla="*/ 20 w 20"/>
                  <a:gd name="T7" fmla="*/ 2 h 4"/>
                  <a:gd name="T8" fmla="*/ 17 w 20"/>
                  <a:gd name="T9" fmla="*/ 1 h 4"/>
                  <a:gd name="T10" fmla="*/ 0 w 20"/>
                  <a:gd name="T11" fmla="*/ 0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0" y="0"/>
                    </a:moveTo>
                    <a:lnTo>
                      <a:pt x="1" y="1"/>
                    </a:lnTo>
                    <a:lnTo>
                      <a:pt x="18" y="4"/>
                    </a:lnTo>
                    <a:lnTo>
                      <a:pt x="20" y="2"/>
                    </a:lnTo>
                    <a:lnTo>
                      <a:pt x="17" y="1"/>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1050" name="Line 387"/>
              <p:cNvSpPr>
                <a:spLocks noChangeShapeType="1"/>
              </p:cNvSpPr>
              <p:nvPr/>
            </p:nvSpPr>
            <p:spPr bwMode="auto">
              <a:xfrm>
                <a:off x="5110" y="3233"/>
                <a:ext cx="2" cy="2"/>
              </a:xfrm>
              <a:prstGeom prst="line">
                <a:avLst/>
              </a:prstGeom>
              <a:noFill/>
              <a:ln w="0" cap="rnd">
                <a:solidFill>
                  <a:srgbClr val="000000"/>
                </a:solidFill>
                <a:round/>
                <a:headEnd/>
                <a:tailEnd/>
              </a:ln>
            </p:spPr>
            <p:txBody>
              <a:bodyPr>
                <a:prstTxWarp prst="textNoShape">
                  <a:avLst/>
                </a:prstTxWarp>
              </a:bodyPr>
              <a:lstStyle/>
              <a:p>
                <a:endParaRPr lang="en-US"/>
              </a:p>
            </p:txBody>
          </p:sp>
          <p:sp>
            <p:nvSpPr>
              <p:cNvPr id="71051" name="Freeform 388"/>
              <p:cNvSpPr>
                <a:spLocks/>
              </p:cNvSpPr>
              <p:nvPr/>
            </p:nvSpPr>
            <p:spPr bwMode="auto">
              <a:xfrm>
                <a:off x="5094" y="3229"/>
                <a:ext cx="17" cy="4"/>
              </a:xfrm>
              <a:custGeom>
                <a:avLst/>
                <a:gdLst>
                  <a:gd name="T0" fmla="*/ 0 w 17"/>
                  <a:gd name="T1" fmla="*/ 0 h 4"/>
                  <a:gd name="T2" fmla="*/ 0 w 17"/>
                  <a:gd name="T3" fmla="*/ 2 h 4"/>
                  <a:gd name="T4" fmla="*/ 16 w 17"/>
                  <a:gd name="T5" fmla="*/ 4 h 4"/>
                  <a:gd name="T6" fmla="*/ 17 w 17"/>
                  <a:gd name="T7" fmla="*/ 3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2"/>
                    </a:lnTo>
                    <a:lnTo>
                      <a:pt x="16" y="4"/>
                    </a:lnTo>
                    <a:lnTo>
                      <a:pt x="17" y="3"/>
                    </a:lnTo>
                    <a:lnTo>
                      <a:pt x="0" y="0"/>
                    </a:lnTo>
                    <a:close/>
                  </a:path>
                </a:pathLst>
              </a:custGeom>
              <a:solidFill>
                <a:srgbClr val="BFBFBF"/>
              </a:solidFill>
              <a:ln w="9525">
                <a:noFill/>
                <a:round/>
                <a:headEnd/>
                <a:tailEnd/>
              </a:ln>
            </p:spPr>
            <p:txBody>
              <a:bodyPr>
                <a:prstTxWarp prst="textNoShape">
                  <a:avLst/>
                </a:prstTxWarp>
              </a:bodyPr>
              <a:lstStyle/>
              <a:p>
                <a:endParaRPr lang="en-US"/>
              </a:p>
            </p:txBody>
          </p:sp>
          <p:sp>
            <p:nvSpPr>
              <p:cNvPr id="71052" name="Freeform 389"/>
              <p:cNvSpPr>
                <a:spLocks/>
              </p:cNvSpPr>
              <p:nvPr/>
            </p:nvSpPr>
            <p:spPr bwMode="auto">
              <a:xfrm>
                <a:off x="5094" y="3229"/>
                <a:ext cx="17" cy="4"/>
              </a:xfrm>
              <a:custGeom>
                <a:avLst/>
                <a:gdLst>
                  <a:gd name="T0" fmla="*/ 0 w 17"/>
                  <a:gd name="T1" fmla="*/ 0 h 4"/>
                  <a:gd name="T2" fmla="*/ 0 w 17"/>
                  <a:gd name="T3" fmla="*/ 2 h 4"/>
                  <a:gd name="T4" fmla="*/ 16 w 17"/>
                  <a:gd name="T5" fmla="*/ 4 h 4"/>
                  <a:gd name="T6" fmla="*/ 17 w 17"/>
                  <a:gd name="T7" fmla="*/ 3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2"/>
                    </a:lnTo>
                    <a:lnTo>
                      <a:pt x="16" y="4"/>
                    </a:lnTo>
                    <a:lnTo>
                      <a:pt x="17" y="3"/>
                    </a:lnTo>
                    <a:lnTo>
                      <a:pt x="0" y="0"/>
                    </a:lnTo>
                  </a:path>
                </a:pathLst>
              </a:custGeom>
              <a:noFill/>
              <a:ln w="0" cap="rnd">
                <a:solidFill>
                  <a:srgbClr val="000000"/>
                </a:solidFill>
                <a:round/>
                <a:headEnd/>
                <a:tailEnd/>
              </a:ln>
            </p:spPr>
            <p:txBody>
              <a:bodyPr>
                <a:prstTxWarp prst="textNoShape">
                  <a:avLst/>
                </a:prstTxWarp>
              </a:bodyPr>
              <a:lstStyle/>
              <a:p>
                <a:endParaRPr lang="en-US"/>
              </a:p>
            </p:txBody>
          </p:sp>
          <p:sp>
            <p:nvSpPr>
              <p:cNvPr id="71053" name="Freeform 390"/>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close/>
                  </a:path>
                </a:pathLst>
              </a:custGeom>
              <a:solidFill>
                <a:srgbClr val="BFBFBF"/>
              </a:solidFill>
              <a:ln w="9525">
                <a:noFill/>
                <a:round/>
                <a:headEnd/>
                <a:tailEnd/>
              </a:ln>
            </p:spPr>
            <p:txBody>
              <a:bodyPr>
                <a:prstTxWarp prst="textNoShape">
                  <a:avLst/>
                </a:prstTxWarp>
              </a:bodyPr>
              <a:lstStyle/>
              <a:p>
                <a:endParaRPr lang="en-US"/>
              </a:p>
            </p:txBody>
          </p:sp>
          <p:grpSp>
            <p:nvGrpSpPr>
              <p:cNvPr id="10" name="Group 391"/>
              <p:cNvGrpSpPr>
                <a:grpSpLocks/>
              </p:cNvGrpSpPr>
              <p:nvPr/>
            </p:nvGrpSpPr>
            <p:grpSpPr bwMode="auto">
              <a:xfrm>
                <a:off x="5058" y="3232"/>
                <a:ext cx="79" cy="38"/>
                <a:chOff x="5058" y="3232"/>
                <a:chExt cx="79" cy="38"/>
              </a:xfrm>
            </p:grpSpPr>
            <p:sp>
              <p:nvSpPr>
                <p:cNvPr id="71090" name="Freeform 392"/>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91" name="Freeform 393"/>
                <p:cNvSpPr>
                  <a:spLocks/>
                </p:cNvSpPr>
                <p:nvPr/>
              </p:nvSpPr>
              <p:spPr bwMode="auto">
                <a:xfrm>
                  <a:off x="5058" y="3232"/>
                  <a:ext cx="79" cy="38"/>
                </a:xfrm>
                <a:custGeom>
                  <a:avLst/>
                  <a:gdLst>
                    <a:gd name="T0" fmla="*/ 14 w 79"/>
                    <a:gd name="T1" fmla="*/ 0 h 38"/>
                    <a:gd name="T2" fmla="*/ 0 w 79"/>
                    <a:gd name="T3" fmla="*/ 27 h 38"/>
                    <a:gd name="T4" fmla="*/ 66 w 79"/>
                    <a:gd name="T5" fmla="*/ 38 h 38"/>
                    <a:gd name="T6" fmla="*/ 79 w 79"/>
                    <a:gd name="T7" fmla="*/ 11 h 38"/>
                    <a:gd name="T8" fmla="*/ 14 w 79"/>
                    <a:gd name="T9" fmla="*/ 0 h 38"/>
                    <a:gd name="T10" fmla="*/ 0 60000 65536"/>
                    <a:gd name="T11" fmla="*/ 0 60000 65536"/>
                    <a:gd name="T12" fmla="*/ 0 60000 65536"/>
                    <a:gd name="T13" fmla="*/ 0 60000 65536"/>
                    <a:gd name="T14" fmla="*/ 0 60000 65536"/>
                    <a:gd name="T15" fmla="*/ 0 w 79"/>
                    <a:gd name="T16" fmla="*/ 0 h 38"/>
                    <a:gd name="T17" fmla="*/ 79 w 79"/>
                    <a:gd name="T18" fmla="*/ 38 h 38"/>
                  </a:gdLst>
                  <a:ahLst/>
                  <a:cxnLst>
                    <a:cxn ang="T10">
                      <a:pos x="T0" y="T1"/>
                    </a:cxn>
                    <a:cxn ang="T11">
                      <a:pos x="T2" y="T3"/>
                    </a:cxn>
                    <a:cxn ang="T12">
                      <a:pos x="T4" y="T5"/>
                    </a:cxn>
                    <a:cxn ang="T13">
                      <a:pos x="T6" y="T7"/>
                    </a:cxn>
                    <a:cxn ang="T14">
                      <a:pos x="T8" y="T9"/>
                    </a:cxn>
                  </a:cxnLst>
                  <a:rect l="T15" t="T16" r="T17" b="T18"/>
                  <a:pathLst>
                    <a:path w="79" h="38">
                      <a:moveTo>
                        <a:pt x="14" y="0"/>
                      </a:moveTo>
                      <a:lnTo>
                        <a:pt x="0" y="27"/>
                      </a:lnTo>
                      <a:lnTo>
                        <a:pt x="66" y="38"/>
                      </a:lnTo>
                      <a:lnTo>
                        <a:pt x="79" y="11"/>
                      </a:lnTo>
                      <a:lnTo>
                        <a:pt x="14"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1055" name="Freeform 394"/>
              <p:cNvSpPr>
                <a:spLocks/>
              </p:cNvSpPr>
              <p:nvPr/>
            </p:nvSpPr>
            <p:spPr bwMode="auto">
              <a:xfrm>
                <a:off x="5062" y="3233"/>
                <a:ext cx="71" cy="37"/>
              </a:xfrm>
              <a:custGeom>
                <a:avLst/>
                <a:gdLst>
                  <a:gd name="T0" fmla="*/ 12 w 71"/>
                  <a:gd name="T1" fmla="*/ 2 h 37"/>
                  <a:gd name="T2" fmla="*/ 11 w 71"/>
                  <a:gd name="T3" fmla="*/ 4 h 37"/>
                  <a:gd name="T4" fmla="*/ 10 w 71"/>
                  <a:gd name="T5" fmla="*/ 6 h 37"/>
                  <a:gd name="T6" fmla="*/ 9 w 71"/>
                  <a:gd name="T7" fmla="*/ 9 h 37"/>
                  <a:gd name="T8" fmla="*/ 7 w 71"/>
                  <a:gd name="T9" fmla="*/ 11 h 37"/>
                  <a:gd name="T10" fmla="*/ 7 w 71"/>
                  <a:gd name="T11" fmla="*/ 13 h 37"/>
                  <a:gd name="T12" fmla="*/ 6 w 71"/>
                  <a:gd name="T13" fmla="*/ 14 h 37"/>
                  <a:gd name="T14" fmla="*/ 5 w 71"/>
                  <a:gd name="T15" fmla="*/ 17 h 37"/>
                  <a:gd name="T16" fmla="*/ 4 w 71"/>
                  <a:gd name="T17" fmla="*/ 18 h 37"/>
                  <a:gd name="T18" fmla="*/ 3 w 71"/>
                  <a:gd name="T19" fmla="*/ 20 h 37"/>
                  <a:gd name="T20" fmla="*/ 2 w 71"/>
                  <a:gd name="T21" fmla="*/ 22 h 37"/>
                  <a:gd name="T22" fmla="*/ 1 w 71"/>
                  <a:gd name="T23" fmla="*/ 23 h 37"/>
                  <a:gd name="T24" fmla="*/ 1 w 71"/>
                  <a:gd name="T25" fmla="*/ 25 h 37"/>
                  <a:gd name="T26" fmla="*/ 0 w 71"/>
                  <a:gd name="T27" fmla="*/ 27 h 37"/>
                  <a:gd name="T28" fmla="*/ 4 w 71"/>
                  <a:gd name="T29" fmla="*/ 27 h 37"/>
                  <a:gd name="T30" fmla="*/ 8 w 71"/>
                  <a:gd name="T31" fmla="*/ 28 h 37"/>
                  <a:gd name="T32" fmla="*/ 12 w 71"/>
                  <a:gd name="T33" fmla="*/ 29 h 37"/>
                  <a:gd name="T34" fmla="*/ 15 w 71"/>
                  <a:gd name="T35" fmla="*/ 30 h 37"/>
                  <a:gd name="T36" fmla="*/ 19 w 71"/>
                  <a:gd name="T37" fmla="*/ 30 h 37"/>
                  <a:gd name="T38" fmla="*/ 23 w 71"/>
                  <a:gd name="T39" fmla="*/ 31 h 37"/>
                  <a:gd name="T40" fmla="*/ 27 w 71"/>
                  <a:gd name="T41" fmla="*/ 32 h 37"/>
                  <a:gd name="T42" fmla="*/ 30 w 71"/>
                  <a:gd name="T43" fmla="*/ 32 h 37"/>
                  <a:gd name="T44" fmla="*/ 35 w 71"/>
                  <a:gd name="T45" fmla="*/ 33 h 37"/>
                  <a:gd name="T46" fmla="*/ 38 w 71"/>
                  <a:gd name="T47" fmla="*/ 34 h 37"/>
                  <a:gd name="T48" fmla="*/ 42 w 71"/>
                  <a:gd name="T49" fmla="*/ 34 h 37"/>
                  <a:gd name="T50" fmla="*/ 45 w 71"/>
                  <a:gd name="T51" fmla="*/ 35 h 37"/>
                  <a:gd name="T52" fmla="*/ 50 w 71"/>
                  <a:gd name="T53" fmla="*/ 36 h 37"/>
                  <a:gd name="T54" fmla="*/ 53 w 71"/>
                  <a:gd name="T55" fmla="*/ 36 h 37"/>
                  <a:gd name="T56" fmla="*/ 58 w 71"/>
                  <a:gd name="T57" fmla="*/ 37 h 37"/>
                  <a:gd name="T58" fmla="*/ 58 w 71"/>
                  <a:gd name="T59" fmla="*/ 35 h 37"/>
                  <a:gd name="T60" fmla="*/ 59 w 71"/>
                  <a:gd name="T61" fmla="*/ 33 h 37"/>
                  <a:gd name="T62" fmla="*/ 60 w 71"/>
                  <a:gd name="T63" fmla="*/ 31 h 37"/>
                  <a:gd name="T64" fmla="*/ 61 w 71"/>
                  <a:gd name="T65" fmla="*/ 29 h 37"/>
                  <a:gd name="T66" fmla="*/ 62 w 71"/>
                  <a:gd name="T67" fmla="*/ 28 h 37"/>
                  <a:gd name="T68" fmla="*/ 63 w 71"/>
                  <a:gd name="T69" fmla="*/ 26 h 37"/>
                  <a:gd name="T70" fmla="*/ 64 w 71"/>
                  <a:gd name="T71" fmla="*/ 24 h 37"/>
                  <a:gd name="T72" fmla="*/ 65 w 71"/>
                  <a:gd name="T73" fmla="*/ 22 h 37"/>
                  <a:gd name="T74" fmla="*/ 65 w 71"/>
                  <a:gd name="T75" fmla="*/ 21 h 37"/>
                  <a:gd name="T76" fmla="*/ 66 w 71"/>
                  <a:gd name="T77" fmla="*/ 19 h 37"/>
                  <a:gd name="T78" fmla="*/ 67 w 71"/>
                  <a:gd name="T79" fmla="*/ 17 h 37"/>
                  <a:gd name="T80" fmla="*/ 68 w 71"/>
                  <a:gd name="T81" fmla="*/ 15 h 37"/>
                  <a:gd name="T82" fmla="*/ 69 w 71"/>
                  <a:gd name="T83" fmla="*/ 13 h 37"/>
                  <a:gd name="T84" fmla="*/ 70 w 71"/>
                  <a:gd name="T85" fmla="*/ 12 h 37"/>
                  <a:gd name="T86" fmla="*/ 71 w 71"/>
                  <a:gd name="T87" fmla="*/ 10 h 37"/>
                  <a:gd name="T88" fmla="*/ 65 w 71"/>
                  <a:gd name="T89" fmla="*/ 9 h 37"/>
                  <a:gd name="T90" fmla="*/ 61 w 71"/>
                  <a:gd name="T91" fmla="*/ 8 h 37"/>
                  <a:gd name="T92" fmla="*/ 56 w 71"/>
                  <a:gd name="T93" fmla="*/ 8 h 37"/>
                  <a:gd name="T94" fmla="*/ 53 w 71"/>
                  <a:gd name="T95" fmla="*/ 7 h 37"/>
                  <a:gd name="T96" fmla="*/ 49 w 71"/>
                  <a:gd name="T97" fmla="*/ 6 h 37"/>
                  <a:gd name="T98" fmla="*/ 46 w 71"/>
                  <a:gd name="T99" fmla="*/ 6 h 37"/>
                  <a:gd name="T100" fmla="*/ 40 w 71"/>
                  <a:gd name="T101" fmla="*/ 5 h 37"/>
                  <a:gd name="T102" fmla="*/ 37 w 71"/>
                  <a:gd name="T103" fmla="*/ 4 h 37"/>
                  <a:gd name="T104" fmla="*/ 33 w 71"/>
                  <a:gd name="T105" fmla="*/ 4 h 37"/>
                  <a:gd name="T106" fmla="*/ 30 w 71"/>
                  <a:gd name="T107" fmla="*/ 3 h 37"/>
                  <a:gd name="T108" fmla="*/ 24 w 71"/>
                  <a:gd name="T109" fmla="*/ 2 h 37"/>
                  <a:gd name="T110" fmla="*/ 21 w 71"/>
                  <a:gd name="T111" fmla="*/ 1 h 37"/>
                  <a:gd name="T112" fmla="*/ 16 w 71"/>
                  <a:gd name="T113" fmla="*/ 1 h 37"/>
                  <a:gd name="T114" fmla="*/ 13 w 71"/>
                  <a:gd name="T115" fmla="*/ 0 h 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37"/>
                  <a:gd name="T176" fmla="*/ 71 w 71"/>
                  <a:gd name="T177" fmla="*/ 37 h 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37">
                    <a:moveTo>
                      <a:pt x="12" y="0"/>
                    </a:moveTo>
                    <a:lnTo>
                      <a:pt x="12" y="1"/>
                    </a:lnTo>
                    <a:lnTo>
                      <a:pt x="12" y="2"/>
                    </a:lnTo>
                    <a:lnTo>
                      <a:pt x="11" y="2"/>
                    </a:lnTo>
                    <a:lnTo>
                      <a:pt x="11" y="3"/>
                    </a:lnTo>
                    <a:lnTo>
                      <a:pt x="11" y="4"/>
                    </a:lnTo>
                    <a:lnTo>
                      <a:pt x="11" y="5"/>
                    </a:lnTo>
                    <a:lnTo>
                      <a:pt x="10" y="5"/>
                    </a:lnTo>
                    <a:lnTo>
                      <a:pt x="10" y="6"/>
                    </a:lnTo>
                    <a:lnTo>
                      <a:pt x="10" y="7"/>
                    </a:lnTo>
                    <a:lnTo>
                      <a:pt x="9" y="7"/>
                    </a:lnTo>
                    <a:lnTo>
                      <a:pt x="9" y="8"/>
                    </a:lnTo>
                    <a:lnTo>
                      <a:pt x="9" y="9"/>
                    </a:lnTo>
                    <a:lnTo>
                      <a:pt x="8" y="9"/>
                    </a:lnTo>
                    <a:lnTo>
                      <a:pt x="8" y="10"/>
                    </a:lnTo>
                    <a:lnTo>
                      <a:pt x="8" y="11"/>
                    </a:lnTo>
                    <a:lnTo>
                      <a:pt x="7" y="11"/>
                    </a:lnTo>
                    <a:lnTo>
                      <a:pt x="7" y="12"/>
                    </a:lnTo>
                    <a:lnTo>
                      <a:pt x="7" y="13"/>
                    </a:lnTo>
                    <a:lnTo>
                      <a:pt x="6" y="13"/>
                    </a:lnTo>
                    <a:lnTo>
                      <a:pt x="6" y="14"/>
                    </a:lnTo>
                    <a:lnTo>
                      <a:pt x="6" y="15"/>
                    </a:lnTo>
                    <a:lnTo>
                      <a:pt x="5" y="15"/>
                    </a:lnTo>
                    <a:lnTo>
                      <a:pt x="5" y="16"/>
                    </a:lnTo>
                    <a:lnTo>
                      <a:pt x="5" y="17"/>
                    </a:lnTo>
                    <a:lnTo>
                      <a:pt x="4" y="17"/>
                    </a:lnTo>
                    <a:lnTo>
                      <a:pt x="4" y="18"/>
                    </a:lnTo>
                    <a:lnTo>
                      <a:pt x="4" y="19"/>
                    </a:lnTo>
                    <a:lnTo>
                      <a:pt x="3" y="19"/>
                    </a:lnTo>
                    <a:lnTo>
                      <a:pt x="3" y="20"/>
                    </a:lnTo>
                    <a:lnTo>
                      <a:pt x="3" y="21"/>
                    </a:lnTo>
                    <a:lnTo>
                      <a:pt x="2" y="21"/>
                    </a:lnTo>
                    <a:lnTo>
                      <a:pt x="2" y="22"/>
                    </a:lnTo>
                    <a:lnTo>
                      <a:pt x="2" y="23"/>
                    </a:lnTo>
                    <a:lnTo>
                      <a:pt x="1" y="23"/>
                    </a:lnTo>
                    <a:lnTo>
                      <a:pt x="1" y="24"/>
                    </a:lnTo>
                    <a:lnTo>
                      <a:pt x="1" y="25"/>
                    </a:lnTo>
                    <a:lnTo>
                      <a:pt x="0" y="25"/>
                    </a:lnTo>
                    <a:lnTo>
                      <a:pt x="0" y="26"/>
                    </a:lnTo>
                    <a:lnTo>
                      <a:pt x="0" y="27"/>
                    </a:lnTo>
                    <a:lnTo>
                      <a:pt x="1" y="27"/>
                    </a:lnTo>
                    <a:lnTo>
                      <a:pt x="2" y="27"/>
                    </a:lnTo>
                    <a:lnTo>
                      <a:pt x="3" y="27"/>
                    </a:lnTo>
                    <a:lnTo>
                      <a:pt x="4" y="27"/>
                    </a:lnTo>
                    <a:lnTo>
                      <a:pt x="4" y="28"/>
                    </a:lnTo>
                    <a:lnTo>
                      <a:pt x="5" y="28"/>
                    </a:lnTo>
                    <a:lnTo>
                      <a:pt x="6" y="28"/>
                    </a:lnTo>
                    <a:lnTo>
                      <a:pt x="8" y="28"/>
                    </a:lnTo>
                    <a:lnTo>
                      <a:pt x="9" y="28"/>
                    </a:lnTo>
                    <a:lnTo>
                      <a:pt x="10" y="28"/>
                    </a:lnTo>
                    <a:lnTo>
                      <a:pt x="10" y="29"/>
                    </a:lnTo>
                    <a:lnTo>
                      <a:pt x="11" y="29"/>
                    </a:lnTo>
                    <a:lnTo>
                      <a:pt x="12" y="29"/>
                    </a:lnTo>
                    <a:lnTo>
                      <a:pt x="13" y="29"/>
                    </a:lnTo>
                    <a:lnTo>
                      <a:pt x="14" y="29"/>
                    </a:lnTo>
                    <a:lnTo>
                      <a:pt x="15" y="29"/>
                    </a:lnTo>
                    <a:lnTo>
                      <a:pt x="15" y="30"/>
                    </a:lnTo>
                    <a:lnTo>
                      <a:pt x="16" y="30"/>
                    </a:lnTo>
                    <a:lnTo>
                      <a:pt x="17" y="30"/>
                    </a:lnTo>
                    <a:lnTo>
                      <a:pt x="18" y="30"/>
                    </a:lnTo>
                    <a:lnTo>
                      <a:pt x="19" y="30"/>
                    </a:lnTo>
                    <a:lnTo>
                      <a:pt x="20" y="30"/>
                    </a:lnTo>
                    <a:lnTo>
                      <a:pt x="21" y="30"/>
                    </a:lnTo>
                    <a:lnTo>
                      <a:pt x="21" y="31"/>
                    </a:lnTo>
                    <a:lnTo>
                      <a:pt x="23" y="31"/>
                    </a:lnTo>
                    <a:lnTo>
                      <a:pt x="24" y="31"/>
                    </a:lnTo>
                    <a:lnTo>
                      <a:pt x="25" y="31"/>
                    </a:lnTo>
                    <a:lnTo>
                      <a:pt x="26" y="31"/>
                    </a:lnTo>
                    <a:lnTo>
                      <a:pt x="26" y="32"/>
                    </a:lnTo>
                    <a:lnTo>
                      <a:pt x="27" y="32"/>
                    </a:lnTo>
                    <a:lnTo>
                      <a:pt x="28" y="32"/>
                    </a:lnTo>
                    <a:lnTo>
                      <a:pt x="29" y="32"/>
                    </a:lnTo>
                    <a:lnTo>
                      <a:pt x="30" y="32"/>
                    </a:lnTo>
                    <a:lnTo>
                      <a:pt x="31" y="32"/>
                    </a:lnTo>
                    <a:lnTo>
                      <a:pt x="32" y="32"/>
                    </a:lnTo>
                    <a:lnTo>
                      <a:pt x="32" y="33"/>
                    </a:lnTo>
                    <a:lnTo>
                      <a:pt x="34" y="33"/>
                    </a:lnTo>
                    <a:lnTo>
                      <a:pt x="35" y="33"/>
                    </a:lnTo>
                    <a:lnTo>
                      <a:pt x="36" y="33"/>
                    </a:lnTo>
                    <a:lnTo>
                      <a:pt x="37" y="33"/>
                    </a:lnTo>
                    <a:lnTo>
                      <a:pt x="38" y="33"/>
                    </a:lnTo>
                    <a:lnTo>
                      <a:pt x="38" y="34"/>
                    </a:lnTo>
                    <a:lnTo>
                      <a:pt x="39" y="34"/>
                    </a:lnTo>
                    <a:lnTo>
                      <a:pt x="40" y="34"/>
                    </a:lnTo>
                    <a:lnTo>
                      <a:pt x="41" y="34"/>
                    </a:lnTo>
                    <a:lnTo>
                      <a:pt x="42" y="34"/>
                    </a:lnTo>
                    <a:lnTo>
                      <a:pt x="43" y="34"/>
                    </a:lnTo>
                    <a:lnTo>
                      <a:pt x="43" y="35"/>
                    </a:lnTo>
                    <a:lnTo>
                      <a:pt x="44" y="35"/>
                    </a:lnTo>
                    <a:lnTo>
                      <a:pt x="45" y="35"/>
                    </a:lnTo>
                    <a:lnTo>
                      <a:pt x="47" y="35"/>
                    </a:lnTo>
                    <a:lnTo>
                      <a:pt x="48" y="35"/>
                    </a:lnTo>
                    <a:lnTo>
                      <a:pt x="49" y="35"/>
                    </a:lnTo>
                    <a:lnTo>
                      <a:pt x="49" y="36"/>
                    </a:lnTo>
                    <a:lnTo>
                      <a:pt x="50" y="36"/>
                    </a:lnTo>
                    <a:lnTo>
                      <a:pt x="51" y="36"/>
                    </a:lnTo>
                    <a:lnTo>
                      <a:pt x="52" y="36"/>
                    </a:lnTo>
                    <a:lnTo>
                      <a:pt x="53" y="36"/>
                    </a:lnTo>
                    <a:lnTo>
                      <a:pt x="55" y="36"/>
                    </a:lnTo>
                    <a:lnTo>
                      <a:pt x="55" y="37"/>
                    </a:lnTo>
                    <a:lnTo>
                      <a:pt x="56" y="37"/>
                    </a:lnTo>
                    <a:lnTo>
                      <a:pt x="58" y="37"/>
                    </a:lnTo>
                    <a:lnTo>
                      <a:pt x="58" y="36"/>
                    </a:lnTo>
                    <a:lnTo>
                      <a:pt x="58" y="35"/>
                    </a:lnTo>
                    <a:lnTo>
                      <a:pt x="59" y="35"/>
                    </a:lnTo>
                    <a:lnTo>
                      <a:pt x="59" y="34"/>
                    </a:lnTo>
                    <a:lnTo>
                      <a:pt x="59" y="33"/>
                    </a:lnTo>
                    <a:lnTo>
                      <a:pt x="60" y="33"/>
                    </a:lnTo>
                    <a:lnTo>
                      <a:pt x="60" y="32"/>
                    </a:lnTo>
                    <a:lnTo>
                      <a:pt x="60" y="31"/>
                    </a:lnTo>
                    <a:lnTo>
                      <a:pt x="61" y="31"/>
                    </a:lnTo>
                    <a:lnTo>
                      <a:pt x="61" y="30"/>
                    </a:lnTo>
                    <a:lnTo>
                      <a:pt x="61" y="29"/>
                    </a:lnTo>
                    <a:lnTo>
                      <a:pt x="62" y="29"/>
                    </a:lnTo>
                    <a:lnTo>
                      <a:pt x="62" y="28"/>
                    </a:lnTo>
                    <a:lnTo>
                      <a:pt x="62" y="27"/>
                    </a:lnTo>
                    <a:lnTo>
                      <a:pt x="63" y="27"/>
                    </a:lnTo>
                    <a:lnTo>
                      <a:pt x="63" y="26"/>
                    </a:lnTo>
                    <a:lnTo>
                      <a:pt x="63" y="25"/>
                    </a:lnTo>
                    <a:lnTo>
                      <a:pt x="64" y="25"/>
                    </a:lnTo>
                    <a:lnTo>
                      <a:pt x="64" y="24"/>
                    </a:lnTo>
                    <a:lnTo>
                      <a:pt x="64" y="23"/>
                    </a:lnTo>
                    <a:lnTo>
                      <a:pt x="64" y="22"/>
                    </a:lnTo>
                    <a:lnTo>
                      <a:pt x="65" y="22"/>
                    </a:lnTo>
                    <a:lnTo>
                      <a:pt x="65" y="21"/>
                    </a:lnTo>
                    <a:lnTo>
                      <a:pt x="66" y="21"/>
                    </a:lnTo>
                    <a:lnTo>
                      <a:pt x="66" y="20"/>
                    </a:lnTo>
                    <a:lnTo>
                      <a:pt x="66" y="19"/>
                    </a:lnTo>
                    <a:lnTo>
                      <a:pt x="67" y="19"/>
                    </a:lnTo>
                    <a:lnTo>
                      <a:pt x="67" y="18"/>
                    </a:lnTo>
                    <a:lnTo>
                      <a:pt x="67" y="17"/>
                    </a:lnTo>
                    <a:lnTo>
                      <a:pt x="68" y="17"/>
                    </a:lnTo>
                    <a:lnTo>
                      <a:pt x="68" y="16"/>
                    </a:lnTo>
                    <a:lnTo>
                      <a:pt x="68" y="15"/>
                    </a:lnTo>
                    <a:lnTo>
                      <a:pt x="68" y="14"/>
                    </a:lnTo>
                    <a:lnTo>
                      <a:pt x="69" y="14"/>
                    </a:lnTo>
                    <a:lnTo>
                      <a:pt x="69" y="13"/>
                    </a:lnTo>
                    <a:lnTo>
                      <a:pt x="69" y="12"/>
                    </a:lnTo>
                    <a:lnTo>
                      <a:pt x="70" y="12"/>
                    </a:lnTo>
                    <a:lnTo>
                      <a:pt x="70" y="11"/>
                    </a:lnTo>
                    <a:lnTo>
                      <a:pt x="71" y="11"/>
                    </a:lnTo>
                    <a:lnTo>
                      <a:pt x="71" y="10"/>
                    </a:lnTo>
                    <a:lnTo>
                      <a:pt x="69" y="10"/>
                    </a:lnTo>
                    <a:lnTo>
                      <a:pt x="69" y="9"/>
                    </a:lnTo>
                    <a:lnTo>
                      <a:pt x="67" y="9"/>
                    </a:lnTo>
                    <a:lnTo>
                      <a:pt x="66" y="9"/>
                    </a:lnTo>
                    <a:lnTo>
                      <a:pt x="65" y="9"/>
                    </a:lnTo>
                    <a:lnTo>
                      <a:pt x="63" y="9"/>
                    </a:lnTo>
                    <a:lnTo>
                      <a:pt x="63" y="8"/>
                    </a:lnTo>
                    <a:lnTo>
                      <a:pt x="62" y="8"/>
                    </a:lnTo>
                    <a:lnTo>
                      <a:pt x="61" y="8"/>
                    </a:lnTo>
                    <a:lnTo>
                      <a:pt x="60" y="8"/>
                    </a:lnTo>
                    <a:lnTo>
                      <a:pt x="59" y="8"/>
                    </a:lnTo>
                    <a:lnTo>
                      <a:pt x="58" y="8"/>
                    </a:lnTo>
                    <a:lnTo>
                      <a:pt x="56" y="8"/>
                    </a:lnTo>
                    <a:lnTo>
                      <a:pt x="56" y="7"/>
                    </a:lnTo>
                    <a:lnTo>
                      <a:pt x="54" y="7"/>
                    </a:lnTo>
                    <a:lnTo>
                      <a:pt x="53" y="7"/>
                    </a:lnTo>
                    <a:lnTo>
                      <a:pt x="52" y="7"/>
                    </a:lnTo>
                    <a:lnTo>
                      <a:pt x="51" y="7"/>
                    </a:lnTo>
                    <a:lnTo>
                      <a:pt x="50" y="7"/>
                    </a:lnTo>
                    <a:lnTo>
                      <a:pt x="50" y="6"/>
                    </a:lnTo>
                    <a:lnTo>
                      <a:pt x="49" y="6"/>
                    </a:lnTo>
                    <a:lnTo>
                      <a:pt x="48" y="6"/>
                    </a:lnTo>
                    <a:lnTo>
                      <a:pt x="47" y="6"/>
                    </a:lnTo>
                    <a:lnTo>
                      <a:pt x="46" y="6"/>
                    </a:lnTo>
                    <a:lnTo>
                      <a:pt x="44" y="6"/>
                    </a:lnTo>
                    <a:lnTo>
                      <a:pt x="44" y="5"/>
                    </a:lnTo>
                    <a:lnTo>
                      <a:pt x="43" y="5"/>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31" y="3"/>
                    </a:lnTo>
                    <a:lnTo>
                      <a:pt x="30" y="3"/>
                    </a:lnTo>
                    <a:lnTo>
                      <a:pt x="29" y="3"/>
                    </a:lnTo>
                    <a:lnTo>
                      <a:pt x="27" y="3"/>
                    </a:lnTo>
                    <a:lnTo>
                      <a:pt x="27" y="2"/>
                    </a:lnTo>
                    <a:lnTo>
                      <a:pt x="26" y="2"/>
                    </a:lnTo>
                    <a:lnTo>
                      <a:pt x="24" y="2"/>
                    </a:lnTo>
                    <a:lnTo>
                      <a:pt x="23" y="2"/>
                    </a:lnTo>
                    <a:lnTo>
                      <a:pt x="22" y="2"/>
                    </a:lnTo>
                    <a:lnTo>
                      <a:pt x="21" y="2"/>
                    </a:lnTo>
                    <a:lnTo>
                      <a:pt x="21" y="1"/>
                    </a:lnTo>
                    <a:lnTo>
                      <a:pt x="20" y="1"/>
                    </a:lnTo>
                    <a:lnTo>
                      <a:pt x="19" y="1"/>
                    </a:lnTo>
                    <a:lnTo>
                      <a:pt x="18" y="1"/>
                    </a:lnTo>
                    <a:lnTo>
                      <a:pt x="16" y="1"/>
                    </a:lnTo>
                    <a:lnTo>
                      <a:pt x="15" y="1"/>
                    </a:lnTo>
                    <a:lnTo>
                      <a:pt x="14" y="1"/>
                    </a:lnTo>
                    <a:lnTo>
                      <a:pt x="14" y="0"/>
                    </a:lnTo>
                    <a:lnTo>
                      <a:pt x="13" y="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56" name="Freeform 395"/>
              <p:cNvSpPr>
                <a:spLocks/>
              </p:cNvSpPr>
              <p:nvPr/>
            </p:nvSpPr>
            <p:spPr bwMode="auto">
              <a:xfrm>
                <a:off x="5062" y="3233"/>
                <a:ext cx="71" cy="37"/>
              </a:xfrm>
              <a:custGeom>
                <a:avLst/>
                <a:gdLst>
                  <a:gd name="T0" fmla="*/ 12 w 71"/>
                  <a:gd name="T1" fmla="*/ 2 h 37"/>
                  <a:gd name="T2" fmla="*/ 11 w 71"/>
                  <a:gd name="T3" fmla="*/ 4 h 37"/>
                  <a:gd name="T4" fmla="*/ 10 w 71"/>
                  <a:gd name="T5" fmla="*/ 6 h 37"/>
                  <a:gd name="T6" fmla="*/ 9 w 71"/>
                  <a:gd name="T7" fmla="*/ 9 h 37"/>
                  <a:gd name="T8" fmla="*/ 7 w 71"/>
                  <a:gd name="T9" fmla="*/ 11 h 37"/>
                  <a:gd name="T10" fmla="*/ 7 w 71"/>
                  <a:gd name="T11" fmla="*/ 13 h 37"/>
                  <a:gd name="T12" fmla="*/ 6 w 71"/>
                  <a:gd name="T13" fmla="*/ 14 h 37"/>
                  <a:gd name="T14" fmla="*/ 5 w 71"/>
                  <a:gd name="T15" fmla="*/ 17 h 37"/>
                  <a:gd name="T16" fmla="*/ 4 w 71"/>
                  <a:gd name="T17" fmla="*/ 18 h 37"/>
                  <a:gd name="T18" fmla="*/ 3 w 71"/>
                  <a:gd name="T19" fmla="*/ 20 h 37"/>
                  <a:gd name="T20" fmla="*/ 2 w 71"/>
                  <a:gd name="T21" fmla="*/ 22 h 37"/>
                  <a:gd name="T22" fmla="*/ 1 w 71"/>
                  <a:gd name="T23" fmla="*/ 23 h 37"/>
                  <a:gd name="T24" fmla="*/ 1 w 71"/>
                  <a:gd name="T25" fmla="*/ 25 h 37"/>
                  <a:gd name="T26" fmla="*/ 0 w 71"/>
                  <a:gd name="T27" fmla="*/ 27 h 37"/>
                  <a:gd name="T28" fmla="*/ 4 w 71"/>
                  <a:gd name="T29" fmla="*/ 27 h 37"/>
                  <a:gd name="T30" fmla="*/ 8 w 71"/>
                  <a:gd name="T31" fmla="*/ 28 h 37"/>
                  <a:gd name="T32" fmla="*/ 12 w 71"/>
                  <a:gd name="T33" fmla="*/ 29 h 37"/>
                  <a:gd name="T34" fmla="*/ 15 w 71"/>
                  <a:gd name="T35" fmla="*/ 30 h 37"/>
                  <a:gd name="T36" fmla="*/ 19 w 71"/>
                  <a:gd name="T37" fmla="*/ 30 h 37"/>
                  <a:gd name="T38" fmla="*/ 23 w 71"/>
                  <a:gd name="T39" fmla="*/ 31 h 37"/>
                  <a:gd name="T40" fmla="*/ 27 w 71"/>
                  <a:gd name="T41" fmla="*/ 32 h 37"/>
                  <a:gd name="T42" fmla="*/ 30 w 71"/>
                  <a:gd name="T43" fmla="*/ 32 h 37"/>
                  <a:gd name="T44" fmla="*/ 35 w 71"/>
                  <a:gd name="T45" fmla="*/ 33 h 37"/>
                  <a:gd name="T46" fmla="*/ 38 w 71"/>
                  <a:gd name="T47" fmla="*/ 34 h 37"/>
                  <a:gd name="T48" fmla="*/ 42 w 71"/>
                  <a:gd name="T49" fmla="*/ 34 h 37"/>
                  <a:gd name="T50" fmla="*/ 45 w 71"/>
                  <a:gd name="T51" fmla="*/ 35 h 37"/>
                  <a:gd name="T52" fmla="*/ 50 w 71"/>
                  <a:gd name="T53" fmla="*/ 36 h 37"/>
                  <a:gd name="T54" fmla="*/ 53 w 71"/>
                  <a:gd name="T55" fmla="*/ 36 h 37"/>
                  <a:gd name="T56" fmla="*/ 58 w 71"/>
                  <a:gd name="T57" fmla="*/ 37 h 37"/>
                  <a:gd name="T58" fmla="*/ 58 w 71"/>
                  <a:gd name="T59" fmla="*/ 35 h 37"/>
                  <a:gd name="T60" fmla="*/ 59 w 71"/>
                  <a:gd name="T61" fmla="*/ 33 h 37"/>
                  <a:gd name="T62" fmla="*/ 60 w 71"/>
                  <a:gd name="T63" fmla="*/ 31 h 37"/>
                  <a:gd name="T64" fmla="*/ 61 w 71"/>
                  <a:gd name="T65" fmla="*/ 29 h 37"/>
                  <a:gd name="T66" fmla="*/ 62 w 71"/>
                  <a:gd name="T67" fmla="*/ 28 h 37"/>
                  <a:gd name="T68" fmla="*/ 63 w 71"/>
                  <a:gd name="T69" fmla="*/ 26 h 37"/>
                  <a:gd name="T70" fmla="*/ 64 w 71"/>
                  <a:gd name="T71" fmla="*/ 24 h 37"/>
                  <a:gd name="T72" fmla="*/ 65 w 71"/>
                  <a:gd name="T73" fmla="*/ 22 h 37"/>
                  <a:gd name="T74" fmla="*/ 65 w 71"/>
                  <a:gd name="T75" fmla="*/ 21 h 37"/>
                  <a:gd name="T76" fmla="*/ 66 w 71"/>
                  <a:gd name="T77" fmla="*/ 19 h 37"/>
                  <a:gd name="T78" fmla="*/ 67 w 71"/>
                  <a:gd name="T79" fmla="*/ 17 h 37"/>
                  <a:gd name="T80" fmla="*/ 68 w 71"/>
                  <a:gd name="T81" fmla="*/ 15 h 37"/>
                  <a:gd name="T82" fmla="*/ 69 w 71"/>
                  <a:gd name="T83" fmla="*/ 13 h 37"/>
                  <a:gd name="T84" fmla="*/ 70 w 71"/>
                  <a:gd name="T85" fmla="*/ 12 h 37"/>
                  <a:gd name="T86" fmla="*/ 71 w 71"/>
                  <a:gd name="T87" fmla="*/ 10 h 37"/>
                  <a:gd name="T88" fmla="*/ 65 w 71"/>
                  <a:gd name="T89" fmla="*/ 9 h 37"/>
                  <a:gd name="T90" fmla="*/ 61 w 71"/>
                  <a:gd name="T91" fmla="*/ 8 h 37"/>
                  <a:gd name="T92" fmla="*/ 56 w 71"/>
                  <a:gd name="T93" fmla="*/ 8 h 37"/>
                  <a:gd name="T94" fmla="*/ 53 w 71"/>
                  <a:gd name="T95" fmla="*/ 7 h 37"/>
                  <a:gd name="T96" fmla="*/ 49 w 71"/>
                  <a:gd name="T97" fmla="*/ 6 h 37"/>
                  <a:gd name="T98" fmla="*/ 46 w 71"/>
                  <a:gd name="T99" fmla="*/ 6 h 37"/>
                  <a:gd name="T100" fmla="*/ 40 w 71"/>
                  <a:gd name="T101" fmla="*/ 5 h 37"/>
                  <a:gd name="T102" fmla="*/ 37 w 71"/>
                  <a:gd name="T103" fmla="*/ 4 h 37"/>
                  <a:gd name="T104" fmla="*/ 33 w 71"/>
                  <a:gd name="T105" fmla="*/ 4 h 37"/>
                  <a:gd name="T106" fmla="*/ 30 w 71"/>
                  <a:gd name="T107" fmla="*/ 3 h 37"/>
                  <a:gd name="T108" fmla="*/ 24 w 71"/>
                  <a:gd name="T109" fmla="*/ 2 h 37"/>
                  <a:gd name="T110" fmla="*/ 21 w 71"/>
                  <a:gd name="T111" fmla="*/ 1 h 37"/>
                  <a:gd name="T112" fmla="*/ 16 w 71"/>
                  <a:gd name="T113" fmla="*/ 1 h 37"/>
                  <a:gd name="T114" fmla="*/ 13 w 71"/>
                  <a:gd name="T115" fmla="*/ 0 h 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37"/>
                  <a:gd name="T176" fmla="*/ 71 w 71"/>
                  <a:gd name="T177" fmla="*/ 37 h 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37">
                    <a:moveTo>
                      <a:pt x="12" y="0"/>
                    </a:moveTo>
                    <a:lnTo>
                      <a:pt x="12" y="1"/>
                    </a:lnTo>
                    <a:lnTo>
                      <a:pt x="12" y="2"/>
                    </a:lnTo>
                    <a:lnTo>
                      <a:pt x="11" y="2"/>
                    </a:lnTo>
                    <a:lnTo>
                      <a:pt x="11" y="3"/>
                    </a:lnTo>
                    <a:lnTo>
                      <a:pt x="11" y="4"/>
                    </a:lnTo>
                    <a:lnTo>
                      <a:pt x="11" y="5"/>
                    </a:lnTo>
                    <a:lnTo>
                      <a:pt x="10" y="5"/>
                    </a:lnTo>
                    <a:lnTo>
                      <a:pt x="10" y="6"/>
                    </a:lnTo>
                    <a:lnTo>
                      <a:pt x="10" y="7"/>
                    </a:lnTo>
                    <a:lnTo>
                      <a:pt x="9" y="7"/>
                    </a:lnTo>
                    <a:lnTo>
                      <a:pt x="9" y="8"/>
                    </a:lnTo>
                    <a:lnTo>
                      <a:pt x="9" y="9"/>
                    </a:lnTo>
                    <a:lnTo>
                      <a:pt x="8" y="9"/>
                    </a:lnTo>
                    <a:lnTo>
                      <a:pt x="8" y="10"/>
                    </a:lnTo>
                    <a:lnTo>
                      <a:pt x="8" y="11"/>
                    </a:lnTo>
                    <a:lnTo>
                      <a:pt x="7" y="11"/>
                    </a:lnTo>
                    <a:lnTo>
                      <a:pt x="7" y="12"/>
                    </a:lnTo>
                    <a:lnTo>
                      <a:pt x="7" y="13"/>
                    </a:lnTo>
                    <a:lnTo>
                      <a:pt x="6" y="13"/>
                    </a:lnTo>
                    <a:lnTo>
                      <a:pt x="6" y="14"/>
                    </a:lnTo>
                    <a:lnTo>
                      <a:pt x="6" y="15"/>
                    </a:lnTo>
                    <a:lnTo>
                      <a:pt x="5" y="15"/>
                    </a:lnTo>
                    <a:lnTo>
                      <a:pt x="5" y="16"/>
                    </a:lnTo>
                    <a:lnTo>
                      <a:pt x="5" y="17"/>
                    </a:lnTo>
                    <a:lnTo>
                      <a:pt x="4" y="17"/>
                    </a:lnTo>
                    <a:lnTo>
                      <a:pt x="4" y="18"/>
                    </a:lnTo>
                    <a:lnTo>
                      <a:pt x="4" y="19"/>
                    </a:lnTo>
                    <a:lnTo>
                      <a:pt x="3" y="19"/>
                    </a:lnTo>
                    <a:lnTo>
                      <a:pt x="3" y="20"/>
                    </a:lnTo>
                    <a:lnTo>
                      <a:pt x="3" y="21"/>
                    </a:lnTo>
                    <a:lnTo>
                      <a:pt x="2" y="21"/>
                    </a:lnTo>
                    <a:lnTo>
                      <a:pt x="2" y="22"/>
                    </a:lnTo>
                    <a:lnTo>
                      <a:pt x="2" y="23"/>
                    </a:lnTo>
                    <a:lnTo>
                      <a:pt x="1" y="23"/>
                    </a:lnTo>
                    <a:lnTo>
                      <a:pt x="1" y="24"/>
                    </a:lnTo>
                    <a:lnTo>
                      <a:pt x="1" y="25"/>
                    </a:lnTo>
                    <a:lnTo>
                      <a:pt x="0" y="25"/>
                    </a:lnTo>
                    <a:lnTo>
                      <a:pt x="0" y="26"/>
                    </a:lnTo>
                    <a:lnTo>
                      <a:pt x="0" y="27"/>
                    </a:lnTo>
                    <a:lnTo>
                      <a:pt x="1" y="27"/>
                    </a:lnTo>
                    <a:lnTo>
                      <a:pt x="2" y="27"/>
                    </a:lnTo>
                    <a:lnTo>
                      <a:pt x="3" y="27"/>
                    </a:lnTo>
                    <a:lnTo>
                      <a:pt x="4" y="27"/>
                    </a:lnTo>
                    <a:lnTo>
                      <a:pt x="4" y="28"/>
                    </a:lnTo>
                    <a:lnTo>
                      <a:pt x="5" y="28"/>
                    </a:lnTo>
                    <a:lnTo>
                      <a:pt x="6" y="28"/>
                    </a:lnTo>
                    <a:lnTo>
                      <a:pt x="8" y="28"/>
                    </a:lnTo>
                    <a:lnTo>
                      <a:pt x="9" y="28"/>
                    </a:lnTo>
                    <a:lnTo>
                      <a:pt x="10" y="28"/>
                    </a:lnTo>
                    <a:lnTo>
                      <a:pt x="10" y="29"/>
                    </a:lnTo>
                    <a:lnTo>
                      <a:pt x="11" y="29"/>
                    </a:lnTo>
                    <a:lnTo>
                      <a:pt x="12" y="29"/>
                    </a:lnTo>
                    <a:lnTo>
                      <a:pt x="13" y="29"/>
                    </a:lnTo>
                    <a:lnTo>
                      <a:pt x="14" y="29"/>
                    </a:lnTo>
                    <a:lnTo>
                      <a:pt x="15" y="29"/>
                    </a:lnTo>
                    <a:lnTo>
                      <a:pt x="15" y="30"/>
                    </a:lnTo>
                    <a:lnTo>
                      <a:pt x="16" y="30"/>
                    </a:lnTo>
                    <a:lnTo>
                      <a:pt x="17" y="30"/>
                    </a:lnTo>
                    <a:lnTo>
                      <a:pt x="18" y="30"/>
                    </a:lnTo>
                    <a:lnTo>
                      <a:pt x="19" y="30"/>
                    </a:lnTo>
                    <a:lnTo>
                      <a:pt x="20" y="30"/>
                    </a:lnTo>
                    <a:lnTo>
                      <a:pt x="21" y="30"/>
                    </a:lnTo>
                    <a:lnTo>
                      <a:pt x="21" y="31"/>
                    </a:lnTo>
                    <a:lnTo>
                      <a:pt x="23" y="31"/>
                    </a:lnTo>
                    <a:lnTo>
                      <a:pt x="24" y="31"/>
                    </a:lnTo>
                    <a:lnTo>
                      <a:pt x="25" y="31"/>
                    </a:lnTo>
                    <a:lnTo>
                      <a:pt x="26" y="31"/>
                    </a:lnTo>
                    <a:lnTo>
                      <a:pt x="26" y="32"/>
                    </a:lnTo>
                    <a:lnTo>
                      <a:pt x="27" y="32"/>
                    </a:lnTo>
                    <a:lnTo>
                      <a:pt x="28" y="32"/>
                    </a:lnTo>
                    <a:lnTo>
                      <a:pt x="29" y="32"/>
                    </a:lnTo>
                    <a:lnTo>
                      <a:pt x="30" y="32"/>
                    </a:lnTo>
                    <a:lnTo>
                      <a:pt x="31" y="32"/>
                    </a:lnTo>
                    <a:lnTo>
                      <a:pt x="32" y="32"/>
                    </a:lnTo>
                    <a:lnTo>
                      <a:pt x="32" y="33"/>
                    </a:lnTo>
                    <a:lnTo>
                      <a:pt x="34" y="33"/>
                    </a:lnTo>
                    <a:lnTo>
                      <a:pt x="35" y="33"/>
                    </a:lnTo>
                    <a:lnTo>
                      <a:pt x="36" y="33"/>
                    </a:lnTo>
                    <a:lnTo>
                      <a:pt x="37" y="33"/>
                    </a:lnTo>
                    <a:lnTo>
                      <a:pt x="38" y="33"/>
                    </a:lnTo>
                    <a:lnTo>
                      <a:pt x="38" y="34"/>
                    </a:lnTo>
                    <a:lnTo>
                      <a:pt x="39" y="34"/>
                    </a:lnTo>
                    <a:lnTo>
                      <a:pt x="40" y="34"/>
                    </a:lnTo>
                    <a:lnTo>
                      <a:pt x="41" y="34"/>
                    </a:lnTo>
                    <a:lnTo>
                      <a:pt x="42" y="34"/>
                    </a:lnTo>
                    <a:lnTo>
                      <a:pt x="43" y="34"/>
                    </a:lnTo>
                    <a:lnTo>
                      <a:pt x="43" y="35"/>
                    </a:lnTo>
                    <a:lnTo>
                      <a:pt x="44" y="35"/>
                    </a:lnTo>
                    <a:lnTo>
                      <a:pt x="45" y="35"/>
                    </a:lnTo>
                    <a:lnTo>
                      <a:pt x="47" y="35"/>
                    </a:lnTo>
                    <a:lnTo>
                      <a:pt x="48" y="35"/>
                    </a:lnTo>
                    <a:lnTo>
                      <a:pt x="49" y="35"/>
                    </a:lnTo>
                    <a:lnTo>
                      <a:pt x="49" y="36"/>
                    </a:lnTo>
                    <a:lnTo>
                      <a:pt x="50" y="36"/>
                    </a:lnTo>
                    <a:lnTo>
                      <a:pt x="51" y="36"/>
                    </a:lnTo>
                    <a:lnTo>
                      <a:pt x="52" y="36"/>
                    </a:lnTo>
                    <a:lnTo>
                      <a:pt x="53" y="36"/>
                    </a:lnTo>
                    <a:lnTo>
                      <a:pt x="55" y="36"/>
                    </a:lnTo>
                    <a:lnTo>
                      <a:pt x="55" y="37"/>
                    </a:lnTo>
                    <a:lnTo>
                      <a:pt x="56" y="37"/>
                    </a:lnTo>
                    <a:lnTo>
                      <a:pt x="58" y="37"/>
                    </a:lnTo>
                    <a:lnTo>
                      <a:pt x="58" y="36"/>
                    </a:lnTo>
                    <a:lnTo>
                      <a:pt x="58" y="35"/>
                    </a:lnTo>
                    <a:lnTo>
                      <a:pt x="59" y="35"/>
                    </a:lnTo>
                    <a:lnTo>
                      <a:pt x="59" y="34"/>
                    </a:lnTo>
                    <a:lnTo>
                      <a:pt x="59" y="33"/>
                    </a:lnTo>
                    <a:lnTo>
                      <a:pt x="60" y="33"/>
                    </a:lnTo>
                    <a:lnTo>
                      <a:pt x="60" y="32"/>
                    </a:lnTo>
                    <a:lnTo>
                      <a:pt x="60" y="31"/>
                    </a:lnTo>
                    <a:lnTo>
                      <a:pt x="61" y="31"/>
                    </a:lnTo>
                    <a:lnTo>
                      <a:pt x="61" y="30"/>
                    </a:lnTo>
                    <a:lnTo>
                      <a:pt x="61" y="29"/>
                    </a:lnTo>
                    <a:lnTo>
                      <a:pt x="62" y="29"/>
                    </a:lnTo>
                    <a:lnTo>
                      <a:pt x="62" y="28"/>
                    </a:lnTo>
                    <a:lnTo>
                      <a:pt x="62" y="27"/>
                    </a:lnTo>
                    <a:lnTo>
                      <a:pt x="63" y="27"/>
                    </a:lnTo>
                    <a:lnTo>
                      <a:pt x="63" y="26"/>
                    </a:lnTo>
                    <a:lnTo>
                      <a:pt x="63" y="25"/>
                    </a:lnTo>
                    <a:lnTo>
                      <a:pt x="64" y="25"/>
                    </a:lnTo>
                    <a:lnTo>
                      <a:pt x="64" y="24"/>
                    </a:lnTo>
                    <a:lnTo>
                      <a:pt x="64" y="23"/>
                    </a:lnTo>
                    <a:lnTo>
                      <a:pt x="64" y="22"/>
                    </a:lnTo>
                    <a:lnTo>
                      <a:pt x="65" y="22"/>
                    </a:lnTo>
                    <a:lnTo>
                      <a:pt x="65" y="21"/>
                    </a:lnTo>
                    <a:lnTo>
                      <a:pt x="66" y="21"/>
                    </a:lnTo>
                    <a:lnTo>
                      <a:pt x="66" y="20"/>
                    </a:lnTo>
                    <a:lnTo>
                      <a:pt x="66" y="19"/>
                    </a:lnTo>
                    <a:lnTo>
                      <a:pt x="67" y="19"/>
                    </a:lnTo>
                    <a:lnTo>
                      <a:pt x="67" y="18"/>
                    </a:lnTo>
                    <a:lnTo>
                      <a:pt x="67" y="17"/>
                    </a:lnTo>
                    <a:lnTo>
                      <a:pt x="68" y="17"/>
                    </a:lnTo>
                    <a:lnTo>
                      <a:pt x="68" y="16"/>
                    </a:lnTo>
                    <a:lnTo>
                      <a:pt x="68" y="15"/>
                    </a:lnTo>
                    <a:lnTo>
                      <a:pt x="68" y="14"/>
                    </a:lnTo>
                    <a:lnTo>
                      <a:pt x="69" y="14"/>
                    </a:lnTo>
                    <a:lnTo>
                      <a:pt x="69" y="13"/>
                    </a:lnTo>
                    <a:lnTo>
                      <a:pt x="69" y="12"/>
                    </a:lnTo>
                    <a:lnTo>
                      <a:pt x="70" y="12"/>
                    </a:lnTo>
                    <a:lnTo>
                      <a:pt x="70" y="11"/>
                    </a:lnTo>
                    <a:lnTo>
                      <a:pt x="71" y="11"/>
                    </a:lnTo>
                    <a:lnTo>
                      <a:pt x="71" y="10"/>
                    </a:lnTo>
                    <a:lnTo>
                      <a:pt x="69" y="10"/>
                    </a:lnTo>
                    <a:lnTo>
                      <a:pt x="69" y="9"/>
                    </a:lnTo>
                    <a:lnTo>
                      <a:pt x="67" y="9"/>
                    </a:lnTo>
                    <a:lnTo>
                      <a:pt x="66" y="9"/>
                    </a:lnTo>
                    <a:lnTo>
                      <a:pt x="65" y="9"/>
                    </a:lnTo>
                    <a:lnTo>
                      <a:pt x="63" y="9"/>
                    </a:lnTo>
                    <a:lnTo>
                      <a:pt x="63" y="8"/>
                    </a:lnTo>
                    <a:lnTo>
                      <a:pt x="62" y="8"/>
                    </a:lnTo>
                    <a:lnTo>
                      <a:pt x="61" y="8"/>
                    </a:lnTo>
                    <a:lnTo>
                      <a:pt x="60" y="8"/>
                    </a:lnTo>
                    <a:lnTo>
                      <a:pt x="59" y="8"/>
                    </a:lnTo>
                    <a:lnTo>
                      <a:pt x="58" y="8"/>
                    </a:lnTo>
                    <a:lnTo>
                      <a:pt x="56" y="8"/>
                    </a:lnTo>
                    <a:lnTo>
                      <a:pt x="56" y="7"/>
                    </a:lnTo>
                    <a:lnTo>
                      <a:pt x="54" y="7"/>
                    </a:lnTo>
                    <a:lnTo>
                      <a:pt x="53" y="7"/>
                    </a:lnTo>
                    <a:lnTo>
                      <a:pt x="52" y="7"/>
                    </a:lnTo>
                    <a:lnTo>
                      <a:pt x="51" y="7"/>
                    </a:lnTo>
                    <a:lnTo>
                      <a:pt x="50" y="7"/>
                    </a:lnTo>
                    <a:lnTo>
                      <a:pt x="50" y="6"/>
                    </a:lnTo>
                    <a:lnTo>
                      <a:pt x="49" y="6"/>
                    </a:lnTo>
                    <a:lnTo>
                      <a:pt x="48" y="6"/>
                    </a:lnTo>
                    <a:lnTo>
                      <a:pt x="47" y="6"/>
                    </a:lnTo>
                    <a:lnTo>
                      <a:pt x="46" y="6"/>
                    </a:lnTo>
                    <a:lnTo>
                      <a:pt x="44" y="6"/>
                    </a:lnTo>
                    <a:lnTo>
                      <a:pt x="44" y="5"/>
                    </a:lnTo>
                    <a:lnTo>
                      <a:pt x="43" y="5"/>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31" y="3"/>
                    </a:lnTo>
                    <a:lnTo>
                      <a:pt x="30" y="3"/>
                    </a:lnTo>
                    <a:lnTo>
                      <a:pt x="29" y="3"/>
                    </a:lnTo>
                    <a:lnTo>
                      <a:pt x="27" y="3"/>
                    </a:lnTo>
                    <a:lnTo>
                      <a:pt x="27" y="2"/>
                    </a:lnTo>
                    <a:lnTo>
                      <a:pt x="26" y="2"/>
                    </a:lnTo>
                    <a:lnTo>
                      <a:pt x="24" y="2"/>
                    </a:lnTo>
                    <a:lnTo>
                      <a:pt x="23" y="2"/>
                    </a:lnTo>
                    <a:lnTo>
                      <a:pt x="22" y="2"/>
                    </a:lnTo>
                    <a:lnTo>
                      <a:pt x="21" y="2"/>
                    </a:lnTo>
                    <a:lnTo>
                      <a:pt x="21" y="1"/>
                    </a:lnTo>
                    <a:lnTo>
                      <a:pt x="20" y="1"/>
                    </a:lnTo>
                    <a:lnTo>
                      <a:pt x="19" y="1"/>
                    </a:lnTo>
                    <a:lnTo>
                      <a:pt x="18" y="1"/>
                    </a:lnTo>
                    <a:lnTo>
                      <a:pt x="16" y="1"/>
                    </a:lnTo>
                    <a:lnTo>
                      <a:pt x="15" y="1"/>
                    </a:lnTo>
                    <a:lnTo>
                      <a:pt x="14" y="1"/>
                    </a:lnTo>
                    <a:lnTo>
                      <a:pt x="14" y="0"/>
                    </a:lnTo>
                    <a:lnTo>
                      <a:pt x="13" y="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57" name="Freeform 396"/>
              <p:cNvSpPr>
                <a:spLocks/>
              </p:cNvSpPr>
              <p:nvPr/>
            </p:nvSpPr>
            <p:spPr bwMode="auto">
              <a:xfrm>
                <a:off x="5064" y="3233"/>
                <a:ext cx="67" cy="37"/>
              </a:xfrm>
              <a:custGeom>
                <a:avLst/>
                <a:gdLst>
                  <a:gd name="T0" fmla="*/ 10 w 67"/>
                  <a:gd name="T1" fmla="*/ 2 h 37"/>
                  <a:gd name="T2" fmla="*/ 10 w 67"/>
                  <a:gd name="T3" fmla="*/ 4 h 37"/>
                  <a:gd name="T4" fmla="*/ 9 w 67"/>
                  <a:gd name="T5" fmla="*/ 6 h 37"/>
                  <a:gd name="T6" fmla="*/ 8 w 67"/>
                  <a:gd name="T7" fmla="*/ 8 h 37"/>
                  <a:gd name="T8" fmla="*/ 7 w 67"/>
                  <a:gd name="T9" fmla="*/ 9 h 37"/>
                  <a:gd name="T10" fmla="*/ 6 w 67"/>
                  <a:gd name="T11" fmla="*/ 11 h 37"/>
                  <a:gd name="T12" fmla="*/ 5 w 67"/>
                  <a:gd name="T13" fmla="*/ 13 h 37"/>
                  <a:gd name="T14" fmla="*/ 4 w 67"/>
                  <a:gd name="T15" fmla="*/ 14 h 37"/>
                  <a:gd name="T16" fmla="*/ 4 w 67"/>
                  <a:gd name="T17" fmla="*/ 16 h 37"/>
                  <a:gd name="T18" fmla="*/ 3 w 67"/>
                  <a:gd name="T19" fmla="*/ 17 h 37"/>
                  <a:gd name="T20" fmla="*/ 2 w 67"/>
                  <a:gd name="T21" fmla="*/ 19 h 37"/>
                  <a:gd name="T22" fmla="*/ 1 w 67"/>
                  <a:gd name="T23" fmla="*/ 21 h 37"/>
                  <a:gd name="T24" fmla="*/ 1 w 67"/>
                  <a:gd name="T25" fmla="*/ 22 h 37"/>
                  <a:gd name="T26" fmla="*/ 0 w 67"/>
                  <a:gd name="T27" fmla="*/ 27 h 37"/>
                  <a:gd name="T28" fmla="*/ 2 w 67"/>
                  <a:gd name="T29" fmla="*/ 28 h 37"/>
                  <a:gd name="T30" fmla="*/ 6 w 67"/>
                  <a:gd name="T31" fmla="*/ 28 h 37"/>
                  <a:gd name="T32" fmla="*/ 9 w 67"/>
                  <a:gd name="T33" fmla="*/ 29 h 37"/>
                  <a:gd name="T34" fmla="*/ 12 w 67"/>
                  <a:gd name="T35" fmla="*/ 29 h 37"/>
                  <a:gd name="T36" fmla="*/ 15 w 67"/>
                  <a:gd name="T37" fmla="*/ 30 h 37"/>
                  <a:gd name="T38" fmla="*/ 18 w 67"/>
                  <a:gd name="T39" fmla="*/ 30 h 37"/>
                  <a:gd name="T40" fmla="*/ 22 w 67"/>
                  <a:gd name="T41" fmla="*/ 31 h 37"/>
                  <a:gd name="T42" fmla="*/ 26 w 67"/>
                  <a:gd name="T43" fmla="*/ 32 h 37"/>
                  <a:gd name="T44" fmla="*/ 28 w 67"/>
                  <a:gd name="T45" fmla="*/ 32 h 37"/>
                  <a:gd name="T46" fmla="*/ 32 w 67"/>
                  <a:gd name="T47" fmla="*/ 33 h 37"/>
                  <a:gd name="T48" fmla="*/ 36 w 67"/>
                  <a:gd name="T49" fmla="*/ 33 h 37"/>
                  <a:gd name="T50" fmla="*/ 39 w 67"/>
                  <a:gd name="T51" fmla="*/ 34 h 37"/>
                  <a:gd name="T52" fmla="*/ 41 w 67"/>
                  <a:gd name="T53" fmla="*/ 35 h 37"/>
                  <a:gd name="T54" fmla="*/ 45 w 67"/>
                  <a:gd name="T55" fmla="*/ 35 h 37"/>
                  <a:gd name="T56" fmla="*/ 48 w 67"/>
                  <a:gd name="T57" fmla="*/ 36 h 37"/>
                  <a:gd name="T58" fmla="*/ 51 w 67"/>
                  <a:gd name="T59" fmla="*/ 36 h 37"/>
                  <a:gd name="T60" fmla="*/ 54 w 67"/>
                  <a:gd name="T61" fmla="*/ 37 h 37"/>
                  <a:gd name="T62" fmla="*/ 56 w 67"/>
                  <a:gd name="T63" fmla="*/ 35 h 37"/>
                  <a:gd name="T64" fmla="*/ 57 w 67"/>
                  <a:gd name="T65" fmla="*/ 34 h 37"/>
                  <a:gd name="T66" fmla="*/ 58 w 67"/>
                  <a:gd name="T67" fmla="*/ 32 h 37"/>
                  <a:gd name="T68" fmla="*/ 58 w 67"/>
                  <a:gd name="T69" fmla="*/ 31 h 37"/>
                  <a:gd name="T70" fmla="*/ 59 w 67"/>
                  <a:gd name="T71" fmla="*/ 29 h 37"/>
                  <a:gd name="T72" fmla="*/ 60 w 67"/>
                  <a:gd name="T73" fmla="*/ 28 h 37"/>
                  <a:gd name="T74" fmla="*/ 61 w 67"/>
                  <a:gd name="T75" fmla="*/ 26 h 37"/>
                  <a:gd name="T76" fmla="*/ 62 w 67"/>
                  <a:gd name="T77" fmla="*/ 24 h 37"/>
                  <a:gd name="T78" fmla="*/ 62 w 67"/>
                  <a:gd name="T79" fmla="*/ 23 h 37"/>
                  <a:gd name="T80" fmla="*/ 63 w 67"/>
                  <a:gd name="T81" fmla="*/ 22 h 37"/>
                  <a:gd name="T82" fmla="*/ 64 w 67"/>
                  <a:gd name="T83" fmla="*/ 20 h 37"/>
                  <a:gd name="T84" fmla="*/ 64 w 67"/>
                  <a:gd name="T85" fmla="*/ 19 h 37"/>
                  <a:gd name="T86" fmla="*/ 65 w 67"/>
                  <a:gd name="T87" fmla="*/ 17 h 37"/>
                  <a:gd name="T88" fmla="*/ 66 w 67"/>
                  <a:gd name="T89" fmla="*/ 15 h 37"/>
                  <a:gd name="T90" fmla="*/ 67 w 67"/>
                  <a:gd name="T91" fmla="*/ 14 h 37"/>
                  <a:gd name="T92" fmla="*/ 65 w 67"/>
                  <a:gd name="T93" fmla="*/ 9 h 37"/>
                  <a:gd name="T94" fmla="*/ 61 w 67"/>
                  <a:gd name="T95" fmla="*/ 8 h 37"/>
                  <a:gd name="T96" fmla="*/ 58 w 67"/>
                  <a:gd name="T97" fmla="*/ 8 h 37"/>
                  <a:gd name="T98" fmla="*/ 54 w 67"/>
                  <a:gd name="T99" fmla="*/ 7 h 37"/>
                  <a:gd name="T100" fmla="*/ 51 w 67"/>
                  <a:gd name="T101" fmla="*/ 7 h 37"/>
                  <a:gd name="T102" fmla="*/ 48 w 67"/>
                  <a:gd name="T103" fmla="*/ 6 h 37"/>
                  <a:gd name="T104" fmla="*/ 45 w 67"/>
                  <a:gd name="T105" fmla="*/ 6 h 37"/>
                  <a:gd name="T106" fmla="*/ 41 w 67"/>
                  <a:gd name="T107" fmla="*/ 5 h 37"/>
                  <a:gd name="T108" fmla="*/ 38 w 67"/>
                  <a:gd name="T109" fmla="*/ 4 h 37"/>
                  <a:gd name="T110" fmla="*/ 34 w 67"/>
                  <a:gd name="T111" fmla="*/ 4 h 37"/>
                  <a:gd name="T112" fmla="*/ 31 w 67"/>
                  <a:gd name="T113" fmla="*/ 3 h 37"/>
                  <a:gd name="T114" fmla="*/ 28 w 67"/>
                  <a:gd name="T115" fmla="*/ 3 h 37"/>
                  <a:gd name="T116" fmla="*/ 25 w 67"/>
                  <a:gd name="T117" fmla="*/ 2 h 37"/>
                  <a:gd name="T118" fmla="*/ 20 w 67"/>
                  <a:gd name="T119" fmla="*/ 2 h 37"/>
                  <a:gd name="T120" fmla="*/ 17 w 67"/>
                  <a:gd name="T121" fmla="*/ 1 h 37"/>
                  <a:gd name="T122" fmla="*/ 14 w 67"/>
                  <a:gd name="T123" fmla="*/ 1 h 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37"/>
                  <a:gd name="T188" fmla="*/ 67 w 67"/>
                  <a:gd name="T189" fmla="*/ 37 h 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37">
                    <a:moveTo>
                      <a:pt x="11" y="0"/>
                    </a:moveTo>
                    <a:lnTo>
                      <a:pt x="11" y="1"/>
                    </a:lnTo>
                    <a:lnTo>
                      <a:pt x="10" y="1"/>
                    </a:lnTo>
                    <a:lnTo>
                      <a:pt x="10" y="2"/>
                    </a:lnTo>
                    <a:lnTo>
                      <a:pt x="10" y="3"/>
                    </a:lnTo>
                    <a:lnTo>
                      <a:pt x="10" y="4"/>
                    </a:lnTo>
                    <a:lnTo>
                      <a:pt x="9" y="4"/>
                    </a:lnTo>
                    <a:lnTo>
                      <a:pt x="9" y="5"/>
                    </a:lnTo>
                    <a:lnTo>
                      <a:pt x="9" y="6"/>
                    </a:lnTo>
                    <a:lnTo>
                      <a:pt x="8" y="6"/>
                    </a:lnTo>
                    <a:lnTo>
                      <a:pt x="8" y="7"/>
                    </a:lnTo>
                    <a:lnTo>
                      <a:pt x="8" y="8"/>
                    </a:lnTo>
                    <a:lnTo>
                      <a:pt x="7" y="8"/>
                    </a:lnTo>
                    <a:lnTo>
                      <a:pt x="7" y="9"/>
                    </a:lnTo>
                    <a:lnTo>
                      <a:pt x="6" y="9"/>
                    </a:lnTo>
                    <a:lnTo>
                      <a:pt x="6" y="10"/>
                    </a:lnTo>
                    <a:lnTo>
                      <a:pt x="6" y="11"/>
                    </a:lnTo>
                    <a:lnTo>
                      <a:pt x="6" y="12"/>
                    </a:lnTo>
                    <a:lnTo>
                      <a:pt x="5" y="12"/>
                    </a:lnTo>
                    <a:lnTo>
                      <a:pt x="5" y="13"/>
                    </a:lnTo>
                    <a:lnTo>
                      <a:pt x="4" y="13"/>
                    </a:lnTo>
                    <a:lnTo>
                      <a:pt x="4" y="14"/>
                    </a:lnTo>
                    <a:lnTo>
                      <a:pt x="4" y="15"/>
                    </a:lnTo>
                    <a:lnTo>
                      <a:pt x="4" y="16"/>
                    </a:lnTo>
                    <a:lnTo>
                      <a:pt x="3" y="16"/>
                    </a:lnTo>
                    <a:lnTo>
                      <a:pt x="3" y="17"/>
                    </a:lnTo>
                    <a:lnTo>
                      <a:pt x="3" y="18"/>
                    </a:lnTo>
                    <a:lnTo>
                      <a:pt x="2" y="18"/>
                    </a:lnTo>
                    <a:lnTo>
                      <a:pt x="2" y="19"/>
                    </a:lnTo>
                    <a:lnTo>
                      <a:pt x="2" y="20"/>
                    </a:lnTo>
                    <a:lnTo>
                      <a:pt x="1" y="20"/>
                    </a:lnTo>
                    <a:lnTo>
                      <a:pt x="1" y="21"/>
                    </a:lnTo>
                    <a:lnTo>
                      <a:pt x="1" y="22"/>
                    </a:lnTo>
                    <a:lnTo>
                      <a:pt x="0" y="22"/>
                    </a:lnTo>
                    <a:lnTo>
                      <a:pt x="0" y="23"/>
                    </a:lnTo>
                    <a:lnTo>
                      <a:pt x="0" y="27"/>
                    </a:lnTo>
                    <a:lnTo>
                      <a:pt x="1" y="27"/>
                    </a:lnTo>
                    <a:lnTo>
                      <a:pt x="2" y="27"/>
                    </a:lnTo>
                    <a:lnTo>
                      <a:pt x="2" y="28"/>
                    </a:lnTo>
                    <a:lnTo>
                      <a:pt x="3" y="28"/>
                    </a:lnTo>
                    <a:lnTo>
                      <a:pt x="4" y="28"/>
                    </a:lnTo>
                    <a:lnTo>
                      <a:pt x="6" y="28"/>
                    </a:lnTo>
                    <a:lnTo>
                      <a:pt x="7" y="28"/>
                    </a:lnTo>
                    <a:lnTo>
                      <a:pt x="8" y="28"/>
                    </a:lnTo>
                    <a:lnTo>
                      <a:pt x="8" y="29"/>
                    </a:lnTo>
                    <a:lnTo>
                      <a:pt x="9" y="29"/>
                    </a:lnTo>
                    <a:lnTo>
                      <a:pt x="10" y="29"/>
                    </a:lnTo>
                    <a:lnTo>
                      <a:pt x="11" y="29"/>
                    </a:lnTo>
                    <a:lnTo>
                      <a:pt x="12" y="29"/>
                    </a:lnTo>
                    <a:lnTo>
                      <a:pt x="13" y="29"/>
                    </a:lnTo>
                    <a:lnTo>
                      <a:pt x="13" y="30"/>
                    </a:lnTo>
                    <a:lnTo>
                      <a:pt x="14" y="30"/>
                    </a:lnTo>
                    <a:lnTo>
                      <a:pt x="15" y="30"/>
                    </a:lnTo>
                    <a:lnTo>
                      <a:pt x="16" y="30"/>
                    </a:lnTo>
                    <a:lnTo>
                      <a:pt x="17" y="30"/>
                    </a:lnTo>
                    <a:lnTo>
                      <a:pt x="18" y="30"/>
                    </a:lnTo>
                    <a:lnTo>
                      <a:pt x="19" y="30"/>
                    </a:lnTo>
                    <a:lnTo>
                      <a:pt x="19" y="31"/>
                    </a:lnTo>
                    <a:lnTo>
                      <a:pt x="21" y="31"/>
                    </a:lnTo>
                    <a:lnTo>
                      <a:pt x="22" y="31"/>
                    </a:lnTo>
                    <a:lnTo>
                      <a:pt x="23" y="31"/>
                    </a:lnTo>
                    <a:lnTo>
                      <a:pt x="24" y="31"/>
                    </a:lnTo>
                    <a:lnTo>
                      <a:pt x="24" y="32"/>
                    </a:lnTo>
                    <a:lnTo>
                      <a:pt x="26" y="32"/>
                    </a:lnTo>
                    <a:lnTo>
                      <a:pt x="27" y="32"/>
                    </a:lnTo>
                    <a:lnTo>
                      <a:pt x="28" y="32"/>
                    </a:lnTo>
                    <a:lnTo>
                      <a:pt x="30" y="32"/>
                    </a:lnTo>
                    <a:lnTo>
                      <a:pt x="30" y="33"/>
                    </a:lnTo>
                    <a:lnTo>
                      <a:pt x="32" y="33"/>
                    </a:lnTo>
                    <a:lnTo>
                      <a:pt x="33" y="33"/>
                    </a:lnTo>
                    <a:lnTo>
                      <a:pt x="35" y="33"/>
                    </a:lnTo>
                    <a:lnTo>
                      <a:pt x="36" y="33"/>
                    </a:lnTo>
                    <a:lnTo>
                      <a:pt x="36" y="34"/>
                    </a:lnTo>
                    <a:lnTo>
                      <a:pt x="37" y="34"/>
                    </a:lnTo>
                    <a:lnTo>
                      <a:pt x="39" y="34"/>
                    </a:lnTo>
                    <a:lnTo>
                      <a:pt x="40" y="34"/>
                    </a:lnTo>
                    <a:lnTo>
                      <a:pt x="41" y="34"/>
                    </a:lnTo>
                    <a:lnTo>
                      <a:pt x="41" y="35"/>
                    </a:lnTo>
                    <a:lnTo>
                      <a:pt x="42" y="35"/>
                    </a:lnTo>
                    <a:lnTo>
                      <a:pt x="43" y="35"/>
                    </a:lnTo>
                    <a:lnTo>
                      <a:pt x="45" y="35"/>
                    </a:lnTo>
                    <a:lnTo>
                      <a:pt x="47" y="35"/>
                    </a:lnTo>
                    <a:lnTo>
                      <a:pt x="47" y="36"/>
                    </a:lnTo>
                    <a:lnTo>
                      <a:pt x="48" y="36"/>
                    </a:lnTo>
                    <a:lnTo>
                      <a:pt x="50" y="36"/>
                    </a:lnTo>
                    <a:lnTo>
                      <a:pt x="51" y="36"/>
                    </a:lnTo>
                    <a:lnTo>
                      <a:pt x="53" y="36"/>
                    </a:lnTo>
                    <a:lnTo>
                      <a:pt x="53" y="37"/>
                    </a:lnTo>
                    <a:lnTo>
                      <a:pt x="54" y="37"/>
                    </a:lnTo>
                    <a:lnTo>
                      <a:pt x="56" y="37"/>
                    </a:lnTo>
                    <a:lnTo>
                      <a:pt x="56" y="36"/>
                    </a:lnTo>
                    <a:lnTo>
                      <a:pt x="56" y="35"/>
                    </a:lnTo>
                    <a:lnTo>
                      <a:pt x="57" y="35"/>
                    </a:lnTo>
                    <a:lnTo>
                      <a:pt x="57" y="34"/>
                    </a:lnTo>
                    <a:lnTo>
                      <a:pt x="57" y="33"/>
                    </a:lnTo>
                    <a:lnTo>
                      <a:pt x="58" y="33"/>
                    </a:lnTo>
                    <a:lnTo>
                      <a:pt x="58" y="32"/>
                    </a:lnTo>
                    <a:lnTo>
                      <a:pt x="58" y="31"/>
                    </a:lnTo>
                    <a:lnTo>
                      <a:pt x="59" y="31"/>
                    </a:lnTo>
                    <a:lnTo>
                      <a:pt x="59" y="30"/>
                    </a:lnTo>
                    <a:lnTo>
                      <a:pt x="59" y="29"/>
                    </a:lnTo>
                    <a:lnTo>
                      <a:pt x="60" y="29"/>
                    </a:lnTo>
                    <a:lnTo>
                      <a:pt x="60" y="28"/>
                    </a:lnTo>
                    <a:lnTo>
                      <a:pt x="60" y="27"/>
                    </a:lnTo>
                    <a:lnTo>
                      <a:pt x="61" y="27"/>
                    </a:lnTo>
                    <a:lnTo>
                      <a:pt x="61" y="26"/>
                    </a:lnTo>
                    <a:lnTo>
                      <a:pt x="61" y="25"/>
                    </a:lnTo>
                    <a:lnTo>
                      <a:pt x="62" y="25"/>
                    </a:lnTo>
                    <a:lnTo>
                      <a:pt x="62" y="24"/>
                    </a:lnTo>
                    <a:lnTo>
                      <a:pt x="62" y="23"/>
                    </a:lnTo>
                    <a:lnTo>
                      <a:pt x="62" y="22"/>
                    </a:lnTo>
                    <a:lnTo>
                      <a:pt x="63" y="22"/>
                    </a:lnTo>
                    <a:lnTo>
                      <a:pt x="63" y="21"/>
                    </a:lnTo>
                    <a:lnTo>
                      <a:pt x="64" y="21"/>
                    </a:lnTo>
                    <a:lnTo>
                      <a:pt x="64" y="20"/>
                    </a:lnTo>
                    <a:lnTo>
                      <a:pt x="64" y="19"/>
                    </a:lnTo>
                    <a:lnTo>
                      <a:pt x="65" y="19"/>
                    </a:lnTo>
                    <a:lnTo>
                      <a:pt x="65" y="18"/>
                    </a:lnTo>
                    <a:lnTo>
                      <a:pt x="65" y="17"/>
                    </a:lnTo>
                    <a:lnTo>
                      <a:pt x="66" y="17"/>
                    </a:lnTo>
                    <a:lnTo>
                      <a:pt x="66" y="16"/>
                    </a:lnTo>
                    <a:lnTo>
                      <a:pt x="66" y="15"/>
                    </a:lnTo>
                    <a:lnTo>
                      <a:pt x="66" y="14"/>
                    </a:lnTo>
                    <a:lnTo>
                      <a:pt x="67" y="14"/>
                    </a:lnTo>
                    <a:lnTo>
                      <a:pt x="67" y="13"/>
                    </a:lnTo>
                    <a:lnTo>
                      <a:pt x="67" y="9"/>
                    </a:lnTo>
                    <a:lnTo>
                      <a:pt x="65" y="9"/>
                    </a:lnTo>
                    <a:lnTo>
                      <a:pt x="64" y="9"/>
                    </a:lnTo>
                    <a:lnTo>
                      <a:pt x="63" y="9"/>
                    </a:lnTo>
                    <a:lnTo>
                      <a:pt x="61" y="9"/>
                    </a:lnTo>
                    <a:lnTo>
                      <a:pt x="61" y="8"/>
                    </a:lnTo>
                    <a:lnTo>
                      <a:pt x="60" y="8"/>
                    </a:lnTo>
                    <a:lnTo>
                      <a:pt x="59" y="8"/>
                    </a:lnTo>
                    <a:lnTo>
                      <a:pt x="58" y="8"/>
                    </a:lnTo>
                    <a:lnTo>
                      <a:pt x="57" y="8"/>
                    </a:lnTo>
                    <a:lnTo>
                      <a:pt x="56" y="8"/>
                    </a:lnTo>
                    <a:lnTo>
                      <a:pt x="54" y="8"/>
                    </a:lnTo>
                    <a:lnTo>
                      <a:pt x="54" y="7"/>
                    </a:lnTo>
                    <a:lnTo>
                      <a:pt x="52" y="7"/>
                    </a:lnTo>
                    <a:lnTo>
                      <a:pt x="51" y="7"/>
                    </a:lnTo>
                    <a:lnTo>
                      <a:pt x="50" y="7"/>
                    </a:lnTo>
                    <a:lnTo>
                      <a:pt x="49" y="7"/>
                    </a:lnTo>
                    <a:lnTo>
                      <a:pt x="48" y="7"/>
                    </a:lnTo>
                    <a:lnTo>
                      <a:pt x="48" y="6"/>
                    </a:lnTo>
                    <a:lnTo>
                      <a:pt x="47" y="6"/>
                    </a:lnTo>
                    <a:lnTo>
                      <a:pt x="46" y="6"/>
                    </a:lnTo>
                    <a:lnTo>
                      <a:pt x="45" y="6"/>
                    </a:lnTo>
                    <a:lnTo>
                      <a:pt x="44" y="6"/>
                    </a:lnTo>
                    <a:lnTo>
                      <a:pt x="42" y="6"/>
                    </a:lnTo>
                    <a:lnTo>
                      <a:pt x="42" y="5"/>
                    </a:lnTo>
                    <a:lnTo>
                      <a:pt x="41" y="5"/>
                    </a:lnTo>
                    <a:lnTo>
                      <a:pt x="40" y="5"/>
                    </a:lnTo>
                    <a:lnTo>
                      <a:pt x="39" y="5"/>
                    </a:lnTo>
                    <a:lnTo>
                      <a:pt x="38" y="5"/>
                    </a:lnTo>
                    <a:lnTo>
                      <a:pt x="38" y="4"/>
                    </a:lnTo>
                    <a:lnTo>
                      <a:pt x="36" y="4"/>
                    </a:lnTo>
                    <a:lnTo>
                      <a:pt x="34" y="4"/>
                    </a:lnTo>
                    <a:lnTo>
                      <a:pt x="33" y="4"/>
                    </a:lnTo>
                    <a:lnTo>
                      <a:pt x="32" y="4"/>
                    </a:lnTo>
                    <a:lnTo>
                      <a:pt x="31" y="4"/>
                    </a:lnTo>
                    <a:lnTo>
                      <a:pt x="31" y="3"/>
                    </a:lnTo>
                    <a:lnTo>
                      <a:pt x="30" y="3"/>
                    </a:lnTo>
                    <a:lnTo>
                      <a:pt x="29" y="3"/>
                    </a:lnTo>
                    <a:lnTo>
                      <a:pt x="28" y="3"/>
                    </a:lnTo>
                    <a:lnTo>
                      <a:pt x="27" y="3"/>
                    </a:lnTo>
                    <a:lnTo>
                      <a:pt x="26" y="3"/>
                    </a:lnTo>
                    <a:lnTo>
                      <a:pt x="26" y="2"/>
                    </a:lnTo>
                    <a:lnTo>
                      <a:pt x="25" y="2"/>
                    </a:lnTo>
                    <a:lnTo>
                      <a:pt x="23" y="2"/>
                    </a:lnTo>
                    <a:lnTo>
                      <a:pt x="21" y="2"/>
                    </a:lnTo>
                    <a:lnTo>
                      <a:pt x="20" y="2"/>
                    </a:lnTo>
                    <a:lnTo>
                      <a:pt x="19" y="2"/>
                    </a:lnTo>
                    <a:lnTo>
                      <a:pt x="19" y="1"/>
                    </a:lnTo>
                    <a:lnTo>
                      <a:pt x="18" y="1"/>
                    </a:lnTo>
                    <a:lnTo>
                      <a:pt x="17" y="1"/>
                    </a:lnTo>
                    <a:lnTo>
                      <a:pt x="16" y="1"/>
                    </a:lnTo>
                    <a:lnTo>
                      <a:pt x="15" y="1"/>
                    </a:lnTo>
                    <a:lnTo>
                      <a:pt x="14" y="1"/>
                    </a:lnTo>
                    <a:lnTo>
                      <a:pt x="13" y="1"/>
                    </a:lnTo>
                    <a:lnTo>
                      <a:pt x="13" y="0"/>
                    </a:lnTo>
                    <a:lnTo>
                      <a:pt x="12" y="0"/>
                    </a:lnTo>
                    <a:lnTo>
                      <a:pt x="11"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58" name="Freeform 397"/>
              <p:cNvSpPr>
                <a:spLocks/>
              </p:cNvSpPr>
              <p:nvPr/>
            </p:nvSpPr>
            <p:spPr bwMode="auto">
              <a:xfrm>
                <a:off x="5065" y="3233"/>
                <a:ext cx="64" cy="37"/>
              </a:xfrm>
              <a:custGeom>
                <a:avLst/>
                <a:gdLst>
                  <a:gd name="T0" fmla="*/ 9 w 64"/>
                  <a:gd name="T1" fmla="*/ 2 h 37"/>
                  <a:gd name="T2" fmla="*/ 9 w 64"/>
                  <a:gd name="T3" fmla="*/ 4 h 37"/>
                  <a:gd name="T4" fmla="*/ 8 w 64"/>
                  <a:gd name="T5" fmla="*/ 6 h 37"/>
                  <a:gd name="T6" fmla="*/ 7 w 64"/>
                  <a:gd name="T7" fmla="*/ 8 h 37"/>
                  <a:gd name="T8" fmla="*/ 6 w 64"/>
                  <a:gd name="T9" fmla="*/ 9 h 37"/>
                  <a:gd name="T10" fmla="*/ 5 w 64"/>
                  <a:gd name="T11" fmla="*/ 11 h 37"/>
                  <a:gd name="T12" fmla="*/ 4 w 64"/>
                  <a:gd name="T13" fmla="*/ 13 h 37"/>
                  <a:gd name="T14" fmla="*/ 3 w 64"/>
                  <a:gd name="T15" fmla="*/ 14 h 37"/>
                  <a:gd name="T16" fmla="*/ 3 w 64"/>
                  <a:gd name="T17" fmla="*/ 16 h 37"/>
                  <a:gd name="T18" fmla="*/ 2 w 64"/>
                  <a:gd name="T19" fmla="*/ 17 h 37"/>
                  <a:gd name="T20" fmla="*/ 1 w 64"/>
                  <a:gd name="T21" fmla="*/ 19 h 37"/>
                  <a:gd name="T22" fmla="*/ 1 w 64"/>
                  <a:gd name="T23" fmla="*/ 28 h 37"/>
                  <a:gd name="T24" fmla="*/ 5 w 64"/>
                  <a:gd name="T25" fmla="*/ 28 h 37"/>
                  <a:gd name="T26" fmla="*/ 8 w 64"/>
                  <a:gd name="T27" fmla="*/ 29 h 37"/>
                  <a:gd name="T28" fmla="*/ 11 w 64"/>
                  <a:gd name="T29" fmla="*/ 29 h 37"/>
                  <a:gd name="T30" fmla="*/ 14 w 64"/>
                  <a:gd name="T31" fmla="*/ 30 h 37"/>
                  <a:gd name="T32" fmla="*/ 17 w 64"/>
                  <a:gd name="T33" fmla="*/ 30 h 37"/>
                  <a:gd name="T34" fmla="*/ 21 w 64"/>
                  <a:gd name="T35" fmla="*/ 31 h 37"/>
                  <a:gd name="T36" fmla="*/ 25 w 64"/>
                  <a:gd name="T37" fmla="*/ 32 h 37"/>
                  <a:gd name="T38" fmla="*/ 27 w 64"/>
                  <a:gd name="T39" fmla="*/ 32 h 37"/>
                  <a:gd name="T40" fmla="*/ 31 w 64"/>
                  <a:gd name="T41" fmla="*/ 33 h 37"/>
                  <a:gd name="T42" fmla="*/ 34 w 64"/>
                  <a:gd name="T43" fmla="*/ 33 h 37"/>
                  <a:gd name="T44" fmla="*/ 38 w 64"/>
                  <a:gd name="T45" fmla="*/ 34 h 37"/>
                  <a:gd name="T46" fmla="*/ 40 w 64"/>
                  <a:gd name="T47" fmla="*/ 35 h 37"/>
                  <a:gd name="T48" fmla="*/ 44 w 64"/>
                  <a:gd name="T49" fmla="*/ 35 h 37"/>
                  <a:gd name="T50" fmla="*/ 47 w 64"/>
                  <a:gd name="T51" fmla="*/ 36 h 37"/>
                  <a:gd name="T52" fmla="*/ 50 w 64"/>
                  <a:gd name="T53" fmla="*/ 36 h 37"/>
                  <a:gd name="T54" fmla="*/ 53 w 64"/>
                  <a:gd name="T55" fmla="*/ 37 h 37"/>
                  <a:gd name="T56" fmla="*/ 55 w 64"/>
                  <a:gd name="T57" fmla="*/ 35 h 37"/>
                  <a:gd name="T58" fmla="*/ 56 w 64"/>
                  <a:gd name="T59" fmla="*/ 34 h 37"/>
                  <a:gd name="T60" fmla="*/ 57 w 64"/>
                  <a:gd name="T61" fmla="*/ 32 h 37"/>
                  <a:gd name="T62" fmla="*/ 57 w 64"/>
                  <a:gd name="T63" fmla="*/ 31 h 37"/>
                  <a:gd name="T64" fmla="*/ 58 w 64"/>
                  <a:gd name="T65" fmla="*/ 29 h 37"/>
                  <a:gd name="T66" fmla="*/ 59 w 64"/>
                  <a:gd name="T67" fmla="*/ 28 h 37"/>
                  <a:gd name="T68" fmla="*/ 60 w 64"/>
                  <a:gd name="T69" fmla="*/ 26 h 37"/>
                  <a:gd name="T70" fmla="*/ 61 w 64"/>
                  <a:gd name="T71" fmla="*/ 24 h 37"/>
                  <a:gd name="T72" fmla="*/ 61 w 64"/>
                  <a:gd name="T73" fmla="*/ 23 h 37"/>
                  <a:gd name="T74" fmla="*/ 62 w 64"/>
                  <a:gd name="T75" fmla="*/ 22 h 37"/>
                  <a:gd name="T76" fmla="*/ 63 w 64"/>
                  <a:gd name="T77" fmla="*/ 20 h 37"/>
                  <a:gd name="T78" fmla="*/ 63 w 64"/>
                  <a:gd name="T79" fmla="*/ 19 h 37"/>
                  <a:gd name="T80" fmla="*/ 64 w 64"/>
                  <a:gd name="T81" fmla="*/ 9 h 37"/>
                  <a:gd name="T82" fmla="*/ 60 w 64"/>
                  <a:gd name="T83" fmla="*/ 8 h 37"/>
                  <a:gd name="T84" fmla="*/ 57 w 64"/>
                  <a:gd name="T85" fmla="*/ 8 h 37"/>
                  <a:gd name="T86" fmla="*/ 53 w 64"/>
                  <a:gd name="T87" fmla="*/ 7 h 37"/>
                  <a:gd name="T88" fmla="*/ 50 w 64"/>
                  <a:gd name="T89" fmla="*/ 7 h 37"/>
                  <a:gd name="T90" fmla="*/ 47 w 64"/>
                  <a:gd name="T91" fmla="*/ 6 h 37"/>
                  <a:gd name="T92" fmla="*/ 44 w 64"/>
                  <a:gd name="T93" fmla="*/ 6 h 37"/>
                  <a:gd name="T94" fmla="*/ 40 w 64"/>
                  <a:gd name="T95" fmla="*/ 5 h 37"/>
                  <a:gd name="T96" fmla="*/ 37 w 64"/>
                  <a:gd name="T97" fmla="*/ 4 h 37"/>
                  <a:gd name="T98" fmla="*/ 33 w 64"/>
                  <a:gd name="T99" fmla="*/ 4 h 37"/>
                  <a:gd name="T100" fmla="*/ 30 w 64"/>
                  <a:gd name="T101" fmla="*/ 3 h 37"/>
                  <a:gd name="T102" fmla="*/ 27 w 64"/>
                  <a:gd name="T103" fmla="*/ 3 h 37"/>
                  <a:gd name="T104" fmla="*/ 24 w 64"/>
                  <a:gd name="T105" fmla="*/ 2 h 37"/>
                  <a:gd name="T106" fmla="*/ 19 w 64"/>
                  <a:gd name="T107" fmla="*/ 2 h 37"/>
                  <a:gd name="T108" fmla="*/ 16 w 64"/>
                  <a:gd name="T109" fmla="*/ 1 h 37"/>
                  <a:gd name="T110" fmla="*/ 13 w 64"/>
                  <a:gd name="T111" fmla="*/ 1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
                  <a:gd name="T169" fmla="*/ 0 h 37"/>
                  <a:gd name="T170" fmla="*/ 64 w 64"/>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 h="37">
                    <a:moveTo>
                      <a:pt x="10" y="0"/>
                    </a:moveTo>
                    <a:lnTo>
                      <a:pt x="10" y="1"/>
                    </a:lnTo>
                    <a:lnTo>
                      <a:pt x="9" y="1"/>
                    </a:lnTo>
                    <a:lnTo>
                      <a:pt x="9" y="2"/>
                    </a:lnTo>
                    <a:lnTo>
                      <a:pt x="9" y="3"/>
                    </a:lnTo>
                    <a:lnTo>
                      <a:pt x="9" y="4"/>
                    </a:lnTo>
                    <a:lnTo>
                      <a:pt x="8" y="4"/>
                    </a:lnTo>
                    <a:lnTo>
                      <a:pt x="8" y="5"/>
                    </a:lnTo>
                    <a:lnTo>
                      <a:pt x="8" y="6"/>
                    </a:lnTo>
                    <a:lnTo>
                      <a:pt x="7" y="6"/>
                    </a:lnTo>
                    <a:lnTo>
                      <a:pt x="7" y="7"/>
                    </a:lnTo>
                    <a:lnTo>
                      <a:pt x="7" y="8"/>
                    </a:lnTo>
                    <a:lnTo>
                      <a:pt x="6" y="8"/>
                    </a:lnTo>
                    <a:lnTo>
                      <a:pt x="6" y="9"/>
                    </a:lnTo>
                    <a:lnTo>
                      <a:pt x="5" y="9"/>
                    </a:lnTo>
                    <a:lnTo>
                      <a:pt x="5" y="10"/>
                    </a:lnTo>
                    <a:lnTo>
                      <a:pt x="5" y="11"/>
                    </a:lnTo>
                    <a:lnTo>
                      <a:pt x="5" y="12"/>
                    </a:lnTo>
                    <a:lnTo>
                      <a:pt x="4" y="12"/>
                    </a:lnTo>
                    <a:lnTo>
                      <a:pt x="4" y="13"/>
                    </a:lnTo>
                    <a:lnTo>
                      <a:pt x="3" y="13"/>
                    </a:lnTo>
                    <a:lnTo>
                      <a:pt x="3" y="14"/>
                    </a:lnTo>
                    <a:lnTo>
                      <a:pt x="3" y="15"/>
                    </a:lnTo>
                    <a:lnTo>
                      <a:pt x="3" y="16"/>
                    </a:lnTo>
                    <a:lnTo>
                      <a:pt x="2" y="16"/>
                    </a:lnTo>
                    <a:lnTo>
                      <a:pt x="2" y="17"/>
                    </a:lnTo>
                    <a:lnTo>
                      <a:pt x="1" y="17"/>
                    </a:lnTo>
                    <a:lnTo>
                      <a:pt x="1" y="18"/>
                    </a:lnTo>
                    <a:lnTo>
                      <a:pt x="1" y="19"/>
                    </a:lnTo>
                    <a:lnTo>
                      <a:pt x="1" y="20"/>
                    </a:lnTo>
                    <a:lnTo>
                      <a:pt x="0" y="20"/>
                    </a:lnTo>
                    <a:lnTo>
                      <a:pt x="0" y="27"/>
                    </a:lnTo>
                    <a:lnTo>
                      <a:pt x="1" y="27"/>
                    </a:lnTo>
                    <a:lnTo>
                      <a:pt x="1" y="28"/>
                    </a:lnTo>
                    <a:lnTo>
                      <a:pt x="2" y="28"/>
                    </a:lnTo>
                    <a:lnTo>
                      <a:pt x="3" y="28"/>
                    </a:lnTo>
                    <a:lnTo>
                      <a:pt x="5" y="28"/>
                    </a:lnTo>
                    <a:lnTo>
                      <a:pt x="6" y="28"/>
                    </a:lnTo>
                    <a:lnTo>
                      <a:pt x="7" y="28"/>
                    </a:lnTo>
                    <a:lnTo>
                      <a:pt x="7" y="29"/>
                    </a:lnTo>
                    <a:lnTo>
                      <a:pt x="8" y="29"/>
                    </a:lnTo>
                    <a:lnTo>
                      <a:pt x="9" y="29"/>
                    </a:lnTo>
                    <a:lnTo>
                      <a:pt x="10" y="29"/>
                    </a:lnTo>
                    <a:lnTo>
                      <a:pt x="11" y="29"/>
                    </a:lnTo>
                    <a:lnTo>
                      <a:pt x="12" y="29"/>
                    </a:lnTo>
                    <a:lnTo>
                      <a:pt x="12" y="30"/>
                    </a:lnTo>
                    <a:lnTo>
                      <a:pt x="13" y="30"/>
                    </a:lnTo>
                    <a:lnTo>
                      <a:pt x="14" y="30"/>
                    </a:lnTo>
                    <a:lnTo>
                      <a:pt x="15" y="30"/>
                    </a:lnTo>
                    <a:lnTo>
                      <a:pt x="16" y="30"/>
                    </a:lnTo>
                    <a:lnTo>
                      <a:pt x="17" y="30"/>
                    </a:lnTo>
                    <a:lnTo>
                      <a:pt x="18" y="30"/>
                    </a:lnTo>
                    <a:lnTo>
                      <a:pt x="18" y="31"/>
                    </a:lnTo>
                    <a:lnTo>
                      <a:pt x="20" y="31"/>
                    </a:lnTo>
                    <a:lnTo>
                      <a:pt x="21" y="31"/>
                    </a:lnTo>
                    <a:lnTo>
                      <a:pt x="22" y="31"/>
                    </a:lnTo>
                    <a:lnTo>
                      <a:pt x="23" y="31"/>
                    </a:lnTo>
                    <a:lnTo>
                      <a:pt x="23" y="32"/>
                    </a:lnTo>
                    <a:lnTo>
                      <a:pt x="25" y="32"/>
                    </a:lnTo>
                    <a:lnTo>
                      <a:pt x="26" y="32"/>
                    </a:lnTo>
                    <a:lnTo>
                      <a:pt x="27" y="32"/>
                    </a:lnTo>
                    <a:lnTo>
                      <a:pt x="29" y="32"/>
                    </a:lnTo>
                    <a:lnTo>
                      <a:pt x="29" y="33"/>
                    </a:lnTo>
                    <a:lnTo>
                      <a:pt x="31" y="33"/>
                    </a:lnTo>
                    <a:lnTo>
                      <a:pt x="32" y="33"/>
                    </a:lnTo>
                    <a:lnTo>
                      <a:pt x="34" y="33"/>
                    </a:lnTo>
                    <a:lnTo>
                      <a:pt x="35" y="33"/>
                    </a:lnTo>
                    <a:lnTo>
                      <a:pt x="35" y="34"/>
                    </a:lnTo>
                    <a:lnTo>
                      <a:pt x="36" y="34"/>
                    </a:lnTo>
                    <a:lnTo>
                      <a:pt x="38" y="34"/>
                    </a:lnTo>
                    <a:lnTo>
                      <a:pt x="39" y="34"/>
                    </a:lnTo>
                    <a:lnTo>
                      <a:pt x="40" y="34"/>
                    </a:lnTo>
                    <a:lnTo>
                      <a:pt x="40" y="35"/>
                    </a:lnTo>
                    <a:lnTo>
                      <a:pt x="41" y="35"/>
                    </a:lnTo>
                    <a:lnTo>
                      <a:pt x="42" y="35"/>
                    </a:lnTo>
                    <a:lnTo>
                      <a:pt x="44" y="35"/>
                    </a:lnTo>
                    <a:lnTo>
                      <a:pt x="46" y="35"/>
                    </a:lnTo>
                    <a:lnTo>
                      <a:pt x="46" y="36"/>
                    </a:lnTo>
                    <a:lnTo>
                      <a:pt x="47" y="36"/>
                    </a:lnTo>
                    <a:lnTo>
                      <a:pt x="49" y="36"/>
                    </a:lnTo>
                    <a:lnTo>
                      <a:pt x="50" y="36"/>
                    </a:lnTo>
                    <a:lnTo>
                      <a:pt x="52" y="36"/>
                    </a:lnTo>
                    <a:lnTo>
                      <a:pt x="52" y="37"/>
                    </a:lnTo>
                    <a:lnTo>
                      <a:pt x="53" y="37"/>
                    </a:lnTo>
                    <a:lnTo>
                      <a:pt x="55" y="37"/>
                    </a:lnTo>
                    <a:lnTo>
                      <a:pt x="55" y="36"/>
                    </a:lnTo>
                    <a:lnTo>
                      <a:pt x="55" y="35"/>
                    </a:lnTo>
                    <a:lnTo>
                      <a:pt x="56" y="35"/>
                    </a:lnTo>
                    <a:lnTo>
                      <a:pt x="56" y="34"/>
                    </a:lnTo>
                    <a:lnTo>
                      <a:pt x="56" y="33"/>
                    </a:lnTo>
                    <a:lnTo>
                      <a:pt x="57" y="33"/>
                    </a:lnTo>
                    <a:lnTo>
                      <a:pt x="57" y="32"/>
                    </a:lnTo>
                    <a:lnTo>
                      <a:pt x="57" y="31"/>
                    </a:lnTo>
                    <a:lnTo>
                      <a:pt x="58" y="31"/>
                    </a:lnTo>
                    <a:lnTo>
                      <a:pt x="58" y="30"/>
                    </a:lnTo>
                    <a:lnTo>
                      <a:pt x="58" y="29"/>
                    </a:lnTo>
                    <a:lnTo>
                      <a:pt x="59" y="29"/>
                    </a:lnTo>
                    <a:lnTo>
                      <a:pt x="59" y="28"/>
                    </a:lnTo>
                    <a:lnTo>
                      <a:pt x="59" y="27"/>
                    </a:lnTo>
                    <a:lnTo>
                      <a:pt x="60" y="27"/>
                    </a:lnTo>
                    <a:lnTo>
                      <a:pt x="60" y="26"/>
                    </a:lnTo>
                    <a:lnTo>
                      <a:pt x="60" y="25"/>
                    </a:lnTo>
                    <a:lnTo>
                      <a:pt x="61" y="25"/>
                    </a:lnTo>
                    <a:lnTo>
                      <a:pt x="61" y="24"/>
                    </a:lnTo>
                    <a:lnTo>
                      <a:pt x="61" y="23"/>
                    </a:lnTo>
                    <a:lnTo>
                      <a:pt x="61" y="22"/>
                    </a:lnTo>
                    <a:lnTo>
                      <a:pt x="62" y="22"/>
                    </a:lnTo>
                    <a:lnTo>
                      <a:pt x="62" y="21"/>
                    </a:lnTo>
                    <a:lnTo>
                      <a:pt x="63" y="21"/>
                    </a:lnTo>
                    <a:lnTo>
                      <a:pt x="63" y="20"/>
                    </a:lnTo>
                    <a:lnTo>
                      <a:pt x="63" y="19"/>
                    </a:lnTo>
                    <a:lnTo>
                      <a:pt x="64" y="19"/>
                    </a:lnTo>
                    <a:lnTo>
                      <a:pt x="64" y="18"/>
                    </a:lnTo>
                    <a:lnTo>
                      <a:pt x="64" y="17"/>
                    </a:lnTo>
                    <a:lnTo>
                      <a:pt x="64" y="9"/>
                    </a:lnTo>
                    <a:lnTo>
                      <a:pt x="63" y="9"/>
                    </a:lnTo>
                    <a:lnTo>
                      <a:pt x="62" y="9"/>
                    </a:lnTo>
                    <a:lnTo>
                      <a:pt x="60" y="9"/>
                    </a:lnTo>
                    <a:lnTo>
                      <a:pt x="60" y="8"/>
                    </a:lnTo>
                    <a:lnTo>
                      <a:pt x="59" y="8"/>
                    </a:lnTo>
                    <a:lnTo>
                      <a:pt x="58" y="8"/>
                    </a:lnTo>
                    <a:lnTo>
                      <a:pt x="57" y="8"/>
                    </a:lnTo>
                    <a:lnTo>
                      <a:pt x="56" y="8"/>
                    </a:lnTo>
                    <a:lnTo>
                      <a:pt x="55" y="8"/>
                    </a:lnTo>
                    <a:lnTo>
                      <a:pt x="53" y="8"/>
                    </a:lnTo>
                    <a:lnTo>
                      <a:pt x="53" y="7"/>
                    </a:lnTo>
                    <a:lnTo>
                      <a:pt x="51" y="7"/>
                    </a:lnTo>
                    <a:lnTo>
                      <a:pt x="50" y="7"/>
                    </a:lnTo>
                    <a:lnTo>
                      <a:pt x="49" y="7"/>
                    </a:lnTo>
                    <a:lnTo>
                      <a:pt x="48" y="7"/>
                    </a:lnTo>
                    <a:lnTo>
                      <a:pt x="47" y="7"/>
                    </a:lnTo>
                    <a:lnTo>
                      <a:pt x="47" y="6"/>
                    </a:lnTo>
                    <a:lnTo>
                      <a:pt x="46" y="6"/>
                    </a:lnTo>
                    <a:lnTo>
                      <a:pt x="45" y="6"/>
                    </a:lnTo>
                    <a:lnTo>
                      <a:pt x="44" y="6"/>
                    </a:lnTo>
                    <a:lnTo>
                      <a:pt x="43" y="6"/>
                    </a:lnTo>
                    <a:lnTo>
                      <a:pt x="41" y="6"/>
                    </a:lnTo>
                    <a:lnTo>
                      <a:pt x="41" y="5"/>
                    </a:lnTo>
                    <a:lnTo>
                      <a:pt x="40" y="5"/>
                    </a:lnTo>
                    <a:lnTo>
                      <a:pt x="39" y="5"/>
                    </a:lnTo>
                    <a:lnTo>
                      <a:pt x="38" y="5"/>
                    </a:lnTo>
                    <a:lnTo>
                      <a:pt x="37" y="5"/>
                    </a:lnTo>
                    <a:lnTo>
                      <a:pt x="37" y="4"/>
                    </a:lnTo>
                    <a:lnTo>
                      <a:pt x="35" y="4"/>
                    </a:lnTo>
                    <a:lnTo>
                      <a:pt x="34" y="4"/>
                    </a:lnTo>
                    <a:lnTo>
                      <a:pt x="33" y="4"/>
                    </a:lnTo>
                    <a:lnTo>
                      <a:pt x="32" y="4"/>
                    </a:lnTo>
                    <a:lnTo>
                      <a:pt x="31" y="4"/>
                    </a:lnTo>
                    <a:lnTo>
                      <a:pt x="30" y="4"/>
                    </a:lnTo>
                    <a:lnTo>
                      <a:pt x="30" y="3"/>
                    </a:lnTo>
                    <a:lnTo>
                      <a:pt x="29" y="3"/>
                    </a:lnTo>
                    <a:lnTo>
                      <a:pt x="28" y="3"/>
                    </a:lnTo>
                    <a:lnTo>
                      <a:pt x="27" y="3"/>
                    </a:lnTo>
                    <a:lnTo>
                      <a:pt x="26" y="3"/>
                    </a:lnTo>
                    <a:lnTo>
                      <a:pt x="25" y="3"/>
                    </a:lnTo>
                    <a:lnTo>
                      <a:pt x="25" y="2"/>
                    </a:lnTo>
                    <a:lnTo>
                      <a:pt x="24" y="2"/>
                    </a:lnTo>
                    <a:lnTo>
                      <a:pt x="22" y="2"/>
                    </a:lnTo>
                    <a:lnTo>
                      <a:pt x="20" y="2"/>
                    </a:lnTo>
                    <a:lnTo>
                      <a:pt x="19" y="2"/>
                    </a:lnTo>
                    <a:lnTo>
                      <a:pt x="18" y="2"/>
                    </a:lnTo>
                    <a:lnTo>
                      <a:pt x="18" y="1"/>
                    </a:lnTo>
                    <a:lnTo>
                      <a:pt x="17" y="1"/>
                    </a:lnTo>
                    <a:lnTo>
                      <a:pt x="16" y="1"/>
                    </a:lnTo>
                    <a:lnTo>
                      <a:pt x="15" y="1"/>
                    </a:lnTo>
                    <a:lnTo>
                      <a:pt x="14" y="1"/>
                    </a:lnTo>
                    <a:lnTo>
                      <a:pt x="13" y="1"/>
                    </a:lnTo>
                    <a:lnTo>
                      <a:pt x="12" y="1"/>
                    </a:lnTo>
                    <a:lnTo>
                      <a:pt x="12" y="0"/>
                    </a:lnTo>
                    <a:lnTo>
                      <a:pt x="11" y="0"/>
                    </a:lnTo>
                    <a:lnTo>
                      <a:pt x="1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59" name="Freeform 398"/>
              <p:cNvSpPr>
                <a:spLocks/>
              </p:cNvSpPr>
              <p:nvPr/>
            </p:nvSpPr>
            <p:spPr bwMode="auto">
              <a:xfrm>
                <a:off x="5067" y="3233"/>
                <a:ext cx="60" cy="37"/>
              </a:xfrm>
              <a:custGeom>
                <a:avLst/>
                <a:gdLst>
                  <a:gd name="T0" fmla="*/ 7 w 60"/>
                  <a:gd name="T1" fmla="*/ 1 h 37"/>
                  <a:gd name="T2" fmla="*/ 6 w 60"/>
                  <a:gd name="T3" fmla="*/ 3 h 37"/>
                  <a:gd name="T4" fmla="*/ 5 w 60"/>
                  <a:gd name="T5" fmla="*/ 4 h 37"/>
                  <a:gd name="T6" fmla="*/ 5 w 60"/>
                  <a:gd name="T7" fmla="*/ 6 h 37"/>
                  <a:gd name="T8" fmla="*/ 4 w 60"/>
                  <a:gd name="T9" fmla="*/ 8 h 37"/>
                  <a:gd name="T10" fmla="*/ 3 w 60"/>
                  <a:gd name="T11" fmla="*/ 9 h 37"/>
                  <a:gd name="T12" fmla="*/ 2 w 60"/>
                  <a:gd name="T13" fmla="*/ 11 h 37"/>
                  <a:gd name="T14" fmla="*/ 2 w 60"/>
                  <a:gd name="T15" fmla="*/ 12 h 37"/>
                  <a:gd name="T16" fmla="*/ 1 w 60"/>
                  <a:gd name="T17" fmla="*/ 13 h 37"/>
                  <a:gd name="T18" fmla="*/ 0 w 60"/>
                  <a:gd name="T19" fmla="*/ 14 h 37"/>
                  <a:gd name="T20" fmla="*/ 0 w 60"/>
                  <a:gd name="T21" fmla="*/ 28 h 37"/>
                  <a:gd name="T22" fmla="*/ 4 w 60"/>
                  <a:gd name="T23" fmla="*/ 28 h 37"/>
                  <a:gd name="T24" fmla="*/ 6 w 60"/>
                  <a:gd name="T25" fmla="*/ 29 h 37"/>
                  <a:gd name="T26" fmla="*/ 9 w 60"/>
                  <a:gd name="T27" fmla="*/ 29 h 37"/>
                  <a:gd name="T28" fmla="*/ 11 w 60"/>
                  <a:gd name="T29" fmla="*/ 30 h 37"/>
                  <a:gd name="T30" fmla="*/ 14 w 60"/>
                  <a:gd name="T31" fmla="*/ 30 h 37"/>
                  <a:gd name="T32" fmla="*/ 17 w 60"/>
                  <a:gd name="T33" fmla="*/ 31 h 37"/>
                  <a:gd name="T34" fmla="*/ 19 w 60"/>
                  <a:gd name="T35" fmla="*/ 31 h 37"/>
                  <a:gd name="T36" fmla="*/ 23 w 60"/>
                  <a:gd name="T37" fmla="*/ 32 h 37"/>
                  <a:gd name="T38" fmla="*/ 25 w 60"/>
                  <a:gd name="T39" fmla="*/ 32 h 37"/>
                  <a:gd name="T40" fmla="*/ 29 w 60"/>
                  <a:gd name="T41" fmla="*/ 33 h 37"/>
                  <a:gd name="T42" fmla="*/ 31 w 60"/>
                  <a:gd name="T43" fmla="*/ 33 h 37"/>
                  <a:gd name="T44" fmla="*/ 34 w 60"/>
                  <a:gd name="T45" fmla="*/ 34 h 37"/>
                  <a:gd name="T46" fmla="*/ 36 w 60"/>
                  <a:gd name="T47" fmla="*/ 34 h 37"/>
                  <a:gd name="T48" fmla="*/ 39 w 60"/>
                  <a:gd name="T49" fmla="*/ 35 h 37"/>
                  <a:gd name="T50" fmla="*/ 42 w 60"/>
                  <a:gd name="T51" fmla="*/ 35 h 37"/>
                  <a:gd name="T52" fmla="*/ 45 w 60"/>
                  <a:gd name="T53" fmla="*/ 36 h 37"/>
                  <a:gd name="T54" fmla="*/ 47 w 60"/>
                  <a:gd name="T55" fmla="*/ 36 h 37"/>
                  <a:gd name="T56" fmla="*/ 50 w 60"/>
                  <a:gd name="T57" fmla="*/ 37 h 37"/>
                  <a:gd name="T58" fmla="*/ 52 w 60"/>
                  <a:gd name="T59" fmla="*/ 37 h 37"/>
                  <a:gd name="T60" fmla="*/ 53 w 60"/>
                  <a:gd name="T61" fmla="*/ 35 h 37"/>
                  <a:gd name="T62" fmla="*/ 53 w 60"/>
                  <a:gd name="T63" fmla="*/ 34 h 37"/>
                  <a:gd name="T64" fmla="*/ 54 w 60"/>
                  <a:gd name="T65" fmla="*/ 33 h 37"/>
                  <a:gd name="T66" fmla="*/ 55 w 60"/>
                  <a:gd name="T67" fmla="*/ 31 h 37"/>
                  <a:gd name="T68" fmla="*/ 56 w 60"/>
                  <a:gd name="T69" fmla="*/ 30 h 37"/>
                  <a:gd name="T70" fmla="*/ 56 w 60"/>
                  <a:gd name="T71" fmla="*/ 28 h 37"/>
                  <a:gd name="T72" fmla="*/ 57 w 60"/>
                  <a:gd name="T73" fmla="*/ 28 h 37"/>
                  <a:gd name="T74" fmla="*/ 57 w 60"/>
                  <a:gd name="T75" fmla="*/ 26 h 37"/>
                  <a:gd name="T76" fmla="*/ 58 w 60"/>
                  <a:gd name="T77" fmla="*/ 25 h 37"/>
                  <a:gd name="T78" fmla="*/ 59 w 60"/>
                  <a:gd name="T79" fmla="*/ 24 h 37"/>
                  <a:gd name="T80" fmla="*/ 59 w 60"/>
                  <a:gd name="T81" fmla="*/ 22 h 37"/>
                  <a:gd name="T82" fmla="*/ 59 w 60"/>
                  <a:gd name="T83" fmla="*/ 21 h 37"/>
                  <a:gd name="T84" fmla="*/ 57 w 60"/>
                  <a:gd name="T85" fmla="*/ 9 h 37"/>
                  <a:gd name="T86" fmla="*/ 55 w 60"/>
                  <a:gd name="T87" fmla="*/ 8 h 37"/>
                  <a:gd name="T88" fmla="*/ 52 w 60"/>
                  <a:gd name="T89" fmla="*/ 8 h 37"/>
                  <a:gd name="T90" fmla="*/ 50 w 60"/>
                  <a:gd name="T91" fmla="*/ 7 h 37"/>
                  <a:gd name="T92" fmla="*/ 47 w 60"/>
                  <a:gd name="T93" fmla="*/ 7 h 37"/>
                  <a:gd name="T94" fmla="*/ 44 w 60"/>
                  <a:gd name="T95" fmla="*/ 6 h 37"/>
                  <a:gd name="T96" fmla="*/ 41 w 60"/>
                  <a:gd name="T97" fmla="*/ 6 h 37"/>
                  <a:gd name="T98" fmla="*/ 38 w 60"/>
                  <a:gd name="T99" fmla="*/ 5 h 37"/>
                  <a:gd name="T100" fmla="*/ 35 w 60"/>
                  <a:gd name="T101" fmla="*/ 5 h 37"/>
                  <a:gd name="T102" fmla="*/ 33 w 60"/>
                  <a:gd name="T103" fmla="*/ 4 h 37"/>
                  <a:gd name="T104" fmla="*/ 29 w 60"/>
                  <a:gd name="T105" fmla="*/ 4 h 37"/>
                  <a:gd name="T106" fmla="*/ 27 w 60"/>
                  <a:gd name="T107" fmla="*/ 3 h 37"/>
                  <a:gd name="T108" fmla="*/ 24 w 60"/>
                  <a:gd name="T109" fmla="*/ 3 h 37"/>
                  <a:gd name="T110" fmla="*/ 22 w 60"/>
                  <a:gd name="T111" fmla="*/ 2 h 37"/>
                  <a:gd name="T112" fmla="*/ 17 w 60"/>
                  <a:gd name="T113" fmla="*/ 2 h 37"/>
                  <a:gd name="T114" fmla="*/ 15 w 60"/>
                  <a:gd name="T115" fmla="*/ 1 h 37"/>
                  <a:gd name="T116" fmla="*/ 12 w 60"/>
                  <a:gd name="T117" fmla="*/ 1 h 37"/>
                  <a:gd name="T118" fmla="*/ 10 w 60"/>
                  <a:gd name="T119" fmla="*/ 1 h 37"/>
                  <a:gd name="T120" fmla="*/ 7 w 60"/>
                  <a:gd name="T121" fmla="*/ 0 h 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37"/>
                  <a:gd name="T185" fmla="*/ 60 w 60"/>
                  <a:gd name="T186" fmla="*/ 37 h 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37">
                    <a:moveTo>
                      <a:pt x="7" y="0"/>
                    </a:moveTo>
                    <a:lnTo>
                      <a:pt x="7" y="1"/>
                    </a:lnTo>
                    <a:lnTo>
                      <a:pt x="7" y="2"/>
                    </a:lnTo>
                    <a:lnTo>
                      <a:pt x="6" y="2"/>
                    </a:lnTo>
                    <a:lnTo>
                      <a:pt x="6" y="3"/>
                    </a:lnTo>
                    <a:lnTo>
                      <a:pt x="6" y="4"/>
                    </a:lnTo>
                    <a:lnTo>
                      <a:pt x="5" y="4"/>
                    </a:lnTo>
                    <a:lnTo>
                      <a:pt x="5" y="5"/>
                    </a:lnTo>
                    <a:lnTo>
                      <a:pt x="5" y="6"/>
                    </a:lnTo>
                    <a:lnTo>
                      <a:pt x="4" y="6"/>
                    </a:lnTo>
                    <a:lnTo>
                      <a:pt x="4" y="7"/>
                    </a:lnTo>
                    <a:lnTo>
                      <a:pt x="4" y="8"/>
                    </a:lnTo>
                    <a:lnTo>
                      <a:pt x="3" y="8"/>
                    </a:lnTo>
                    <a:lnTo>
                      <a:pt x="3" y="9"/>
                    </a:lnTo>
                    <a:lnTo>
                      <a:pt x="3" y="10"/>
                    </a:lnTo>
                    <a:lnTo>
                      <a:pt x="2" y="10"/>
                    </a:lnTo>
                    <a:lnTo>
                      <a:pt x="2" y="11"/>
                    </a:lnTo>
                    <a:lnTo>
                      <a:pt x="2" y="12"/>
                    </a:lnTo>
                    <a:lnTo>
                      <a:pt x="2" y="13"/>
                    </a:lnTo>
                    <a:lnTo>
                      <a:pt x="1" y="13"/>
                    </a:lnTo>
                    <a:lnTo>
                      <a:pt x="1" y="14"/>
                    </a:lnTo>
                    <a:lnTo>
                      <a:pt x="0" y="14"/>
                    </a:lnTo>
                    <a:lnTo>
                      <a:pt x="0" y="15"/>
                    </a:lnTo>
                    <a:lnTo>
                      <a:pt x="0" y="28"/>
                    </a:lnTo>
                    <a:lnTo>
                      <a:pt x="2" y="28"/>
                    </a:lnTo>
                    <a:lnTo>
                      <a:pt x="4" y="28"/>
                    </a:lnTo>
                    <a:lnTo>
                      <a:pt x="5" y="28"/>
                    </a:lnTo>
                    <a:lnTo>
                      <a:pt x="5" y="29"/>
                    </a:lnTo>
                    <a:lnTo>
                      <a:pt x="6" y="29"/>
                    </a:lnTo>
                    <a:lnTo>
                      <a:pt x="7" y="29"/>
                    </a:lnTo>
                    <a:lnTo>
                      <a:pt x="9" y="29"/>
                    </a:lnTo>
                    <a:lnTo>
                      <a:pt x="10" y="29"/>
                    </a:lnTo>
                    <a:lnTo>
                      <a:pt x="10" y="30"/>
                    </a:lnTo>
                    <a:lnTo>
                      <a:pt x="11" y="30"/>
                    </a:lnTo>
                    <a:lnTo>
                      <a:pt x="13" y="30"/>
                    </a:lnTo>
                    <a:lnTo>
                      <a:pt x="14" y="30"/>
                    </a:lnTo>
                    <a:lnTo>
                      <a:pt x="15" y="30"/>
                    </a:lnTo>
                    <a:lnTo>
                      <a:pt x="15" y="31"/>
                    </a:lnTo>
                    <a:lnTo>
                      <a:pt x="17" y="31"/>
                    </a:lnTo>
                    <a:lnTo>
                      <a:pt x="18" y="31"/>
                    </a:lnTo>
                    <a:lnTo>
                      <a:pt x="19" y="31"/>
                    </a:lnTo>
                    <a:lnTo>
                      <a:pt x="21" y="31"/>
                    </a:lnTo>
                    <a:lnTo>
                      <a:pt x="21" y="32"/>
                    </a:lnTo>
                    <a:lnTo>
                      <a:pt x="22" y="32"/>
                    </a:lnTo>
                    <a:lnTo>
                      <a:pt x="23" y="32"/>
                    </a:lnTo>
                    <a:lnTo>
                      <a:pt x="24" y="32"/>
                    </a:lnTo>
                    <a:lnTo>
                      <a:pt x="25" y="32"/>
                    </a:lnTo>
                    <a:lnTo>
                      <a:pt x="26" y="32"/>
                    </a:lnTo>
                    <a:lnTo>
                      <a:pt x="27" y="32"/>
                    </a:lnTo>
                    <a:lnTo>
                      <a:pt x="27" y="33"/>
                    </a:lnTo>
                    <a:lnTo>
                      <a:pt x="29" y="33"/>
                    </a:lnTo>
                    <a:lnTo>
                      <a:pt x="31" y="33"/>
                    </a:lnTo>
                    <a:lnTo>
                      <a:pt x="32" y="33"/>
                    </a:lnTo>
                    <a:lnTo>
                      <a:pt x="33" y="33"/>
                    </a:lnTo>
                    <a:lnTo>
                      <a:pt x="33" y="34"/>
                    </a:lnTo>
                    <a:lnTo>
                      <a:pt x="34" y="34"/>
                    </a:lnTo>
                    <a:lnTo>
                      <a:pt x="35" y="34"/>
                    </a:lnTo>
                    <a:lnTo>
                      <a:pt x="36" y="34"/>
                    </a:lnTo>
                    <a:lnTo>
                      <a:pt x="37" y="34"/>
                    </a:lnTo>
                    <a:lnTo>
                      <a:pt x="38" y="34"/>
                    </a:lnTo>
                    <a:lnTo>
                      <a:pt x="38" y="35"/>
                    </a:lnTo>
                    <a:lnTo>
                      <a:pt x="39" y="35"/>
                    </a:lnTo>
                    <a:lnTo>
                      <a:pt x="40" y="35"/>
                    </a:lnTo>
                    <a:lnTo>
                      <a:pt x="42" y="35"/>
                    </a:lnTo>
                    <a:lnTo>
                      <a:pt x="43" y="35"/>
                    </a:lnTo>
                    <a:lnTo>
                      <a:pt x="44" y="35"/>
                    </a:lnTo>
                    <a:lnTo>
                      <a:pt x="44" y="36"/>
                    </a:lnTo>
                    <a:lnTo>
                      <a:pt x="45" y="36"/>
                    </a:lnTo>
                    <a:lnTo>
                      <a:pt x="46" y="36"/>
                    </a:lnTo>
                    <a:lnTo>
                      <a:pt x="47" y="36"/>
                    </a:lnTo>
                    <a:lnTo>
                      <a:pt x="48" y="36"/>
                    </a:lnTo>
                    <a:lnTo>
                      <a:pt x="49" y="36"/>
                    </a:lnTo>
                    <a:lnTo>
                      <a:pt x="49" y="37"/>
                    </a:lnTo>
                    <a:lnTo>
                      <a:pt x="50" y="37"/>
                    </a:lnTo>
                    <a:lnTo>
                      <a:pt x="51" y="37"/>
                    </a:lnTo>
                    <a:lnTo>
                      <a:pt x="52" y="37"/>
                    </a:lnTo>
                    <a:lnTo>
                      <a:pt x="52" y="36"/>
                    </a:lnTo>
                    <a:lnTo>
                      <a:pt x="53" y="36"/>
                    </a:lnTo>
                    <a:lnTo>
                      <a:pt x="53" y="35"/>
                    </a:lnTo>
                    <a:lnTo>
                      <a:pt x="53" y="34"/>
                    </a:lnTo>
                    <a:lnTo>
                      <a:pt x="54" y="34"/>
                    </a:lnTo>
                    <a:lnTo>
                      <a:pt x="54" y="33"/>
                    </a:lnTo>
                    <a:lnTo>
                      <a:pt x="54" y="32"/>
                    </a:lnTo>
                    <a:lnTo>
                      <a:pt x="55" y="32"/>
                    </a:lnTo>
                    <a:lnTo>
                      <a:pt x="55" y="31"/>
                    </a:lnTo>
                    <a:lnTo>
                      <a:pt x="55" y="30"/>
                    </a:lnTo>
                    <a:lnTo>
                      <a:pt x="56" y="30"/>
                    </a:lnTo>
                    <a:lnTo>
                      <a:pt x="56" y="29"/>
                    </a:lnTo>
                    <a:lnTo>
                      <a:pt x="56" y="28"/>
                    </a:lnTo>
                    <a:lnTo>
                      <a:pt x="57" y="28"/>
                    </a:lnTo>
                    <a:lnTo>
                      <a:pt x="57" y="27"/>
                    </a:lnTo>
                    <a:lnTo>
                      <a:pt x="57" y="26"/>
                    </a:lnTo>
                    <a:lnTo>
                      <a:pt x="58" y="26"/>
                    </a:lnTo>
                    <a:lnTo>
                      <a:pt x="58" y="25"/>
                    </a:lnTo>
                    <a:lnTo>
                      <a:pt x="58" y="24"/>
                    </a:lnTo>
                    <a:lnTo>
                      <a:pt x="59" y="24"/>
                    </a:lnTo>
                    <a:lnTo>
                      <a:pt x="59" y="23"/>
                    </a:lnTo>
                    <a:lnTo>
                      <a:pt x="59" y="22"/>
                    </a:lnTo>
                    <a:lnTo>
                      <a:pt x="59" y="21"/>
                    </a:lnTo>
                    <a:lnTo>
                      <a:pt x="60" y="21"/>
                    </a:lnTo>
                    <a:lnTo>
                      <a:pt x="60" y="9"/>
                    </a:lnTo>
                    <a:lnTo>
                      <a:pt x="59" y="9"/>
                    </a:lnTo>
                    <a:lnTo>
                      <a:pt x="57" y="9"/>
                    </a:lnTo>
                    <a:lnTo>
                      <a:pt x="57" y="8"/>
                    </a:lnTo>
                    <a:lnTo>
                      <a:pt x="56" y="8"/>
                    </a:lnTo>
                    <a:lnTo>
                      <a:pt x="55" y="8"/>
                    </a:lnTo>
                    <a:lnTo>
                      <a:pt x="54" y="8"/>
                    </a:lnTo>
                    <a:lnTo>
                      <a:pt x="53" y="8"/>
                    </a:lnTo>
                    <a:lnTo>
                      <a:pt x="52" y="8"/>
                    </a:lnTo>
                    <a:lnTo>
                      <a:pt x="51" y="8"/>
                    </a:lnTo>
                    <a:lnTo>
                      <a:pt x="51" y="7"/>
                    </a:lnTo>
                    <a:lnTo>
                      <a:pt x="50" y="7"/>
                    </a:lnTo>
                    <a:lnTo>
                      <a:pt x="49" y="7"/>
                    </a:lnTo>
                    <a:lnTo>
                      <a:pt x="48" y="7"/>
                    </a:lnTo>
                    <a:lnTo>
                      <a:pt x="47" y="7"/>
                    </a:lnTo>
                    <a:lnTo>
                      <a:pt x="46" y="7"/>
                    </a:lnTo>
                    <a:lnTo>
                      <a:pt x="44" y="7"/>
                    </a:lnTo>
                    <a:lnTo>
                      <a:pt x="44" y="6"/>
                    </a:lnTo>
                    <a:lnTo>
                      <a:pt x="43" y="6"/>
                    </a:lnTo>
                    <a:lnTo>
                      <a:pt x="42" y="6"/>
                    </a:lnTo>
                    <a:lnTo>
                      <a:pt x="41" y="6"/>
                    </a:lnTo>
                    <a:lnTo>
                      <a:pt x="40" y="6"/>
                    </a:lnTo>
                    <a:lnTo>
                      <a:pt x="38" y="6"/>
                    </a:lnTo>
                    <a:lnTo>
                      <a:pt x="38" y="5"/>
                    </a:lnTo>
                    <a:lnTo>
                      <a:pt x="37" y="5"/>
                    </a:lnTo>
                    <a:lnTo>
                      <a:pt x="36" y="5"/>
                    </a:lnTo>
                    <a:lnTo>
                      <a:pt x="35" y="5"/>
                    </a:lnTo>
                    <a:lnTo>
                      <a:pt x="34" y="5"/>
                    </a:lnTo>
                    <a:lnTo>
                      <a:pt x="34" y="4"/>
                    </a:lnTo>
                    <a:lnTo>
                      <a:pt x="33" y="4"/>
                    </a:lnTo>
                    <a:lnTo>
                      <a:pt x="32" y="4"/>
                    </a:lnTo>
                    <a:lnTo>
                      <a:pt x="30" y="4"/>
                    </a:lnTo>
                    <a:lnTo>
                      <a:pt x="29" y="4"/>
                    </a:lnTo>
                    <a:lnTo>
                      <a:pt x="28" y="4"/>
                    </a:lnTo>
                    <a:lnTo>
                      <a:pt x="27" y="4"/>
                    </a:lnTo>
                    <a:lnTo>
                      <a:pt x="27" y="3"/>
                    </a:lnTo>
                    <a:lnTo>
                      <a:pt x="26" y="3"/>
                    </a:lnTo>
                    <a:lnTo>
                      <a:pt x="25" y="3"/>
                    </a:lnTo>
                    <a:lnTo>
                      <a:pt x="24" y="3"/>
                    </a:lnTo>
                    <a:lnTo>
                      <a:pt x="23" y="3"/>
                    </a:lnTo>
                    <a:lnTo>
                      <a:pt x="22" y="3"/>
                    </a:lnTo>
                    <a:lnTo>
                      <a:pt x="22" y="2"/>
                    </a:lnTo>
                    <a:lnTo>
                      <a:pt x="21" y="2"/>
                    </a:lnTo>
                    <a:lnTo>
                      <a:pt x="19" y="2"/>
                    </a:lnTo>
                    <a:lnTo>
                      <a:pt x="17" y="2"/>
                    </a:lnTo>
                    <a:lnTo>
                      <a:pt x="15" y="2"/>
                    </a:lnTo>
                    <a:lnTo>
                      <a:pt x="15" y="1"/>
                    </a:lnTo>
                    <a:lnTo>
                      <a:pt x="13" y="1"/>
                    </a:lnTo>
                    <a:lnTo>
                      <a:pt x="12" y="1"/>
                    </a:lnTo>
                    <a:lnTo>
                      <a:pt x="11" y="1"/>
                    </a:lnTo>
                    <a:lnTo>
                      <a:pt x="10" y="1"/>
                    </a:lnTo>
                    <a:lnTo>
                      <a:pt x="9" y="1"/>
                    </a:lnTo>
                    <a:lnTo>
                      <a:pt x="9" y="0"/>
                    </a:lnTo>
                    <a:lnTo>
                      <a:pt x="8" y="0"/>
                    </a:lnTo>
                    <a:lnTo>
                      <a:pt x="7"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0" name="Freeform 399"/>
              <p:cNvSpPr>
                <a:spLocks/>
              </p:cNvSpPr>
              <p:nvPr/>
            </p:nvSpPr>
            <p:spPr bwMode="auto">
              <a:xfrm>
                <a:off x="5069" y="3233"/>
                <a:ext cx="56" cy="37"/>
              </a:xfrm>
              <a:custGeom>
                <a:avLst/>
                <a:gdLst>
                  <a:gd name="T0" fmla="*/ 5 w 56"/>
                  <a:gd name="T1" fmla="*/ 1 h 37"/>
                  <a:gd name="T2" fmla="*/ 4 w 56"/>
                  <a:gd name="T3" fmla="*/ 3 h 37"/>
                  <a:gd name="T4" fmla="*/ 4 w 56"/>
                  <a:gd name="T5" fmla="*/ 4 h 37"/>
                  <a:gd name="T6" fmla="*/ 3 w 56"/>
                  <a:gd name="T7" fmla="*/ 6 h 37"/>
                  <a:gd name="T8" fmla="*/ 2 w 56"/>
                  <a:gd name="T9" fmla="*/ 8 h 37"/>
                  <a:gd name="T10" fmla="*/ 1 w 56"/>
                  <a:gd name="T11" fmla="*/ 9 h 37"/>
                  <a:gd name="T12" fmla="*/ 1 w 56"/>
                  <a:gd name="T13" fmla="*/ 11 h 37"/>
                  <a:gd name="T14" fmla="*/ 0 w 56"/>
                  <a:gd name="T15" fmla="*/ 12 h 37"/>
                  <a:gd name="T16" fmla="*/ 2 w 56"/>
                  <a:gd name="T17" fmla="*/ 28 h 37"/>
                  <a:gd name="T18" fmla="*/ 4 w 56"/>
                  <a:gd name="T19" fmla="*/ 29 h 37"/>
                  <a:gd name="T20" fmla="*/ 7 w 56"/>
                  <a:gd name="T21" fmla="*/ 29 h 37"/>
                  <a:gd name="T22" fmla="*/ 9 w 56"/>
                  <a:gd name="T23" fmla="*/ 30 h 37"/>
                  <a:gd name="T24" fmla="*/ 12 w 56"/>
                  <a:gd name="T25" fmla="*/ 30 h 37"/>
                  <a:gd name="T26" fmla="*/ 14 w 56"/>
                  <a:gd name="T27" fmla="*/ 31 h 37"/>
                  <a:gd name="T28" fmla="*/ 18 w 56"/>
                  <a:gd name="T29" fmla="*/ 31 h 37"/>
                  <a:gd name="T30" fmla="*/ 20 w 56"/>
                  <a:gd name="T31" fmla="*/ 32 h 37"/>
                  <a:gd name="T32" fmla="*/ 23 w 56"/>
                  <a:gd name="T33" fmla="*/ 32 h 37"/>
                  <a:gd name="T34" fmla="*/ 25 w 56"/>
                  <a:gd name="T35" fmla="*/ 33 h 37"/>
                  <a:gd name="T36" fmla="*/ 29 w 56"/>
                  <a:gd name="T37" fmla="*/ 33 h 37"/>
                  <a:gd name="T38" fmla="*/ 31 w 56"/>
                  <a:gd name="T39" fmla="*/ 34 h 37"/>
                  <a:gd name="T40" fmla="*/ 34 w 56"/>
                  <a:gd name="T41" fmla="*/ 34 h 37"/>
                  <a:gd name="T42" fmla="*/ 36 w 56"/>
                  <a:gd name="T43" fmla="*/ 35 h 37"/>
                  <a:gd name="T44" fmla="*/ 40 w 56"/>
                  <a:gd name="T45" fmla="*/ 35 h 37"/>
                  <a:gd name="T46" fmla="*/ 42 w 56"/>
                  <a:gd name="T47" fmla="*/ 36 h 37"/>
                  <a:gd name="T48" fmla="*/ 45 w 56"/>
                  <a:gd name="T49" fmla="*/ 36 h 37"/>
                  <a:gd name="T50" fmla="*/ 48 w 56"/>
                  <a:gd name="T51" fmla="*/ 37 h 37"/>
                  <a:gd name="T52" fmla="*/ 51 w 56"/>
                  <a:gd name="T53" fmla="*/ 37 h 37"/>
                  <a:gd name="T54" fmla="*/ 51 w 56"/>
                  <a:gd name="T55" fmla="*/ 35 h 37"/>
                  <a:gd name="T56" fmla="*/ 52 w 56"/>
                  <a:gd name="T57" fmla="*/ 34 h 37"/>
                  <a:gd name="T58" fmla="*/ 52 w 56"/>
                  <a:gd name="T59" fmla="*/ 33 h 37"/>
                  <a:gd name="T60" fmla="*/ 53 w 56"/>
                  <a:gd name="T61" fmla="*/ 32 h 37"/>
                  <a:gd name="T62" fmla="*/ 54 w 56"/>
                  <a:gd name="T63" fmla="*/ 30 h 37"/>
                  <a:gd name="T64" fmla="*/ 55 w 56"/>
                  <a:gd name="T65" fmla="*/ 29 h 37"/>
                  <a:gd name="T66" fmla="*/ 55 w 56"/>
                  <a:gd name="T67" fmla="*/ 28 h 37"/>
                  <a:gd name="T68" fmla="*/ 56 w 56"/>
                  <a:gd name="T69" fmla="*/ 26 h 37"/>
                  <a:gd name="T70" fmla="*/ 56 w 56"/>
                  <a:gd name="T71" fmla="*/ 25 h 37"/>
                  <a:gd name="T72" fmla="*/ 55 w 56"/>
                  <a:gd name="T73" fmla="*/ 8 h 37"/>
                  <a:gd name="T74" fmla="*/ 53 w 56"/>
                  <a:gd name="T75" fmla="*/ 8 h 37"/>
                  <a:gd name="T76" fmla="*/ 49 w 56"/>
                  <a:gd name="T77" fmla="*/ 8 h 37"/>
                  <a:gd name="T78" fmla="*/ 47 w 56"/>
                  <a:gd name="T79" fmla="*/ 7 h 37"/>
                  <a:gd name="T80" fmla="*/ 44 w 56"/>
                  <a:gd name="T81" fmla="*/ 7 h 37"/>
                  <a:gd name="T82" fmla="*/ 42 w 56"/>
                  <a:gd name="T83" fmla="*/ 6 h 37"/>
                  <a:gd name="T84" fmla="*/ 39 w 56"/>
                  <a:gd name="T85" fmla="*/ 6 h 37"/>
                  <a:gd name="T86" fmla="*/ 36 w 56"/>
                  <a:gd name="T87" fmla="*/ 5 h 37"/>
                  <a:gd name="T88" fmla="*/ 32 w 56"/>
                  <a:gd name="T89" fmla="*/ 5 h 37"/>
                  <a:gd name="T90" fmla="*/ 30 w 56"/>
                  <a:gd name="T91" fmla="*/ 4 h 37"/>
                  <a:gd name="T92" fmla="*/ 27 w 56"/>
                  <a:gd name="T93" fmla="*/ 4 h 37"/>
                  <a:gd name="T94" fmla="*/ 25 w 56"/>
                  <a:gd name="T95" fmla="*/ 3 h 37"/>
                  <a:gd name="T96" fmla="*/ 22 w 56"/>
                  <a:gd name="T97" fmla="*/ 3 h 37"/>
                  <a:gd name="T98" fmla="*/ 19 w 56"/>
                  <a:gd name="T99" fmla="*/ 2 h 37"/>
                  <a:gd name="T100" fmla="*/ 15 w 56"/>
                  <a:gd name="T101" fmla="*/ 2 h 37"/>
                  <a:gd name="T102" fmla="*/ 13 w 56"/>
                  <a:gd name="T103" fmla="*/ 1 h 37"/>
                  <a:gd name="T104" fmla="*/ 9 w 56"/>
                  <a:gd name="T105" fmla="*/ 1 h 37"/>
                  <a:gd name="T106" fmla="*/ 8 w 56"/>
                  <a:gd name="T107" fmla="*/ 0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7"/>
                  <a:gd name="T164" fmla="*/ 56 w 56"/>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7">
                    <a:moveTo>
                      <a:pt x="5" y="0"/>
                    </a:moveTo>
                    <a:lnTo>
                      <a:pt x="5" y="1"/>
                    </a:lnTo>
                    <a:lnTo>
                      <a:pt x="5" y="2"/>
                    </a:lnTo>
                    <a:lnTo>
                      <a:pt x="4" y="2"/>
                    </a:lnTo>
                    <a:lnTo>
                      <a:pt x="4" y="3"/>
                    </a:lnTo>
                    <a:lnTo>
                      <a:pt x="4" y="4"/>
                    </a:lnTo>
                    <a:lnTo>
                      <a:pt x="4" y="5"/>
                    </a:lnTo>
                    <a:lnTo>
                      <a:pt x="3" y="5"/>
                    </a:lnTo>
                    <a:lnTo>
                      <a:pt x="3" y="6"/>
                    </a:lnTo>
                    <a:lnTo>
                      <a:pt x="3" y="7"/>
                    </a:lnTo>
                    <a:lnTo>
                      <a:pt x="2" y="7"/>
                    </a:lnTo>
                    <a:lnTo>
                      <a:pt x="2" y="8"/>
                    </a:lnTo>
                    <a:lnTo>
                      <a:pt x="2" y="9"/>
                    </a:lnTo>
                    <a:lnTo>
                      <a:pt x="1" y="9"/>
                    </a:lnTo>
                    <a:lnTo>
                      <a:pt x="1" y="10"/>
                    </a:lnTo>
                    <a:lnTo>
                      <a:pt x="1" y="11"/>
                    </a:lnTo>
                    <a:lnTo>
                      <a:pt x="0" y="11"/>
                    </a:lnTo>
                    <a:lnTo>
                      <a:pt x="0" y="12"/>
                    </a:lnTo>
                    <a:lnTo>
                      <a:pt x="0" y="28"/>
                    </a:lnTo>
                    <a:lnTo>
                      <a:pt x="1" y="28"/>
                    </a:lnTo>
                    <a:lnTo>
                      <a:pt x="2" y="28"/>
                    </a:lnTo>
                    <a:lnTo>
                      <a:pt x="3" y="28"/>
                    </a:lnTo>
                    <a:lnTo>
                      <a:pt x="3" y="29"/>
                    </a:lnTo>
                    <a:lnTo>
                      <a:pt x="4" y="29"/>
                    </a:lnTo>
                    <a:lnTo>
                      <a:pt x="5" y="29"/>
                    </a:lnTo>
                    <a:lnTo>
                      <a:pt x="6" y="29"/>
                    </a:lnTo>
                    <a:lnTo>
                      <a:pt x="7" y="29"/>
                    </a:lnTo>
                    <a:lnTo>
                      <a:pt x="8" y="29"/>
                    </a:lnTo>
                    <a:lnTo>
                      <a:pt x="8" y="30"/>
                    </a:lnTo>
                    <a:lnTo>
                      <a:pt x="9" y="30"/>
                    </a:lnTo>
                    <a:lnTo>
                      <a:pt x="10" y="30"/>
                    </a:lnTo>
                    <a:lnTo>
                      <a:pt x="11" y="30"/>
                    </a:lnTo>
                    <a:lnTo>
                      <a:pt x="12" y="30"/>
                    </a:lnTo>
                    <a:lnTo>
                      <a:pt x="13" y="30"/>
                    </a:lnTo>
                    <a:lnTo>
                      <a:pt x="14" y="30"/>
                    </a:lnTo>
                    <a:lnTo>
                      <a:pt x="14" y="31"/>
                    </a:lnTo>
                    <a:lnTo>
                      <a:pt x="16" y="31"/>
                    </a:lnTo>
                    <a:lnTo>
                      <a:pt x="17" y="31"/>
                    </a:lnTo>
                    <a:lnTo>
                      <a:pt x="18" y="31"/>
                    </a:lnTo>
                    <a:lnTo>
                      <a:pt x="19" y="31"/>
                    </a:lnTo>
                    <a:lnTo>
                      <a:pt x="19" y="32"/>
                    </a:lnTo>
                    <a:lnTo>
                      <a:pt x="20" y="32"/>
                    </a:lnTo>
                    <a:lnTo>
                      <a:pt x="21" y="32"/>
                    </a:lnTo>
                    <a:lnTo>
                      <a:pt x="22" y="32"/>
                    </a:lnTo>
                    <a:lnTo>
                      <a:pt x="23" y="32"/>
                    </a:lnTo>
                    <a:lnTo>
                      <a:pt x="24" y="32"/>
                    </a:lnTo>
                    <a:lnTo>
                      <a:pt x="25" y="32"/>
                    </a:lnTo>
                    <a:lnTo>
                      <a:pt x="25" y="33"/>
                    </a:lnTo>
                    <a:lnTo>
                      <a:pt x="27" y="33"/>
                    </a:lnTo>
                    <a:lnTo>
                      <a:pt x="28" y="33"/>
                    </a:lnTo>
                    <a:lnTo>
                      <a:pt x="29" y="33"/>
                    </a:lnTo>
                    <a:lnTo>
                      <a:pt x="30" y="33"/>
                    </a:lnTo>
                    <a:lnTo>
                      <a:pt x="31" y="33"/>
                    </a:lnTo>
                    <a:lnTo>
                      <a:pt x="31" y="34"/>
                    </a:lnTo>
                    <a:lnTo>
                      <a:pt x="32" y="34"/>
                    </a:lnTo>
                    <a:lnTo>
                      <a:pt x="33" y="34"/>
                    </a:lnTo>
                    <a:lnTo>
                      <a:pt x="34" y="34"/>
                    </a:lnTo>
                    <a:lnTo>
                      <a:pt x="35" y="34"/>
                    </a:lnTo>
                    <a:lnTo>
                      <a:pt x="36" y="34"/>
                    </a:lnTo>
                    <a:lnTo>
                      <a:pt x="36" y="35"/>
                    </a:lnTo>
                    <a:lnTo>
                      <a:pt x="37" y="35"/>
                    </a:lnTo>
                    <a:lnTo>
                      <a:pt x="38" y="35"/>
                    </a:lnTo>
                    <a:lnTo>
                      <a:pt x="40" y="35"/>
                    </a:lnTo>
                    <a:lnTo>
                      <a:pt x="41" y="35"/>
                    </a:lnTo>
                    <a:lnTo>
                      <a:pt x="42" y="35"/>
                    </a:lnTo>
                    <a:lnTo>
                      <a:pt x="42" y="36"/>
                    </a:lnTo>
                    <a:lnTo>
                      <a:pt x="43" y="36"/>
                    </a:lnTo>
                    <a:lnTo>
                      <a:pt x="44" y="36"/>
                    </a:lnTo>
                    <a:lnTo>
                      <a:pt x="45" y="36"/>
                    </a:lnTo>
                    <a:lnTo>
                      <a:pt x="46" y="36"/>
                    </a:lnTo>
                    <a:lnTo>
                      <a:pt x="48" y="36"/>
                    </a:lnTo>
                    <a:lnTo>
                      <a:pt x="48" y="37"/>
                    </a:lnTo>
                    <a:lnTo>
                      <a:pt x="49" y="37"/>
                    </a:lnTo>
                    <a:lnTo>
                      <a:pt x="51" y="37"/>
                    </a:lnTo>
                    <a:lnTo>
                      <a:pt x="51" y="36"/>
                    </a:lnTo>
                    <a:lnTo>
                      <a:pt x="51" y="35"/>
                    </a:lnTo>
                    <a:lnTo>
                      <a:pt x="52" y="35"/>
                    </a:lnTo>
                    <a:lnTo>
                      <a:pt x="52" y="34"/>
                    </a:lnTo>
                    <a:lnTo>
                      <a:pt x="52" y="33"/>
                    </a:lnTo>
                    <a:lnTo>
                      <a:pt x="53" y="33"/>
                    </a:lnTo>
                    <a:lnTo>
                      <a:pt x="53" y="32"/>
                    </a:lnTo>
                    <a:lnTo>
                      <a:pt x="53" y="31"/>
                    </a:lnTo>
                    <a:lnTo>
                      <a:pt x="54" y="31"/>
                    </a:lnTo>
                    <a:lnTo>
                      <a:pt x="54" y="30"/>
                    </a:lnTo>
                    <a:lnTo>
                      <a:pt x="54" y="29"/>
                    </a:lnTo>
                    <a:lnTo>
                      <a:pt x="55" y="29"/>
                    </a:lnTo>
                    <a:lnTo>
                      <a:pt x="55" y="28"/>
                    </a:lnTo>
                    <a:lnTo>
                      <a:pt x="55" y="27"/>
                    </a:lnTo>
                    <a:lnTo>
                      <a:pt x="55" y="26"/>
                    </a:lnTo>
                    <a:lnTo>
                      <a:pt x="56" y="26"/>
                    </a:lnTo>
                    <a:lnTo>
                      <a:pt x="56" y="25"/>
                    </a:lnTo>
                    <a:lnTo>
                      <a:pt x="56" y="9"/>
                    </a:lnTo>
                    <a:lnTo>
                      <a:pt x="56" y="8"/>
                    </a:lnTo>
                    <a:lnTo>
                      <a:pt x="55" y="8"/>
                    </a:lnTo>
                    <a:lnTo>
                      <a:pt x="54" y="8"/>
                    </a:lnTo>
                    <a:lnTo>
                      <a:pt x="53" y="8"/>
                    </a:lnTo>
                    <a:lnTo>
                      <a:pt x="52" y="8"/>
                    </a:lnTo>
                    <a:lnTo>
                      <a:pt x="51" y="8"/>
                    </a:lnTo>
                    <a:lnTo>
                      <a:pt x="49" y="8"/>
                    </a:lnTo>
                    <a:lnTo>
                      <a:pt x="49" y="7"/>
                    </a:lnTo>
                    <a:lnTo>
                      <a:pt x="48" y="7"/>
                    </a:lnTo>
                    <a:lnTo>
                      <a:pt x="47" y="7"/>
                    </a:lnTo>
                    <a:lnTo>
                      <a:pt x="46" y="7"/>
                    </a:lnTo>
                    <a:lnTo>
                      <a:pt x="45" y="7"/>
                    </a:lnTo>
                    <a:lnTo>
                      <a:pt x="44" y="7"/>
                    </a:lnTo>
                    <a:lnTo>
                      <a:pt x="43" y="7"/>
                    </a:lnTo>
                    <a:lnTo>
                      <a:pt x="43" y="6"/>
                    </a:lnTo>
                    <a:lnTo>
                      <a:pt x="42" y="6"/>
                    </a:lnTo>
                    <a:lnTo>
                      <a:pt x="41" y="6"/>
                    </a:lnTo>
                    <a:lnTo>
                      <a:pt x="40" y="6"/>
                    </a:lnTo>
                    <a:lnTo>
                      <a:pt x="39" y="6"/>
                    </a:lnTo>
                    <a:lnTo>
                      <a:pt x="36" y="6"/>
                    </a:lnTo>
                    <a:lnTo>
                      <a:pt x="36" y="5"/>
                    </a:lnTo>
                    <a:lnTo>
                      <a:pt x="34" y="5"/>
                    </a:lnTo>
                    <a:lnTo>
                      <a:pt x="33" y="5"/>
                    </a:lnTo>
                    <a:lnTo>
                      <a:pt x="32" y="5"/>
                    </a:lnTo>
                    <a:lnTo>
                      <a:pt x="32" y="4"/>
                    </a:lnTo>
                    <a:lnTo>
                      <a:pt x="31" y="4"/>
                    </a:lnTo>
                    <a:lnTo>
                      <a:pt x="30" y="4"/>
                    </a:lnTo>
                    <a:lnTo>
                      <a:pt x="29" y="4"/>
                    </a:lnTo>
                    <a:lnTo>
                      <a:pt x="28" y="4"/>
                    </a:lnTo>
                    <a:lnTo>
                      <a:pt x="27" y="4"/>
                    </a:lnTo>
                    <a:lnTo>
                      <a:pt x="26" y="4"/>
                    </a:lnTo>
                    <a:lnTo>
                      <a:pt x="26" y="3"/>
                    </a:lnTo>
                    <a:lnTo>
                      <a:pt x="25" y="3"/>
                    </a:lnTo>
                    <a:lnTo>
                      <a:pt x="24" y="3"/>
                    </a:lnTo>
                    <a:lnTo>
                      <a:pt x="23" y="3"/>
                    </a:lnTo>
                    <a:lnTo>
                      <a:pt x="22" y="3"/>
                    </a:lnTo>
                    <a:lnTo>
                      <a:pt x="20" y="3"/>
                    </a:lnTo>
                    <a:lnTo>
                      <a:pt x="20" y="2"/>
                    </a:lnTo>
                    <a:lnTo>
                      <a:pt x="19" y="2"/>
                    </a:lnTo>
                    <a:lnTo>
                      <a:pt x="17" y="2"/>
                    </a:lnTo>
                    <a:lnTo>
                      <a:pt x="16" y="2"/>
                    </a:lnTo>
                    <a:lnTo>
                      <a:pt x="15" y="2"/>
                    </a:lnTo>
                    <a:lnTo>
                      <a:pt x="14" y="2"/>
                    </a:lnTo>
                    <a:lnTo>
                      <a:pt x="14" y="1"/>
                    </a:lnTo>
                    <a:lnTo>
                      <a:pt x="13" y="1"/>
                    </a:lnTo>
                    <a:lnTo>
                      <a:pt x="12" y="1"/>
                    </a:lnTo>
                    <a:lnTo>
                      <a:pt x="11" y="1"/>
                    </a:lnTo>
                    <a:lnTo>
                      <a:pt x="9" y="1"/>
                    </a:lnTo>
                    <a:lnTo>
                      <a:pt x="8" y="1"/>
                    </a:lnTo>
                    <a:lnTo>
                      <a:pt x="8" y="0"/>
                    </a:lnTo>
                    <a:lnTo>
                      <a:pt x="6" y="0"/>
                    </a:lnTo>
                    <a:lnTo>
                      <a:pt x="5"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1" name="Freeform 400"/>
              <p:cNvSpPr>
                <a:spLocks/>
              </p:cNvSpPr>
              <p:nvPr/>
            </p:nvSpPr>
            <p:spPr bwMode="auto">
              <a:xfrm>
                <a:off x="5071" y="3233"/>
                <a:ext cx="53" cy="37"/>
              </a:xfrm>
              <a:custGeom>
                <a:avLst/>
                <a:gdLst>
                  <a:gd name="T0" fmla="*/ 3 w 53"/>
                  <a:gd name="T1" fmla="*/ 1 h 37"/>
                  <a:gd name="T2" fmla="*/ 3 w 53"/>
                  <a:gd name="T3" fmla="*/ 2 h 37"/>
                  <a:gd name="T4" fmla="*/ 2 w 53"/>
                  <a:gd name="T5" fmla="*/ 4 h 37"/>
                  <a:gd name="T6" fmla="*/ 2 w 53"/>
                  <a:gd name="T7" fmla="*/ 5 h 37"/>
                  <a:gd name="T8" fmla="*/ 1 w 53"/>
                  <a:gd name="T9" fmla="*/ 6 h 37"/>
                  <a:gd name="T10" fmla="*/ 0 w 53"/>
                  <a:gd name="T11" fmla="*/ 8 h 37"/>
                  <a:gd name="T12" fmla="*/ 0 w 53"/>
                  <a:gd name="T13" fmla="*/ 28 h 37"/>
                  <a:gd name="T14" fmla="*/ 1 w 53"/>
                  <a:gd name="T15" fmla="*/ 29 h 37"/>
                  <a:gd name="T16" fmla="*/ 3 w 53"/>
                  <a:gd name="T17" fmla="*/ 29 h 37"/>
                  <a:gd name="T18" fmla="*/ 5 w 53"/>
                  <a:gd name="T19" fmla="*/ 29 h 37"/>
                  <a:gd name="T20" fmla="*/ 7 w 53"/>
                  <a:gd name="T21" fmla="*/ 30 h 37"/>
                  <a:gd name="T22" fmla="*/ 9 w 53"/>
                  <a:gd name="T23" fmla="*/ 30 h 37"/>
                  <a:gd name="T24" fmla="*/ 11 w 53"/>
                  <a:gd name="T25" fmla="*/ 30 h 37"/>
                  <a:gd name="T26" fmla="*/ 14 w 53"/>
                  <a:gd name="T27" fmla="*/ 31 h 37"/>
                  <a:gd name="T28" fmla="*/ 16 w 53"/>
                  <a:gd name="T29" fmla="*/ 31 h 37"/>
                  <a:gd name="T30" fmla="*/ 18 w 53"/>
                  <a:gd name="T31" fmla="*/ 32 h 37"/>
                  <a:gd name="T32" fmla="*/ 20 w 53"/>
                  <a:gd name="T33" fmla="*/ 32 h 37"/>
                  <a:gd name="T34" fmla="*/ 22 w 53"/>
                  <a:gd name="T35" fmla="*/ 32 h 37"/>
                  <a:gd name="T36" fmla="*/ 25 w 53"/>
                  <a:gd name="T37" fmla="*/ 33 h 37"/>
                  <a:gd name="T38" fmla="*/ 27 w 53"/>
                  <a:gd name="T39" fmla="*/ 33 h 37"/>
                  <a:gd name="T40" fmla="*/ 29 w 53"/>
                  <a:gd name="T41" fmla="*/ 34 h 37"/>
                  <a:gd name="T42" fmla="*/ 31 w 53"/>
                  <a:gd name="T43" fmla="*/ 34 h 37"/>
                  <a:gd name="T44" fmla="*/ 33 w 53"/>
                  <a:gd name="T45" fmla="*/ 34 h 37"/>
                  <a:gd name="T46" fmla="*/ 35 w 53"/>
                  <a:gd name="T47" fmla="*/ 35 h 37"/>
                  <a:gd name="T48" fmla="*/ 38 w 53"/>
                  <a:gd name="T49" fmla="*/ 35 h 37"/>
                  <a:gd name="T50" fmla="*/ 40 w 53"/>
                  <a:gd name="T51" fmla="*/ 36 h 37"/>
                  <a:gd name="T52" fmla="*/ 42 w 53"/>
                  <a:gd name="T53" fmla="*/ 36 h 37"/>
                  <a:gd name="T54" fmla="*/ 44 w 53"/>
                  <a:gd name="T55" fmla="*/ 36 h 37"/>
                  <a:gd name="T56" fmla="*/ 46 w 53"/>
                  <a:gd name="T57" fmla="*/ 37 h 37"/>
                  <a:gd name="T58" fmla="*/ 48 w 53"/>
                  <a:gd name="T59" fmla="*/ 37 h 37"/>
                  <a:gd name="T60" fmla="*/ 49 w 53"/>
                  <a:gd name="T61" fmla="*/ 35 h 37"/>
                  <a:gd name="T62" fmla="*/ 49 w 53"/>
                  <a:gd name="T63" fmla="*/ 34 h 37"/>
                  <a:gd name="T64" fmla="*/ 50 w 53"/>
                  <a:gd name="T65" fmla="*/ 33 h 37"/>
                  <a:gd name="T66" fmla="*/ 50 w 53"/>
                  <a:gd name="T67" fmla="*/ 32 h 37"/>
                  <a:gd name="T68" fmla="*/ 51 w 53"/>
                  <a:gd name="T69" fmla="*/ 31 h 37"/>
                  <a:gd name="T70" fmla="*/ 52 w 53"/>
                  <a:gd name="T71" fmla="*/ 30 h 37"/>
                  <a:gd name="T72" fmla="*/ 52 w 53"/>
                  <a:gd name="T73" fmla="*/ 29 h 37"/>
                  <a:gd name="T74" fmla="*/ 53 w 53"/>
                  <a:gd name="T75" fmla="*/ 8 h 37"/>
                  <a:gd name="T76" fmla="*/ 50 w 53"/>
                  <a:gd name="T77" fmla="*/ 8 h 37"/>
                  <a:gd name="T78" fmla="*/ 48 w 53"/>
                  <a:gd name="T79" fmla="*/ 8 h 37"/>
                  <a:gd name="T80" fmla="*/ 46 w 53"/>
                  <a:gd name="T81" fmla="*/ 7 h 37"/>
                  <a:gd name="T82" fmla="*/ 44 w 53"/>
                  <a:gd name="T83" fmla="*/ 7 h 37"/>
                  <a:gd name="T84" fmla="*/ 42 w 53"/>
                  <a:gd name="T85" fmla="*/ 7 h 37"/>
                  <a:gd name="T86" fmla="*/ 40 w 53"/>
                  <a:gd name="T87" fmla="*/ 6 h 37"/>
                  <a:gd name="T88" fmla="*/ 38 w 53"/>
                  <a:gd name="T89" fmla="*/ 6 h 37"/>
                  <a:gd name="T90" fmla="*/ 34 w 53"/>
                  <a:gd name="T91" fmla="*/ 5 h 37"/>
                  <a:gd name="T92" fmla="*/ 32 w 53"/>
                  <a:gd name="T93" fmla="*/ 5 h 37"/>
                  <a:gd name="T94" fmla="*/ 30 w 53"/>
                  <a:gd name="T95" fmla="*/ 4 h 37"/>
                  <a:gd name="T96" fmla="*/ 28 w 53"/>
                  <a:gd name="T97" fmla="*/ 4 h 37"/>
                  <a:gd name="T98" fmla="*/ 26 w 53"/>
                  <a:gd name="T99" fmla="*/ 4 h 37"/>
                  <a:gd name="T100" fmla="*/ 24 w 53"/>
                  <a:gd name="T101" fmla="*/ 3 h 37"/>
                  <a:gd name="T102" fmla="*/ 22 w 53"/>
                  <a:gd name="T103" fmla="*/ 3 h 37"/>
                  <a:gd name="T104" fmla="*/ 19 w 53"/>
                  <a:gd name="T105" fmla="*/ 3 h 37"/>
                  <a:gd name="T106" fmla="*/ 17 w 53"/>
                  <a:gd name="T107" fmla="*/ 2 h 37"/>
                  <a:gd name="T108" fmla="*/ 14 w 53"/>
                  <a:gd name="T109" fmla="*/ 2 h 37"/>
                  <a:gd name="T110" fmla="*/ 12 w 53"/>
                  <a:gd name="T111" fmla="*/ 1 h 37"/>
                  <a:gd name="T112" fmla="*/ 10 w 53"/>
                  <a:gd name="T113" fmla="*/ 1 h 37"/>
                  <a:gd name="T114" fmla="*/ 7 w 53"/>
                  <a:gd name="T115" fmla="*/ 1 h 37"/>
                  <a:gd name="T116" fmla="*/ 5 w 53"/>
                  <a:gd name="T117" fmla="*/ 0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
                  <a:gd name="T178" fmla="*/ 0 h 37"/>
                  <a:gd name="T179" fmla="*/ 53 w 5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 h="37">
                    <a:moveTo>
                      <a:pt x="3" y="0"/>
                    </a:moveTo>
                    <a:lnTo>
                      <a:pt x="3" y="1"/>
                    </a:lnTo>
                    <a:lnTo>
                      <a:pt x="3" y="2"/>
                    </a:lnTo>
                    <a:lnTo>
                      <a:pt x="2" y="2"/>
                    </a:lnTo>
                    <a:lnTo>
                      <a:pt x="2" y="3"/>
                    </a:lnTo>
                    <a:lnTo>
                      <a:pt x="2" y="4"/>
                    </a:lnTo>
                    <a:lnTo>
                      <a:pt x="2" y="5"/>
                    </a:lnTo>
                    <a:lnTo>
                      <a:pt x="1" y="5"/>
                    </a:lnTo>
                    <a:lnTo>
                      <a:pt x="1" y="6"/>
                    </a:lnTo>
                    <a:lnTo>
                      <a:pt x="1" y="7"/>
                    </a:lnTo>
                    <a:lnTo>
                      <a:pt x="0" y="7"/>
                    </a:lnTo>
                    <a:lnTo>
                      <a:pt x="0" y="8"/>
                    </a:lnTo>
                    <a:lnTo>
                      <a:pt x="0" y="28"/>
                    </a:lnTo>
                    <a:lnTo>
                      <a:pt x="1" y="28"/>
                    </a:lnTo>
                    <a:lnTo>
                      <a:pt x="1" y="29"/>
                    </a:lnTo>
                    <a:lnTo>
                      <a:pt x="2" y="29"/>
                    </a:lnTo>
                    <a:lnTo>
                      <a:pt x="3" y="29"/>
                    </a:lnTo>
                    <a:lnTo>
                      <a:pt x="4" y="29"/>
                    </a:lnTo>
                    <a:lnTo>
                      <a:pt x="5" y="29"/>
                    </a:lnTo>
                    <a:lnTo>
                      <a:pt x="6" y="29"/>
                    </a:lnTo>
                    <a:lnTo>
                      <a:pt x="6" y="30"/>
                    </a:lnTo>
                    <a:lnTo>
                      <a:pt x="7" y="30"/>
                    </a:lnTo>
                    <a:lnTo>
                      <a:pt x="8" y="30"/>
                    </a:lnTo>
                    <a:lnTo>
                      <a:pt x="9" y="30"/>
                    </a:lnTo>
                    <a:lnTo>
                      <a:pt x="10" y="30"/>
                    </a:lnTo>
                    <a:lnTo>
                      <a:pt x="11" y="30"/>
                    </a:lnTo>
                    <a:lnTo>
                      <a:pt x="12" y="30"/>
                    </a:lnTo>
                    <a:lnTo>
                      <a:pt x="12" y="31"/>
                    </a:lnTo>
                    <a:lnTo>
                      <a:pt x="14" y="31"/>
                    </a:lnTo>
                    <a:lnTo>
                      <a:pt x="15" y="31"/>
                    </a:lnTo>
                    <a:lnTo>
                      <a:pt x="16" y="31"/>
                    </a:lnTo>
                    <a:lnTo>
                      <a:pt x="17" y="31"/>
                    </a:lnTo>
                    <a:lnTo>
                      <a:pt x="17" y="32"/>
                    </a:lnTo>
                    <a:lnTo>
                      <a:pt x="18" y="32"/>
                    </a:lnTo>
                    <a:lnTo>
                      <a:pt x="19" y="32"/>
                    </a:lnTo>
                    <a:lnTo>
                      <a:pt x="20" y="32"/>
                    </a:lnTo>
                    <a:lnTo>
                      <a:pt x="21" y="32"/>
                    </a:lnTo>
                    <a:lnTo>
                      <a:pt x="22" y="32"/>
                    </a:lnTo>
                    <a:lnTo>
                      <a:pt x="23" y="32"/>
                    </a:lnTo>
                    <a:lnTo>
                      <a:pt x="23" y="33"/>
                    </a:lnTo>
                    <a:lnTo>
                      <a:pt x="25" y="33"/>
                    </a:lnTo>
                    <a:lnTo>
                      <a:pt x="26" y="33"/>
                    </a:lnTo>
                    <a:lnTo>
                      <a:pt x="27" y="33"/>
                    </a:lnTo>
                    <a:lnTo>
                      <a:pt x="28" y="33"/>
                    </a:lnTo>
                    <a:lnTo>
                      <a:pt x="29" y="33"/>
                    </a:lnTo>
                    <a:lnTo>
                      <a:pt x="29" y="34"/>
                    </a:lnTo>
                    <a:lnTo>
                      <a:pt x="30" y="34"/>
                    </a:lnTo>
                    <a:lnTo>
                      <a:pt x="31" y="34"/>
                    </a:lnTo>
                    <a:lnTo>
                      <a:pt x="32" y="34"/>
                    </a:lnTo>
                    <a:lnTo>
                      <a:pt x="33" y="34"/>
                    </a:lnTo>
                    <a:lnTo>
                      <a:pt x="34" y="34"/>
                    </a:lnTo>
                    <a:lnTo>
                      <a:pt x="34" y="35"/>
                    </a:lnTo>
                    <a:lnTo>
                      <a:pt x="35" y="35"/>
                    </a:lnTo>
                    <a:lnTo>
                      <a:pt x="36" y="35"/>
                    </a:lnTo>
                    <a:lnTo>
                      <a:pt x="38" y="35"/>
                    </a:lnTo>
                    <a:lnTo>
                      <a:pt x="39" y="35"/>
                    </a:lnTo>
                    <a:lnTo>
                      <a:pt x="40" y="35"/>
                    </a:lnTo>
                    <a:lnTo>
                      <a:pt x="40" y="36"/>
                    </a:lnTo>
                    <a:lnTo>
                      <a:pt x="41" y="36"/>
                    </a:lnTo>
                    <a:lnTo>
                      <a:pt x="42" y="36"/>
                    </a:lnTo>
                    <a:lnTo>
                      <a:pt x="43" y="36"/>
                    </a:lnTo>
                    <a:lnTo>
                      <a:pt x="44" y="36"/>
                    </a:lnTo>
                    <a:lnTo>
                      <a:pt x="45" y="36"/>
                    </a:lnTo>
                    <a:lnTo>
                      <a:pt x="45" y="37"/>
                    </a:lnTo>
                    <a:lnTo>
                      <a:pt x="46" y="37"/>
                    </a:lnTo>
                    <a:lnTo>
                      <a:pt x="47" y="37"/>
                    </a:lnTo>
                    <a:lnTo>
                      <a:pt x="48" y="37"/>
                    </a:lnTo>
                    <a:lnTo>
                      <a:pt x="49" y="37"/>
                    </a:lnTo>
                    <a:lnTo>
                      <a:pt x="49" y="36"/>
                    </a:lnTo>
                    <a:lnTo>
                      <a:pt x="49" y="35"/>
                    </a:lnTo>
                    <a:lnTo>
                      <a:pt x="49" y="34"/>
                    </a:lnTo>
                    <a:lnTo>
                      <a:pt x="50" y="34"/>
                    </a:lnTo>
                    <a:lnTo>
                      <a:pt x="50" y="33"/>
                    </a:lnTo>
                    <a:lnTo>
                      <a:pt x="50" y="32"/>
                    </a:lnTo>
                    <a:lnTo>
                      <a:pt x="51" y="32"/>
                    </a:lnTo>
                    <a:lnTo>
                      <a:pt x="51" y="31"/>
                    </a:lnTo>
                    <a:lnTo>
                      <a:pt x="52" y="31"/>
                    </a:lnTo>
                    <a:lnTo>
                      <a:pt x="52" y="30"/>
                    </a:lnTo>
                    <a:lnTo>
                      <a:pt x="52" y="29"/>
                    </a:lnTo>
                    <a:lnTo>
                      <a:pt x="52" y="28"/>
                    </a:lnTo>
                    <a:lnTo>
                      <a:pt x="53" y="28"/>
                    </a:lnTo>
                    <a:lnTo>
                      <a:pt x="53" y="8"/>
                    </a:lnTo>
                    <a:lnTo>
                      <a:pt x="52" y="8"/>
                    </a:lnTo>
                    <a:lnTo>
                      <a:pt x="50" y="8"/>
                    </a:lnTo>
                    <a:lnTo>
                      <a:pt x="49" y="8"/>
                    </a:lnTo>
                    <a:lnTo>
                      <a:pt x="48" y="8"/>
                    </a:lnTo>
                    <a:lnTo>
                      <a:pt x="47" y="8"/>
                    </a:lnTo>
                    <a:lnTo>
                      <a:pt x="47" y="7"/>
                    </a:lnTo>
                    <a:lnTo>
                      <a:pt x="46" y="7"/>
                    </a:lnTo>
                    <a:lnTo>
                      <a:pt x="45" y="7"/>
                    </a:lnTo>
                    <a:lnTo>
                      <a:pt x="44" y="7"/>
                    </a:lnTo>
                    <a:lnTo>
                      <a:pt x="43" y="7"/>
                    </a:lnTo>
                    <a:lnTo>
                      <a:pt x="42" y="7"/>
                    </a:lnTo>
                    <a:lnTo>
                      <a:pt x="41" y="7"/>
                    </a:lnTo>
                    <a:lnTo>
                      <a:pt x="41" y="6"/>
                    </a:lnTo>
                    <a:lnTo>
                      <a:pt x="40" y="6"/>
                    </a:lnTo>
                    <a:lnTo>
                      <a:pt x="39" y="6"/>
                    </a:lnTo>
                    <a:lnTo>
                      <a:pt x="38" y="6"/>
                    </a:lnTo>
                    <a:lnTo>
                      <a:pt x="36" y="6"/>
                    </a:lnTo>
                    <a:lnTo>
                      <a:pt x="34" y="6"/>
                    </a:lnTo>
                    <a:lnTo>
                      <a:pt x="34" y="5"/>
                    </a:lnTo>
                    <a:lnTo>
                      <a:pt x="33" y="5"/>
                    </a:lnTo>
                    <a:lnTo>
                      <a:pt x="32" y="5"/>
                    </a:lnTo>
                    <a:lnTo>
                      <a:pt x="31" y="5"/>
                    </a:lnTo>
                    <a:lnTo>
                      <a:pt x="30" y="5"/>
                    </a:lnTo>
                    <a:lnTo>
                      <a:pt x="30" y="4"/>
                    </a:lnTo>
                    <a:lnTo>
                      <a:pt x="29" y="4"/>
                    </a:lnTo>
                    <a:lnTo>
                      <a:pt x="28" y="4"/>
                    </a:lnTo>
                    <a:lnTo>
                      <a:pt x="27" y="4"/>
                    </a:lnTo>
                    <a:lnTo>
                      <a:pt x="26" y="4"/>
                    </a:lnTo>
                    <a:lnTo>
                      <a:pt x="25" y="4"/>
                    </a:lnTo>
                    <a:lnTo>
                      <a:pt x="24" y="4"/>
                    </a:lnTo>
                    <a:lnTo>
                      <a:pt x="24" y="3"/>
                    </a:lnTo>
                    <a:lnTo>
                      <a:pt x="23" y="3"/>
                    </a:lnTo>
                    <a:lnTo>
                      <a:pt x="22" y="3"/>
                    </a:lnTo>
                    <a:lnTo>
                      <a:pt x="20" y="3"/>
                    </a:lnTo>
                    <a:lnTo>
                      <a:pt x="19" y="3"/>
                    </a:lnTo>
                    <a:lnTo>
                      <a:pt x="18" y="3"/>
                    </a:lnTo>
                    <a:lnTo>
                      <a:pt x="18" y="2"/>
                    </a:lnTo>
                    <a:lnTo>
                      <a:pt x="17" y="2"/>
                    </a:lnTo>
                    <a:lnTo>
                      <a:pt x="15" y="2"/>
                    </a:lnTo>
                    <a:lnTo>
                      <a:pt x="14" y="2"/>
                    </a:lnTo>
                    <a:lnTo>
                      <a:pt x="13" y="2"/>
                    </a:lnTo>
                    <a:lnTo>
                      <a:pt x="12" y="2"/>
                    </a:lnTo>
                    <a:lnTo>
                      <a:pt x="12" y="1"/>
                    </a:lnTo>
                    <a:lnTo>
                      <a:pt x="11" y="1"/>
                    </a:lnTo>
                    <a:lnTo>
                      <a:pt x="10" y="1"/>
                    </a:lnTo>
                    <a:lnTo>
                      <a:pt x="9" y="1"/>
                    </a:lnTo>
                    <a:lnTo>
                      <a:pt x="7" y="1"/>
                    </a:lnTo>
                    <a:lnTo>
                      <a:pt x="5" y="1"/>
                    </a:lnTo>
                    <a:lnTo>
                      <a:pt x="5" y="0"/>
                    </a:lnTo>
                    <a:lnTo>
                      <a:pt x="4" y="0"/>
                    </a:lnTo>
                    <a:lnTo>
                      <a:pt x="3"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2" name="Freeform 401"/>
              <p:cNvSpPr>
                <a:spLocks/>
              </p:cNvSpPr>
              <p:nvPr/>
            </p:nvSpPr>
            <p:spPr bwMode="auto">
              <a:xfrm>
                <a:off x="5073" y="3233"/>
                <a:ext cx="49" cy="37"/>
              </a:xfrm>
              <a:custGeom>
                <a:avLst/>
                <a:gdLst>
                  <a:gd name="T0" fmla="*/ 2 w 49"/>
                  <a:gd name="T1" fmla="*/ 1 h 37"/>
                  <a:gd name="T2" fmla="*/ 1 w 49"/>
                  <a:gd name="T3" fmla="*/ 2 h 37"/>
                  <a:gd name="T4" fmla="*/ 1 w 49"/>
                  <a:gd name="T5" fmla="*/ 4 h 37"/>
                  <a:gd name="T6" fmla="*/ 0 w 49"/>
                  <a:gd name="T7" fmla="*/ 5 h 37"/>
                  <a:gd name="T8" fmla="*/ 0 w 49"/>
                  <a:gd name="T9" fmla="*/ 29 h 37"/>
                  <a:gd name="T10" fmla="*/ 2 w 49"/>
                  <a:gd name="T11" fmla="*/ 29 h 37"/>
                  <a:gd name="T12" fmla="*/ 4 w 49"/>
                  <a:gd name="T13" fmla="*/ 30 h 37"/>
                  <a:gd name="T14" fmla="*/ 6 w 49"/>
                  <a:gd name="T15" fmla="*/ 30 h 37"/>
                  <a:gd name="T16" fmla="*/ 8 w 49"/>
                  <a:gd name="T17" fmla="*/ 30 h 37"/>
                  <a:gd name="T18" fmla="*/ 10 w 49"/>
                  <a:gd name="T19" fmla="*/ 31 h 37"/>
                  <a:gd name="T20" fmla="*/ 13 w 49"/>
                  <a:gd name="T21" fmla="*/ 31 h 37"/>
                  <a:gd name="T22" fmla="*/ 15 w 49"/>
                  <a:gd name="T23" fmla="*/ 32 h 37"/>
                  <a:gd name="T24" fmla="*/ 17 w 49"/>
                  <a:gd name="T25" fmla="*/ 32 h 37"/>
                  <a:gd name="T26" fmla="*/ 19 w 49"/>
                  <a:gd name="T27" fmla="*/ 32 h 37"/>
                  <a:gd name="T28" fmla="*/ 21 w 49"/>
                  <a:gd name="T29" fmla="*/ 33 h 37"/>
                  <a:gd name="T30" fmla="*/ 24 w 49"/>
                  <a:gd name="T31" fmla="*/ 33 h 37"/>
                  <a:gd name="T32" fmla="*/ 26 w 49"/>
                  <a:gd name="T33" fmla="*/ 33 h 37"/>
                  <a:gd name="T34" fmla="*/ 28 w 49"/>
                  <a:gd name="T35" fmla="*/ 34 h 37"/>
                  <a:gd name="T36" fmla="*/ 30 w 49"/>
                  <a:gd name="T37" fmla="*/ 34 h 37"/>
                  <a:gd name="T38" fmla="*/ 32 w 49"/>
                  <a:gd name="T39" fmla="*/ 35 h 37"/>
                  <a:gd name="T40" fmla="*/ 34 w 49"/>
                  <a:gd name="T41" fmla="*/ 35 h 37"/>
                  <a:gd name="T42" fmla="*/ 37 w 49"/>
                  <a:gd name="T43" fmla="*/ 35 h 37"/>
                  <a:gd name="T44" fmla="*/ 39 w 49"/>
                  <a:gd name="T45" fmla="*/ 36 h 37"/>
                  <a:gd name="T46" fmla="*/ 41 w 49"/>
                  <a:gd name="T47" fmla="*/ 36 h 37"/>
                  <a:gd name="T48" fmla="*/ 43 w 49"/>
                  <a:gd name="T49" fmla="*/ 37 h 37"/>
                  <a:gd name="T50" fmla="*/ 45 w 49"/>
                  <a:gd name="T51" fmla="*/ 37 h 37"/>
                  <a:gd name="T52" fmla="*/ 47 w 49"/>
                  <a:gd name="T53" fmla="*/ 36 h 37"/>
                  <a:gd name="T54" fmla="*/ 47 w 49"/>
                  <a:gd name="T55" fmla="*/ 35 h 37"/>
                  <a:gd name="T56" fmla="*/ 48 w 49"/>
                  <a:gd name="T57" fmla="*/ 34 h 37"/>
                  <a:gd name="T58" fmla="*/ 48 w 49"/>
                  <a:gd name="T59" fmla="*/ 33 h 37"/>
                  <a:gd name="T60" fmla="*/ 49 w 49"/>
                  <a:gd name="T61" fmla="*/ 8 h 37"/>
                  <a:gd name="T62" fmla="*/ 48 w 49"/>
                  <a:gd name="T63" fmla="*/ 8 h 37"/>
                  <a:gd name="T64" fmla="*/ 45 w 49"/>
                  <a:gd name="T65" fmla="*/ 7 h 37"/>
                  <a:gd name="T66" fmla="*/ 43 w 49"/>
                  <a:gd name="T67" fmla="*/ 7 h 37"/>
                  <a:gd name="T68" fmla="*/ 41 w 49"/>
                  <a:gd name="T69" fmla="*/ 7 h 37"/>
                  <a:gd name="T70" fmla="*/ 39 w 49"/>
                  <a:gd name="T71" fmla="*/ 6 h 37"/>
                  <a:gd name="T72" fmla="*/ 37 w 49"/>
                  <a:gd name="T73" fmla="*/ 6 h 37"/>
                  <a:gd name="T74" fmla="*/ 35 w 49"/>
                  <a:gd name="T75" fmla="*/ 6 h 37"/>
                  <a:gd name="T76" fmla="*/ 32 w 49"/>
                  <a:gd name="T77" fmla="*/ 5 h 37"/>
                  <a:gd name="T78" fmla="*/ 29 w 49"/>
                  <a:gd name="T79" fmla="*/ 5 h 37"/>
                  <a:gd name="T80" fmla="*/ 27 w 49"/>
                  <a:gd name="T81" fmla="*/ 4 h 37"/>
                  <a:gd name="T82" fmla="*/ 25 w 49"/>
                  <a:gd name="T83" fmla="*/ 4 h 37"/>
                  <a:gd name="T84" fmla="*/ 23 w 49"/>
                  <a:gd name="T85" fmla="*/ 4 h 37"/>
                  <a:gd name="T86" fmla="*/ 21 w 49"/>
                  <a:gd name="T87" fmla="*/ 3 h 37"/>
                  <a:gd name="T88" fmla="*/ 19 w 49"/>
                  <a:gd name="T89" fmla="*/ 3 h 37"/>
                  <a:gd name="T90" fmla="*/ 17 w 49"/>
                  <a:gd name="T91" fmla="*/ 2 h 37"/>
                  <a:gd name="T92" fmla="*/ 14 w 49"/>
                  <a:gd name="T93" fmla="*/ 2 h 37"/>
                  <a:gd name="T94" fmla="*/ 11 w 49"/>
                  <a:gd name="T95" fmla="*/ 2 h 37"/>
                  <a:gd name="T96" fmla="*/ 9 w 49"/>
                  <a:gd name="T97" fmla="*/ 1 h 37"/>
                  <a:gd name="T98" fmla="*/ 7 w 49"/>
                  <a:gd name="T99" fmla="*/ 1 h 37"/>
                  <a:gd name="T100" fmla="*/ 5 w 49"/>
                  <a:gd name="T101" fmla="*/ 1 h 37"/>
                  <a:gd name="T102" fmla="*/ 3 w 49"/>
                  <a:gd name="T103" fmla="*/ 0 h 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7"/>
                  <a:gd name="T158" fmla="*/ 49 w 49"/>
                  <a:gd name="T159" fmla="*/ 37 h 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7">
                    <a:moveTo>
                      <a:pt x="2" y="0"/>
                    </a:moveTo>
                    <a:lnTo>
                      <a:pt x="2" y="1"/>
                    </a:lnTo>
                    <a:lnTo>
                      <a:pt x="1" y="1"/>
                    </a:lnTo>
                    <a:lnTo>
                      <a:pt x="1" y="2"/>
                    </a:lnTo>
                    <a:lnTo>
                      <a:pt x="1" y="3"/>
                    </a:lnTo>
                    <a:lnTo>
                      <a:pt x="1" y="4"/>
                    </a:lnTo>
                    <a:lnTo>
                      <a:pt x="0" y="4"/>
                    </a:lnTo>
                    <a:lnTo>
                      <a:pt x="0" y="5"/>
                    </a:lnTo>
                    <a:lnTo>
                      <a:pt x="0" y="29"/>
                    </a:lnTo>
                    <a:lnTo>
                      <a:pt x="1" y="29"/>
                    </a:lnTo>
                    <a:lnTo>
                      <a:pt x="2" y="29"/>
                    </a:lnTo>
                    <a:lnTo>
                      <a:pt x="3" y="29"/>
                    </a:lnTo>
                    <a:lnTo>
                      <a:pt x="4" y="29"/>
                    </a:lnTo>
                    <a:lnTo>
                      <a:pt x="4" y="30"/>
                    </a:lnTo>
                    <a:lnTo>
                      <a:pt x="5" y="30"/>
                    </a:lnTo>
                    <a:lnTo>
                      <a:pt x="6" y="30"/>
                    </a:lnTo>
                    <a:lnTo>
                      <a:pt x="7" y="30"/>
                    </a:lnTo>
                    <a:lnTo>
                      <a:pt x="8" y="30"/>
                    </a:lnTo>
                    <a:lnTo>
                      <a:pt x="9" y="30"/>
                    </a:lnTo>
                    <a:lnTo>
                      <a:pt x="10" y="30"/>
                    </a:lnTo>
                    <a:lnTo>
                      <a:pt x="10" y="31"/>
                    </a:lnTo>
                    <a:lnTo>
                      <a:pt x="12" y="31"/>
                    </a:lnTo>
                    <a:lnTo>
                      <a:pt x="13" y="31"/>
                    </a:lnTo>
                    <a:lnTo>
                      <a:pt x="14" y="31"/>
                    </a:lnTo>
                    <a:lnTo>
                      <a:pt x="15" y="31"/>
                    </a:lnTo>
                    <a:lnTo>
                      <a:pt x="15" y="32"/>
                    </a:lnTo>
                    <a:lnTo>
                      <a:pt x="16" y="32"/>
                    </a:lnTo>
                    <a:lnTo>
                      <a:pt x="17" y="32"/>
                    </a:lnTo>
                    <a:lnTo>
                      <a:pt x="18" y="32"/>
                    </a:lnTo>
                    <a:lnTo>
                      <a:pt x="19" y="32"/>
                    </a:lnTo>
                    <a:lnTo>
                      <a:pt x="20" y="32"/>
                    </a:lnTo>
                    <a:lnTo>
                      <a:pt x="21" y="32"/>
                    </a:lnTo>
                    <a:lnTo>
                      <a:pt x="21" y="33"/>
                    </a:lnTo>
                    <a:lnTo>
                      <a:pt x="23" y="33"/>
                    </a:lnTo>
                    <a:lnTo>
                      <a:pt x="24" y="33"/>
                    </a:lnTo>
                    <a:lnTo>
                      <a:pt x="25" y="33"/>
                    </a:lnTo>
                    <a:lnTo>
                      <a:pt x="26" y="33"/>
                    </a:lnTo>
                    <a:lnTo>
                      <a:pt x="27" y="33"/>
                    </a:lnTo>
                    <a:lnTo>
                      <a:pt x="27" y="34"/>
                    </a:lnTo>
                    <a:lnTo>
                      <a:pt x="28" y="34"/>
                    </a:lnTo>
                    <a:lnTo>
                      <a:pt x="29" y="34"/>
                    </a:lnTo>
                    <a:lnTo>
                      <a:pt x="30" y="34"/>
                    </a:lnTo>
                    <a:lnTo>
                      <a:pt x="31" y="34"/>
                    </a:lnTo>
                    <a:lnTo>
                      <a:pt x="32" y="34"/>
                    </a:lnTo>
                    <a:lnTo>
                      <a:pt x="32" y="35"/>
                    </a:lnTo>
                    <a:lnTo>
                      <a:pt x="33" y="35"/>
                    </a:lnTo>
                    <a:lnTo>
                      <a:pt x="34" y="35"/>
                    </a:lnTo>
                    <a:lnTo>
                      <a:pt x="36" y="35"/>
                    </a:lnTo>
                    <a:lnTo>
                      <a:pt x="37" y="35"/>
                    </a:lnTo>
                    <a:lnTo>
                      <a:pt x="38" y="35"/>
                    </a:lnTo>
                    <a:lnTo>
                      <a:pt x="38" y="36"/>
                    </a:lnTo>
                    <a:lnTo>
                      <a:pt x="39" y="36"/>
                    </a:lnTo>
                    <a:lnTo>
                      <a:pt x="40" y="36"/>
                    </a:lnTo>
                    <a:lnTo>
                      <a:pt x="41" y="36"/>
                    </a:lnTo>
                    <a:lnTo>
                      <a:pt x="42" y="36"/>
                    </a:lnTo>
                    <a:lnTo>
                      <a:pt x="43" y="36"/>
                    </a:lnTo>
                    <a:lnTo>
                      <a:pt x="43" y="37"/>
                    </a:lnTo>
                    <a:lnTo>
                      <a:pt x="44" y="37"/>
                    </a:lnTo>
                    <a:lnTo>
                      <a:pt x="45" y="37"/>
                    </a:lnTo>
                    <a:lnTo>
                      <a:pt x="47" y="37"/>
                    </a:lnTo>
                    <a:lnTo>
                      <a:pt x="47" y="36"/>
                    </a:lnTo>
                    <a:lnTo>
                      <a:pt x="47" y="35"/>
                    </a:lnTo>
                    <a:lnTo>
                      <a:pt x="48" y="35"/>
                    </a:lnTo>
                    <a:lnTo>
                      <a:pt x="48" y="34"/>
                    </a:lnTo>
                    <a:lnTo>
                      <a:pt x="48" y="33"/>
                    </a:lnTo>
                    <a:lnTo>
                      <a:pt x="48" y="32"/>
                    </a:lnTo>
                    <a:lnTo>
                      <a:pt x="49" y="32"/>
                    </a:lnTo>
                    <a:lnTo>
                      <a:pt x="49" y="8"/>
                    </a:lnTo>
                    <a:lnTo>
                      <a:pt x="48" y="8"/>
                    </a:lnTo>
                    <a:lnTo>
                      <a:pt x="47" y="8"/>
                    </a:lnTo>
                    <a:lnTo>
                      <a:pt x="45" y="8"/>
                    </a:lnTo>
                    <a:lnTo>
                      <a:pt x="45" y="7"/>
                    </a:lnTo>
                    <a:lnTo>
                      <a:pt x="44" y="7"/>
                    </a:lnTo>
                    <a:lnTo>
                      <a:pt x="43" y="7"/>
                    </a:lnTo>
                    <a:lnTo>
                      <a:pt x="42" y="7"/>
                    </a:lnTo>
                    <a:lnTo>
                      <a:pt x="41" y="7"/>
                    </a:lnTo>
                    <a:lnTo>
                      <a:pt x="40" y="7"/>
                    </a:lnTo>
                    <a:lnTo>
                      <a:pt x="39" y="7"/>
                    </a:lnTo>
                    <a:lnTo>
                      <a:pt x="39" y="6"/>
                    </a:lnTo>
                    <a:lnTo>
                      <a:pt x="38" y="6"/>
                    </a:lnTo>
                    <a:lnTo>
                      <a:pt x="37" y="6"/>
                    </a:lnTo>
                    <a:lnTo>
                      <a:pt x="36" y="6"/>
                    </a:lnTo>
                    <a:lnTo>
                      <a:pt x="35" y="6"/>
                    </a:lnTo>
                    <a:lnTo>
                      <a:pt x="33" y="6"/>
                    </a:lnTo>
                    <a:lnTo>
                      <a:pt x="33" y="5"/>
                    </a:lnTo>
                    <a:lnTo>
                      <a:pt x="32" y="5"/>
                    </a:lnTo>
                    <a:lnTo>
                      <a:pt x="31" y="5"/>
                    </a:lnTo>
                    <a:lnTo>
                      <a:pt x="29" y="5"/>
                    </a:lnTo>
                    <a:lnTo>
                      <a:pt x="28" y="5"/>
                    </a:lnTo>
                    <a:lnTo>
                      <a:pt x="28" y="4"/>
                    </a:lnTo>
                    <a:lnTo>
                      <a:pt x="27" y="4"/>
                    </a:lnTo>
                    <a:lnTo>
                      <a:pt x="26" y="4"/>
                    </a:lnTo>
                    <a:lnTo>
                      <a:pt x="25" y="4"/>
                    </a:lnTo>
                    <a:lnTo>
                      <a:pt x="24" y="4"/>
                    </a:lnTo>
                    <a:lnTo>
                      <a:pt x="23" y="4"/>
                    </a:lnTo>
                    <a:lnTo>
                      <a:pt x="22" y="4"/>
                    </a:lnTo>
                    <a:lnTo>
                      <a:pt x="22" y="3"/>
                    </a:lnTo>
                    <a:lnTo>
                      <a:pt x="21" y="3"/>
                    </a:lnTo>
                    <a:lnTo>
                      <a:pt x="20" y="3"/>
                    </a:lnTo>
                    <a:lnTo>
                      <a:pt x="19" y="3"/>
                    </a:lnTo>
                    <a:lnTo>
                      <a:pt x="18" y="3"/>
                    </a:lnTo>
                    <a:lnTo>
                      <a:pt x="17" y="3"/>
                    </a:lnTo>
                    <a:lnTo>
                      <a:pt x="17" y="2"/>
                    </a:lnTo>
                    <a:lnTo>
                      <a:pt x="16" y="2"/>
                    </a:lnTo>
                    <a:lnTo>
                      <a:pt x="14" y="2"/>
                    </a:lnTo>
                    <a:lnTo>
                      <a:pt x="12" y="2"/>
                    </a:lnTo>
                    <a:lnTo>
                      <a:pt x="11" y="2"/>
                    </a:lnTo>
                    <a:lnTo>
                      <a:pt x="10" y="2"/>
                    </a:lnTo>
                    <a:lnTo>
                      <a:pt x="10" y="1"/>
                    </a:lnTo>
                    <a:lnTo>
                      <a:pt x="9" y="1"/>
                    </a:lnTo>
                    <a:lnTo>
                      <a:pt x="8" y="1"/>
                    </a:lnTo>
                    <a:lnTo>
                      <a:pt x="7" y="1"/>
                    </a:lnTo>
                    <a:lnTo>
                      <a:pt x="6" y="1"/>
                    </a:lnTo>
                    <a:lnTo>
                      <a:pt x="5" y="1"/>
                    </a:lnTo>
                    <a:lnTo>
                      <a:pt x="4" y="1"/>
                    </a:lnTo>
                    <a:lnTo>
                      <a:pt x="4" y="0"/>
                    </a:lnTo>
                    <a:lnTo>
                      <a:pt x="3" y="0"/>
                    </a:lnTo>
                    <a:lnTo>
                      <a:pt x="2"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3" name="Freeform 402"/>
              <p:cNvSpPr>
                <a:spLocks/>
              </p:cNvSpPr>
              <p:nvPr/>
            </p:nvSpPr>
            <p:spPr bwMode="auto">
              <a:xfrm>
                <a:off x="5074" y="3234"/>
                <a:ext cx="46" cy="35"/>
              </a:xfrm>
              <a:custGeom>
                <a:avLst/>
                <a:gdLst>
                  <a:gd name="T0" fmla="*/ 1 w 46"/>
                  <a:gd name="T1" fmla="*/ 28 h 35"/>
                  <a:gd name="T2" fmla="*/ 2 w 46"/>
                  <a:gd name="T3" fmla="*/ 28 h 35"/>
                  <a:gd name="T4" fmla="*/ 4 w 46"/>
                  <a:gd name="T5" fmla="*/ 29 h 35"/>
                  <a:gd name="T6" fmla="*/ 5 w 46"/>
                  <a:gd name="T7" fmla="*/ 29 h 35"/>
                  <a:gd name="T8" fmla="*/ 7 w 46"/>
                  <a:gd name="T9" fmla="*/ 29 h 35"/>
                  <a:gd name="T10" fmla="*/ 8 w 46"/>
                  <a:gd name="T11" fmla="*/ 29 h 35"/>
                  <a:gd name="T12" fmla="*/ 11 w 46"/>
                  <a:gd name="T13" fmla="*/ 30 h 35"/>
                  <a:gd name="T14" fmla="*/ 12 w 46"/>
                  <a:gd name="T15" fmla="*/ 30 h 35"/>
                  <a:gd name="T16" fmla="*/ 14 w 46"/>
                  <a:gd name="T17" fmla="*/ 30 h 35"/>
                  <a:gd name="T18" fmla="*/ 15 w 46"/>
                  <a:gd name="T19" fmla="*/ 31 h 35"/>
                  <a:gd name="T20" fmla="*/ 17 w 46"/>
                  <a:gd name="T21" fmla="*/ 31 h 35"/>
                  <a:gd name="T22" fmla="*/ 18 w 46"/>
                  <a:gd name="T23" fmla="*/ 31 h 35"/>
                  <a:gd name="T24" fmla="*/ 20 w 46"/>
                  <a:gd name="T25" fmla="*/ 32 h 35"/>
                  <a:gd name="T26" fmla="*/ 22 w 46"/>
                  <a:gd name="T27" fmla="*/ 32 h 35"/>
                  <a:gd name="T28" fmla="*/ 24 w 46"/>
                  <a:gd name="T29" fmla="*/ 32 h 35"/>
                  <a:gd name="T30" fmla="*/ 25 w 46"/>
                  <a:gd name="T31" fmla="*/ 33 h 35"/>
                  <a:gd name="T32" fmla="*/ 27 w 46"/>
                  <a:gd name="T33" fmla="*/ 33 h 35"/>
                  <a:gd name="T34" fmla="*/ 28 w 46"/>
                  <a:gd name="T35" fmla="*/ 33 h 35"/>
                  <a:gd name="T36" fmla="*/ 30 w 46"/>
                  <a:gd name="T37" fmla="*/ 33 h 35"/>
                  <a:gd name="T38" fmla="*/ 31 w 46"/>
                  <a:gd name="T39" fmla="*/ 34 h 35"/>
                  <a:gd name="T40" fmla="*/ 33 w 46"/>
                  <a:gd name="T41" fmla="*/ 34 h 35"/>
                  <a:gd name="T42" fmla="*/ 35 w 46"/>
                  <a:gd name="T43" fmla="*/ 34 h 35"/>
                  <a:gd name="T44" fmla="*/ 37 w 46"/>
                  <a:gd name="T45" fmla="*/ 34 h 35"/>
                  <a:gd name="T46" fmla="*/ 38 w 46"/>
                  <a:gd name="T47" fmla="*/ 35 h 35"/>
                  <a:gd name="T48" fmla="*/ 46 w 46"/>
                  <a:gd name="T49" fmla="*/ 35 h 35"/>
                  <a:gd name="T50" fmla="*/ 46 w 46"/>
                  <a:gd name="T51" fmla="*/ 7 h 35"/>
                  <a:gd name="T52" fmla="*/ 44 w 46"/>
                  <a:gd name="T53" fmla="*/ 6 h 35"/>
                  <a:gd name="T54" fmla="*/ 44 w 46"/>
                  <a:gd name="T55" fmla="*/ 6 h 35"/>
                  <a:gd name="T56" fmla="*/ 41 w 46"/>
                  <a:gd name="T57" fmla="*/ 6 h 35"/>
                  <a:gd name="T58" fmla="*/ 40 w 46"/>
                  <a:gd name="T59" fmla="*/ 5 h 35"/>
                  <a:gd name="T60" fmla="*/ 38 w 46"/>
                  <a:gd name="T61" fmla="*/ 5 h 35"/>
                  <a:gd name="T62" fmla="*/ 37 w 46"/>
                  <a:gd name="T63" fmla="*/ 5 h 35"/>
                  <a:gd name="T64" fmla="*/ 35 w 46"/>
                  <a:gd name="T65" fmla="*/ 5 h 35"/>
                  <a:gd name="T66" fmla="*/ 34 w 46"/>
                  <a:gd name="T67" fmla="*/ 4 h 35"/>
                  <a:gd name="T68" fmla="*/ 30 w 46"/>
                  <a:gd name="T69" fmla="*/ 4 h 35"/>
                  <a:gd name="T70" fmla="*/ 29 w 46"/>
                  <a:gd name="T71" fmla="*/ 4 h 35"/>
                  <a:gd name="T72" fmla="*/ 27 w 46"/>
                  <a:gd name="T73" fmla="*/ 3 h 35"/>
                  <a:gd name="T74" fmla="*/ 26 w 46"/>
                  <a:gd name="T75" fmla="*/ 3 h 35"/>
                  <a:gd name="T76" fmla="*/ 24 w 46"/>
                  <a:gd name="T77" fmla="*/ 3 h 35"/>
                  <a:gd name="T78" fmla="*/ 23 w 46"/>
                  <a:gd name="T79" fmla="*/ 3 h 35"/>
                  <a:gd name="T80" fmla="*/ 21 w 46"/>
                  <a:gd name="T81" fmla="*/ 2 h 35"/>
                  <a:gd name="T82" fmla="*/ 20 w 46"/>
                  <a:gd name="T83" fmla="*/ 2 h 35"/>
                  <a:gd name="T84" fmla="*/ 17 w 46"/>
                  <a:gd name="T85" fmla="*/ 2 h 35"/>
                  <a:gd name="T86" fmla="*/ 16 w 46"/>
                  <a:gd name="T87" fmla="*/ 1 h 35"/>
                  <a:gd name="T88" fmla="*/ 14 w 46"/>
                  <a:gd name="T89" fmla="*/ 1 h 35"/>
                  <a:gd name="T90" fmla="*/ 12 w 46"/>
                  <a:gd name="T91" fmla="*/ 1 h 35"/>
                  <a:gd name="T92" fmla="*/ 10 w 46"/>
                  <a:gd name="T93" fmla="*/ 1 h 35"/>
                  <a:gd name="T94" fmla="*/ 9 w 46"/>
                  <a:gd name="T95" fmla="*/ 0 h 35"/>
                  <a:gd name="T96" fmla="*/ 0 w 46"/>
                  <a:gd name="T97" fmla="*/ 0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5"/>
                  <a:gd name="T149" fmla="*/ 46 w 46"/>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5">
                    <a:moveTo>
                      <a:pt x="0" y="0"/>
                    </a:moveTo>
                    <a:lnTo>
                      <a:pt x="0" y="28"/>
                    </a:lnTo>
                    <a:lnTo>
                      <a:pt x="1" y="28"/>
                    </a:lnTo>
                    <a:lnTo>
                      <a:pt x="2" y="28"/>
                    </a:lnTo>
                    <a:lnTo>
                      <a:pt x="3" y="28"/>
                    </a:lnTo>
                    <a:lnTo>
                      <a:pt x="3" y="29"/>
                    </a:lnTo>
                    <a:lnTo>
                      <a:pt x="4" y="29"/>
                    </a:lnTo>
                    <a:lnTo>
                      <a:pt x="5" y="29"/>
                    </a:lnTo>
                    <a:lnTo>
                      <a:pt x="6" y="29"/>
                    </a:lnTo>
                    <a:lnTo>
                      <a:pt x="7" y="29"/>
                    </a:lnTo>
                    <a:lnTo>
                      <a:pt x="8" y="29"/>
                    </a:lnTo>
                    <a:lnTo>
                      <a:pt x="9" y="29"/>
                    </a:lnTo>
                    <a:lnTo>
                      <a:pt x="9" y="30"/>
                    </a:lnTo>
                    <a:lnTo>
                      <a:pt x="11" y="30"/>
                    </a:lnTo>
                    <a:lnTo>
                      <a:pt x="12" y="30"/>
                    </a:lnTo>
                    <a:lnTo>
                      <a:pt x="13" y="30"/>
                    </a:lnTo>
                    <a:lnTo>
                      <a:pt x="14" y="30"/>
                    </a:lnTo>
                    <a:lnTo>
                      <a:pt x="14" y="31"/>
                    </a:lnTo>
                    <a:lnTo>
                      <a:pt x="15" y="31"/>
                    </a:lnTo>
                    <a:lnTo>
                      <a:pt x="16" y="31"/>
                    </a:lnTo>
                    <a:lnTo>
                      <a:pt x="17" y="31"/>
                    </a:lnTo>
                    <a:lnTo>
                      <a:pt x="18" y="31"/>
                    </a:lnTo>
                    <a:lnTo>
                      <a:pt x="19" y="31"/>
                    </a:lnTo>
                    <a:lnTo>
                      <a:pt x="19" y="32"/>
                    </a:lnTo>
                    <a:lnTo>
                      <a:pt x="20" y="32"/>
                    </a:lnTo>
                    <a:lnTo>
                      <a:pt x="22" y="32"/>
                    </a:lnTo>
                    <a:lnTo>
                      <a:pt x="23" y="32"/>
                    </a:lnTo>
                    <a:lnTo>
                      <a:pt x="24" y="32"/>
                    </a:lnTo>
                    <a:lnTo>
                      <a:pt x="25" y="32"/>
                    </a:lnTo>
                    <a:lnTo>
                      <a:pt x="25" y="33"/>
                    </a:lnTo>
                    <a:lnTo>
                      <a:pt x="26" y="33"/>
                    </a:lnTo>
                    <a:lnTo>
                      <a:pt x="27" y="33"/>
                    </a:lnTo>
                    <a:lnTo>
                      <a:pt x="28" y="33"/>
                    </a:lnTo>
                    <a:lnTo>
                      <a:pt x="29" y="33"/>
                    </a:lnTo>
                    <a:lnTo>
                      <a:pt x="30" y="33"/>
                    </a:lnTo>
                    <a:lnTo>
                      <a:pt x="31" y="33"/>
                    </a:lnTo>
                    <a:lnTo>
                      <a:pt x="31" y="34"/>
                    </a:lnTo>
                    <a:lnTo>
                      <a:pt x="32" y="34"/>
                    </a:lnTo>
                    <a:lnTo>
                      <a:pt x="33" y="34"/>
                    </a:lnTo>
                    <a:lnTo>
                      <a:pt x="35" y="34"/>
                    </a:lnTo>
                    <a:lnTo>
                      <a:pt x="36" y="34"/>
                    </a:lnTo>
                    <a:lnTo>
                      <a:pt x="37" y="34"/>
                    </a:lnTo>
                    <a:lnTo>
                      <a:pt x="37" y="35"/>
                    </a:lnTo>
                    <a:lnTo>
                      <a:pt x="38" y="35"/>
                    </a:lnTo>
                    <a:lnTo>
                      <a:pt x="39" y="35"/>
                    </a:lnTo>
                    <a:lnTo>
                      <a:pt x="46" y="35"/>
                    </a:lnTo>
                    <a:lnTo>
                      <a:pt x="46" y="34"/>
                    </a:lnTo>
                    <a:lnTo>
                      <a:pt x="46" y="7"/>
                    </a:lnTo>
                    <a:lnTo>
                      <a:pt x="46" y="6"/>
                    </a:lnTo>
                    <a:lnTo>
                      <a:pt x="44" y="6"/>
                    </a:lnTo>
                    <a:lnTo>
                      <a:pt x="42" y="6"/>
                    </a:lnTo>
                    <a:lnTo>
                      <a:pt x="41" y="6"/>
                    </a:lnTo>
                    <a:lnTo>
                      <a:pt x="40" y="6"/>
                    </a:lnTo>
                    <a:lnTo>
                      <a:pt x="40" y="5"/>
                    </a:lnTo>
                    <a:lnTo>
                      <a:pt x="39" y="5"/>
                    </a:lnTo>
                    <a:lnTo>
                      <a:pt x="38" y="5"/>
                    </a:lnTo>
                    <a:lnTo>
                      <a:pt x="37" y="5"/>
                    </a:lnTo>
                    <a:lnTo>
                      <a:pt x="36" y="5"/>
                    </a:lnTo>
                    <a:lnTo>
                      <a:pt x="35" y="5"/>
                    </a:lnTo>
                    <a:lnTo>
                      <a:pt x="34" y="5"/>
                    </a:lnTo>
                    <a:lnTo>
                      <a:pt x="34" y="4"/>
                    </a:lnTo>
                    <a:lnTo>
                      <a:pt x="31" y="4"/>
                    </a:lnTo>
                    <a:lnTo>
                      <a:pt x="30" y="4"/>
                    </a:lnTo>
                    <a:lnTo>
                      <a:pt x="29" y="4"/>
                    </a:lnTo>
                    <a:lnTo>
                      <a:pt x="28" y="4"/>
                    </a:lnTo>
                    <a:lnTo>
                      <a:pt x="28" y="3"/>
                    </a:lnTo>
                    <a:lnTo>
                      <a:pt x="27" y="3"/>
                    </a:lnTo>
                    <a:lnTo>
                      <a:pt x="26" y="3"/>
                    </a:lnTo>
                    <a:lnTo>
                      <a:pt x="25" y="3"/>
                    </a:lnTo>
                    <a:lnTo>
                      <a:pt x="24" y="3"/>
                    </a:lnTo>
                    <a:lnTo>
                      <a:pt x="23" y="3"/>
                    </a:lnTo>
                    <a:lnTo>
                      <a:pt x="22" y="3"/>
                    </a:lnTo>
                    <a:lnTo>
                      <a:pt x="22" y="2"/>
                    </a:lnTo>
                    <a:lnTo>
                      <a:pt x="21" y="2"/>
                    </a:lnTo>
                    <a:lnTo>
                      <a:pt x="20" y="2"/>
                    </a:lnTo>
                    <a:lnTo>
                      <a:pt x="19" y="2"/>
                    </a:lnTo>
                    <a:lnTo>
                      <a:pt x="17" y="2"/>
                    </a:lnTo>
                    <a:lnTo>
                      <a:pt x="16" y="2"/>
                    </a:lnTo>
                    <a:lnTo>
                      <a:pt x="16" y="1"/>
                    </a:lnTo>
                    <a:lnTo>
                      <a:pt x="15" y="1"/>
                    </a:lnTo>
                    <a:lnTo>
                      <a:pt x="14" y="1"/>
                    </a:lnTo>
                    <a:lnTo>
                      <a:pt x="12" y="1"/>
                    </a:lnTo>
                    <a:lnTo>
                      <a:pt x="11" y="1"/>
                    </a:lnTo>
                    <a:lnTo>
                      <a:pt x="10" y="1"/>
                    </a:lnTo>
                    <a:lnTo>
                      <a:pt x="10" y="0"/>
                    </a:lnTo>
                    <a:lnTo>
                      <a:pt x="9" y="0"/>
                    </a:lnTo>
                    <a:lnTo>
                      <a:pt x="8"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4" name="Freeform 403"/>
              <p:cNvSpPr>
                <a:spLocks/>
              </p:cNvSpPr>
              <p:nvPr/>
            </p:nvSpPr>
            <p:spPr bwMode="auto">
              <a:xfrm>
                <a:off x="5076" y="3235"/>
                <a:ext cx="42" cy="33"/>
              </a:xfrm>
              <a:custGeom>
                <a:avLst/>
                <a:gdLst>
                  <a:gd name="T0" fmla="*/ 0 w 42"/>
                  <a:gd name="T1" fmla="*/ 27 h 33"/>
                  <a:gd name="T2" fmla="*/ 1 w 42"/>
                  <a:gd name="T3" fmla="*/ 27 h 33"/>
                  <a:gd name="T4" fmla="*/ 2 w 42"/>
                  <a:gd name="T5" fmla="*/ 28 h 33"/>
                  <a:gd name="T6" fmla="*/ 3 w 42"/>
                  <a:gd name="T7" fmla="*/ 28 h 33"/>
                  <a:gd name="T8" fmla="*/ 4 w 42"/>
                  <a:gd name="T9" fmla="*/ 28 h 33"/>
                  <a:gd name="T10" fmla="*/ 5 w 42"/>
                  <a:gd name="T11" fmla="*/ 28 h 33"/>
                  <a:gd name="T12" fmla="*/ 6 w 42"/>
                  <a:gd name="T13" fmla="*/ 28 h 33"/>
                  <a:gd name="T14" fmla="*/ 7 w 42"/>
                  <a:gd name="T15" fmla="*/ 29 h 33"/>
                  <a:gd name="T16" fmla="*/ 9 w 42"/>
                  <a:gd name="T17" fmla="*/ 29 h 33"/>
                  <a:gd name="T18" fmla="*/ 10 w 42"/>
                  <a:gd name="T19" fmla="*/ 29 h 33"/>
                  <a:gd name="T20" fmla="*/ 11 w 42"/>
                  <a:gd name="T21" fmla="*/ 29 h 33"/>
                  <a:gd name="T22" fmla="*/ 12 w 42"/>
                  <a:gd name="T23" fmla="*/ 29 h 33"/>
                  <a:gd name="T24" fmla="*/ 13 w 42"/>
                  <a:gd name="T25" fmla="*/ 30 h 33"/>
                  <a:gd name="T26" fmla="*/ 14 w 42"/>
                  <a:gd name="T27" fmla="*/ 30 h 33"/>
                  <a:gd name="T28" fmla="*/ 15 w 42"/>
                  <a:gd name="T29" fmla="*/ 30 h 33"/>
                  <a:gd name="T30" fmla="*/ 16 w 42"/>
                  <a:gd name="T31" fmla="*/ 30 h 33"/>
                  <a:gd name="T32" fmla="*/ 17 w 42"/>
                  <a:gd name="T33" fmla="*/ 30 h 33"/>
                  <a:gd name="T34" fmla="*/ 18 w 42"/>
                  <a:gd name="T35" fmla="*/ 31 h 33"/>
                  <a:gd name="T36" fmla="*/ 20 w 42"/>
                  <a:gd name="T37" fmla="*/ 31 h 33"/>
                  <a:gd name="T38" fmla="*/ 21 w 42"/>
                  <a:gd name="T39" fmla="*/ 31 h 33"/>
                  <a:gd name="T40" fmla="*/ 22 w 42"/>
                  <a:gd name="T41" fmla="*/ 31 h 33"/>
                  <a:gd name="T42" fmla="*/ 23 w 42"/>
                  <a:gd name="T43" fmla="*/ 31 h 33"/>
                  <a:gd name="T44" fmla="*/ 24 w 42"/>
                  <a:gd name="T45" fmla="*/ 32 h 33"/>
                  <a:gd name="T46" fmla="*/ 25 w 42"/>
                  <a:gd name="T47" fmla="*/ 32 h 33"/>
                  <a:gd name="T48" fmla="*/ 26 w 42"/>
                  <a:gd name="T49" fmla="*/ 32 h 33"/>
                  <a:gd name="T50" fmla="*/ 27 w 42"/>
                  <a:gd name="T51" fmla="*/ 32 h 33"/>
                  <a:gd name="T52" fmla="*/ 28 w 42"/>
                  <a:gd name="T53" fmla="*/ 32 h 33"/>
                  <a:gd name="T54" fmla="*/ 29 w 42"/>
                  <a:gd name="T55" fmla="*/ 33 h 33"/>
                  <a:gd name="T56" fmla="*/ 42 w 42"/>
                  <a:gd name="T57" fmla="*/ 5 h 33"/>
                  <a:gd name="T58" fmla="*/ 42 w 42"/>
                  <a:gd name="T59" fmla="*/ 5 h 33"/>
                  <a:gd name="T60" fmla="*/ 40 w 42"/>
                  <a:gd name="T61" fmla="*/ 5 h 33"/>
                  <a:gd name="T62" fmla="*/ 39 w 42"/>
                  <a:gd name="T63" fmla="*/ 4 h 33"/>
                  <a:gd name="T64" fmla="*/ 38 w 42"/>
                  <a:gd name="T65" fmla="*/ 4 h 33"/>
                  <a:gd name="T66" fmla="*/ 37 w 42"/>
                  <a:gd name="T67" fmla="*/ 4 h 33"/>
                  <a:gd name="T68" fmla="*/ 36 w 42"/>
                  <a:gd name="T69" fmla="*/ 4 h 33"/>
                  <a:gd name="T70" fmla="*/ 35 w 42"/>
                  <a:gd name="T71" fmla="*/ 4 h 33"/>
                  <a:gd name="T72" fmla="*/ 34 w 42"/>
                  <a:gd name="T73" fmla="*/ 4 h 33"/>
                  <a:gd name="T74" fmla="*/ 33 w 42"/>
                  <a:gd name="T75" fmla="*/ 3 h 33"/>
                  <a:gd name="T76" fmla="*/ 32 w 42"/>
                  <a:gd name="T77" fmla="*/ 3 h 33"/>
                  <a:gd name="T78" fmla="*/ 29 w 42"/>
                  <a:gd name="T79" fmla="*/ 3 h 33"/>
                  <a:gd name="T80" fmla="*/ 29 w 42"/>
                  <a:gd name="T81" fmla="*/ 3 h 33"/>
                  <a:gd name="T82" fmla="*/ 28 w 42"/>
                  <a:gd name="T83" fmla="*/ 2 h 33"/>
                  <a:gd name="T84" fmla="*/ 26 w 42"/>
                  <a:gd name="T85" fmla="*/ 2 h 33"/>
                  <a:gd name="T86" fmla="*/ 25 w 42"/>
                  <a:gd name="T87" fmla="*/ 2 h 33"/>
                  <a:gd name="T88" fmla="*/ 24 w 42"/>
                  <a:gd name="T89" fmla="*/ 2 h 33"/>
                  <a:gd name="T90" fmla="*/ 23 w 42"/>
                  <a:gd name="T91" fmla="*/ 2 h 33"/>
                  <a:gd name="T92" fmla="*/ 22 w 42"/>
                  <a:gd name="T93" fmla="*/ 2 h 33"/>
                  <a:gd name="T94" fmla="*/ 21 w 42"/>
                  <a:gd name="T95" fmla="*/ 1 h 33"/>
                  <a:gd name="T96" fmla="*/ 20 w 42"/>
                  <a:gd name="T97" fmla="*/ 1 h 33"/>
                  <a:gd name="T98" fmla="*/ 19 w 42"/>
                  <a:gd name="T99" fmla="*/ 1 h 33"/>
                  <a:gd name="T100" fmla="*/ 18 w 42"/>
                  <a:gd name="T101" fmla="*/ 1 h 33"/>
                  <a:gd name="T102" fmla="*/ 17 w 42"/>
                  <a:gd name="T103" fmla="*/ 1 h 33"/>
                  <a:gd name="T104" fmla="*/ 16 w 42"/>
                  <a:gd name="T105" fmla="*/ 0 h 33"/>
                  <a:gd name="T106" fmla="*/ 15 w 42"/>
                  <a:gd name="T107" fmla="*/ 0 h 33"/>
                  <a:gd name="T108" fmla="*/ 13 w 42"/>
                  <a:gd name="T109" fmla="*/ 0 h 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33"/>
                  <a:gd name="T167" fmla="*/ 42 w 42"/>
                  <a:gd name="T168" fmla="*/ 33 h 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33">
                    <a:moveTo>
                      <a:pt x="0" y="0"/>
                    </a:moveTo>
                    <a:lnTo>
                      <a:pt x="0" y="27"/>
                    </a:lnTo>
                    <a:lnTo>
                      <a:pt x="1" y="27"/>
                    </a:lnTo>
                    <a:lnTo>
                      <a:pt x="2" y="27"/>
                    </a:lnTo>
                    <a:lnTo>
                      <a:pt x="2" y="28"/>
                    </a:lnTo>
                    <a:lnTo>
                      <a:pt x="3" y="28"/>
                    </a:lnTo>
                    <a:lnTo>
                      <a:pt x="4" y="28"/>
                    </a:lnTo>
                    <a:lnTo>
                      <a:pt x="5" y="28"/>
                    </a:lnTo>
                    <a:lnTo>
                      <a:pt x="6" y="28"/>
                    </a:lnTo>
                    <a:lnTo>
                      <a:pt x="7" y="28"/>
                    </a:lnTo>
                    <a:lnTo>
                      <a:pt x="7" y="29"/>
                    </a:lnTo>
                    <a:lnTo>
                      <a:pt x="9" y="29"/>
                    </a:lnTo>
                    <a:lnTo>
                      <a:pt x="10" y="29"/>
                    </a:lnTo>
                    <a:lnTo>
                      <a:pt x="11" y="29"/>
                    </a:lnTo>
                    <a:lnTo>
                      <a:pt x="12" y="29"/>
                    </a:lnTo>
                    <a:lnTo>
                      <a:pt x="13" y="29"/>
                    </a:lnTo>
                    <a:lnTo>
                      <a:pt x="13" y="30"/>
                    </a:lnTo>
                    <a:lnTo>
                      <a:pt x="14" y="30"/>
                    </a:lnTo>
                    <a:lnTo>
                      <a:pt x="15" y="30"/>
                    </a:lnTo>
                    <a:lnTo>
                      <a:pt x="16" y="30"/>
                    </a:lnTo>
                    <a:lnTo>
                      <a:pt x="17" y="30"/>
                    </a:lnTo>
                    <a:lnTo>
                      <a:pt x="18" y="30"/>
                    </a:lnTo>
                    <a:lnTo>
                      <a:pt x="18" y="31"/>
                    </a:lnTo>
                    <a:lnTo>
                      <a:pt x="20" y="31"/>
                    </a:lnTo>
                    <a:lnTo>
                      <a:pt x="21" y="31"/>
                    </a:lnTo>
                    <a:lnTo>
                      <a:pt x="22" y="31"/>
                    </a:lnTo>
                    <a:lnTo>
                      <a:pt x="23" y="31"/>
                    </a:lnTo>
                    <a:lnTo>
                      <a:pt x="24" y="31"/>
                    </a:lnTo>
                    <a:lnTo>
                      <a:pt x="24" y="32"/>
                    </a:lnTo>
                    <a:lnTo>
                      <a:pt x="25" y="32"/>
                    </a:lnTo>
                    <a:lnTo>
                      <a:pt x="26" y="32"/>
                    </a:lnTo>
                    <a:lnTo>
                      <a:pt x="27" y="32"/>
                    </a:lnTo>
                    <a:lnTo>
                      <a:pt x="28" y="32"/>
                    </a:lnTo>
                    <a:lnTo>
                      <a:pt x="29" y="32"/>
                    </a:lnTo>
                    <a:lnTo>
                      <a:pt x="29" y="33"/>
                    </a:lnTo>
                    <a:lnTo>
                      <a:pt x="42" y="33"/>
                    </a:lnTo>
                    <a:lnTo>
                      <a:pt x="42" y="5"/>
                    </a:lnTo>
                    <a:lnTo>
                      <a:pt x="40" y="5"/>
                    </a:lnTo>
                    <a:lnTo>
                      <a:pt x="39" y="5"/>
                    </a:lnTo>
                    <a:lnTo>
                      <a:pt x="39" y="4"/>
                    </a:lnTo>
                    <a:lnTo>
                      <a:pt x="38" y="4"/>
                    </a:lnTo>
                    <a:lnTo>
                      <a:pt x="37" y="4"/>
                    </a:lnTo>
                    <a:lnTo>
                      <a:pt x="36" y="4"/>
                    </a:lnTo>
                    <a:lnTo>
                      <a:pt x="35" y="4"/>
                    </a:lnTo>
                    <a:lnTo>
                      <a:pt x="34" y="4"/>
                    </a:lnTo>
                    <a:lnTo>
                      <a:pt x="33" y="4"/>
                    </a:lnTo>
                    <a:lnTo>
                      <a:pt x="33" y="3"/>
                    </a:lnTo>
                    <a:lnTo>
                      <a:pt x="32" y="3"/>
                    </a:lnTo>
                    <a:lnTo>
                      <a:pt x="29" y="3"/>
                    </a:lnTo>
                    <a:lnTo>
                      <a:pt x="28" y="3"/>
                    </a:lnTo>
                    <a:lnTo>
                      <a:pt x="28" y="2"/>
                    </a:lnTo>
                    <a:lnTo>
                      <a:pt x="26" y="2"/>
                    </a:lnTo>
                    <a:lnTo>
                      <a:pt x="25" y="2"/>
                    </a:lnTo>
                    <a:lnTo>
                      <a:pt x="24" y="2"/>
                    </a:lnTo>
                    <a:lnTo>
                      <a:pt x="23" y="2"/>
                    </a:lnTo>
                    <a:lnTo>
                      <a:pt x="22" y="2"/>
                    </a:lnTo>
                    <a:lnTo>
                      <a:pt x="21" y="2"/>
                    </a:lnTo>
                    <a:lnTo>
                      <a:pt x="21" y="1"/>
                    </a:lnTo>
                    <a:lnTo>
                      <a:pt x="20" y="1"/>
                    </a:lnTo>
                    <a:lnTo>
                      <a:pt x="19" y="1"/>
                    </a:lnTo>
                    <a:lnTo>
                      <a:pt x="18" y="1"/>
                    </a:lnTo>
                    <a:lnTo>
                      <a:pt x="17" y="1"/>
                    </a:lnTo>
                    <a:lnTo>
                      <a:pt x="16" y="1"/>
                    </a:lnTo>
                    <a:lnTo>
                      <a:pt x="16" y="0"/>
                    </a:lnTo>
                    <a:lnTo>
                      <a:pt x="15" y="0"/>
                    </a:lnTo>
                    <a:lnTo>
                      <a:pt x="13"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5" name="Freeform 404"/>
              <p:cNvSpPr>
                <a:spLocks/>
              </p:cNvSpPr>
              <p:nvPr/>
            </p:nvSpPr>
            <p:spPr bwMode="auto">
              <a:xfrm>
                <a:off x="5078" y="3237"/>
                <a:ext cx="38" cy="29"/>
              </a:xfrm>
              <a:custGeom>
                <a:avLst/>
                <a:gdLst>
                  <a:gd name="T0" fmla="*/ 0 w 38"/>
                  <a:gd name="T1" fmla="*/ 26 h 29"/>
                  <a:gd name="T2" fmla="*/ 1 w 38"/>
                  <a:gd name="T3" fmla="*/ 26 h 29"/>
                  <a:gd name="T4" fmla="*/ 2 w 38"/>
                  <a:gd name="T5" fmla="*/ 26 h 29"/>
                  <a:gd name="T6" fmla="*/ 3 w 38"/>
                  <a:gd name="T7" fmla="*/ 26 h 29"/>
                  <a:gd name="T8" fmla="*/ 4 w 38"/>
                  <a:gd name="T9" fmla="*/ 26 h 29"/>
                  <a:gd name="T10" fmla="*/ 5 w 38"/>
                  <a:gd name="T11" fmla="*/ 27 h 29"/>
                  <a:gd name="T12" fmla="*/ 7 w 38"/>
                  <a:gd name="T13" fmla="*/ 27 h 29"/>
                  <a:gd name="T14" fmla="*/ 8 w 38"/>
                  <a:gd name="T15" fmla="*/ 27 h 29"/>
                  <a:gd name="T16" fmla="*/ 9 w 38"/>
                  <a:gd name="T17" fmla="*/ 27 h 29"/>
                  <a:gd name="T18" fmla="*/ 10 w 38"/>
                  <a:gd name="T19" fmla="*/ 27 h 29"/>
                  <a:gd name="T20" fmla="*/ 11 w 38"/>
                  <a:gd name="T21" fmla="*/ 28 h 29"/>
                  <a:gd name="T22" fmla="*/ 12 w 38"/>
                  <a:gd name="T23" fmla="*/ 28 h 29"/>
                  <a:gd name="T24" fmla="*/ 13 w 38"/>
                  <a:gd name="T25" fmla="*/ 28 h 29"/>
                  <a:gd name="T26" fmla="*/ 14 w 38"/>
                  <a:gd name="T27" fmla="*/ 28 h 29"/>
                  <a:gd name="T28" fmla="*/ 15 w 38"/>
                  <a:gd name="T29" fmla="*/ 28 h 29"/>
                  <a:gd name="T30" fmla="*/ 16 w 38"/>
                  <a:gd name="T31" fmla="*/ 29 h 29"/>
                  <a:gd name="T32" fmla="*/ 18 w 38"/>
                  <a:gd name="T33" fmla="*/ 29 h 29"/>
                  <a:gd name="T34" fmla="*/ 19 w 38"/>
                  <a:gd name="T35" fmla="*/ 29 h 29"/>
                  <a:gd name="T36" fmla="*/ 20 w 38"/>
                  <a:gd name="T37" fmla="*/ 29 h 29"/>
                  <a:gd name="T38" fmla="*/ 38 w 38"/>
                  <a:gd name="T39" fmla="*/ 3 h 29"/>
                  <a:gd name="T40" fmla="*/ 38 w 38"/>
                  <a:gd name="T41" fmla="*/ 3 h 29"/>
                  <a:gd name="T42" fmla="*/ 37 w 38"/>
                  <a:gd name="T43" fmla="*/ 3 h 29"/>
                  <a:gd name="T44" fmla="*/ 36 w 38"/>
                  <a:gd name="T45" fmla="*/ 2 h 29"/>
                  <a:gd name="T46" fmla="*/ 35 w 38"/>
                  <a:gd name="T47" fmla="*/ 2 h 29"/>
                  <a:gd name="T48" fmla="*/ 34 w 38"/>
                  <a:gd name="T49" fmla="*/ 2 h 29"/>
                  <a:gd name="T50" fmla="*/ 33 w 38"/>
                  <a:gd name="T51" fmla="*/ 2 h 29"/>
                  <a:gd name="T52" fmla="*/ 32 w 38"/>
                  <a:gd name="T53" fmla="*/ 2 h 29"/>
                  <a:gd name="T54" fmla="*/ 31 w 38"/>
                  <a:gd name="T55" fmla="*/ 2 h 29"/>
                  <a:gd name="T56" fmla="*/ 30 w 38"/>
                  <a:gd name="T57" fmla="*/ 1 h 29"/>
                  <a:gd name="T58" fmla="*/ 27 w 38"/>
                  <a:gd name="T59" fmla="*/ 1 h 29"/>
                  <a:gd name="T60" fmla="*/ 27 w 38"/>
                  <a:gd name="T61" fmla="*/ 1 h 29"/>
                  <a:gd name="T62" fmla="*/ 26 w 38"/>
                  <a:gd name="T63" fmla="*/ 1 h 29"/>
                  <a:gd name="T64" fmla="*/ 24 w 38"/>
                  <a:gd name="T65" fmla="*/ 0 h 29"/>
                  <a:gd name="T66" fmla="*/ 23 w 38"/>
                  <a:gd name="T67" fmla="*/ 0 h 29"/>
                  <a:gd name="T68" fmla="*/ 22 w 38"/>
                  <a:gd name="T69" fmla="*/ 0 h 29"/>
                  <a:gd name="T70" fmla="*/ 21 w 38"/>
                  <a:gd name="T71" fmla="*/ 0 h 29"/>
                  <a:gd name="T72" fmla="*/ 20 w 38"/>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29"/>
                  <a:gd name="T113" fmla="*/ 38 w 38"/>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29">
                    <a:moveTo>
                      <a:pt x="0" y="0"/>
                    </a:moveTo>
                    <a:lnTo>
                      <a:pt x="0" y="26"/>
                    </a:lnTo>
                    <a:lnTo>
                      <a:pt x="1" y="26"/>
                    </a:lnTo>
                    <a:lnTo>
                      <a:pt x="2" y="26"/>
                    </a:lnTo>
                    <a:lnTo>
                      <a:pt x="3" y="26"/>
                    </a:lnTo>
                    <a:lnTo>
                      <a:pt x="4" y="26"/>
                    </a:lnTo>
                    <a:lnTo>
                      <a:pt x="5" y="26"/>
                    </a:lnTo>
                    <a:lnTo>
                      <a:pt x="5" y="27"/>
                    </a:lnTo>
                    <a:lnTo>
                      <a:pt x="7" y="27"/>
                    </a:lnTo>
                    <a:lnTo>
                      <a:pt x="8" y="27"/>
                    </a:lnTo>
                    <a:lnTo>
                      <a:pt x="9" y="27"/>
                    </a:lnTo>
                    <a:lnTo>
                      <a:pt x="10" y="27"/>
                    </a:lnTo>
                    <a:lnTo>
                      <a:pt x="11" y="27"/>
                    </a:lnTo>
                    <a:lnTo>
                      <a:pt x="11" y="28"/>
                    </a:lnTo>
                    <a:lnTo>
                      <a:pt x="12" y="28"/>
                    </a:lnTo>
                    <a:lnTo>
                      <a:pt x="13" y="28"/>
                    </a:lnTo>
                    <a:lnTo>
                      <a:pt x="14" y="28"/>
                    </a:lnTo>
                    <a:lnTo>
                      <a:pt x="15" y="28"/>
                    </a:lnTo>
                    <a:lnTo>
                      <a:pt x="16" y="28"/>
                    </a:lnTo>
                    <a:lnTo>
                      <a:pt x="16" y="29"/>
                    </a:lnTo>
                    <a:lnTo>
                      <a:pt x="18" y="29"/>
                    </a:lnTo>
                    <a:lnTo>
                      <a:pt x="19" y="29"/>
                    </a:lnTo>
                    <a:lnTo>
                      <a:pt x="20" y="29"/>
                    </a:lnTo>
                    <a:lnTo>
                      <a:pt x="38" y="29"/>
                    </a:lnTo>
                    <a:lnTo>
                      <a:pt x="38" y="3"/>
                    </a:lnTo>
                    <a:lnTo>
                      <a:pt x="37" y="3"/>
                    </a:lnTo>
                    <a:lnTo>
                      <a:pt x="36" y="3"/>
                    </a:lnTo>
                    <a:lnTo>
                      <a:pt x="36" y="2"/>
                    </a:lnTo>
                    <a:lnTo>
                      <a:pt x="35" y="2"/>
                    </a:lnTo>
                    <a:lnTo>
                      <a:pt x="34" y="2"/>
                    </a:lnTo>
                    <a:lnTo>
                      <a:pt x="33" y="2"/>
                    </a:lnTo>
                    <a:lnTo>
                      <a:pt x="32" y="2"/>
                    </a:lnTo>
                    <a:lnTo>
                      <a:pt x="31" y="2"/>
                    </a:lnTo>
                    <a:lnTo>
                      <a:pt x="30" y="2"/>
                    </a:lnTo>
                    <a:lnTo>
                      <a:pt x="30" y="1"/>
                    </a:lnTo>
                    <a:lnTo>
                      <a:pt x="27" y="1"/>
                    </a:lnTo>
                    <a:lnTo>
                      <a:pt x="26" y="1"/>
                    </a:lnTo>
                    <a:lnTo>
                      <a:pt x="24" y="1"/>
                    </a:lnTo>
                    <a:lnTo>
                      <a:pt x="24" y="0"/>
                    </a:lnTo>
                    <a:lnTo>
                      <a:pt x="23" y="0"/>
                    </a:lnTo>
                    <a:lnTo>
                      <a:pt x="22" y="0"/>
                    </a:lnTo>
                    <a:lnTo>
                      <a:pt x="21" y="0"/>
                    </a:lnTo>
                    <a:lnTo>
                      <a:pt x="20"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6" name="Freeform 405"/>
              <p:cNvSpPr>
                <a:spLocks/>
              </p:cNvSpPr>
              <p:nvPr/>
            </p:nvSpPr>
            <p:spPr bwMode="auto">
              <a:xfrm>
                <a:off x="5080" y="3238"/>
                <a:ext cx="34" cy="27"/>
              </a:xfrm>
              <a:custGeom>
                <a:avLst/>
                <a:gdLst>
                  <a:gd name="T0" fmla="*/ 0 w 34"/>
                  <a:gd name="T1" fmla="*/ 0 h 27"/>
                  <a:gd name="T2" fmla="*/ 0 w 34"/>
                  <a:gd name="T3" fmla="*/ 25 h 27"/>
                  <a:gd name="T4" fmla="*/ 0 w 34"/>
                  <a:gd name="T5" fmla="*/ 25 h 27"/>
                  <a:gd name="T6" fmla="*/ 0 w 34"/>
                  <a:gd name="T7" fmla="*/ 25 h 27"/>
                  <a:gd name="T8" fmla="*/ 1 w 34"/>
                  <a:gd name="T9" fmla="*/ 25 h 27"/>
                  <a:gd name="T10" fmla="*/ 1 w 34"/>
                  <a:gd name="T11" fmla="*/ 25 h 27"/>
                  <a:gd name="T12" fmla="*/ 2 w 34"/>
                  <a:gd name="T13" fmla="*/ 25 h 27"/>
                  <a:gd name="T14" fmla="*/ 2 w 34"/>
                  <a:gd name="T15" fmla="*/ 25 h 27"/>
                  <a:gd name="T16" fmla="*/ 3 w 34"/>
                  <a:gd name="T17" fmla="*/ 25 h 27"/>
                  <a:gd name="T18" fmla="*/ 3 w 34"/>
                  <a:gd name="T19" fmla="*/ 26 h 27"/>
                  <a:gd name="T20" fmla="*/ 5 w 34"/>
                  <a:gd name="T21" fmla="*/ 26 h 27"/>
                  <a:gd name="T22" fmla="*/ 5 w 34"/>
                  <a:gd name="T23" fmla="*/ 26 h 27"/>
                  <a:gd name="T24" fmla="*/ 6 w 34"/>
                  <a:gd name="T25" fmla="*/ 26 h 27"/>
                  <a:gd name="T26" fmla="*/ 6 w 34"/>
                  <a:gd name="T27" fmla="*/ 26 h 27"/>
                  <a:gd name="T28" fmla="*/ 7 w 34"/>
                  <a:gd name="T29" fmla="*/ 26 h 27"/>
                  <a:gd name="T30" fmla="*/ 7 w 34"/>
                  <a:gd name="T31" fmla="*/ 26 h 27"/>
                  <a:gd name="T32" fmla="*/ 8 w 34"/>
                  <a:gd name="T33" fmla="*/ 26 h 27"/>
                  <a:gd name="T34" fmla="*/ 8 w 34"/>
                  <a:gd name="T35" fmla="*/ 26 h 27"/>
                  <a:gd name="T36" fmla="*/ 9 w 34"/>
                  <a:gd name="T37" fmla="*/ 26 h 27"/>
                  <a:gd name="T38" fmla="*/ 9 w 34"/>
                  <a:gd name="T39" fmla="*/ 27 h 27"/>
                  <a:gd name="T40" fmla="*/ 10 w 34"/>
                  <a:gd name="T41" fmla="*/ 27 h 27"/>
                  <a:gd name="T42" fmla="*/ 10 w 34"/>
                  <a:gd name="T43" fmla="*/ 27 h 27"/>
                  <a:gd name="T44" fmla="*/ 34 w 34"/>
                  <a:gd name="T45" fmla="*/ 27 h 27"/>
                  <a:gd name="T46" fmla="*/ 34 w 34"/>
                  <a:gd name="T47" fmla="*/ 1 h 27"/>
                  <a:gd name="T48" fmla="*/ 34 w 34"/>
                  <a:gd name="T49" fmla="*/ 1 h 27"/>
                  <a:gd name="T50" fmla="*/ 34 w 34"/>
                  <a:gd name="T51" fmla="*/ 1 h 27"/>
                  <a:gd name="T52" fmla="*/ 33 w 34"/>
                  <a:gd name="T53" fmla="*/ 1 h 27"/>
                  <a:gd name="T54" fmla="*/ 33 w 34"/>
                  <a:gd name="T55" fmla="*/ 1 h 27"/>
                  <a:gd name="T56" fmla="*/ 32 w 34"/>
                  <a:gd name="T57" fmla="*/ 1 h 27"/>
                  <a:gd name="T58" fmla="*/ 32 w 34"/>
                  <a:gd name="T59" fmla="*/ 1 h 27"/>
                  <a:gd name="T60" fmla="*/ 31 w 34"/>
                  <a:gd name="T61" fmla="*/ 1 h 27"/>
                  <a:gd name="T62" fmla="*/ 31 w 34"/>
                  <a:gd name="T63" fmla="*/ 1 h 27"/>
                  <a:gd name="T64" fmla="*/ 30 w 34"/>
                  <a:gd name="T65" fmla="*/ 1 h 27"/>
                  <a:gd name="T66" fmla="*/ 30 w 34"/>
                  <a:gd name="T67" fmla="*/ 1 h 27"/>
                  <a:gd name="T68" fmla="*/ 29 w 34"/>
                  <a:gd name="T69" fmla="*/ 1 h 27"/>
                  <a:gd name="T70" fmla="*/ 29 w 34"/>
                  <a:gd name="T71" fmla="*/ 0 h 27"/>
                  <a:gd name="T72" fmla="*/ 28 w 34"/>
                  <a:gd name="T73" fmla="*/ 0 h 27"/>
                  <a:gd name="T74" fmla="*/ 28 w 34"/>
                  <a:gd name="T75" fmla="*/ 0 h 27"/>
                  <a:gd name="T76" fmla="*/ 25 w 34"/>
                  <a:gd name="T77" fmla="*/ 0 h 27"/>
                  <a:gd name="T78" fmla="*/ 25 w 34"/>
                  <a:gd name="T79" fmla="*/ 0 h 27"/>
                  <a:gd name="T80" fmla="*/ 0 w 34"/>
                  <a:gd name="T81" fmla="*/ 0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27"/>
                  <a:gd name="T125" fmla="*/ 34 w 34"/>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27">
                    <a:moveTo>
                      <a:pt x="0" y="0"/>
                    </a:moveTo>
                    <a:lnTo>
                      <a:pt x="0" y="25"/>
                    </a:lnTo>
                    <a:lnTo>
                      <a:pt x="1" y="25"/>
                    </a:lnTo>
                    <a:lnTo>
                      <a:pt x="2" y="25"/>
                    </a:lnTo>
                    <a:lnTo>
                      <a:pt x="3" y="25"/>
                    </a:lnTo>
                    <a:lnTo>
                      <a:pt x="3" y="26"/>
                    </a:lnTo>
                    <a:lnTo>
                      <a:pt x="5" y="26"/>
                    </a:lnTo>
                    <a:lnTo>
                      <a:pt x="6" y="26"/>
                    </a:lnTo>
                    <a:lnTo>
                      <a:pt x="7" y="26"/>
                    </a:lnTo>
                    <a:lnTo>
                      <a:pt x="8" y="26"/>
                    </a:lnTo>
                    <a:lnTo>
                      <a:pt x="9" y="26"/>
                    </a:lnTo>
                    <a:lnTo>
                      <a:pt x="9" y="27"/>
                    </a:lnTo>
                    <a:lnTo>
                      <a:pt x="10" y="27"/>
                    </a:lnTo>
                    <a:lnTo>
                      <a:pt x="34" y="27"/>
                    </a:lnTo>
                    <a:lnTo>
                      <a:pt x="34" y="1"/>
                    </a:lnTo>
                    <a:lnTo>
                      <a:pt x="33" y="1"/>
                    </a:lnTo>
                    <a:lnTo>
                      <a:pt x="32" y="1"/>
                    </a:lnTo>
                    <a:lnTo>
                      <a:pt x="31" y="1"/>
                    </a:lnTo>
                    <a:lnTo>
                      <a:pt x="30" y="1"/>
                    </a:lnTo>
                    <a:lnTo>
                      <a:pt x="29" y="1"/>
                    </a:lnTo>
                    <a:lnTo>
                      <a:pt x="29" y="0"/>
                    </a:lnTo>
                    <a:lnTo>
                      <a:pt x="28" y="0"/>
                    </a:lnTo>
                    <a:lnTo>
                      <a:pt x="25"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7" name="Freeform 406"/>
              <p:cNvSpPr>
                <a:spLocks/>
              </p:cNvSpPr>
              <p:nvPr/>
            </p:nvSpPr>
            <p:spPr bwMode="auto">
              <a:xfrm>
                <a:off x="5082" y="3239"/>
                <a:ext cx="31" cy="24"/>
              </a:xfrm>
              <a:custGeom>
                <a:avLst/>
                <a:gdLst>
                  <a:gd name="T0" fmla="*/ 0 w 31"/>
                  <a:gd name="T1" fmla="*/ 0 h 24"/>
                  <a:gd name="T2" fmla="*/ 0 w 31"/>
                  <a:gd name="T3" fmla="*/ 24 h 24"/>
                  <a:gd name="T4" fmla="*/ 0 w 31"/>
                  <a:gd name="T5" fmla="*/ 24 h 24"/>
                  <a:gd name="T6" fmla="*/ 0 w 31"/>
                  <a:gd name="T7" fmla="*/ 24 h 24"/>
                  <a:gd name="T8" fmla="*/ 1 w 31"/>
                  <a:gd name="T9" fmla="*/ 24 h 24"/>
                  <a:gd name="T10" fmla="*/ 1 w 31"/>
                  <a:gd name="T11" fmla="*/ 24 h 24"/>
                  <a:gd name="T12" fmla="*/ 31 w 31"/>
                  <a:gd name="T13" fmla="*/ 24 h 24"/>
                  <a:gd name="T14" fmla="*/ 31 w 31"/>
                  <a:gd name="T15" fmla="*/ 0 h 24"/>
                  <a:gd name="T16" fmla="*/ 0 w 3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4"/>
                  <a:gd name="T29" fmla="*/ 31 w 3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4">
                    <a:moveTo>
                      <a:pt x="0" y="0"/>
                    </a:moveTo>
                    <a:lnTo>
                      <a:pt x="0" y="24"/>
                    </a:lnTo>
                    <a:lnTo>
                      <a:pt x="1" y="24"/>
                    </a:lnTo>
                    <a:lnTo>
                      <a:pt x="31" y="24"/>
                    </a:lnTo>
                    <a:lnTo>
                      <a:pt x="31" y="0"/>
                    </a:lnTo>
                    <a:lnTo>
                      <a:pt x="0"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68" name="Rectangle 407"/>
              <p:cNvSpPr>
                <a:spLocks noChangeArrowheads="1"/>
              </p:cNvSpPr>
              <p:nvPr/>
            </p:nvSpPr>
            <p:spPr bwMode="auto">
              <a:xfrm>
                <a:off x="5083" y="3241"/>
                <a:ext cx="28" cy="20"/>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69" name="Rectangle 408"/>
              <p:cNvSpPr>
                <a:spLocks noChangeArrowheads="1"/>
              </p:cNvSpPr>
              <p:nvPr/>
            </p:nvSpPr>
            <p:spPr bwMode="auto">
              <a:xfrm>
                <a:off x="5084" y="3242"/>
                <a:ext cx="25" cy="19"/>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70" name="Rectangle 409"/>
              <p:cNvSpPr>
                <a:spLocks noChangeArrowheads="1"/>
              </p:cNvSpPr>
              <p:nvPr/>
            </p:nvSpPr>
            <p:spPr bwMode="auto">
              <a:xfrm>
                <a:off x="5087" y="3243"/>
                <a:ext cx="20" cy="16"/>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71" name="Rectangle 410"/>
              <p:cNvSpPr>
                <a:spLocks noChangeArrowheads="1"/>
              </p:cNvSpPr>
              <p:nvPr/>
            </p:nvSpPr>
            <p:spPr bwMode="auto">
              <a:xfrm>
                <a:off x="5088" y="3245"/>
                <a:ext cx="17" cy="13"/>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72" name="Rectangle 411"/>
              <p:cNvSpPr>
                <a:spLocks noChangeArrowheads="1"/>
              </p:cNvSpPr>
              <p:nvPr/>
            </p:nvSpPr>
            <p:spPr bwMode="auto">
              <a:xfrm>
                <a:off x="5090" y="3246"/>
                <a:ext cx="14" cy="10"/>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73" name="Rectangle 412"/>
              <p:cNvSpPr>
                <a:spLocks noChangeArrowheads="1"/>
              </p:cNvSpPr>
              <p:nvPr/>
            </p:nvSpPr>
            <p:spPr bwMode="auto">
              <a:xfrm>
                <a:off x="5092" y="3248"/>
                <a:ext cx="10" cy="7"/>
              </a:xfrm>
              <a:prstGeom prst="rect">
                <a:avLst/>
              </a:prstGeom>
              <a:solidFill>
                <a:srgbClr val="FFFF99"/>
              </a:solidFill>
              <a:ln w="9525">
                <a:noFill/>
                <a:miter lim="800000"/>
                <a:headEnd/>
                <a:tailEnd/>
              </a:ln>
            </p:spPr>
            <p:txBody>
              <a:bodyPr>
                <a:prstTxWarp prst="textNoShape">
                  <a:avLst/>
                </a:prstTxWarp>
              </a:bodyPr>
              <a:lstStyle/>
              <a:p>
                <a:endParaRPr lang="en-US"/>
              </a:p>
            </p:txBody>
          </p:sp>
          <p:sp>
            <p:nvSpPr>
              <p:cNvPr id="71074" name="Rectangle 413"/>
              <p:cNvSpPr>
                <a:spLocks noChangeArrowheads="1"/>
              </p:cNvSpPr>
              <p:nvPr/>
            </p:nvSpPr>
            <p:spPr bwMode="auto">
              <a:xfrm>
                <a:off x="5094" y="3249"/>
                <a:ext cx="6" cy="4"/>
              </a:xfrm>
              <a:prstGeom prst="rect">
                <a:avLst/>
              </a:prstGeom>
              <a:solidFill>
                <a:srgbClr val="FFFF99"/>
              </a:solidFill>
              <a:ln w="9525">
                <a:noFill/>
                <a:miter lim="800000"/>
                <a:headEnd/>
                <a:tailEnd/>
              </a:ln>
            </p:spPr>
            <p:txBody>
              <a:bodyPr>
                <a:prstTxWarp prst="textNoShape">
                  <a:avLst/>
                </a:prstTxWarp>
              </a:bodyPr>
              <a:lstStyle/>
              <a:p>
                <a:endParaRPr lang="en-US"/>
              </a:p>
            </p:txBody>
          </p:sp>
          <p:grpSp>
            <p:nvGrpSpPr>
              <p:cNvPr id="11" name="Group 414"/>
              <p:cNvGrpSpPr>
                <a:grpSpLocks/>
              </p:cNvGrpSpPr>
              <p:nvPr/>
            </p:nvGrpSpPr>
            <p:grpSpPr bwMode="auto">
              <a:xfrm>
                <a:off x="5062" y="3233"/>
                <a:ext cx="70" cy="37"/>
                <a:chOff x="5062" y="3233"/>
                <a:chExt cx="70" cy="37"/>
              </a:xfrm>
            </p:grpSpPr>
            <p:sp>
              <p:nvSpPr>
                <p:cNvPr id="71088" name="Freeform 415"/>
                <p:cNvSpPr>
                  <a:spLocks/>
                </p:cNvSpPr>
                <p:nvPr/>
              </p:nvSpPr>
              <p:spPr bwMode="auto">
                <a:xfrm>
                  <a:off x="5062" y="3233"/>
                  <a:ext cx="70" cy="37"/>
                </a:xfrm>
                <a:custGeom>
                  <a:avLst/>
                  <a:gdLst>
                    <a:gd name="T0" fmla="*/ 12 w 70"/>
                    <a:gd name="T1" fmla="*/ 0 h 37"/>
                    <a:gd name="T2" fmla="*/ 0 w 70"/>
                    <a:gd name="T3" fmla="*/ 27 h 37"/>
                    <a:gd name="T4" fmla="*/ 57 w 70"/>
                    <a:gd name="T5" fmla="*/ 37 h 37"/>
                    <a:gd name="T6" fmla="*/ 58 w 70"/>
                    <a:gd name="T7" fmla="*/ 37 h 37"/>
                    <a:gd name="T8" fmla="*/ 58 w 70"/>
                    <a:gd name="T9" fmla="*/ 36 h 37"/>
                    <a:gd name="T10" fmla="*/ 58 w 70"/>
                    <a:gd name="T11" fmla="*/ 36 h 37"/>
                    <a:gd name="T12" fmla="*/ 58 w 70"/>
                    <a:gd name="T13" fmla="*/ 35 h 37"/>
                    <a:gd name="T14" fmla="*/ 59 w 70"/>
                    <a:gd name="T15" fmla="*/ 35 h 37"/>
                    <a:gd name="T16" fmla="*/ 59 w 70"/>
                    <a:gd name="T17" fmla="*/ 34 h 37"/>
                    <a:gd name="T18" fmla="*/ 59 w 70"/>
                    <a:gd name="T19" fmla="*/ 33 h 37"/>
                    <a:gd name="T20" fmla="*/ 59 w 70"/>
                    <a:gd name="T21" fmla="*/ 32 h 37"/>
                    <a:gd name="T22" fmla="*/ 60 w 70"/>
                    <a:gd name="T23" fmla="*/ 31 h 37"/>
                    <a:gd name="T24" fmla="*/ 61 w 70"/>
                    <a:gd name="T25" fmla="*/ 30 h 37"/>
                    <a:gd name="T26" fmla="*/ 61 w 70"/>
                    <a:gd name="T27" fmla="*/ 29 h 37"/>
                    <a:gd name="T28" fmla="*/ 62 w 70"/>
                    <a:gd name="T29" fmla="*/ 28 h 37"/>
                    <a:gd name="T30" fmla="*/ 62 w 70"/>
                    <a:gd name="T31" fmla="*/ 27 h 37"/>
                    <a:gd name="T32" fmla="*/ 63 w 70"/>
                    <a:gd name="T33" fmla="*/ 25 h 37"/>
                    <a:gd name="T34" fmla="*/ 63 w 70"/>
                    <a:gd name="T35" fmla="*/ 24 h 37"/>
                    <a:gd name="T36" fmla="*/ 64 w 70"/>
                    <a:gd name="T37" fmla="*/ 23 h 37"/>
                    <a:gd name="T38" fmla="*/ 64 w 70"/>
                    <a:gd name="T39" fmla="*/ 22 h 37"/>
                    <a:gd name="T40" fmla="*/ 65 w 70"/>
                    <a:gd name="T41" fmla="*/ 21 h 37"/>
                    <a:gd name="T42" fmla="*/ 66 w 70"/>
                    <a:gd name="T43" fmla="*/ 19 h 37"/>
                    <a:gd name="T44" fmla="*/ 66 w 70"/>
                    <a:gd name="T45" fmla="*/ 18 h 37"/>
                    <a:gd name="T46" fmla="*/ 67 w 70"/>
                    <a:gd name="T47" fmla="*/ 17 h 37"/>
                    <a:gd name="T48" fmla="*/ 67 w 70"/>
                    <a:gd name="T49" fmla="*/ 16 h 37"/>
                    <a:gd name="T50" fmla="*/ 68 w 70"/>
                    <a:gd name="T51" fmla="*/ 15 h 37"/>
                    <a:gd name="T52" fmla="*/ 68 w 70"/>
                    <a:gd name="T53" fmla="*/ 14 h 37"/>
                    <a:gd name="T54" fmla="*/ 69 w 70"/>
                    <a:gd name="T55" fmla="*/ 13 h 37"/>
                    <a:gd name="T56" fmla="*/ 69 w 70"/>
                    <a:gd name="T57" fmla="*/ 12 h 37"/>
                    <a:gd name="T58" fmla="*/ 69 w 70"/>
                    <a:gd name="T59" fmla="*/ 12 h 37"/>
                    <a:gd name="T60" fmla="*/ 70 w 70"/>
                    <a:gd name="T61" fmla="*/ 11 h 37"/>
                    <a:gd name="T62" fmla="*/ 70 w 70"/>
                    <a:gd name="T63" fmla="*/ 11 h 37"/>
                    <a:gd name="T64" fmla="*/ 70 w 70"/>
                    <a:gd name="T65" fmla="*/ 10 h 37"/>
                    <a:gd name="T66" fmla="*/ 70 w 70"/>
                    <a:gd name="T67" fmla="*/ 10 h 37"/>
                    <a:gd name="T68" fmla="*/ 12 w 7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37"/>
                    <a:gd name="T107" fmla="*/ 70 w 7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37">
                      <a:moveTo>
                        <a:pt x="12" y="0"/>
                      </a:moveTo>
                      <a:lnTo>
                        <a:pt x="0" y="27"/>
                      </a:lnTo>
                      <a:lnTo>
                        <a:pt x="57" y="37"/>
                      </a:lnTo>
                      <a:lnTo>
                        <a:pt x="58" y="37"/>
                      </a:lnTo>
                      <a:lnTo>
                        <a:pt x="58" y="36"/>
                      </a:lnTo>
                      <a:lnTo>
                        <a:pt x="58" y="35"/>
                      </a:lnTo>
                      <a:lnTo>
                        <a:pt x="59" y="35"/>
                      </a:lnTo>
                      <a:lnTo>
                        <a:pt x="59" y="34"/>
                      </a:lnTo>
                      <a:lnTo>
                        <a:pt x="59" y="33"/>
                      </a:lnTo>
                      <a:lnTo>
                        <a:pt x="59" y="32"/>
                      </a:lnTo>
                      <a:lnTo>
                        <a:pt x="60" y="31"/>
                      </a:lnTo>
                      <a:lnTo>
                        <a:pt x="61" y="30"/>
                      </a:lnTo>
                      <a:lnTo>
                        <a:pt x="61" y="29"/>
                      </a:lnTo>
                      <a:lnTo>
                        <a:pt x="62" y="28"/>
                      </a:lnTo>
                      <a:lnTo>
                        <a:pt x="62" y="27"/>
                      </a:lnTo>
                      <a:lnTo>
                        <a:pt x="63" y="25"/>
                      </a:lnTo>
                      <a:lnTo>
                        <a:pt x="63" y="24"/>
                      </a:lnTo>
                      <a:lnTo>
                        <a:pt x="64" y="23"/>
                      </a:lnTo>
                      <a:lnTo>
                        <a:pt x="64" y="22"/>
                      </a:lnTo>
                      <a:lnTo>
                        <a:pt x="65" y="21"/>
                      </a:lnTo>
                      <a:lnTo>
                        <a:pt x="66" y="19"/>
                      </a:lnTo>
                      <a:lnTo>
                        <a:pt x="66" y="18"/>
                      </a:lnTo>
                      <a:lnTo>
                        <a:pt x="67" y="17"/>
                      </a:lnTo>
                      <a:lnTo>
                        <a:pt x="67" y="16"/>
                      </a:lnTo>
                      <a:lnTo>
                        <a:pt x="68" y="15"/>
                      </a:lnTo>
                      <a:lnTo>
                        <a:pt x="68" y="14"/>
                      </a:lnTo>
                      <a:lnTo>
                        <a:pt x="69" y="13"/>
                      </a:lnTo>
                      <a:lnTo>
                        <a:pt x="69" y="12"/>
                      </a:lnTo>
                      <a:lnTo>
                        <a:pt x="70" y="11"/>
                      </a:lnTo>
                      <a:lnTo>
                        <a:pt x="70" y="10"/>
                      </a:lnTo>
                      <a:lnTo>
                        <a:pt x="12"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89" name="Freeform 416"/>
                <p:cNvSpPr>
                  <a:spLocks/>
                </p:cNvSpPr>
                <p:nvPr/>
              </p:nvSpPr>
              <p:spPr bwMode="auto">
                <a:xfrm>
                  <a:off x="5062" y="3233"/>
                  <a:ext cx="70" cy="37"/>
                </a:xfrm>
                <a:custGeom>
                  <a:avLst/>
                  <a:gdLst>
                    <a:gd name="T0" fmla="*/ 12 w 70"/>
                    <a:gd name="T1" fmla="*/ 0 h 37"/>
                    <a:gd name="T2" fmla="*/ 0 w 70"/>
                    <a:gd name="T3" fmla="*/ 27 h 37"/>
                    <a:gd name="T4" fmla="*/ 57 w 70"/>
                    <a:gd name="T5" fmla="*/ 37 h 37"/>
                    <a:gd name="T6" fmla="*/ 58 w 70"/>
                    <a:gd name="T7" fmla="*/ 37 h 37"/>
                    <a:gd name="T8" fmla="*/ 58 w 70"/>
                    <a:gd name="T9" fmla="*/ 36 h 37"/>
                    <a:gd name="T10" fmla="*/ 58 w 70"/>
                    <a:gd name="T11" fmla="*/ 36 h 37"/>
                    <a:gd name="T12" fmla="*/ 58 w 70"/>
                    <a:gd name="T13" fmla="*/ 35 h 37"/>
                    <a:gd name="T14" fmla="*/ 59 w 70"/>
                    <a:gd name="T15" fmla="*/ 35 h 37"/>
                    <a:gd name="T16" fmla="*/ 59 w 70"/>
                    <a:gd name="T17" fmla="*/ 34 h 37"/>
                    <a:gd name="T18" fmla="*/ 59 w 70"/>
                    <a:gd name="T19" fmla="*/ 33 h 37"/>
                    <a:gd name="T20" fmla="*/ 59 w 70"/>
                    <a:gd name="T21" fmla="*/ 32 h 37"/>
                    <a:gd name="T22" fmla="*/ 60 w 70"/>
                    <a:gd name="T23" fmla="*/ 31 h 37"/>
                    <a:gd name="T24" fmla="*/ 61 w 70"/>
                    <a:gd name="T25" fmla="*/ 30 h 37"/>
                    <a:gd name="T26" fmla="*/ 61 w 70"/>
                    <a:gd name="T27" fmla="*/ 29 h 37"/>
                    <a:gd name="T28" fmla="*/ 62 w 70"/>
                    <a:gd name="T29" fmla="*/ 28 h 37"/>
                    <a:gd name="T30" fmla="*/ 62 w 70"/>
                    <a:gd name="T31" fmla="*/ 27 h 37"/>
                    <a:gd name="T32" fmla="*/ 63 w 70"/>
                    <a:gd name="T33" fmla="*/ 25 h 37"/>
                    <a:gd name="T34" fmla="*/ 63 w 70"/>
                    <a:gd name="T35" fmla="*/ 24 h 37"/>
                    <a:gd name="T36" fmla="*/ 64 w 70"/>
                    <a:gd name="T37" fmla="*/ 23 h 37"/>
                    <a:gd name="T38" fmla="*/ 64 w 70"/>
                    <a:gd name="T39" fmla="*/ 22 h 37"/>
                    <a:gd name="T40" fmla="*/ 65 w 70"/>
                    <a:gd name="T41" fmla="*/ 21 h 37"/>
                    <a:gd name="T42" fmla="*/ 66 w 70"/>
                    <a:gd name="T43" fmla="*/ 19 h 37"/>
                    <a:gd name="T44" fmla="*/ 66 w 70"/>
                    <a:gd name="T45" fmla="*/ 18 h 37"/>
                    <a:gd name="T46" fmla="*/ 67 w 70"/>
                    <a:gd name="T47" fmla="*/ 17 h 37"/>
                    <a:gd name="T48" fmla="*/ 67 w 70"/>
                    <a:gd name="T49" fmla="*/ 16 h 37"/>
                    <a:gd name="T50" fmla="*/ 68 w 70"/>
                    <a:gd name="T51" fmla="*/ 15 h 37"/>
                    <a:gd name="T52" fmla="*/ 68 w 70"/>
                    <a:gd name="T53" fmla="*/ 14 h 37"/>
                    <a:gd name="T54" fmla="*/ 69 w 70"/>
                    <a:gd name="T55" fmla="*/ 13 h 37"/>
                    <a:gd name="T56" fmla="*/ 69 w 70"/>
                    <a:gd name="T57" fmla="*/ 12 h 37"/>
                    <a:gd name="T58" fmla="*/ 69 w 70"/>
                    <a:gd name="T59" fmla="*/ 12 h 37"/>
                    <a:gd name="T60" fmla="*/ 70 w 70"/>
                    <a:gd name="T61" fmla="*/ 11 h 37"/>
                    <a:gd name="T62" fmla="*/ 70 w 70"/>
                    <a:gd name="T63" fmla="*/ 11 h 37"/>
                    <a:gd name="T64" fmla="*/ 70 w 70"/>
                    <a:gd name="T65" fmla="*/ 10 h 37"/>
                    <a:gd name="T66" fmla="*/ 70 w 70"/>
                    <a:gd name="T67" fmla="*/ 10 h 37"/>
                    <a:gd name="T68" fmla="*/ 12 w 70"/>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37"/>
                    <a:gd name="T107" fmla="*/ 70 w 70"/>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37">
                      <a:moveTo>
                        <a:pt x="12" y="0"/>
                      </a:moveTo>
                      <a:lnTo>
                        <a:pt x="0" y="27"/>
                      </a:lnTo>
                      <a:lnTo>
                        <a:pt x="57" y="37"/>
                      </a:lnTo>
                      <a:lnTo>
                        <a:pt x="58" y="37"/>
                      </a:lnTo>
                      <a:lnTo>
                        <a:pt x="58" y="36"/>
                      </a:lnTo>
                      <a:lnTo>
                        <a:pt x="58" y="35"/>
                      </a:lnTo>
                      <a:lnTo>
                        <a:pt x="59" y="35"/>
                      </a:lnTo>
                      <a:lnTo>
                        <a:pt x="59" y="34"/>
                      </a:lnTo>
                      <a:lnTo>
                        <a:pt x="59" y="33"/>
                      </a:lnTo>
                      <a:lnTo>
                        <a:pt x="59" y="32"/>
                      </a:lnTo>
                      <a:lnTo>
                        <a:pt x="60" y="31"/>
                      </a:lnTo>
                      <a:lnTo>
                        <a:pt x="61" y="30"/>
                      </a:lnTo>
                      <a:lnTo>
                        <a:pt x="61" y="29"/>
                      </a:lnTo>
                      <a:lnTo>
                        <a:pt x="62" y="28"/>
                      </a:lnTo>
                      <a:lnTo>
                        <a:pt x="62" y="27"/>
                      </a:lnTo>
                      <a:lnTo>
                        <a:pt x="63" y="25"/>
                      </a:lnTo>
                      <a:lnTo>
                        <a:pt x="63" y="24"/>
                      </a:lnTo>
                      <a:lnTo>
                        <a:pt x="64" y="23"/>
                      </a:lnTo>
                      <a:lnTo>
                        <a:pt x="64" y="22"/>
                      </a:lnTo>
                      <a:lnTo>
                        <a:pt x="65" y="21"/>
                      </a:lnTo>
                      <a:lnTo>
                        <a:pt x="66" y="19"/>
                      </a:lnTo>
                      <a:lnTo>
                        <a:pt x="66" y="18"/>
                      </a:lnTo>
                      <a:lnTo>
                        <a:pt x="67" y="17"/>
                      </a:lnTo>
                      <a:lnTo>
                        <a:pt x="67" y="16"/>
                      </a:lnTo>
                      <a:lnTo>
                        <a:pt x="68" y="15"/>
                      </a:lnTo>
                      <a:lnTo>
                        <a:pt x="68" y="14"/>
                      </a:lnTo>
                      <a:lnTo>
                        <a:pt x="69" y="13"/>
                      </a:lnTo>
                      <a:lnTo>
                        <a:pt x="69" y="12"/>
                      </a:lnTo>
                      <a:lnTo>
                        <a:pt x="70" y="11"/>
                      </a:lnTo>
                      <a:lnTo>
                        <a:pt x="70" y="10"/>
                      </a:lnTo>
                      <a:lnTo>
                        <a:pt x="12"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1076" name="Freeform 417"/>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12" name="Group 418"/>
              <p:cNvGrpSpPr>
                <a:grpSpLocks/>
              </p:cNvGrpSpPr>
              <p:nvPr/>
            </p:nvGrpSpPr>
            <p:grpSpPr bwMode="auto">
              <a:xfrm>
                <a:off x="5127" y="3257"/>
                <a:ext cx="11" cy="15"/>
                <a:chOff x="5127" y="3257"/>
                <a:chExt cx="11" cy="15"/>
              </a:xfrm>
            </p:grpSpPr>
            <p:sp>
              <p:nvSpPr>
                <p:cNvPr id="71086" name="Freeform 419"/>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close/>
                    </a:path>
                  </a:pathLst>
                </a:custGeom>
                <a:solidFill>
                  <a:srgbClr val="FFFF99"/>
                </a:solidFill>
                <a:ln w="9525">
                  <a:noFill/>
                  <a:round/>
                  <a:headEnd/>
                  <a:tailEnd/>
                </a:ln>
              </p:spPr>
              <p:txBody>
                <a:bodyPr>
                  <a:prstTxWarp prst="textNoShape">
                    <a:avLst/>
                  </a:prstTxWarp>
                </a:bodyPr>
                <a:lstStyle/>
                <a:p>
                  <a:endParaRPr lang="en-US"/>
                </a:p>
              </p:txBody>
            </p:sp>
            <p:sp>
              <p:nvSpPr>
                <p:cNvPr id="71087" name="Freeform 420"/>
                <p:cNvSpPr>
                  <a:spLocks/>
                </p:cNvSpPr>
                <p:nvPr/>
              </p:nvSpPr>
              <p:spPr bwMode="auto">
                <a:xfrm>
                  <a:off x="5127" y="3257"/>
                  <a:ext cx="11" cy="15"/>
                </a:xfrm>
                <a:custGeom>
                  <a:avLst/>
                  <a:gdLst>
                    <a:gd name="T0" fmla="*/ 6 w 11"/>
                    <a:gd name="T1" fmla="*/ 0 h 15"/>
                    <a:gd name="T2" fmla="*/ 0 w 11"/>
                    <a:gd name="T3" fmla="*/ 14 h 15"/>
                    <a:gd name="T4" fmla="*/ 5 w 11"/>
                    <a:gd name="T5" fmla="*/ 15 h 15"/>
                    <a:gd name="T6" fmla="*/ 11 w 11"/>
                    <a:gd name="T7" fmla="*/ 1 h 15"/>
                    <a:gd name="T8" fmla="*/ 6 w 11"/>
                    <a:gd name="T9" fmla="*/ 0 h 15"/>
                    <a:gd name="T10" fmla="*/ 0 60000 65536"/>
                    <a:gd name="T11" fmla="*/ 0 60000 65536"/>
                    <a:gd name="T12" fmla="*/ 0 60000 65536"/>
                    <a:gd name="T13" fmla="*/ 0 60000 65536"/>
                    <a:gd name="T14" fmla="*/ 0 60000 65536"/>
                    <a:gd name="T15" fmla="*/ 0 w 11"/>
                    <a:gd name="T16" fmla="*/ 0 h 15"/>
                    <a:gd name="T17" fmla="*/ 11 w 11"/>
                    <a:gd name="T18" fmla="*/ 15 h 15"/>
                  </a:gdLst>
                  <a:ahLst/>
                  <a:cxnLst>
                    <a:cxn ang="T10">
                      <a:pos x="T0" y="T1"/>
                    </a:cxn>
                    <a:cxn ang="T11">
                      <a:pos x="T2" y="T3"/>
                    </a:cxn>
                    <a:cxn ang="T12">
                      <a:pos x="T4" y="T5"/>
                    </a:cxn>
                    <a:cxn ang="T13">
                      <a:pos x="T6" y="T7"/>
                    </a:cxn>
                    <a:cxn ang="T14">
                      <a:pos x="T8" y="T9"/>
                    </a:cxn>
                  </a:cxnLst>
                  <a:rect l="T15" t="T16" r="T17" b="T18"/>
                  <a:pathLst>
                    <a:path w="11" h="15">
                      <a:moveTo>
                        <a:pt x="6" y="0"/>
                      </a:moveTo>
                      <a:lnTo>
                        <a:pt x="0" y="14"/>
                      </a:lnTo>
                      <a:lnTo>
                        <a:pt x="5" y="15"/>
                      </a:lnTo>
                      <a:lnTo>
                        <a:pt x="11" y="1"/>
                      </a:lnTo>
                      <a:lnTo>
                        <a:pt x="6" y="0"/>
                      </a:lnTo>
                    </a:path>
                  </a:pathLst>
                </a:custGeom>
                <a:noFill/>
                <a:ln w="0" cap="rnd">
                  <a:solidFill>
                    <a:srgbClr val="000000"/>
                  </a:solidFill>
                  <a:round/>
                  <a:headEnd/>
                  <a:tailEnd/>
                </a:ln>
              </p:spPr>
              <p:txBody>
                <a:bodyPr>
                  <a:prstTxWarp prst="textNoShape">
                    <a:avLst/>
                  </a:prstTxWarp>
                </a:bodyPr>
                <a:lstStyle/>
                <a:p>
                  <a:endParaRPr lang="en-US"/>
                </a:p>
              </p:txBody>
            </p:sp>
          </p:grpSp>
          <p:sp>
            <p:nvSpPr>
              <p:cNvPr id="71078" name="Freeform 421"/>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13" name="Group 422"/>
              <p:cNvGrpSpPr>
                <a:grpSpLocks/>
              </p:cNvGrpSpPr>
              <p:nvPr/>
            </p:nvGrpSpPr>
            <p:grpSpPr bwMode="auto">
              <a:xfrm>
                <a:off x="5134" y="3260"/>
                <a:ext cx="4" cy="3"/>
                <a:chOff x="5134" y="3260"/>
                <a:chExt cx="4" cy="3"/>
              </a:xfrm>
            </p:grpSpPr>
            <p:sp>
              <p:nvSpPr>
                <p:cNvPr id="71084" name="Freeform 423"/>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sp>
              <p:nvSpPr>
                <p:cNvPr id="71085" name="Freeform 424"/>
                <p:cNvSpPr>
                  <a:spLocks/>
                </p:cNvSpPr>
                <p:nvPr/>
              </p:nvSpPr>
              <p:spPr bwMode="auto">
                <a:xfrm>
                  <a:off x="5134" y="3260"/>
                  <a:ext cx="4" cy="3"/>
                </a:xfrm>
                <a:custGeom>
                  <a:avLst/>
                  <a:gdLst>
                    <a:gd name="T0" fmla="*/ 0 w 4"/>
                    <a:gd name="T1" fmla="*/ 2 h 3"/>
                    <a:gd name="T2" fmla="*/ 0 w 4"/>
                    <a:gd name="T3" fmla="*/ 2 h 3"/>
                    <a:gd name="T4" fmla="*/ 0 w 4"/>
                    <a:gd name="T5" fmla="*/ 2 h 3"/>
                    <a:gd name="T6" fmla="*/ 0 w 4"/>
                    <a:gd name="T7" fmla="*/ 3 h 3"/>
                    <a:gd name="T8" fmla="*/ 1 w 4"/>
                    <a:gd name="T9" fmla="*/ 3 h 3"/>
                    <a:gd name="T10" fmla="*/ 1 w 4"/>
                    <a:gd name="T11" fmla="*/ 3 h 3"/>
                    <a:gd name="T12" fmla="*/ 2 w 4"/>
                    <a:gd name="T13" fmla="*/ 3 h 3"/>
                    <a:gd name="T14" fmla="*/ 2 w 4"/>
                    <a:gd name="T15" fmla="*/ 3 h 3"/>
                    <a:gd name="T16" fmla="*/ 2 w 4"/>
                    <a:gd name="T17" fmla="*/ 3 h 3"/>
                    <a:gd name="T18" fmla="*/ 2 w 4"/>
                    <a:gd name="T19" fmla="*/ 3 h 3"/>
                    <a:gd name="T20" fmla="*/ 2 w 4"/>
                    <a:gd name="T21" fmla="*/ 2 h 3"/>
                    <a:gd name="T22" fmla="*/ 3 w 4"/>
                    <a:gd name="T23" fmla="*/ 2 h 3"/>
                    <a:gd name="T24" fmla="*/ 3 w 4"/>
                    <a:gd name="T25" fmla="*/ 2 h 3"/>
                    <a:gd name="T26" fmla="*/ 3 w 4"/>
                    <a:gd name="T27" fmla="*/ 2 h 3"/>
                    <a:gd name="T28" fmla="*/ 3 w 4"/>
                    <a:gd name="T29" fmla="*/ 1 h 3"/>
                    <a:gd name="T30" fmla="*/ 3 w 4"/>
                    <a:gd name="T31" fmla="*/ 1 h 3"/>
                    <a:gd name="T32" fmla="*/ 3 w 4"/>
                    <a:gd name="T33" fmla="*/ 1 h 3"/>
                    <a:gd name="T34" fmla="*/ 4 w 4"/>
                    <a:gd name="T35" fmla="*/ 1 h 3"/>
                    <a:gd name="T36" fmla="*/ 4 w 4"/>
                    <a:gd name="T37" fmla="*/ 1 h 3"/>
                    <a:gd name="T38" fmla="*/ 4 w 4"/>
                    <a:gd name="T39" fmla="*/ 1 h 3"/>
                    <a:gd name="T40" fmla="*/ 4 w 4"/>
                    <a:gd name="T41" fmla="*/ 0 h 3"/>
                    <a:gd name="T42" fmla="*/ 2 w 4"/>
                    <a:gd name="T43" fmla="*/ 0 h 3"/>
                    <a:gd name="T44" fmla="*/ 2 w 4"/>
                    <a:gd name="T45" fmla="*/ 0 h 3"/>
                    <a:gd name="T46" fmla="*/ 2 w 4"/>
                    <a:gd name="T47" fmla="*/ 0 h 3"/>
                    <a:gd name="T48" fmla="*/ 1 w 4"/>
                    <a:gd name="T49" fmla="*/ 1 h 3"/>
                    <a:gd name="T50" fmla="*/ 1 w 4"/>
                    <a:gd name="T51" fmla="*/ 1 h 3"/>
                    <a:gd name="T52" fmla="*/ 1 w 4"/>
                    <a:gd name="T53" fmla="*/ 1 h 3"/>
                    <a:gd name="T54" fmla="*/ 0 w 4"/>
                    <a:gd name="T55" fmla="*/ 1 h 3"/>
                    <a:gd name="T56" fmla="*/ 0 w 4"/>
                    <a:gd name="T57" fmla="*/ 1 h 3"/>
                    <a:gd name="T58" fmla="*/ 0 w 4"/>
                    <a:gd name="T59" fmla="*/ 1 h 3"/>
                    <a:gd name="T60" fmla="*/ 0 w 4"/>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3"/>
                    <a:gd name="T95" fmla="*/ 4 w 4"/>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3">
                      <a:moveTo>
                        <a:pt x="0" y="2"/>
                      </a:moveTo>
                      <a:lnTo>
                        <a:pt x="0" y="2"/>
                      </a:lnTo>
                      <a:lnTo>
                        <a:pt x="0" y="3"/>
                      </a:lnTo>
                      <a:lnTo>
                        <a:pt x="1" y="3"/>
                      </a:lnTo>
                      <a:lnTo>
                        <a:pt x="2" y="3"/>
                      </a:lnTo>
                      <a:lnTo>
                        <a:pt x="2" y="2"/>
                      </a:lnTo>
                      <a:lnTo>
                        <a:pt x="3" y="2"/>
                      </a:lnTo>
                      <a:lnTo>
                        <a:pt x="3" y="1"/>
                      </a:lnTo>
                      <a:lnTo>
                        <a:pt x="4" y="1"/>
                      </a:lnTo>
                      <a:lnTo>
                        <a:pt x="4" y="0"/>
                      </a:lnTo>
                      <a:lnTo>
                        <a:pt x="2" y="0"/>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grpSp>
          <p:sp>
            <p:nvSpPr>
              <p:cNvPr id="71080" name="Freeform 425"/>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grpSp>
            <p:nvGrpSpPr>
              <p:cNvPr id="14" name="Group 426"/>
              <p:cNvGrpSpPr>
                <a:grpSpLocks/>
              </p:cNvGrpSpPr>
              <p:nvPr/>
            </p:nvGrpSpPr>
            <p:grpSpPr bwMode="auto">
              <a:xfrm>
                <a:off x="5131" y="3266"/>
                <a:ext cx="3" cy="4"/>
                <a:chOff x="5131" y="3266"/>
                <a:chExt cx="3" cy="4"/>
              </a:xfrm>
            </p:grpSpPr>
            <p:sp>
              <p:nvSpPr>
                <p:cNvPr id="71082" name="Freeform 427"/>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close/>
                    </a:path>
                  </a:pathLst>
                </a:custGeom>
                <a:solidFill>
                  <a:srgbClr val="FFFF99"/>
                </a:solidFill>
                <a:ln w="9525">
                  <a:noFill/>
                  <a:round/>
                  <a:headEnd/>
                  <a:tailEnd/>
                </a:ln>
              </p:spPr>
              <p:txBody>
                <a:bodyPr>
                  <a:prstTxWarp prst="textNoShape">
                    <a:avLst/>
                  </a:prstTxWarp>
                </a:bodyPr>
                <a:lstStyle/>
                <a:p>
                  <a:endParaRPr lang="en-US"/>
                </a:p>
              </p:txBody>
            </p:sp>
            <p:sp>
              <p:nvSpPr>
                <p:cNvPr id="71083" name="Freeform 428"/>
                <p:cNvSpPr>
                  <a:spLocks/>
                </p:cNvSpPr>
                <p:nvPr/>
              </p:nvSpPr>
              <p:spPr bwMode="auto">
                <a:xfrm>
                  <a:off x="5131" y="3266"/>
                  <a:ext cx="3" cy="4"/>
                </a:xfrm>
                <a:custGeom>
                  <a:avLst/>
                  <a:gdLst>
                    <a:gd name="T0" fmla="*/ 0 w 3"/>
                    <a:gd name="T1" fmla="*/ 2 h 4"/>
                    <a:gd name="T2" fmla="*/ 0 w 3"/>
                    <a:gd name="T3" fmla="*/ 2 h 4"/>
                    <a:gd name="T4" fmla="*/ 0 w 3"/>
                    <a:gd name="T5" fmla="*/ 3 h 4"/>
                    <a:gd name="T6" fmla="*/ 0 w 3"/>
                    <a:gd name="T7" fmla="*/ 3 h 4"/>
                    <a:gd name="T8" fmla="*/ 1 w 3"/>
                    <a:gd name="T9" fmla="*/ 3 h 4"/>
                    <a:gd name="T10" fmla="*/ 1 w 3"/>
                    <a:gd name="T11" fmla="*/ 3 h 4"/>
                    <a:gd name="T12" fmla="*/ 1 w 3"/>
                    <a:gd name="T13" fmla="*/ 3 h 4"/>
                    <a:gd name="T14" fmla="*/ 1 w 3"/>
                    <a:gd name="T15" fmla="*/ 4 h 4"/>
                    <a:gd name="T16" fmla="*/ 1 w 3"/>
                    <a:gd name="T17" fmla="*/ 4 h 4"/>
                    <a:gd name="T18" fmla="*/ 1 w 3"/>
                    <a:gd name="T19" fmla="*/ 4 h 4"/>
                    <a:gd name="T20" fmla="*/ 1 w 3"/>
                    <a:gd name="T21" fmla="*/ 4 h 4"/>
                    <a:gd name="T22" fmla="*/ 2 w 3"/>
                    <a:gd name="T23" fmla="*/ 4 h 4"/>
                    <a:gd name="T24" fmla="*/ 2 w 3"/>
                    <a:gd name="T25" fmla="*/ 4 h 4"/>
                    <a:gd name="T26" fmla="*/ 2 w 3"/>
                    <a:gd name="T27" fmla="*/ 4 h 4"/>
                    <a:gd name="T28" fmla="*/ 2 w 3"/>
                    <a:gd name="T29" fmla="*/ 3 h 4"/>
                    <a:gd name="T30" fmla="*/ 3 w 3"/>
                    <a:gd name="T31" fmla="*/ 3 h 4"/>
                    <a:gd name="T32" fmla="*/ 3 w 3"/>
                    <a:gd name="T33" fmla="*/ 2 h 4"/>
                    <a:gd name="T34" fmla="*/ 3 w 3"/>
                    <a:gd name="T35" fmla="*/ 2 h 4"/>
                    <a:gd name="T36" fmla="*/ 3 w 3"/>
                    <a:gd name="T37" fmla="*/ 2 h 4"/>
                    <a:gd name="T38" fmla="*/ 3 w 3"/>
                    <a:gd name="T39" fmla="*/ 2 h 4"/>
                    <a:gd name="T40" fmla="*/ 3 w 3"/>
                    <a:gd name="T41" fmla="*/ 2 h 4"/>
                    <a:gd name="T42" fmla="*/ 3 w 3"/>
                    <a:gd name="T43" fmla="*/ 1 h 4"/>
                    <a:gd name="T44" fmla="*/ 3 w 3"/>
                    <a:gd name="T45" fmla="*/ 1 h 4"/>
                    <a:gd name="T46" fmla="*/ 3 w 3"/>
                    <a:gd name="T47" fmla="*/ 1 h 4"/>
                    <a:gd name="T48" fmla="*/ 3 w 3"/>
                    <a:gd name="T49" fmla="*/ 0 h 4"/>
                    <a:gd name="T50" fmla="*/ 3 w 3"/>
                    <a:gd name="T51" fmla="*/ 0 h 4"/>
                    <a:gd name="T52" fmla="*/ 2 w 3"/>
                    <a:gd name="T53" fmla="*/ 0 h 4"/>
                    <a:gd name="T54" fmla="*/ 2 w 3"/>
                    <a:gd name="T55" fmla="*/ 0 h 4"/>
                    <a:gd name="T56" fmla="*/ 2 w 3"/>
                    <a:gd name="T57" fmla="*/ 1 h 4"/>
                    <a:gd name="T58" fmla="*/ 1 w 3"/>
                    <a:gd name="T59" fmla="*/ 1 h 4"/>
                    <a:gd name="T60" fmla="*/ 1 w 3"/>
                    <a:gd name="T61" fmla="*/ 1 h 4"/>
                    <a:gd name="T62" fmla="*/ 1 w 3"/>
                    <a:gd name="T63" fmla="*/ 1 h 4"/>
                    <a:gd name="T64" fmla="*/ 1 w 3"/>
                    <a:gd name="T65" fmla="*/ 1 h 4"/>
                    <a:gd name="T66" fmla="*/ 0 w 3"/>
                    <a:gd name="T67" fmla="*/ 1 h 4"/>
                    <a:gd name="T68" fmla="*/ 0 w 3"/>
                    <a:gd name="T69" fmla="*/ 1 h 4"/>
                    <a:gd name="T70" fmla="*/ 0 w 3"/>
                    <a:gd name="T71" fmla="*/ 2 h 4"/>
                    <a:gd name="T72" fmla="*/ 0 w 3"/>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
                    <a:gd name="T112" fmla="*/ 0 h 4"/>
                    <a:gd name="T113" fmla="*/ 3 w 3"/>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 h="4">
                      <a:moveTo>
                        <a:pt x="0" y="2"/>
                      </a:moveTo>
                      <a:lnTo>
                        <a:pt x="0" y="2"/>
                      </a:lnTo>
                      <a:lnTo>
                        <a:pt x="0" y="3"/>
                      </a:lnTo>
                      <a:lnTo>
                        <a:pt x="1" y="3"/>
                      </a:lnTo>
                      <a:lnTo>
                        <a:pt x="1" y="4"/>
                      </a:lnTo>
                      <a:lnTo>
                        <a:pt x="2" y="4"/>
                      </a:lnTo>
                      <a:lnTo>
                        <a:pt x="2" y="3"/>
                      </a:lnTo>
                      <a:lnTo>
                        <a:pt x="3" y="3"/>
                      </a:lnTo>
                      <a:lnTo>
                        <a:pt x="3" y="2"/>
                      </a:lnTo>
                      <a:lnTo>
                        <a:pt x="3" y="1"/>
                      </a:lnTo>
                      <a:lnTo>
                        <a:pt x="3" y="0"/>
                      </a:lnTo>
                      <a:lnTo>
                        <a:pt x="2" y="0"/>
                      </a:lnTo>
                      <a:lnTo>
                        <a:pt x="2" y="1"/>
                      </a:lnTo>
                      <a:lnTo>
                        <a:pt x="1" y="1"/>
                      </a:lnTo>
                      <a:lnTo>
                        <a:pt x="0" y="1"/>
                      </a:lnTo>
                      <a:lnTo>
                        <a:pt x="0" y="2"/>
                      </a:lnTo>
                    </a:path>
                  </a:pathLst>
                </a:custGeom>
                <a:noFill/>
                <a:ln w="0" cap="rnd">
                  <a:solidFill>
                    <a:srgbClr val="000000"/>
                  </a:solidFill>
                  <a:round/>
                  <a:headEnd/>
                  <a:tailEnd/>
                </a:ln>
              </p:spPr>
              <p:txBody>
                <a:bodyPr>
                  <a:prstTxWarp prst="textNoShape">
                    <a:avLst/>
                  </a:prstTxWarp>
                </a:bodyPr>
                <a:lstStyle/>
                <a:p>
                  <a:endParaRPr lang="en-US"/>
                </a:p>
              </p:txBody>
            </p:sp>
          </p:grpSp>
        </p:grpSp>
        <p:sp>
          <p:nvSpPr>
            <p:cNvPr id="70709" name="Rectangle 429"/>
            <p:cNvSpPr>
              <a:spLocks noChangeArrowheads="1"/>
            </p:cNvSpPr>
            <p:nvPr/>
          </p:nvSpPr>
          <p:spPr bwMode="auto">
            <a:xfrm>
              <a:off x="5047" y="3340"/>
              <a:ext cx="0" cy="96"/>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endParaRPr lang="en-US" sz="1000" b="1">
                <a:ea typeface="Arial" charset="0"/>
                <a:cs typeface="Arial" charset="0"/>
              </a:endParaRPr>
            </a:p>
          </p:txBody>
        </p:sp>
      </p:grpSp>
      <p:sp>
        <p:nvSpPr>
          <p:cNvPr id="70691" name="AutoShape 430"/>
          <p:cNvSpPr>
            <a:spLocks noChangeArrowheads="1"/>
          </p:cNvSpPr>
          <p:nvPr/>
        </p:nvSpPr>
        <p:spPr bwMode="auto">
          <a:xfrm>
            <a:off x="1881188" y="4794250"/>
            <a:ext cx="1143000" cy="304800"/>
          </a:xfrm>
          <a:prstGeom prst="wedgeEllipseCallout">
            <a:avLst>
              <a:gd name="adj1" fmla="val -42778"/>
              <a:gd name="adj2" fmla="val 191667"/>
            </a:avLst>
          </a:prstGeom>
          <a:solidFill>
            <a:srgbClr val="FFFFCC"/>
          </a:solidFill>
          <a:ln w="9525">
            <a:solidFill>
              <a:schemeClr val="tx1"/>
            </a:solidFill>
            <a:miter lim="800000"/>
            <a:headEnd/>
            <a:tailEnd/>
          </a:ln>
        </p:spPr>
        <p:txBody>
          <a:bodyPr>
            <a:prstTxWarp prst="textNoShape">
              <a:avLst/>
            </a:prstTxWarp>
          </a:bodyPr>
          <a:lstStyle/>
          <a:p>
            <a:r>
              <a:rPr lang="en-US" sz="1000">
                <a:solidFill>
                  <a:srgbClr val="54638C"/>
                </a:solidFill>
                <a:latin typeface="Times New Roman" charset="0"/>
              </a:rPr>
              <a:t>R u there ?</a:t>
            </a:r>
          </a:p>
        </p:txBody>
      </p:sp>
      <p:sp>
        <p:nvSpPr>
          <p:cNvPr id="70692" name="Text Box 431"/>
          <p:cNvSpPr txBox="1">
            <a:spLocks noChangeArrowheads="1"/>
          </p:cNvSpPr>
          <p:nvPr/>
        </p:nvSpPr>
        <p:spPr bwMode="auto">
          <a:xfrm>
            <a:off x="2149475" y="5630863"/>
            <a:ext cx="1179513" cy="244475"/>
          </a:xfrm>
          <a:prstGeom prst="rect">
            <a:avLst/>
          </a:prstGeom>
          <a:noFill/>
          <a:ln w="9525">
            <a:noFill/>
            <a:miter lim="800000"/>
            <a:headEnd/>
            <a:tailEnd/>
          </a:ln>
        </p:spPr>
        <p:txBody>
          <a:bodyPr wrap="none">
            <a:prstTxWarp prst="textNoShape">
              <a:avLst/>
            </a:prstTxWarp>
            <a:spAutoFit/>
          </a:bodyPr>
          <a:lstStyle/>
          <a:p>
            <a:pPr algn="r"/>
            <a:r>
              <a:rPr lang="en-US" sz="1000"/>
              <a:t>Bob’s play station</a:t>
            </a:r>
          </a:p>
        </p:txBody>
      </p:sp>
      <p:sp>
        <p:nvSpPr>
          <p:cNvPr id="70693" name="Text Box 432"/>
          <p:cNvSpPr txBox="1">
            <a:spLocks noChangeArrowheads="1"/>
          </p:cNvSpPr>
          <p:nvPr/>
        </p:nvSpPr>
        <p:spPr bwMode="auto">
          <a:xfrm>
            <a:off x="274638" y="5392738"/>
            <a:ext cx="403225" cy="244475"/>
          </a:xfrm>
          <a:prstGeom prst="rect">
            <a:avLst/>
          </a:prstGeom>
          <a:noFill/>
          <a:ln w="9525">
            <a:noFill/>
            <a:miter lim="800000"/>
            <a:headEnd/>
            <a:tailEnd/>
          </a:ln>
        </p:spPr>
        <p:txBody>
          <a:bodyPr wrap="none">
            <a:prstTxWarp prst="textNoShape">
              <a:avLst/>
            </a:prstTxWarp>
            <a:spAutoFit/>
          </a:bodyPr>
          <a:lstStyle/>
          <a:p>
            <a:pPr algn="r"/>
            <a:r>
              <a:rPr lang="en-US" sz="1000"/>
              <a:t>Cell</a:t>
            </a:r>
          </a:p>
        </p:txBody>
      </p:sp>
      <p:sp>
        <p:nvSpPr>
          <p:cNvPr id="70694" name="Text Box 433"/>
          <p:cNvSpPr txBox="1">
            <a:spLocks noChangeArrowheads="1"/>
          </p:cNvSpPr>
          <p:nvPr/>
        </p:nvSpPr>
        <p:spPr bwMode="auto">
          <a:xfrm>
            <a:off x="841375" y="5630863"/>
            <a:ext cx="550863" cy="244475"/>
          </a:xfrm>
          <a:prstGeom prst="rect">
            <a:avLst/>
          </a:prstGeom>
          <a:noFill/>
          <a:ln w="9525">
            <a:noFill/>
            <a:miter lim="800000"/>
            <a:headEnd/>
            <a:tailEnd/>
          </a:ln>
        </p:spPr>
        <p:txBody>
          <a:bodyPr wrap="none">
            <a:prstTxWarp prst="textNoShape">
              <a:avLst/>
            </a:prstTxWarp>
            <a:spAutoFit/>
          </a:bodyPr>
          <a:lstStyle/>
          <a:p>
            <a:pPr algn="r"/>
            <a:r>
              <a:rPr lang="en-US" sz="1000"/>
              <a:t>Phone</a:t>
            </a:r>
          </a:p>
        </p:txBody>
      </p:sp>
      <p:sp>
        <p:nvSpPr>
          <p:cNvPr id="70695" name="Rectangle 434"/>
          <p:cNvSpPr>
            <a:spLocks noChangeArrowheads="1"/>
          </p:cNvSpPr>
          <p:nvPr/>
        </p:nvSpPr>
        <p:spPr bwMode="auto">
          <a:xfrm>
            <a:off x="1990725" y="5235575"/>
            <a:ext cx="530225" cy="244475"/>
          </a:xfrm>
          <a:prstGeom prst="rect">
            <a:avLst/>
          </a:prstGeom>
          <a:noFill/>
          <a:ln w="9525">
            <a:noFill/>
            <a:miter lim="800000"/>
            <a:headEnd/>
            <a:tailEnd/>
          </a:ln>
        </p:spPr>
        <p:txBody>
          <a:bodyPr wrap="none">
            <a:prstTxWarp prst="textNoShape">
              <a:avLst/>
            </a:prstTxWarp>
            <a:spAutoFit/>
          </a:bodyPr>
          <a:lstStyle/>
          <a:p>
            <a:pPr algn="r"/>
            <a:r>
              <a:rPr lang="en-US" sz="1000" b="1">
                <a:solidFill>
                  <a:srgbClr val="FF0000"/>
                </a:solidFill>
                <a:latin typeface="Times New Roman" charset="0"/>
              </a:rPr>
              <a:t>BUZZ</a:t>
            </a:r>
          </a:p>
        </p:txBody>
      </p:sp>
      <p:sp>
        <p:nvSpPr>
          <p:cNvPr id="70696" name="Text Box 435"/>
          <p:cNvSpPr txBox="1">
            <a:spLocks noChangeArrowheads="1"/>
          </p:cNvSpPr>
          <p:nvPr/>
        </p:nvSpPr>
        <p:spPr bwMode="auto">
          <a:xfrm>
            <a:off x="1627188" y="3987800"/>
            <a:ext cx="965200" cy="304800"/>
          </a:xfrm>
          <a:prstGeom prst="rect">
            <a:avLst/>
          </a:prstGeom>
          <a:noFill/>
          <a:ln w="12700">
            <a:noFill/>
            <a:miter lim="800000"/>
            <a:headEnd/>
            <a:tailEnd/>
          </a:ln>
        </p:spPr>
        <p:txBody>
          <a:bodyPr wrap="none" anchor="ctr">
            <a:prstTxWarp prst="textNoShape">
              <a:avLst/>
            </a:prstTxWarp>
            <a:spAutoFit/>
          </a:bodyPr>
          <a:lstStyle/>
          <a:p>
            <a:pPr eaLnBrk="0" hangingPunct="0"/>
            <a:r>
              <a:rPr lang="en-US" b="1">
                <a:solidFill>
                  <a:srgbClr val="006666"/>
                </a:solidFill>
              </a:rPr>
              <a:t>PUBLISH</a:t>
            </a:r>
          </a:p>
        </p:txBody>
      </p:sp>
      <p:sp>
        <p:nvSpPr>
          <p:cNvPr id="70697" name="Line 436"/>
          <p:cNvSpPr>
            <a:spLocks noChangeShapeType="1"/>
          </p:cNvSpPr>
          <p:nvPr/>
        </p:nvSpPr>
        <p:spPr bwMode="auto">
          <a:xfrm>
            <a:off x="1617663" y="3287713"/>
            <a:ext cx="1587" cy="1336675"/>
          </a:xfrm>
          <a:prstGeom prst="line">
            <a:avLst/>
          </a:prstGeom>
          <a:noFill/>
          <a:ln w="25400">
            <a:solidFill>
              <a:srgbClr val="008080"/>
            </a:solidFill>
            <a:round/>
            <a:headEnd type="triangle" w="med" len="med"/>
            <a:tailEnd/>
          </a:ln>
        </p:spPr>
        <p:txBody>
          <a:bodyPr wrap="none">
            <a:prstTxWarp prst="textNoShape">
              <a:avLst/>
            </a:prstTxWarp>
          </a:bodyPr>
          <a:lstStyle/>
          <a:p>
            <a:endParaRPr lang="en-US"/>
          </a:p>
        </p:txBody>
      </p:sp>
      <p:sp>
        <p:nvSpPr>
          <p:cNvPr id="70698" name="Line 437"/>
          <p:cNvSpPr>
            <a:spLocks noChangeShapeType="1"/>
          </p:cNvSpPr>
          <p:nvPr/>
        </p:nvSpPr>
        <p:spPr bwMode="auto">
          <a:xfrm>
            <a:off x="5959475" y="4616450"/>
            <a:ext cx="1555750" cy="7938"/>
          </a:xfrm>
          <a:prstGeom prst="line">
            <a:avLst/>
          </a:prstGeom>
          <a:noFill/>
          <a:ln w="38100">
            <a:solidFill>
              <a:srgbClr val="FFFF00"/>
            </a:solidFill>
            <a:round/>
            <a:headEnd/>
            <a:tailEnd type="triangle" w="med" len="med"/>
          </a:ln>
        </p:spPr>
        <p:txBody>
          <a:bodyPr wrap="none">
            <a:prstTxWarp prst="textNoShape">
              <a:avLst/>
            </a:prstTxWarp>
          </a:bodyPr>
          <a:lstStyle/>
          <a:p>
            <a:endParaRPr lang="en-US"/>
          </a:p>
        </p:txBody>
      </p:sp>
      <p:sp>
        <p:nvSpPr>
          <p:cNvPr id="70699" name="Line 438"/>
          <p:cNvSpPr>
            <a:spLocks noChangeShapeType="1"/>
          </p:cNvSpPr>
          <p:nvPr/>
        </p:nvSpPr>
        <p:spPr bwMode="auto">
          <a:xfrm>
            <a:off x="5959475" y="5351463"/>
            <a:ext cx="1555750" cy="7937"/>
          </a:xfrm>
          <a:prstGeom prst="line">
            <a:avLst/>
          </a:prstGeom>
          <a:noFill/>
          <a:ln w="38100">
            <a:solidFill>
              <a:srgbClr val="FF0000"/>
            </a:solidFill>
            <a:round/>
            <a:headEnd/>
            <a:tailEnd type="triangle" w="med" len="med"/>
          </a:ln>
        </p:spPr>
        <p:txBody>
          <a:bodyPr wrap="none">
            <a:prstTxWarp prst="textNoShape">
              <a:avLst/>
            </a:prstTxWarp>
          </a:bodyPr>
          <a:lstStyle/>
          <a:p>
            <a:endParaRPr lang="en-US"/>
          </a:p>
        </p:txBody>
      </p:sp>
      <p:sp>
        <p:nvSpPr>
          <p:cNvPr id="238007" name="Line 439"/>
          <p:cNvSpPr>
            <a:spLocks noChangeShapeType="1"/>
          </p:cNvSpPr>
          <p:nvPr/>
        </p:nvSpPr>
        <p:spPr bwMode="auto">
          <a:xfrm>
            <a:off x="5959475" y="6148388"/>
            <a:ext cx="1555750" cy="7937"/>
          </a:xfrm>
          <a:prstGeom prst="line">
            <a:avLst/>
          </a:prstGeom>
          <a:noFill/>
          <a:ln w="38100">
            <a:solidFill>
              <a:srgbClr val="DDDDDD"/>
            </a:solidFill>
            <a:round/>
            <a:headEnd/>
            <a:tailEnd type="triangle" w="med" len="med"/>
          </a:ln>
          <a:effectLst>
            <a:outerShdw blurRad="63500" dist="38099" dir="2700000" algn="ctr" rotWithShape="0">
              <a:schemeClr val="tx1">
                <a:alpha val="74998"/>
              </a:schemeClr>
            </a:outerShdw>
          </a:effectLst>
        </p:spPr>
        <p:txBody>
          <a:bodyPr wrap="none">
            <a:prstTxWarp prst="textNoShape">
              <a:avLst/>
            </a:prstTxWarp>
          </a:bodyPr>
          <a:lstStyle/>
          <a:p>
            <a:pPr>
              <a:defRPr/>
            </a:pPr>
            <a:endParaRPr lang="en-US"/>
          </a:p>
        </p:txBody>
      </p:sp>
      <p:sp>
        <p:nvSpPr>
          <p:cNvPr id="70701" name="AutoShape 440"/>
          <p:cNvSpPr>
            <a:spLocks noChangeArrowheads="1"/>
          </p:cNvSpPr>
          <p:nvPr/>
        </p:nvSpPr>
        <p:spPr bwMode="auto">
          <a:xfrm>
            <a:off x="4043363" y="3095624"/>
            <a:ext cx="1166812" cy="1196975"/>
          </a:xfrm>
          <a:prstGeom prst="wedgeRoundRectCallout">
            <a:avLst>
              <a:gd name="adj1" fmla="val -22245"/>
              <a:gd name="adj2" fmla="val -103912"/>
              <a:gd name="adj3" fmla="val 16667"/>
            </a:avLst>
          </a:prstGeom>
          <a:solidFill>
            <a:srgbClr val="CCFFCC"/>
          </a:solidFill>
          <a:ln w="9525">
            <a:solidFill>
              <a:srgbClr val="CC6600"/>
            </a:solidFill>
            <a:miter lim="800000"/>
            <a:headEnd/>
            <a:tailEnd/>
          </a:ln>
        </p:spPr>
        <p:txBody>
          <a:bodyPr>
            <a:prstTxWarp prst="textNoShape">
              <a:avLst/>
            </a:prstTxWarp>
          </a:bodyPr>
          <a:lstStyle/>
          <a:p>
            <a:pPr algn="ctr"/>
            <a:r>
              <a:rPr lang="en-US" sz="1600">
                <a:solidFill>
                  <a:srgbClr val="54638C"/>
                </a:solidFill>
              </a:rPr>
              <a:t>Bob’s Filters (Rules), PIDF *)</a:t>
            </a:r>
          </a:p>
        </p:txBody>
      </p:sp>
      <p:sp>
        <p:nvSpPr>
          <p:cNvPr id="70702" name="AutoShape 441"/>
          <p:cNvSpPr>
            <a:spLocks noChangeArrowheads="1"/>
          </p:cNvSpPr>
          <p:nvPr/>
        </p:nvSpPr>
        <p:spPr bwMode="auto">
          <a:xfrm>
            <a:off x="4210050" y="1447800"/>
            <a:ext cx="914400" cy="1219200"/>
          </a:xfrm>
          <a:prstGeom prst="roundRect">
            <a:avLst>
              <a:gd name="adj" fmla="val 16667"/>
            </a:avLst>
          </a:prstGeom>
          <a:solidFill>
            <a:srgbClr val="CCFFCC"/>
          </a:solidFill>
          <a:ln w="9525">
            <a:solidFill>
              <a:schemeClr val="tx1"/>
            </a:solidFill>
            <a:round/>
            <a:headEnd/>
            <a:tailEnd/>
          </a:ln>
        </p:spPr>
        <p:txBody>
          <a:bodyPr wrap="none" anchor="ctr">
            <a:prstTxWarp prst="textNoShape">
              <a:avLst/>
            </a:prstTxWarp>
          </a:bodyPr>
          <a:lstStyle/>
          <a:p>
            <a:pPr algn="ctr"/>
            <a:r>
              <a:rPr lang="en-US" sz="1600">
                <a:solidFill>
                  <a:srgbClr val="54638C"/>
                </a:solidFill>
              </a:rPr>
              <a:t>Presence</a:t>
            </a:r>
          </a:p>
          <a:p>
            <a:pPr algn="ctr"/>
            <a:r>
              <a:rPr lang="en-US" sz="1600">
                <a:solidFill>
                  <a:srgbClr val="54638C"/>
                </a:solidFill>
              </a:rPr>
              <a:t>Server</a:t>
            </a:r>
          </a:p>
          <a:p>
            <a:pPr algn="ctr"/>
            <a:r>
              <a:rPr lang="en-US" sz="1600">
                <a:solidFill>
                  <a:srgbClr val="54638C"/>
                </a:solidFill>
              </a:rPr>
              <a:t>(PS)</a:t>
            </a:r>
          </a:p>
        </p:txBody>
      </p:sp>
      <p:sp>
        <p:nvSpPr>
          <p:cNvPr id="70703" name="AutoShape 442"/>
          <p:cNvSpPr>
            <a:spLocks/>
          </p:cNvSpPr>
          <p:nvPr/>
        </p:nvSpPr>
        <p:spPr bwMode="auto">
          <a:xfrm rot="-5400000">
            <a:off x="1450181" y="3798094"/>
            <a:ext cx="331788" cy="1828800"/>
          </a:xfrm>
          <a:prstGeom prst="rightBrace">
            <a:avLst>
              <a:gd name="adj1" fmla="val 45933"/>
              <a:gd name="adj2" fmla="val 50000"/>
            </a:avLst>
          </a:prstGeom>
          <a:noFill/>
          <a:ln w="19050">
            <a:solidFill>
              <a:srgbClr val="008080"/>
            </a:solidFill>
            <a:round/>
            <a:headEnd/>
            <a:tailEnd/>
          </a:ln>
        </p:spPr>
        <p:txBody>
          <a:bodyPr wrap="none" anchor="ctr">
            <a:prstTxWarp prst="textNoShape">
              <a:avLst/>
            </a:prstTxWarp>
          </a:bodyPr>
          <a:lstStyle/>
          <a:p>
            <a:endParaRPr lang="en-US"/>
          </a:p>
        </p:txBody>
      </p:sp>
      <p:sp>
        <p:nvSpPr>
          <p:cNvPr id="70704" name="Text Box 443"/>
          <p:cNvSpPr txBox="1">
            <a:spLocks noChangeArrowheads="1"/>
          </p:cNvSpPr>
          <p:nvPr/>
        </p:nvSpPr>
        <p:spPr bwMode="auto">
          <a:xfrm>
            <a:off x="3543300" y="4736584"/>
            <a:ext cx="3810000" cy="369332"/>
          </a:xfrm>
          <a:prstGeom prst="rect">
            <a:avLst/>
          </a:prstGeom>
          <a:noFill/>
          <a:ln w="9525">
            <a:noFill/>
            <a:miter lim="800000"/>
            <a:headEnd/>
            <a:tailEnd/>
          </a:ln>
        </p:spPr>
        <p:txBody>
          <a:bodyPr wrap="square">
            <a:prstTxWarp prst="textNoShape">
              <a:avLst/>
            </a:prstTxWarp>
            <a:spAutoFit/>
          </a:bodyPr>
          <a:lstStyle/>
          <a:p>
            <a:r>
              <a:rPr lang="en-US" dirty="0"/>
              <a:t> </a:t>
            </a:r>
            <a:r>
              <a:rPr lang="en-US" sz="1200" dirty="0"/>
              <a:t>*) - PIDF = Presence Information Data Format</a:t>
            </a:r>
          </a:p>
        </p:txBody>
      </p:sp>
      <p:sp>
        <p:nvSpPr>
          <p:cNvPr id="70705" name="Text Box 444"/>
          <p:cNvSpPr txBox="1">
            <a:spLocks noChangeArrowheads="1"/>
          </p:cNvSpPr>
          <p:nvPr/>
        </p:nvSpPr>
        <p:spPr bwMode="auto">
          <a:xfrm>
            <a:off x="8229600" y="5181600"/>
            <a:ext cx="628650" cy="304800"/>
          </a:xfrm>
          <a:prstGeom prst="rect">
            <a:avLst/>
          </a:prstGeom>
          <a:noFill/>
          <a:ln w="9525">
            <a:noFill/>
            <a:miter lim="800000"/>
            <a:headEnd/>
            <a:tailEnd/>
          </a:ln>
        </p:spPr>
        <p:txBody>
          <a:bodyPr wrap="none">
            <a:prstTxWarp prst="textNoShape">
              <a:avLst/>
            </a:prstTxWarp>
            <a:spAutoFit/>
          </a:bodyPr>
          <a:lstStyle/>
          <a:p>
            <a:pPr algn="l"/>
            <a:r>
              <a:rPr lang="en-US"/>
              <a:t>friend</a:t>
            </a:r>
          </a:p>
        </p:txBody>
      </p:sp>
      <p:sp>
        <p:nvSpPr>
          <p:cNvPr id="446" name="Footer Placeholder 445"/>
          <p:cNvSpPr>
            <a:spLocks noGrp="1"/>
          </p:cNvSpPr>
          <p:nvPr>
            <p:ph type="ftr" sz="quarter" idx="11"/>
          </p:nvPr>
        </p:nvSpPr>
        <p:spPr>
          <a:xfrm>
            <a:off x="3160059" y="6457856"/>
            <a:ext cx="5643282" cy="365125"/>
          </a:xfrm>
        </p:spPr>
        <p:txBody>
          <a:bodyPr/>
          <a:lstStyle/>
          <a:p>
            <a:r>
              <a:rPr lang="en-US" dirty="0" smtClean="0"/>
              <a:t>IEEE DLT 2009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276E7A1A-F10B-144C-B30F-74C6FEBE8BCE}" type="slidenum">
              <a:rPr lang="en-US" smtClean="0"/>
              <a:pPr/>
              <a:t>29</a:t>
            </a:fld>
            <a:endParaRPr lang="en-US" smtClean="0"/>
          </a:p>
        </p:txBody>
      </p:sp>
      <p:sp>
        <p:nvSpPr>
          <p:cNvPr id="72707" name="Rectangle 4"/>
          <p:cNvSpPr>
            <a:spLocks noGrp="1" noChangeArrowheads="1"/>
          </p:cNvSpPr>
          <p:nvPr>
            <p:ph type="title"/>
          </p:nvPr>
        </p:nvSpPr>
        <p:spPr/>
        <p:txBody>
          <a:bodyPr/>
          <a:lstStyle/>
          <a:p>
            <a:pPr eaLnBrk="1" hangingPunct="1"/>
            <a:r>
              <a:rPr lang="en-US"/>
              <a:t>Basic presence</a:t>
            </a:r>
          </a:p>
        </p:txBody>
      </p:sp>
      <p:sp>
        <p:nvSpPr>
          <p:cNvPr id="72708" name="Rectangle 5"/>
          <p:cNvSpPr>
            <a:spLocks noGrp="1" noChangeArrowheads="1"/>
          </p:cNvSpPr>
          <p:nvPr>
            <p:ph type="body" idx="1"/>
          </p:nvPr>
        </p:nvSpPr>
        <p:spPr/>
        <p:txBody>
          <a:bodyPr>
            <a:normAutofit fontScale="92500" lnSpcReduction="10000"/>
          </a:bodyPr>
          <a:lstStyle/>
          <a:p>
            <a:pPr marL="365760" eaLnBrk="1" hangingPunct="1">
              <a:lnSpc>
                <a:spcPct val="110000"/>
              </a:lnSpc>
              <a:spcBef>
                <a:spcPts val="0"/>
              </a:spcBef>
            </a:pPr>
            <a:r>
              <a:rPr lang="en-US" dirty="0"/>
              <a:t>Role of presence</a:t>
            </a:r>
          </a:p>
          <a:p>
            <a:pPr marL="715010" lvl="2">
              <a:lnSpc>
                <a:spcPct val="110000"/>
              </a:lnSpc>
              <a:spcBef>
                <a:spcPts val="0"/>
              </a:spcBef>
            </a:pPr>
            <a:r>
              <a:rPr lang="en-US" dirty="0"/>
              <a:t>initially: “can I send an instant message and expect a response?”</a:t>
            </a:r>
          </a:p>
          <a:p>
            <a:pPr marL="715010" lvl="2">
              <a:lnSpc>
                <a:spcPct val="110000"/>
              </a:lnSpc>
              <a:spcBef>
                <a:spcPts val="0"/>
              </a:spcBef>
            </a:pPr>
            <a:r>
              <a:rPr lang="en-US" dirty="0"/>
              <a:t>now: “should I use voice or IM? is my call going to interrupt a meeting? is the callee awake?”</a:t>
            </a:r>
          </a:p>
          <a:p>
            <a:pPr marL="365760" eaLnBrk="1" hangingPunct="1">
              <a:lnSpc>
                <a:spcPct val="110000"/>
              </a:lnSpc>
              <a:spcBef>
                <a:spcPts val="0"/>
              </a:spcBef>
            </a:pPr>
            <a:r>
              <a:rPr lang="en-US" dirty="0"/>
              <a:t>Yahoo, MSN, Skype presence services:</a:t>
            </a:r>
          </a:p>
          <a:p>
            <a:pPr marL="715010" lvl="2">
              <a:lnSpc>
                <a:spcPct val="110000"/>
              </a:lnSpc>
              <a:spcBef>
                <a:spcPts val="0"/>
              </a:spcBef>
            </a:pPr>
            <a:r>
              <a:rPr lang="en-US" dirty="0"/>
              <a:t>on-line &amp; off-line</a:t>
            </a:r>
          </a:p>
          <a:p>
            <a:pPr marL="702310" lvl="3">
              <a:lnSpc>
                <a:spcPct val="110000"/>
              </a:lnSpc>
              <a:spcBef>
                <a:spcPts val="0"/>
              </a:spcBef>
            </a:pPr>
            <a:r>
              <a:rPr lang="en-US" dirty="0"/>
              <a:t>useful in modem days – but many people are (technically) on-line 24x7</a:t>
            </a:r>
          </a:p>
          <a:p>
            <a:pPr marL="702310" lvl="3">
              <a:lnSpc>
                <a:spcPct val="110000"/>
              </a:lnSpc>
              <a:spcBef>
                <a:spcPts val="0"/>
              </a:spcBef>
            </a:pPr>
            <a:r>
              <a:rPr lang="en-US" dirty="0"/>
              <a:t>thus, need to provide more context</a:t>
            </a:r>
          </a:p>
          <a:p>
            <a:pPr marL="715010" lvl="2">
              <a:lnSpc>
                <a:spcPct val="110000"/>
              </a:lnSpc>
              <a:spcBef>
                <a:spcPts val="0"/>
              </a:spcBef>
            </a:pPr>
            <a:r>
              <a:rPr lang="en-US" dirty="0"/>
              <a:t>+ simple status (“not at my desk”)</a:t>
            </a:r>
          </a:p>
          <a:p>
            <a:pPr marL="365760" lvl="2" eaLnBrk="1" hangingPunct="1">
              <a:lnSpc>
                <a:spcPct val="110000"/>
              </a:lnSpc>
              <a:spcBef>
                <a:spcPts val="0"/>
              </a:spcBef>
            </a:pPr>
            <a:r>
              <a:rPr lang="en-US" dirty="0"/>
              <a:t>entered manually </a:t>
            </a:r>
            <a:r>
              <a:rPr lang="en-US" dirty="0" err="1">
                <a:sym typeface="Wingdings" charset="2"/>
              </a:rPr>
              <a:t></a:t>
            </a:r>
            <a:r>
              <a:rPr lang="en-US" dirty="0">
                <a:sym typeface="Wingdings" charset="2"/>
              </a:rPr>
              <a:t> rarely correct</a:t>
            </a:r>
          </a:p>
          <a:p>
            <a:pPr marL="365760" lvl="2" eaLnBrk="1" hangingPunct="1">
              <a:lnSpc>
                <a:spcPct val="110000"/>
              </a:lnSpc>
              <a:spcBef>
                <a:spcPts val="0"/>
              </a:spcBef>
            </a:pPr>
            <a:r>
              <a:rPr lang="en-US" dirty="0">
                <a:solidFill>
                  <a:schemeClr val="accent1">
                    <a:lumMod val="60000"/>
                    <a:lumOff val="40000"/>
                  </a:schemeClr>
                </a:solidFill>
                <a:sym typeface="Wingdings" charset="2"/>
              </a:rPr>
              <a:t>does not provide enough context for directing interactive communications</a:t>
            </a:r>
            <a:endParaRPr lang="en-US" dirty="0">
              <a:solidFill>
                <a:schemeClr val="accent1">
                  <a:lumMod val="60000"/>
                  <a:lumOff val="40000"/>
                </a:schemeClr>
              </a:solidFill>
            </a:endParaRP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5A25312D-CEDD-404B-841C-E8176AF3F041}" type="slidenum">
              <a:rPr lang="en-US" smtClean="0"/>
              <a:pPr/>
              <a:t>3</a:t>
            </a:fld>
            <a:endParaRPr lang="en-US" smtClean="0"/>
          </a:p>
        </p:txBody>
      </p:sp>
      <p:sp>
        <p:nvSpPr>
          <p:cNvPr id="21507" name="Rectangle 2"/>
          <p:cNvSpPr>
            <a:spLocks noGrp="1" noChangeArrowheads="1"/>
          </p:cNvSpPr>
          <p:nvPr>
            <p:ph type="title"/>
          </p:nvPr>
        </p:nvSpPr>
        <p:spPr/>
        <p:txBody>
          <a:bodyPr/>
          <a:lstStyle/>
          <a:p>
            <a:pPr eaLnBrk="1" hangingPunct="1"/>
            <a:r>
              <a:rPr lang="en-US"/>
              <a:t>Outline</a:t>
            </a:r>
          </a:p>
        </p:txBody>
      </p:sp>
      <p:sp>
        <p:nvSpPr>
          <p:cNvPr id="21508" name="Rectangle 3"/>
          <p:cNvSpPr>
            <a:spLocks noGrp="1" noChangeArrowheads="1"/>
          </p:cNvSpPr>
          <p:nvPr>
            <p:ph type="body" idx="1"/>
          </p:nvPr>
        </p:nvSpPr>
        <p:spPr/>
        <p:txBody>
          <a:bodyPr>
            <a:normAutofit/>
          </a:bodyPr>
          <a:lstStyle/>
          <a:p>
            <a:pPr eaLnBrk="1" hangingPunct="1">
              <a:lnSpc>
                <a:spcPct val="90000"/>
              </a:lnSpc>
            </a:pPr>
            <a:r>
              <a:rPr lang="en-US" dirty="0"/>
              <a:t>VoIP maturing: vision vs. reality</a:t>
            </a:r>
            <a:endParaRPr lang="en-US" dirty="0" smtClean="0"/>
          </a:p>
          <a:p>
            <a:pPr lvl="1" eaLnBrk="1" hangingPunct="1">
              <a:lnSpc>
                <a:spcPct val="90000"/>
              </a:lnSpc>
            </a:pPr>
            <a:r>
              <a:rPr lang="en-US" dirty="0" smtClean="0"/>
              <a:t>overview of protocol zoo</a:t>
            </a:r>
          </a:p>
          <a:p>
            <a:pPr lvl="1" eaLnBrk="1" hangingPunct="1">
              <a:lnSpc>
                <a:spcPct val="90000"/>
              </a:lnSpc>
            </a:pPr>
            <a:r>
              <a:rPr lang="en-US" dirty="0" smtClean="0"/>
              <a:t>presence </a:t>
            </a:r>
            <a:r>
              <a:rPr lang="en-US" dirty="0"/>
              <a:t>and location-based services</a:t>
            </a:r>
          </a:p>
          <a:p>
            <a:pPr lvl="1" eaLnBrk="1" hangingPunct="1">
              <a:lnSpc>
                <a:spcPct val="90000"/>
              </a:lnSpc>
            </a:pPr>
            <a:r>
              <a:rPr lang="en-US" dirty="0">
                <a:solidFill>
                  <a:srgbClr val="B0B0B0"/>
                </a:solidFill>
              </a:rPr>
              <a:t>user-programmable services</a:t>
            </a:r>
            <a:endParaRPr lang="en-US" dirty="0" smtClean="0"/>
          </a:p>
          <a:p>
            <a:pPr eaLnBrk="1" hangingPunct="1">
              <a:lnSpc>
                <a:spcPct val="90000"/>
              </a:lnSpc>
            </a:pPr>
            <a:r>
              <a:rPr lang="en-US" dirty="0" smtClean="0"/>
              <a:t>New VoIP challenges</a:t>
            </a:r>
          </a:p>
          <a:p>
            <a:pPr lvl="1">
              <a:lnSpc>
                <a:spcPct val="90000"/>
              </a:lnSpc>
            </a:pPr>
            <a:r>
              <a:rPr lang="en-US" dirty="0" smtClean="0"/>
              <a:t>emergency </a:t>
            </a:r>
            <a:r>
              <a:rPr lang="en-US" dirty="0" smtClean="0"/>
              <a:t>calling</a:t>
            </a:r>
          </a:p>
          <a:p>
            <a:pPr lvl="1" eaLnBrk="1" hangingPunct="1">
              <a:lnSpc>
                <a:spcPct val="90000"/>
              </a:lnSpc>
            </a:pPr>
            <a:r>
              <a:rPr lang="en-US" dirty="0" smtClean="0"/>
              <a:t>peer</a:t>
            </a:r>
            <a:r>
              <a:rPr lang="en-US" dirty="0"/>
              <a:t>-to-peer systems</a:t>
            </a:r>
            <a:endParaRPr lang="en-US" dirty="0" smtClean="0"/>
          </a:p>
          <a:p>
            <a:pPr eaLnBrk="1" hangingPunct="1">
              <a:lnSpc>
                <a:spcPct val="90000"/>
              </a:lnSpc>
            </a:pPr>
            <a:r>
              <a:rPr lang="en-US" dirty="0" smtClean="0"/>
              <a:t>The </a:t>
            </a:r>
            <a:r>
              <a:rPr lang="en-US" dirty="0"/>
              <a:t>state of SIP </a:t>
            </a:r>
            <a:r>
              <a:rPr lang="en-US" dirty="0" smtClean="0"/>
              <a:t>standardization</a:t>
            </a:r>
          </a:p>
          <a:p>
            <a:pPr lvl="1" eaLnBrk="1" hangingPunct="1">
              <a:lnSpc>
                <a:spcPct val="90000"/>
              </a:lnSpc>
            </a:pPr>
            <a:r>
              <a:rPr lang="en-US" dirty="0" smtClean="0"/>
              <a:t>trouble </a:t>
            </a:r>
            <a:r>
              <a:rPr lang="en-US" dirty="0"/>
              <a:t>in standards land</a:t>
            </a:r>
          </a:p>
          <a:p>
            <a:pPr lvl="1" eaLnBrk="1" hangingPunct="1">
              <a:lnSpc>
                <a:spcPct val="90000"/>
              </a:lnSpc>
            </a:pPr>
            <a:r>
              <a:rPr lang="en-US" dirty="0"/>
              <a:t>interoperability</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6" name="Slide Number Placeholder 4"/>
          <p:cNvSpPr>
            <a:spLocks noGrp="1"/>
          </p:cNvSpPr>
          <p:nvPr>
            <p:ph type="sldNum" sz="quarter" idx="12"/>
          </p:nvPr>
        </p:nvSpPr>
        <p:spPr>
          <a:noFill/>
        </p:spPr>
        <p:txBody>
          <a:bodyPr/>
          <a:lstStyle/>
          <a:p>
            <a:fld id="{232A3195-516C-E441-9A92-9E7B88518731}" type="slidenum">
              <a:rPr lang="en-US" smtClean="0"/>
              <a:pPr/>
              <a:t>30</a:t>
            </a:fld>
            <a:endParaRPr lang="en-US" smtClean="0"/>
          </a:p>
        </p:txBody>
      </p:sp>
      <p:sp>
        <p:nvSpPr>
          <p:cNvPr id="74757" name="Rectangle 2"/>
          <p:cNvSpPr>
            <a:spLocks noGrp="1" noChangeArrowheads="1"/>
          </p:cNvSpPr>
          <p:nvPr>
            <p:ph type="title"/>
          </p:nvPr>
        </p:nvSpPr>
        <p:spPr>
          <a:xfrm>
            <a:off x="447675" y="284163"/>
            <a:ext cx="8229600" cy="569912"/>
          </a:xfrm>
        </p:spPr>
        <p:txBody>
          <a:bodyPr>
            <a:normAutofit fontScale="90000"/>
          </a:bodyPr>
          <a:lstStyle/>
          <a:p>
            <a:pPr eaLnBrk="1" hangingPunct="1"/>
            <a:r>
              <a:rPr lang="en-US" sz="3200"/>
              <a:t>Presence data architecture</a:t>
            </a:r>
          </a:p>
        </p:txBody>
      </p:sp>
      <p:sp>
        <p:nvSpPr>
          <p:cNvPr id="74758" name="AutoShape 3"/>
          <p:cNvSpPr>
            <a:spLocks noChangeArrowheads="1"/>
          </p:cNvSpPr>
          <p:nvPr/>
        </p:nvSpPr>
        <p:spPr bwMode="auto">
          <a:xfrm>
            <a:off x="4267200" y="2819400"/>
            <a:ext cx="1752600" cy="1219200"/>
          </a:xfrm>
          <a:prstGeom prst="flowChartDocument">
            <a:avLst/>
          </a:prstGeom>
          <a:solidFill>
            <a:srgbClr val="FFCC99"/>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2000">
                <a:latin typeface="Tahoma" charset="0"/>
              </a:rPr>
              <a:t>raw</a:t>
            </a:r>
          </a:p>
          <a:p>
            <a:pPr marL="342900" indent="-342900">
              <a:lnSpc>
                <a:spcPct val="75000"/>
              </a:lnSpc>
              <a:spcBef>
                <a:spcPct val="20000"/>
              </a:spcBef>
              <a:buClr>
                <a:schemeClr val="folHlink"/>
              </a:buClr>
              <a:buSzPct val="60000"/>
              <a:buFont typeface="Wingdings" charset="2"/>
              <a:buNone/>
            </a:pPr>
            <a:r>
              <a:rPr lang="en-US" sz="2000">
                <a:latin typeface="Tahoma" charset="0"/>
              </a:rPr>
              <a:t>presence</a:t>
            </a:r>
          </a:p>
          <a:p>
            <a:pPr marL="342900" indent="-342900">
              <a:lnSpc>
                <a:spcPct val="75000"/>
              </a:lnSpc>
              <a:spcBef>
                <a:spcPct val="20000"/>
              </a:spcBef>
              <a:buClr>
                <a:schemeClr val="folHlink"/>
              </a:buClr>
              <a:buSzPct val="60000"/>
              <a:buFont typeface="Wingdings" charset="2"/>
              <a:buNone/>
            </a:pPr>
            <a:r>
              <a:rPr lang="en-US" sz="2000">
                <a:latin typeface="Tahoma" charset="0"/>
              </a:rPr>
              <a:t>document</a:t>
            </a:r>
          </a:p>
        </p:txBody>
      </p:sp>
      <p:grpSp>
        <p:nvGrpSpPr>
          <p:cNvPr id="2" name="Group 4"/>
          <p:cNvGrpSpPr>
            <a:grpSpLocks/>
          </p:cNvGrpSpPr>
          <p:nvPr/>
        </p:nvGrpSpPr>
        <p:grpSpPr bwMode="auto">
          <a:xfrm>
            <a:off x="685800" y="1295400"/>
            <a:ext cx="406400" cy="990600"/>
            <a:chOff x="2208" y="1968"/>
            <a:chExt cx="384" cy="989"/>
          </a:xfrm>
        </p:grpSpPr>
        <p:graphicFrame>
          <p:nvGraphicFramePr>
            <p:cNvPr id="74754" name="Object 2"/>
            <p:cNvGraphicFramePr>
              <a:graphicFrameLocks noChangeAspect="1"/>
            </p:cNvGraphicFramePr>
            <p:nvPr/>
          </p:nvGraphicFramePr>
          <p:xfrm>
            <a:off x="2208" y="2099"/>
            <a:ext cx="383" cy="858"/>
          </p:xfrm>
          <a:graphic>
            <a:graphicData uri="http://schemas.openxmlformats.org/presentationml/2006/ole">
              <p:oleObj spid="_x0000_s117762" name="Photo Editor Photo" r:id="rId4" imgW="1924319" imgH="4866667" progId="MSPhotoEd.3">
                <p:embed/>
              </p:oleObj>
            </a:graphicData>
          </a:graphic>
        </p:graphicFrame>
        <p:graphicFrame>
          <p:nvGraphicFramePr>
            <p:cNvPr id="74755" name="Object 3"/>
            <p:cNvGraphicFramePr>
              <a:graphicFrameLocks noChangeAspect="1"/>
            </p:cNvGraphicFramePr>
            <p:nvPr/>
          </p:nvGraphicFramePr>
          <p:xfrm>
            <a:off x="2515" y="1968"/>
            <a:ext cx="77" cy="133"/>
          </p:xfrm>
          <a:graphic>
            <a:graphicData uri="http://schemas.openxmlformats.org/presentationml/2006/ole">
              <p:oleObj spid="_x0000_s117763" name="Photo Editor Photo" r:id="rId5" imgW="361809" imgH="704948" progId="MSPhotoEd.3">
                <p:embed/>
              </p:oleObj>
            </a:graphicData>
          </a:graphic>
        </p:graphicFrame>
      </p:grpSp>
      <p:pic>
        <p:nvPicPr>
          <p:cNvPr id="74760" name="Picture 7" descr="phone_pingtel"/>
          <p:cNvPicPr>
            <a:picLocks noChangeAspect="1" noChangeArrowheads="1"/>
          </p:cNvPicPr>
          <p:nvPr/>
        </p:nvPicPr>
        <p:blipFill>
          <a:blip r:embed="rId6"/>
          <a:srcRect/>
          <a:stretch>
            <a:fillRect/>
          </a:stretch>
        </p:blipFill>
        <p:spPr bwMode="auto">
          <a:xfrm>
            <a:off x="304800" y="2590800"/>
            <a:ext cx="1352550" cy="962025"/>
          </a:xfrm>
          <a:prstGeom prst="rect">
            <a:avLst/>
          </a:prstGeom>
          <a:noFill/>
          <a:ln w="9525">
            <a:noFill/>
            <a:miter lim="800000"/>
            <a:headEnd/>
            <a:tailEnd/>
          </a:ln>
        </p:spPr>
      </p:pic>
      <p:pic>
        <p:nvPicPr>
          <p:cNvPr id="74761" name="Picture 8" descr="MCj01880670000[1]"/>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609600" y="3733800"/>
            <a:ext cx="790575" cy="917575"/>
          </a:xfrm>
          <a:prstGeom prst="rect">
            <a:avLst/>
          </a:prstGeom>
          <a:noFill/>
          <a:ln w="9525">
            <a:noFill/>
            <a:miter lim="800000"/>
            <a:headEnd/>
            <a:tailEnd/>
          </a:ln>
        </p:spPr>
      </p:pic>
      <p:sp>
        <p:nvSpPr>
          <p:cNvPr id="74762" name="AutoShape 9"/>
          <p:cNvSpPr>
            <a:spLocks noChangeArrowheads="1"/>
          </p:cNvSpPr>
          <p:nvPr/>
        </p:nvSpPr>
        <p:spPr bwMode="auto">
          <a:xfrm>
            <a:off x="2209800" y="3081338"/>
            <a:ext cx="1295400" cy="685800"/>
          </a:xfrm>
          <a:prstGeom prst="flowChartAlternateProcess">
            <a:avLst/>
          </a:prstGeom>
          <a:solidFill>
            <a:srgbClr val="99CCFF"/>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1600">
                <a:latin typeface="Tahoma" charset="0"/>
              </a:rPr>
              <a:t>create</a:t>
            </a:r>
          </a:p>
          <a:p>
            <a:pPr marL="342900" indent="-342900">
              <a:lnSpc>
                <a:spcPct val="75000"/>
              </a:lnSpc>
              <a:spcBef>
                <a:spcPct val="20000"/>
              </a:spcBef>
              <a:buClr>
                <a:schemeClr val="folHlink"/>
              </a:buClr>
              <a:buSzPct val="60000"/>
              <a:buFont typeface="Wingdings" charset="2"/>
              <a:buNone/>
            </a:pPr>
            <a:r>
              <a:rPr lang="en-US" sz="1600">
                <a:latin typeface="Tahoma" charset="0"/>
              </a:rPr>
              <a:t>view</a:t>
            </a:r>
          </a:p>
          <a:p>
            <a:pPr marL="342900" indent="-342900">
              <a:lnSpc>
                <a:spcPct val="75000"/>
              </a:lnSpc>
              <a:spcBef>
                <a:spcPct val="20000"/>
              </a:spcBef>
              <a:buClr>
                <a:schemeClr val="folHlink"/>
              </a:buClr>
              <a:buSzPct val="60000"/>
              <a:buFont typeface="Wingdings" charset="2"/>
              <a:buNone/>
            </a:pPr>
            <a:r>
              <a:rPr lang="en-US" sz="1600">
                <a:latin typeface="Tahoma" charset="0"/>
              </a:rPr>
              <a:t>(compose)</a:t>
            </a:r>
          </a:p>
        </p:txBody>
      </p:sp>
      <p:sp>
        <p:nvSpPr>
          <p:cNvPr id="74763" name="AutoShape 10"/>
          <p:cNvSpPr>
            <a:spLocks noChangeArrowheads="1"/>
          </p:cNvSpPr>
          <p:nvPr/>
        </p:nvSpPr>
        <p:spPr bwMode="auto">
          <a:xfrm rot="-5400000">
            <a:off x="6896100" y="2978150"/>
            <a:ext cx="1295400" cy="914400"/>
          </a:xfrm>
          <a:prstGeom prst="flowChartManualOperation">
            <a:avLst/>
          </a:prstGeom>
          <a:solidFill>
            <a:srgbClr val="99CCFF"/>
          </a:solidFill>
          <a:ln w="19050">
            <a:solidFill>
              <a:schemeClr val="tx1"/>
            </a:solidFill>
            <a:miter lim="800000"/>
            <a:headEnd/>
            <a:tailEnd/>
          </a:ln>
        </p:spPr>
        <p:txBody>
          <a:bodyPr vert="eaVert" wrap="none" anchor="ctr">
            <a:prstTxWarp prst="textNoShape">
              <a:avLst/>
            </a:prstTxWarp>
          </a:bodyPr>
          <a:lstStyle/>
          <a:p>
            <a:pPr marL="342900" indent="-342900">
              <a:spcBef>
                <a:spcPct val="20000"/>
              </a:spcBef>
              <a:buClr>
                <a:schemeClr val="folHlink"/>
              </a:buClr>
              <a:buSzPct val="60000"/>
              <a:buFont typeface="Wingdings" charset="2"/>
              <a:buNone/>
            </a:pPr>
            <a:r>
              <a:rPr lang="en-US" sz="1800">
                <a:latin typeface="Tahoma" charset="0"/>
              </a:rPr>
              <a:t>privacy</a:t>
            </a:r>
          </a:p>
          <a:p>
            <a:pPr marL="342900" indent="-342900">
              <a:spcBef>
                <a:spcPct val="20000"/>
              </a:spcBef>
              <a:buClr>
                <a:schemeClr val="folHlink"/>
              </a:buClr>
              <a:buSzPct val="60000"/>
              <a:buFont typeface="Wingdings" charset="2"/>
              <a:buNone/>
            </a:pPr>
            <a:r>
              <a:rPr lang="en-US" sz="1800">
                <a:latin typeface="Tahoma" charset="0"/>
              </a:rPr>
              <a:t>filtering</a:t>
            </a:r>
          </a:p>
        </p:txBody>
      </p:sp>
      <p:sp>
        <p:nvSpPr>
          <p:cNvPr id="74764" name="Text Box 11"/>
          <p:cNvSpPr txBox="1">
            <a:spLocks noChangeArrowheads="1"/>
          </p:cNvSpPr>
          <p:nvPr/>
        </p:nvSpPr>
        <p:spPr bwMode="auto">
          <a:xfrm>
            <a:off x="5629275" y="5969000"/>
            <a:ext cx="2779713" cy="2746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200">
                <a:latin typeface="Tahoma" charset="0"/>
              </a:rPr>
              <a:t>draft-ietf-simple-presence-data-model </a:t>
            </a:r>
          </a:p>
        </p:txBody>
      </p:sp>
      <p:cxnSp>
        <p:nvCxnSpPr>
          <p:cNvPr id="74765" name="AutoShape 12"/>
          <p:cNvCxnSpPr>
            <a:cxnSpLocks noChangeShapeType="1"/>
            <a:endCxn id="74762" idx="1"/>
          </p:cNvCxnSpPr>
          <p:nvPr/>
        </p:nvCxnSpPr>
        <p:spPr bwMode="auto">
          <a:xfrm>
            <a:off x="1090613" y="1857375"/>
            <a:ext cx="1109662" cy="1566863"/>
          </a:xfrm>
          <a:prstGeom prst="straightConnector1">
            <a:avLst/>
          </a:prstGeom>
          <a:noFill/>
          <a:ln w="19050">
            <a:solidFill>
              <a:schemeClr val="tx1"/>
            </a:solidFill>
            <a:round/>
            <a:headEnd/>
            <a:tailEnd type="triangle" w="med" len="med"/>
          </a:ln>
        </p:spPr>
      </p:cxnSp>
      <p:cxnSp>
        <p:nvCxnSpPr>
          <p:cNvPr id="74766" name="AutoShape 13"/>
          <p:cNvCxnSpPr>
            <a:cxnSpLocks noChangeShapeType="1"/>
            <a:endCxn id="74762" idx="1"/>
          </p:cNvCxnSpPr>
          <p:nvPr/>
        </p:nvCxnSpPr>
        <p:spPr bwMode="auto">
          <a:xfrm>
            <a:off x="1657350" y="3071813"/>
            <a:ext cx="542925" cy="352425"/>
          </a:xfrm>
          <a:prstGeom prst="straightConnector1">
            <a:avLst/>
          </a:prstGeom>
          <a:noFill/>
          <a:ln w="19050">
            <a:solidFill>
              <a:schemeClr val="tx1"/>
            </a:solidFill>
            <a:round/>
            <a:headEnd/>
            <a:tailEnd type="triangle" w="med" len="med"/>
          </a:ln>
        </p:spPr>
      </p:cxnSp>
      <p:cxnSp>
        <p:nvCxnSpPr>
          <p:cNvPr id="74767" name="AutoShape 14"/>
          <p:cNvCxnSpPr>
            <a:cxnSpLocks noChangeShapeType="1"/>
            <a:endCxn id="74762" idx="1"/>
          </p:cNvCxnSpPr>
          <p:nvPr/>
        </p:nvCxnSpPr>
        <p:spPr bwMode="auto">
          <a:xfrm flipV="1">
            <a:off x="1400175" y="3424238"/>
            <a:ext cx="800100" cy="768350"/>
          </a:xfrm>
          <a:prstGeom prst="straightConnector1">
            <a:avLst/>
          </a:prstGeom>
          <a:noFill/>
          <a:ln w="19050">
            <a:solidFill>
              <a:schemeClr val="tx1"/>
            </a:solidFill>
            <a:round/>
            <a:headEnd/>
            <a:tailEnd type="triangle" w="med" len="med"/>
          </a:ln>
        </p:spPr>
      </p:cxnSp>
      <p:cxnSp>
        <p:nvCxnSpPr>
          <p:cNvPr id="74768" name="AutoShape 15"/>
          <p:cNvCxnSpPr>
            <a:cxnSpLocks noChangeShapeType="1"/>
            <a:stCxn id="74762" idx="3"/>
            <a:endCxn id="74758" idx="1"/>
          </p:cNvCxnSpPr>
          <p:nvPr/>
        </p:nvCxnSpPr>
        <p:spPr bwMode="auto">
          <a:xfrm>
            <a:off x="3514725" y="3424238"/>
            <a:ext cx="742950" cy="4762"/>
          </a:xfrm>
          <a:prstGeom prst="straightConnector1">
            <a:avLst/>
          </a:prstGeom>
          <a:noFill/>
          <a:ln w="38100">
            <a:solidFill>
              <a:schemeClr val="tx2"/>
            </a:solidFill>
            <a:round/>
            <a:headEnd/>
            <a:tailEnd type="triangle" w="med" len="med"/>
          </a:ln>
        </p:spPr>
      </p:cxnSp>
      <p:cxnSp>
        <p:nvCxnSpPr>
          <p:cNvPr id="74769" name="AutoShape 16"/>
          <p:cNvCxnSpPr>
            <a:cxnSpLocks noChangeShapeType="1"/>
            <a:stCxn id="74758" idx="3"/>
            <a:endCxn id="74763" idx="0"/>
          </p:cNvCxnSpPr>
          <p:nvPr/>
        </p:nvCxnSpPr>
        <p:spPr bwMode="auto">
          <a:xfrm>
            <a:off x="6029325" y="3429000"/>
            <a:ext cx="1047750" cy="6350"/>
          </a:xfrm>
          <a:prstGeom prst="straightConnector1">
            <a:avLst/>
          </a:prstGeom>
          <a:noFill/>
          <a:ln w="38100">
            <a:solidFill>
              <a:schemeClr val="tx2"/>
            </a:solidFill>
            <a:round/>
            <a:headEnd/>
            <a:tailEnd type="triangle" w="med" len="med"/>
          </a:ln>
        </p:spPr>
      </p:cxnSp>
      <p:sp>
        <p:nvSpPr>
          <p:cNvPr id="74770" name="AutoShape 17"/>
          <p:cNvSpPr>
            <a:spLocks noChangeArrowheads="1"/>
          </p:cNvSpPr>
          <p:nvPr/>
        </p:nvSpPr>
        <p:spPr bwMode="auto">
          <a:xfrm>
            <a:off x="2128838" y="4879975"/>
            <a:ext cx="1444625" cy="914400"/>
          </a:xfrm>
          <a:prstGeom prst="flowChartPredefinedProcess">
            <a:avLst/>
          </a:prstGeom>
          <a:solidFill>
            <a:schemeClr val="accent1">
              <a:alpha val="23921"/>
            </a:schemeClr>
          </a:solidFill>
          <a:ln w="19050">
            <a:solidFill>
              <a:schemeClr val="tx1"/>
            </a:solidFill>
            <a:prstDash val="sysDot"/>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1400">
                <a:latin typeface="Tahoma" charset="0"/>
              </a:rPr>
              <a:t>composition</a:t>
            </a:r>
          </a:p>
          <a:p>
            <a:pPr marL="342900" indent="-342900">
              <a:spcBef>
                <a:spcPct val="20000"/>
              </a:spcBef>
              <a:buClr>
                <a:schemeClr val="folHlink"/>
              </a:buClr>
              <a:buSzPct val="60000"/>
              <a:buFont typeface="Wingdings" charset="2"/>
              <a:buNone/>
            </a:pPr>
            <a:r>
              <a:rPr lang="en-US" sz="1400">
                <a:latin typeface="Tahoma" charset="0"/>
              </a:rPr>
              <a:t>policy</a:t>
            </a:r>
          </a:p>
        </p:txBody>
      </p:sp>
      <p:sp>
        <p:nvSpPr>
          <p:cNvPr id="74771" name="AutoShape 18"/>
          <p:cNvSpPr>
            <a:spLocks noChangeArrowheads="1"/>
          </p:cNvSpPr>
          <p:nvPr/>
        </p:nvSpPr>
        <p:spPr bwMode="auto">
          <a:xfrm>
            <a:off x="6815138" y="4876800"/>
            <a:ext cx="1447800" cy="914400"/>
          </a:xfrm>
          <a:prstGeom prst="flowChartPredefinedProcess">
            <a:avLst/>
          </a:prstGeom>
          <a:solidFill>
            <a:schemeClr val="accent1"/>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2000">
                <a:latin typeface="Tahoma" charset="0"/>
              </a:rPr>
              <a:t>privacy</a:t>
            </a:r>
          </a:p>
          <a:p>
            <a:pPr marL="342900" indent="-342900">
              <a:lnSpc>
                <a:spcPct val="75000"/>
              </a:lnSpc>
              <a:spcBef>
                <a:spcPct val="20000"/>
              </a:spcBef>
              <a:buClr>
                <a:schemeClr val="folHlink"/>
              </a:buClr>
              <a:buSzPct val="60000"/>
              <a:buFont typeface="Wingdings" charset="2"/>
              <a:buNone/>
            </a:pPr>
            <a:r>
              <a:rPr lang="en-US" sz="2000">
                <a:latin typeface="Tahoma" charset="0"/>
              </a:rPr>
              <a:t>policy</a:t>
            </a:r>
          </a:p>
        </p:txBody>
      </p:sp>
      <p:cxnSp>
        <p:nvCxnSpPr>
          <p:cNvPr id="74772" name="AutoShape 19"/>
          <p:cNvCxnSpPr>
            <a:cxnSpLocks noChangeShapeType="1"/>
            <a:stCxn id="74763" idx="2"/>
          </p:cNvCxnSpPr>
          <p:nvPr/>
        </p:nvCxnSpPr>
        <p:spPr bwMode="auto">
          <a:xfrm flipV="1">
            <a:off x="8010525" y="3429000"/>
            <a:ext cx="600075" cy="6350"/>
          </a:xfrm>
          <a:prstGeom prst="straightConnector1">
            <a:avLst/>
          </a:prstGeom>
          <a:noFill/>
          <a:ln w="38100">
            <a:solidFill>
              <a:schemeClr val="tx2"/>
            </a:solidFill>
            <a:round/>
            <a:headEnd/>
            <a:tailEnd type="triangle" w="med" len="med"/>
          </a:ln>
        </p:spPr>
      </p:cxnSp>
      <p:cxnSp>
        <p:nvCxnSpPr>
          <p:cNvPr id="74773" name="AutoShape 20"/>
          <p:cNvCxnSpPr>
            <a:cxnSpLocks noChangeShapeType="1"/>
            <a:stCxn id="74770" idx="0"/>
            <a:endCxn id="74762" idx="2"/>
          </p:cNvCxnSpPr>
          <p:nvPr/>
        </p:nvCxnSpPr>
        <p:spPr bwMode="auto">
          <a:xfrm flipV="1">
            <a:off x="2851150" y="3776663"/>
            <a:ext cx="6350" cy="1093787"/>
          </a:xfrm>
          <a:prstGeom prst="straightConnector1">
            <a:avLst/>
          </a:prstGeom>
          <a:noFill/>
          <a:ln w="19050">
            <a:solidFill>
              <a:schemeClr val="tx1"/>
            </a:solidFill>
            <a:prstDash val="sysDot"/>
            <a:round/>
            <a:headEnd/>
            <a:tailEnd type="triangle" w="med" len="med"/>
          </a:ln>
        </p:spPr>
      </p:cxnSp>
      <p:cxnSp>
        <p:nvCxnSpPr>
          <p:cNvPr id="74774" name="AutoShape 21"/>
          <p:cNvCxnSpPr>
            <a:cxnSpLocks noChangeShapeType="1"/>
            <a:stCxn id="74771" idx="0"/>
            <a:endCxn id="74763" idx="1"/>
          </p:cNvCxnSpPr>
          <p:nvPr/>
        </p:nvCxnSpPr>
        <p:spPr bwMode="auto">
          <a:xfrm flipV="1">
            <a:off x="7539038" y="3960813"/>
            <a:ext cx="4762" cy="906462"/>
          </a:xfrm>
          <a:prstGeom prst="straightConnector1">
            <a:avLst/>
          </a:prstGeom>
          <a:noFill/>
          <a:ln w="19050">
            <a:solidFill>
              <a:schemeClr val="tx1"/>
            </a:solidFill>
            <a:prstDash val="sysDot"/>
            <a:round/>
            <a:headEnd/>
            <a:tailEnd type="triangle" w="med" len="med"/>
          </a:ln>
        </p:spPr>
      </p:cxnSp>
      <p:sp>
        <p:nvSpPr>
          <p:cNvPr id="74775" name="Text Box 22"/>
          <p:cNvSpPr txBox="1">
            <a:spLocks noChangeArrowheads="1"/>
          </p:cNvSpPr>
          <p:nvPr/>
        </p:nvSpPr>
        <p:spPr bwMode="auto">
          <a:xfrm>
            <a:off x="1370013" y="1676400"/>
            <a:ext cx="2117725" cy="396875"/>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000" i="1">
                <a:latin typeface="Tahoma" charset="0"/>
              </a:rPr>
              <a:t>presence sources</a:t>
            </a:r>
          </a:p>
        </p:txBody>
      </p:sp>
      <p:sp>
        <p:nvSpPr>
          <p:cNvPr id="74776" name="Text Box 23"/>
          <p:cNvSpPr txBox="1">
            <a:spLocks noChangeArrowheads="1"/>
          </p:cNvSpPr>
          <p:nvPr/>
        </p:nvSpPr>
        <p:spPr bwMode="auto">
          <a:xfrm>
            <a:off x="2819400" y="4191000"/>
            <a:ext cx="717550" cy="366713"/>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800">
                <a:latin typeface="Tahoma" charset="0"/>
              </a:rPr>
              <a:t>XCAP</a:t>
            </a:r>
          </a:p>
        </p:txBody>
      </p:sp>
      <p:sp>
        <p:nvSpPr>
          <p:cNvPr id="74777" name="Text Box 24"/>
          <p:cNvSpPr txBox="1">
            <a:spLocks noChangeArrowheads="1"/>
          </p:cNvSpPr>
          <p:nvPr/>
        </p:nvSpPr>
        <p:spPr bwMode="auto">
          <a:xfrm>
            <a:off x="7543800" y="4267200"/>
            <a:ext cx="717550" cy="366713"/>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800">
                <a:latin typeface="Tahoma" charset="0"/>
              </a:rPr>
              <a:t>XCAP</a:t>
            </a:r>
          </a:p>
        </p:txBody>
      </p:sp>
      <p:sp>
        <p:nvSpPr>
          <p:cNvPr id="74778" name="Text Box 25"/>
          <p:cNvSpPr txBox="1">
            <a:spLocks noChangeArrowheads="1"/>
          </p:cNvSpPr>
          <p:nvPr/>
        </p:nvSpPr>
        <p:spPr bwMode="auto">
          <a:xfrm>
            <a:off x="2212975" y="5867400"/>
            <a:ext cx="1319213" cy="2746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200">
                <a:latin typeface="Tahoma" charset="0"/>
              </a:rPr>
              <a:t>(not defined yet)</a:t>
            </a:r>
          </a:p>
        </p:txBody>
      </p:sp>
      <p:sp>
        <p:nvSpPr>
          <p:cNvPr id="74779" name="AutoShape 26"/>
          <p:cNvSpPr>
            <a:spLocks noChangeArrowheads="1"/>
          </p:cNvSpPr>
          <p:nvPr/>
        </p:nvSpPr>
        <p:spPr bwMode="auto">
          <a:xfrm>
            <a:off x="5715000" y="4038600"/>
            <a:ext cx="1447800" cy="914400"/>
          </a:xfrm>
          <a:prstGeom prst="cloudCallout">
            <a:avLst>
              <a:gd name="adj1" fmla="val 29495"/>
              <a:gd name="adj2" fmla="val 111458"/>
            </a:avLst>
          </a:prstGeom>
          <a:solidFill>
            <a:srgbClr val="C0C0C0">
              <a:alpha val="45097"/>
            </a:srgbClr>
          </a:solidFill>
          <a:ln w="19050">
            <a:solidFill>
              <a:schemeClr val="tx1"/>
            </a:solidFill>
            <a:round/>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1000">
                <a:latin typeface="Tahoma" charset="0"/>
              </a:rPr>
              <a:t>depends on watcher</a:t>
            </a:r>
          </a:p>
        </p:txBody>
      </p:sp>
      <p:sp>
        <p:nvSpPr>
          <p:cNvPr id="74780" name="AutoShape 27"/>
          <p:cNvSpPr>
            <a:spLocks noChangeArrowheads="1"/>
          </p:cNvSpPr>
          <p:nvPr/>
        </p:nvSpPr>
        <p:spPr bwMode="auto">
          <a:xfrm>
            <a:off x="3848100" y="4267200"/>
            <a:ext cx="1638300" cy="914400"/>
          </a:xfrm>
          <a:prstGeom prst="cloudCallout">
            <a:avLst>
              <a:gd name="adj1" fmla="val -65310"/>
              <a:gd name="adj2" fmla="val 89065"/>
            </a:avLst>
          </a:prstGeom>
          <a:solidFill>
            <a:srgbClr val="C0C0C0">
              <a:alpha val="45097"/>
            </a:srgbClr>
          </a:solidFill>
          <a:ln w="19050">
            <a:solidFill>
              <a:schemeClr val="tx1"/>
            </a:solidFill>
            <a:round/>
            <a:headEnd/>
            <a:tailEnd/>
          </a:ln>
        </p:spPr>
        <p:txBody>
          <a:bodyPr wrap="none" anchor="ctr">
            <a:prstTxWarp prst="textNoShape">
              <a:avLst/>
            </a:prstTxWarp>
          </a:bodyPr>
          <a:lstStyle/>
          <a:p>
            <a:pPr marL="342900" indent="-342900" algn="l">
              <a:spcBef>
                <a:spcPct val="20000"/>
              </a:spcBef>
              <a:buClr>
                <a:schemeClr val="folHlink"/>
              </a:buClr>
              <a:buSzPct val="60000"/>
              <a:buFont typeface="Wingdings" charset="2"/>
              <a:buNone/>
            </a:pPr>
            <a:r>
              <a:rPr lang="en-US" sz="1000">
                <a:latin typeface="Tahoma" charset="0"/>
              </a:rPr>
              <a:t>select best source</a:t>
            </a:r>
          </a:p>
          <a:p>
            <a:pPr marL="342900" indent="-342900" algn="l">
              <a:spcBef>
                <a:spcPct val="20000"/>
              </a:spcBef>
              <a:buClr>
                <a:schemeClr val="folHlink"/>
              </a:buClr>
              <a:buSzPct val="60000"/>
              <a:buFont typeface="Wingdings" charset="2"/>
              <a:buNone/>
            </a:pPr>
            <a:r>
              <a:rPr lang="en-US" sz="1000">
                <a:latin typeface="Tahoma" charset="0"/>
              </a:rPr>
              <a:t>resolve contradictions</a:t>
            </a:r>
          </a:p>
        </p:txBody>
      </p:sp>
      <p:sp>
        <p:nvSpPr>
          <p:cNvPr id="74781" name="Text Box 28"/>
          <p:cNvSpPr txBox="1">
            <a:spLocks noChangeArrowheads="1"/>
          </p:cNvSpPr>
          <p:nvPr/>
        </p:nvSpPr>
        <p:spPr bwMode="auto">
          <a:xfrm>
            <a:off x="1676400" y="2286000"/>
            <a:ext cx="1106488" cy="336550"/>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600" b="1">
                <a:latin typeface="Tahoma" charset="0"/>
              </a:rPr>
              <a:t>PUBLISH</a:t>
            </a:r>
          </a:p>
        </p:txBody>
      </p:sp>
      <p:sp>
        <p:nvSpPr>
          <p:cNvPr id="30" name="Footer Placeholder 29"/>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a:noFill/>
        </p:spPr>
        <p:txBody>
          <a:bodyPr/>
          <a:lstStyle/>
          <a:p>
            <a:fld id="{52BEA031-AACB-8145-A444-93AE9182F45D}" type="slidenum">
              <a:rPr lang="en-US" smtClean="0"/>
              <a:pPr/>
              <a:t>31</a:t>
            </a:fld>
            <a:endParaRPr lang="en-US" smtClean="0"/>
          </a:p>
        </p:txBody>
      </p:sp>
      <p:sp>
        <p:nvSpPr>
          <p:cNvPr id="76803" name="Rectangle 2"/>
          <p:cNvSpPr>
            <a:spLocks noGrp="1" noChangeArrowheads="1"/>
          </p:cNvSpPr>
          <p:nvPr>
            <p:ph type="title"/>
          </p:nvPr>
        </p:nvSpPr>
        <p:spPr>
          <a:xfrm>
            <a:off x="447675" y="347663"/>
            <a:ext cx="8229600" cy="568325"/>
          </a:xfrm>
        </p:spPr>
        <p:txBody>
          <a:bodyPr>
            <a:normAutofit fontScale="90000"/>
          </a:bodyPr>
          <a:lstStyle/>
          <a:p>
            <a:pPr eaLnBrk="1" hangingPunct="1"/>
            <a:r>
              <a:rPr lang="en-US" sz="3200"/>
              <a:t>Presence data architecture</a:t>
            </a:r>
          </a:p>
        </p:txBody>
      </p:sp>
      <p:sp>
        <p:nvSpPr>
          <p:cNvPr id="76804" name="AutoShape 3"/>
          <p:cNvSpPr>
            <a:spLocks noChangeArrowheads="1"/>
          </p:cNvSpPr>
          <p:nvPr/>
        </p:nvSpPr>
        <p:spPr bwMode="auto">
          <a:xfrm>
            <a:off x="1219200" y="1905000"/>
            <a:ext cx="1752600" cy="1219200"/>
          </a:xfrm>
          <a:prstGeom prst="flowChartDocument">
            <a:avLst/>
          </a:prstGeom>
          <a:solidFill>
            <a:srgbClr val="FFCC99">
              <a:alpha val="76077"/>
            </a:srgbClr>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2000">
                <a:latin typeface="Tahoma" charset="0"/>
              </a:rPr>
              <a:t>candidate</a:t>
            </a:r>
          </a:p>
          <a:p>
            <a:pPr marL="342900" indent="-342900">
              <a:lnSpc>
                <a:spcPct val="75000"/>
              </a:lnSpc>
              <a:spcBef>
                <a:spcPct val="20000"/>
              </a:spcBef>
              <a:buClr>
                <a:schemeClr val="folHlink"/>
              </a:buClr>
              <a:buSzPct val="60000"/>
              <a:buFont typeface="Wingdings" charset="2"/>
              <a:buNone/>
            </a:pPr>
            <a:r>
              <a:rPr lang="en-US" sz="2000">
                <a:latin typeface="Tahoma" charset="0"/>
              </a:rPr>
              <a:t>presence</a:t>
            </a:r>
          </a:p>
          <a:p>
            <a:pPr marL="342900" indent="-342900">
              <a:lnSpc>
                <a:spcPct val="75000"/>
              </a:lnSpc>
              <a:spcBef>
                <a:spcPct val="20000"/>
              </a:spcBef>
              <a:buClr>
                <a:schemeClr val="folHlink"/>
              </a:buClr>
              <a:buSzPct val="60000"/>
              <a:buFont typeface="Wingdings" charset="2"/>
              <a:buNone/>
            </a:pPr>
            <a:r>
              <a:rPr lang="en-US" sz="2000">
                <a:latin typeface="Tahoma" charset="0"/>
              </a:rPr>
              <a:t>document</a:t>
            </a:r>
          </a:p>
        </p:txBody>
      </p:sp>
      <p:sp>
        <p:nvSpPr>
          <p:cNvPr id="76805" name="AutoShape 4"/>
          <p:cNvSpPr>
            <a:spLocks noChangeArrowheads="1"/>
          </p:cNvSpPr>
          <p:nvPr/>
        </p:nvSpPr>
        <p:spPr bwMode="auto">
          <a:xfrm rot="-5400000">
            <a:off x="3467100" y="2057400"/>
            <a:ext cx="1295400" cy="914400"/>
          </a:xfrm>
          <a:prstGeom prst="flowChartManualOperation">
            <a:avLst/>
          </a:prstGeom>
          <a:solidFill>
            <a:srgbClr val="99CCFF"/>
          </a:solidFill>
          <a:ln w="19050">
            <a:solidFill>
              <a:schemeClr val="tx1"/>
            </a:solidFill>
            <a:miter lim="800000"/>
            <a:headEnd/>
            <a:tailEnd/>
          </a:ln>
        </p:spPr>
        <p:txBody>
          <a:bodyPr vert="eaVert" wrap="none" anchor="ctr">
            <a:prstTxWarp prst="textNoShape">
              <a:avLst/>
            </a:prstTxWarp>
          </a:bodyPr>
          <a:lstStyle/>
          <a:p>
            <a:pPr marL="342900" indent="-342900">
              <a:spcBef>
                <a:spcPct val="20000"/>
              </a:spcBef>
              <a:buClr>
                <a:schemeClr val="folHlink"/>
              </a:buClr>
              <a:buSzPct val="60000"/>
              <a:buFont typeface="Wingdings" charset="2"/>
              <a:buNone/>
            </a:pPr>
            <a:r>
              <a:rPr lang="en-US" sz="1800">
                <a:latin typeface="Tahoma" charset="0"/>
              </a:rPr>
              <a:t>watcher</a:t>
            </a:r>
          </a:p>
          <a:p>
            <a:pPr marL="342900" indent="-342900">
              <a:spcBef>
                <a:spcPct val="20000"/>
              </a:spcBef>
              <a:buClr>
                <a:schemeClr val="folHlink"/>
              </a:buClr>
              <a:buSzPct val="60000"/>
              <a:buFont typeface="Wingdings" charset="2"/>
              <a:buNone/>
            </a:pPr>
            <a:r>
              <a:rPr lang="en-US" sz="1800">
                <a:latin typeface="Tahoma" charset="0"/>
              </a:rPr>
              <a:t>filter</a:t>
            </a:r>
          </a:p>
        </p:txBody>
      </p:sp>
      <p:pic>
        <p:nvPicPr>
          <p:cNvPr id="76806" name="Picture 5" descr="j007880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733800" y="4997450"/>
            <a:ext cx="742950" cy="673100"/>
          </a:xfrm>
          <a:prstGeom prst="rect">
            <a:avLst/>
          </a:prstGeom>
          <a:noFill/>
          <a:ln w="9525">
            <a:noFill/>
            <a:miter lim="800000"/>
            <a:headEnd/>
            <a:tailEnd/>
          </a:ln>
        </p:spPr>
      </p:pic>
      <p:sp>
        <p:nvSpPr>
          <p:cNvPr id="76807" name="AutoShape 6"/>
          <p:cNvSpPr>
            <a:spLocks noChangeArrowheads="1"/>
          </p:cNvSpPr>
          <p:nvPr/>
        </p:nvSpPr>
        <p:spPr bwMode="auto">
          <a:xfrm>
            <a:off x="5105400" y="1905000"/>
            <a:ext cx="1752600" cy="1219200"/>
          </a:xfrm>
          <a:prstGeom prst="flowChartDocument">
            <a:avLst/>
          </a:prstGeom>
          <a:solidFill>
            <a:srgbClr val="FFCC99">
              <a:alpha val="52156"/>
            </a:srgbClr>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2000">
                <a:latin typeface="Tahoma" charset="0"/>
              </a:rPr>
              <a:t>raw</a:t>
            </a:r>
          </a:p>
          <a:p>
            <a:pPr marL="342900" indent="-342900">
              <a:lnSpc>
                <a:spcPct val="75000"/>
              </a:lnSpc>
              <a:spcBef>
                <a:spcPct val="20000"/>
              </a:spcBef>
              <a:buClr>
                <a:schemeClr val="folHlink"/>
              </a:buClr>
              <a:buSzPct val="60000"/>
              <a:buFont typeface="Wingdings" charset="2"/>
              <a:buNone/>
            </a:pPr>
            <a:r>
              <a:rPr lang="en-US" sz="2000">
                <a:latin typeface="Tahoma" charset="0"/>
              </a:rPr>
              <a:t>presence</a:t>
            </a:r>
          </a:p>
          <a:p>
            <a:pPr marL="342900" indent="-342900">
              <a:lnSpc>
                <a:spcPct val="75000"/>
              </a:lnSpc>
              <a:spcBef>
                <a:spcPct val="20000"/>
              </a:spcBef>
              <a:buClr>
                <a:schemeClr val="folHlink"/>
              </a:buClr>
              <a:buSzPct val="60000"/>
              <a:buFont typeface="Wingdings" charset="2"/>
              <a:buNone/>
            </a:pPr>
            <a:r>
              <a:rPr lang="en-US" sz="2000">
                <a:latin typeface="Tahoma" charset="0"/>
              </a:rPr>
              <a:t>document</a:t>
            </a:r>
          </a:p>
        </p:txBody>
      </p:sp>
      <p:sp>
        <p:nvSpPr>
          <p:cNvPr id="76808" name="AutoShape 7"/>
          <p:cNvSpPr>
            <a:spLocks noChangeArrowheads="1"/>
          </p:cNvSpPr>
          <p:nvPr/>
        </p:nvSpPr>
        <p:spPr bwMode="auto">
          <a:xfrm rot="-5400000">
            <a:off x="7162800" y="1943100"/>
            <a:ext cx="1295400" cy="1143000"/>
          </a:xfrm>
          <a:prstGeom prst="flowChartManualOperation">
            <a:avLst/>
          </a:prstGeom>
          <a:solidFill>
            <a:srgbClr val="99CCFF"/>
          </a:solidFill>
          <a:ln w="19050">
            <a:solidFill>
              <a:schemeClr val="tx1"/>
            </a:solidFill>
            <a:miter lim="800000"/>
            <a:headEnd/>
            <a:tailEnd/>
          </a:ln>
        </p:spPr>
        <p:txBody>
          <a:bodyPr vert="eaVert" wrap="none" anchor="ctr">
            <a:prstTxWarp prst="textNoShape">
              <a:avLst/>
            </a:prstTxWarp>
          </a:bodyPr>
          <a:lstStyle/>
          <a:p>
            <a:pPr marL="342900" indent="-342900">
              <a:spcBef>
                <a:spcPct val="20000"/>
              </a:spcBef>
              <a:buClr>
                <a:schemeClr val="folHlink"/>
              </a:buClr>
              <a:buSzPct val="60000"/>
              <a:buFont typeface="Wingdings" charset="2"/>
              <a:buNone/>
            </a:pPr>
            <a:r>
              <a:rPr lang="en-US" sz="1200">
                <a:latin typeface="Tahoma" charset="0"/>
              </a:rPr>
              <a:t>post-processing</a:t>
            </a:r>
          </a:p>
          <a:p>
            <a:pPr marL="342900" indent="-342900">
              <a:spcBef>
                <a:spcPct val="20000"/>
              </a:spcBef>
              <a:buClr>
                <a:schemeClr val="folHlink"/>
              </a:buClr>
              <a:buSzPct val="60000"/>
              <a:buFont typeface="Wingdings" charset="2"/>
              <a:buNone/>
            </a:pPr>
            <a:r>
              <a:rPr lang="en-US" sz="1200">
                <a:latin typeface="Tahoma" charset="0"/>
              </a:rPr>
              <a:t>composition</a:t>
            </a:r>
          </a:p>
          <a:p>
            <a:pPr marL="342900" indent="-342900">
              <a:spcBef>
                <a:spcPct val="20000"/>
              </a:spcBef>
              <a:buClr>
                <a:schemeClr val="folHlink"/>
              </a:buClr>
              <a:buSzPct val="60000"/>
              <a:buFont typeface="Wingdings" charset="2"/>
              <a:buNone/>
            </a:pPr>
            <a:r>
              <a:rPr lang="en-US" sz="1200">
                <a:latin typeface="Tahoma" charset="0"/>
              </a:rPr>
              <a:t>(merging)</a:t>
            </a:r>
          </a:p>
        </p:txBody>
      </p:sp>
      <p:sp>
        <p:nvSpPr>
          <p:cNvPr id="76809" name="AutoShape 8"/>
          <p:cNvSpPr>
            <a:spLocks noChangeArrowheads="1"/>
          </p:cNvSpPr>
          <p:nvPr/>
        </p:nvSpPr>
        <p:spPr bwMode="auto">
          <a:xfrm flipV="1">
            <a:off x="7505700" y="3657600"/>
            <a:ext cx="609600" cy="533400"/>
          </a:xfrm>
          <a:prstGeom prst="flowChartSummingJunction">
            <a:avLst/>
          </a:prstGeom>
          <a:solidFill>
            <a:srgbClr val="99CCFF"/>
          </a:solidFill>
          <a:ln w="19050">
            <a:solidFill>
              <a:schemeClr val="tx1"/>
            </a:solidFill>
            <a:prstDash val="sysDot"/>
            <a:round/>
            <a:headEnd/>
            <a:tailEnd/>
          </a:ln>
        </p:spPr>
        <p:txBody>
          <a:bodyPr wrap="none" anchor="ctr">
            <a:prstTxWarp prst="textNoShape">
              <a:avLst/>
            </a:prstTxWarp>
          </a:bodyPr>
          <a:lstStyle/>
          <a:p>
            <a:endParaRPr lang="en-US"/>
          </a:p>
        </p:txBody>
      </p:sp>
      <p:sp>
        <p:nvSpPr>
          <p:cNvPr id="76810" name="AutoShape 9"/>
          <p:cNvSpPr>
            <a:spLocks noChangeArrowheads="1"/>
          </p:cNvSpPr>
          <p:nvPr/>
        </p:nvSpPr>
        <p:spPr bwMode="auto">
          <a:xfrm>
            <a:off x="6934200" y="4724400"/>
            <a:ext cx="1752600" cy="1219200"/>
          </a:xfrm>
          <a:prstGeom prst="flowChartDocument">
            <a:avLst/>
          </a:prstGeom>
          <a:solidFill>
            <a:srgbClr val="FFCC99">
              <a:alpha val="45097"/>
            </a:srgbClr>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2000">
                <a:latin typeface="Tahoma" charset="0"/>
              </a:rPr>
              <a:t>final</a:t>
            </a:r>
          </a:p>
          <a:p>
            <a:pPr marL="342900" indent="-342900">
              <a:lnSpc>
                <a:spcPct val="75000"/>
              </a:lnSpc>
              <a:spcBef>
                <a:spcPct val="20000"/>
              </a:spcBef>
              <a:buClr>
                <a:schemeClr val="folHlink"/>
              </a:buClr>
              <a:buSzPct val="60000"/>
              <a:buFont typeface="Wingdings" charset="2"/>
              <a:buNone/>
            </a:pPr>
            <a:r>
              <a:rPr lang="en-US" sz="2000">
                <a:latin typeface="Tahoma" charset="0"/>
              </a:rPr>
              <a:t>presence</a:t>
            </a:r>
          </a:p>
          <a:p>
            <a:pPr marL="342900" indent="-342900">
              <a:lnSpc>
                <a:spcPct val="75000"/>
              </a:lnSpc>
              <a:spcBef>
                <a:spcPct val="20000"/>
              </a:spcBef>
              <a:buClr>
                <a:schemeClr val="folHlink"/>
              </a:buClr>
              <a:buSzPct val="60000"/>
              <a:buFont typeface="Wingdings" charset="2"/>
              <a:buNone/>
            </a:pPr>
            <a:r>
              <a:rPr lang="en-US" sz="2000">
                <a:latin typeface="Tahoma" charset="0"/>
              </a:rPr>
              <a:t>document</a:t>
            </a:r>
          </a:p>
        </p:txBody>
      </p:sp>
      <p:sp>
        <p:nvSpPr>
          <p:cNvPr id="76811" name="Text Box 10"/>
          <p:cNvSpPr txBox="1">
            <a:spLocks noChangeArrowheads="1"/>
          </p:cNvSpPr>
          <p:nvPr/>
        </p:nvSpPr>
        <p:spPr bwMode="auto">
          <a:xfrm>
            <a:off x="5181600" y="3810000"/>
            <a:ext cx="2232025" cy="630238"/>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600">
                <a:latin typeface="Tahoma" charset="0"/>
              </a:rPr>
              <a:t>difference</a:t>
            </a:r>
          </a:p>
          <a:p>
            <a:pPr marL="342900" indent="-342900" algn="l">
              <a:spcBef>
                <a:spcPct val="20000"/>
              </a:spcBef>
              <a:buClr>
                <a:schemeClr val="folHlink"/>
              </a:buClr>
              <a:buSzPct val="60000"/>
              <a:buFont typeface="Wingdings" charset="2"/>
              <a:buNone/>
            </a:pPr>
            <a:r>
              <a:rPr lang="en-US" sz="1600">
                <a:latin typeface="Tahoma" charset="0"/>
              </a:rPr>
              <a:t>to previous notification</a:t>
            </a:r>
          </a:p>
        </p:txBody>
      </p:sp>
      <p:cxnSp>
        <p:nvCxnSpPr>
          <p:cNvPr id="76812" name="AutoShape 11"/>
          <p:cNvCxnSpPr>
            <a:cxnSpLocks noChangeShapeType="1"/>
            <a:endCxn id="76804" idx="1"/>
          </p:cNvCxnSpPr>
          <p:nvPr/>
        </p:nvCxnSpPr>
        <p:spPr bwMode="auto">
          <a:xfrm>
            <a:off x="533400" y="2514600"/>
            <a:ext cx="676275" cy="0"/>
          </a:xfrm>
          <a:prstGeom prst="straightConnector1">
            <a:avLst/>
          </a:prstGeom>
          <a:noFill/>
          <a:ln w="38100">
            <a:solidFill>
              <a:schemeClr val="tx2"/>
            </a:solidFill>
            <a:round/>
            <a:headEnd/>
            <a:tailEnd type="triangle" w="med" len="med"/>
          </a:ln>
        </p:spPr>
      </p:cxnSp>
      <p:cxnSp>
        <p:nvCxnSpPr>
          <p:cNvPr id="76813" name="AutoShape 12"/>
          <p:cNvCxnSpPr>
            <a:cxnSpLocks noChangeShapeType="1"/>
            <a:stCxn id="76804" idx="3"/>
            <a:endCxn id="76805" idx="0"/>
          </p:cNvCxnSpPr>
          <p:nvPr/>
        </p:nvCxnSpPr>
        <p:spPr bwMode="auto">
          <a:xfrm>
            <a:off x="2981325" y="2514600"/>
            <a:ext cx="666750" cy="0"/>
          </a:xfrm>
          <a:prstGeom prst="straightConnector1">
            <a:avLst/>
          </a:prstGeom>
          <a:noFill/>
          <a:ln w="38100">
            <a:solidFill>
              <a:schemeClr val="tx2"/>
            </a:solidFill>
            <a:round/>
            <a:headEnd/>
            <a:tailEnd type="triangle" w="med" len="med"/>
          </a:ln>
        </p:spPr>
      </p:cxnSp>
      <p:cxnSp>
        <p:nvCxnSpPr>
          <p:cNvPr id="76814" name="AutoShape 13"/>
          <p:cNvCxnSpPr>
            <a:cxnSpLocks noChangeShapeType="1"/>
            <a:stCxn id="76805" idx="2"/>
            <a:endCxn id="76807" idx="1"/>
          </p:cNvCxnSpPr>
          <p:nvPr/>
        </p:nvCxnSpPr>
        <p:spPr bwMode="auto">
          <a:xfrm>
            <a:off x="4581525" y="2514600"/>
            <a:ext cx="514350" cy="0"/>
          </a:xfrm>
          <a:prstGeom prst="straightConnector1">
            <a:avLst/>
          </a:prstGeom>
          <a:noFill/>
          <a:ln w="38100">
            <a:solidFill>
              <a:schemeClr val="tx2"/>
            </a:solidFill>
            <a:round/>
            <a:headEnd/>
            <a:tailEnd type="triangle" w="med" len="med"/>
          </a:ln>
        </p:spPr>
      </p:cxnSp>
      <p:cxnSp>
        <p:nvCxnSpPr>
          <p:cNvPr id="76815" name="AutoShape 14"/>
          <p:cNvCxnSpPr>
            <a:cxnSpLocks noChangeShapeType="1"/>
            <a:stCxn id="76807" idx="3"/>
            <a:endCxn id="76808" idx="0"/>
          </p:cNvCxnSpPr>
          <p:nvPr/>
        </p:nvCxnSpPr>
        <p:spPr bwMode="auto">
          <a:xfrm>
            <a:off x="6867525" y="2514600"/>
            <a:ext cx="361950" cy="0"/>
          </a:xfrm>
          <a:prstGeom prst="straightConnector1">
            <a:avLst/>
          </a:prstGeom>
          <a:noFill/>
          <a:ln w="38100">
            <a:solidFill>
              <a:schemeClr val="tx2"/>
            </a:solidFill>
            <a:round/>
            <a:headEnd/>
            <a:tailEnd type="triangle" w="med" len="med"/>
          </a:ln>
        </p:spPr>
      </p:cxnSp>
      <p:cxnSp>
        <p:nvCxnSpPr>
          <p:cNvPr id="76816" name="AutoShape 15"/>
          <p:cNvCxnSpPr>
            <a:cxnSpLocks noChangeShapeType="1"/>
            <a:stCxn id="76808" idx="2"/>
            <a:endCxn id="76809" idx="4"/>
          </p:cNvCxnSpPr>
          <p:nvPr/>
        </p:nvCxnSpPr>
        <p:spPr bwMode="auto">
          <a:xfrm flipH="1">
            <a:off x="7810500" y="2514600"/>
            <a:ext cx="581025" cy="1133475"/>
          </a:xfrm>
          <a:prstGeom prst="bentConnector4">
            <a:avLst>
              <a:gd name="adj1" fmla="val -37704"/>
              <a:gd name="adj2" fmla="val 78991"/>
            </a:avLst>
          </a:prstGeom>
          <a:noFill/>
          <a:ln w="38100">
            <a:solidFill>
              <a:schemeClr val="tx2"/>
            </a:solidFill>
            <a:miter lim="800000"/>
            <a:headEnd/>
            <a:tailEnd type="triangle" w="med" len="med"/>
          </a:ln>
        </p:spPr>
      </p:cxnSp>
      <p:cxnSp>
        <p:nvCxnSpPr>
          <p:cNvPr id="76817" name="AutoShape 16"/>
          <p:cNvCxnSpPr>
            <a:cxnSpLocks noChangeShapeType="1"/>
            <a:stCxn id="76809" idx="0"/>
            <a:endCxn id="76810" idx="0"/>
          </p:cNvCxnSpPr>
          <p:nvPr/>
        </p:nvCxnSpPr>
        <p:spPr bwMode="auto">
          <a:xfrm>
            <a:off x="7810500" y="4200525"/>
            <a:ext cx="0" cy="514350"/>
          </a:xfrm>
          <a:prstGeom prst="straightConnector1">
            <a:avLst/>
          </a:prstGeom>
          <a:noFill/>
          <a:ln w="38100">
            <a:solidFill>
              <a:schemeClr val="tx2"/>
            </a:solidFill>
            <a:round/>
            <a:headEnd/>
            <a:tailEnd type="triangle" w="med" len="med"/>
          </a:ln>
        </p:spPr>
      </p:cxnSp>
      <p:cxnSp>
        <p:nvCxnSpPr>
          <p:cNvPr id="76818" name="AutoShape 17"/>
          <p:cNvCxnSpPr>
            <a:cxnSpLocks noChangeShapeType="1"/>
            <a:endCxn id="76805" idx="1"/>
          </p:cNvCxnSpPr>
          <p:nvPr/>
        </p:nvCxnSpPr>
        <p:spPr bwMode="auto">
          <a:xfrm flipV="1">
            <a:off x="4105275" y="3040063"/>
            <a:ext cx="9525" cy="1957387"/>
          </a:xfrm>
          <a:prstGeom prst="straightConnector1">
            <a:avLst/>
          </a:prstGeom>
          <a:noFill/>
          <a:ln w="38100">
            <a:pattFill prst="narHorz">
              <a:fgClr>
                <a:schemeClr val="tx1"/>
              </a:fgClr>
              <a:bgClr>
                <a:srgbClr val="FFFFFF"/>
              </a:bgClr>
            </a:pattFill>
            <a:round/>
            <a:headEnd/>
            <a:tailEnd type="triangle" w="med" len="med"/>
          </a:ln>
        </p:spPr>
      </p:cxnSp>
      <p:cxnSp>
        <p:nvCxnSpPr>
          <p:cNvPr id="76819" name="AutoShape 18"/>
          <p:cNvCxnSpPr>
            <a:cxnSpLocks noChangeShapeType="1"/>
            <a:stCxn id="76810" idx="1"/>
          </p:cNvCxnSpPr>
          <p:nvPr/>
        </p:nvCxnSpPr>
        <p:spPr bwMode="auto">
          <a:xfrm flipH="1">
            <a:off x="4476750" y="5334000"/>
            <a:ext cx="2447925" cy="0"/>
          </a:xfrm>
          <a:prstGeom prst="straightConnector1">
            <a:avLst/>
          </a:prstGeom>
          <a:noFill/>
          <a:ln w="38100">
            <a:pattFill prst="narVert">
              <a:fgClr>
                <a:schemeClr val="tx1"/>
              </a:fgClr>
              <a:bgClr>
                <a:srgbClr val="FFFFFF"/>
              </a:bgClr>
            </a:pattFill>
            <a:round/>
            <a:headEnd/>
            <a:tailEnd type="triangle" w="med" len="med"/>
          </a:ln>
        </p:spPr>
      </p:cxnSp>
      <p:sp>
        <p:nvSpPr>
          <p:cNvPr id="76820" name="Text Box 19"/>
          <p:cNvSpPr txBox="1">
            <a:spLocks noChangeArrowheads="1"/>
          </p:cNvSpPr>
          <p:nvPr/>
        </p:nvSpPr>
        <p:spPr bwMode="auto">
          <a:xfrm>
            <a:off x="4191000" y="3429000"/>
            <a:ext cx="1376363" cy="336550"/>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600" b="1">
                <a:latin typeface="Tahoma" charset="0"/>
              </a:rPr>
              <a:t>SUBSCRIBE</a:t>
            </a:r>
          </a:p>
        </p:txBody>
      </p:sp>
      <p:sp>
        <p:nvSpPr>
          <p:cNvPr id="76821" name="Text Box 20"/>
          <p:cNvSpPr txBox="1">
            <a:spLocks noChangeArrowheads="1"/>
          </p:cNvSpPr>
          <p:nvPr/>
        </p:nvSpPr>
        <p:spPr bwMode="auto">
          <a:xfrm>
            <a:off x="5105400" y="5486400"/>
            <a:ext cx="974725" cy="336550"/>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600" b="1">
                <a:latin typeface="Tahoma" charset="0"/>
              </a:rPr>
              <a:t>NOTIFY</a:t>
            </a:r>
          </a:p>
        </p:txBody>
      </p:sp>
      <p:sp>
        <p:nvSpPr>
          <p:cNvPr id="76822" name="AutoShape 21"/>
          <p:cNvSpPr>
            <a:spLocks noChangeArrowheads="1"/>
          </p:cNvSpPr>
          <p:nvPr/>
        </p:nvSpPr>
        <p:spPr bwMode="auto">
          <a:xfrm>
            <a:off x="1828800" y="3429000"/>
            <a:ext cx="1638300" cy="914400"/>
          </a:xfrm>
          <a:prstGeom prst="cloudCallout">
            <a:avLst>
              <a:gd name="adj1" fmla="val 60560"/>
              <a:gd name="adj2" fmla="val -105208"/>
            </a:avLst>
          </a:prstGeom>
          <a:solidFill>
            <a:srgbClr val="C0C0C0">
              <a:alpha val="45097"/>
            </a:srgbClr>
          </a:solidFill>
          <a:ln w="19050">
            <a:solidFill>
              <a:schemeClr val="tx1"/>
            </a:solidFill>
            <a:round/>
            <a:headEnd/>
            <a:tailEnd/>
          </a:ln>
        </p:spPr>
        <p:txBody>
          <a:bodyPr wrap="none" anchor="ctr">
            <a:prstTxWarp prst="textNoShape">
              <a:avLst/>
            </a:prstTxWarp>
          </a:bodyPr>
          <a:lstStyle/>
          <a:p>
            <a:pPr marL="342900" indent="-342900" algn="l">
              <a:spcBef>
                <a:spcPct val="20000"/>
              </a:spcBef>
              <a:buClr>
                <a:schemeClr val="folHlink"/>
              </a:buClr>
              <a:buSzPct val="60000"/>
              <a:buFont typeface="Wingdings" charset="2"/>
              <a:buNone/>
            </a:pPr>
            <a:r>
              <a:rPr lang="en-US" sz="1000">
                <a:latin typeface="Tahoma" charset="0"/>
              </a:rPr>
              <a:t>remove data not of </a:t>
            </a:r>
          </a:p>
          <a:p>
            <a:pPr marL="342900" indent="-342900" algn="l">
              <a:spcBef>
                <a:spcPct val="20000"/>
              </a:spcBef>
              <a:buClr>
                <a:schemeClr val="folHlink"/>
              </a:buClr>
              <a:buSzPct val="60000"/>
              <a:buFont typeface="Wingdings" charset="2"/>
              <a:buNone/>
            </a:pPr>
            <a:r>
              <a:rPr lang="en-US" sz="1000">
                <a:latin typeface="Tahoma" charset="0"/>
              </a:rPr>
              <a:t>interest</a:t>
            </a:r>
          </a:p>
        </p:txBody>
      </p:sp>
      <p:sp>
        <p:nvSpPr>
          <p:cNvPr id="76823" name="Text Box 22"/>
          <p:cNvSpPr txBox="1">
            <a:spLocks noChangeArrowheads="1"/>
          </p:cNvSpPr>
          <p:nvPr/>
        </p:nvSpPr>
        <p:spPr bwMode="auto">
          <a:xfrm>
            <a:off x="2363788" y="5181600"/>
            <a:ext cx="1252537"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i="1">
                <a:latin typeface="Tahoma" charset="0"/>
              </a:rPr>
              <a:t>watcher</a:t>
            </a:r>
          </a:p>
        </p:txBody>
      </p:sp>
      <p:sp>
        <p:nvSpPr>
          <p:cNvPr id="24" name="Footer Placeholder 2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5AEF8B5D-14B5-0147-8C96-A7A9ED26AD96}" type="slidenum">
              <a:rPr lang="en-US" smtClean="0"/>
              <a:pPr/>
              <a:t>32</a:t>
            </a:fld>
            <a:endParaRPr lang="en-US" smtClean="0"/>
          </a:p>
        </p:txBody>
      </p:sp>
      <p:sp>
        <p:nvSpPr>
          <p:cNvPr id="84995" name="Rectangle 4"/>
          <p:cNvSpPr>
            <a:spLocks noGrp="1" noChangeArrowheads="1"/>
          </p:cNvSpPr>
          <p:nvPr>
            <p:ph type="title"/>
          </p:nvPr>
        </p:nvSpPr>
        <p:spPr/>
        <p:txBody>
          <a:bodyPr/>
          <a:lstStyle/>
          <a:p>
            <a:pPr eaLnBrk="1" hangingPunct="1"/>
            <a:r>
              <a:rPr lang="en-US" dirty="0" smtClean="0"/>
              <a:t>R</a:t>
            </a:r>
            <a:r>
              <a:rPr lang="en-US" dirty="0" smtClean="0"/>
              <a:t>ich </a:t>
            </a:r>
            <a:r>
              <a:rPr lang="en-US" dirty="0"/>
              <a:t>presence</a:t>
            </a:r>
          </a:p>
        </p:txBody>
      </p:sp>
      <p:sp>
        <p:nvSpPr>
          <p:cNvPr id="84996" name="Rectangle 5"/>
          <p:cNvSpPr>
            <a:spLocks noGrp="1" noChangeArrowheads="1"/>
          </p:cNvSpPr>
          <p:nvPr>
            <p:ph type="body" idx="1"/>
          </p:nvPr>
        </p:nvSpPr>
        <p:spPr/>
        <p:txBody>
          <a:bodyPr>
            <a:normAutofit fontScale="92500" lnSpcReduction="10000"/>
          </a:bodyPr>
          <a:lstStyle/>
          <a:p>
            <a:pPr eaLnBrk="1" hangingPunct="1"/>
            <a:r>
              <a:rPr lang="en-US"/>
              <a:t>Provide watchers with better information about the what, where, how of presentities</a:t>
            </a:r>
          </a:p>
          <a:p>
            <a:pPr eaLnBrk="1" hangingPunct="1"/>
            <a:r>
              <a:rPr lang="en-US"/>
              <a:t>facilitate appropriate communications:</a:t>
            </a:r>
          </a:p>
          <a:p>
            <a:pPr lvl="1" eaLnBrk="1" hangingPunct="1"/>
            <a:r>
              <a:rPr lang="en-US"/>
              <a:t>“wait until end of meeting”</a:t>
            </a:r>
          </a:p>
          <a:p>
            <a:pPr lvl="1" eaLnBrk="1" hangingPunct="1"/>
            <a:r>
              <a:rPr lang="en-US"/>
              <a:t>“use text messaging instead of phone call”</a:t>
            </a:r>
          </a:p>
          <a:p>
            <a:pPr lvl="1" eaLnBrk="1" hangingPunct="1"/>
            <a:r>
              <a:rPr lang="en-US"/>
              <a:t>“make quick call before flight takes off”</a:t>
            </a:r>
          </a:p>
          <a:p>
            <a:pPr eaLnBrk="1" hangingPunct="1"/>
            <a:r>
              <a:rPr lang="en-US"/>
              <a:t>designed to be derivable from calendar information</a:t>
            </a:r>
          </a:p>
          <a:p>
            <a:pPr lvl="1" eaLnBrk="1" hangingPunct="1"/>
            <a:r>
              <a:rPr lang="en-US"/>
              <a:t>or provided by sensors in the environment</a:t>
            </a:r>
          </a:p>
          <a:p>
            <a:pPr eaLnBrk="1" hangingPunct="1"/>
            <a:r>
              <a:rPr lang="en-US"/>
              <a:t>allow filtering by “sphere” – the parts of our life</a:t>
            </a:r>
          </a:p>
          <a:p>
            <a:pPr lvl="1" eaLnBrk="1" hangingPunct="1"/>
            <a:r>
              <a:rPr lang="en-US"/>
              <a:t>don’t show recreation details to colleagues</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028F9128-9787-9D43-A5A0-85BA6EC27700}" type="slidenum">
              <a:rPr lang="en-US" smtClean="0"/>
              <a:pPr/>
              <a:t>33</a:t>
            </a:fld>
            <a:endParaRPr lang="en-US" smtClean="0"/>
          </a:p>
        </p:txBody>
      </p:sp>
      <p:sp>
        <p:nvSpPr>
          <p:cNvPr id="80899" name="Rectangle 4"/>
          <p:cNvSpPr>
            <a:spLocks noGrp="1" noChangeArrowheads="1"/>
          </p:cNvSpPr>
          <p:nvPr>
            <p:ph type="title"/>
          </p:nvPr>
        </p:nvSpPr>
        <p:spPr/>
        <p:txBody>
          <a:bodyPr/>
          <a:lstStyle/>
          <a:p>
            <a:pPr eaLnBrk="1" hangingPunct="1"/>
            <a:r>
              <a:rPr lang="en-US"/>
              <a:t>Rich presence</a:t>
            </a:r>
          </a:p>
        </p:txBody>
      </p:sp>
      <p:sp>
        <p:nvSpPr>
          <p:cNvPr id="80900" name="Rectangle 5"/>
          <p:cNvSpPr>
            <a:spLocks noGrp="1" noChangeArrowheads="1"/>
          </p:cNvSpPr>
          <p:nvPr>
            <p:ph type="body" idx="1"/>
          </p:nvPr>
        </p:nvSpPr>
        <p:spPr/>
        <p:txBody>
          <a:bodyPr>
            <a:normAutofit/>
          </a:bodyPr>
          <a:lstStyle/>
          <a:p>
            <a:pPr eaLnBrk="1" hangingPunct="1">
              <a:lnSpc>
                <a:spcPct val="90000"/>
              </a:lnSpc>
            </a:pPr>
            <a:r>
              <a:rPr lang="en-US" dirty="0" smtClean="0"/>
              <a:t>automatically </a:t>
            </a:r>
            <a:r>
              <a:rPr lang="en-US" dirty="0"/>
              <a:t>derived from</a:t>
            </a:r>
          </a:p>
          <a:p>
            <a:pPr lvl="1" eaLnBrk="1" hangingPunct="1">
              <a:lnSpc>
                <a:spcPct val="90000"/>
              </a:lnSpc>
            </a:pPr>
            <a:r>
              <a:rPr lang="en-US" dirty="0"/>
              <a:t>sensors: physical presence, movement</a:t>
            </a:r>
          </a:p>
          <a:p>
            <a:pPr lvl="1" eaLnBrk="1" hangingPunct="1">
              <a:lnSpc>
                <a:spcPct val="90000"/>
              </a:lnSpc>
            </a:pPr>
            <a:r>
              <a:rPr lang="en-US" dirty="0"/>
              <a:t>electronic activity: calendars</a:t>
            </a:r>
            <a:endParaRPr lang="en-US" dirty="0" smtClean="0"/>
          </a:p>
          <a:p>
            <a:pPr eaLnBrk="1" hangingPunct="1">
              <a:lnSpc>
                <a:spcPct val="90000"/>
              </a:lnSpc>
            </a:pPr>
            <a:r>
              <a:rPr lang="en-US" dirty="0" smtClean="0"/>
              <a:t>Contains:</a:t>
            </a:r>
            <a:endParaRPr lang="en-US" dirty="0"/>
          </a:p>
          <a:p>
            <a:pPr lvl="1" eaLnBrk="1" hangingPunct="1">
              <a:lnSpc>
                <a:spcPct val="90000"/>
              </a:lnSpc>
            </a:pPr>
            <a:r>
              <a:rPr lang="en-US" dirty="0"/>
              <a:t>multiple contacts per </a:t>
            </a:r>
            <a:r>
              <a:rPr lang="en-US" dirty="0" err="1"/>
              <a:t>presentity</a:t>
            </a:r>
            <a:endParaRPr lang="en-US" dirty="0"/>
          </a:p>
          <a:p>
            <a:pPr lvl="2" eaLnBrk="1" hangingPunct="1">
              <a:lnSpc>
                <a:spcPct val="90000"/>
              </a:lnSpc>
            </a:pPr>
            <a:r>
              <a:rPr lang="en-US" dirty="0"/>
              <a:t>device (cell, PDA, phone, …)</a:t>
            </a:r>
          </a:p>
          <a:p>
            <a:pPr lvl="2" eaLnBrk="1" hangingPunct="1">
              <a:lnSpc>
                <a:spcPct val="90000"/>
              </a:lnSpc>
            </a:pPr>
            <a:r>
              <a:rPr lang="en-US" dirty="0"/>
              <a:t>service (“audio”)</a:t>
            </a:r>
          </a:p>
          <a:p>
            <a:pPr lvl="1" eaLnBrk="1" hangingPunct="1">
              <a:lnSpc>
                <a:spcPct val="90000"/>
              </a:lnSpc>
            </a:pPr>
            <a:r>
              <a:rPr lang="en-US" dirty="0"/>
              <a:t>activities, current and planned</a:t>
            </a:r>
          </a:p>
          <a:p>
            <a:pPr lvl="1" eaLnBrk="1" hangingPunct="1">
              <a:lnSpc>
                <a:spcPct val="90000"/>
              </a:lnSpc>
            </a:pPr>
            <a:r>
              <a:rPr lang="en-US" dirty="0"/>
              <a:t>surroundings (noise, privacy, vehicle, …)</a:t>
            </a:r>
          </a:p>
          <a:p>
            <a:pPr lvl="1" eaLnBrk="1" hangingPunct="1">
              <a:lnSpc>
                <a:spcPct val="90000"/>
              </a:lnSpc>
            </a:pPr>
            <a:r>
              <a:rPr lang="en-US" dirty="0"/>
              <a:t>contact information</a:t>
            </a:r>
          </a:p>
          <a:p>
            <a:pPr lvl="1" eaLnBrk="1" hangingPunct="1">
              <a:lnSpc>
                <a:spcPct val="90000"/>
              </a:lnSpc>
            </a:pPr>
            <a:r>
              <a:rPr lang="en-US" dirty="0"/>
              <a:t>composing (typing, recording audio/video IM, …)</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AA07DFE6-35D4-244E-9F42-EE8ACAF6A01E}" type="slidenum">
              <a:rPr lang="en-US" smtClean="0"/>
              <a:pPr/>
              <a:t>34</a:t>
            </a:fld>
            <a:endParaRPr lang="en-US" smtClean="0"/>
          </a:p>
        </p:txBody>
      </p:sp>
      <p:sp>
        <p:nvSpPr>
          <p:cNvPr id="89091" name="AutoShape 2"/>
          <p:cNvSpPr>
            <a:spLocks noChangeArrowheads="1"/>
          </p:cNvSpPr>
          <p:nvPr/>
        </p:nvSpPr>
        <p:spPr bwMode="auto">
          <a:xfrm>
            <a:off x="5486400" y="2743200"/>
            <a:ext cx="3048000" cy="2743200"/>
          </a:xfrm>
          <a:prstGeom prst="roundRect">
            <a:avLst>
              <a:gd name="adj" fmla="val 16667"/>
            </a:avLst>
          </a:prstGeom>
          <a:solidFill>
            <a:srgbClr val="C0C0C0">
              <a:alpha val="41960"/>
            </a:srgbClr>
          </a:solidFill>
          <a:ln w="19050">
            <a:noFill/>
            <a:round/>
            <a:headEnd/>
            <a:tailEnd/>
          </a:ln>
        </p:spPr>
        <p:txBody>
          <a:bodyPr wrap="none" anchor="ctr">
            <a:prstTxWarp prst="textNoShape">
              <a:avLst/>
            </a:prstTxWarp>
          </a:bodyPr>
          <a:lstStyle/>
          <a:p>
            <a:endParaRPr lang="en-US"/>
          </a:p>
        </p:txBody>
      </p:sp>
      <p:sp>
        <p:nvSpPr>
          <p:cNvPr id="89092" name="Rectangle 3"/>
          <p:cNvSpPr>
            <a:spLocks noGrp="1" noChangeArrowheads="1"/>
          </p:cNvSpPr>
          <p:nvPr>
            <p:ph type="title"/>
          </p:nvPr>
        </p:nvSpPr>
        <p:spPr/>
        <p:txBody>
          <a:bodyPr/>
          <a:lstStyle/>
          <a:p>
            <a:pPr eaLnBrk="1" hangingPunct="1"/>
            <a:r>
              <a:rPr lang="en-US" sz="3200"/>
              <a:t>The role of presence for call routing</a:t>
            </a:r>
          </a:p>
        </p:txBody>
      </p:sp>
      <p:sp>
        <p:nvSpPr>
          <p:cNvPr id="89093" name="Rectangle 4"/>
          <p:cNvSpPr>
            <a:spLocks noGrp="1" noChangeArrowheads="1"/>
          </p:cNvSpPr>
          <p:nvPr>
            <p:ph type="body" idx="1"/>
          </p:nvPr>
        </p:nvSpPr>
        <p:spPr>
          <a:xfrm>
            <a:off x="457200" y="1600200"/>
            <a:ext cx="3911600" cy="4525963"/>
          </a:xfrm>
        </p:spPr>
        <p:txBody>
          <a:bodyPr/>
          <a:lstStyle/>
          <a:p>
            <a:pPr eaLnBrk="1" hangingPunct="1">
              <a:lnSpc>
                <a:spcPct val="80000"/>
              </a:lnSpc>
            </a:pPr>
            <a:r>
              <a:rPr lang="en-US" sz="2000"/>
              <a:t>Two modes:</a:t>
            </a:r>
          </a:p>
          <a:p>
            <a:pPr lvl="1" eaLnBrk="1" hangingPunct="1">
              <a:lnSpc>
                <a:spcPct val="80000"/>
              </a:lnSpc>
            </a:pPr>
            <a:r>
              <a:rPr lang="en-US" sz="1800"/>
              <a:t>watcher uses presence information to select suitable contacts</a:t>
            </a:r>
          </a:p>
          <a:p>
            <a:pPr lvl="2" eaLnBrk="1" hangingPunct="1">
              <a:lnSpc>
                <a:spcPct val="80000"/>
              </a:lnSpc>
            </a:pPr>
            <a:r>
              <a:rPr lang="en-US" sz="1600"/>
              <a:t>advisory – caller may not adhere to suggestions and still call when you’re in a meeting</a:t>
            </a:r>
          </a:p>
          <a:p>
            <a:pPr lvl="1" eaLnBrk="1" hangingPunct="1">
              <a:lnSpc>
                <a:spcPct val="80000"/>
              </a:lnSpc>
            </a:pPr>
            <a:r>
              <a:rPr lang="en-US" sz="1800"/>
              <a:t>user call routing policy informed by presence</a:t>
            </a:r>
          </a:p>
          <a:p>
            <a:pPr lvl="2" eaLnBrk="1" hangingPunct="1">
              <a:lnSpc>
                <a:spcPct val="80000"/>
              </a:lnSpc>
            </a:pPr>
            <a:r>
              <a:rPr lang="en-US" sz="1600"/>
              <a:t>likely less flexible – machine intelligence</a:t>
            </a:r>
          </a:p>
          <a:p>
            <a:pPr lvl="2" eaLnBrk="1" hangingPunct="1">
              <a:lnSpc>
                <a:spcPct val="80000"/>
              </a:lnSpc>
            </a:pPr>
            <a:r>
              <a:rPr lang="en-US" sz="1600"/>
              <a:t>“if activities indicate meeting, route to tuple indicating assistant”</a:t>
            </a:r>
          </a:p>
          <a:p>
            <a:pPr lvl="2" eaLnBrk="1" hangingPunct="1">
              <a:lnSpc>
                <a:spcPct val="80000"/>
              </a:lnSpc>
            </a:pPr>
            <a:r>
              <a:rPr lang="en-US" sz="1600"/>
              <a:t>“try most-recently-active contact first” (seq. forking)</a:t>
            </a:r>
          </a:p>
          <a:p>
            <a:pPr lvl="2" eaLnBrk="1" hangingPunct="1">
              <a:lnSpc>
                <a:spcPct val="80000"/>
              </a:lnSpc>
            </a:pPr>
            <a:endParaRPr lang="en-US" sz="1600"/>
          </a:p>
        </p:txBody>
      </p:sp>
      <p:pic>
        <p:nvPicPr>
          <p:cNvPr id="89094" name="Picture 5" descr="sipd"/>
          <p:cNvPicPr>
            <a:picLocks noChangeAspect="1" noChangeArrowheads="1"/>
          </p:cNvPicPr>
          <p:nvPr/>
        </p:nvPicPr>
        <p:blipFill>
          <a:blip r:embed="rId3"/>
          <a:srcRect/>
          <a:stretch>
            <a:fillRect/>
          </a:stretch>
        </p:blipFill>
        <p:spPr bwMode="auto">
          <a:xfrm>
            <a:off x="6858000" y="4876800"/>
            <a:ext cx="685800" cy="609600"/>
          </a:xfrm>
          <a:prstGeom prst="rect">
            <a:avLst/>
          </a:prstGeom>
          <a:noFill/>
          <a:ln w="9525">
            <a:noFill/>
            <a:miter lim="800000"/>
            <a:headEnd/>
            <a:tailEnd/>
          </a:ln>
        </p:spPr>
      </p:pic>
      <p:sp>
        <p:nvSpPr>
          <p:cNvPr id="89095" name="AutoShape 6"/>
          <p:cNvSpPr>
            <a:spLocks noChangeArrowheads="1"/>
          </p:cNvSpPr>
          <p:nvPr/>
        </p:nvSpPr>
        <p:spPr bwMode="auto">
          <a:xfrm>
            <a:off x="7315200" y="3962400"/>
            <a:ext cx="1066800" cy="609600"/>
          </a:xfrm>
          <a:prstGeom prst="flowChartPredefinedProcess">
            <a:avLst/>
          </a:prstGeom>
          <a:solidFill>
            <a:srgbClr val="FFCC99"/>
          </a:solidFill>
          <a:ln w="19050">
            <a:solidFill>
              <a:schemeClr val="tx1"/>
            </a:solidFill>
            <a:miter lim="800000"/>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2800">
                <a:latin typeface="Tahoma" charset="0"/>
              </a:rPr>
              <a:t>LESS</a:t>
            </a:r>
          </a:p>
        </p:txBody>
      </p:sp>
      <p:sp>
        <p:nvSpPr>
          <p:cNvPr id="89096" name="AutoShape 7"/>
          <p:cNvSpPr>
            <a:spLocks noChangeArrowheads="1"/>
          </p:cNvSpPr>
          <p:nvPr/>
        </p:nvSpPr>
        <p:spPr bwMode="auto">
          <a:xfrm>
            <a:off x="5638800" y="2895600"/>
            <a:ext cx="1371600" cy="838200"/>
          </a:xfrm>
          <a:prstGeom prst="flowChartPreparation">
            <a:avLst/>
          </a:prstGeom>
          <a:solidFill>
            <a:srgbClr val="99CCFF"/>
          </a:solidFill>
          <a:ln w="19050">
            <a:solidFill>
              <a:schemeClr val="tx1"/>
            </a:solidFill>
            <a:miter lim="800000"/>
            <a:headEnd/>
            <a:tailEnd/>
          </a:ln>
        </p:spPr>
        <p:txBody>
          <a:bodyPr wrap="none" anchor="ctr">
            <a:prstTxWarp prst="textNoShape">
              <a:avLst/>
            </a:prstTxWarp>
          </a:bodyPr>
          <a:lstStyle/>
          <a:p>
            <a:pPr marL="342900" indent="-342900">
              <a:lnSpc>
                <a:spcPct val="75000"/>
              </a:lnSpc>
              <a:spcBef>
                <a:spcPct val="20000"/>
              </a:spcBef>
              <a:buClr>
                <a:schemeClr val="folHlink"/>
              </a:buClr>
              <a:buSzPct val="60000"/>
              <a:buFont typeface="Wingdings" charset="2"/>
              <a:buNone/>
            </a:pPr>
            <a:r>
              <a:rPr lang="en-US" sz="1600">
                <a:latin typeface="Tahoma" charset="0"/>
              </a:rPr>
              <a:t>translate</a:t>
            </a:r>
          </a:p>
          <a:p>
            <a:pPr marL="342900" indent="-342900">
              <a:lnSpc>
                <a:spcPct val="75000"/>
              </a:lnSpc>
              <a:spcBef>
                <a:spcPct val="20000"/>
              </a:spcBef>
              <a:buClr>
                <a:schemeClr val="folHlink"/>
              </a:buClr>
              <a:buSzPct val="60000"/>
              <a:buFont typeface="Wingdings" charset="2"/>
              <a:buNone/>
            </a:pPr>
            <a:r>
              <a:rPr lang="en-US" sz="1600">
                <a:latin typeface="Tahoma" charset="0"/>
              </a:rPr>
              <a:t>RPID</a:t>
            </a:r>
          </a:p>
        </p:txBody>
      </p:sp>
      <p:sp>
        <p:nvSpPr>
          <p:cNvPr id="89097" name="AutoShape 8"/>
          <p:cNvSpPr>
            <a:spLocks noChangeArrowheads="1"/>
          </p:cNvSpPr>
          <p:nvPr/>
        </p:nvSpPr>
        <p:spPr bwMode="auto">
          <a:xfrm>
            <a:off x="5856288" y="3962400"/>
            <a:ext cx="952500" cy="609600"/>
          </a:xfrm>
          <a:prstGeom prst="flowChartPredefinedProcess">
            <a:avLst/>
          </a:prstGeom>
          <a:solidFill>
            <a:srgbClr val="FFCC99"/>
          </a:solidFill>
          <a:ln w="19050">
            <a:solidFill>
              <a:schemeClr val="tx1"/>
            </a:solidFill>
            <a:miter lim="800000"/>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2800">
                <a:latin typeface="Tahoma" charset="0"/>
              </a:rPr>
              <a:t>CPL</a:t>
            </a:r>
          </a:p>
        </p:txBody>
      </p:sp>
      <p:pic>
        <p:nvPicPr>
          <p:cNvPr id="89098" name="Picture 9" descr="j0351860[1]"/>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8247063" y="5410200"/>
            <a:ext cx="896937" cy="611188"/>
          </a:xfrm>
          <a:prstGeom prst="rect">
            <a:avLst/>
          </a:prstGeom>
          <a:noFill/>
          <a:ln w="9525">
            <a:noFill/>
            <a:miter lim="800000"/>
            <a:headEnd/>
            <a:tailEnd/>
          </a:ln>
        </p:spPr>
      </p:pic>
      <p:cxnSp>
        <p:nvCxnSpPr>
          <p:cNvPr id="89099" name="AutoShape 10"/>
          <p:cNvCxnSpPr>
            <a:cxnSpLocks noChangeShapeType="1"/>
          </p:cNvCxnSpPr>
          <p:nvPr/>
        </p:nvCxnSpPr>
        <p:spPr bwMode="auto">
          <a:xfrm>
            <a:off x="7543800" y="5181600"/>
            <a:ext cx="703263" cy="534988"/>
          </a:xfrm>
          <a:prstGeom prst="straightConnector1">
            <a:avLst/>
          </a:prstGeom>
          <a:noFill/>
          <a:ln w="38100">
            <a:solidFill>
              <a:schemeClr val="tx2"/>
            </a:solidFill>
            <a:round/>
            <a:headEnd/>
            <a:tailEnd type="triangle" w="med" len="med"/>
          </a:ln>
        </p:spPr>
      </p:cxnSp>
      <p:pic>
        <p:nvPicPr>
          <p:cNvPr id="89100" name="Picture 11" descr="j0287299[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181600" y="4989513"/>
            <a:ext cx="679450" cy="1258887"/>
          </a:xfrm>
          <a:prstGeom prst="rect">
            <a:avLst/>
          </a:prstGeom>
          <a:noFill/>
          <a:ln w="9525">
            <a:noFill/>
            <a:miter lim="800000"/>
            <a:headEnd/>
            <a:tailEnd/>
          </a:ln>
        </p:spPr>
      </p:pic>
      <p:sp>
        <p:nvSpPr>
          <p:cNvPr id="89101" name="AutoShape 12"/>
          <p:cNvSpPr>
            <a:spLocks noChangeArrowheads="1"/>
          </p:cNvSpPr>
          <p:nvPr/>
        </p:nvSpPr>
        <p:spPr bwMode="auto">
          <a:xfrm>
            <a:off x="7162800" y="1905000"/>
            <a:ext cx="1066800" cy="685800"/>
          </a:xfrm>
          <a:prstGeom prst="flowChartAlternateProcess">
            <a:avLst/>
          </a:prstGeom>
          <a:solidFill>
            <a:schemeClr val="accent1"/>
          </a:solidFill>
          <a:ln w="19050">
            <a:solidFill>
              <a:schemeClr val="tx1"/>
            </a:solidFill>
            <a:miter lim="800000"/>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2800">
                <a:latin typeface="Tahoma" charset="0"/>
              </a:rPr>
              <a:t>PA</a:t>
            </a:r>
          </a:p>
        </p:txBody>
      </p:sp>
      <p:pic>
        <p:nvPicPr>
          <p:cNvPr id="89102" name="Picture 13" descr="MCj01880670000[1]"/>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486400" y="1295400"/>
            <a:ext cx="790575" cy="917575"/>
          </a:xfrm>
          <a:prstGeom prst="rect">
            <a:avLst/>
          </a:prstGeom>
          <a:noFill/>
          <a:ln w="9525">
            <a:noFill/>
            <a:miter lim="800000"/>
            <a:headEnd/>
            <a:tailEnd/>
          </a:ln>
        </p:spPr>
      </p:pic>
      <p:cxnSp>
        <p:nvCxnSpPr>
          <p:cNvPr id="89103" name="AutoShape 14"/>
          <p:cNvCxnSpPr>
            <a:cxnSpLocks noChangeShapeType="1"/>
            <a:endCxn id="89101" idx="0"/>
          </p:cNvCxnSpPr>
          <p:nvPr/>
        </p:nvCxnSpPr>
        <p:spPr bwMode="auto">
          <a:xfrm>
            <a:off x="6276975" y="1754188"/>
            <a:ext cx="1419225" cy="141287"/>
          </a:xfrm>
          <a:prstGeom prst="curvedConnector2">
            <a:avLst/>
          </a:prstGeom>
          <a:noFill/>
          <a:ln w="38100">
            <a:solidFill>
              <a:schemeClr val="tx2"/>
            </a:solidFill>
            <a:round/>
            <a:headEnd/>
            <a:tailEnd type="triangle" w="med" len="med"/>
          </a:ln>
        </p:spPr>
      </p:cxnSp>
      <p:cxnSp>
        <p:nvCxnSpPr>
          <p:cNvPr id="89104" name="AutoShape 15"/>
          <p:cNvCxnSpPr>
            <a:cxnSpLocks noChangeShapeType="1"/>
            <a:stCxn id="89101" idx="2"/>
            <a:endCxn id="89096" idx="3"/>
          </p:cNvCxnSpPr>
          <p:nvPr/>
        </p:nvCxnSpPr>
        <p:spPr bwMode="auto">
          <a:xfrm rot="5400000">
            <a:off x="7000875" y="2619375"/>
            <a:ext cx="714375" cy="676275"/>
          </a:xfrm>
          <a:prstGeom prst="curvedConnector2">
            <a:avLst/>
          </a:prstGeom>
          <a:noFill/>
          <a:ln w="38100">
            <a:solidFill>
              <a:schemeClr val="tx2"/>
            </a:solidFill>
            <a:round/>
            <a:headEnd/>
            <a:tailEnd type="triangle" w="med" len="med"/>
          </a:ln>
        </p:spPr>
      </p:cxnSp>
      <p:cxnSp>
        <p:nvCxnSpPr>
          <p:cNvPr id="89105" name="AutoShape 16"/>
          <p:cNvCxnSpPr>
            <a:cxnSpLocks noChangeShapeType="1"/>
            <a:stCxn id="89101" idx="2"/>
            <a:endCxn id="89095" idx="0"/>
          </p:cNvCxnSpPr>
          <p:nvPr/>
        </p:nvCxnSpPr>
        <p:spPr bwMode="auto">
          <a:xfrm rot="16200000" flipH="1">
            <a:off x="7096125" y="3200400"/>
            <a:ext cx="1352550" cy="152400"/>
          </a:xfrm>
          <a:prstGeom prst="curvedConnector3">
            <a:avLst>
              <a:gd name="adj1" fmla="val 50000"/>
            </a:avLst>
          </a:prstGeom>
          <a:noFill/>
          <a:ln w="38100">
            <a:solidFill>
              <a:schemeClr val="tx2"/>
            </a:solidFill>
            <a:round/>
            <a:headEnd/>
            <a:tailEnd type="triangle" w="med" len="med"/>
          </a:ln>
        </p:spPr>
      </p:cxnSp>
      <p:cxnSp>
        <p:nvCxnSpPr>
          <p:cNvPr id="89106" name="AutoShape 17"/>
          <p:cNvCxnSpPr>
            <a:cxnSpLocks noChangeShapeType="1"/>
            <a:stCxn id="89096" idx="2"/>
            <a:endCxn id="89097" idx="0"/>
          </p:cNvCxnSpPr>
          <p:nvPr/>
        </p:nvCxnSpPr>
        <p:spPr bwMode="auto">
          <a:xfrm>
            <a:off x="6324600" y="3743325"/>
            <a:ext cx="7938" cy="209550"/>
          </a:xfrm>
          <a:prstGeom prst="straightConnector1">
            <a:avLst/>
          </a:prstGeom>
          <a:noFill/>
          <a:ln w="19050">
            <a:solidFill>
              <a:schemeClr val="tx1"/>
            </a:solidFill>
            <a:round/>
            <a:headEnd/>
            <a:tailEnd type="triangle" w="med" len="med"/>
          </a:ln>
        </p:spPr>
      </p:cxnSp>
      <p:cxnSp>
        <p:nvCxnSpPr>
          <p:cNvPr id="89107" name="AutoShape 18"/>
          <p:cNvCxnSpPr>
            <a:cxnSpLocks noChangeShapeType="1"/>
            <a:stCxn id="89097" idx="2"/>
          </p:cNvCxnSpPr>
          <p:nvPr/>
        </p:nvCxnSpPr>
        <p:spPr bwMode="auto">
          <a:xfrm rot="16200000" flipH="1">
            <a:off x="6619081" y="4294982"/>
            <a:ext cx="295275" cy="868362"/>
          </a:xfrm>
          <a:prstGeom prst="curvedConnector3">
            <a:avLst>
              <a:gd name="adj1" fmla="val 48389"/>
            </a:avLst>
          </a:prstGeom>
          <a:noFill/>
          <a:ln w="19050">
            <a:solidFill>
              <a:schemeClr val="tx1"/>
            </a:solidFill>
            <a:round/>
            <a:headEnd/>
            <a:tailEnd type="triangle" w="med" len="med"/>
          </a:ln>
        </p:spPr>
      </p:cxnSp>
      <p:cxnSp>
        <p:nvCxnSpPr>
          <p:cNvPr id="89108" name="AutoShape 19"/>
          <p:cNvCxnSpPr>
            <a:cxnSpLocks noChangeShapeType="1"/>
            <a:stCxn id="89095" idx="2"/>
          </p:cNvCxnSpPr>
          <p:nvPr/>
        </p:nvCxnSpPr>
        <p:spPr bwMode="auto">
          <a:xfrm rot="5400000">
            <a:off x="7377112" y="4405313"/>
            <a:ext cx="295275" cy="647700"/>
          </a:xfrm>
          <a:prstGeom prst="curvedConnector3">
            <a:avLst>
              <a:gd name="adj1" fmla="val 48389"/>
            </a:avLst>
          </a:prstGeom>
          <a:noFill/>
          <a:ln w="19050">
            <a:solidFill>
              <a:schemeClr val="tx1"/>
            </a:solidFill>
            <a:round/>
            <a:headEnd/>
            <a:tailEnd type="triangle" w="med" len="med"/>
          </a:ln>
        </p:spPr>
      </p:cxnSp>
      <p:cxnSp>
        <p:nvCxnSpPr>
          <p:cNvPr id="89109" name="AutoShape 20"/>
          <p:cNvCxnSpPr>
            <a:cxnSpLocks noChangeShapeType="1"/>
          </p:cNvCxnSpPr>
          <p:nvPr/>
        </p:nvCxnSpPr>
        <p:spPr bwMode="auto">
          <a:xfrm flipV="1">
            <a:off x="5861050" y="5181600"/>
            <a:ext cx="996950" cy="438150"/>
          </a:xfrm>
          <a:prstGeom prst="straightConnector1">
            <a:avLst/>
          </a:prstGeom>
          <a:noFill/>
          <a:ln w="38100">
            <a:solidFill>
              <a:schemeClr val="tx2"/>
            </a:solidFill>
            <a:round/>
            <a:headEnd/>
            <a:tailEnd type="triangle" w="med" len="med"/>
          </a:ln>
        </p:spPr>
      </p:cxnSp>
      <p:sp>
        <p:nvSpPr>
          <p:cNvPr id="89110" name="Text Box 21"/>
          <p:cNvSpPr txBox="1">
            <a:spLocks noChangeArrowheads="1"/>
          </p:cNvSpPr>
          <p:nvPr/>
        </p:nvSpPr>
        <p:spPr bwMode="auto">
          <a:xfrm>
            <a:off x="6213475" y="1377950"/>
            <a:ext cx="990600" cy="3048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b="1">
                <a:latin typeface="Tahoma" charset="0"/>
              </a:rPr>
              <a:t>PUBLISH</a:t>
            </a:r>
          </a:p>
        </p:txBody>
      </p:sp>
      <p:sp>
        <p:nvSpPr>
          <p:cNvPr id="89111" name="Text Box 22"/>
          <p:cNvSpPr txBox="1">
            <a:spLocks noChangeArrowheads="1"/>
          </p:cNvSpPr>
          <p:nvPr/>
        </p:nvSpPr>
        <p:spPr bwMode="auto">
          <a:xfrm>
            <a:off x="7831138" y="2819400"/>
            <a:ext cx="874712" cy="3048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b="1">
                <a:latin typeface="Tahoma" charset="0"/>
              </a:rPr>
              <a:t>NOTIFY</a:t>
            </a:r>
          </a:p>
        </p:txBody>
      </p:sp>
      <p:sp>
        <p:nvSpPr>
          <p:cNvPr id="89112" name="Text Box 23"/>
          <p:cNvSpPr txBox="1">
            <a:spLocks noChangeArrowheads="1"/>
          </p:cNvSpPr>
          <p:nvPr/>
        </p:nvSpPr>
        <p:spPr bwMode="auto">
          <a:xfrm>
            <a:off x="7620000" y="5791200"/>
            <a:ext cx="831850" cy="3048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b="1">
                <a:latin typeface="Tahoma" charset="0"/>
              </a:rPr>
              <a:t>INVITE</a:t>
            </a:r>
          </a:p>
        </p:txBody>
      </p:sp>
      <p:sp>
        <p:nvSpPr>
          <p:cNvPr id="25" name="Footer Placeholder 2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4B5BBDEB-F1A4-674E-9BEF-602F7A4ED794}" type="slidenum">
              <a:rPr lang="en-US" smtClean="0"/>
              <a:pPr/>
              <a:t>35</a:t>
            </a:fld>
            <a:endParaRPr lang="en-US" smtClean="0"/>
          </a:p>
        </p:txBody>
      </p:sp>
      <p:sp>
        <p:nvSpPr>
          <p:cNvPr id="91139" name="Rectangle 2"/>
          <p:cNvSpPr>
            <a:spLocks noGrp="1" noChangeArrowheads="1"/>
          </p:cNvSpPr>
          <p:nvPr>
            <p:ph type="title"/>
          </p:nvPr>
        </p:nvSpPr>
        <p:spPr>
          <a:xfrm>
            <a:off x="447675" y="347663"/>
            <a:ext cx="8229600" cy="506412"/>
          </a:xfrm>
        </p:spPr>
        <p:txBody>
          <a:bodyPr>
            <a:normAutofit fontScale="90000"/>
          </a:bodyPr>
          <a:lstStyle/>
          <a:p>
            <a:pPr eaLnBrk="1" hangingPunct="1"/>
            <a:r>
              <a:rPr lang="en-US" sz="3200"/>
              <a:t>Presence and privacy</a:t>
            </a:r>
          </a:p>
        </p:txBody>
      </p:sp>
      <p:sp>
        <p:nvSpPr>
          <p:cNvPr id="91140" name="Rectangle 3"/>
          <p:cNvSpPr>
            <a:spLocks noGrp="1" noChangeArrowheads="1"/>
          </p:cNvSpPr>
          <p:nvPr>
            <p:ph type="body" idx="1"/>
          </p:nvPr>
        </p:nvSpPr>
        <p:spPr>
          <a:xfrm>
            <a:off x="457200" y="1600200"/>
            <a:ext cx="3589338" cy="4525963"/>
          </a:xfrm>
        </p:spPr>
        <p:txBody>
          <a:bodyPr>
            <a:normAutofit lnSpcReduction="10000"/>
          </a:bodyPr>
          <a:lstStyle/>
          <a:p>
            <a:pPr eaLnBrk="1" hangingPunct="1">
              <a:lnSpc>
                <a:spcPct val="80000"/>
              </a:lnSpc>
            </a:pPr>
            <a:r>
              <a:rPr lang="en-US"/>
              <a:t>All presence data, particularly location, is highly sensitive</a:t>
            </a:r>
          </a:p>
          <a:p>
            <a:pPr eaLnBrk="1" hangingPunct="1">
              <a:lnSpc>
                <a:spcPct val="80000"/>
              </a:lnSpc>
            </a:pPr>
            <a:r>
              <a:rPr lang="en-US"/>
              <a:t>Basic location object (PIDF-LO) describes</a:t>
            </a:r>
          </a:p>
          <a:p>
            <a:pPr lvl="1" eaLnBrk="1" hangingPunct="1">
              <a:lnSpc>
                <a:spcPct val="80000"/>
              </a:lnSpc>
            </a:pPr>
            <a:r>
              <a:rPr lang="en-US"/>
              <a:t>distribution (binary)</a:t>
            </a:r>
          </a:p>
          <a:p>
            <a:pPr lvl="1" eaLnBrk="1" hangingPunct="1">
              <a:lnSpc>
                <a:spcPct val="80000"/>
              </a:lnSpc>
            </a:pPr>
            <a:r>
              <a:rPr lang="en-US"/>
              <a:t>retention duration</a:t>
            </a:r>
          </a:p>
          <a:p>
            <a:pPr eaLnBrk="1" hangingPunct="1">
              <a:lnSpc>
                <a:spcPct val="80000"/>
              </a:lnSpc>
            </a:pPr>
            <a:r>
              <a:rPr lang="en-US"/>
              <a:t>Policy rules for more detailed access control</a:t>
            </a:r>
          </a:p>
          <a:p>
            <a:pPr lvl="1" eaLnBrk="1" hangingPunct="1">
              <a:lnSpc>
                <a:spcPct val="80000"/>
              </a:lnSpc>
            </a:pPr>
            <a:r>
              <a:rPr lang="en-US"/>
              <a:t>who can subscribe to my presence</a:t>
            </a:r>
          </a:p>
          <a:p>
            <a:pPr lvl="1" eaLnBrk="1" hangingPunct="1">
              <a:lnSpc>
                <a:spcPct val="80000"/>
              </a:lnSpc>
            </a:pPr>
            <a:r>
              <a:rPr lang="en-US"/>
              <a:t>who can see what when</a:t>
            </a:r>
          </a:p>
        </p:txBody>
      </p:sp>
      <p:sp>
        <p:nvSpPr>
          <p:cNvPr id="91141" name="Text Box 4"/>
          <p:cNvSpPr txBox="1">
            <a:spLocks noChangeArrowheads="1"/>
          </p:cNvSpPr>
          <p:nvPr/>
        </p:nvSpPr>
        <p:spPr bwMode="auto">
          <a:xfrm>
            <a:off x="4572000" y="1828800"/>
            <a:ext cx="4343400" cy="4078288"/>
          </a:xfrm>
          <a:prstGeom prst="rect">
            <a:avLst/>
          </a:prstGeom>
          <a:solidFill>
            <a:srgbClr val="CCFFFF">
              <a:alpha val="54901"/>
            </a:srgbClr>
          </a:solidFill>
          <a:ln w="19050">
            <a:noFill/>
            <a:miter lim="800000"/>
            <a:headEnd/>
            <a:tailEnd/>
          </a:ln>
        </p:spPr>
        <p:txBody>
          <a:bodyPr>
            <a:prstTxWarp prst="textNoShape">
              <a:avLst/>
            </a:prstTxWarp>
            <a:spAutoFit/>
          </a:bodyPr>
          <a:lstStyle/>
          <a:p>
            <a:pPr marL="342900" indent="-342900" algn="l">
              <a:spcBef>
                <a:spcPct val="20000"/>
              </a:spcBef>
              <a:buClr>
                <a:schemeClr val="folHlink"/>
              </a:buClr>
              <a:buSzPct val="60000"/>
              <a:buFont typeface="Wingdings" charset="2"/>
              <a:buNone/>
            </a:pPr>
            <a:r>
              <a:rPr lang="en-US" sz="1000" b="1">
                <a:latin typeface="Courier New" charset="0"/>
              </a:rPr>
              <a:t>&lt;tuple id="sg89ae"&gt;</a:t>
            </a:r>
          </a:p>
          <a:p>
            <a:pPr marL="342900" indent="-342900" algn="l">
              <a:spcBef>
                <a:spcPct val="20000"/>
              </a:spcBef>
              <a:buClr>
                <a:schemeClr val="folHlink"/>
              </a:buClr>
              <a:buSzPct val="60000"/>
              <a:buFont typeface="Wingdings" charset="2"/>
              <a:buNone/>
            </a:pPr>
            <a:r>
              <a:rPr lang="en-US" sz="1000" b="1">
                <a:latin typeface="Courier New" charset="0"/>
              </a:rPr>
              <a:t>  &lt;status&gt;</a:t>
            </a:r>
          </a:p>
          <a:p>
            <a:pPr marL="342900" indent="-342900" algn="l">
              <a:spcBef>
                <a:spcPct val="20000"/>
              </a:spcBef>
              <a:buClr>
                <a:schemeClr val="folHlink"/>
              </a:buClr>
              <a:buSzPct val="60000"/>
              <a:buFont typeface="Wingdings" charset="2"/>
              <a:buNone/>
            </a:pPr>
            <a:r>
              <a:rPr lang="en-US" sz="1000" b="1">
                <a:latin typeface="Courier New" charset="0"/>
              </a:rPr>
              <a:t>    &lt;gp:geopriv&gt;</a:t>
            </a:r>
          </a:p>
          <a:p>
            <a:pPr marL="342900" indent="-342900" algn="l">
              <a:spcBef>
                <a:spcPct val="20000"/>
              </a:spcBef>
              <a:buClr>
                <a:schemeClr val="folHlink"/>
              </a:buClr>
              <a:buSzPct val="60000"/>
              <a:buFont typeface="Wingdings" charset="2"/>
              <a:buNone/>
            </a:pPr>
            <a:r>
              <a:rPr lang="en-US" sz="1000" b="1">
                <a:latin typeface="Courier New" charset="0"/>
              </a:rPr>
              <a:t>       &lt;gp:location-info&gt;</a:t>
            </a:r>
          </a:p>
          <a:p>
            <a:pPr marL="342900" indent="-342900" algn="l">
              <a:spcBef>
                <a:spcPct val="20000"/>
              </a:spcBef>
              <a:buClr>
                <a:schemeClr val="folHlink"/>
              </a:buClr>
              <a:buSzPct val="60000"/>
              <a:buFont typeface="Wingdings" charset="2"/>
              <a:buNone/>
            </a:pPr>
            <a:r>
              <a:rPr lang="en-US" sz="1000" b="1">
                <a:latin typeface="Courier New" charset="0"/>
              </a:rPr>
              <a:t>         &lt;gml:location&gt;</a:t>
            </a:r>
          </a:p>
          <a:p>
            <a:pPr marL="342900" indent="-342900" algn="l">
              <a:spcBef>
                <a:spcPct val="20000"/>
              </a:spcBef>
              <a:buClr>
                <a:schemeClr val="folHlink"/>
              </a:buClr>
              <a:buSzPct val="60000"/>
              <a:buFont typeface="Wingdings" charset="2"/>
              <a:buNone/>
            </a:pPr>
            <a:r>
              <a:rPr lang="en-US" sz="1000" b="1">
                <a:latin typeface="Courier New" charset="0"/>
              </a:rPr>
              <a:t>           &lt;gml:Point gml:id="point1“</a:t>
            </a:r>
          </a:p>
          <a:p>
            <a:pPr marL="342900" indent="-342900" algn="l">
              <a:spcBef>
                <a:spcPct val="20000"/>
              </a:spcBef>
              <a:buClr>
                <a:schemeClr val="folHlink"/>
              </a:buClr>
              <a:buSzPct val="60000"/>
              <a:buFont typeface="Wingdings" charset="2"/>
              <a:buNone/>
            </a:pPr>
            <a:r>
              <a:rPr lang="en-US" sz="1000" b="1">
                <a:latin typeface="Courier New" charset="0"/>
              </a:rPr>
              <a:t>			srsName="epsg:4326"&gt;</a:t>
            </a:r>
          </a:p>
          <a:p>
            <a:pPr marL="342900" indent="-342900" algn="l">
              <a:spcBef>
                <a:spcPct val="20000"/>
              </a:spcBef>
              <a:buClr>
                <a:schemeClr val="folHlink"/>
              </a:buClr>
              <a:buSzPct val="60000"/>
              <a:buFont typeface="Wingdings" charset="2"/>
              <a:buNone/>
            </a:pPr>
            <a:r>
              <a:rPr lang="en-US" sz="1000" b="1">
                <a:latin typeface="Courier New" charset="0"/>
              </a:rPr>
              <a:t>              &lt;gml:coordinates&gt;37:46:30N 122:25:10W</a:t>
            </a:r>
          </a:p>
          <a:p>
            <a:pPr marL="342900" indent="-342900" algn="l">
              <a:spcBef>
                <a:spcPct val="20000"/>
              </a:spcBef>
              <a:buClr>
                <a:schemeClr val="folHlink"/>
              </a:buClr>
              <a:buSzPct val="60000"/>
              <a:buFont typeface="Wingdings" charset="2"/>
              <a:buNone/>
            </a:pPr>
            <a:r>
              <a:rPr lang="en-US" sz="1000" b="1">
                <a:latin typeface="Courier New" charset="0"/>
              </a:rPr>
              <a:t>		    &lt;/gml:coordinates&gt;</a:t>
            </a:r>
          </a:p>
          <a:p>
            <a:pPr marL="342900" indent="-342900" algn="l">
              <a:spcBef>
                <a:spcPct val="20000"/>
              </a:spcBef>
              <a:buClr>
                <a:schemeClr val="folHlink"/>
              </a:buClr>
              <a:buSzPct val="60000"/>
              <a:buFont typeface="Wingdings" charset="2"/>
              <a:buNone/>
            </a:pPr>
            <a:r>
              <a:rPr lang="en-US" sz="1000" b="1">
                <a:latin typeface="Courier New" charset="0"/>
              </a:rPr>
              <a:t>             &lt;/gml:Point&gt;</a:t>
            </a:r>
          </a:p>
          <a:p>
            <a:pPr marL="342900" indent="-342900" algn="l">
              <a:spcBef>
                <a:spcPct val="20000"/>
              </a:spcBef>
              <a:buClr>
                <a:schemeClr val="folHlink"/>
              </a:buClr>
              <a:buSzPct val="60000"/>
              <a:buFont typeface="Wingdings" charset="2"/>
              <a:buNone/>
            </a:pPr>
            <a:r>
              <a:rPr lang="en-US" sz="1000" b="1">
                <a:latin typeface="Courier New" charset="0"/>
              </a:rPr>
              <a:t>         &lt;/gml:location&gt;</a:t>
            </a:r>
          </a:p>
          <a:p>
            <a:pPr marL="342900" indent="-342900" algn="l">
              <a:spcBef>
                <a:spcPct val="20000"/>
              </a:spcBef>
              <a:buClr>
                <a:schemeClr val="folHlink"/>
              </a:buClr>
              <a:buSzPct val="60000"/>
              <a:buFont typeface="Wingdings" charset="2"/>
              <a:buNone/>
            </a:pPr>
            <a:r>
              <a:rPr lang="en-US" sz="1000" b="1">
                <a:latin typeface="Courier New" charset="0"/>
              </a:rPr>
              <a:t>       &lt;/gp:location-info&gt;</a:t>
            </a:r>
          </a:p>
          <a:p>
            <a:pPr marL="342900" indent="-342900" algn="l">
              <a:spcBef>
                <a:spcPct val="20000"/>
              </a:spcBef>
              <a:buClr>
                <a:schemeClr val="folHlink"/>
              </a:buClr>
              <a:buSzPct val="60000"/>
              <a:buFont typeface="Wingdings" charset="2"/>
              <a:buNone/>
            </a:pPr>
            <a:r>
              <a:rPr lang="en-US" sz="1000" b="1">
                <a:latin typeface="Courier New" charset="0"/>
              </a:rPr>
              <a:t>      &lt;gp:usage-rules&gt;</a:t>
            </a:r>
          </a:p>
          <a:p>
            <a:pPr marL="342900" indent="-342900" algn="l">
              <a:spcBef>
                <a:spcPct val="20000"/>
              </a:spcBef>
              <a:buClr>
                <a:schemeClr val="folHlink"/>
              </a:buClr>
              <a:buSzPct val="60000"/>
              <a:buFont typeface="Wingdings" charset="2"/>
              <a:buNone/>
            </a:pPr>
            <a:r>
              <a:rPr lang="en-US" sz="1000" b="1">
                <a:latin typeface="Courier New" charset="0"/>
              </a:rPr>
              <a:t>        &lt;gp:retransmission-allowed&gt;no</a:t>
            </a:r>
          </a:p>
          <a:p>
            <a:pPr marL="342900" indent="-342900" algn="l">
              <a:spcBef>
                <a:spcPct val="20000"/>
              </a:spcBef>
              <a:buClr>
                <a:schemeClr val="folHlink"/>
              </a:buClr>
              <a:buSzPct val="60000"/>
              <a:buFont typeface="Wingdings" charset="2"/>
              <a:buNone/>
            </a:pPr>
            <a:r>
              <a:rPr lang="en-US" sz="1000" b="1">
                <a:latin typeface="Courier New" charset="0"/>
              </a:rPr>
              <a:t>		&lt;/gp:retransmission-allowed&gt;</a:t>
            </a:r>
          </a:p>
          <a:p>
            <a:pPr marL="342900" indent="-342900" algn="l">
              <a:spcBef>
                <a:spcPct val="20000"/>
              </a:spcBef>
              <a:buClr>
                <a:schemeClr val="folHlink"/>
              </a:buClr>
              <a:buSzPct val="60000"/>
              <a:buFont typeface="Wingdings" charset="2"/>
              <a:buNone/>
            </a:pPr>
            <a:r>
              <a:rPr lang="en-US" sz="1000" b="1">
                <a:latin typeface="Courier New" charset="0"/>
              </a:rPr>
              <a:t>        &lt;gp:retention-expiry&gt;2003-06-23T04:57:29Z</a:t>
            </a:r>
          </a:p>
          <a:p>
            <a:pPr marL="342900" indent="-342900" algn="l">
              <a:spcBef>
                <a:spcPct val="20000"/>
              </a:spcBef>
              <a:buClr>
                <a:schemeClr val="folHlink"/>
              </a:buClr>
              <a:buSzPct val="60000"/>
              <a:buFont typeface="Wingdings" charset="2"/>
              <a:buNone/>
            </a:pPr>
            <a:r>
              <a:rPr lang="en-US" sz="1000" b="1">
                <a:latin typeface="Courier New" charset="0"/>
              </a:rPr>
              <a:t>		&lt;/gp:retention-expiry&gt;</a:t>
            </a:r>
          </a:p>
          <a:p>
            <a:pPr marL="342900" indent="-342900" algn="l">
              <a:spcBef>
                <a:spcPct val="20000"/>
              </a:spcBef>
              <a:buClr>
                <a:schemeClr val="folHlink"/>
              </a:buClr>
              <a:buSzPct val="60000"/>
              <a:buFont typeface="Wingdings" charset="2"/>
              <a:buNone/>
            </a:pPr>
            <a:r>
              <a:rPr lang="en-US" sz="1000" b="1">
                <a:latin typeface="Courier New" charset="0"/>
              </a:rPr>
              <a:t>      &lt;/gp:usage-rules&gt;</a:t>
            </a:r>
          </a:p>
          <a:p>
            <a:pPr marL="342900" indent="-342900" algn="l">
              <a:spcBef>
                <a:spcPct val="20000"/>
              </a:spcBef>
              <a:buClr>
                <a:schemeClr val="folHlink"/>
              </a:buClr>
              <a:buSzPct val="60000"/>
              <a:buFont typeface="Wingdings" charset="2"/>
              <a:buNone/>
            </a:pPr>
            <a:r>
              <a:rPr lang="en-US" sz="1000" b="1">
                <a:latin typeface="Courier New" charset="0"/>
              </a:rPr>
              <a:t>    &lt;/gp:geopriv&gt;</a:t>
            </a:r>
          </a:p>
          <a:p>
            <a:pPr marL="342900" indent="-342900" algn="l">
              <a:spcBef>
                <a:spcPct val="20000"/>
              </a:spcBef>
              <a:buClr>
                <a:schemeClr val="folHlink"/>
              </a:buClr>
              <a:buSzPct val="60000"/>
              <a:buFont typeface="Wingdings" charset="2"/>
              <a:buNone/>
            </a:pPr>
            <a:r>
              <a:rPr lang="en-US" sz="1000" b="1">
                <a:latin typeface="Courier New" charset="0"/>
              </a:rPr>
              <a:t>  &lt;/status&gt;</a:t>
            </a:r>
          </a:p>
          <a:p>
            <a:pPr marL="342900" indent="-342900" algn="l">
              <a:spcBef>
                <a:spcPct val="20000"/>
              </a:spcBef>
              <a:buClr>
                <a:schemeClr val="folHlink"/>
              </a:buClr>
              <a:buSzPct val="60000"/>
              <a:buFont typeface="Wingdings" charset="2"/>
              <a:buNone/>
            </a:pPr>
            <a:r>
              <a:rPr lang="en-US" sz="1000" b="1">
                <a:latin typeface="Courier New" charset="0"/>
              </a:rPr>
              <a:t>  &lt;timestamp&gt;2003-06-22T20:57:29Z&lt;/timestamp&gt;</a:t>
            </a:r>
          </a:p>
          <a:p>
            <a:pPr marL="342900" indent="-342900" algn="l">
              <a:spcBef>
                <a:spcPct val="20000"/>
              </a:spcBef>
              <a:buClr>
                <a:schemeClr val="folHlink"/>
              </a:buClr>
              <a:buSzPct val="60000"/>
              <a:buFont typeface="Wingdings" charset="2"/>
              <a:buNone/>
            </a:pPr>
            <a:r>
              <a:rPr lang="en-US" sz="1000" b="1">
                <a:latin typeface="Courier New" charset="0"/>
              </a:rPr>
              <a:t>&lt;/tuple&gt;</a:t>
            </a:r>
          </a:p>
        </p:txBody>
      </p:sp>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Number Placeholder 6"/>
          <p:cNvSpPr>
            <a:spLocks noGrp="1"/>
          </p:cNvSpPr>
          <p:nvPr>
            <p:ph type="sldNum" sz="quarter" idx="12"/>
          </p:nvPr>
        </p:nvSpPr>
        <p:spPr>
          <a:noFill/>
        </p:spPr>
        <p:txBody>
          <a:bodyPr/>
          <a:lstStyle/>
          <a:p>
            <a:fld id="{FFEBF22C-A9E4-C14E-BAC1-3C5B717FF78E}" type="slidenum">
              <a:rPr lang="en-US" smtClean="0"/>
              <a:pPr/>
              <a:t>36</a:t>
            </a:fld>
            <a:endParaRPr lang="en-US" smtClean="0"/>
          </a:p>
        </p:txBody>
      </p:sp>
      <p:sp>
        <p:nvSpPr>
          <p:cNvPr id="95235" name="Rectangle 2"/>
          <p:cNvSpPr>
            <a:spLocks noGrp="1" noChangeArrowheads="1"/>
          </p:cNvSpPr>
          <p:nvPr>
            <p:ph type="title"/>
          </p:nvPr>
        </p:nvSpPr>
        <p:spPr/>
        <p:txBody>
          <a:bodyPr/>
          <a:lstStyle/>
          <a:p>
            <a:pPr eaLnBrk="1" hangingPunct="1"/>
            <a:r>
              <a:rPr lang="en-US"/>
              <a:t>Privacy rules</a:t>
            </a:r>
          </a:p>
        </p:txBody>
      </p:sp>
      <p:sp>
        <p:nvSpPr>
          <p:cNvPr id="95236" name="Rectangle 3"/>
          <p:cNvSpPr>
            <a:spLocks noGrp="1" noChangeArrowheads="1"/>
          </p:cNvSpPr>
          <p:nvPr>
            <p:ph type="body" sz="half" idx="1"/>
          </p:nvPr>
        </p:nvSpPr>
        <p:spPr/>
        <p:txBody>
          <a:bodyPr/>
          <a:lstStyle/>
          <a:p>
            <a:pPr eaLnBrk="1" hangingPunct="1">
              <a:lnSpc>
                <a:spcPct val="90000"/>
              </a:lnSpc>
            </a:pPr>
            <a:r>
              <a:rPr lang="en-US" sz="2000"/>
              <a:t>Conditions</a:t>
            </a:r>
          </a:p>
          <a:p>
            <a:pPr lvl="1" eaLnBrk="1" hangingPunct="1">
              <a:lnSpc>
                <a:spcPct val="90000"/>
              </a:lnSpc>
            </a:pPr>
            <a:r>
              <a:rPr lang="en-US" sz="1800"/>
              <a:t>identity, sphere</a:t>
            </a:r>
          </a:p>
          <a:p>
            <a:pPr lvl="1" eaLnBrk="1" hangingPunct="1">
              <a:lnSpc>
                <a:spcPct val="90000"/>
              </a:lnSpc>
            </a:pPr>
            <a:r>
              <a:rPr lang="en-US" sz="1800"/>
              <a:t>time of day</a:t>
            </a:r>
          </a:p>
          <a:p>
            <a:pPr lvl="1" eaLnBrk="1" hangingPunct="1">
              <a:lnSpc>
                <a:spcPct val="90000"/>
              </a:lnSpc>
            </a:pPr>
            <a:r>
              <a:rPr lang="en-US" sz="1800"/>
              <a:t>current location</a:t>
            </a:r>
          </a:p>
          <a:p>
            <a:pPr lvl="1" eaLnBrk="1" hangingPunct="1">
              <a:lnSpc>
                <a:spcPct val="90000"/>
              </a:lnSpc>
            </a:pPr>
            <a:r>
              <a:rPr lang="en-US" sz="1800"/>
              <a:t>identity as &lt;uri&gt; or &lt;domain&gt; + &lt;except&gt;</a:t>
            </a:r>
          </a:p>
          <a:p>
            <a:pPr eaLnBrk="1" hangingPunct="1">
              <a:lnSpc>
                <a:spcPct val="90000"/>
              </a:lnSpc>
            </a:pPr>
            <a:r>
              <a:rPr lang="en-US" sz="2000"/>
              <a:t>Actions</a:t>
            </a:r>
          </a:p>
          <a:p>
            <a:pPr lvl="1" eaLnBrk="1" hangingPunct="1">
              <a:lnSpc>
                <a:spcPct val="90000"/>
              </a:lnSpc>
            </a:pPr>
            <a:r>
              <a:rPr lang="en-US" sz="1800"/>
              <a:t>watcher confirmation</a:t>
            </a:r>
          </a:p>
          <a:p>
            <a:pPr eaLnBrk="1" hangingPunct="1">
              <a:lnSpc>
                <a:spcPct val="90000"/>
              </a:lnSpc>
            </a:pPr>
            <a:r>
              <a:rPr lang="en-US" sz="2000"/>
              <a:t>Transformations</a:t>
            </a:r>
          </a:p>
          <a:p>
            <a:pPr lvl="1" eaLnBrk="1" hangingPunct="1">
              <a:lnSpc>
                <a:spcPct val="90000"/>
              </a:lnSpc>
            </a:pPr>
            <a:r>
              <a:rPr lang="en-US" sz="1800"/>
              <a:t>include information</a:t>
            </a:r>
          </a:p>
          <a:p>
            <a:pPr lvl="1" eaLnBrk="1" hangingPunct="1">
              <a:lnSpc>
                <a:spcPct val="90000"/>
              </a:lnSpc>
            </a:pPr>
            <a:r>
              <a:rPr lang="en-US" sz="1800"/>
              <a:t>reduced accuracy</a:t>
            </a:r>
          </a:p>
          <a:p>
            <a:pPr eaLnBrk="1" hangingPunct="1">
              <a:lnSpc>
                <a:spcPct val="90000"/>
              </a:lnSpc>
            </a:pPr>
            <a:endParaRPr lang="en-US" sz="2000"/>
          </a:p>
        </p:txBody>
      </p:sp>
      <p:sp>
        <p:nvSpPr>
          <p:cNvPr id="95237" name="Rectangle 4"/>
          <p:cNvSpPr>
            <a:spLocks noGrp="1" noChangeArrowheads="1"/>
          </p:cNvSpPr>
          <p:nvPr>
            <p:ph type="body" sz="half" idx="2"/>
          </p:nvPr>
        </p:nvSpPr>
        <p:spPr/>
        <p:txBody>
          <a:bodyPr>
            <a:normAutofit lnSpcReduction="10000"/>
          </a:bodyPr>
          <a:lstStyle/>
          <a:p>
            <a:pPr eaLnBrk="1" hangingPunct="1">
              <a:lnSpc>
                <a:spcPct val="90000"/>
              </a:lnSpc>
            </a:pPr>
            <a:r>
              <a:rPr lang="en-US" sz="2400"/>
              <a:t>User gets maximum of permissions across all matching rules</a:t>
            </a:r>
          </a:p>
          <a:p>
            <a:pPr marL="692150" lvl="1" indent="-347663" eaLnBrk="1" hangingPunct="1">
              <a:lnSpc>
                <a:spcPct val="90000"/>
              </a:lnSpc>
            </a:pPr>
            <a:r>
              <a:rPr lang="en-US" sz="2000"/>
              <a:t>privacy-safe composition: removal of a rule can only reduce privileges</a:t>
            </a:r>
          </a:p>
          <a:p>
            <a:pPr eaLnBrk="1" hangingPunct="1">
              <a:lnSpc>
                <a:spcPct val="90000"/>
              </a:lnSpc>
            </a:pPr>
            <a:r>
              <a:rPr lang="en-US" sz="2400"/>
              <a:t>Extendable to new presence data</a:t>
            </a:r>
          </a:p>
          <a:p>
            <a:pPr marL="692150" lvl="1" indent="-347663" eaLnBrk="1" hangingPunct="1">
              <a:lnSpc>
                <a:spcPct val="90000"/>
              </a:lnSpc>
            </a:pPr>
            <a:r>
              <a:rPr lang="en-US" sz="2000"/>
              <a:t>rich presence</a:t>
            </a:r>
          </a:p>
          <a:p>
            <a:pPr marL="692150" lvl="1" indent="-347663" eaLnBrk="1" hangingPunct="1">
              <a:lnSpc>
                <a:spcPct val="90000"/>
              </a:lnSpc>
            </a:pPr>
            <a:r>
              <a:rPr lang="en-US" sz="2000"/>
              <a:t>biological sensors</a:t>
            </a:r>
          </a:p>
          <a:p>
            <a:pPr marL="692150" lvl="1" indent="-347663" eaLnBrk="1" hangingPunct="1">
              <a:lnSpc>
                <a:spcPct val="90000"/>
              </a:lnSpc>
            </a:pPr>
            <a:r>
              <a:rPr lang="en-US" sz="2000"/>
              <a:t>mood sensors </a:t>
            </a:r>
          </a:p>
        </p:txBody>
      </p:sp>
      <p:pic>
        <p:nvPicPr>
          <p:cNvPr id="95238" name="Picture 5" descr="j0196544[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077200" y="5105400"/>
            <a:ext cx="657225" cy="658813"/>
          </a:xfrm>
          <a:prstGeom prst="rect">
            <a:avLst/>
          </a:prstGeom>
          <a:noFill/>
          <a:ln w="9525">
            <a:noFill/>
            <a:miter lim="800000"/>
            <a:headEnd/>
            <a:tailEnd/>
          </a:ln>
        </p:spPr>
      </p:pic>
      <p:pic>
        <p:nvPicPr>
          <p:cNvPr id="95239" name="Picture 6" descr="BD20095_[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8291513" y="4114800"/>
            <a:ext cx="852487" cy="6858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a:noFill/>
        </p:spPr>
        <p:txBody>
          <a:bodyPr/>
          <a:lstStyle/>
          <a:p>
            <a:fld id="{6BE226C5-BE92-404B-BAC0-A1630055C8E7}" type="slidenum">
              <a:rPr lang="en-US" smtClean="0"/>
              <a:pPr/>
              <a:t>37</a:t>
            </a:fld>
            <a:endParaRPr lang="en-US" smtClean="0"/>
          </a:p>
        </p:txBody>
      </p:sp>
      <p:sp>
        <p:nvSpPr>
          <p:cNvPr id="97283" name="AutoShape 2"/>
          <p:cNvSpPr>
            <a:spLocks noChangeArrowheads="1"/>
          </p:cNvSpPr>
          <p:nvPr/>
        </p:nvSpPr>
        <p:spPr bwMode="auto">
          <a:xfrm>
            <a:off x="609600" y="1371600"/>
            <a:ext cx="7467600" cy="4648200"/>
          </a:xfrm>
          <a:prstGeom prst="roundRect">
            <a:avLst>
              <a:gd name="adj" fmla="val 16667"/>
            </a:avLst>
          </a:prstGeom>
          <a:solidFill>
            <a:srgbClr val="99CCFF">
              <a:alpha val="45097"/>
            </a:srgbClr>
          </a:solidFill>
          <a:ln w="19050">
            <a:solidFill>
              <a:schemeClr val="tx1"/>
            </a:solidFill>
            <a:round/>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endParaRPr lang="en-US" sz="3200">
              <a:latin typeface="Tahoma" charset="0"/>
            </a:endParaRPr>
          </a:p>
        </p:txBody>
      </p:sp>
      <p:sp>
        <p:nvSpPr>
          <p:cNvPr id="97284" name="Rectangle 3"/>
          <p:cNvSpPr>
            <a:spLocks noGrp="1" noChangeArrowheads="1"/>
          </p:cNvSpPr>
          <p:nvPr>
            <p:ph type="title"/>
          </p:nvPr>
        </p:nvSpPr>
        <p:spPr/>
        <p:txBody>
          <a:bodyPr/>
          <a:lstStyle/>
          <a:p>
            <a:pPr eaLnBrk="1" hangingPunct="1"/>
            <a:r>
              <a:rPr lang="en-US"/>
              <a:t>Example rules document</a:t>
            </a:r>
          </a:p>
        </p:txBody>
      </p:sp>
      <p:sp>
        <p:nvSpPr>
          <p:cNvPr id="97285" name="AutoShape 4"/>
          <p:cNvSpPr>
            <a:spLocks noChangeArrowheads="1"/>
          </p:cNvSpPr>
          <p:nvPr/>
        </p:nvSpPr>
        <p:spPr bwMode="auto">
          <a:xfrm>
            <a:off x="762000" y="1524000"/>
            <a:ext cx="7467600" cy="4648200"/>
          </a:xfrm>
          <a:prstGeom prst="roundRect">
            <a:avLst>
              <a:gd name="adj" fmla="val 16667"/>
            </a:avLst>
          </a:prstGeom>
          <a:solidFill>
            <a:srgbClr val="99CCFF"/>
          </a:solidFill>
          <a:ln w="19050">
            <a:solidFill>
              <a:schemeClr val="tx1"/>
            </a:solidFill>
            <a:round/>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endParaRPr lang="en-US" sz="3200">
              <a:latin typeface="Tahoma" charset="0"/>
            </a:endParaRPr>
          </a:p>
        </p:txBody>
      </p:sp>
      <p:sp>
        <p:nvSpPr>
          <p:cNvPr id="97286" name="AutoShape 5"/>
          <p:cNvSpPr>
            <a:spLocks noChangeArrowheads="1"/>
          </p:cNvSpPr>
          <p:nvPr/>
        </p:nvSpPr>
        <p:spPr bwMode="auto">
          <a:xfrm>
            <a:off x="1371600" y="1981200"/>
            <a:ext cx="6553200" cy="533400"/>
          </a:xfrm>
          <a:prstGeom prst="roundRect">
            <a:avLst>
              <a:gd name="adj" fmla="val 16667"/>
            </a:avLst>
          </a:prstGeom>
          <a:solidFill>
            <a:schemeClr val="accent1"/>
          </a:solidFill>
          <a:ln w="19050">
            <a:solidFill>
              <a:schemeClr val="tx1"/>
            </a:solidFill>
            <a:round/>
            <a:headEnd/>
            <a:tailEnd/>
          </a:ln>
        </p:spPr>
        <p:txBody>
          <a:bodyPr wrap="none" anchor="ctr">
            <a:prstTxWarp prst="textNoShape">
              <a:avLst/>
            </a:prstTxWarp>
          </a:bodyPr>
          <a:lstStyle/>
          <a:p>
            <a:pPr marL="342900" indent="-342900" algn="l">
              <a:spcBef>
                <a:spcPct val="20000"/>
              </a:spcBef>
              <a:buClr>
                <a:schemeClr val="folHlink"/>
              </a:buClr>
              <a:buSzPct val="60000"/>
              <a:buFont typeface="Wingdings" charset="2"/>
              <a:buNone/>
            </a:pPr>
            <a:r>
              <a:rPr lang="en-US" sz="1800">
                <a:latin typeface="Tahoma" charset="0"/>
              </a:rPr>
              <a:t>&lt;identity&gt;&lt;id&gt;user@example.com&lt;/id&gt;&lt;/identity&gt;</a:t>
            </a:r>
          </a:p>
        </p:txBody>
      </p:sp>
      <p:sp>
        <p:nvSpPr>
          <p:cNvPr id="97287" name="AutoShape 6"/>
          <p:cNvSpPr>
            <a:spLocks noChangeArrowheads="1"/>
          </p:cNvSpPr>
          <p:nvPr/>
        </p:nvSpPr>
        <p:spPr bwMode="auto">
          <a:xfrm>
            <a:off x="1371600" y="2590800"/>
            <a:ext cx="6553200" cy="457200"/>
          </a:xfrm>
          <a:prstGeom prst="roundRect">
            <a:avLst>
              <a:gd name="adj" fmla="val 16667"/>
            </a:avLst>
          </a:prstGeom>
          <a:solidFill>
            <a:srgbClr val="CCFFCC"/>
          </a:solidFill>
          <a:ln w="19050">
            <a:solidFill>
              <a:schemeClr val="tx1"/>
            </a:solidFill>
            <a:round/>
            <a:headEnd/>
            <a:tailEnd/>
          </a:ln>
        </p:spPr>
        <p:txBody>
          <a:bodyPr wrap="none" anchor="ctr">
            <a:prstTxWarp prst="textNoShape">
              <a:avLst/>
            </a:prstTxWarp>
          </a:bodyPr>
          <a:lstStyle/>
          <a:p>
            <a:pPr marL="342900" indent="-342900" algn="l">
              <a:spcBef>
                <a:spcPct val="20000"/>
              </a:spcBef>
              <a:buClr>
                <a:schemeClr val="folHlink"/>
              </a:buClr>
              <a:buSzPct val="60000"/>
              <a:buFont typeface="Wingdings" charset="2"/>
              <a:buNone/>
            </a:pPr>
            <a:r>
              <a:rPr lang="en-US" sz="1800">
                <a:solidFill>
                  <a:srgbClr val="A6A6A6"/>
                </a:solidFill>
                <a:latin typeface="Tahoma" charset="0"/>
              </a:rPr>
              <a:t>&lt;sub-handling&gt;allow&lt;/sub-handling&gt;</a:t>
            </a:r>
          </a:p>
        </p:txBody>
      </p:sp>
      <p:sp>
        <p:nvSpPr>
          <p:cNvPr id="97288" name="AutoShape 7"/>
          <p:cNvSpPr>
            <a:spLocks noChangeArrowheads="1"/>
          </p:cNvSpPr>
          <p:nvPr/>
        </p:nvSpPr>
        <p:spPr bwMode="auto">
          <a:xfrm>
            <a:off x="1371600" y="3124200"/>
            <a:ext cx="6553200" cy="2743200"/>
          </a:xfrm>
          <a:prstGeom prst="roundRect">
            <a:avLst>
              <a:gd name="adj" fmla="val 16667"/>
            </a:avLst>
          </a:prstGeom>
          <a:solidFill>
            <a:srgbClr val="FFCC99"/>
          </a:solidFill>
          <a:ln w="19050">
            <a:solidFill>
              <a:schemeClr val="tx1"/>
            </a:solidFill>
            <a:round/>
            <a:headEnd/>
            <a:tailEnd/>
          </a:ln>
        </p:spPr>
        <p:txBody>
          <a:bodyPr wrap="none" anchor="ctr">
            <a:prstTxWarp prst="textNoShape">
              <a:avLst/>
            </a:prstTxWarp>
          </a:bodyPr>
          <a:lstStyle/>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&lt;provide-services&gt;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   &lt;service-uri-scheme&gt;sip&lt;/service-uri-scheme&gt;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   &lt;service-uri-scheme&gt;mailto&lt;/service-uri-scheme&gt;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&lt;/provide-services&gt;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&lt;provide-person&gt;true&lt;/provide-person&gt;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&lt;provide-activities&gt;true&lt;/provide-activities&gt;</a:t>
            </a:r>
          </a:p>
          <a:p>
            <a:pPr marL="342900" indent="-342900" algn="l">
              <a:spcBef>
                <a:spcPct val="20000"/>
              </a:spcBef>
              <a:buClr>
                <a:schemeClr val="folHlink"/>
              </a:buClr>
              <a:buSzPct val="60000"/>
              <a:buFont typeface="Wingdings" charset="2"/>
              <a:buNone/>
            </a:pPr>
            <a:r>
              <a:rPr lang="en-US" sz="1800">
                <a:solidFill>
                  <a:schemeClr val="tx1">
                    <a:lumMod val="65000"/>
                  </a:schemeClr>
                </a:solidFill>
                <a:latin typeface="Tahoma" charset="0"/>
              </a:rPr>
              <a:t>&lt;provide-user-input&gt;bare&lt;/provide-user-input&gt;</a:t>
            </a:r>
          </a:p>
        </p:txBody>
      </p:sp>
      <p:sp>
        <p:nvSpPr>
          <p:cNvPr id="97289" name="Text Box 8"/>
          <p:cNvSpPr txBox="1">
            <a:spLocks noChangeArrowheads="1"/>
          </p:cNvSpPr>
          <p:nvPr/>
        </p:nvSpPr>
        <p:spPr bwMode="auto">
          <a:xfrm rot="-5400000">
            <a:off x="-161925" y="3286125"/>
            <a:ext cx="1198563" cy="366713"/>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800">
                <a:latin typeface="Tahoma" charset="0"/>
              </a:rPr>
              <a:t>&lt;ruleset&gt;</a:t>
            </a:r>
          </a:p>
        </p:txBody>
      </p:sp>
      <p:sp>
        <p:nvSpPr>
          <p:cNvPr id="97290" name="Text Box 9"/>
          <p:cNvSpPr txBox="1">
            <a:spLocks noChangeArrowheads="1"/>
          </p:cNvSpPr>
          <p:nvPr/>
        </p:nvSpPr>
        <p:spPr bwMode="auto">
          <a:xfrm>
            <a:off x="1295400" y="1600200"/>
            <a:ext cx="1439863" cy="366713"/>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800">
                <a:latin typeface="Tahoma" charset="0"/>
              </a:rPr>
              <a:t>&lt;rule id=1&gt;</a:t>
            </a:r>
          </a:p>
        </p:txBody>
      </p:sp>
      <p:sp>
        <p:nvSpPr>
          <p:cNvPr id="97291" name="Text Box 10"/>
          <p:cNvSpPr txBox="1">
            <a:spLocks noChangeArrowheads="1"/>
          </p:cNvSpPr>
          <p:nvPr/>
        </p:nvSpPr>
        <p:spPr bwMode="auto">
          <a:xfrm rot="-5400000">
            <a:off x="492125" y="2044700"/>
            <a:ext cx="1384300" cy="33655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a:latin typeface="Tahoma" charset="0"/>
              </a:rPr>
              <a:t>&lt;conditions&gt;</a:t>
            </a:r>
          </a:p>
        </p:txBody>
      </p:sp>
      <p:sp>
        <p:nvSpPr>
          <p:cNvPr id="97292" name="Text Box 11"/>
          <p:cNvSpPr txBox="1">
            <a:spLocks noChangeArrowheads="1"/>
          </p:cNvSpPr>
          <p:nvPr/>
        </p:nvSpPr>
        <p:spPr bwMode="auto">
          <a:xfrm rot="-5400000">
            <a:off x="139700" y="4203700"/>
            <a:ext cx="1885950" cy="336550"/>
          </a:xfrm>
          <a:prstGeom prst="rect">
            <a:avLst/>
          </a:prstGeom>
          <a:noFill/>
          <a:ln w="19050">
            <a:noFill/>
            <a:miter lim="800000"/>
            <a:headEnd/>
            <a:tailEnd/>
          </a:ln>
        </p:spPr>
        <p:txBody>
          <a:bodyPr>
            <a:prstTxWarp prst="textNoShape">
              <a:avLst/>
            </a:prstTxWarp>
            <a:spAutoFit/>
          </a:bodyPr>
          <a:lstStyle/>
          <a:p>
            <a:pPr marL="342900" indent="-342900" algn="l">
              <a:spcBef>
                <a:spcPct val="20000"/>
              </a:spcBef>
              <a:buClr>
                <a:schemeClr val="folHlink"/>
              </a:buClr>
              <a:buSzPct val="60000"/>
              <a:buFont typeface="Wingdings" charset="2"/>
              <a:buNone/>
            </a:pPr>
            <a:r>
              <a:rPr lang="en-US" sz="1600">
                <a:latin typeface="Tahoma" charset="0"/>
              </a:rPr>
              <a:t>&lt;transformations&gt;</a:t>
            </a:r>
          </a:p>
        </p:txBody>
      </p:sp>
      <p:sp>
        <p:nvSpPr>
          <p:cNvPr id="97293" name="Text Box 12"/>
          <p:cNvSpPr txBox="1">
            <a:spLocks noChangeArrowheads="1"/>
          </p:cNvSpPr>
          <p:nvPr/>
        </p:nvSpPr>
        <p:spPr bwMode="auto">
          <a:xfrm rot="-5400000">
            <a:off x="450056" y="2593182"/>
            <a:ext cx="1109663" cy="336550"/>
          </a:xfrm>
          <a:prstGeom prst="rect">
            <a:avLst/>
          </a:prstGeom>
          <a:noFill/>
          <a:ln w="19050">
            <a:noFill/>
            <a:miter lim="800000"/>
            <a:headEnd/>
            <a:tailEnd/>
          </a:ln>
        </p:spPr>
        <p:txBody>
          <a:bodyPr wrap="none">
            <a:prstTxWarp prst="textNoShape">
              <a:avLst/>
            </a:prstTxWarp>
            <a:spAutoFit/>
          </a:bodyPr>
          <a:lstStyle/>
          <a:p>
            <a:pPr marL="342900" indent="-342900" algn="l">
              <a:spcBef>
                <a:spcPct val="20000"/>
              </a:spcBef>
              <a:buClr>
                <a:schemeClr val="folHlink"/>
              </a:buClr>
              <a:buSzPct val="60000"/>
              <a:buFont typeface="Wingdings" charset="2"/>
              <a:buNone/>
            </a:pPr>
            <a:r>
              <a:rPr lang="en-US" sz="1600">
                <a:latin typeface="Tahoma" charset="0"/>
              </a:rPr>
              <a:t>&lt;actions&gt;</a:t>
            </a:r>
          </a:p>
        </p:txBody>
      </p:sp>
      <p:sp>
        <p:nvSpPr>
          <p:cNvPr id="14" name="Footer Placeholder 1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4267200"/>
            <a:ext cx="8511989" cy="2590800"/>
          </a:xfrm>
        </p:spPr>
        <p:txBody>
          <a:bodyPr/>
          <a:lstStyle/>
          <a:p>
            <a:pPr>
              <a:lnSpc>
                <a:spcPct val="100000"/>
              </a:lnSpc>
            </a:pPr>
            <a:r>
              <a:rPr lang="en-US" sz="7200" dirty="0" smtClean="0"/>
              <a:t>Location-based services</a:t>
            </a:r>
            <a:endParaRPr lang="en-US" sz="7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16E765E5-E2C2-B440-93D3-4799C1C8AB9F}" type="slidenum">
              <a:rPr lang="en-US" smtClean="0"/>
              <a:pPr/>
              <a:t>39</a:t>
            </a:fld>
            <a:endParaRPr lang="en-US" smtClean="0"/>
          </a:p>
        </p:txBody>
      </p:sp>
      <p:sp>
        <p:nvSpPr>
          <p:cNvPr id="102403" name="Rectangle 4"/>
          <p:cNvSpPr>
            <a:spLocks noGrp="1" noChangeArrowheads="1"/>
          </p:cNvSpPr>
          <p:nvPr>
            <p:ph type="title"/>
          </p:nvPr>
        </p:nvSpPr>
        <p:spPr/>
        <p:txBody>
          <a:bodyPr/>
          <a:lstStyle/>
          <a:p>
            <a:pPr eaLnBrk="1" hangingPunct="1"/>
            <a:r>
              <a:rPr lang="en-US"/>
              <a:t>Location-based services</a:t>
            </a:r>
          </a:p>
        </p:txBody>
      </p:sp>
      <p:graphicFrame>
        <p:nvGraphicFramePr>
          <p:cNvPr id="5" name="Diagram 4"/>
          <p:cNvGraphicFramePr/>
          <p:nvPr/>
        </p:nvGraphicFramePr>
        <p:xfrm>
          <a:off x="0" y="1371600"/>
          <a:ext cx="8686800" cy="47545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9326D9A3-671E-084F-895C-6A74167230DF}" type="slidenum">
              <a:rPr lang="en-US" smtClean="0"/>
              <a:pPr/>
              <a:t>4</a:t>
            </a:fld>
            <a:endParaRPr lang="en-US" smtClean="0"/>
          </a:p>
        </p:txBody>
      </p:sp>
      <p:sp>
        <p:nvSpPr>
          <p:cNvPr id="23555" name="Rectangle 2"/>
          <p:cNvSpPr>
            <a:spLocks noGrp="1" noChangeArrowheads="1"/>
          </p:cNvSpPr>
          <p:nvPr>
            <p:ph type="title"/>
          </p:nvPr>
        </p:nvSpPr>
        <p:spPr/>
        <p:txBody>
          <a:bodyPr/>
          <a:lstStyle/>
          <a:p>
            <a:pPr eaLnBrk="1" hangingPunct="1"/>
            <a:r>
              <a:rPr lang="en-US" sz="3200"/>
              <a:t>The three Cs of Internet applications</a:t>
            </a:r>
            <a:endParaRPr lang="en-US"/>
          </a:p>
        </p:txBody>
      </p:sp>
      <p:sp>
        <p:nvSpPr>
          <p:cNvPr id="23556" name="AutoShape 3"/>
          <p:cNvSpPr>
            <a:spLocks noChangeArrowheads="1"/>
          </p:cNvSpPr>
          <p:nvPr/>
        </p:nvSpPr>
        <p:spPr bwMode="auto">
          <a:xfrm>
            <a:off x="838200" y="2286000"/>
            <a:ext cx="1905000" cy="2971800"/>
          </a:xfrm>
          <a:prstGeom prst="can">
            <a:avLst>
              <a:gd name="adj" fmla="val 39000"/>
            </a:avLst>
          </a:prstGeom>
          <a:solidFill>
            <a:srgbClr val="3366FF">
              <a:alpha val="34901"/>
            </a:srgbClr>
          </a:solidFill>
          <a:ln w="9525">
            <a:solidFill>
              <a:schemeClr val="tx1"/>
            </a:solidFill>
            <a:round/>
            <a:headEnd/>
            <a:tailEnd/>
          </a:ln>
        </p:spPr>
        <p:txBody>
          <a:bodyPr wrap="none" anchor="ctr">
            <a:prstTxWarp prst="textNoShape">
              <a:avLst/>
            </a:prstTxWarp>
          </a:bodyPr>
          <a:lstStyle/>
          <a:p>
            <a:pPr eaLnBrk="0" hangingPunct="0"/>
            <a:r>
              <a:rPr lang="en-US" sz="2000">
                <a:ea typeface="ＭＳ Ｐゴシック" charset="-128"/>
                <a:cs typeface="ＭＳ Ｐゴシック" charset="-128"/>
              </a:rPr>
              <a:t>communications</a:t>
            </a:r>
          </a:p>
        </p:txBody>
      </p:sp>
      <p:sp>
        <p:nvSpPr>
          <p:cNvPr id="23557" name="AutoShape 4"/>
          <p:cNvSpPr>
            <a:spLocks noChangeArrowheads="1"/>
          </p:cNvSpPr>
          <p:nvPr/>
        </p:nvSpPr>
        <p:spPr bwMode="auto">
          <a:xfrm>
            <a:off x="6858000" y="2362200"/>
            <a:ext cx="1905000" cy="2971800"/>
          </a:xfrm>
          <a:prstGeom prst="can">
            <a:avLst>
              <a:gd name="adj" fmla="val 39000"/>
            </a:avLst>
          </a:prstGeom>
          <a:solidFill>
            <a:srgbClr val="FF99CC">
              <a:alpha val="38823"/>
            </a:srgbClr>
          </a:solidFill>
          <a:ln w="9525">
            <a:solidFill>
              <a:schemeClr val="tx1"/>
            </a:solidFill>
            <a:round/>
            <a:headEnd/>
            <a:tailEnd/>
          </a:ln>
        </p:spPr>
        <p:txBody>
          <a:bodyPr wrap="none" anchor="ctr">
            <a:prstTxWarp prst="textNoShape">
              <a:avLst/>
            </a:prstTxWarp>
          </a:bodyPr>
          <a:lstStyle/>
          <a:p>
            <a:pPr eaLnBrk="0" hangingPunct="0"/>
            <a:r>
              <a:rPr lang="en-US" sz="2400">
                <a:ea typeface="ＭＳ Ｐゴシック" charset="-128"/>
                <a:cs typeface="ＭＳ Ｐゴシック" charset="-128"/>
              </a:rPr>
              <a:t>community</a:t>
            </a:r>
          </a:p>
        </p:txBody>
      </p:sp>
      <p:sp>
        <p:nvSpPr>
          <p:cNvPr id="23558" name="AutoShape 5"/>
          <p:cNvSpPr>
            <a:spLocks noChangeArrowheads="1"/>
          </p:cNvSpPr>
          <p:nvPr/>
        </p:nvSpPr>
        <p:spPr bwMode="auto">
          <a:xfrm>
            <a:off x="3810000" y="2362200"/>
            <a:ext cx="1905000" cy="2971800"/>
          </a:xfrm>
          <a:prstGeom prst="can">
            <a:avLst>
              <a:gd name="adj" fmla="val 39000"/>
            </a:avLst>
          </a:prstGeom>
          <a:solidFill>
            <a:srgbClr val="FFCC00">
              <a:alpha val="49019"/>
            </a:srgbClr>
          </a:solidFill>
          <a:ln w="9525">
            <a:solidFill>
              <a:schemeClr val="tx1"/>
            </a:solidFill>
            <a:round/>
            <a:headEnd/>
            <a:tailEnd/>
          </a:ln>
        </p:spPr>
        <p:txBody>
          <a:bodyPr wrap="none" anchor="ctr">
            <a:prstTxWarp prst="textNoShape">
              <a:avLst/>
            </a:prstTxWarp>
          </a:bodyPr>
          <a:lstStyle/>
          <a:p>
            <a:pPr eaLnBrk="0" hangingPunct="0"/>
            <a:r>
              <a:rPr lang="en-US" sz="2400">
                <a:ea typeface="ＭＳ Ｐゴシック" charset="-128"/>
                <a:cs typeface="ＭＳ Ｐゴシック" charset="-128"/>
              </a:rPr>
              <a:t>commerce</a:t>
            </a:r>
          </a:p>
        </p:txBody>
      </p:sp>
      <p:sp>
        <p:nvSpPr>
          <p:cNvPr id="23559" name="AutoShape 6"/>
          <p:cNvSpPr>
            <a:spLocks noChangeArrowheads="1"/>
          </p:cNvSpPr>
          <p:nvPr/>
        </p:nvSpPr>
        <p:spPr bwMode="auto">
          <a:xfrm>
            <a:off x="5181600" y="1219200"/>
            <a:ext cx="2286000" cy="838200"/>
          </a:xfrm>
          <a:prstGeom prst="wedgeEllipseCallout">
            <a:avLst>
              <a:gd name="adj1" fmla="val -35417"/>
              <a:gd name="adj2" fmla="val -93940"/>
            </a:avLst>
          </a:prstGeom>
          <a:solidFill>
            <a:srgbClr val="C0C0C0">
              <a:alpha val="32941"/>
            </a:srgbClr>
          </a:solidFill>
          <a:ln w="9525">
            <a:solidFill>
              <a:schemeClr val="tx1"/>
            </a:solidFill>
            <a:miter lim="800000"/>
            <a:headEnd/>
            <a:tailEnd/>
          </a:ln>
        </p:spPr>
        <p:txBody>
          <a:bodyPr wrap="none" anchor="ctr">
            <a:prstTxWarp prst="textNoShape">
              <a:avLst/>
            </a:prstTxWarp>
          </a:bodyPr>
          <a:lstStyle/>
          <a:p>
            <a:pPr eaLnBrk="0" hangingPunct="0"/>
            <a:r>
              <a:rPr lang="en-US" sz="1800" i="1">
                <a:ea typeface="ＭＳ Ｐゴシック" charset="-128"/>
                <a:cs typeface="ＭＳ Ｐゴシック" charset="-128"/>
              </a:rPr>
              <a:t>grossly</a:t>
            </a:r>
            <a:r>
              <a:rPr lang="en-US" sz="1800">
                <a:ea typeface="ＭＳ Ｐゴシック" charset="-128"/>
                <a:cs typeface="ＭＳ Ｐゴシック" charset="-128"/>
              </a:rPr>
              <a:t> simplified...</a:t>
            </a:r>
            <a:endParaRPr lang="en-US" sz="2400">
              <a:ea typeface="ＭＳ Ｐゴシック" charset="-128"/>
              <a:cs typeface="ＭＳ Ｐゴシック" charset="-128"/>
            </a:endParaRPr>
          </a:p>
        </p:txBody>
      </p:sp>
      <p:sp>
        <p:nvSpPr>
          <p:cNvPr id="23560" name="AutoShape 7"/>
          <p:cNvSpPr>
            <a:spLocks noChangeArrowheads="1"/>
          </p:cNvSpPr>
          <p:nvPr/>
        </p:nvSpPr>
        <p:spPr bwMode="auto">
          <a:xfrm>
            <a:off x="2057400" y="5181600"/>
            <a:ext cx="1600200" cy="914400"/>
          </a:xfrm>
          <a:prstGeom prst="wedgeRoundRectCallout">
            <a:avLst>
              <a:gd name="adj1" fmla="val -53569"/>
              <a:gd name="adj2" fmla="val -76042"/>
              <a:gd name="adj3" fmla="val 16667"/>
            </a:avLst>
          </a:prstGeom>
          <a:solidFill>
            <a:schemeClr val="bg2">
              <a:alpha val="14117"/>
            </a:schemeClr>
          </a:solidFill>
          <a:ln w="9525">
            <a:solidFill>
              <a:schemeClr val="tx1"/>
            </a:solidFill>
            <a:miter lim="800000"/>
            <a:headEnd/>
            <a:tailEnd/>
          </a:ln>
        </p:spPr>
        <p:txBody>
          <a:bodyPr wrap="none" anchor="ctr">
            <a:prstTxWarp prst="textNoShape">
              <a:avLst/>
            </a:prstTxWarp>
          </a:bodyPr>
          <a:lstStyle/>
          <a:p>
            <a:pPr eaLnBrk="0" hangingPunct="0"/>
            <a:r>
              <a:rPr lang="en-US" sz="2000" i="1">
                <a:ea typeface="ＭＳ Ｐゴシック" charset="-128"/>
                <a:cs typeface="ＭＳ Ｐゴシック" charset="-128"/>
              </a:rPr>
              <a:t>research</a:t>
            </a:r>
          </a:p>
          <a:p>
            <a:pPr eaLnBrk="0" hangingPunct="0"/>
            <a:r>
              <a:rPr lang="en-US" sz="2000" i="1">
                <a:ea typeface="ＭＳ Ｐゴシック" charset="-128"/>
                <a:cs typeface="ＭＳ Ｐゴシック" charset="-128"/>
              </a:rPr>
              <a:t>focus</a:t>
            </a:r>
            <a:endParaRPr lang="en-US" sz="2000">
              <a:ea typeface="ＭＳ Ｐゴシック" charset="-128"/>
              <a:cs typeface="ＭＳ Ｐゴシック" charset="-128"/>
            </a:endParaRPr>
          </a:p>
        </p:txBody>
      </p:sp>
      <p:sp>
        <p:nvSpPr>
          <p:cNvPr id="23561" name="AutoShape 8"/>
          <p:cNvSpPr>
            <a:spLocks noChangeArrowheads="1"/>
          </p:cNvSpPr>
          <p:nvPr/>
        </p:nvSpPr>
        <p:spPr bwMode="auto">
          <a:xfrm>
            <a:off x="5257800" y="5105400"/>
            <a:ext cx="2667000" cy="838200"/>
          </a:xfrm>
          <a:prstGeom prst="wedgeEllipseCallout">
            <a:avLst>
              <a:gd name="adj1" fmla="val 22144"/>
              <a:gd name="adj2" fmla="val -110796"/>
            </a:avLst>
          </a:prstGeom>
          <a:solidFill>
            <a:srgbClr val="C0C0C0">
              <a:alpha val="32941"/>
            </a:srgbClr>
          </a:solidFill>
          <a:ln w="9525">
            <a:solidFill>
              <a:schemeClr val="tx1"/>
            </a:solidFill>
            <a:miter lim="800000"/>
            <a:headEnd/>
            <a:tailEnd/>
          </a:ln>
        </p:spPr>
        <p:txBody>
          <a:bodyPr wrap="none" anchor="ctr">
            <a:prstTxWarp prst="textNoShape">
              <a:avLst/>
            </a:prstTxWarp>
          </a:bodyPr>
          <a:lstStyle/>
          <a:p>
            <a:pPr eaLnBrk="0" hangingPunct="0"/>
            <a:r>
              <a:rPr lang="en-US" sz="1800" i="1">
                <a:ea typeface="ＭＳ Ｐゴシック" charset="-128"/>
                <a:cs typeface="ＭＳ Ｐゴシック" charset="-128"/>
              </a:rPr>
              <a:t>what users care about</a:t>
            </a:r>
            <a:endParaRPr lang="en-US" sz="2400">
              <a:ea typeface="ＭＳ Ｐゴシック" charset="-128"/>
              <a:cs typeface="ＭＳ Ｐゴシック" charset="-128"/>
            </a:endParaRPr>
          </a:p>
        </p:txBody>
      </p:sp>
      <p:sp>
        <p:nvSpPr>
          <p:cNvPr id="23562" name="AutoShape 9"/>
          <p:cNvSpPr>
            <a:spLocks noChangeArrowheads="1"/>
          </p:cNvSpPr>
          <p:nvPr/>
        </p:nvSpPr>
        <p:spPr bwMode="auto">
          <a:xfrm>
            <a:off x="5257800" y="5105400"/>
            <a:ext cx="2667000" cy="838200"/>
          </a:xfrm>
          <a:prstGeom prst="wedgeEllipseCallout">
            <a:avLst>
              <a:gd name="adj1" fmla="val -48153"/>
              <a:gd name="adj2" fmla="val -127653"/>
            </a:avLst>
          </a:prstGeom>
          <a:solidFill>
            <a:srgbClr val="C0C0C0">
              <a:alpha val="32941"/>
            </a:srgbClr>
          </a:solidFill>
          <a:ln w="9525">
            <a:solidFill>
              <a:schemeClr val="tx1"/>
            </a:solidFill>
            <a:miter lim="800000"/>
            <a:headEnd/>
            <a:tailEnd/>
          </a:ln>
        </p:spPr>
        <p:txBody>
          <a:bodyPr wrap="none" anchor="ctr">
            <a:prstTxWarp prst="textNoShape">
              <a:avLst/>
            </a:prstTxWarp>
          </a:bodyPr>
          <a:lstStyle/>
          <a:p>
            <a:pPr eaLnBrk="0" hangingPunct="0"/>
            <a:r>
              <a:rPr lang="en-US" sz="1800" i="1">
                <a:ea typeface="ＭＳ Ｐゴシック" charset="-128"/>
                <a:cs typeface="ＭＳ Ｐゴシック" charset="-128"/>
              </a:rPr>
              <a:t>what users care about</a:t>
            </a:r>
            <a:endParaRPr lang="en-US" sz="2400">
              <a:ea typeface="ＭＳ Ｐゴシック" charset="-128"/>
              <a:cs typeface="ＭＳ Ｐゴシック" charset="-128"/>
            </a:endParaRPr>
          </a:p>
        </p:txBody>
      </p:sp>
      <p:sp>
        <p:nvSpPr>
          <p:cNvPr id="11" name="Footer Placeholder 10"/>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E4602861-7BC4-AA4E-94C0-FD265B2D8873}" type="slidenum">
              <a:rPr lang="en-US" smtClean="0"/>
              <a:pPr/>
              <a:t>40</a:t>
            </a:fld>
            <a:endParaRPr lang="en-US" smtClean="0"/>
          </a:p>
        </p:txBody>
      </p:sp>
      <p:sp>
        <p:nvSpPr>
          <p:cNvPr id="104451" name="Rectangle 4"/>
          <p:cNvSpPr>
            <a:spLocks noGrp="1" noChangeArrowheads="1"/>
          </p:cNvSpPr>
          <p:nvPr>
            <p:ph type="title"/>
          </p:nvPr>
        </p:nvSpPr>
        <p:spPr/>
        <p:txBody>
          <a:bodyPr/>
          <a:lstStyle/>
          <a:p>
            <a:pPr eaLnBrk="1" hangingPunct="1"/>
            <a:r>
              <a:rPr lang="en-US"/>
              <a:t>Location-based SIP services</a:t>
            </a:r>
          </a:p>
        </p:txBody>
      </p:sp>
      <p:sp>
        <p:nvSpPr>
          <p:cNvPr id="104452" name="Rectangle 5"/>
          <p:cNvSpPr>
            <a:spLocks noGrp="1" noChangeArrowheads="1"/>
          </p:cNvSpPr>
          <p:nvPr>
            <p:ph type="body" idx="1"/>
          </p:nvPr>
        </p:nvSpPr>
        <p:spPr/>
        <p:txBody>
          <a:bodyPr>
            <a:normAutofit fontScale="92500" lnSpcReduction="20000"/>
          </a:bodyPr>
          <a:lstStyle/>
          <a:p>
            <a:pPr eaLnBrk="1" hangingPunct="1">
              <a:lnSpc>
                <a:spcPct val="90000"/>
              </a:lnSpc>
            </a:pPr>
            <a:r>
              <a:rPr lang="en-US"/>
              <a:t>Location-aware inbound routing</a:t>
            </a:r>
          </a:p>
          <a:p>
            <a:pPr lvl="1" eaLnBrk="1" hangingPunct="1">
              <a:lnSpc>
                <a:spcPct val="90000"/>
              </a:lnSpc>
            </a:pPr>
            <a:r>
              <a:rPr lang="en-US"/>
              <a:t>do not forward call if time at callee location is [11 pm, 8 am]</a:t>
            </a:r>
          </a:p>
          <a:p>
            <a:pPr lvl="1" eaLnBrk="1" hangingPunct="1">
              <a:lnSpc>
                <a:spcPct val="90000"/>
              </a:lnSpc>
            </a:pPr>
            <a:r>
              <a:rPr lang="en-US"/>
              <a:t>only forward time-for-lunch if destination is on campus</a:t>
            </a:r>
          </a:p>
          <a:p>
            <a:pPr lvl="1" eaLnBrk="1" hangingPunct="1">
              <a:lnSpc>
                <a:spcPct val="90000"/>
              </a:lnSpc>
            </a:pPr>
            <a:r>
              <a:rPr lang="en-US"/>
              <a:t>do not ring phone if I’m in a theater</a:t>
            </a:r>
          </a:p>
          <a:p>
            <a:pPr eaLnBrk="1" hangingPunct="1">
              <a:lnSpc>
                <a:spcPct val="90000"/>
              </a:lnSpc>
            </a:pPr>
            <a:r>
              <a:rPr lang="en-US"/>
              <a:t>outbound call routing</a:t>
            </a:r>
          </a:p>
          <a:p>
            <a:pPr lvl="1" eaLnBrk="1" hangingPunct="1">
              <a:lnSpc>
                <a:spcPct val="90000"/>
              </a:lnSpc>
            </a:pPr>
            <a:r>
              <a:rPr lang="en-US"/>
              <a:t>contact nearest emergency call center</a:t>
            </a:r>
          </a:p>
          <a:p>
            <a:pPr lvl="1" eaLnBrk="1" hangingPunct="1">
              <a:lnSpc>
                <a:spcPct val="90000"/>
              </a:lnSpc>
            </a:pPr>
            <a:r>
              <a:rPr lang="en-US"/>
              <a:t>send </a:t>
            </a:r>
            <a:r>
              <a:rPr lang="en-US">
                <a:hlinkClick r:id="rId3"/>
              </a:rPr>
              <a:t>delivery@pizza.com</a:t>
            </a:r>
            <a:r>
              <a:rPr lang="en-US"/>
              <a:t> to nearest branch</a:t>
            </a:r>
          </a:p>
          <a:p>
            <a:pPr eaLnBrk="1" hangingPunct="1">
              <a:lnSpc>
                <a:spcPct val="90000"/>
              </a:lnSpc>
            </a:pPr>
            <a:r>
              <a:rPr lang="en-US"/>
              <a:t>location-based events</a:t>
            </a:r>
          </a:p>
          <a:p>
            <a:pPr lvl="1" eaLnBrk="1" hangingPunct="1">
              <a:lnSpc>
                <a:spcPct val="90000"/>
              </a:lnSpc>
            </a:pPr>
            <a:r>
              <a:rPr lang="en-US"/>
              <a:t>subscribe to locations, not people</a:t>
            </a:r>
          </a:p>
          <a:p>
            <a:pPr lvl="1" eaLnBrk="1" hangingPunct="1">
              <a:lnSpc>
                <a:spcPct val="90000"/>
              </a:lnSpc>
            </a:pPr>
            <a:r>
              <a:rPr lang="en-US"/>
              <a:t>Alice has entered the meeting room</a:t>
            </a:r>
          </a:p>
          <a:p>
            <a:pPr lvl="1" eaLnBrk="1" hangingPunct="1">
              <a:lnSpc>
                <a:spcPct val="90000"/>
              </a:lnSpc>
            </a:pPr>
            <a:r>
              <a:rPr lang="en-US"/>
              <a:t>subscriber may be device in room </a:t>
            </a:r>
            <a:r>
              <a:rPr lang="en-US">
                <a:sym typeface="Wingdings" charset="2"/>
              </a:rPr>
              <a:t> our lab stereo changes CDs for each person that enters the room</a:t>
            </a:r>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2"/>
          </p:nvPr>
        </p:nvSpPr>
        <p:spPr>
          <a:noFill/>
        </p:spPr>
        <p:txBody>
          <a:bodyPr/>
          <a:lstStyle/>
          <a:p>
            <a:fld id="{1C2FDBBD-91D2-F649-B051-9F1FAF3B0328}" type="slidenum">
              <a:rPr lang="en-US" smtClean="0"/>
              <a:pPr/>
              <a:t>41</a:t>
            </a:fld>
            <a:endParaRPr lang="en-US" smtClean="0"/>
          </a:p>
        </p:txBody>
      </p:sp>
      <p:pic>
        <p:nvPicPr>
          <p:cNvPr id="106499"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905000" y="3276600"/>
            <a:ext cx="4191000" cy="2554288"/>
          </a:xfrm>
          <a:prstGeom prst="rect">
            <a:avLst/>
          </a:prstGeom>
          <a:noFill/>
          <a:ln w="9525">
            <a:noFill/>
            <a:miter lim="800000"/>
            <a:headEnd/>
            <a:tailEnd/>
          </a:ln>
        </p:spPr>
      </p:pic>
      <p:sp>
        <p:nvSpPr>
          <p:cNvPr id="106500" name="Rectangle 3"/>
          <p:cNvSpPr>
            <a:spLocks noGrp="1" noChangeArrowheads="1"/>
          </p:cNvSpPr>
          <p:nvPr>
            <p:ph type="title"/>
          </p:nvPr>
        </p:nvSpPr>
        <p:spPr/>
        <p:txBody>
          <a:bodyPr/>
          <a:lstStyle/>
          <a:p>
            <a:pPr eaLnBrk="1" hangingPunct="1"/>
            <a:r>
              <a:rPr lang="en-US"/>
              <a:t>Location delivery</a:t>
            </a:r>
          </a:p>
        </p:txBody>
      </p:sp>
      <p:pic>
        <p:nvPicPr>
          <p:cNvPr id="106501" name="Picture 4" descr="gps-3"/>
          <p:cNvPicPr>
            <a:picLocks noChangeAspect="1" noChangeArrowheads="1"/>
          </p:cNvPicPr>
          <p:nvPr/>
        </p:nvPicPr>
        <p:blipFill>
          <a:blip r:embed="rId4"/>
          <a:srcRect/>
          <a:stretch>
            <a:fillRect/>
          </a:stretch>
        </p:blipFill>
        <p:spPr bwMode="auto">
          <a:xfrm>
            <a:off x="1447800" y="1524000"/>
            <a:ext cx="1793875" cy="1192213"/>
          </a:xfrm>
          <a:prstGeom prst="rect">
            <a:avLst/>
          </a:prstGeom>
          <a:noFill/>
          <a:ln w="9525">
            <a:noFill/>
            <a:miter lim="800000"/>
            <a:headEnd/>
            <a:tailEnd/>
          </a:ln>
        </p:spPr>
      </p:pic>
      <p:pic>
        <p:nvPicPr>
          <p:cNvPr id="106502" name="Picture 5" descr="20061161629110"/>
          <p:cNvPicPr>
            <a:picLocks noChangeAspect="1" noChangeArrowheads="1"/>
          </p:cNvPicPr>
          <p:nvPr/>
        </p:nvPicPr>
        <p:blipFill>
          <a:blip r:embed="rId5"/>
          <a:srcRect/>
          <a:stretch>
            <a:fillRect/>
          </a:stretch>
        </p:blipFill>
        <p:spPr bwMode="auto">
          <a:xfrm>
            <a:off x="6172200" y="4921250"/>
            <a:ext cx="2209800" cy="1936750"/>
          </a:xfrm>
          <a:prstGeom prst="rect">
            <a:avLst/>
          </a:prstGeom>
          <a:noFill/>
          <a:ln w="9525">
            <a:noFill/>
            <a:miter lim="800000"/>
            <a:headEnd/>
            <a:tailEnd/>
          </a:ln>
        </p:spPr>
      </p:pic>
      <p:pic>
        <p:nvPicPr>
          <p:cNvPr id="106503" name="Picture 6" descr="wazaphone_ip_0"/>
          <p:cNvPicPr>
            <a:picLocks noChangeAspect="1" noChangeArrowheads="1"/>
          </p:cNvPicPr>
          <p:nvPr/>
        </p:nvPicPr>
        <p:blipFill>
          <a:blip r:embed="rId6"/>
          <a:srcRect/>
          <a:stretch>
            <a:fillRect/>
          </a:stretch>
        </p:blipFill>
        <p:spPr bwMode="auto">
          <a:xfrm>
            <a:off x="914400" y="4343400"/>
            <a:ext cx="1344613" cy="1344613"/>
          </a:xfrm>
          <a:prstGeom prst="rect">
            <a:avLst/>
          </a:prstGeom>
          <a:noFill/>
          <a:ln w="9525">
            <a:noFill/>
            <a:miter lim="800000"/>
            <a:headEnd/>
            <a:tailEnd/>
          </a:ln>
        </p:spPr>
      </p:pic>
      <p:pic>
        <p:nvPicPr>
          <p:cNvPr id="106504" name="Picture 7"/>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876800" y="3429000"/>
            <a:ext cx="928688" cy="654050"/>
          </a:xfrm>
          <a:prstGeom prst="rect">
            <a:avLst/>
          </a:prstGeom>
          <a:noFill/>
          <a:ln w="9525">
            <a:noFill/>
            <a:miter lim="800000"/>
            <a:headEnd/>
            <a:tailEnd/>
          </a:ln>
        </p:spPr>
      </p:pic>
      <p:pic>
        <p:nvPicPr>
          <p:cNvPr id="106505" name="Picture 8"/>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953000" y="4419600"/>
            <a:ext cx="928688" cy="654050"/>
          </a:xfrm>
          <a:prstGeom prst="rect">
            <a:avLst/>
          </a:prstGeom>
          <a:noFill/>
          <a:ln w="9525">
            <a:noFill/>
            <a:miter lim="800000"/>
            <a:headEnd/>
            <a:tailEnd/>
          </a:ln>
        </p:spPr>
      </p:pic>
      <p:sp>
        <p:nvSpPr>
          <p:cNvPr id="106506" name="Text Box 9"/>
          <p:cNvSpPr txBox="1">
            <a:spLocks noChangeArrowheads="1"/>
          </p:cNvSpPr>
          <p:nvPr/>
        </p:nvSpPr>
        <p:spPr bwMode="auto">
          <a:xfrm>
            <a:off x="5029200" y="4692650"/>
            <a:ext cx="760413" cy="336550"/>
          </a:xfrm>
          <a:prstGeom prst="rect">
            <a:avLst/>
          </a:prstGeom>
          <a:noFill/>
          <a:ln w="9525">
            <a:noFill/>
            <a:miter lim="800000"/>
            <a:headEnd/>
            <a:tailEnd/>
          </a:ln>
        </p:spPr>
        <p:txBody>
          <a:bodyPr wrap="none">
            <a:prstTxWarp prst="textNoShape">
              <a:avLst/>
            </a:prstTxWarp>
            <a:spAutoFit/>
          </a:bodyPr>
          <a:lstStyle/>
          <a:p>
            <a:pPr algn="l" eaLnBrk="0" hangingPunct="0"/>
            <a:r>
              <a:rPr lang="en-US" sz="1600">
                <a:ea typeface="ＭＳ Ｐゴシック" charset="-128"/>
                <a:cs typeface="ＭＳ Ｐゴシック" charset="-128"/>
              </a:rPr>
              <a:t>DHCP</a:t>
            </a:r>
          </a:p>
        </p:txBody>
      </p:sp>
      <p:sp>
        <p:nvSpPr>
          <p:cNvPr id="106507" name="Text Box 10"/>
          <p:cNvSpPr txBox="1">
            <a:spLocks noChangeArrowheads="1"/>
          </p:cNvSpPr>
          <p:nvPr/>
        </p:nvSpPr>
        <p:spPr bwMode="auto">
          <a:xfrm>
            <a:off x="4953000" y="3733800"/>
            <a:ext cx="714375" cy="336550"/>
          </a:xfrm>
          <a:prstGeom prst="rect">
            <a:avLst/>
          </a:prstGeom>
          <a:noFill/>
          <a:ln w="9525">
            <a:noFill/>
            <a:miter lim="800000"/>
            <a:headEnd/>
            <a:tailEnd/>
          </a:ln>
        </p:spPr>
        <p:txBody>
          <a:bodyPr wrap="none">
            <a:prstTxWarp prst="textNoShape">
              <a:avLst/>
            </a:prstTxWarp>
            <a:spAutoFit/>
          </a:bodyPr>
          <a:lstStyle/>
          <a:p>
            <a:pPr algn="l" eaLnBrk="0" hangingPunct="0"/>
            <a:r>
              <a:rPr lang="en-US" sz="1600">
                <a:ea typeface="ＭＳ Ｐゴシック" charset="-128"/>
                <a:cs typeface="ＭＳ Ｐゴシック" charset="-128"/>
              </a:rPr>
              <a:t>HTTP</a:t>
            </a:r>
          </a:p>
        </p:txBody>
      </p:sp>
      <p:cxnSp>
        <p:nvCxnSpPr>
          <p:cNvPr id="106508" name="AutoShape 11"/>
          <p:cNvCxnSpPr>
            <a:cxnSpLocks noChangeShapeType="1"/>
          </p:cNvCxnSpPr>
          <p:nvPr/>
        </p:nvCxnSpPr>
        <p:spPr bwMode="auto">
          <a:xfrm rot="10800000" flipV="1">
            <a:off x="2259013" y="4746625"/>
            <a:ext cx="2693987" cy="269875"/>
          </a:xfrm>
          <a:prstGeom prst="bentConnector3">
            <a:avLst>
              <a:gd name="adj1" fmla="val 49972"/>
            </a:avLst>
          </a:prstGeom>
          <a:noFill/>
          <a:ln w="38100">
            <a:solidFill>
              <a:schemeClr val="accent2"/>
            </a:solidFill>
            <a:miter lim="800000"/>
            <a:headEnd/>
            <a:tailEnd type="triangle" w="med" len="med"/>
          </a:ln>
        </p:spPr>
      </p:cxnSp>
      <p:cxnSp>
        <p:nvCxnSpPr>
          <p:cNvPr id="106509" name="AutoShape 12"/>
          <p:cNvCxnSpPr>
            <a:cxnSpLocks noChangeShapeType="1"/>
          </p:cNvCxnSpPr>
          <p:nvPr/>
        </p:nvCxnSpPr>
        <p:spPr bwMode="auto">
          <a:xfrm rot="10800000" flipV="1">
            <a:off x="1587500" y="3756025"/>
            <a:ext cx="3289300" cy="587375"/>
          </a:xfrm>
          <a:prstGeom prst="bentConnector2">
            <a:avLst/>
          </a:prstGeom>
          <a:noFill/>
          <a:ln w="38100">
            <a:solidFill>
              <a:schemeClr val="accent2"/>
            </a:solidFill>
            <a:miter lim="800000"/>
            <a:headEnd/>
            <a:tailEnd type="triangle" w="med" len="med"/>
          </a:ln>
        </p:spPr>
      </p:cxnSp>
      <p:cxnSp>
        <p:nvCxnSpPr>
          <p:cNvPr id="106510" name="AutoShape 13"/>
          <p:cNvCxnSpPr>
            <a:cxnSpLocks noChangeShapeType="1"/>
          </p:cNvCxnSpPr>
          <p:nvPr/>
        </p:nvCxnSpPr>
        <p:spPr bwMode="auto">
          <a:xfrm rot="10800000">
            <a:off x="1587500" y="4343400"/>
            <a:ext cx="4584700" cy="1546225"/>
          </a:xfrm>
          <a:prstGeom prst="bentConnector4">
            <a:avLst>
              <a:gd name="adj1" fmla="val 42657"/>
              <a:gd name="adj2" fmla="val 114782"/>
            </a:avLst>
          </a:prstGeom>
          <a:noFill/>
          <a:ln w="38100">
            <a:solidFill>
              <a:schemeClr val="accent2"/>
            </a:solidFill>
            <a:miter lim="800000"/>
            <a:headEnd/>
            <a:tailEnd type="triangle" w="med" len="med"/>
          </a:ln>
        </p:spPr>
      </p:cxnSp>
      <p:cxnSp>
        <p:nvCxnSpPr>
          <p:cNvPr id="106511" name="AutoShape 14"/>
          <p:cNvCxnSpPr>
            <a:cxnSpLocks noChangeShapeType="1"/>
          </p:cNvCxnSpPr>
          <p:nvPr/>
        </p:nvCxnSpPr>
        <p:spPr bwMode="auto">
          <a:xfrm rot="5400000">
            <a:off x="-298450" y="3346450"/>
            <a:ext cx="2882900" cy="457200"/>
          </a:xfrm>
          <a:prstGeom prst="curvedConnector4">
            <a:avLst>
              <a:gd name="adj1" fmla="val 38324"/>
              <a:gd name="adj2" fmla="val 150000"/>
            </a:avLst>
          </a:prstGeom>
          <a:noFill/>
          <a:ln w="38100">
            <a:solidFill>
              <a:schemeClr val="accent2"/>
            </a:solidFill>
            <a:round/>
            <a:headEnd/>
            <a:tailEnd type="triangle" w="med" len="med"/>
          </a:ln>
        </p:spPr>
      </p:cxnSp>
      <p:sp>
        <p:nvSpPr>
          <p:cNvPr id="106512" name="Text Box 15"/>
          <p:cNvSpPr txBox="1">
            <a:spLocks noChangeArrowheads="1"/>
          </p:cNvSpPr>
          <p:nvPr/>
        </p:nvSpPr>
        <p:spPr bwMode="auto">
          <a:xfrm>
            <a:off x="1447800" y="1143000"/>
            <a:ext cx="666750" cy="366713"/>
          </a:xfrm>
          <a:prstGeom prst="rect">
            <a:avLst/>
          </a:prstGeom>
          <a:noFill/>
          <a:ln w="9525">
            <a:noFill/>
            <a:miter lim="800000"/>
            <a:headEnd/>
            <a:tailEnd/>
          </a:ln>
        </p:spPr>
        <p:txBody>
          <a:bodyPr wrap="none">
            <a:prstTxWarp prst="textNoShape">
              <a:avLst/>
            </a:prstTxWarp>
            <a:spAutoFit/>
          </a:bodyPr>
          <a:lstStyle/>
          <a:p>
            <a:pPr algn="l" eaLnBrk="0" hangingPunct="0"/>
            <a:r>
              <a:rPr lang="en-US" sz="1800">
                <a:ea typeface="ＭＳ Ｐゴシック" charset="-128"/>
                <a:cs typeface="ＭＳ Ｐゴシック" charset="-128"/>
              </a:rPr>
              <a:t>GPS</a:t>
            </a:r>
          </a:p>
        </p:txBody>
      </p:sp>
      <p:sp>
        <p:nvSpPr>
          <p:cNvPr id="106513" name="Text Box 16"/>
          <p:cNvSpPr txBox="1">
            <a:spLocks noChangeArrowheads="1"/>
          </p:cNvSpPr>
          <p:nvPr/>
        </p:nvSpPr>
        <p:spPr bwMode="auto">
          <a:xfrm>
            <a:off x="3581400" y="3429000"/>
            <a:ext cx="793750" cy="366713"/>
          </a:xfrm>
          <a:prstGeom prst="rect">
            <a:avLst/>
          </a:prstGeom>
          <a:noFill/>
          <a:ln w="9525">
            <a:noFill/>
            <a:miter lim="800000"/>
            <a:headEnd/>
            <a:tailEnd/>
          </a:ln>
        </p:spPr>
        <p:txBody>
          <a:bodyPr wrap="none">
            <a:prstTxWarp prst="textNoShape">
              <a:avLst/>
            </a:prstTxWarp>
            <a:spAutoFit/>
          </a:bodyPr>
          <a:lstStyle/>
          <a:p>
            <a:pPr algn="l" eaLnBrk="0" hangingPunct="0"/>
            <a:r>
              <a:rPr lang="en-US" sz="1800">
                <a:ea typeface="ＭＳ Ｐゴシック" charset="-128"/>
                <a:cs typeface="ＭＳ Ｐゴシック" charset="-128"/>
              </a:rPr>
              <a:t>HELD</a:t>
            </a:r>
          </a:p>
        </p:txBody>
      </p:sp>
      <p:sp>
        <p:nvSpPr>
          <p:cNvPr id="106514" name="Text Box 17"/>
          <p:cNvSpPr txBox="1">
            <a:spLocks noChangeArrowheads="1"/>
          </p:cNvSpPr>
          <p:nvPr/>
        </p:nvSpPr>
        <p:spPr bwMode="auto">
          <a:xfrm>
            <a:off x="4800600" y="5867400"/>
            <a:ext cx="1371600" cy="366713"/>
          </a:xfrm>
          <a:prstGeom prst="rect">
            <a:avLst/>
          </a:prstGeom>
          <a:noFill/>
          <a:ln w="9525">
            <a:noFill/>
            <a:miter lim="800000"/>
            <a:headEnd/>
            <a:tailEnd/>
          </a:ln>
        </p:spPr>
        <p:txBody>
          <a:bodyPr>
            <a:prstTxWarp prst="textNoShape">
              <a:avLst/>
            </a:prstTxWarp>
            <a:spAutoFit/>
          </a:bodyPr>
          <a:lstStyle/>
          <a:p>
            <a:pPr algn="l" eaLnBrk="0" hangingPunct="0"/>
            <a:r>
              <a:rPr lang="en-US" sz="1800">
                <a:ea typeface="ＭＳ Ｐゴシック" charset="-128"/>
                <a:cs typeface="ＭＳ Ｐゴシック" charset="-128"/>
              </a:rPr>
              <a:t>LLDP-MED</a:t>
            </a:r>
          </a:p>
        </p:txBody>
      </p:sp>
      <p:pic>
        <p:nvPicPr>
          <p:cNvPr id="106515" name="Picture 18"/>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6705600" y="3429000"/>
            <a:ext cx="914400" cy="1524000"/>
          </a:xfrm>
          <a:prstGeom prst="rect">
            <a:avLst/>
          </a:prstGeom>
          <a:noFill/>
          <a:ln w="9525">
            <a:noFill/>
            <a:miter lim="800000"/>
            <a:headEnd/>
            <a:tailEnd/>
          </a:ln>
        </p:spPr>
      </p:pic>
      <p:sp>
        <p:nvSpPr>
          <p:cNvPr id="106516" name="Text Box 19"/>
          <p:cNvSpPr txBox="1">
            <a:spLocks noChangeArrowheads="1"/>
          </p:cNvSpPr>
          <p:nvPr/>
        </p:nvSpPr>
        <p:spPr bwMode="auto">
          <a:xfrm>
            <a:off x="6781800" y="4114800"/>
            <a:ext cx="677863" cy="701675"/>
          </a:xfrm>
          <a:prstGeom prst="rect">
            <a:avLst/>
          </a:prstGeom>
          <a:noFill/>
          <a:ln w="9525">
            <a:noFill/>
            <a:miter lim="800000"/>
            <a:headEnd/>
            <a:tailEnd/>
          </a:ln>
        </p:spPr>
        <p:txBody>
          <a:bodyPr wrap="none">
            <a:prstTxWarp prst="textNoShape">
              <a:avLst/>
            </a:prstTxWarp>
            <a:spAutoFit/>
          </a:bodyPr>
          <a:lstStyle/>
          <a:p>
            <a:pPr eaLnBrk="0" hangingPunct="0"/>
            <a:r>
              <a:rPr lang="en-US" sz="2000">
                <a:ea typeface="ＭＳ Ｐゴシック" charset="-128"/>
                <a:cs typeface="ＭＳ Ｐゴシック" charset="-128"/>
              </a:rPr>
              <a:t>wire</a:t>
            </a:r>
          </a:p>
          <a:p>
            <a:pPr eaLnBrk="0" hangingPunct="0"/>
            <a:r>
              <a:rPr lang="en-US" sz="2000">
                <a:ea typeface="ＭＳ Ｐゴシック" charset="-128"/>
                <a:cs typeface="ＭＳ Ｐゴシック" charset="-128"/>
              </a:rPr>
              <a:t>map</a:t>
            </a:r>
          </a:p>
        </p:txBody>
      </p:sp>
      <p:cxnSp>
        <p:nvCxnSpPr>
          <p:cNvPr id="106517" name="AutoShape 20"/>
          <p:cNvCxnSpPr>
            <a:cxnSpLocks noChangeShapeType="1"/>
          </p:cNvCxnSpPr>
          <p:nvPr/>
        </p:nvCxnSpPr>
        <p:spPr bwMode="auto">
          <a:xfrm>
            <a:off x="5805488" y="3756025"/>
            <a:ext cx="900112" cy="434975"/>
          </a:xfrm>
          <a:prstGeom prst="straightConnector1">
            <a:avLst/>
          </a:prstGeom>
          <a:noFill/>
          <a:ln w="28575">
            <a:solidFill>
              <a:schemeClr val="tx1"/>
            </a:solidFill>
            <a:prstDash val="sysDot"/>
            <a:round/>
            <a:headEnd/>
            <a:tailEnd/>
          </a:ln>
        </p:spPr>
      </p:cxnSp>
      <p:cxnSp>
        <p:nvCxnSpPr>
          <p:cNvPr id="106518" name="AutoShape 21"/>
          <p:cNvCxnSpPr>
            <a:cxnSpLocks noChangeShapeType="1"/>
          </p:cNvCxnSpPr>
          <p:nvPr/>
        </p:nvCxnSpPr>
        <p:spPr bwMode="auto">
          <a:xfrm flipV="1">
            <a:off x="5881688" y="4191000"/>
            <a:ext cx="823912" cy="555625"/>
          </a:xfrm>
          <a:prstGeom prst="straightConnector1">
            <a:avLst/>
          </a:prstGeom>
          <a:noFill/>
          <a:ln w="28575">
            <a:solidFill>
              <a:schemeClr val="tx1"/>
            </a:solidFill>
            <a:prstDash val="sysDot"/>
            <a:round/>
            <a:headEnd/>
            <a:tailEnd/>
          </a:ln>
        </p:spPr>
      </p:cxnSp>
      <p:sp>
        <p:nvSpPr>
          <p:cNvPr id="106519" name="Line 22"/>
          <p:cNvSpPr>
            <a:spLocks noChangeShapeType="1"/>
          </p:cNvSpPr>
          <p:nvPr/>
        </p:nvSpPr>
        <p:spPr bwMode="auto">
          <a:xfrm>
            <a:off x="7162800" y="4876800"/>
            <a:ext cx="0" cy="6858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24" name="Footer Placeholder 2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p>
            <a:fld id="{BB9F2BC2-F0EA-CF48-A371-2EE8B4C8F0E1}" type="slidenum">
              <a:rPr lang="en-US">
                <a:latin typeface="Arial" charset="0"/>
              </a:rPr>
              <a:pPr/>
              <a:t>42</a:t>
            </a:fld>
            <a:endParaRPr lang="en-US">
              <a:latin typeface="Arial" charset="0"/>
            </a:endParaRPr>
          </a:p>
        </p:txBody>
      </p:sp>
      <p:sp>
        <p:nvSpPr>
          <p:cNvPr id="33795" name="Rectangle 2"/>
          <p:cNvSpPr>
            <a:spLocks noGrp="1" noChangeArrowheads="1"/>
          </p:cNvSpPr>
          <p:nvPr>
            <p:ph type="title"/>
          </p:nvPr>
        </p:nvSpPr>
        <p:spPr/>
        <p:txBody>
          <a:bodyPr>
            <a:normAutofit fontScale="90000"/>
          </a:bodyPr>
          <a:lstStyle/>
          <a:p>
            <a:r>
              <a:rPr lang="en-US">
                <a:ea typeface="ＭＳ Ｐゴシック" charset="-128"/>
                <a:cs typeface="ＭＳ Ｐゴシック" charset="-128"/>
              </a:rPr>
              <a:t>Location determination options</a:t>
            </a:r>
          </a:p>
        </p:txBody>
      </p:sp>
      <p:graphicFrame>
        <p:nvGraphicFramePr>
          <p:cNvPr id="285779" name="Group 83"/>
          <p:cNvGraphicFramePr>
            <a:graphicFrameLocks noGrp="1"/>
          </p:cNvGraphicFramePr>
          <p:nvPr/>
        </p:nvGraphicFramePr>
        <p:xfrm>
          <a:off x="360363" y="1397000"/>
          <a:ext cx="8597900" cy="4421568"/>
        </p:xfrm>
        <a:graphic>
          <a:graphicData uri="http://schemas.openxmlformats.org/drawingml/2006/table">
            <a:tbl>
              <a:tblPr/>
              <a:tblGrid>
                <a:gridCol w="1222375"/>
                <a:gridCol w="1643062"/>
                <a:gridCol w="1433513"/>
                <a:gridCol w="1433512"/>
                <a:gridCol w="1431925"/>
                <a:gridCol w="1433513"/>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rPr>
                        <a:t>CDP or LLDP-MED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rPr>
                        <a:t>DHCP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rPr>
                        <a:t>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rPr>
                        <a:t>GPS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rPr>
                        <a:t>manual entry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L7 (HTTP)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559"/>
                    </a:solidFill>
                  </a:tcPr>
                </a:tc>
              </a:tr>
              <a:tr h="1154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advantages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simple to implement</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built into switch</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direct port/room mapping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simple to implement</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network locality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traverses NATs</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can be operated by L2 provider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accurate</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mobile devices</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no carrier cooperation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no infrastructure changes</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no carrier cooperation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D772"/>
                    </a:solidFill>
                  </a:tcPr>
                </a:tc>
              </a:tr>
              <a:tr h="1152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may be hard to automate for large enterprises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mapping MAC address to 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mapping IP address to switch 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indoor coverage</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acquisition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fails for mobile devices</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9" charset="0"/>
                        </a:rPr>
                        <a:t>unreliable for nomadic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734D">
                        <a:alpha val="50000"/>
                      </a:srgbClr>
                    </a:solidFill>
                  </a:tcPr>
                </a:tc>
              </a:tr>
              <a:tr h="1154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Ethernet LANs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Enterprise LANs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Some ISPs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DSL, cable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mobile devices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09" charset="0"/>
                        </a:rPr>
                        <a:t>fall 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333399">
                            <a:gamma/>
                            <a:tint val="64706"/>
                            <a:invGamma/>
                            <a:alpha val="0"/>
                          </a:srgbClr>
                        </a:gs>
                        <a:gs pos="100000">
                          <a:srgbClr val="333399">
                            <a:alpha val="67000"/>
                          </a:srgbClr>
                        </a:gs>
                      </a:gsLst>
                      <a:lin ang="5400000" scaled="1"/>
                    </a:gradFill>
                  </a:tcPr>
                </a:tc>
              </a:tr>
            </a:tbl>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1" name="Slide Number Placeholder 5"/>
          <p:cNvSpPr>
            <a:spLocks noGrp="1"/>
          </p:cNvSpPr>
          <p:nvPr>
            <p:ph type="sldNum" sz="quarter" idx="12"/>
          </p:nvPr>
        </p:nvSpPr>
        <p:spPr>
          <a:noFill/>
        </p:spPr>
        <p:txBody>
          <a:bodyPr/>
          <a:lstStyle/>
          <a:p>
            <a:fld id="{D67F7BF0-C346-4042-86AC-47B3C0F1BF4B}" type="slidenum">
              <a:rPr lang="en-US" smtClean="0"/>
              <a:pPr/>
              <a:t>43</a:t>
            </a:fld>
            <a:endParaRPr lang="en-US" smtClean="0"/>
          </a:p>
        </p:txBody>
      </p:sp>
      <p:sp>
        <p:nvSpPr>
          <p:cNvPr id="109572" name="Rectangle 2"/>
          <p:cNvSpPr>
            <a:spLocks noGrp="1" noChangeArrowheads="1"/>
          </p:cNvSpPr>
          <p:nvPr>
            <p:ph type="title"/>
          </p:nvPr>
        </p:nvSpPr>
        <p:spPr/>
        <p:txBody>
          <a:bodyPr/>
          <a:lstStyle/>
          <a:p>
            <a:pPr defTabSz="449263" eaLnBrk="1" hangingPunct="1"/>
            <a:r>
              <a:rPr lang="en-US" sz="3200"/>
              <a:t>Program location-based services</a:t>
            </a:r>
          </a:p>
        </p:txBody>
      </p:sp>
      <p:graphicFrame>
        <p:nvGraphicFramePr>
          <p:cNvPr id="109570" name="Object 2"/>
          <p:cNvGraphicFramePr>
            <a:graphicFrameLocks noChangeAspect="1"/>
          </p:cNvGraphicFramePr>
          <p:nvPr/>
        </p:nvGraphicFramePr>
        <p:xfrm>
          <a:off x="1371600" y="1295400"/>
          <a:ext cx="6248400" cy="5570538"/>
        </p:xfrm>
        <a:graphic>
          <a:graphicData uri="http://schemas.openxmlformats.org/presentationml/2006/ole">
            <p:oleObj spid="_x0000_s68610" name="Bitmap Image" r:id="rId4" imgW="2677058" imgH="2386584" progId="Paint.Picture">
              <p:embed/>
            </p:oleObj>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7FE5C026-7192-014C-AF64-C18D6F7A6DB6}" type="slidenum">
              <a:rPr lang="en-US" smtClean="0"/>
              <a:pPr/>
              <a:t>44</a:t>
            </a:fld>
            <a:endParaRPr lang="en-US" smtClean="0"/>
          </a:p>
        </p:txBody>
      </p:sp>
      <p:pic>
        <p:nvPicPr>
          <p:cNvPr id="111619" name="Picture 2"/>
          <p:cNvPicPr>
            <a:picLocks noChangeAspect="1" noChangeArrowheads="1"/>
          </p:cNvPicPr>
          <p:nvPr/>
        </p:nvPicPr>
        <p:blipFill>
          <a:blip r:embed="rId3"/>
          <a:srcRect/>
          <a:stretch>
            <a:fillRect/>
          </a:stretch>
        </p:blipFill>
        <p:spPr bwMode="auto">
          <a:xfrm>
            <a:off x="1295400" y="-15875"/>
            <a:ext cx="7239000" cy="68738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5715000"/>
            <a:ext cx="8511989" cy="1143000"/>
          </a:xfrm>
        </p:spPr>
        <p:txBody>
          <a:bodyPr/>
          <a:lstStyle/>
          <a:p>
            <a:pPr>
              <a:lnSpc>
                <a:spcPct val="100000"/>
              </a:lnSpc>
            </a:pPr>
            <a:r>
              <a:rPr lang="en-US" sz="7200" dirty="0" smtClean="0"/>
              <a:t>Emergency calling</a:t>
            </a:r>
            <a:endParaRPr lang="en-US" sz="7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noFill/>
        </p:spPr>
        <p:txBody>
          <a:bodyPr/>
          <a:lstStyle/>
          <a:p>
            <a:fld id="{E32AB9D9-77F7-7B48-A8AA-717170F02821}" type="slidenum">
              <a:rPr lang="en-US">
                <a:latin typeface="Arial" charset="0"/>
              </a:rPr>
              <a:pPr/>
              <a:t>46</a:t>
            </a:fld>
            <a:endParaRPr lang="en-US">
              <a:latin typeface="Arial" charset="0"/>
            </a:endParaRPr>
          </a:p>
        </p:txBody>
      </p:sp>
      <p:sp>
        <p:nvSpPr>
          <p:cNvPr id="16387" name="Rectangle 2"/>
          <p:cNvSpPr>
            <a:spLocks noGrp="1" noChangeArrowheads="1"/>
          </p:cNvSpPr>
          <p:nvPr>
            <p:ph type="title"/>
          </p:nvPr>
        </p:nvSpPr>
        <p:spPr/>
        <p:txBody>
          <a:bodyPr>
            <a:noAutofit/>
          </a:bodyPr>
          <a:lstStyle/>
          <a:p>
            <a:r>
              <a:rPr lang="en-US" sz="3200" dirty="0">
                <a:ea typeface="ＭＳ Ｐゴシック" charset="-128"/>
                <a:cs typeface="ＭＳ Ｐゴシック" charset="-128"/>
              </a:rPr>
              <a:t>Modes of emergency communications</a:t>
            </a:r>
          </a:p>
        </p:txBody>
      </p:sp>
      <p:pic>
        <p:nvPicPr>
          <p:cNvPr id="16388" name="Picture 3" descr="MCj0304701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092825" y="4648200"/>
            <a:ext cx="914400" cy="911225"/>
          </a:xfrm>
          <a:prstGeom prst="rect">
            <a:avLst/>
          </a:prstGeom>
          <a:noFill/>
          <a:ln w="9525">
            <a:noFill/>
            <a:miter lim="800000"/>
            <a:headEnd/>
            <a:tailEnd/>
          </a:ln>
        </p:spPr>
      </p:pic>
      <p:pic>
        <p:nvPicPr>
          <p:cNvPr id="16389" name="Picture 4" descr="j0240341[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425700" y="2133600"/>
            <a:ext cx="1063625" cy="779462"/>
          </a:xfrm>
          <a:prstGeom prst="rect">
            <a:avLst/>
          </a:prstGeom>
          <a:noFill/>
          <a:ln w="9525">
            <a:noFill/>
            <a:miter lim="800000"/>
            <a:headEnd/>
            <a:tailEnd/>
          </a:ln>
        </p:spPr>
      </p:pic>
      <p:pic>
        <p:nvPicPr>
          <p:cNvPr id="16390" name="Picture 5" descr="PE02028_[1]"/>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6245225" y="2209800"/>
            <a:ext cx="709613" cy="592137"/>
          </a:xfrm>
          <a:prstGeom prst="rect">
            <a:avLst/>
          </a:prstGeom>
          <a:noFill/>
          <a:ln w="9525">
            <a:noFill/>
            <a:miter lim="800000"/>
            <a:headEnd/>
            <a:tailEnd/>
          </a:ln>
        </p:spPr>
      </p:pic>
      <p:pic>
        <p:nvPicPr>
          <p:cNvPr id="16391" name="Picture 6" descr="PE00526_[1]"/>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968625" y="4343400"/>
            <a:ext cx="908050" cy="1181100"/>
          </a:xfrm>
          <a:prstGeom prst="rect">
            <a:avLst/>
          </a:prstGeom>
          <a:noFill/>
          <a:ln w="9525">
            <a:noFill/>
            <a:miter lim="800000"/>
            <a:headEnd/>
            <a:tailEnd/>
          </a:ln>
        </p:spPr>
      </p:pic>
      <p:cxnSp>
        <p:nvCxnSpPr>
          <p:cNvPr id="16392" name="AutoShape 7"/>
          <p:cNvCxnSpPr>
            <a:cxnSpLocks noChangeShapeType="1"/>
          </p:cNvCxnSpPr>
          <p:nvPr/>
        </p:nvCxnSpPr>
        <p:spPr bwMode="auto">
          <a:xfrm flipV="1">
            <a:off x="3489325" y="2506662"/>
            <a:ext cx="2755900" cy="17463"/>
          </a:xfrm>
          <a:prstGeom prst="straightConnector1">
            <a:avLst/>
          </a:prstGeom>
          <a:noFill/>
          <a:ln w="38100">
            <a:solidFill>
              <a:srgbClr val="FF0000"/>
            </a:solidFill>
            <a:miter lim="800000"/>
            <a:headEnd/>
            <a:tailEnd type="triangle" w="med" len="med"/>
          </a:ln>
        </p:spPr>
      </p:cxnSp>
      <p:cxnSp>
        <p:nvCxnSpPr>
          <p:cNvPr id="16393" name="AutoShape 8"/>
          <p:cNvCxnSpPr>
            <a:cxnSpLocks noChangeShapeType="1"/>
          </p:cNvCxnSpPr>
          <p:nvPr/>
        </p:nvCxnSpPr>
        <p:spPr bwMode="auto">
          <a:xfrm flipH="1">
            <a:off x="6550025" y="2801937"/>
            <a:ext cx="50800" cy="1846263"/>
          </a:xfrm>
          <a:prstGeom prst="straightConnector1">
            <a:avLst/>
          </a:prstGeom>
          <a:noFill/>
          <a:ln w="38100">
            <a:solidFill>
              <a:srgbClr val="FFCC00"/>
            </a:solidFill>
            <a:miter lim="800000"/>
            <a:headEnd/>
            <a:tailEnd type="triangle" w="med" len="med"/>
          </a:ln>
        </p:spPr>
      </p:cxnSp>
      <p:cxnSp>
        <p:nvCxnSpPr>
          <p:cNvPr id="16394" name="AutoShape 9"/>
          <p:cNvCxnSpPr>
            <a:cxnSpLocks noChangeShapeType="1"/>
          </p:cNvCxnSpPr>
          <p:nvPr/>
        </p:nvCxnSpPr>
        <p:spPr bwMode="auto">
          <a:xfrm>
            <a:off x="3876675" y="4933950"/>
            <a:ext cx="2216150" cy="169862"/>
          </a:xfrm>
          <a:prstGeom prst="straightConnector1">
            <a:avLst/>
          </a:prstGeom>
          <a:noFill/>
          <a:ln w="38100">
            <a:solidFill>
              <a:srgbClr val="339966"/>
            </a:solidFill>
            <a:miter lim="800000"/>
            <a:headEnd type="triangle" w="med" len="med"/>
            <a:tailEnd type="triangle" w="med" len="med"/>
          </a:ln>
        </p:spPr>
      </p:cxnSp>
      <p:cxnSp>
        <p:nvCxnSpPr>
          <p:cNvPr id="16395" name="AutoShape 10"/>
          <p:cNvCxnSpPr>
            <a:cxnSpLocks noChangeShapeType="1"/>
          </p:cNvCxnSpPr>
          <p:nvPr/>
        </p:nvCxnSpPr>
        <p:spPr bwMode="auto">
          <a:xfrm flipH="1" flipV="1">
            <a:off x="2957513" y="2913062"/>
            <a:ext cx="465137" cy="1430338"/>
          </a:xfrm>
          <a:prstGeom prst="straightConnector1">
            <a:avLst/>
          </a:prstGeom>
          <a:noFill/>
          <a:ln w="38100">
            <a:solidFill>
              <a:srgbClr val="00CCFF"/>
            </a:solidFill>
            <a:miter lim="800000"/>
            <a:headEnd/>
            <a:tailEnd type="triangle" w="med" len="med"/>
          </a:ln>
        </p:spPr>
      </p:cxnSp>
      <p:cxnSp>
        <p:nvCxnSpPr>
          <p:cNvPr id="16396" name="AutoShape 11"/>
          <p:cNvCxnSpPr>
            <a:cxnSpLocks noChangeShapeType="1"/>
          </p:cNvCxnSpPr>
          <p:nvPr/>
        </p:nvCxnSpPr>
        <p:spPr bwMode="auto">
          <a:xfrm flipH="1" flipV="1">
            <a:off x="2957513" y="2913062"/>
            <a:ext cx="3135312" cy="2190750"/>
          </a:xfrm>
          <a:prstGeom prst="straightConnector1">
            <a:avLst/>
          </a:prstGeom>
          <a:noFill/>
          <a:ln w="38100">
            <a:solidFill>
              <a:srgbClr val="00CCFF"/>
            </a:solidFill>
            <a:miter lim="800000"/>
            <a:headEnd/>
            <a:tailEnd type="triangle" w="med" len="med"/>
          </a:ln>
        </p:spPr>
      </p:cxnSp>
      <p:sp>
        <p:nvSpPr>
          <p:cNvPr id="16397" name="Text Box 12"/>
          <p:cNvSpPr txBox="1">
            <a:spLocks noChangeArrowheads="1"/>
          </p:cNvSpPr>
          <p:nvPr/>
        </p:nvSpPr>
        <p:spPr bwMode="auto">
          <a:xfrm>
            <a:off x="3960813" y="1981200"/>
            <a:ext cx="2197100" cy="457200"/>
          </a:xfrm>
          <a:prstGeom prst="rect">
            <a:avLst/>
          </a:prstGeom>
          <a:solidFill>
            <a:srgbClr val="FFFF99"/>
          </a:solidFill>
          <a:ln w="9525">
            <a:noFill/>
            <a:miter lim="800000"/>
            <a:headEnd/>
            <a:tailEnd/>
          </a:ln>
        </p:spPr>
        <p:txBody>
          <a:bodyPr wrap="none">
            <a:prstTxWarp prst="textNoShape">
              <a:avLst/>
            </a:prstTxWarp>
            <a:spAutoFit/>
          </a:bodyPr>
          <a:lstStyle/>
          <a:p>
            <a:r>
              <a:rPr lang="en-US" sz="2400" i="1">
                <a:latin typeface="Tahoma" charset="0"/>
              </a:rPr>
              <a:t>emergency call</a:t>
            </a:r>
          </a:p>
        </p:txBody>
      </p:sp>
      <p:sp>
        <p:nvSpPr>
          <p:cNvPr id="16398" name="Text Box 13"/>
          <p:cNvSpPr txBox="1">
            <a:spLocks noChangeArrowheads="1"/>
          </p:cNvSpPr>
          <p:nvPr/>
        </p:nvSpPr>
        <p:spPr bwMode="auto">
          <a:xfrm>
            <a:off x="3806825" y="5181600"/>
            <a:ext cx="2508250" cy="457200"/>
          </a:xfrm>
          <a:prstGeom prst="rect">
            <a:avLst/>
          </a:prstGeom>
          <a:noFill/>
          <a:ln w="9525">
            <a:noFill/>
            <a:miter lim="800000"/>
            <a:headEnd/>
            <a:tailEnd/>
          </a:ln>
        </p:spPr>
        <p:txBody>
          <a:bodyPr wrap="none">
            <a:prstTxWarp prst="textNoShape">
              <a:avLst/>
            </a:prstTxWarp>
            <a:spAutoFit/>
          </a:bodyPr>
          <a:lstStyle/>
          <a:p>
            <a:r>
              <a:rPr lang="en-US" sz="2400" i="1">
                <a:latin typeface="Tahoma" charset="0"/>
              </a:rPr>
              <a:t>civic coordination</a:t>
            </a:r>
          </a:p>
        </p:txBody>
      </p:sp>
      <p:sp>
        <p:nvSpPr>
          <p:cNvPr id="16399" name="Text Box 14"/>
          <p:cNvSpPr txBox="1">
            <a:spLocks noChangeArrowheads="1"/>
          </p:cNvSpPr>
          <p:nvPr/>
        </p:nvSpPr>
        <p:spPr bwMode="auto">
          <a:xfrm>
            <a:off x="2409825" y="3386137"/>
            <a:ext cx="2359025" cy="822325"/>
          </a:xfrm>
          <a:prstGeom prst="rect">
            <a:avLst/>
          </a:prstGeom>
          <a:noFill/>
          <a:ln w="9525">
            <a:noFill/>
            <a:miter lim="800000"/>
            <a:headEnd/>
            <a:tailEnd/>
          </a:ln>
        </p:spPr>
        <p:txBody>
          <a:bodyPr wrap="none">
            <a:prstTxWarp prst="textNoShape">
              <a:avLst/>
            </a:prstTxWarp>
            <a:spAutoFit/>
          </a:bodyPr>
          <a:lstStyle/>
          <a:p>
            <a:r>
              <a:rPr lang="en-US" sz="2400">
                <a:latin typeface="Tahoma" charset="0"/>
              </a:rPr>
              <a:t>emergency alert</a:t>
            </a:r>
          </a:p>
          <a:p>
            <a:r>
              <a:rPr lang="en-US" sz="2400">
                <a:latin typeface="Tahoma" charset="0"/>
              </a:rPr>
              <a:t>(“inverse 911”)</a:t>
            </a:r>
          </a:p>
        </p:txBody>
      </p:sp>
      <p:sp>
        <p:nvSpPr>
          <p:cNvPr id="16400" name="Text Box 15"/>
          <p:cNvSpPr txBox="1">
            <a:spLocks noChangeArrowheads="1"/>
          </p:cNvSpPr>
          <p:nvPr/>
        </p:nvSpPr>
        <p:spPr bwMode="auto">
          <a:xfrm>
            <a:off x="6611938" y="3365500"/>
            <a:ext cx="1298575" cy="457200"/>
          </a:xfrm>
          <a:prstGeom prst="rect">
            <a:avLst/>
          </a:prstGeom>
          <a:noFill/>
          <a:ln w="9525">
            <a:noFill/>
            <a:miter lim="800000"/>
            <a:headEnd/>
            <a:tailEnd/>
          </a:ln>
        </p:spPr>
        <p:txBody>
          <a:bodyPr wrap="none">
            <a:prstTxWarp prst="textNoShape">
              <a:avLst/>
            </a:prstTxWarp>
            <a:spAutoFit/>
          </a:bodyPr>
          <a:lstStyle/>
          <a:p>
            <a:r>
              <a:rPr lang="en-US" sz="2400" i="1">
                <a:latin typeface="Tahoma" charset="0"/>
              </a:rPr>
              <a:t>dispatch</a:t>
            </a:r>
          </a:p>
        </p:txBody>
      </p:sp>
      <p:pic>
        <p:nvPicPr>
          <p:cNvPr id="16401" name="Picture 16"/>
          <p:cNvPicPr>
            <a:picLocks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574675" y="4086225"/>
            <a:ext cx="917575" cy="538162"/>
          </a:xfrm>
          <a:prstGeom prst="rect">
            <a:avLst/>
          </a:prstGeom>
          <a:noFill/>
          <a:ln w="9525">
            <a:noFill/>
            <a:miter lim="800000"/>
            <a:headEnd/>
            <a:tailEnd/>
          </a:ln>
        </p:spPr>
      </p:pic>
      <p:sp>
        <p:nvSpPr>
          <p:cNvPr id="16402" name="Line 17"/>
          <p:cNvSpPr>
            <a:spLocks noChangeShapeType="1"/>
          </p:cNvSpPr>
          <p:nvPr/>
        </p:nvSpPr>
        <p:spPr bwMode="auto">
          <a:xfrm flipH="1">
            <a:off x="998538" y="2600325"/>
            <a:ext cx="1384300" cy="1412875"/>
          </a:xfrm>
          <a:prstGeom prst="line">
            <a:avLst/>
          </a:prstGeom>
          <a:noFill/>
          <a:ln w="38100">
            <a:solidFill>
              <a:srgbClr val="009999"/>
            </a:solidFill>
            <a:round/>
            <a:headEnd/>
            <a:tailEnd type="triangle" w="med" len="med"/>
          </a:ln>
        </p:spPr>
        <p:txBody>
          <a:bodyPr wrap="none" anchor="ctr">
            <a:prstTxWarp prst="textNoShape">
              <a:avLst/>
            </a:prstTxWarp>
          </a:bodyPr>
          <a:lstStyle/>
          <a:p>
            <a:endParaRPr lang="en-US"/>
          </a:p>
        </p:txBody>
      </p:sp>
      <p:sp>
        <p:nvSpPr>
          <p:cNvPr id="16403" name="Text Box 18"/>
          <p:cNvSpPr txBox="1">
            <a:spLocks noChangeArrowheads="1"/>
          </p:cNvSpPr>
          <p:nvPr/>
        </p:nvSpPr>
        <p:spPr bwMode="auto">
          <a:xfrm>
            <a:off x="371475" y="2565400"/>
            <a:ext cx="1790700" cy="822325"/>
          </a:xfrm>
          <a:prstGeom prst="rect">
            <a:avLst/>
          </a:prstGeom>
          <a:noFill/>
          <a:ln w="9525">
            <a:noFill/>
            <a:miter lim="800000"/>
            <a:headEnd/>
            <a:tailEnd/>
          </a:ln>
        </p:spPr>
        <p:txBody>
          <a:bodyPr wrap="none">
            <a:prstTxWarp prst="textNoShape">
              <a:avLst/>
            </a:prstTxWarp>
            <a:spAutoFit/>
          </a:bodyPr>
          <a:lstStyle/>
          <a:p>
            <a:r>
              <a:rPr lang="en-US" sz="2400" i="1">
                <a:latin typeface="Tahoma" charset="0"/>
              </a:rPr>
              <a:t>information</a:t>
            </a:r>
          </a:p>
          <a:p>
            <a:r>
              <a:rPr lang="en-US" sz="2400" i="1">
                <a:latin typeface="Tahoma" charset="0"/>
              </a:rPr>
              <a:t>“I-am-alive”</a:t>
            </a:r>
          </a:p>
        </p:txBody>
      </p:sp>
      <p:sp>
        <p:nvSpPr>
          <p:cNvPr id="20" name="Footer Placeholder 19"/>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369B5E20-A3EC-3E48-9687-2F313626270B}" type="slidenum">
              <a:rPr lang="en-US">
                <a:latin typeface="Arial" charset="0"/>
              </a:rPr>
              <a:pPr/>
              <a:t>47</a:t>
            </a:fld>
            <a:endParaRPr lang="en-US">
              <a:latin typeface="Arial" charset="0"/>
            </a:endParaRPr>
          </a:p>
        </p:txBody>
      </p:sp>
      <p:sp>
        <p:nvSpPr>
          <p:cNvPr id="18435" name="Rectangle 2"/>
          <p:cNvSpPr>
            <a:spLocks noGrp="1" noChangeArrowheads="1"/>
          </p:cNvSpPr>
          <p:nvPr>
            <p:ph type="title"/>
          </p:nvPr>
        </p:nvSpPr>
        <p:spPr/>
        <p:txBody>
          <a:bodyPr/>
          <a:lstStyle/>
          <a:p>
            <a:r>
              <a:rPr lang="en-US">
                <a:ea typeface="ＭＳ Ｐゴシック" charset="-128"/>
                <a:cs typeface="ＭＳ Ｐゴシック" charset="-128"/>
              </a:rPr>
              <a:t>Background on 9-1-1</a:t>
            </a:r>
          </a:p>
        </p:txBody>
      </p:sp>
      <p:sp>
        <p:nvSpPr>
          <p:cNvPr id="18436" name="Rectangle 3"/>
          <p:cNvSpPr>
            <a:spLocks noGrp="1" noChangeArrowheads="1"/>
          </p:cNvSpPr>
          <p:nvPr>
            <p:ph type="body" idx="1"/>
          </p:nvPr>
        </p:nvSpPr>
        <p:spPr/>
        <p:txBody>
          <a:bodyPr>
            <a:normAutofit fontScale="85000" lnSpcReduction="20000"/>
          </a:bodyPr>
          <a:lstStyle/>
          <a:p>
            <a:pPr>
              <a:lnSpc>
                <a:spcPct val="90000"/>
              </a:lnSpc>
            </a:pPr>
            <a:r>
              <a:rPr lang="en-US" sz="2400">
                <a:ea typeface="ＭＳ Ｐゴシック" charset="-128"/>
                <a:cs typeface="ＭＳ Ｐゴシック" charset="-128"/>
              </a:rPr>
              <a:t>Established in Feb. 1968</a:t>
            </a:r>
          </a:p>
          <a:p>
            <a:pPr lvl="1">
              <a:lnSpc>
                <a:spcPct val="90000"/>
              </a:lnSpc>
            </a:pPr>
            <a:r>
              <a:rPr lang="en-US" sz="2000"/>
              <a:t>1970s: selective call routing</a:t>
            </a:r>
          </a:p>
          <a:p>
            <a:pPr lvl="1">
              <a:lnSpc>
                <a:spcPct val="90000"/>
              </a:lnSpc>
            </a:pPr>
            <a:r>
              <a:rPr lang="en-US" sz="2000"/>
              <a:t>late 1990s: 93% of population/96% of area covered by 9-1-1</a:t>
            </a:r>
          </a:p>
          <a:p>
            <a:pPr lvl="1">
              <a:lnSpc>
                <a:spcPct val="90000"/>
              </a:lnSpc>
            </a:pPr>
            <a:r>
              <a:rPr lang="en-US" sz="2000"/>
              <a:t>95% of 9-1-1 is Enhanced 9-1-1</a:t>
            </a:r>
          </a:p>
          <a:p>
            <a:pPr lvl="1">
              <a:lnSpc>
                <a:spcPct val="90000"/>
              </a:lnSpc>
            </a:pPr>
            <a:r>
              <a:rPr lang="en-US" sz="2000"/>
              <a:t>US and Canada</a:t>
            </a:r>
          </a:p>
          <a:p>
            <a:pPr>
              <a:lnSpc>
                <a:spcPct val="90000"/>
              </a:lnSpc>
            </a:pPr>
            <a:r>
              <a:rPr lang="en-US" sz="2400">
                <a:ea typeface="ＭＳ Ｐゴシック" charset="-128"/>
                <a:cs typeface="ＭＳ Ｐゴシック" charset="-128"/>
              </a:rPr>
              <a:t>Roughly 200 mio. calls a year (6 calls/second)</a:t>
            </a:r>
          </a:p>
          <a:p>
            <a:pPr lvl="1">
              <a:lnSpc>
                <a:spcPct val="90000"/>
              </a:lnSpc>
            </a:pPr>
            <a:r>
              <a:rPr lang="en-US" sz="2000"/>
              <a:t>1/3 wireless</a:t>
            </a:r>
          </a:p>
          <a:p>
            <a:pPr>
              <a:lnSpc>
                <a:spcPct val="90000"/>
              </a:lnSpc>
            </a:pPr>
            <a:r>
              <a:rPr lang="en-US" sz="2400">
                <a:ea typeface="ＭＳ Ｐゴシック" charset="-128"/>
                <a:cs typeface="ＭＳ Ｐゴシック" charset="-128"/>
              </a:rPr>
              <a:t>6146 PSAPs in 3135 counties</a:t>
            </a:r>
          </a:p>
          <a:p>
            <a:pPr lvl="1">
              <a:lnSpc>
                <a:spcPct val="90000"/>
              </a:lnSpc>
            </a:pPr>
            <a:r>
              <a:rPr lang="en-US" sz="2000"/>
              <a:t>most are small (2-6 call takers)</a:t>
            </a:r>
          </a:p>
          <a:p>
            <a:pPr lvl="1">
              <a:lnSpc>
                <a:spcPct val="90000"/>
              </a:lnSpc>
            </a:pPr>
            <a:r>
              <a:rPr lang="en-US" sz="2000"/>
              <a:t>83.1% of population have some Phase II (April 2007)</a:t>
            </a:r>
          </a:p>
          <a:p>
            <a:pPr>
              <a:lnSpc>
                <a:spcPct val="90000"/>
              </a:lnSpc>
            </a:pPr>
            <a:r>
              <a:rPr lang="en-US" sz="2400">
                <a:ea typeface="ＭＳ Ｐゴシック" charset="-128"/>
                <a:cs typeface="ＭＳ Ｐゴシック" charset="-128"/>
              </a:rPr>
              <a:t>“12-15 million households will be using VoIP as either primary or secondary line by end of 2008” (NENA)</a:t>
            </a:r>
          </a:p>
        </p:txBody>
      </p:sp>
      <p:sp>
        <p:nvSpPr>
          <p:cNvPr id="18437" name="Text Box 4"/>
          <p:cNvSpPr txBox="1">
            <a:spLocks noChangeArrowheads="1"/>
          </p:cNvSpPr>
          <p:nvPr/>
        </p:nvSpPr>
        <p:spPr bwMode="auto">
          <a:xfrm>
            <a:off x="6121400" y="6319838"/>
            <a:ext cx="1581150" cy="274637"/>
          </a:xfrm>
          <a:prstGeom prst="rect">
            <a:avLst/>
          </a:prstGeom>
          <a:noFill/>
          <a:ln w="9525">
            <a:noFill/>
            <a:miter lim="800000"/>
            <a:headEnd/>
            <a:tailEnd/>
          </a:ln>
        </p:spPr>
        <p:txBody>
          <a:bodyPr wrap="none" anchor="ctr">
            <a:prstTxWarp prst="textNoShape">
              <a:avLst/>
            </a:prstTxWarp>
            <a:spAutoFit/>
          </a:bodyPr>
          <a:lstStyle/>
          <a:p>
            <a:r>
              <a:rPr lang="en-US" sz="1200"/>
              <a:t>http://www.nena.org/</a:t>
            </a:r>
          </a:p>
        </p:txBody>
      </p:sp>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p:spPr>
        <p:txBody>
          <a:bodyPr/>
          <a:lstStyle/>
          <a:p>
            <a:fld id="{71C76B93-1FF0-DC4B-B482-23632862C731}" type="slidenum">
              <a:rPr lang="en-US">
                <a:latin typeface="Arial" charset="0"/>
              </a:rPr>
              <a:pPr/>
              <a:t>48</a:t>
            </a:fld>
            <a:endParaRPr lang="en-US">
              <a:latin typeface="Arial" charset="0"/>
            </a:endParaRPr>
          </a:p>
        </p:txBody>
      </p:sp>
      <p:pic>
        <p:nvPicPr>
          <p:cNvPr id="20484" name="Picture 2" descr="9-1-1-enhanced"/>
          <p:cNvPicPr>
            <a:picLocks noChangeAspect="1" noChangeArrowheads="1"/>
          </p:cNvPicPr>
          <p:nvPr/>
        </p:nvPicPr>
        <p:blipFill>
          <a:blip r:embed="rId4"/>
          <a:srcRect/>
          <a:stretch>
            <a:fillRect/>
          </a:stretch>
        </p:blipFill>
        <p:spPr bwMode="auto">
          <a:xfrm>
            <a:off x="1143000" y="15875"/>
            <a:ext cx="7772400" cy="6842125"/>
          </a:xfrm>
          <a:prstGeom prst="rect">
            <a:avLst/>
          </a:prstGeom>
          <a:noFill/>
          <a:ln w="9525">
            <a:noFill/>
            <a:miter lim="800000"/>
            <a:headEnd/>
            <a:tailEnd/>
          </a:ln>
        </p:spPr>
      </p:pic>
      <p:sp>
        <p:nvSpPr>
          <p:cNvPr id="269315" name="Text Box 3"/>
          <p:cNvSpPr txBox="1">
            <a:spLocks noChangeArrowheads="1"/>
          </p:cNvSpPr>
          <p:nvPr/>
        </p:nvSpPr>
        <p:spPr bwMode="auto">
          <a:xfrm>
            <a:off x="4324350" y="685800"/>
            <a:ext cx="1466850" cy="366713"/>
          </a:xfrm>
          <a:prstGeom prst="rect">
            <a:avLst/>
          </a:prstGeom>
          <a:solidFill>
            <a:schemeClr val="bg1"/>
          </a:solidFill>
          <a:ln w="9525">
            <a:noFill/>
            <a:miter lim="800000"/>
            <a:headEnd/>
            <a:tailEnd/>
          </a:ln>
        </p:spPr>
        <p:txBody>
          <a:bodyPr wrap="none">
            <a:prstTxWarp prst="textNoShape">
              <a:avLst/>
            </a:prstTxWarp>
            <a:spAutoFit/>
          </a:bodyPr>
          <a:lstStyle/>
          <a:p>
            <a:r>
              <a:rPr lang="en-US" altLang="ko-KR">
                <a:ea typeface="굴림" charset="-127"/>
                <a:cs typeface="굴림" charset="-127"/>
              </a:rPr>
              <a:t>Local Switch</a:t>
            </a:r>
            <a:endParaRPr lang="en-US"/>
          </a:p>
        </p:txBody>
      </p:sp>
      <p:sp>
        <p:nvSpPr>
          <p:cNvPr id="269316" name="Text Box 4"/>
          <p:cNvSpPr txBox="1">
            <a:spLocks noChangeArrowheads="1"/>
          </p:cNvSpPr>
          <p:nvPr/>
        </p:nvSpPr>
        <p:spPr bwMode="auto">
          <a:xfrm>
            <a:off x="76200" y="3200400"/>
            <a:ext cx="1468438" cy="915988"/>
          </a:xfrm>
          <a:prstGeom prst="rect">
            <a:avLst/>
          </a:prstGeom>
          <a:solidFill>
            <a:schemeClr val="bg1"/>
          </a:solidFill>
          <a:ln w="9525">
            <a:noFill/>
            <a:miter lim="800000"/>
            <a:headEnd/>
            <a:tailEnd/>
          </a:ln>
        </p:spPr>
        <p:txBody>
          <a:bodyPr wrap="none">
            <a:prstTxWarp prst="textNoShape">
              <a:avLst/>
            </a:prstTxWarp>
            <a:spAutoFit/>
          </a:bodyPr>
          <a:lstStyle/>
          <a:p>
            <a:r>
              <a:rPr lang="en-US" altLang="ko-KR">
                <a:solidFill>
                  <a:srgbClr val="FF0000"/>
                </a:solidFill>
                <a:ea typeface="굴림" charset="-127"/>
                <a:cs typeface="굴림" charset="-127"/>
              </a:rPr>
              <a:t>A</a:t>
            </a:r>
            <a:r>
              <a:rPr lang="en-US" altLang="ko-KR">
                <a:ea typeface="굴림" charset="-127"/>
                <a:cs typeface="굴림" charset="-127"/>
              </a:rPr>
              <a:t>utomatic </a:t>
            </a:r>
          </a:p>
          <a:p>
            <a:r>
              <a:rPr lang="en-US" altLang="ko-KR">
                <a:solidFill>
                  <a:srgbClr val="FF0000"/>
                </a:solidFill>
                <a:ea typeface="굴림" charset="-127"/>
                <a:cs typeface="굴림" charset="-127"/>
              </a:rPr>
              <a:t>N</a:t>
            </a:r>
            <a:r>
              <a:rPr lang="en-US" altLang="ko-KR">
                <a:ea typeface="굴림" charset="-127"/>
                <a:cs typeface="굴림" charset="-127"/>
              </a:rPr>
              <a:t>umber </a:t>
            </a:r>
          </a:p>
          <a:p>
            <a:r>
              <a:rPr lang="en-US" altLang="ko-KR">
                <a:solidFill>
                  <a:srgbClr val="FF0000"/>
                </a:solidFill>
                <a:ea typeface="굴림" charset="-127"/>
                <a:cs typeface="굴림" charset="-127"/>
              </a:rPr>
              <a:t>I</a:t>
            </a:r>
            <a:r>
              <a:rPr lang="en-US" altLang="ko-KR">
                <a:ea typeface="굴림" charset="-127"/>
                <a:cs typeface="굴림" charset="-127"/>
              </a:rPr>
              <a:t>dentification</a:t>
            </a:r>
            <a:endParaRPr lang="en-US"/>
          </a:p>
        </p:txBody>
      </p:sp>
      <p:sp>
        <p:nvSpPr>
          <p:cNvPr id="269317" name="Text Box 5"/>
          <p:cNvSpPr txBox="1">
            <a:spLocks noChangeArrowheads="1"/>
          </p:cNvSpPr>
          <p:nvPr/>
        </p:nvSpPr>
        <p:spPr bwMode="auto">
          <a:xfrm>
            <a:off x="2438400" y="4495800"/>
            <a:ext cx="1468438" cy="915988"/>
          </a:xfrm>
          <a:prstGeom prst="rect">
            <a:avLst/>
          </a:prstGeom>
          <a:solidFill>
            <a:schemeClr val="bg1"/>
          </a:solidFill>
          <a:ln w="9525">
            <a:noFill/>
            <a:miter lim="800000"/>
            <a:headEnd/>
            <a:tailEnd/>
          </a:ln>
        </p:spPr>
        <p:txBody>
          <a:bodyPr wrap="none">
            <a:prstTxWarp prst="textNoShape">
              <a:avLst/>
            </a:prstTxWarp>
            <a:spAutoFit/>
          </a:bodyPr>
          <a:lstStyle/>
          <a:p>
            <a:r>
              <a:rPr lang="en-US" altLang="ko-KR">
                <a:solidFill>
                  <a:srgbClr val="FF0000"/>
                </a:solidFill>
                <a:ea typeface="굴림" charset="-127"/>
                <a:cs typeface="굴림" charset="-127"/>
              </a:rPr>
              <a:t>A</a:t>
            </a:r>
            <a:r>
              <a:rPr lang="en-US" altLang="ko-KR">
                <a:ea typeface="굴림" charset="-127"/>
                <a:cs typeface="굴림" charset="-127"/>
              </a:rPr>
              <a:t>utomatic </a:t>
            </a:r>
          </a:p>
          <a:p>
            <a:r>
              <a:rPr lang="en-US" altLang="ko-KR">
                <a:solidFill>
                  <a:srgbClr val="FF0000"/>
                </a:solidFill>
                <a:ea typeface="굴림" charset="-127"/>
                <a:cs typeface="굴림" charset="-127"/>
              </a:rPr>
              <a:t>L</a:t>
            </a:r>
            <a:r>
              <a:rPr lang="en-US" altLang="ko-KR">
                <a:ea typeface="굴림" charset="-127"/>
                <a:cs typeface="굴림" charset="-127"/>
              </a:rPr>
              <a:t>ocation </a:t>
            </a:r>
          </a:p>
          <a:p>
            <a:r>
              <a:rPr lang="en-US" altLang="ko-KR">
                <a:solidFill>
                  <a:srgbClr val="FF0000"/>
                </a:solidFill>
                <a:ea typeface="굴림" charset="-127"/>
                <a:cs typeface="굴림" charset="-127"/>
              </a:rPr>
              <a:t>I</a:t>
            </a:r>
            <a:r>
              <a:rPr lang="en-US" altLang="ko-KR">
                <a:ea typeface="굴림" charset="-127"/>
                <a:cs typeface="굴림" charset="-127"/>
              </a:rPr>
              <a:t>dentification</a:t>
            </a:r>
            <a:endParaRPr lang="en-US"/>
          </a:p>
        </p:txBody>
      </p:sp>
      <p:sp>
        <p:nvSpPr>
          <p:cNvPr id="269318" name="AutoShape 6"/>
          <p:cNvSpPr>
            <a:spLocks noChangeArrowheads="1"/>
          </p:cNvSpPr>
          <p:nvPr/>
        </p:nvSpPr>
        <p:spPr bwMode="auto">
          <a:xfrm>
            <a:off x="6019800" y="4800600"/>
            <a:ext cx="3048000" cy="1143000"/>
          </a:xfrm>
          <a:prstGeom prst="roundRect">
            <a:avLst>
              <a:gd name="adj" fmla="val 16667"/>
            </a:avLst>
          </a:prstGeom>
          <a:solidFill>
            <a:schemeClr val="bg1"/>
          </a:solidFill>
          <a:ln w="9525">
            <a:solidFill>
              <a:srgbClr val="FF0000"/>
            </a:solidFill>
            <a:round/>
            <a:headEnd/>
            <a:tailEnd/>
          </a:ln>
        </p:spPr>
        <p:txBody>
          <a:bodyPr wrap="none" anchor="ctr">
            <a:prstTxWarp prst="textNoShape">
              <a:avLst/>
            </a:prstTxWarp>
          </a:bodyPr>
          <a:lstStyle/>
          <a:p>
            <a:r>
              <a:rPr lang="en-US" altLang="ko-KR" sz="1600" dirty="0">
                <a:ea typeface="굴림" charset="-127"/>
                <a:cs typeface="굴림" charset="-127"/>
              </a:rPr>
              <a:t>Collaboration between </a:t>
            </a:r>
          </a:p>
          <a:p>
            <a:r>
              <a:rPr lang="en-US" altLang="ko-KR" sz="1600" dirty="0">
                <a:ea typeface="굴림" charset="-127"/>
                <a:cs typeface="굴림" charset="-127"/>
              </a:rPr>
              <a:t>local phone providers and </a:t>
            </a:r>
          </a:p>
          <a:p>
            <a:r>
              <a:rPr lang="en-US" altLang="ko-KR" sz="1600" dirty="0">
                <a:ea typeface="굴림" charset="-127"/>
                <a:cs typeface="굴림" charset="-127"/>
              </a:rPr>
              <a:t>local public safety agencies</a:t>
            </a:r>
            <a:endParaRPr lang="en-US" sz="1600" dirty="0"/>
          </a:p>
        </p:txBody>
      </p:sp>
      <p:sp>
        <p:nvSpPr>
          <p:cNvPr id="269319" name="AutoShape 7"/>
          <p:cNvSpPr>
            <a:spLocks noChangeArrowheads="1"/>
          </p:cNvSpPr>
          <p:nvPr/>
        </p:nvSpPr>
        <p:spPr bwMode="auto">
          <a:xfrm>
            <a:off x="5486400" y="3733800"/>
            <a:ext cx="914400" cy="381000"/>
          </a:xfrm>
          <a:prstGeom prst="roundRect">
            <a:avLst>
              <a:gd name="adj" fmla="val 16667"/>
            </a:avLst>
          </a:prstGeom>
          <a:noFill/>
          <a:ln w="12700">
            <a:solidFill>
              <a:srgbClr val="FF0000"/>
            </a:solidFill>
            <a:round/>
            <a:headEnd/>
            <a:tailEnd/>
          </a:ln>
        </p:spPr>
        <p:txBody>
          <a:bodyPr wrap="none" anchor="ctr">
            <a:prstTxWarp prst="textNoShape">
              <a:avLst/>
            </a:prstTxWarp>
          </a:bodyPr>
          <a:lstStyle/>
          <a:p>
            <a:endParaRPr lang="en-US"/>
          </a:p>
        </p:txBody>
      </p:sp>
      <p:sp>
        <p:nvSpPr>
          <p:cNvPr id="269320" name="Freeform 8"/>
          <p:cNvSpPr>
            <a:spLocks/>
          </p:cNvSpPr>
          <p:nvPr/>
        </p:nvSpPr>
        <p:spPr bwMode="auto">
          <a:xfrm>
            <a:off x="3276600" y="3732213"/>
            <a:ext cx="2209800" cy="687387"/>
          </a:xfrm>
          <a:custGeom>
            <a:avLst/>
            <a:gdLst>
              <a:gd name="T0" fmla="*/ 2147483647 w 1200"/>
              <a:gd name="T1" fmla="*/ 307618213 h 384"/>
              <a:gd name="T2" fmla="*/ 1464964812 w 1200"/>
              <a:gd name="T3" fmla="*/ 153808211 h 384"/>
              <a:gd name="T4" fmla="*/ 0 w 1200"/>
              <a:gd name="T5" fmla="*/ 1230471062 h 384"/>
              <a:gd name="T6" fmla="*/ 0 60000 65536"/>
              <a:gd name="T7" fmla="*/ 0 60000 65536"/>
              <a:gd name="T8" fmla="*/ 0 60000 65536"/>
              <a:gd name="T9" fmla="*/ 0 w 1200"/>
              <a:gd name="T10" fmla="*/ 0 h 384"/>
              <a:gd name="T11" fmla="*/ 1200 w 1200"/>
              <a:gd name="T12" fmla="*/ 384 h 384"/>
            </a:gdLst>
            <a:ahLst/>
            <a:cxnLst>
              <a:cxn ang="T6">
                <a:pos x="T0" y="T1"/>
              </a:cxn>
              <a:cxn ang="T7">
                <a:pos x="T2" y="T3"/>
              </a:cxn>
              <a:cxn ang="T8">
                <a:pos x="T4" y="T5"/>
              </a:cxn>
            </a:cxnLst>
            <a:rect l="T9" t="T10" r="T11" b="T12"/>
            <a:pathLst>
              <a:path w="1200" h="384">
                <a:moveTo>
                  <a:pt x="1200" y="96"/>
                </a:moveTo>
                <a:cubicBezTo>
                  <a:pt x="916" y="48"/>
                  <a:pt x="632" y="0"/>
                  <a:pt x="432" y="48"/>
                </a:cubicBezTo>
                <a:cubicBezTo>
                  <a:pt x="232" y="96"/>
                  <a:pt x="116" y="240"/>
                  <a:pt x="0" y="384"/>
                </a:cubicBezTo>
              </a:path>
            </a:pathLst>
          </a:custGeom>
          <a:noFill/>
          <a:ln w="19050">
            <a:solidFill>
              <a:srgbClr val="FF0000"/>
            </a:solidFill>
            <a:round/>
            <a:headEnd/>
            <a:tailEnd type="triangle" w="med" len="med"/>
          </a:ln>
        </p:spPr>
        <p:txBody>
          <a:bodyPr>
            <a:prstTxWarp prst="textNoShape">
              <a:avLst/>
            </a:prstTxWarp>
          </a:bodyPr>
          <a:lstStyle/>
          <a:p>
            <a:endParaRPr lang="en-US"/>
          </a:p>
        </p:txBody>
      </p:sp>
      <p:sp>
        <p:nvSpPr>
          <p:cNvPr id="269321" name="Freeform 9"/>
          <p:cNvSpPr>
            <a:spLocks/>
          </p:cNvSpPr>
          <p:nvPr/>
        </p:nvSpPr>
        <p:spPr bwMode="auto">
          <a:xfrm>
            <a:off x="1066800" y="3962400"/>
            <a:ext cx="838200" cy="571500"/>
          </a:xfrm>
          <a:custGeom>
            <a:avLst/>
            <a:gdLst>
              <a:gd name="T0" fmla="*/ 1330642500 w 528"/>
              <a:gd name="T1" fmla="*/ 0 h 360"/>
              <a:gd name="T2" fmla="*/ 725805000 w 528"/>
              <a:gd name="T3" fmla="*/ 846772500 h 360"/>
              <a:gd name="T4" fmla="*/ 0 w 528"/>
              <a:gd name="T5" fmla="*/ 362902500 h 360"/>
              <a:gd name="T6" fmla="*/ 0 60000 65536"/>
              <a:gd name="T7" fmla="*/ 0 60000 65536"/>
              <a:gd name="T8" fmla="*/ 0 60000 65536"/>
              <a:gd name="T9" fmla="*/ 0 w 528"/>
              <a:gd name="T10" fmla="*/ 0 h 360"/>
              <a:gd name="T11" fmla="*/ 528 w 528"/>
              <a:gd name="T12" fmla="*/ 360 h 360"/>
            </a:gdLst>
            <a:ahLst/>
            <a:cxnLst>
              <a:cxn ang="T6">
                <a:pos x="T0" y="T1"/>
              </a:cxn>
              <a:cxn ang="T7">
                <a:pos x="T2" y="T3"/>
              </a:cxn>
              <a:cxn ang="T8">
                <a:pos x="T4" y="T5"/>
              </a:cxn>
            </a:cxnLst>
            <a:rect l="T9" t="T10" r="T11" b="T12"/>
            <a:pathLst>
              <a:path w="528" h="360">
                <a:moveTo>
                  <a:pt x="528" y="0"/>
                </a:moveTo>
                <a:cubicBezTo>
                  <a:pt x="452" y="156"/>
                  <a:pt x="376" y="312"/>
                  <a:pt x="288" y="336"/>
                </a:cubicBezTo>
                <a:cubicBezTo>
                  <a:pt x="200" y="360"/>
                  <a:pt x="100" y="252"/>
                  <a:pt x="0" y="144"/>
                </a:cubicBezTo>
              </a:path>
            </a:pathLst>
          </a:custGeom>
          <a:noFill/>
          <a:ln w="12700">
            <a:solidFill>
              <a:srgbClr val="FF0000"/>
            </a:solidFill>
            <a:round/>
            <a:headEnd/>
            <a:tailEnd type="triangle" w="med" len="med"/>
          </a:ln>
        </p:spPr>
        <p:txBody>
          <a:bodyPr>
            <a:prstTxWarp prst="textNoShape">
              <a:avLst/>
            </a:prstTxWarp>
          </a:bodyPr>
          <a:lstStyle/>
          <a:p>
            <a:endParaRPr lang="en-US"/>
          </a:p>
        </p:txBody>
      </p:sp>
      <p:sp>
        <p:nvSpPr>
          <p:cNvPr id="269322" name="AutoShape 10"/>
          <p:cNvSpPr>
            <a:spLocks noChangeArrowheads="1"/>
          </p:cNvSpPr>
          <p:nvPr/>
        </p:nvSpPr>
        <p:spPr bwMode="auto">
          <a:xfrm>
            <a:off x="1600200" y="3657600"/>
            <a:ext cx="1295400" cy="228600"/>
          </a:xfrm>
          <a:prstGeom prst="roundRect">
            <a:avLst>
              <a:gd name="adj" fmla="val 16667"/>
            </a:avLst>
          </a:prstGeom>
          <a:noFill/>
          <a:ln w="12700">
            <a:solidFill>
              <a:srgbClr val="FF0000"/>
            </a:solidFill>
            <a:round/>
            <a:headEnd/>
            <a:tailEnd/>
          </a:ln>
        </p:spPr>
        <p:txBody>
          <a:bodyPr wrap="none" anchor="ctr">
            <a:prstTxWarp prst="textNoShape">
              <a:avLst/>
            </a:prstTxWarp>
          </a:bodyPr>
          <a:lstStyle/>
          <a:p>
            <a:endParaRPr lang="en-US"/>
          </a:p>
        </p:txBody>
      </p:sp>
      <p:sp>
        <p:nvSpPr>
          <p:cNvPr id="269323" name="AutoShape 11"/>
          <p:cNvSpPr>
            <a:spLocks noChangeArrowheads="1"/>
          </p:cNvSpPr>
          <p:nvPr/>
        </p:nvSpPr>
        <p:spPr bwMode="auto">
          <a:xfrm>
            <a:off x="5486400" y="4114800"/>
            <a:ext cx="1371600" cy="381000"/>
          </a:xfrm>
          <a:prstGeom prst="roundRect">
            <a:avLst>
              <a:gd name="adj" fmla="val 16667"/>
            </a:avLst>
          </a:prstGeom>
          <a:noFill/>
          <a:ln w="12700">
            <a:solidFill>
              <a:srgbClr val="FF0000"/>
            </a:solidFill>
            <a:round/>
            <a:headEnd/>
            <a:tailEnd/>
          </a:ln>
        </p:spPr>
        <p:txBody>
          <a:bodyPr wrap="none" anchor="ctr">
            <a:prstTxWarp prst="textNoShape">
              <a:avLst/>
            </a:prstTxWarp>
          </a:bodyPr>
          <a:lstStyle/>
          <a:p>
            <a:endParaRPr lang="en-US"/>
          </a:p>
        </p:txBody>
      </p:sp>
      <p:sp>
        <p:nvSpPr>
          <p:cNvPr id="269324" name="Freeform 12"/>
          <p:cNvSpPr>
            <a:spLocks/>
          </p:cNvSpPr>
          <p:nvPr/>
        </p:nvSpPr>
        <p:spPr bwMode="auto">
          <a:xfrm>
            <a:off x="5562600" y="4495800"/>
            <a:ext cx="320675" cy="1524000"/>
          </a:xfrm>
          <a:custGeom>
            <a:avLst/>
            <a:gdLst>
              <a:gd name="T0" fmla="*/ 524654840 w 168"/>
              <a:gd name="T1" fmla="*/ 0 h 768"/>
              <a:gd name="T2" fmla="*/ 524654840 w 168"/>
              <a:gd name="T3" fmla="*/ 1701105469 h 768"/>
              <a:gd name="T4" fmla="*/ 0 w 168"/>
              <a:gd name="T5" fmla="*/ 2147483647 h 768"/>
              <a:gd name="T6" fmla="*/ 0 60000 65536"/>
              <a:gd name="T7" fmla="*/ 0 60000 65536"/>
              <a:gd name="T8" fmla="*/ 0 60000 65536"/>
              <a:gd name="T9" fmla="*/ 0 w 168"/>
              <a:gd name="T10" fmla="*/ 0 h 768"/>
              <a:gd name="T11" fmla="*/ 168 w 168"/>
              <a:gd name="T12" fmla="*/ 768 h 768"/>
            </a:gdLst>
            <a:ahLst/>
            <a:cxnLst>
              <a:cxn ang="T6">
                <a:pos x="T0" y="T1"/>
              </a:cxn>
              <a:cxn ang="T7">
                <a:pos x="T2" y="T3"/>
              </a:cxn>
              <a:cxn ang="T8">
                <a:pos x="T4" y="T5"/>
              </a:cxn>
            </a:cxnLst>
            <a:rect l="T9" t="T10" r="T11" b="T12"/>
            <a:pathLst>
              <a:path w="168" h="768">
                <a:moveTo>
                  <a:pt x="144" y="0"/>
                </a:moveTo>
                <a:cubicBezTo>
                  <a:pt x="156" y="152"/>
                  <a:pt x="168" y="304"/>
                  <a:pt x="144" y="432"/>
                </a:cubicBezTo>
                <a:cubicBezTo>
                  <a:pt x="120" y="560"/>
                  <a:pt x="60" y="664"/>
                  <a:pt x="0" y="768"/>
                </a:cubicBezTo>
              </a:path>
            </a:pathLst>
          </a:custGeom>
          <a:noFill/>
          <a:ln w="12700">
            <a:solidFill>
              <a:srgbClr val="FF0000"/>
            </a:solidFill>
            <a:round/>
            <a:headEnd/>
            <a:tailEnd type="triangle" w="med" len="med"/>
          </a:ln>
        </p:spPr>
        <p:txBody>
          <a:bodyPr>
            <a:prstTxWarp prst="textNoShape">
              <a:avLst/>
            </a:prstTxWarp>
          </a:bodyPr>
          <a:lstStyle/>
          <a:p>
            <a:endParaRPr lang="en-US"/>
          </a:p>
        </p:txBody>
      </p:sp>
      <p:sp>
        <p:nvSpPr>
          <p:cNvPr id="15" name="Footer Placeholder 14"/>
          <p:cNvSpPr>
            <a:spLocks noGrp="1"/>
          </p:cNvSpPr>
          <p:nvPr>
            <p:ph type="ftr" sz="quarter" idx="11"/>
          </p:nvPr>
        </p:nvSpPr>
        <p:spPr/>
        <p:txBody>
          <a:bodyPr/>
          <a:lstStyle/>
          <a:p>
            <a:r>
              <a:rPr lang="en-US" smtClean="0"/>
              <a:t>IEEE DLT 2009</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322"/>
                                        </p:tgtEl>
                                        <p:attrNameLst>
                                          <p:attrName>style.visibility</p:attrName>
                                        </p:attrNameLst>
                                      </p:cBhvr>
                                      <p:to>
                                        <p:strVal val="visible"/>
                                      </p:to>
                                    </p:set>
                                    <p:animEffect transition="in" filter="blinds(horizontal)">
                                      <p:cBhvr>
                                        <p:cTn id="7" dur="500"/>
                                        <p:tgtEl>
                                          <p:spTgt spid="2693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9321"/>
                                        </p:tgtEl>
                                        <p:attrNameLst>
                                          <p:attrName>style.visibility</p:attrName>
                                        </p:attrNameLst>
                                      </p:cBhvr>
                                      <p:to>
                                        <p:strVal val="visible"/>
                                      </p:to>
                                    </p:set>
                                    <p:animEffect transition="in" filter="blinds(horizontal)">
                                      <p:cBhvr>
                                        <p:cTn id="10" dur="500"/>
                                        <p:tgtEl>
                                          <p:spTgt spid="2693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9316"/>
                                        </p:tgtEl>
                                        <p:attrNameLst>
                                          <p:attrName>style.visibility</p:attrName>
                                        </p:attrNameLst>
                                      </p:cBhvr>
                                      <p:to>
                                        <p:strVal val="visible"/>
                                      </p:to>
                                    </p:set>
                                    <p:animEffect transition="in" filter="blinds(horizontal)">
                                      <p:cBhvr>
                                        <p:cTn id="13" dur="500"/>
                                        <p:tgtEl>
                                          <p:spTgt spid="2693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9315"/>
                                        </p:tgtEl>
                                        <p:attrNameLst>
                                          <p:attrName>style.visibility</p:attrName>
                                        </p:attrNameLst>
                                      </p:cBhvr>
                                      <p:to>
                                        <p:strVal val="visible"/>
                                      </p:to>
                                    </p:set>
                                    <p:animEffect transition="in" filter="blinds(horizontal)">
                                      <p:cBhvr>
                                        <p:cTn id="18" dur="500"/>
                                        <p:tgtEl>
                                          <p:spTgt spid="2693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9317"/>
                                        </p:tgtEl>
                                        <p:attrNameLst>
                                          <p:attrName>style.visibility</p:attrName>
                                        </p:attrNameLst>
                                      </p:cBhvr>
                                      <p:to>
                                        <p:strVal val="visible"/>
                                      </p:to>
                                    </p:set>
                                    <p:animEffect transition="in" filter="blinds(horizontal)">
                                      <p:cBhvr>
                                        <p:cTn id="23" dur="500"/>
                                        <p:tgtEl>
                                          <p:spTgt spid="2693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9320"/>
                                        </p:tgtEl>
                                        <p:attrNameLst>
                                          <p:attrName>style.visibility</p:attrName>
                                        </p:attrNameLst>
                                      </p:cBhvr>
                                      <p:to>
                                        <p:strVal val="visible"/>
                                      </p:to>
                                    </p:set>
                                    <p:animEffect transition="in" filter="blinds(horizontal)">
                                      <p:cBhvr>
                                        <p:cTn id="26" dur="500"/>
                                        <p:tgtEl>
                                          <p:spTgt spid="2693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9319"/>
                                        </p:tgtEl>
                                        <p:attrNameLst>
                                          <p:attrName>style.visibility</p:attrName>
                                        </p:attrNameLst>
                                      </p:cBhvr>
                                      <p:to>
                                        <p:strVal val="visible"/>
                                      </p:to>
                                    </p:set>
                                    <p:animEffect transition="in" filter="blinds(horizontal)">
                                      <p:cBhvr>
                                        <p:cTn id="29" dur="500"/>
                                        <p:tgtEl>
                                          <p:spTgt spid="2693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9323"/>
                                        </p:tgtEl>
                                        <p:attrNameLst>
                                          <p:attrName>style.visibility</p:attrName>
                                        </p:attrNameLst>
                                      </p:cBhvr>
                                      <p:to>
                                        <p:strVal val="visible"/>
                                      </p:to>
                                    </p:set>
                                    <p:animEffect transition="in" filter="blinds(horizontal)">
                                      <p:cBhvr>
                                        <p:cTn id="34" dur="500"/>
                                        <p:tgtEl>
                                          <p:spTgt spid="2693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69324"/>
                                        </p:tgtEl>
                                        <p:attrNameLst>
                                          <p:attrName>style.visibility</p:attrName>
                                        </p:attrNameLst>
                                      </p:cBhvr>
                                      <p:to>
                                        <p:strVal val="visible"/>
                                      </p:to>
                                    </p:set>
                                    <p:animEffect transition="in" filter="blinds(horizontal)">
                                      <p:cBhvr>
                                        <p:cTn id="37" dur="500"/>
                                        <p:tgtEl>
                                          <p:spTgt spid="2693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9318"/>
                                        </p:tgtEl>
                                        <p:attrNameLst>
                                          <p:attrName>style.visibility</p:attrName>
                                        </p:attrNameLst>
                                      </p:cBhvr>
                                      <p:to>
                                        <p:strVal val="visible"/>
                                      </p:to>
                                    </p:set>
                                    <p:animEffect transition="in" filter="blinds(horizontal)">
                                      <p:cBhvr>
                                        <p:cTn id="42" dur="5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nimBg="1"/>
      <p:bldP spid="269316" grpId="0" animBg="1"/>
      <p:bldP spid="269317" grpId="0" animBg="1"/>
      <p:bldP spid="269318" grpId="0" animBg="1"/>
      <p:bldP spid="269319" grpId="0" animBg="1"/>
      <p:bldP spid="269320" grpId="0" animBg="1"/>
      <p:bldP spid="269321" grpId="0" animBg="1"/>
      <p:bldP spid="269322" grpId="0" animBg="1"/>
      <p:bldP spid="269323" grpId="0" animBg="1"/>
      <p:bldP spid="269324"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220BBF0F-56FE-374D-A10E-5F18FD8CB3D2}" type="slidenum">
              <a:rPr lang="en-US">
                <a:latin typeface="Arial" charset="0"/>
              </a:rPr>
              <a:pPr/>
              <a:t>49</a:t>
            </a:fld>
            <a:endParaRPr lang="en-US">
              <a:latin typeface="Arial" charset="0"/>
            </a:endParaRPr>
          </a:p>
        </p:txBody>
      </p:sp>
      <p:sp>
        <p:nvSpPr>
          <p:cNvPr id="22531" name="Rectangle 2"/>
          <p:cNvSpPr>
            <a:spLocks noGrp="1" noChangeArrowheads="1"/>
          </p:cNvSpPr>
          <p:nvPr>
            <p:ph type="title"/>
          </p:nvPr>
        </p:nvSpPr>
        <p:spPr/>
        <p:txBody>
          <a:bodyPr/>
          <a:lstStyle/>
          <a:p>
            <a:r>
              <a:rPr lang="en-US" sz="3200">
                <a:ea typeface="ＭＳ Ｐゴシック" charset="-128"/>
                <a:cs typeface="ＭＳ Ｐゴシック" charset="-128"/>
              </a:rPr>
              <a:t>What makes VoIP 112/911 hard?</a:t>
            </a:r>
          </a:p>
        </p:txBody>
      </p:sp>
      <p:graphicFrame>
        <p:nvGraphicFramePr>
          <p:cNvPr id="244769" name="Group 33"/>
          <p:cNvGraphicFramePr>
            <a:graphicFrameLocks noGrp="1"/>
          </p:cNvGraphicFramePr>
          <p:nvPr/>
        </p:nvGraphicFramePr>
        <p:xfrm>
          <a:off x="381000" y="1215614"/>
          <a:ext cx="8382000" cy="5364480"/>
        </p:xfrm>
        <a:graphic>
          <a:graphicData uri="http://schemas.openxmlformats.org/drawingml/2006/table">
            <a:tbl>
              <a:tblPr firstRow="1" bandRow="1">
                <a:tableStyleId>{284E427A-3D55-4303-BF80-6455036E1DE7}</a:tableStyleId>
              </a:tblPr>
              <a:tblGrid>
                <a:gridCol w="2794000"/>
                <a:gridCol w="2794000"/>
                <a:gridCol w="2794000"/>
              </a:tblGrid>
              <a:tr h="322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POTS</a:t>
                      </a:r>
                      <a:endParaRPr kumimoji="0" lang="en-US" sz="1600" b="0" i="0" u="none" strike="noStrike" cap="none" normalizeH="0" baseline="0" dirty="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PSTN-emulation VoIP</a:t>
                      </a:r>
                      <a:endParaRPr kumimoji="0" lang="en-US" sz="1600" b="0" i="0" u="none" strike="noStrike" cap="none" normalizeH="0" baseline="0" dirty="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end-to-end VoIP</a:t>
                      </a:r>
                      <a:endParaRPr kumimoji="0" lang="en-US" sz="1600" b="0" i="0" u="none" strike="noStrike" cap="none" normalizeH="0" baseline="0" dirty="0">
                        <a:ln>
                          <a:noFill/>
                        </a:ln>
                        <a:solidFill>
                          <a:schemeClr val="tx1"/>
                        </a:solidFill>
                        <a:effectLst/>
                        <a:latin typeface="Arial" pitchFamily="-109" charset="0"/>
                      </a:endParaRPr>
                    </a:p>
                  </a:txBody>
                  <a:tcPr horzOverflow="overflow"/>
                </a:tc>
              </a:tr>
              <a:tr h="111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(landline) phone number limited to limited area</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landline phone number anywhere in US (cf. German 180)</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no phone number or phone number anywhere around the world</a:t>
                      </a:r>
                      <a:endParaRPr kumimoji="0" lang="en-US" sz="2000" b="0" i="0" u="none" strike="noStrike" cap="none" normalizeH="0" baseline="0">
                        <a:ln>
                          <a:noFill/>
                        </a:ln>
                        <a:solidFill>
                          <a:schemeClr val="tx1"/>
                        </a:solidFill>
                        <a:effectLst/>
                        <a:latin typeface="Arial" pitchFamily="-109" charset="0"/>
                      </a:endParaRPr>
                    </a:p>
                  </a:txBody>
                  <a:tcPr horzOverflow="overflow"/>
                </a:tc>
              </a:tr>
              <a:tr h="856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regional carrier</a:t>
                      </a:r>
                      <a:endParaRPr kumimoji="0" lang="en-US" sz="2000" b="0" i="0" u="none" strike="noStrike" cap="none" normalizeH="0" baseline="0" dirty="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national or continent-wide carrier</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enterprise “carrier” or anybody with a peer-to-peer device</a:t>
                      </a:r>
                      <a:endParaRPr kumimoji="0" lang="en-US" sz="2000" b="0" i="0" u="none" strike="noStrike" cap="none" normalizeH="0" baseline="0">
                        <a:ln>
                          <a:noFill/>
                        </a:ln>
                        <a:solidFill>
                          <a:schemeClr val="tx1"/>
                        </a:solidFill>
                        <a:effectLst/>
                        <a:latin typeface="Arial" pitchFamily="-109" charset="0"/>
                      </a:endParaRPr>
                    </a:p>
                  </a:txBody>
                  <a:tcPr horzOverflow="overflow"/>
                </a:tc>
              </a:tr>
              <a:tr h="856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voice provider = line provider (~ business relationship)</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voice provider ≠ ISP</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voice provider ≠ ISP</a:t>
                      </a:r>
                      <a:endParaRPr kumimoji="0" lang="en-US" sz="2000" b="0" i="0" u="none" strike="noStrike" cap="none" normalizeH="0" baseline="0">
                        <a:ln>
                          <a:noFill/>
                        </a:ln>
                        <a:solidFill>
                          <a:schemeClr val="tx1"/>
                        </a:solidFill>
                        <a:effectLst/>
                        <a:latin typeface="Arial" pitchFamily="-109" charset="0"/>
                      </a:endParaRPr>
                    </a:p>
                  </a:txBody>
                  <a:tcPr horzOverflow="overflow"/>
                </a:tc>
              </a:tr>
              <a:tr h="597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national protocols and call routing</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probably North America + EU</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international protocols and routing</a:t>
                      </a:r>
                      <a:endParaRPr kumimoji="0" lang="en-US" sz="2000" b="0" i="0" u="none" strike="noStrike" cap="none" normalizeH="0" baseline="0">
                        <a:ln>
                          <a:noFill/>
                        </a:ln>
                        <a:solidFill>
                          <a:schemeClr val="tx1"/>
                        </a:solidFill>
                        <a:effectLst/>
                        <a:latin typeface="Arial" pitchFamily="-109" charset="0"/>
                      </a:endParaRPr>
                    </a:p>
                  </a:txBody>
                  <a:tcPr horzOverflow="overflow"/>
                </a:tc>
              </a:tr>
              <a:tr h="597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location = line location</a:t>
                      </a:r>
                      <a:endParaRPr kumimoji="0" lang="en-US" sz="2000" b="0" i="0" u="none" strike="noStrike" cap="none" normalizeH="0" baseline="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mostly residential or small business</a:t>
                      </a:r>
                      <a:endParaRPr kumimoji="0" lang="en-US" sz="2000" b="0" i="0" u="none" strike="noStrike" cap="none" normalizeH="0" baseline="0" dirty="0">
                        <a:ln>
                          <a:noFill/>
                        </a:ln>
                        <a:solidFill>
                          <a:schemeClr val="tx1"/>
                        </a:solidFill>
                        <a:effectLst/>
                        <a:latin typeface="Arial"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stationary, nomadic, wireless</a:t>
                      </a:r>
                      <a:endParaRPr kumimoji="0" lang="en-US" sz="2000" b="0" i="0" u="none" strike="noStrike" cap="none" normalizeH="0" baseline="0" dirty="0">
                        <a:ln>
                          <a:noFill/>
                        </a:ln>
                        <a:solidFill>
                          <a:schemeClr val="tx1"/>
                        </a:solidFill>
                        <a:effectLst/>
                        <a:latin typeface="Arial" pitchFamily="-109" charset="0"/>
                      </a:endParaRPr>
                    </a:p>
                  </a:txBody>
                  <a:tcPr horzOverflow="overflow"/>
                </a:tc>
              </a:tr>
            </a:tbl>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DD90903D-F38B-3D48-8C7A-6AC5BD087F85}" type="slidenum">
              <a:rPr lang="en-US" smtClean="0"/>
              <a:pPr/>
              <a:t>5</a:t>
            </a:fld>
            <a:endParaRPr lang="en-US" smtClean="0"/>
          </a:p>
        </p:txBody>
      </p:sp>
      <p:sp>
        <p:nvSpPr>
          <p:cNvPr id="25603" name="Rectangle 2"/>
          <p:cNvSpPr>
            <a:spLocks noGrp="1" noChangeArrowheads="1"/>
          </p:cNvSpPr>
          <p:nvPr>
            <p:ph type="title"/>
          </p:nvPr>
        </p:nvSpPr>
        <p:spPr/>
        <p:txBody>
          <a:bodyPr/>
          <a:lstStyle/>
          <a:p>
            <a:pPr eaLnBrk="1" hangingPunct="1"/>
            <a:r>
              <a:rPr lang="en-US"/>
              <a:t>Killer Application</a:t>
            </a:r>
          </a:p>
        </p:txBody>
      </p:sp>
      <p:sp>
        <p:nvSpPr>
          <p:cNvPr id="260099" name="Rectangle 3"/>
          <p:cNvSpPr>
            <a:spLocks noGrp="1" noChangeArrowheads="1"/>
          </p:cNvSpPr>
          <p:nvPr>
            <p:ph type="body" idx="1"/>
          </p:nvPr>
        </p:nvSpPr>
        <p:spPr/>
        <p:txBody>
          <a:bodyPr>
            <a:normAutofit fontScale="92500" lnSpcReduction="20000"/>
          </a:bodyPr>
          <a:lstStyle/>
          <a:p>
            <a:pPr eaLnBrk="1" hangingPunct="1"/>
            <a:r>
              <a:rPr lang="en-US"/>
              <a:t>Carriers looking for killer application</a:t>
            </a:r>
          </a:p>
          <a:p>
            <a:pPr lvl="1" eaLnBrk="1" hangingPunct="1"/>
            <a:r>
              <a:rPr lang="en-US"/>
              <a:t>justify huge infrastructure investment</a:t>
            </a:r>
          </a:p>
          <a:p>
            <a:pPr lvl="1" eaLnBrk="1" hangingPunct="1"/>
            <a:r>
              <a:rPr lang="en-US"/>
              <a:t>“video conferencing” (*1950 – </a:t>
            </a:r>
            <a:r>
              <a:rPr lang="en-US">
                <a:ea typeface="Arial" charset="0"/>
                <a:cs typeface="Arial" charset="0"/>
              </a:rPr>
              <a:t>†</a:t>
            </a:r>
            <a:r>
              <a:rPr lang="en-US"/>
              <a:t>2000)</a:t>
            </a:r>
          </a:p>
          <a:p>
            <a:pPr lvl="1" eaLnBrk="1" hangingPunct="1"/>
            <a:r>
              <a:rPr lang="en-US"/>
              <a:t>?</a:t>
            </a:r>
          </a:p>
          <a:p>
            <a:pPr eaLnBrk="1" hangingPunct="1"/>
            <a:r>
              <a:rPr lang="en-US"/>
              <a:t>“There is no killer application”</a:t>
            </a:r>
          </a:p>
          <a:p>
            <a:pPr lvl="1" eaLnBrk="1" hangingPunct="1"/>
            <a:r>
              <a:rPr lang="en-US"/>
              <a:t>Network television block buster </a:t>
            </a:r>
            <a:r>
              <a:rPr lang="en-US">
                <a:sym typeface="Wingdings" charset="2"/>
              </a:rPr>
              <a:t> YouTube hit</a:t>
            </a:r>
            <a:endParaRPr lang="en-US"/>
          </a:p>
          <a:p>
            <a:pPr lvl="1" eaLnBrk="1" hangingPunct="1"/>
            <a:r>
              <a:rPr lang="en-US"/>
              <a:t>“Army of one”</a:t>
            </a:r>
          </a:p>
          <a:p>
            <a:pPr lvl="1" eaLnBrk="1" hangingPunct="1"/>
            <a:r>
              <a:rPr lang="en-US"/>
              <a:t>Users create their own custom applications that are important to them</a:t>
            </a:r>
          </a:p>
          <a:p>
            <a:pPr lvl="1" eaLnBrk="1" hangingPunct="1"/>
            <a:r>
              <a:rPr lang="en-US"/>
              <a:t>Little historical evidence that carriers (or equipment vendors) will find that application if it exists</a:t>
            </a:r>
          </a:p>
          <a:p>
            <a:pPr eaLnBrk="1" hangingPunct="1"/>
            <a:r>
              <a:rPr lang="en-US"/>
              <a:t>Killer app = application that kills the carrier</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0099">
                                            <p:bg/>
                                          </p:spTgt>
                                        </p:tgtEl>
                                        <p:attrNameLst>
                                          <p:attrName>style.visibility</p:attrName>
                                        </p:attrNameLst>
                                      </p:cBhvr>
                                      <p:to>
                                        <p:strVal val="visible"/>
                                      </p:to>
                                    </p:set>
                                    <p:anim calcmode="lin" valueType="num">
                                      <p:cBhvr additive="base">
                                        <p:cTn id="7" dur="500" fill="hold"/>
                                        <p:tgtEl>
                                          <p:spTgt spid="26009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6009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0099">
                                            <p:txEl>
                                              <p:pRg st="0" end="0"/>
                                            </p:txEl>
                                          </p:spTgt>
                                        </p:tgtEl>
                                        <p:attrNameLst>
                                          <p:attrName>style.visibility</p:attrName>
                                        </p:attrNameLst>
                                      </p:cBhvr>
                                      <p:to>
                                        <p:strVal val="visible"/>
                                      </p:to>
                                    </p:set>
                                    <p:anim calcmode="lin" valueType="num">
                                      <p:cBhvr additive="base">
                                        <p:cTn id="13" dur="500" fill="hold"/>
                                        <p:tgtEl>
                                          <p:spTgt spid="260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009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0099">
                                            <p:txEl>
                                              <p:pRg st="1" end="1"/>
                                            </p:txEl>
                                          </p:spTgt>
                                        </p:tgtEl>
                                        <p:attrNameLst>
                                          <p:attrName>style.visibility</p:attrName>
                                        </p:attrNameLst>
                                      </p:cBhvr>
                                      <p:to>
                                        <p:strVal val="visible"/>
                                      </p:to>
                                    </p:set>
                                    <p:anim calcmode="lin" valueType="num">
                                      <p:cBhvr additive="base">
                                        <p:cTn id="17" dur="500" fill="hold"/>
                                        <p:tgtEl>
                                          <p:spTgt spid="26009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009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0099">
                                            <p:txEl>
                                              <p:pRg st="2" end="2"/>
                                            </p:txEl>
                                          </p:spTgt>
                                        </p:tgtEl>
                                        <p:attrNameLst>
                                          <p:attrName>style.visibility</p:attrName>
                                        </p:attrNameLst>
                                      </p:cBhvr>
                                      <p:to>
                                        <p:strVal val="visible"/>
                                      </p:to>
                                    </p:set>
                                    <p:anim calcmode="lin" valueType="num">
                                      <p:cBhvr additive="base">
                                        <p:cTn id="21" dur="500" fill="hold"/>
                                        <p:tgtEl>
                                          <p:spTgt spid="26009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009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0099">
                                            <p:txEl>
                                              <p:pRg st="3" end="3"/>
                                            </p:txEl>
                                          </p:spTgt>
                                        </p:tgtEl>
                                        <p:attrNameLst>
                                          <p:attrName>style.visibility</p:attrName>
                                        </p:attrNameLst>
                                      </p:cBhvr>
                                      <p:to>
                                        <p:strVal val="visible"/>
                                      </p:to>
                                    </p:set>
                                    <p:anim calcmode="lin" valueType="num">
                                      <p:cBhvr additive="base">
                                        <p:cTn id="25" dur="500" fill="hold"/>
                                        <p:tgtEl>
                                          <p:spTgt spid="260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0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0099">
                                            <p:txEl>
                                              <p:pRg st="4" end="4"/>
                                            </p:txEl>
                                          </p:spTgt>
                                        </p:tgtEl>
                                        <p:attrNameLst>
                                          <p:attrName>style.visibility</p:attrName>
                                        </p:attrNameLst>
                                      </p:cBhvr>
                                      <p:to>
                                        <p:strVal val="visible"/>
                                      </p:to>
                                    </p:set>
                                    <p:anim calcmode="lin" valueType="num">
                                      <p:cBhvr additive="base">
                                        <p:cTn id="31" dur="500" fill="hold"/>
                                        <p:tgtEl>
                                          <p:spTgt spid="260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009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0099">
                                            <p:txEl>
                                              <p:pRg st="5" end="5"/>
                                            </p:txEl>
                                          </p:spTgt>
                                        </p:tgtEl>
                                        <p:attrNameLst>
                                          <p:attrName>style.visibility</p:attrName>
                                        </p:attrNameLst>
                                      </p:cBhvr>
                                      <p:to>
                                        <p:strVal val="visible"/>
                                      </p:to>
                                    </p:set>
                                    <p:anim calcmode="lin" valueType="num">
                                      <p:cBhvr additive="base">
                                        <p:cTn id="35" dur="500" fill="hold"/>
                                        <p:tgtEl>
                                          <p:spTgt spid="26009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009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0099">
                                            <p:txEl>
                                              <p:pRg st="6" end="6"/>
                                            </p:txEl>
                                          </p:spTgt>
                                        </p:tgtEl>
                                        <p:attrNameLst>
                                          <p:attrName>style.visibility</p:attrName>
                                        </p:attrNameLst>
                                      </p:cBhvr>
                                      <p:to>
                                        <p:strVal val="visible"/>
                                      </p:to>
                                    </p:set>
                                    <p:anim calcmode="lin" valueType="num">
                                      <p:cBhvr additive="base">
                                        <p:cTn id="39" dur="500" fill="hold"/>
                                        <p:tgtEl>
                                          <p:spTgt spid="26009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0099">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0099">
                                            <p:txEl>
                                              <p:pRg st="7" end="7"/>
                                            </p:txEl>
                                          </p:spTgt>
                                        </p:tgtEl>
                                        <p:attrNameLst>
                                          <p:attrName>style.visibility</p:attrName>
                                        </p:attrNameLst>
                                      </p:cBhvr>
                                      <p:to>
                                        <p:strVal val="visible"/>
                                      </p:to>
                                    </p:set>
                                    <p:anim calcmode="lin" valueType="num">
                                      <p:cBhvr additive="base">
                                        <p:cTn id="43" dur="500" fill="hold"/>
                                        <p:tgtEl>
                                          <p:spTgt spid="2600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0099">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0099">
                                            <p:txEl>
                                              <p:pRg st="8" end="8"/>
                                            </p:txEl>
                                          </p:spTgt>
                                        </p:tgtEl>
                                        <p:attrNameLst>
                                          <p:attrName>style.visibility</p:attrName>
                                        </p:attrNameLst>
                                      </p:cBhvr>
                                      <p:to>
                                        <p:strVal val="visible"/>
                                      </p:to>
                                    </p:set>
                                    <p:anim calcmode="lin" valueType="num">
                                      <p:cBhvr additive="base">
                                        <p:cTn id="47" dur="500" fill="hold"/>
                                        <p:tgtEl>
                                          <p:spTgt spid="26009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0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0099">
                                            <p:txEl>
                                              <p:pRg st="9" end="9"/>
                                            </p:txEl>
                                          </p:spTgt>
                                        </p:tgtEl>
                                        <p:attrNameLst>
                                          <p:attrName>style.visibility</p:attrName>
                                        </p:attrNameLst>
                                      </p:cBhvr>
                                      <p:to>
                                        <p:strVal val="visible"/>
                                      </p:to>
                                    </p:set>
                                    <p:anim calcmode="lin" valueType="num">
                                      <p:cBhvr additive="base">
                                        <p:cTn id="53" dur="500" fill="hold"/>
                                        <p:tgtEl>
                                          <p:spTgt spid="260099">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00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E5CAA972-979C-2141-9ACD-345020A87B29}" type="slidenum">
              <a:rPr lang="en-US">
                <a:latin typeface="Arial" charset="0"/>
              </a:rPr>
              <a:pPr/>
              <a:t>50</a:t>
            </a:fld>
            <a:endParaRPr lang="en-US">
              <a:latin typeface="Arial" charset="0"/>
            </a:endParaRPr>
          </a:p>
        </p:txBody>
      </p:sp>
      <p:sp>
        <p:nvSpPr>
          <p:cNvPr id="24579" name="Rectangle 2"/>
          <p:cNvSpPr>
            <a:spLocks noGrp="1" noChangeArrowheads="1"/>
          </p:cNvSpPr>
          <p:nvPr>
            <p:ph type="title"/>
          </p:nvPr>
        </p:nvSpPr>
        <p:spPr/>
        <p:txBody>
          <a:bodyPr/>
          <a:lstStyle/>
          <a:p>
            <a:r>
              <a:rPr lang="en-US">
                <a:ea typeface="ＭＳ Ｐゴシック" charset="-128"/>
                <a:cs typeface="ＭＳ Ｐゴシック" charset="-128"/>
              </a:rPr>
              <a:t>Emergency numbers</a:t>
            </a:r>
          </a:p>
        </p:txBody>
      </p:sp>
      <p:sp>
        <p:nvSpPr>
          <p:cNvPr id="24580" name="Rectangle 3"/>
          <p:cNvSpPr>
            <a:spLocks noGrp="1" noChangeArrowheads="1"/>
          </p:cNvSpPr>
          <p:nvPr>
            <p:ph type="body" idx="1"/>
          </p:nvPr>
        </p:nvSpPr>
        <p:spPr>
          <a:xfrm>
            <a:off x="457200" y="1600200"/>
            <a:ext cx="4337050" cy="4525963"/>
          </a:xfrm>
        </p:spPr>
        <p:txBody>
          <a:bodyPr>
            <a:normAutofit fontScale="92500" lnSpcReduction="10000"/>
          </a:bodyPr>
          <a:lstStyle/>
          <a:p>
            <a:r>
              <a:rPr lang="en-US" sz="2400">
                <a:ea typeface="ＭＳ Ｐゴシック" charset="-128"/>
                <a:cs typeface="ＭＳ Ｐゴシック" charset="-128"/>
              </a:rPr>
              <a:t>Each country and region has their own</a:t>
            </a:r>
          </a:p>
          <a:p>
            <a:pPr lvl="1"/>
            <a:r>
              <a:rPr lang="en-US" sz="2000"/>
              <a:t>subject to change</a:t>
            </a:r>
          </a:p>
          <a:p>
            <a:r>
              <a:rPr lang="en-US" sz="2400">
                <a:ea typeface="ＭＳ Ｐゴシック" charset="-128"/>
                <a:cs typeface="ＭＳ Ｐゴシック" charset="-128"/>
              </a:rPr>
              <a:t>Want to enable</a:t>
            </a:r>
          </a:p>
          <a:p>
            <a:pPr lvl="1"/>
            <a:r>
              <a:rPr lang="en-US" sz="2000"/>
              <a:t>traveler to use familiar home number</a:t>
            </a:r>
          </a:p>
          <a:p>
            <a:pPr lvl="1"/>
            <a:r>
              <a:rPr lang="en-US" sz="2000"/>
              <a:t>good samaritan to pick up cell phone</a:t>
            </a:r>
          </a:p>
          <a:p>
            <a:r>
              <a:rPr lang="en-US" sz="2400">
                <a:ea typeface="ＭＳ Ｐゴシック" charset="-128"/>
                <a:cs typeface="ＭＳ Ｐゴシック" charset="-128"/>
              </a:rPr>
              <a:t>Some 3/4-digit numbers are used for non-emergency purposes (e.g., directory assistance)</a:t>
            </a:r>
          </a:p>
        </p:txBody>
      </p:sp>
      <p:pic>
        <p:nvPicPr>
          <p:cNvPr id="24581" name="Picture 4"/>
          <p:cNvPicPr>
            <a:picLocks noChangeAspect="1" noChangeArrowheads="1"/>
          </p:cNvPicPr>
          <p:nvPr/>
        </p:nvPicPr>
        <p:blipFill>
          <a:blip r:embed="rId3"/>
          <a:srcRect/>
          <a:stretch>
            <a:fillRect/>
          </a:stretch>
        </p:blipFill>
        <p:spPr bwMode="auto">
          <a:xfrm>
            <a:off x="5334000" y="1557338"/>
            <a:ext cx="3779838" cy="3895725"/>
          </a:xfrm>
          <a:prstGeom prst="rect">
            <a:avLst/>
          </a:prstGeom>
          <a:noFill/>
          <a:ln w="9525">
            <a:noFill/>
            <a:miter lim="800000"/>
            <a:headEnd/>
            <a:tailEnd/>
          </a:ln>
        </p:spPr>
      </p:pic>
      <p:sp>
        <p:nvSpPr>
          <p:cNvPr id="24582" name="Text Box 5"/>
          <p:cNvSpPr txBox="1">
            <a:spLocks noChangeArrowheads="1"/>
          </p:cNvSpPr>
          <p:nvPr/>
        </p:nvSpPr>
        <p:spPr bwMode="auto">
          <a:xfrm>
            <a:off x="6340475" y="5842000"/>
            <a:ext cx="1735138" cy="304800"/>
          </a:xfrm>
          <a:prstGeom prst="rect">
            <a:avLst/>
          </a:prstGeom>
          <a:noFill/>
          <a:ln w="9525">
            <a:noFill/>
            <a:miter lim="800000"/>
            <a:headEnd/>
            <a:tailEnd/>
          </a:ln>
        </p:spPr>
        <p:txBody>
          <a:bodyPr wrap="none" anchor="ctr">
            <a:prstTxWarp prst="textNoShape">
              <a:avLst/>
            </a:prstTxWarp>
            <a:spAutoFit/>
          </a:bodyPr>
          <a:lstStyle/>
          <a:p>
            <a:r>
              <a:rPr lang="en-US"/>
              <a:t>Emergency number</a:t>
            </a:r>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8F1B3584-CB8E-684C-AAE7-A518BF7BD63B}" type="slidenum">
              <a:rPr lang="en-US">
                <a:latin typeface="Arial" charset="0"/>
              </a:rPr>
              <a:pPr/>
              <a:t>51</a:t>
            </a:fld>
            <a:endParaRPr lang="en-US">
              <a:latin typeface="Arial" charset="0"/>
            </a:endParaRPr>
          </a:p>
        </p:txBody>
      </p:sp>
      <p:sp>
        <p:nvSpPr>
          <p:cNvPr id="26627" name="Rectangle 2"/>
          <p:cNvSpPr>
            <a:spLocks noGrp="1" noChangeArrowheads="1"/>
          </p:cNvSpPr>
          <p:nvPr>
            <p:ph type="title"/>
          </p:nvPr>
        </p:nvSpPr>
        <p:spPr/>
        <p:txBody>
          <a:bodyPr/>
          <a:lstStyle/>
          <a:p>
            <a:r>
              <a:rPr lang="en-US">
                <a:ea typeface="ＭＳ Ｐゴシック" charset="-128"/>
                <a:cs typeface="ＭＳ Ｐゴシック" charset="-128"/>
              </a:rPr>
              <a:t>Service URN</a:t>
            </a:r>
          </a:p>
        </p:txBody>
      </p:sp>
      <p:sp>
        <p:nvSpPr>
          <p:cNvPr id="26628" name="Rectangle 3"/>
          <p:cNvSpPr>
            <a:spLocks noGrp="1" noChangeArrowheads="1"/>
          </p:cNvSpPr>
          <p:nvPr>
            <p:ph type="body" idx="1"/>
          </p:nvPr>
        </p:nvSpPr>
        <p:spPr/>
        <p:txBody>
          <a:bodyPr>
            <a:normAutofit lnSpcReduction="10000"/>
          </a:bodyPr>
          <a:lstStyle/>
          <a:p>
            <a:pPr defTabSz="1773238">
              <a:lnSpc>
                <a:spcPct val="80000"/>
              </a:lnSpc>
              <a:tabLst>
                <a:tab pos="2687638" algn="l"/>
              </a:tabLst>
            </a:pPr>
            <a:r>
              <a:rPr lang="en-US" sz="2000">
                <a:ea typeface="ＭＳ Ｐゴシック" charset="-128"/>
                <a:cs typeface="ＭＳ Ｐゴシック" charset="-128"/>
              </a:rPr>
              <a:t>Idea: Identifiers to denote emergency calls</a:t>
            </a:r>
          </a:p>
          <a:p>
            <a:pPr lvl="1" defTabSz="1773238">
              <a:lnSpc>
                <a:spcPct val="80000"/>
              </a:lnSpc>
              <a:tabLst>
                <a:tab pos="2687638" algn="l"/>
              </a:tabLst>
            </a:pPr>
            <a:r>
              <a:rPr lang="en-US" sz="1800"/>
              <a:t>and other generic (communication) services</a:t>
            </a:r>
          </a:p>
          <a:p>
            <a:pPr defTabSz="1773238">
              <a:lnSpc>
                <a:spcPct val="80000"/>
              </a:lnSpc>
              <a:tabLst>
                <a:tab pos="2687638" algn="l"/>
              </a:tabLst>
            </a:pPr>
            <a:r>
              <a:rPr lang="en-US" sz="2000">
                <a:ea typeface="ＭＳ Ｐゴシック" charset="-128"/>
                <a:cs typeface="ＭＳ Ｐゴシック" charset="-128"/>
              </a:rPr>
              <a:t>Described in IETF ECRIT RFC 5031</a:t>
            </a:r>
          </a:p>
          <a:p>
            <a:pPr defTabSz="1773238">
              <a:lnSpc>
                <a:spcPct val="80000"/>
              </a:lnSpc>
              <a:tabLst>
                <a:tab pos="2687638" algn="l"/>
              </a:tabLst>
            </a:pPr>
            <a:r>
              <a:rPr lang="en-US" sz="2000">
                <a:ea typeface="ＭＳ Ｐゴシック" charset="-128"/>
                <a:cs typeface="ＭＳ Ｐゴシック" charset="-128"/>
              </a:rPr>
              <a:t>Emergency service identifiers:</a:t>
            </a:r>
          </a:p>
          <a:p>
            <a:pPr lvl="1" defTabSz="1773238">
              <a:lnSpc>
                <a:spcPct val="80000"/>
              </a:lnSpc>
              <a:buFontTx/>
              <a:buNone/>
              <a:tabLst>
                <a:tab pos="2687638" algn="l"/>
              </a:tabLst>
            </a:pPr>
            <a:r>
              <a:rPr lang="en-US" sz="1800"/>
              <a:t>   </a:t>
            </a:r>
            <a:r>
              <a:rPr lang="en-US" sz="1800">
                <a:solidFill>
                  <a:schemeClr val="accent2"/>
                </a:solidFill>
              </a:rPr>
              <a:t>sos                       	General emergency services</a:t>
            </a:r>
          </a:p>
          <a:p>
            <a:pPr lvl="1" defTabSz="1773238">
              <a:lnSpc>
                <a:spcPct val="80000"/>
              </a:lnSpc>
              <a:buFontTx/>
              <a:buNone/>
              <a:tabLst>
                <a:tab pos="2687638" algn="l"/>
              </a:tabLst>
            </a:pPr>
            <a:r>
              <a:rPr lang="en-US" sz="1800">
                <a:solidFill>
                  <a:schemeClr val="accent2"/>
                </a:solidFill>
              </a:rPr>
              <a:t>   sos.animal-control   Animal control</a:t>
            </a:r>
          </a:p>
          <a:p>
            <a:pPr lvl="1" defTabSz="1773238">
              <a:lnSpc>
                <a:spcPct val="80000"/>
              </a:lnSpc>
              <a:buFontTx/>
              <a:buNone/>
              <a:tabLst>
                <a:tab pos="2687638" algn="l"/>
              </a:tabLst>
            </a:pPr>
            <a:r>
              <a:rPr lang="en-US" sz="1800">
                <a:solidFill>
                  <a:schemeClr val="accent2"/>
                </a:solidFill>
              </a:rPr>
              <a:t>   sos.fire                  	Fire service</a:t>
            </a:r>
          </a:p>
          <a:p>
            <a:pPr lvl="1" defTabSz="1773238">
              <a:lnSpc>
                <a:spcPct val="80000"/>
              </a:lnSpc>
              <a:buFontTx/>
              <a:buNone/>
              <a:tabLst>
                <a:tab pos="2687638" algn="l"/>
              </a:tabLst>
            </a:pPr>
            <a:r>
              <a:rPr lang="en-US" sz="1800">
                <a:solidFill>
                  <a:schemeClr val="accent2"/>
                </a:solidFill>
              </a:rPr>
              <a:t>   sos.gas                   	Gas leaks and gas emergencies</a:t>
            </a:r>
          </a:p>
          <a:p>
            <a:pPr lvl="1" defTabSz="1773238">
              <a:lnSpc>
                <a:spcPct val="80000"/>
              </a:lnSpc>
              <a:buFontTx/>
              <a:buNone/>
              <a:tabLst>
                <a:tab pos="2687638" algn="l"/>
              </a:tabLst>
            </a:pPr>
            <a:r>
              <a:rPr lang="en-US" sz="1800">
                <a:solidFill>
                  <a:schemeClr val="accent2"/>
                </a:solidFill>
              </a:rPr>
              <a:t>   sos.marine	Maritime search and rescue</a:t>
            </a:r>
          </a:p>
          <a:p>
            <a:pPr lvl="1" defTabSz="1773238">
              <a:lnSpc>
                <a:spcPct val="80000"/>
              </a:lnSpc>
              <a:buFontTx/>
              <a:buNone/>
              <a:tabLst>
                <a:tab pos="2687638" algn="l"/>
              </a:tabLst>
            </a:pPr>
            <a:r>
              <a:rPr lang="en-US" sz="1800">
                <a:solidFill>
                  <a:schemeClr val="accent2"/>
                </a:solidFill>
              </a:rPr>
              <a:t>   sos.mountain	Mountain rescue</a:t>
            </a:r>
          </a:p>
          <a:p>
            <a:pPr lvl="1" defTabSz="1773238">
              <a:lnSpc>
                <a:spcPct val="80000"/>
              </a:lnSpc>
              <a:buFontTx/>
              <a:buNone/>
              <a:tabLst>
                <a:tab pos="2687638" algn="l"/>
              </a:tabLst>
            </a:pPr>
            <a:r>
              <a:rPr lang="en-US" sz="1800">
                <a:solidFill>
                  <a:schemeClr val="accent2"/>
                </a:solidFill>
              </a:rPr>
              <a:t>   sos.physician	Physician referral service</a:t>
            </a:r>
          </a:p>
          <a:p>
            <a:pPr lvl="1" defTabSz="1773238">
              <a:lnSpc>
                <a:spcPct val="80000"/>
              </a:lnSpc>
              <a:buFontTx/>
              <a:buNone/>
              <a:tabLst>
                <a:tab pos="2687638" algn="l"/>
              </a:tabLst>
            </a:pPr>
            <a:r>
              <a:rPr lang="en-US" sz="1800">
                <a:solidFill>
                  <a:schemeClr val="accent2"/>
                </a:solidFill>
              </a:rPr>
              <a:t>   sos.poison	Poison control center</a:t>
            </a:r>
          </a:p>
          <a:p>
            <a:pPr lvl="1" defTabSz="1773238">
              <a:lnSpc>
                <a:spcPct val="80000"/>
              </a:lnSpc>
              <a:buFontTx/>
              <a:buNone/>
              <a:tabLst>
                <a:tab pos="2687638" algn="l"/>
              </a:tabLst>
            </a:pPr>
            <a:r>
              <a:rPr lang="en-US" sz="1800">
                <a:solidFill>
                  <a:schemeClr val="accent2"/>
                </a:solidFill>
              </a:rPr>
              <a:t>   sos.police	Police, law enforcement</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p:spPr>
        <p:txBody>
          <a:bodyPr/>
          <a:lstStyle/>
          <a:p>
            <a:fld id="{45FC4D2B-CE3A-E04F-AFA5-CBBD4EBF909D}" type="slidenum">
              <a:rPr lang="en-US">
                <a:latin typeface="Arial" charset="0"/>
              </a:rPr>
              <a:pPr/>
              <a:t>52</a:t>
            </a:fld>
            <a:endParaRPr lang="en-US">
              <a:latin typeface="Arial" charset="0"/>
            </a:endParaRPr>
          </a:p>
        </p:txBody>
      </p:sp>
      <p:sp>
        <p:nvSpPr>
          <p:cNvPr id="36867" name="AutoShape 2"/>
          <p:cNvSpPr>
            <a:spLocks noChangeArrowheads="1"/>
          </p:cNvSpPr>
          <p:nvPr/>
        </p:nvSpPr>
        <p:spPr bwMode="auto">
          <a:xfrm>
            <a:off x="2057400" y="1828800"/>
            <a:ext cx="1981200" cy="1371600"/>
          </a:xfrm>
          <a:prstGeom prst="flowChartAlternateProcess">
            <a:avLst/>
          </a:prstGeom>
          <a:solidFill>
            <a:srgbClr val="C0C0C0">
              <a:alpha val="54117"/>
            </a:srgbClr>
          </a:solidFill>
          <a:ln w="9525">
            <a:solidFill>
              <a:schemeClr val="tx1"/>
            </a:solidFill>
            <a:miter lim="800000"/>
            <a:headEnd/>
            <a:tailEnd/>
          </a:ln>
        </p:spPr>
        <p:txBody>
          <a:bodyPr wrap="none" anchor="ctr">
            <a:prstTxWarp prst="textNoShape">
              <a:avLst/>
            </a:prstTxWarp>
          </a:bodyPr>
          <a:lstStyle/>
          <a:p>
            <a:endParaRPr lang="en-US"/>
          </a:p>
        </p:txBody>
      </p:sp>
      <p:sp>
        <p:nvSpPr>
          <p:cNvPr id="36868" name="Rectangle 3"/>
          <p:cNvSpPr>
            <a:spLocks noGrp="1" noChangeArrowheads="1"/>
          </p:cNvSpPr>
          <p:nvPr>
            <p:ph type="title"/>
          </p:nvPr>
        </p:nvSpPr>
        <p:spPr/>
        <p:txBody>
          <a:bodyPr>
            <a:normAutofit fontScale="90000"/>
          </a:bodyPr>
          <a:lstStyle/>
          <a:p>
            <a:r>
              <a:rPr lang="en-US">
                <a:ea typeface="ＭＳ Ｐゴシック" charset="-128"/>
                <a:cs typeface="ＭＳ Ｐゴシック" charset="-128"/>
              </a:rPr>
              <a:t>LoST: Location-to-URL Mapping</a:t>
            </a:r>
          </a:p>
        </p:txBody>
      </p:sp>
      <p:sp>
        <p:nvSpPr>
          <p:cNvPr id="36869" name="AutoShape 4"/>
          <p:cNvSpPr>
            <a:spLocks noChangeArrowheads="1"/>
          </p:cNvSpPr>
          <p:nvPr/>
        </p:nvSpPr>
        <p:spPr bwMode="auto">
          <a:xfrm>
            <a:off x="5410200" y="1981200"/>
            <a:ext cx="1295400" cy="609600"/>
          </a:xfrm>
          <a:prstGeom prst="flowChartAlternateProcess">
            <a:avLst/>
          </a:prstGeom>
          <a:solidFill>
            <a:srgbClr val="C0C0C0">
              <a:alpha val="54117"/>
            </a:srgbClr>
          </a:solidFill>
          <a:ln w="9525">
            <a:solidFill>
              <a:schemeClr val="tx1"/>
            </a:solidFill>
            <a:miter lim="800000"/>
            <a:headEnd/>
            <a:tailEnd/>
          </a:ln>
        </p:spPr>
        <p:txBody>
          <a:bodyPr wrap="none" anchor="ctr">
            <a:prstTxWarp prst="textNoShape">
              <a:avLst/>
            </a:prstTxWarp>
          </a:bodyPr>
          <a:lstStyle/>
          <a:p>
            <a:r>
              <a:rPr lang="en-US" sz="1600">
                <a:latin typeface="Tahoma" charset="0"/>
              </a:rPr>
              <a:t>cluster</a:t>
            </a:r>
          </a:p>
          <a:p>
            <a:r>
              <a:rPr lang="en-US" sz="1600">
                <a:latin typeface="Tahoma" charset="0"/>
              </a:rPr>
              <a:t>serves VSP</a:t>
            </a:r>
            <a:r>
              <a:rPr lang="en-US" sz="1600" baseline="-25000">
                <a:latin typeface="Tahoma" charset="0"/>
              </a:rPr>
              <a:t>2</a:t>
            </a:r>
          </a:p>
        </p:txBody>
      </p:sp>
      <p:sp>
        <p:nvSpPr>
          <p:cNvPr id="36870" name="AutoShape 5"/>
          <p:cNvSpPr>
            <a:spLocks noChangeArrowheads="1"/>
          </p:cNvSpPr>
          <p:nvPr/>
        </p:nvSpPr>
        <p:spPr bwMode="auto">
          <a:xfrm>
            <a:off x="2286000" y="2667000"/>
            <a:ext cx="381000" cy="381000"/>
          </a:xfrm>
          <a:prstGeom prst="octagon">
            <a:avLst>
              <a:gd name="adj" fmla="val 29287"/>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36871" name="AutoShape 6"/>
          <p:cNvSpPr>
            <a:spLocks noChangeArrowheads="1"/>
          </p:cNvSpPr>
          <p:nvPr/>
        </p:nvSpPr>
        <p:spPr bwMode="auto">
          <a:xfrm>
            <a:off x="3429000" y="1981200"/>
            <a:ext cx="381000" cy="381000"/>
          </a:xfrm>
          <a:prstGeom prst="octagon">
            <a:avLst>
              <a:gd name="adj" fmla="val 29287"/>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36872" name="AutoShape 7"/>
          <p:cNvSpPr>
            <a:spLocks noChangeArrowheads="1"/>
          </p:cNvSpPr>
          <p:nvPr/>
        </p:nvSpPr>
        <p:spPr bwMode="auto">
          <a:xfrm>
            <a:off x="2286000" y="1981200"/>
            <a:ext cx="381000" cy="381000"/>
          </a:xfrm>
          <a:prstGeom prst="octagon">
            <a:avLst>
              <a:gd name="adj" fmla="val 29287"/>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36873" name="AutoShape 8"/>
          <p:cNvSpPr>
            <a:spLocks noChangeArrowheads="1"/>
          </p:cNvSpPr>
          <p:nvPr/>
        </p:nvSpPr>
        <p:spPr bwMode="auto">
          <a:xfrm>
            <a:off x="3429000" y="2667000"/>
            <a:ext cx="381000" cy="381000"/>
          </a:xfrm>
          <a:prstGeom prst="octagon">
            <a:avLst>
              <a:gd name="adj" fmla="val 29287"/>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cxnSp>
        <p:nvCxnSpPr>
          <p:cNvPr id="36874" name="AutoShape 9"/>
          <p:cNvCxnSpPr>
            <a:cxnSpLocks noChangeShapeType="1"/>
            <a:stCxn id="36872" idx="2"/>
            <a:endCxn id="36871" idx="2"/>
          </p:cNvCxnSpPr>
          <p:nvPr/>
        </p:nvCxnSpPr>
        <p:spPr bwMode="auto">
          <a:xfrm>
            <a:off x="2667000" y="2171700"/>
            <a:ext cx="762000" cy="0"/>
          </a:xfrm>
          <a:prstGeom prst="straightConnector1">
            <a:avLst/>
          </a:prstGeom>
          <a:noFill/>
          <a:ln w="9525">
            <a:solidFill>
              <a:schemeClr val="tx1"/>
            </a:solidFill>
            <a:miter lim="800000"/>
            <a:headEnd type="triangle" w="med" len="med"/>
            <a:tailEnd type="triangle" w="med" len="med"/>
          </a:ln>
        </p:spPr>
      </p:cxnSp>
      <p:cxnSp>
        <p:nvCxnSpPr>
          <p:cNvPr id="36875" name="AutoShape 10"/>
          <p:cNvCxnSpPr>
            <a:cxnSpLocks noChangeShapeType="1"/>
            <a:stCxn id="36872" idx="2"/>
            <a:endCxn id="36870" idx="2"/>
          </p:cNvCxnSpPr>
          <p:nvPr/>
        </p:nvCxnSpPr>
        <p:spPr bwMode="auto">
          <a:xfrm>
            <a:off x="2476500" y="2362200"/>
            <a:ext cx="0" cy="304800"/>
          </a:xfrm>
          <a:prstGeom prst="straightConnector1">
            <a:avLst/>
          </a:prstGeom>
          <a:noFill/>
          <a:ln w="9525">
            <a:solidFill>
              <a:schemeClr val="tx1"/>
            </a:solidFill>
            <a:miter lim="800000"/>
            <a:headEnd type="triangle" w="med" len="med"/>
            <a:tailEnd type="triangle" w="med" len="med"/>
          </a:ln>
        </p:spPr>
      </p:cxnSp>
      <p:cxnSp>
        <p:nvCxnSpPr>
          <p:cNvPr id="36876" name="AutoShape 11"/>
          <p:cNvCxnSpPr>
            <a:cxnSpLocks noChangeShapeType="1"/>
            <a:stCxn id="36870" idx="2"/>
            <a:endCxn id="36873" idx="2"/>
          </p:cNvCxnSpPr>
          <p:nvPr/>
        </p:nvCxnSpPr>
        <p:spPr bwMode="auto">
          <a:xfrm>
            <a:off x="2667000" y="2857500"/>
            <a:ext cx="762000" cy="0"/>
          </a:xfrm>
          <a:prstGeom prst="straightConnector1">
            <a:avLst/>
          </a:prstGeom>
          <a:noFill/>
          <a:ln w="9525">
            <a:solidFill>
              <a:schemeClr val="tx1"/>
            </a:solidFill>
            <a:miter lim="800000"/>
            <a:headEnd type="triangle" w="med" len="med"/>
            <a:tailEnd type="triangle" w="med" len="med"/>
          </a:ln>
        </p:spPr>
      </p:cxnSp>
      <p:cxnSp>
        <p:nvCxnSpPr>
          <p:cNvPr id="36877" name="AutoShape 12"/>
          <p:cNvCxnSpPr>
            <a:cxnSpLocks noChangeShapeType="1"/>
            <a:stCxn id="36871" idx="2"/>
            <a:endCxn id="36873" idx="2"/>
          </p:cNvCxnSpPr>
          <p:nvPr/>
        </p:nvCxnSpPr>
        <p:spPr bwMode="auto">
          <a:xfrm>
            <a:off x="3619500" y="2362200"/>
            <a:ext cx="0" cy="304800"/>
          </a:xfrm>
          <a:prstGeom prst="straightConnector1">
            <a:avLst/>
          </a:prstGeom>
          <a:noFill/>
          <a:ln w="9525">
            <a:solidFill>
              <a:schemeClr val="tx1"/>
            </a:solidFill>
            <a:miter lim="800000"/>
            <a:headEnd type="triangle" w="med" len="med"/>
            <a:tailEnd type="triangle" w="med" len="med"/>
          </a:ln>
        </p:spPr>
      </p:cxnSp>
      <p:cxnSp>
        <p:nvCxnSpPr>
          <p:cNvPr id="36878" name="AutoShape 13"/>
          <p:cNvCxnSpPr>
            <a:cxnSpLocks noChangeShapeType="1"/>
            <a:stCxn id="36872" idx="2"/>
            <a:endCxn id="36873" idx="2"/>
          </p:cNvCxnSpPr>
          <p:nvPr/>
        </p:nvCxnSpPr>
        <p:spPr bwMode="auto">
          <a:xfrm>
            <a:off x="2667000" y="2171700"/>
            <a:ext cx="952500" cy="495300"/>
          </a:xfrm>
          <a:prstGeom prst="straightConnector1">
            <a:avLst/>
          </a:prstGeom>
          <a:noFill/>
          <a:ln w="9525">
            <a:solidFill>
              <a:schemeClr val="tx1"/>
            </a:solidFill>
            <a:miter lim="800000"/>
            <a:headEnd type="triangle" w="med" len="med"/>
            <a:tailEnd type="triangle" w="med" len="med"/>
          </a:ln>
        </p:spPr>
      </p:cxnSp>
      <p:cxnSp>
        <p:nvCxnSpPr>
          <p:cNvPr id="36879" name="AutoShape 14"/>
          <p:cNvCxnSpPr>
            <a:cxnSpLocks noChangeShapeType="1"/>
            <a:stCxn id="36871" idx="2"/>
            <a:endCxn id="36870" idx="2"/>
          </p:cNvCxnSpPr>
          <p:nvPr/>
        </p:nvCxnSpPr>
        <p:spPr bwMode="auto">
          <a:xfrm flipH="1">
            <a:off x="2667000" y="2362200"/>
            <a:ext cx="952500" cy="495300"/>
          </a:xfrm>
          <a:prstGeom prst="straightConnector1">
            <a:avLst/>
          </a:prstGeom>
          <a:noFill/>
          <a:ln w="9525">
            <a:solidFill>
              <a:schemeClr val="tx1"/>
            </a:solidFill>
            <a:miter lim="800000"/>
            <a:headEnd type="triangle" w="med" len="med"/>
            <a:tailEnd type="triangle" w="med" len="med"/>
          </a:ln>
        </p:spPr>
      </p:cxnSp>
      <p:sp>
        <p:nvSpPr>
          <p:cNvPr id="36880" name="AutoShape 15"/>
          <p:cNvSpPr>
            <a:spLocks noChangeArrowheads="1"/>
          </p:cNvSpPr>
          <p:nvPr/>
        </p:nvSpPr>
        <p:spPr bwMode="auto">
          <a:xfrm>
            <a:off x="6057900" y="3733800"/>
            <a:ext cx="1295400" cy="609600"/>
          </a:xfrm>
          <a:prstGeom prst="flowChartAlternateProcess">
            <a:avLst/>
          </a:prstGeom>
          <a:solidFill>
            <a:srgbClr val="CC99FF">
              <a:alpha val="54117"/>
            </a:srgbClr>
          </a:solidFill>
          <a:ln w="9525">
            <a:solidFill>
              <a:schemeClr val="tx1"/>
            </a:solidFill>
            <a:miter lim="800000"/>
            <a:headEnd/>
            <a:tailEnd/>
          </a:ln>
        </p:spPr>
        <p:txBody>
          <a:bodyPr wrap="none" anchor="ctr">
            <a:prstTxWarp prst="textNoShape">
              <a:avLst/>
            </a:prstTxWarp>
          </a:bodyPr>
          <a:lstStyle/>
          <a:p>
            <a:r>
              <a:rPr lang="en-US">
                <a:latin typeface="Tahoma" charset="0"/>
              </a:rPr>
              <a:t>NY</a:t>
            </a:r>
          </a:p>
          <a:p>
            <a:r>
              <a:rPr lang="en-US">
                <a:latin typeface="Tahoma" charset="0"/>
              </a:rPr>
              <a:t>US</a:t>
            </a:r>
          </a:p>
        </p:txBody>
      </p:sp>
      <p:pic>
        <p:nvPicPr>
          <p:cNvPr id="36881" name="Picture 16" descr="IP Phone"/>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4800" y="1600200"/>
            <a:ext cx="914400" cy="501650"/>
          </a:xfrm>
          <a:prstGeom prst="rect">
            <a:avLst/>
          </a:prstGeom>
          <a:noFill/>
          <a:ln w="9525">
            <a:noFill/>
            <a:miter lim="800000"/>
            <a:headEnd/>
            <a:tailEnd/>
          </a:ln>
        </p:spPr>
      </p:pic>
      <p:sp>
        <p:nvSpPr>
          <p:cNvPr id="36882" name="AutoShape 17"/>
          <p:cNvSpPr>
            <a:spLocks noChangeArrowheads="1"/>
          </p:cNvSpPr>
          <p:nvPr/>
        </p:nvSpPr>
        <p:spPr bwMode="auto">
          <a:xfrm>
            <a:off x="4114800" y="3733800"/>
            <a:ext cx="1295400" cy="609600"/>
          </a:xfrm>
          <a:prstGeom prst="flowChartAlternateProcess">
            <a:avLst/>
          </a:prstGeom>
          <a:solidFill>
            <a:srgbClr val="CC99FF">
              <a:alpha val="54117"/>
            </a:srgbClr>
          </a:solidFill>
          <a:ln w="9525">
            <a:solidFill>
              <a:schemeClr val="tx1"/>
            </a:solidFill>
            <a:miter lim="800000"/>
            <a:headEnd/>
            <a:tailEnd/>
          </a:ln>
        </p:spPr>
        <p:txBody>
          <a:bodyPr wrap="none" anchor="ctr">
            <a:prstTxWarp prst="textNoShape">
              <a:avLst/>
            </a:prstTxWarp>
          </a:bodyPr>
          <a:lstStyle/>
          <a:p>
            <a:r>
              <a:rPr lang="en-US">
                <a:latin typeface="Tahoma" charset="0"/>
              </a:rPr>
              <a:t>NJ</a:t>
            </a:r>
          </a:p>
          <a:p>
            <a:r>
              <a:rPr lang="en-US">
                <a:latin typeface="Tahoma" charset="0"/>
              </a:rPr>
              <a:t>US</a:t>
            </a:r>
          </a:p>
        </p:txBody>
      </p:sp>
      <p:sp>
        <p:nvSpPr>
          <p:cNvPr id="36883" name="AutoShape 18"/>
          <p:cNvSpPr>
            <a:spLocks noChangeArrowheads="1"/>
          </p:cNvSpPr>
          <p:nvPr/>
        </p:nvSpPr>
        <p:spPr bwMode="auto">
          <a:xfrm>
            <a:off x="4876800" y="5029200"/>
            <a:ext cx="1295400" cy="609600"/>
          </a:xfrm>
          <a:prstGeom prst="flowChartAlternateProcess">
            <a:avLst/>
          </a:prstGeom>
          <a:solidFill>
            <a:srgbClr val="99CCFF">
              <a:alpha val="54117"/>
            </a:srgbClr>
          </a:solidFill>
          <a:ln w="9525">
            <a:solidFill>
              <a:schemeClr val="tx1"/>
            </a:solidFill>
            <a:miter lim="800000"/>
            <a:headEnd/>
            <a:tailEnd/>
          </a:ln>
        </p:spPr>
        <p:txBody>
          <a:bodyPr wrap="none" anchor="ctr">
            <a:prstTxWarp prst="textNoShape">
              <a:avLst/>
            </a:prstTxWarp>
          </a:bodyPr>
          <a:lstStyle/>
          <a:p>
            <a:r>
              <a:rPr lang="en-US">
                <a:latin typeface="Tahoma" charset="0"/>
              </a:rPr>
              <a:t>Bergen County</a:t>
            </a:r>
          </a:p>
          <a:p>
            <a:r>
              <a:rPr lang="en-US">
                <a:latin typeface="Tahoma" charset="0"/>
              </a:rPr>
              <a:t>NJ US</a:t>
            </a:r>
            <a:endParaRPr lang="en-US" sz="1200">
              <a:latin typeface="Tahoma" charset="0"/>
            </a:endParaRPr>
          </a:p>
        </p:txBody>
      </p:sp>
      <p:cxnSp>
        <p:nvCxnSpPr>
          <p:cNvPr id="36884" name="AutoShape 19"/>
          <p:cNvCxnSpPr>
            <a:cxnSpLocks noChangeShapeType="1"/>
            <a:stCxn id="36867" idx="3"/>
            <a:endCxn id="36869" idx="1"/>
          </p:cNvCxnSpPr>
          <p:nvPr/>
        </p:nvCxnSpPr>
        <p:spPr bwMode="auto">
          <a:xfrm flipV="1">
            <a:off x="4038600" y="2286000"/>
            <a:ext cx="1371600" cy="228600"/>
          </a:xfrm>
          <a:prstGeom prst="straightConnector1">
            <a:avLst/>
          </a:prstGeom>
          <a:noFill/>
          <a:ln w="38100">
            <a:solidFill>
              <a:schemeClr val="hlink"/>
            </a:solidFill>
            <a:prstDash val="sysDot"/>
            <a:miter lim="800000"/>
            <a:headEnd/>
            <a:tailEnd type="triangle" w="med" len="med"/>
          </a:ln>
        </p:spPr>
      </p:cxnSp>
      <p:cxnSp>
        <p:nvCxnSpPr>
          <p:cNvPr id="36885" name="AutoShape 20"/>
          <p:cNvCxnSpPr>
            <a:cxnSpLocks noChangeShapeType="1"/>
            <a:stCxn id="36869" idx="3"/>
          </p:cNvCxnSpPr>
          <p:nvPr/>
        </p:nvCxnSpPr>
        <p:spPr bwMode="auto">
          <a:xfrm>
            <a:off x="6705600" y="2286000"/>
            <a:ext cx="1600200" cy="0"/>
          </a:xfrm>
          <a:prstGeom prst="straightConnector1">
            <a:avLst/>
          </a:prstGeom>
          <a:noFill/>
          <a:ln w="38100">
            <a:solidFill>
              <a:schemeClr val="hlink"/>
            </a:solidFill>
            <a:prstDash val="sysDot"/>
            <a:miter lim="800000"/>
            <a:headEnd/>
            <a:tailEnd type="triangle" w="med" len="med"/>
          </a:ln>
        </p:spPr>
      </p:cxnSp>
      <p:cxnSp>
        <p:nvCxnSpPr>
          <p:cNvPr id="36886" name="AutoShape 21"/>
          <p:cNvCxnSpPr>
            <a:cxnSpLocks noChangeShapeType="1"/>
            <a:endCxn id="36867" idx="1"/>
          </p:cNvCxnSpPr>
          <p:nvPr/>
        </p:nvCxnSpPr>
        <p:spPr bwMode="auto">
          <a:xfrm rot="16200000" flipH="1">
            <a:off x="1203325" y="1660525"/>
            <a:ext cx="412750" cy="1295400"/>
          </a:xfrm>
          <a:prstGeom prst="curvedConnector2">
            <a:avLst/>
          </a:prstGeom>
          <a:noFill/>
          <a:ln w="38100">
            <a:solidFill>
              <a:srgbClr val="33CC33"/>
            </a:solidFill>
            <a:miter lim="800000"/>
            <a:headEnd/>
            <a:tailEnd type="triangle" w="med" len="med"/>
          </a:ln>
        </p:spPr>
      </p:cxnSp>
      <p:cxnSp>
        <p:nvCxnSpPr>
          <p:cNvPr id="36887" name="AutoShape 22"/>
          <p:cNvCxnSpPr>
            <a:cxnSpLocks noChangeShapeType="1"/>
            <a:stCxn id="36867" idx="2"/>
            <a:endCxn id="36882" idx="1"/>
          </p:cNvCxnSpPr>
          <p:nvPr/>
        </p:nvCxnSpPr>
        <p:spPr bwMode="auto">
          <a:xfrm rot="16200000" flipH="1">
            <a:off x="3162300" y="3086100"/>
            <a:ext cx="838200" cy="1066800"/>
          </a:xfrm>
          <a:prstGeom prst="curvedConnector2">
            <a:avLst/>
          </a:prstGeom>
          <a:noFill/>
          <a:ln w="38100">
            <a:solidFill>
              <a:srgbClr val="33CC33"/>
            </a:solidFill>
            <a:miter lim="800000"/>
            <a:headEnd/>
            <a:tailEnd type="triangle" w="med" len="med"/>
          </a:ln>
        </p:spPr>
      </p:cxnSp>
      <p:cxnSp>
        <p:nvCxnSpPr>
          <p:cNvPr id="36888" name="AutoShape 23"/>
          <p:cNvCxnSpPr>
            <a:cxnSpLocks noChangeShapeType="1"/>
            <a:stCxn id="36882" idx="2"/>
            <a:endCxn id="36883" idx="0"/>
          </p:cNvCxnSpPr>
          <p:nvPr/>
        </p:nvCxnSpPr>
        <p:spPr bwMode="auto">
          <a:xfrm rot="16200000" flipH="1">
            <a:off x="4800600" y="4305300"/>
            <a:ext cx="685800" cy="762000"/>
          </a:xfrm>
          <a:prstGeom prst="curvedConnector3">
            <a:avLst>
              <a:gd name="adj1" fmla="val 50000"/>
            </a:avLst>
          </a:prstGeom>
          <a:noFill/>
          <a:ln w="38100">
            <a:solidFill>
              <a:srgbClr val="33CC33"/>
            </a:solidFill>
            <a:miter lim="800000"/>
            <a:headEnd/>
            <a:tailEnd type="triangle" w="med" len="med"/>
          </a:ln>
        </p:spPr>
      </p:cxnSp>
      <p:sp>
        <p:nvSpPr>
          <p:cNvPr id="36889" name="Text Box 24"/>
          <p:cNvSpPr txBox="1">
            <a:spLocks noChangeArrowheads="1"/>
          </p:cNvSpPr>
          <p:nvPr/>
        </p:nvSpPr>
        <p:spPr bwMode="auto">
          <a:xfrm>
            <a:off x="136525" y="2139950"/>
            <a:ext cx="1343025" cy="942975"/>
          </a:xfrm>
          <a:prstGeom prst="rect">
            <a:avLst/>
          </a:prstGeom>
          <a:noFill/>
          <a:ln w="9525">
            <a:noFill/>
            <a:miter lim="800000"/>
            <a:headEnd/>
            <a:tailEnd/>
          </a:ln>
        </p:spPr>
        <p:txBody>
          <a:bodyPr wrap="none">
            <a:prstTxWarp prst="textNoShape">
              <a:avLst/>
            </a:prstTxWarp>
            <a:spAutoFit/>
          </a:bodyPr>
          <a:lstStyle/>
          <a:p>
            <a:r>
              <a:rPr lang="en-US">
                <a:latin typeface="Tahoma" charset="0"/>
              </a:rPr>
              <a:t>123 Broad Ave</a:t>
            </a:r>
          </a:p>
          <a:p>
            <a:r>
              <a:rPr lang="en-US">
                <a:latin typeface="Tahoma" charset="0"/>
              </a:rPr>
              <a:t>Leonia</a:t>
            </a:r>
          </a:p>
          <a:p>
            <a:r>
              <a:rPr lang="en-US">
                <a:latin typeface="Tahoma" charset="0"/>
              </a:rPr>
              <a:t>Bergen County</a:t>
            </a:r>
          </a:p>
          <a:p>
            <a:r>
              <a:rPr lang="en-US">
                <a:latin typeface="Tahoma" charset="0"/>
              </a:rPr>
              <a:t>NJ US</a:t>
            </a:r>
          </a:p>
        </p:txBody>
      </p:sp>
      <p:sp>
        <p:nvSpPr>
          <p:cNvPr id="36890" name="Text Box 25"/>
          <p:cNvSpPr txBox="1">
            <a:spLocks noChangeArrowheads="1"/>
          </p:cNvSpPr>
          <p:nvPr/>
        </p:nvSpPr>
        <p:spPr bwMode="auto">
          <a:xfrm>
            <a:off x="1981200" y="1447800"/>
            <a:ext cx="1743075" cy="304800"/>
          </a:xfrm>
          <a:prstGeom prst="rect">
            <a:avLst/>
          </a:prstGeom>
          <a:noFill/>
          <a:ln w="9525">
            <a:noFill/>
            <a:miter lim="800000"/>
            <a:headEnd/>
            <a:tailEnd/>
          </a:ln>
        </p:spPr>
        <p:txBody>
          <a:bodyPr wrap="none">
            <a:prstTxWarp prst="textNoShape">
              <a:avLst/>
            </a:prstTxWarp>
            <a:spAutoFit/>
          </a:bodyPr>
          <a:lstStyle/>
          <a:p>
            <a:r>
              <a:rPr lang="en-US" i="1">
                <a:latin typeface="Tahoma" charset="0"/>
              </a:rPr>
              <a:t>cluster serving VSP</a:t>
            </a:r>
            <a:r>
              <a:rPr lang="en-US" i="1" baseline="-25000">
                <a:latin typeface="Tahoma" charset="0"/>
              </a:rPr>
              <a:t>1</a:t>
            </a:r>
          </a:p>
        </p:txBody>
      </p:sp>
      <p:sp>
        <p:nvSpPr>
          <p:cNvPr id="36891" name="Text Box 26"/>
          <p:cNvSpPr txBox="1">
            <a:spLocks noChangeArrowheads="1"/>
          </p:cNvSpPr>
          <p:nvPr/>
        </p:nvSpPr>
        <p:spPr bwMode="auto">
          <a:xfrm>
            <a:off x="6781800" y="1676400"/>
            <a:ext cx="1450975" cy="517525"/>
          </a:xfrm>
          <a:prstGeom prst="rect">
            <a:avLst/>
          </a:prstGeom>
          <a:noFill/>
          <a:ln w="9525">
            <a:noFill/>
            <a:miter lim="800000"/>
            <a:headEnd/>
            <a:tailEnd/>
          </a:ln>
        </p:spPr>
        <p:txBody>
          <a:bodyPr wrap="none">
            <a:prstTxWarp prst="textNoShape">
              <a:avLst/>
            </a:prstTxWarp>
            <a:spAutoFit/>
          </a:bodyPr>
          <a:lstStyle/>
          <a:p>
            <a:r>
              <a:rPr lang="en-US">
                <a:solidFill>
                  <a:schemeClr val="hlink"/>
                </a:solidFill>
                <a:latin typeface="Tahoma" charset="0"/>
              </a:rPr>
              <a:t>replicate</a:t>
            </a:r>
          </a:p>
          <a:p>
            <a:r>
              <a:rPr lang="en-US">
                <a:solidFill>
                  <a:schemeClr val="hlink"/>
                </a:solidFill>
                <a:latin typeface="Tahoma" charset="0"/>
              </a:rPr>
              <a:t>root information</a:t>
            </a:r>
          </a:p>
        </p:txBody>
      </p:sp>
      <p:sp>
        <p:nvSpPr>
          <p:cNvPr id="36892" name="Text Box 27"/>
          <p:cNvSpPr txBox="1">
            <a:spLocks noChangeArrowheads="1"/>
          </p:cNvSpPr>
          <p:nvPr/>
        </p:nvSpPr>
        <p:spPr bwMode="auto">
          <a:xfrm>
            <a:off x="5486400" y="4419600"/>
            <a:ext cx="835025" cy="581025"/>
          </a:xfrm>
          <a:prstGeom prst="rect">
            <a:avLst/>
          </a:prstGeom>
          <a:noFill/>
          <a:ln w="9525">
            <a:noFill/>
            <a:miter lim="800000"/>
            <a:headEnd/>
            <a:tailEnd/>
          </a:ln>
        </p:spPr>
        <p:txBody>
          <a:bodyPr wrap="none">
            <a:prstTxWarp prst="textNoShape">
              <a:avLst/>
            </a:prstTxWarp>
            <a:spAutoFit/>
          </a:bodyPr>
          <a:lstStyle/>
          <a:p>
            <a:r>
              <a:rPr lang="en-US" sz="1600">
                <a:solidFill>
                  <a:srgbClr val="33CC33"/>
                </a:solidFill>
                <a:latin typeface="Tahoma" charset="0"/>
              </a:rPr>
              <a:t>search</a:t>
            </a:r>
          </a:p>
          <a:p>
            <a:r>
              <a:rPr lang="en-US" sz="1600">
                <a:solidFill>
                  <a:srgbClr val="33CC33"/>
                </a:solidFill>
                <a:latin typeface="Tahoma" charset="0"/>
              </a:rPr>
              <a:t>referral</a:t>
            </a:r>
          </a:p>
        </p:txBody>
      </p:sp>
      <p:sp>
        <p:nvSpPr>
          <p:cNvPr id="36893" name="Text Box 28"/>
          <p:cNvSpPr txBox="1">
            <a:spLocks noChangeArrowheads="1"/>
          </p:cNvSpPr>
          <p:nvPr/>
        </p:nvSpPr>
        <p:spPr bwMode="auto">
          <a:xfrm>
            <a:off x="7467600" y="3657600"/>
            <a:ext cx="784225" cy="611188"/>
          </a:xfrm>
          <a:prstGeom prst="rect">
            <a:avLst/>
          </a:prstGeom>
          <a:noFill/>
          <a:ln w="9525">
            <a:noFill/>
            <a:miter lim="800000"/>
            <a:headEnd/>
            <a:tailEnd/>
          </a:ln>
        </p:spPr>
        <p:txBody>
          <a:bodyPr wrap="none">
            <a:prstTxWarp prst="textNoShape">
              <a:avLst/>
            </a:prstTxWarp>
            <a:spAutoFit/>
          </a:bodyPr>
          <a:lstStyle/>
          <a:p>
            <a:r>
              <a:rPr lang="en-US" sz="1600" i="1">
                <a:solidFill>
                  <a:srgbClr val="CC99FF"/>
                </a:solidFill>
                <a:latin typeface="Tahoma" charset="0"/>
              </a:rPr>
              <a:t>root</a:t>
            </a:r>
          </a:p>
          <a:p>
            <a:r>
              <a:rPr lang="en-US" i="1">
                <a:solidFill>
                  <a:srgbClr val="CC99FF"/>
                </a:solidFill>
                <a:latin typeface="Tahoma" charset="0"/>
              </a:rPr>
              <a:t>nodes</a:t>
            </a:r>
          </a:p>
        </p:txBody>
      </p:sp>
      <p:sp>
        <p:nvSpPr>
          <p:cNvPr id="36894" name="AutoShape 29"/>
          <p:cNvSpPr>
            <a:spLocks noChangeArrowheads="1"/>
          </p:cNvSpPr>
          <p:nvPr/>
        </p:nvSpPr>
        <p:spPr bwMode="auto">
          <a:xfrm>
            <a:off x="6477000" y="5562600"/>
            <a:ext cx="1295400" cy="609600"/>
          </a:xfrm>
          <a:prstGeom prst="flowChartAlternateProcess">
            <a:avLst/>
          </a:prstGeom>
          <a:solidFill>
            <a:srgbClr val="99CCFF">
              <a:alpha val="54117"/>
            </a:srgbClr>
          </a:solidFill>
          <a:ln w="9525">
            <a:solidFill>
              <a:schemeClr val="tx1"/>
            </a:solidFill>
            <a:miter lim="800000"/>
            <a:headEnd/>
            <a:tailEnd/>
          </a:ln>
        </p:spPr>
        <p:txBody>
          <a:bodyPr wrap="none" anchor="ctr">
            <a:prstTxWarp prst="textNoShape">
              <a:avLst/>
            </a:prstTxWarp>
          </a:bodyPr>
          <a:lstStyle/>
          <a:p>
            <a:r>
              <a:rPr lang="en-US">
                <a:latin typeface="Tahoma" charset="0"/>
              </a:rPr>
              <a:t>Leonia</a:t>
            </a:r>
          </a:p>
          <a:p>
            <a:r>
              <a:rPr lang="en-US">
                <a:latin typeface="Tahoma" charset="0"/>
              </a:rPr>
              <a:t>NJ US</a:t>
            </a:r>
          </a:p>
        </p:txBody>
      </p:sp>
      <p:cxnSp>
        <p:nvCxnSpPr>
          <p:cNvPr id="36895" name="AutoShape 30"/>
          <p:cNvCxnSpPr>
            <a:cxnSpLocks noChangeShapeType="1"/>
            <a:stCxn id="36883" idx="3"/>
            <a:endCxn id="36894" idx="0"/>
          </p:cNvCxnSpPr>
          <p:nvPr/>
        </p:nvCxnSpPr>
        <p:spPr bwMode="auto">
          <a:xfrm>
            <a:off x="6172200" y="5334000"/>
            <a:ext cx="952500" cy="228600"/>
          </a:xfrm>
          <a:prstGeom prst="curvedConnector2">
            <a:avLst/>
          </a:prstGeom>
          <a:noFill/>
          <a:ln w="38100">
            <a:solidFill>
              <a:srgbClr val="33CC33"/>
            </a:solidFill>
            <a:miter lim="800000"/>
            <a:headEnd/>
            <a:tailEnd type="triangle" w="med" len="med"/>
          </a:ln>
        </p:spPr>
      </p:cxnSp>
      <p:cxnSp>
        <p:nvCxnSpPr>
          <p:cNvPr id="36896" name="AutoShape 31"/>
          <p:cNvCxnSpPr>
            <a:cxnSpLocks noChangeShapeType="1"/>
            <a:stCxn id="36894" idx="2"/>
            <a:endCxn id="36889" idx="2"/>
          </p:cNvCxnSpPr>
          <p:nvPr/>
        </p:nvCxnSpPr>
        <p:spPr bwMode="auto">
          <a:xfrm rot="16200000" flipV="1">
            <a:off x="2421731" y="1469232"/>
            <a:ext cx="3089275" cy="6316662"/>
          </a:xfrm>
          <a:prstGeom prst="curvedConnector3">
            <a:avLst>
              <a:gd name="adj1" fmla="val -7398"/>
            </a:avLst>
          </a:prstGeom>
          <a:noFill/>
          <a:ln w="9525">
            <a:solidFill>
              <a:srgbClr val="33CC33"/>
            </a:solidFill>
            <a:miter lim="800000"/>
            <a:headEnd/>
            <a:tailEnd type="triangle" w="med" len="med"/>
          </a:ln>
        </p:spPr>
      </p:cxnSp>
      <p:sp>
        <p:nvSpPr>
          <p:cNvPr id="36897" name="Text Box 32"/>
          <p:cNvSpPr txBox="1">
            <a:spLocks noChangeArrowheads="1"/>
          </p:cNvSpPr>
          <p:nvPr/>
        </p:nvSpPr>
        <p:spPr bwMode="auto">
          <a:xfrm>
            <a:off x="1295400" y="4267200"/>
            <a:ext cx="2198688" cy="336550"/>
          </a:xfrm>
          <a:prstGeom prst="rect">
            <a:avLst/>
          </a:prstGeom>
          <a:noFill/>
          <a:ln w="9525">
            <a:noFill/>
            <a:miter lim="800000"/>
            <a:headEnd/>
            <a:tailEnd/>
          </a:ln>
        </p:spPr>
        <p:txBody>
          <a:bodyPr wrap="none">
            <a:prstTxWarp prst="textNoShape">
              <a:avLst/>
            </a:prstTxWarp>
            <a:spAutoFit/>
          </a:bodyPr>
          <a:lstStyle/>
          <a:p>
            <a:r>
              <a:rPr lang="en-US" sz="1600">
                <a:latin typeface="Tahoma" charset="0"/>
              </a:rPr>
              <a:t>sip:psap@leonianj.gov</a:t>
            </a:r>
          </a:p>
        </p:txBody>
      </p:sp>
      <p:sp>
        <p:nvSpPr>
          <p:cNvPr id="36898" name="Text Box 33"/>
          <p:cNvSpPr txBox="1">
            <a:spLocks noChangeArrowheads="1"/>
          </p:cNvSpPr>
          <p:nvPr/>
        </p:nvSpPr>
        <p:spPr bwMode="auto">
          <a:xfrm>
            <a:off x="1203325" y="1350963"/>
            <a:ext cx="606425" cy="336550"/>
          </a:xfrm>
          <a:prstGeom prst="rect">
            <a:avLst/>
          </a:prstGeom>
          <a:noFill/>
          <a:ln w="9525">
            <a:noFill/>
            <a:miter lim="800000"/>
            <a:headEnd/>
            <a:tailEnd/>
          </a:ln>
        </p:spPr>
        <p:txBody>
          <a:bodyPr wrap="none">
            <a:prstTxWarp prst="textNoShape">
              <a:avLst/>
            </a:prstTxWarp>
            <a:spAutoFit/>
          </a:bodyPr>
          <a:lstStyle/>
          <a:p>
            <a:r>
              <a:rPr lang="en-US" sz="1600">
                <a:latin typeface="Tahoma" charset="0"/>
              </a:rPr>
              <a:t>VSP</a:t>
            </a:r>
            <a:r>
              <a:rPr lang="en-US" sz="1600" baseline="-25000">
                <a:latin typeface="Tahoma" charset="0"/>
              </a:rPr>
              <a:t>1</a:t>
            </a:r>
          </a:p>
        </p:txBody>
      </p:sp>
      <p:sp>
        <p:nvSpPr>
          <p:cNvPr id="36899" name="Text Box 34"/>
          <p:cNvSpPr txBox="1">
            <a:spLocks noChangeArrowheads="1"/>
          </p:cNvSpPr>
          <p:nvPr/>
        </p:nvSpPr>
        <p:spPr bwMode="auto">
          <a:xfrm>
            <a:off x="3260725" y="3389313"/>
            <a:ext cx="730250" cy="366712"/>
          </a:xfrm>
          <a:prstGeom prst="rect">
            <a:avLst/>
          </a:prstGeom>
          <a:noFill/>
          <a:ln w="9525">
            <a:noFill/>
            <a:miter lim="800000"/>
            <a:headEnd/>
            <a:tailEnd/>
          </a:ln>
        </p:spPr>
        <p:txBody>
          <a:bodyPr wrap="none">
            <a:prstTxWarp prst="textNoShape">
              <a:avLst/>
            </a:prstTxWarp>
            <a:spAutoFit/>
          </a:bodyPr>
          <a:lstStyle/>
          <a:p>
            <a:pPr eaLnBrk="0" hangingPunct="0"/>
            <a:r>
              <a:rPr lang="en-US"/>
              <a:t>LoST</a:t>
            </a:r>
          </a:p>
        </p:txBody>
      </p:sp>
      <p:sp>
        <p:nvSpPr>
          <p:cNvPr id="36" name="Footer Placeholder 3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3" name="Text Box 2"/>
          <p:cNvSpPr txBox="1">
            <a:spLocks noChangeArrowheads="1"/>
          </p:cNvSpPr>
          <p:nvPr/>
        </p:nvSpPr>
        <p:spPr bwMode="auto">
          <a:xfrm>
            <a:off x="228600" y="228600"/>
            <a:ext cx="184150" cy="366713"/>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5058" name="Object 2"/>
          <p:cNvGraphicFramePr>
            <a:graphicFrameLocks noChangeAspect="1"/>
          </p:cNvGraphicFramePr>
          <p:nvPr/>
        </p:nvGraphicFramePr>
        <p:xfrm>
          <a:off x="2971800" y="381000"/>
          <a:ext cx="5867400" cy="6145213"/>
        </p:xfrm>
        <a:graphic>
          <a:graphicData uri="http://schemas.openxmlformats.org/presentationml/2006/ole">
            <p:oleObj spid="_x0000_s162818" name="Visio" r:id="rId3" imgW="5867116" imgH="6145418" progId="Visio.Drawing.11">
              <p:embed/>
            </p:oleObj>
          </a:graphicData>
        </a:graphic>
      </p:graphicFrame>
      <p:sp>
        <p:nvSpPr>
          <p:cNvPr id="47108" name="Line 4"/>
          <p:cNvSpPr>
            <a:spLocks noChangeShapeType="1"/>
          </p:cNvSpPr>
          <p:nvPr/>
        </p:nvSpPr>
        <p:spPr bwMode="auto">
          <a:xfrm>
            <a:off x="5257800" y="3429000"/>
            <a:ext cx="5334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09" name="Line 5"/>
          <p:cNvSpPr>
            <a:spLocks noChangeShapeType="1"/>
          </p:cNvSpPr>
          <p:nvPr/>
        </p:nvSpPr>
        <p:spPr bwMode="auto">
          <a:xfrm>
            <a:off x="5791200" y="4572000"/>
            <a:ext cx="6096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0" name="Line 6"/>
          <p:cNvSpPr>
            <a:spLocks noChangeShapeType="1"/>
          </p:cNvSpPr>
          <p:nvPr/>
        </p:nvSpPr>
        <p:spPr bwMode="auto">
          <a:xfrm rot="-5400000">
            <a:off x="5219700" y="4000500"/>
            <a:ext cx="11430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1" name="Line 7"/>
          <p:cNvSpPr>
            <a:spLocks noChangeShapeType="1"/>
          </p:cNvSpPr>
          <p:nvPr/>
        </p:nvSpPr>
        <p:spPr bwMode="auto">
          <a:xfrm>
            <a:off x="6781800" y="4572000"/>
            <a:ext cx="4572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2" name="Line 8"/>
          <p:cNvSpPr>
            <a:spLocks noChangeShapeType="1"/>
          </p:cNvSpPr>
          <p:nvPr/>
        </p:nvSpPr>
        <p:spPr bwMode="auto">
          <a:xfrm rot="-5400000">
            <a:off x="6705600" y="5105400"/>
            <a:ext cx="10668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3" name="Line 9"/>
          <p:cNvSpPr>
            <a:spLocks noChangeShapeType="1"/>
          </p:cNvSpPr>
          <p:nvPr/>
        </p:nvSpPr>
        <p:spPr bwMode="auto">
          <a:xfrm>
            <a:off x="7315200" y="5638800"/>
            <a:ext cx="1524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4" name="Line 10"/>
          <p:cNvSpPr>
            <a:spLocks noChangeShapeType="1"/>
          </p:cNvSpPr>
          <p:nvPr/>
        </p:nvSpPr>
        <p:spPr bwMode="auto">
          <a:xfrm rot="-5400000">
            <a:off x="5943600" y="5029200"/>
            <a:ext cx="9144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5" name="Line 11"/>
          <p:cNvSpPr>
            <a:spLocks noChangeShapeType="1"/>
          </p:cNvSpPr>
          <p:nvPr/>
        </p:nvSpPr>
        <p:spPr bwMode="auto">
          <a:xfrm>
            <a:off x="6477000" y="5486400"/>
            <a:ext cx="3810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6" name="Line 12"/>
          <p:cNvSpPr>
            <a:spLocks noChangeShapeType="1"/>
          </p:cNvSpPr>
          <p:nvPr/>
        </p:nvSpPr>
        <p:spPr bwMode="auto">
          <a:xfrm rot="-5400000">
            <a:off x="6324600" y="5029200"/>
            <a:ext cx="9144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17" name="Line 13"/>
          <p:cNvSpPr>
            <a:spLocks noChangeShapeType="1"/>
          </p:cNvSpPr>
          <p:nvPr/>
        </p:nvSpPr>
        <p:spPr bwMode="auto">
          <a:xfrm rot="-5400000">
            <a:off x="2933700" y="1943100"/>
            <a:ext cx="1143000" cy="0"/>
          </a:xfrm>
          <a:prstGeom prst="line">
            <a:avLst/>
          </a:prstGeom>
          <a:noFill/>
          <a:ln w="57150">
            <a:solidFill>
              <a:srgbClr val="CC3399"/>
            </a:solidFill>
            <a:prstDash val="sysDot"/>
            <a:round/>
            <a:headEnd/>
            <a:tailEnd/>
          </a:ln>
        </p:spPr>
        <p:txBody>
          <a:bodyPr>
            <a:prstTxWarp prst="textNoShape">
              <a:avLst/>
            </a:prstTxWarp>
          </a:bodyPr>
          <a:lstStyle/>
          <a:p>
            <a:endParaRPr lang="en-US"/>
          </a:p>
        </p:txBody>
      </p:sp>
      <p:sp>
        <p:nvSpPr>
          <p:cNvPr id="47118" name="Line 14"/>
          <p:cNvSpPr>
            <a:spLocks noChangeShapeType="1"/>
          </p:cNvSpPr>
          <p:nvPr/>
        </p:nvSpPr>
        <p:spPr bwMode="auto">
          <a:xfrm rot="-5400000">
            <a:off x="4457700" y="1943100"/>
            <a:ext cx="1143000" cy="0"/>
          </a:xfrm>
          <a:prstGeom prst="line">
            <a:avLst/>
          </a:prstGeom>
          <a:noFill/>
          <a:ln w="57150">
            <a:solidFill>
              <a:srgbClr val="CC3399"/>
            </a:solidFill>
            <a:prstDash val="sysDot"/>
            <a:round/>
            <a:headEnd/>
            <a:tailEnd/>
          </a:ln>
        </p:spPr>
        <p:txBody>
          <a:bodyPr>
            <a:prstTxWarp prst="textNoShape">
              <a:avLst/>
            </a:prstTxWarp>
          </a:bodyPr>
          <a:lstStyle/>
          <a:p>
            <a:endParaRPr lang="en-US"/>
          </a:p>
        </p:txBody>
      </p:sp>
      <p:sp>
        <p:nvSpPr>
          <p:cNvPr id="47119" name="Line 15"/>
          <p:cNvSpPr>
            <a:spLocks noChangeShapeType="1"/>
          </p:cNvSpPr>
          <p:nvPr/>
        </p:nvSpPr>
        <p:spPr bwMode="auto">
          <a:xfrm>
            <a:off x="3505200" y="1371600"/>
            <a:ext cx="1524000" cy="0"/>
          </a:xfrm>
          <a:prstGeom prst="line">
            <a:avLst/>
          </a:prstGeom>
          <a:noFill/>
          <a:ln w="57150">
            <a:solidFill>
              <a:srgbClr val="CC3399"/>
            </a:solidFill>
            <a:prstDash val="sysDot"/>
            <a:round/>
            <a:headEnd/>
            <a:tailEnd/>
          </a:ln>
        </p:spPr>
        <p:txBody>
          <a:bodyPr>
            <a:prstTxWarp prst="textNoShape">
              <a:avLst/>
            </a:prstTxWarp>
          </a:bodyPr>
          <a:lstStyle/>
          <a:p>
            <a:endParaRPr lang="en-US"/>
          </a:p>
        </p:txBody>
      </p:sp>
      <p:sp>
        <p:nvSpPr>
          <p:cNvPr id="47120" name="Line 16"/>
          <p:cNvSpPr>
            <a:spLocks noChangeShapeType="1"/>
          </p:cNvSpPr>
          <p:nvPr/>
        </p:nvSpPr>
        <p:spPr bwMode="auto">
          <a:xfrm rot="-5400000">
            <a:off x="7620000" y="6172200"/>
            <a:ext cx="457200" cy="0"/>
          </a:xfrm>
          <a:prstGeom prst="line">
            <a:avLst/>
          </a:prstGeom>
          <a:noFill/>
          <a:ln w="57150" cap="rnd">
            <a:solidFill>
              <a:srgbClr val="FF0000"/>
            </a:solidFill>
            <a:prstDash val="sysDot"/>
            <a:round/>
            <a:headEnd/>
            <a:tailEnd/>
          </a:ln>
        </p:spPr>
        <p:txBody>
          <a:bodyPr>
            <a:prstTxWarp prst="textNoShape">
              <a:avLst/>
            </a:prstTxWarp>
          </a:bodyPr>
          <a:lstStyle/>
          <a:p>
            <a:endParaRPr lang="en-US"/>
          </a:p>
        </p:txBody>
      </p:sp>
      <p:sp>
        <p:nvSpPr>
          <p:cNvPr id="47121" name="Line 17"/>
          <p:cNvSpPr>
            <a:spLocks noChangeShapeType="1"/>
          </p:cNvSpPr>
          <p:nvPr/>
        </p:nvSpPr>
        <p:spPr bwMode="auto">
          <a:xfrm rot="-5400000">
            <a:off x="4305300" y="6210300"/>
            <a:ext cx="381000" cy="0"/>
          </a:xfrm>
          <a:prstGeom prst="line">
            <a:avLst/>
          </a:prstGeom>
          <a:noFill/>
          <a:ln w="57150" cap="rnd">
            <a:solidFill>
              <a:srgbClr val="FF0000"/>
            </a:solidFill>
            <a:prstDash val="sysDot"/>
            <a:round/>
            <a:headEnd/>
            <a:tailEnd/>
          </a:ln>
        </p:spPr>
        <p:txBody>
          <a:bodyPr>
            <a:prstTxWarp prst="textNoShape">
              <a:avLst/>
            </a:prstTxWarp>
          </a:bodyPr>
          <a:lstStyle/>
          <a:p>
            <a:endParaRPr lang="en-US"/>
          </a:p>
        </p:txBody>
      </p:sp>
      <p:sp>
        <p:nvSpPr>
          <p:cNvPr id="47122" name="Line 18"/>
          <p:cNvSpPr>
            <a:spLocks noChangeShapeType="1"/>
          </p:cNvSpPr>
          <p:nvPr/>
        </p:nvSpPr>
        <p:spPr bwMode="auto">
          <a:xfrm>
            <a:off x="4572000" y="6400800"/>
            <a:ext cx="3276600" cy="0"/>
          </a:xfrm>
          <a:prstGeom prst="line">
            <a:avLst/>
          </a:prstGeom>
          <a:noFill/>
          <a:ln w="57150" cap="rnd">
            <a:solidFill>
              <a:srgbClr val="FF0000"/>
            </a:solidFill>
            <a:prstDash val="sysDot"/>
            <a:round/>
            <a:headEnd/>
            <a:tailEnd/>
          </a:ln>
        </p:spPr>
        <p:txBody>
          <a:bodyPr>
            <a:prstTxWarp prst="textNoShape">
              <a:avLst/>
            </a:prstTxWarp>
          </a:bodyPr>
          <a:lstStyle/>
          <a:p>
            <a:endParaRPr lang="en-US"/>
          </a:p>
        </p:txBody>
      </p:sp>
      <p:sp>
        <p:nvSpPr>
          <p:cNvPr id="47123" name="Text Box 19"/>
          <p:cNvSpPr txBox="1">
            <a:spLocks noChangeArrowheads="1"/>
          </p:cNvSpPr>
          <p:nvPr/>
        </p:nvSpPr>
        <p:spPr bwMode="auto">
          <a:xfrm>
            <a:off x="2343150" y="5043488"/>
            <a:ext cx="641350" cy="366712"/>
          </a:xfrm>
          <a:prstGeom prst="rect">
            <a:avLst/>
          </a:prstGeom>
          <a:noFill/>
          <a:ln w="9525">
            <a:noFill/>
            <a:miter lim="800000"/>
            <a:headEnd/>
            <a:tailEnd/>
          </a:ln>
        </p:spPr>
        <p:txBody>
          <a:bodyPr wrap="none">
            <a:prstTxWarp prst="textNoShape">
              <a:avLst/>
            </a:prstTxWarp>
            <a:spAutoFit/>
          </a:bodyPr>
          <a:lstStyle/>
          <a:p>
            <a:r>
              <a:rPr lang="en-US" altLang="ko-KR">
                <a:solidFill>
                  <a:srgbClr val="FF0000"/>
                </a:solidFill>
                <a:ea typeface="굴림" charset="-127"/>
                <a:cs typeface="굴림" charset="-127"/>
              </a:rPr>
              <a:t>RTP</a:t>
            </a:r>
            <a:endParaRPr lang="en-US">
              <a:solidFill>
                <a:srgbClr val="FF0000"/>
              </a:solidFill>
            </a:endParaRPr>
          </a:p>
        </p:txBody>
      </p:sp>
      <p:sp>
        <p:nvSpPr>
          <p:cNvPr id="47124" name="Text Box 20"/>
          <p:cNvSpPr txBox="1">
            <a:spLocks noChangeArrowheads="1"/>
          </p:cNvSpPr>
          <p:nvPr/>
        </p:nvSpPr>
        <p:spPr bwMode="auto">
          <a:xfrm>
            <a:off x="3079750" y="990600"/>
            <a:ext cx="730250" cy="366713"/>
          </a:xfrm>
          <a:prstGeom prst="rect">
            <a:avLst/>
          </a:prstGeom>
          <a:noFill/>
          <a:ln w="9525">
            <a:noFill/>
            <a:miter lim="800000"/>
            <a:headEnd/>
            <a:tailEnd/>
          </a:ln>
        </p:spPr>
        <p:txBody>
          <a:bodyPr wrap="none">
            <a:prstTxWarp prst="textNoShape">
              <a:avLst/>
            </a:prstTxWarp>
            <a:spAutoFit/>
          </a:bodyPr>
          <a:lstStyle/>
          <a:p>
            <a:r>
              <a:rPr lang="en-US" altLang="ko-KR">
                <a:solidFill>
                  <a:srgbClr val="CC3399"/>
                </a:solidFill>
                <a:ea typeface="굴림" charset="-127"/>
                <a:cs typeface="굴림" charset="-127"/>
              </a:rPr>
              <a:t>LoST</a:t>
            </a:r>
            <a:endParaRPr lang="en-US">
              <a:solidFill>
                <a:srgbClr val="CC3399"/>
              </a:solidFill>
            </a:endParaRPr>
          </a:p>
        </p:txBody>
      </p:sp>
      <p:sp>
        <p:nvSpPr>
          <p:cNvPr id="45081" name="Rectangle 21"/>
          <p:cNvSpPr>
            <a:spLocks noChangeArrowheads="1"/>
          </p:cNvSpPr>
          <p:nvPr/>
        </p:nvSpPr>
        <p:spPr bwMode="auto">
          <a:xfrm>
            <a:off x="152400" y="2667000"/>
            <a:ext cx="2209800" cy="3276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45082" name="Text Box 22"/>
          <p:cNvSpPr txBox="1">
            <a:spLocks noChangeArrowheads="1"/>
          </p:cNvSpPr>
          <p:nvPr/>
        </p:nvSpPr>
        <p:spPr bwMode="auto">
          <a:xfrm>
            <a:off x="457200" y="334963"/>
            <a:ext cx="1560513" cy="579437"/>
          </a:xfrm>
          <a:prstGeom prst="rect">
            <a:avLst/>
          </a:prstGeom>
          <a:noFill/>
          <a:ln w="9525">
            <a:noFill/>
            <a:miter lim="800000"/>
            <a:headEnd/>
            <a:tailEnd/>
          </a:ln>
        </p:spPr>
        <p:txBody>
          <a:bodyPr wrap="none">
            <a:prstTxWarp prst="textNoShape">
              <a:avLst/>
            </a:prstTxWarp>
            <a:spAutoFit/>
          </a:bodyPr>
          <a:lstStyle/>
          <a:p>
            <a:r>
              <a:rPr lang="en-US" altLang="ko-KR" sz="3200">
                <a:ea typeface="굴림" charset="-127"/>
                <a:cs typeface="굴림" charset="-127"/>
              </a:rPr>
              <a:t>Cellular</a:t>
            </a:r>
            <a:endParaRPr lang="en-US" sz="3200"/>
          </a:p>
        </p:txBody>
      </p:sp>
      <p:graphicFrame>
        <p:nvGraphicFramePr>
          <p:cNvPr id="45059" name="Object 3"/>
          <p:cNvGraphicFramePr>
            <a:graphicFrameLocks noChangeAspect="1"/>
          </p:cNvGraphicFramePr>
          <p:nvPr/>
        </p:nvGraphicFramePr>
        <p:xfrm>
          <a:off x="1447800" y="2895600"/>
          <a:ext cx="850900" cy="1447800"/>
        </p:xfrm>
        <a:graphic>
          <a:graphicData uri="http://schemas.openxmlformats.org/presentationml/2006/ole">
            <p:oleObj spid="_x0000_s162819" name="Visio" r:id="rId4" imgW="476402" imgH="811682" progId="Visio.Drawing.11">
              <p:embed/>
            </p:oleObj>
          </a:graphicData>
        </a:graphic>
      </p:graphicFrame>
      <p:graphicFrame>
        <p:nvGraphicFramePr>
          <p:cNvPr id="45060" name="Object 4"/>
          <p:cNvGraphicFramePr>
            <a:graphicFrameLocks noChangeAspect="1"/>
          </p:cNvGraphicFramePr>
          <p:nvPr/>
        </p:nvGraphicFramePr>
        <p:xfrm>
          <a:off x="457200" y="4419600"/>
          <a:ext cx="685800" cy="528638"/>
        </p:xfrm>
        <a:graphic>
          <a:graphicData uri="http://schemas.openxmlformats.org/presentationml/2006/ole">
            <p:oleObj spid="_x0000_s162820" name="Visio" r:id="rId5" imgW="517246" imgH="398678" progId="Visio.Drawing.11">
              <p:embed/>
            </p:oleObj>
          </a:graphicData>
        </a:graphic>
      </p:graphicFrame>
      <p:sp>
        <p:nvSpPr>
          <p:cNvPr id="45083" name="Text Box 25"/>
          <p:cNvSpPr txBox="1">
            <a:spLocks noChangeArrowheads="1"/>
          </p:cNvSpPr>
          <p:nvPr/>
        </p:nvSpPr>
        <p:spPr bwMode="auto">
          <a:xfrm>
            <a:off x="457200" y="5957888"/>
            <a:ext cx="1822450" cy="366712"/>
          </a:xfrm>
          <a:prstGeom prst="rect">
            <a:avLst/>
          </a:prstGeom>
          <a:noFill/>
          <a:ln w="9525">
            <a:noFill/>
            <a:miter lim="800000"/>
            <a:headEnd/>
            <a:tailEnd/>
          </a:ln>
        </p:spPr>
        <p:txBody>
          <a:bodyPr wrap="none">
            <a:prstTxWarp prst="textNoShape">
              <a:avLst/>
            </a:prstTxWarp>
            <a:spAutoFit/>
          </a:bodyPr>
          <a:lstStyle/>
          <a:p>
            <a:r>
              <a:rPr lang="en-US" altLang="ko-KR">
                <a:ea typeface="굴림" charset="-127"/>
                <a:cs typeface="굴림" charset="-127"/>
              </a:rPr>
              <a:t>Access Network</a:t>
            </a:r>
            <a:endParaRPr lang="en-US"/>
          </a:p>
        </p:txBody>
      </p:sp>
      <p:cxnSp>
        <p:nvCxnSpPr>
          <p:cNvPr id="45084" name="AutoShape 26"/>
          <p:cNvCxnSpPr>
            <a:cxnSpLocks noChangeShapeType="1"/>
          </p:cNvCxnSpPr>
          <p:nvPr/>
        </p:nvCxnSpPr>
        <p:spPr bwMode="auto">
          <a:xfrm flipH="1">
            <a:off x="1289050" y="1882775"/>
            <a:ext cx="6350" cy="784225"/>
          </a:xfrm>
          <a:prstGeom prst="straightConnector1">
            <a:avLst/>
          </a:prstGeom>
          <a:noFill/>
          <a:ln w="9525">
            <a:solidFill>
              <a:schemeClr val="tx1"/>
            </a:solidFill>
            <a:round/>
            <a:headEnd/>
            <a:tailEnd type="triangle" w="med" len="med"/>
          </a:ln>
        </p:spPr>
      </p:cxnSp>
      <p:graphicFrame>
        <p:nvGraphicFramePr>
          <p:cNvPr id="45061" name="Object 5"/>
          <p:cNvGraphicFramePr>
            <a:graphicFrameLocks noChangeAspect="1"/>
          </p:cNvGraphicFramePr>
          <p:nvPr/>
        </p:nvGraphicFramePr>
        <p:xfrm>
          <a:off x="533400" y="2895600"/>
          <a:ext cx="509588" cy="1066800"/>
        </p:xfrm>
        <a:graphic>
          <a:graphicData uri="http://schemas.openxmlformats.org/presentationml/2006/ole">
            <p:oleObj spid="_x0000_s162821" name="Visio" r:id="rId6" imgW="459069" imgH="962030" progId="Visio.Drawing.11">
              <p:embed/>
            </p:oleObj>
          </a:graphicData>
        </a:graphic>
      </p:graphicFrame>
      <p:pic>
        <p:nvPicPr>
          <p:cNvPr id="45085" name="Picture 28"/>
          <p:cNvPicPr>
            <a:picLocks noChangeAspect="1" noChangeArrowheads="1"/>
          </p:cNvPicPr>
          <p:nvPr/>
        </p:nvPicPr>
        <p:blipFill>
          <a:blip r:embed="rId7"/>
          <a:srcRect/>
          <a:stretch>
            <a:fillRect/>
          </a:stretch>
        </p:blipFill>
        <p:spPr bwMode="auto">
          <a:xfrm>
            <a:off x="1060450" y="990600"/>
            <a:ext cx="414338" cy="457200"/>
          </a:xfrm>
          <a:prstGeom prst="rect">
            <a:avLst/>
          </a:prstGeom>
          <a:noFill/>
          <a:ln w="9525">
            <a:noFill/>
            <a:miter lim="800000"/>
            <a:headEnd/>
            <a:tailEnd/>
          </a:ln>
        </p:spPr>
      </p:pic>
      <p:sp>
        <p:nvSpPr>
          <p:cNvPr id="47133" name="Text Box 29"/>
          <p:cNvSpPr txBox="1">
            <a:spLocks noChangeArrowheads="1"/>
          </p:cNvSpPr>
          <p:nvPr/>
        </p:nvSpPr>
        <p:spPr bwMode="auto">
          <a:xfrm>
            <a:off x="2343150" y="3062288"/>
            <a:ext cx="552450" cy="366712"/>
          </a:xfrm>
          <a:prstGeom prst="rect">
            <a:avLst/>
          </a:prstGeom>
          <a:noFill/>
          <a:ln w="9525">
            <a:noFill/>
            <a:miter lim="800000"/>
            <a:headEnd/>
            <a:tailEnd/>
          </a:ln>
        </p:spPr>
        <p:txBody>
          <a:bodyPr wrap="none">
            <a:prstTxWarp prst="textNoShape">
              <a:avLst/>
            </a:prstTxWarp>
            <a:spAutoFit/>
          </a:bodyPr>
          <a:lstStyle/>
          <a:p>
            <a:r>
              <a:rPr lang="en-US" altLang="ko-KR">
                <a:solidFill>
                  <a:srgbClr val="0099FF"/>
                </a:solidFill>
                <a:ea typeface="굴림" charset="-127"/>
                <a:cs typeface="굴림" charset="-127"/>
              </a:rPr>
              <a:t>SIP</a:t>
            </a:r>
            <a:endParaRPr lang="en-US">
              <a:solidFill>
                <a:srgbClr val="0099FF"/>
              </a:solidFill>
            </a:endParaRPr>
          </a:p>
        </p:txBody>
      </p:sp>
      <p:sp>
        <p:nvSpPr>
          <p:cNvPr id="47134" name="Line 30"/>
          <p:cNvSpPr>
            <a:spLocks noChangeShapeType="1"/>
          </p:cNvSpPr>
          <p:nvPr/>
        </p:nvSpPr>
        <p:spPr bwMode="auto">
          <a:xfrm>
            <a:off x="2209800" y="3429000"/>
            <a:ext cx="11430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35" name="AutoShape 31"/>
          <p:cNvSpPr>
            <a:spLocks noChangeArrowheads="1"/>
          </p:cNvSpPr>
          <p:nvPr/>
        </p:nvSpPr>
        <p:spPr bwMode="auto">
          <a:xfrm>
            <a:off x="609600" y="2514600"/>
            <a:ext cx="228600" cy="533400"/>
          </a:xfrm>
          <a:prstGeom prst="lightningBol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47136" name="AutoShape 32"/>
          <p:cNvSpPr>
            <a:spLocks noChangeArrowheads="1"/>
          </p:cNvSpPr>
          <p:nvPr/>
        </p:nvSpPr>
        <p:spPr bwMode="auto">
          <a:xfrm>
            <a:off x="685800" y="3962400"/>
            <a:ext cx="228600" cy="457200"/>
          </a:xfrm>
          <a:prstGeom prst="downArrow">
            <a:avLst>
              <a:gd name="adj1" fmla="val 50000"/>
              <a:gd name="adj2" fmla="val 50000"/>
            </a:avLst>
          </a:prstGeom>
          <a:solidFill>
            <a:srgbClr val="FFFF00"/>
          </a:solidFill>
          <a:ln w="9525">
            <a:solidFill>
              <a:schemeClr val="tx1"/>
            </a:solidFill>
            <a:miter lim="800000"/>
            <a:headEnd/>
            <a:tailEnd/>
          </a:ln>
        </p:spPr>
        <p:txBody>
          <a:bodyPr vert="eaVert" wrap="none" anchor="ctr">
            <a:prstTxWarp prst="textNoShape">
              <a:avLst/>
            </a:prstTxWarp>
          </a:bodyPr>
          <a:lstStyle/>
          <a:p>
            <a:endParaRPr lang="en-US"/>
          </a:p>
        </p:txBody>
      </p:sp>
      <p:sp>
        <p:nvSpPr>
          <p:cNvPr id="47137" name="Line 33"/>
          <p:cNvSpPr>
            <a:spLocks noChangeShapeType="1"/>
          </p:cNvSpPr>
          <p:nvPr/>
        </p:nvSpPr>
        <p:spPr bwMode="auto">
          <a:xfrm rot="-5400000">
            <a:off x="1676400" y="4495800"/>
            <a:ext cx="4572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38" name="Line 34"/>
          <p:cNvSpPr>
            <a:spLocks noChangeShapeType="1"/>
          </p:cNvSpPr>
          <p:nvPr/>
        </p:nvSpPr>
        <p:spPr bwMode="auto">
          <a:xfrm>
            <a:off x="1143000" y="4724400"/>
            <a:ext cx="762000" cy="0"/>
          </a:xfrm>
          <a:prstGeom prst="line">
            <a:avLst/>
          </a:prstGeom>
          <a:noFill/>
          <a:ln w="57150">
            <a:solidFill>
              <a:srgbClr val="0099FF"/>
            </a:solidFill>
            <a:prstDash val="dash"/>
            <a:round/>
            <a:headEnd/>
            <a:tailEnd/>
          </a:ln>
        </p:spPr>
        <p:txBody>
          <a:bodyPr>
            <a:prstTxWarp prst="textNoShape">
              <a:avLst/>
            </a:prstTxWarp>
          </a:bodyPr>
          <a:lstStyle/>
          <a:p>
            <a:endParaRPr lang="en-US"/>
          </a:p>
        </p:txBody>
      </p:sp>
      <p:sp>
        <p:nvSpPr>
          <p:cNvPr id="47139" name="Line 35"/>
          <p:cNvSpPr>
            <a:spLocks noChangeShapeType="1"/>
          </p:cNvSpPr>
          <p:nvPr/>
        </p:nvSpPr>
        <p:spPr bwMode="auto">
          <a:xfrm>
            <a:off x="685800" y="5410200"/>
            <a:ext cx="3124200" cy="0"/>
          </a:xfrm>
          <a:prstGeom prst="line">
            <a:avLst/>
          </a:prstGeom>
          <a:noFill/>
          <a:ln w="57150" cap="rnd">
            <a:solidFill>
              <a:srgbClr val="FF0000"/>
            </a:solidFill>
            <a:prstDash val="sysDot"/>
            <a:round/>
            <a:headEnd/>
            <a:tailEnd/>
          </a:ln>
        </p:spPr>
        <p:txBody>
          <a:bodyPr>
            <a:prstTxWarp prst="textNoShape">
              <a:avLst/>
            </a:prstTxWarp>
          </a:bodyPr>
          <a:lstStyle/>
          <a:p>
            <a:endParaRPr lang="en-US"/>
          </a:p>
        </p:txBody>
      </p:sp>
      <p:sp>
        <p:nvSpPr>
          <p:cNvPr id="47140" name="Line 36"/>
          <p:cNvSpPr>
            <a:spLocks noChangeShapeType="1"/>
          </p:cNvSpPr>
          <p:nvPr/>
        </p:nvSpPr>
        <p:spPr bwMode="auto">
          <a:xfrm rot="-5400000">
            <a:off x="495300" y="5143500"/>
            <a:ext cx="381000" cy="0"/>
          </a:xfrm>
          <a:prstGeom prst="line">
            <a:avLst/>
          </a:prstGeom>
          <a:noFill/>
          <a:ln w="57150" cap="rnd">
            <a:solidFill>
              <a:srgbClr val="FF0000"/>
            </a:solidFill>
            <a:prstDash val="sysDot"/>
            <a:round/>
            <a:headEnd/>
            <a:tailEnd/>
          </a:ln>
        </p:spPr>
        <p:txBody>
          <a:bodyPr>
            <a:prstTxWarp prst="textNoShape">
              <a:avLst/>
            </a:prstTxWarp>
          </a:bodyPr>
          <a:lstStyle/>
          <a:p>
            <a:endParaRPr lang="en-US"/>
          </a:p>
        </p:txBody>
      </p:sp>
      <p:sp>
        <p:nvSpPr>
          <p:cNvPr id="47141" name="Text Box 37"/>
          <p:cNvSpPr txBox="1">
            <a:spLocks noChangeArrowheads="1"/>
          </p:cNvSpPr>
          <p:nvPr/>
        </p:nvSpPr>
        <p:spPr bwMode="auto">
          <a:xfrm>
            <a:off x="914400" y="1346200"/>
            <a:ext cx="401638" cy="396875"/>
          </a:xfrm>
          <a:prstGeom prst="rect">
            <a:avLst/>
          </a:prstGeom>
          <a:noFill/>
          <a:ln w="9525">
            <a:noFill/>
            <a:miter lim="800000"/>
            <a:headEnd/>
            <a:tailEnd/>
          </a:ln>
        </p:spPr>
        <p:txBody>
          <a:bodyPr wrap="none">
            <a:prstTxWarp prst="textNoShape">
              <a:avLst/>
            </a:prstTxWarp>
            <a:spAutoFit/>
          </a:bodyPr>
          <a:lstStyle/>
          <a:p>
            <a:r>
              <a:rPr lang="en-US" altLang="ko-KR" sz="2000" b="1">
                <a:ea typeface="굴림" charset="-127"/>
                <a:cs typeface="굴림" charset="-127"/>
              </a:rPr>
              <a:t>9</a:t>
            </a:r>
            <a:r>
              <a:rPr lang="en-US" altLang="ko-KR">
                <a:ea typeface="굴림" charset="-127"/>
                <a:cs typeface="굴림" charset="-127"/>
              </a:rPr>
              <a:t>-</a:t>
            </a:r>
            <a:endParaRPr lang="en-US"/>
          </a:p>
        </p:txBody>
      </p:sp>
      <p:sp>
        <p:nvSpPr>
          <p:cNvPr id="47142" name="Text Box 38"/>
          <p:cNvSpPr txBox="1">
            <a:spLocks noChangeArrowheads="1"/>
          </p:cNvSpPr>
          <p:nvPr/>
        </p:nvSpPr>
        <p:spPr bwMode="auto">
          <a:xfrm>
            <a:off x="914400" y="1385888"/>
            <a:ext cx="717550" cy="366712"/>
          </a:xfrm>
          <a:prstGeom prst="rect">
            <a:avLst/>
          </a:prstGeom>
          <a:noFill/>
          <a:ln w="9525">
            <a:noFill/>
            <a:miter lim="800000"/>
            <a:headEnd/>
            <a:tailEnd/>
          </a:ln>
        </p:spPr>
        <p:txBody>
          <a:bodyPr wrap="none">
            <a:prstTxWarp prst="textNoShape">
              <a:avLst/>
            </a:prstTxWarp>
            <a:spAutoFit/>
          </a:bodyPr>
          <a:lstStyle/>
          <a:p>
            <a:r>
              <a:rPr lang="en-US" altLang="ko-KR">
                <a:ea typeface="굴림" charset="-127"/>
                <a:cs typeface="굴림" charset="-127"/>
              </a:rPr>
              <a:t>9-1-1</a:t>
            </a:r>
            <a:endParaRPr lang="en-US"/>
          </a:p>
        </p:txBody>
      </p:sp>
      <p:sp>
        <p:nvSpPr>
          <p:cNvPr id="47143" name="Text Box 39"/>
          <p:cNvSpPr txBox="1">
            <a:spLocks noChangeArrowheads="1"/>
          </p:cNvSpPr>
          <p:nvPr/>
        </p:nvSpPr>
        <p:spPr bwMode="auto">
          <a:xfrm>
            <a:off x="914400" y="1355725"/>
            <a:ext cx="604838" cy="396875"/>
          </a:xfrm>
          <a:prstGeom prst="rect">
            <a:avLst/>
          </a:prstGeom>
          <a:noFill/>
          <a:ln w="9525">
            <a:noFill/>
            <a:miter lim="800000"/>
            <a:headEnd/>
            <a:tailEnd/>
          </a:ln>
        </p:spPr>
        <p:txBody>
          <a:bodyPr wrap="none">
            <a:prstTxWarp prst="textNoShape">
              <a:avLst/>
            </a:prstTxWarp>
            <a:spAutoFit/>
          </a:bodyPr>
          <a:lstStyle/>
          <a:p>
            <a:r>
              <a:rPr lang="en-US" altLang="ko-KR">
                <a:ea typeface="굴림" charset="-127"/>
                <a:cs typeface="굴림" charset="-127"/>
              </a:rPr>
              <a:t>9-</a:t>
            </a:r>
            <a:r>
              <a:rPr lang="en-US" altLang="ko-KR" sz="2000" b="1">
                <a:ea typeface="굴림" charset="-127"/>
                <a:cs typeface="굴림" charset="-127"/>
              </a:rPr>
              <a:t>1</a:t>
            </a:r>
            <a:r>
              <a:rPr lang="en-US" altLang="ko-KR">
                <a:ea typeface="굴림" charset="-127"/>
                <a:cs typeface="굴림" charset="-127"/>
              </a:rPr>
              <a:t>-</a:t>
            </a:r>
            <a:endParaRPr lang="en-US"/>
          </a:p>
        </p:txBody>
      </p:sp>
      <p:sp>
        <p:nvSpPr>
          <p:cNvPr id="47144" name="Text Box 40"/>
          <p:cNvSpPr txBox="1">
            <a:spLocks noChangeArrowheads="1"/>
          </p:cNvSpPr>
          <p:nvPr/>
        </p:nvSpPr>
        <p:spPr bwMode="auto">
          <a:xfrm>
            <a:off x="914400" y="1355725"/>
            <a:ext cx="731838" cy="396875"/>
          </a:xfrm>
          <a:prstGeom prst="rect">
            <a:avLst/>
          </a:prstGeom>
          <a:noFill/>
          <a:ln w="9525">
            <a:noFill/>
            <a:miter lim="800000"/>
            <a:headEnd/>
            <a:tailEnd/>
          </a:ln>
        </p:spPr>
        <p:txBody>
          <a:bodyPr wrap="none">
            <a:prstTxWarp prst="textNoShape">
              <a:avLst/>
            </a:prstTxWarp>
            <a:spAutoFit/>
          </a:bodyPr>
          <a:lstStyle/>
          <a:p>
            <a:r>
              <a:rPr lang="en-US" altLang="ko-KR">
                <a:ea typeface="굴림" charset="-127"/>
                <a:cs typeface="굴림" charset="-127"/>
              </a:rPr>
              <a:t>9-1-</a:t>
            </a:r>
            <a:r>
              <a:rPr lang="en-US" altLang="ko-KR" sz="2000" b="1">
                <a:ea typeface="굴림" charset="-127"/>
                <a:cs typeface="굴림" charset="-127"/>
              </a:rPr>
              <a:t>1</a:t>
            </a:r>
            <a:endParaRPr lang="en-US" sz="2000" b="1"/>
          </a:p>
        </p:txBody>
      </p:sp>
      <p:graphicFrame>
        <p:nvGraphicFramePr>
          <p:cNvPr id="45062" name="Object 6"/>
          <p:cNvGraphicFramePr>
            <a:graphicFrameLocks noChangeAspect="1"/>
          </p:cNvGraphicFramePr>
          <p:nvPr/>
        </p:nvGraphicFramePr>
        <p:xfrm>
          <a:off x="533400" y="1905000"/>
          <a:ext cx="606425" cy="609600"/>
        </p:xfrm>
        <a:graphic>
          <a:graphicData uri="http://schemas.openxmlformats.org/presentationml/2006/ole">
            <p:oleObj spid="_x0000_s162822" name="Visio" r:id="rId8" imgW="373380" imgH="373990" progId="Visio.Drawing.11">
              <p:embed/>
            </p:oleObj>
          </a:graphicData>
        </a:graphic>
      </p:graphicFrame>
      <p:sp>
        <p:nvSpPr>
          <p:cNvPr id="42" name="Slide Number Placeholder 41"/>
          <p:cNvSpPr>
            <a:spLocks noGrp="1"/>
          </p:cNvSpPr>
          <p:nvPr>
            <p:ph type="sldNum" sz="quarter" idx="12"/>
          </p:nvPr>
        </p:nvSpPr>
        <p:spPr/>
        <p:txBody>
          <a:bodyPr/>
          <a:lstStyle/>
          <a:p>
            <a:fld id="{6055C559-F800-E248-BEDB-E8A0154211FA}" type="slidenum">
              <a:rPr lang="en-US" smtClean="0"/>
              <a:t>53</a:t>
            </a:fld>
            <a:endParaRPr lang="en-US"/>
          </a:p>
        </p:txBody>
      </p:sp>
      <p:sp>
        <p:nvSpPr>
          <p:cNvPr id="43" name="Footer Placeholder 42"/>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4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500"/>
                                  </p:stCondLst>
                                  <p:childTnLst>
                                    <p:set>
                                      <p:cBhvr>
                                        <p:cTn id="9" dur="1" fill="hold">
                                          <p:stCondLst>
                                            <p:cond delay="0"/>
                                          </p:stCondLst>
                                        </p:cTn>
                                        <p:tgtEl>
                                          <p:spTgt spid="47141"/>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143"/>
                                        </p:tgtEl>
                                        <p:attrNameLst>
                                          <p:attrName>style.visibility</p:attrName>
                                        </p:attrNameLst>
                                      </p:cBhvr>
                                      <p:to>
                                        <p:strVal val="visible"/>
                                      </p:to>
                                    </p:set>
                                  </p:childTnLst>
                                </p:cTn>
                              </p:par>
                            </p:childTnLst>
                          </p:cTn>
                        </p:par>
                        <p:par>
                          <p:cTn id="13" fill="hold">
                            <p:stCondLst>
                              <p:cond delay="500"/>
                            </p:stCondLst>
                            <p:childTnLst>
                              <p:par>
                                <p:cTn id="14" presetID="1" presetClass="exit" presetSubtype="0" fill="hold" grpId="1" nodeType="afterEffect">
                                  <p:stCondLst>
                                    <p:cond delay="500"/>
                                  </p:stCondLst>
                                  <p:childTnLst>
                                    <p:set>
                                      <p:cBhvr>
                                        <p:cTn id="15" dur="1" fill="hold">
                                          <p:stCondLst>
                                            <p:cond delay="0"/>
                                          </p:stCondLst>
                                        </p:cTn>
                                        <p:tgtEl>
                                          <p:spTgt spid="47143"/>
                                        </p:tgtEl>
                                        <p:attrNameLst>
                                          <p:attrName>style.visibility</p:attrName>
                                        </p:attrNameLst>
                                      </p:cBhvr>
                                      <p:to>
                                        <p:strVal val="hidden"/>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7144"/>
                                        </p:tgtEl>
                                        <p:attrNameLst>
                                          <p:attrName>style.visibility</p:attrName>
                                        </p:attrNameLst>
                                      </p:cBhvr>
                                      <p:to>
                                        <p:strVal val="visible"/>
                                      </p:to>
                                    </p:set>
                                  </p:childTnLst>
                                </p:cTn>
                              </p:par>
                            </p:childTnLst>
                          </p:cTn>
                        </p:par>
                        <p:par>
                          <p:cTn id="19" fill="hold">
                            <p:stCondLst>
                              <p:cond delay="1000"/>
                            </p:stCondLst>
                            <p:childTnLst>
                              <p:par>
                                <p:cTn id="20" presetID="1" presetClass="exit" presetSubtype="0" fill="hold" grpId="1" nodeType="afterEffect">
                                  <p:stCondLst>
                                    <p:cond delay="500"/>
                                  </p:stCondLst>
                                  <p:childTnLst>
                                    <p:set>
                                      <p:cBhvr>
                                        <p:cTn id="21" dur="1" fill="hold">
                                          <p:stCondLst>
                                            <p:cond delay="0"/>
                                          </p:stCondLst>
                                        </p:cTn>
                                        <p:tgtEl>
                                          <p:spTgt spid="47144"/>
                                        </p:tgtEl>
                                        <p:attrNameLst>
                                          <p:attrName>style.visibility</p:attrName>
                                        </p:attrNameLst>
                                      </p:cBhvr>
                                      <p:to>
                                        <p:strVal val="hidden"/>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471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7135"/>
                                        </p:tgtEl>
                                        <p:attrNameLst>
                                          <p:attrName>style.visibility</p:attrName>
                                        </p:attrNameLst>
                                      </p:cBhvr>
                                      <p:to>
                                        <p:strVal val="visible"/>
                                      </p:to>
                                    </p:set>
                                    <p:animEffect transition="in" filter="wipe(up)">
                                      <p:cBhvr>
                                        <p:cTn id="29" dur="500"/>
                                        <p:tgtEl>
                                          <p:spTgt spid="47135"/>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47136"/>
                                        </p:tgtEl>
                                        <p:attrNameLst>
                                          <p:attrName>style.visibility</p:attrName>
                                        </p:attrNameLst>
                                      </p:cBhvr>
                                      <p:to>
                                        <p:strVal val="visible"/>
                                      </p:to>
                                    </p:set>
                                    <p:animEffect transition="in" filter="wipe(up)">
                                      <p:cBhvr>
                                        <p:cTn id="33" dur="500"/>
                                        <p:tgtEl>
                                          <p:spTgt spid="471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138"/>
                                        </p:tgtEl>
                                        <p:attrNameLst>
                                          <p:attrName>style.visibility</p:attrName>
                                        </p:attrNameLst>
                                      </p:cBhvr>
                                      <p:to>
                                        <p:strVal val="visible"/>
                                      </p:to>
                                    </p:set>
                                    <p:animEffect transition="in" filter="wipe(left)">
                                      <p:cBhvr>
                                        <p:cTn id="38" dur="500"/>
                                        <p:tgtEl>
                                          <p:spTgt spid="47138"/>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7137"/>
                                        </p:tgtEl>
                                        <p:attrNameLst>
                                          <p:attrName>style.visibility</p:attrName>
                                        </p:attrNameLst>
                                      </p:cBhvr>
                                      <p:to>
                                        <p:strVal val="visible"/>
                                      </p:to>
                                    </p:set>
                                    <p:animEffect transition="in" filter="wipe(down)">
                                      <p:cBhvr>
                                        <p:cTn id="42" dur="500"/>
                                        <p:tgtEl>
                                          <p:spTgt spid="47137"/>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47134"/>
                                        </p:tgtEl>
                                        <p:attrNameLst>
                                          <p:attrName>style.visibility</p:attrName>
                                        </p:attrNameLst>
                                      </p:cBhvr>
                                      <p:to>
                                        <p:strVal val="visible"/>
                                      </p:to>
                                    </p:set>
                                    <p:animEffect transition="in" filter="wipe(left)">
                                      <p:cBhvr>
                                        <p:cTn id="46" dur="500"/>
                                        <p:tgtEl>
                                          <p:spTgt spid="47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7133"/>
                                        </p:tgtEl>
                                        <p:attrNameLst>
                                          <p:attrName>style.visibility</p:attrName>
                                        </p:attrNameLst>
                                      </p:cBhvr>
                                      <p:to>
                                        <p:strVal val="visible"/>
                                      </p:to>
                                    </p:set>
                                    <p:animEffect transition="in" filter="wipe(left)">
                                      <p:cBhvr>
                                        <p:cTn id="49" dur="500"/>
                                        <p:tgtEl>
                                          <p:spTgt spid="471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7117"/>
                                        </p:tgtEl>
                                        <p:attrNameLst>
                                          <p:attrName>style.visibility</p:attrName>
                                        </p:attrNameLst>
                                      </p:cBhvr>
                                      <p:to>
                                        <p:strVal val="visible"/>
                                      </p:to>
                                    </p:set>
                                    <p:animEffect transition="in" filter="wipe(down)">
                                      <p:cBhvr>
                                        <p:cTn id="54" dur="500"/>
                                        <p:tgtEl>
                                          <p:spTgt spid="471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7124"/>
                                        </p:tgtEl>
                                        <p:attrNameLst>
                                          <p:attrName>style.visibility</p:attrName>
                                        </p:attrNameLst>
                                      </p:cBhvr>
                                      <p:to>
                                        <p:strVal val="visible"/>
                                      </p:to>
                                    </p:set>
                                    <p:animEffect transition="in" filter="wipe(left)">
                                      <p:cBhvr>
                                        <p:cTn id="58" dur="500"/>
                                        <p:tgtEl>
                                          <p:spTgt spid="471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7119"/>
                                        </p:tgtEl>
                                        <p:attrNameLst>
                                          <p:attrName>style.visibility</p:attrName>
                                        </p:attrNameLst>
                                      </p:cBhvr>
                                      <p:to>
                                        <p:strVal val="visible"/>
                                      </p:to>
                                    </p:set>
                                    <p:animEffect transition="in" filter="wipe(left)">
                                      <p:cBhvr>
                                        <p:cTn id="61" dur="500"/>
                                        <p:tgtEl>
                                          <p:spTgt spid="47119"/>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47118"/>
                                        </p:tgtEl>
                                        <p:attrNameLst>
                                          <p:attrName>style.visibility</p:attrName>
                                        </p:attrNameLst>
                                      </p:cBhvr>
                                      <p:to>
                                        <p:strVal val="visible"/>
                                      </p:to>
                                    </p:set>
                                    <p:animEffect transition="in" filter="wipe(up)">
                                      <p:cBhvr>
                                        <p:cTn id="65" dur="500"/>
                                        <p:tgtEl>
                                          <p:spTgt spid="471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7108"/>
                                        </p:tgtEl>
                                        <p:attrNameLst>
                                          <p:attrName>style.visibility</p:attrName>
                                        </p:attrNameLst>
                                      </p:cBhvr>
                                      <p:to>
                                        <p:strVal val="visible"/>
                                      </p:to>
                                    </p:set>
                                    <p:animEffect transition="in" filter="wipe(left)">
                                      <p:cBhvr>
                                        <p:cTn id="70" dur="500"/>
                                        <p:tgtEl>
                                          <p:spTgt spid="47108"/>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47110"/>
                                        </p:tgtEl>
                                        <p:attrNameLst>
                                          <p:attrName>style.visibility</p:attrName>
                                        </p:attrNameLst>
                                      </p:cBhvr>
                                      <p:to>
                                        <p:strVal val="visible"/>
                                      </p:to>
                                    </p:set>
                                    <p:animEffect transition="in" filter="wipe(up)">
                                      <p:cBhvr>
                                        <p:cTn id="74" dur="500"/>
                                        <p:tgtEl>
                                          <p:spTgt spid="47110"/>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47109"/>
                                        </p:tgtEl>
                                        <p:attrNameLst>
                                          <p:attrName>style.visibility</p:attrName>
                                        </p:attrNameLst>
                                      </p:cBhvr>
                                      <p:to>
                                        <p:strVal val="visible"/>
                                      </p:to>
                                    </p:set>
                                    <p:animEffect transition="in" filter="wipe(left)">
                                      <p:cBhvr>
                                        <p:cTn id="78" dur="500"/>
                                        <p:tgtEl>
                                          <p:spTgt spid="47109"/>
                                        </p:tgtEl>
                                      </p:cBhvr>
                                    </p:animEffect>
                                  </p:childTnLst>
                                </p:cTn>
                              </p:par>
                            </p:childTnLst>
                          </p:cTn>
                        </p:par>
                        <p:par>
                          <p:cTn id="79" fill="hold">
                            <p:stCondLst>
                              <p:cond delay="1500"/>
                            </p:stCondLst>
                            <p:childTnLst>
                              <p:par>
                                <p:cTn id="80" presetID="22" presetClass="entr" presetSubtype="1" fill="hold" grpId="0" nodeType="afterEffect">
                                  <p:stCondLst>
                                    <p:cond delay="0"/>
                                  </p:stCondLst>
                                  <p:childTnLst>
                                    <p:set>
                                      <p:cBhvr>
                                        <p:cTn id="81" dur="1" fill="hold">
                                          <p:stCondLst>
                                            <p:cond delay="0"/>
                                          </p:stCondLst>
                                        </p:cTn>
                                        <p:tgtEl>
                                          <p:spTgt spid="47114"/>
                                        </p:tgtEl>
                                        <p:attrNameLst>
                                          <p:attrName>style.visibility</p:attrName>
                                        </p:attrNameLst>
                                      </p:cBhvr>
                                      <p:to>
                                        <p:strVal val="visible"/>
                                      </p:to>
                                    </p:set>
                                    <p:animEffect transition="in" filter="wipe(up)">
                                      <p:cBhvr>
                                        <p:cTn id="82" dur="500"/>
                                        <p:tgtEl>
                                          <p:spTgt spid="47114"/>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47115"/>
                                        </p:tgtEl>
                                        <p:attrNameLst>
                                          <p:attrName>style.visibility</p:attrName>
                                        </p:attrNameLst>
                                      </p:cBhvr>
                                      <p:to>
                                        <p:strVal val="visible"/>
                                      </p:to>
                                    </p:set>
                                    <p:animEffect transition="in" filter="wipe(left)">
                                      <p:cBhvr>
                                        <p:cTn id="86" dur="500"/>
                                        <p:tgtEl>
                                          <p:spTgt spid="47115"/>
                                        </p:tgtEl>
                                      </p:cBhvr>
                                    </p:animEffect>
                                  </p:childTnLst>
                                </p:cTn>
                              </p:par>
                            </p:childTnLst>
                          </p:cTn>
                        </p:par>
                        <p:par>
                          <p:cTn id="87" fill="hold">
                            <p:stCondLst>
                              <p:cond delay="2500"/>
                            </p:stCondLst>
                            <p:childTnLst>
                              <p:par>
                                <p:cTn id="88" presetID="22" presetClass="entr" presetSubtype="4" fill="hold" grpId="0" nodeType="afterEffect">
                                  <p:stCondLst>
                                    <p:cond delay="0"/>
                                  </p:stCondLst>
                                  <p:childTnLst>
                                    <p:set>
                                      <p:cBhvr>
                                        <p:cTn id="89" dur="1" fill="hold">
                                          <p:stCondLst>
                                            <p:cond delay="0"/>
                                          </p:stCondLst>
                                        </p:cTn>
                                        <p:tgtEl>
                                          <p:spTgt spid="47116"/>
                                        </p:tgtEl>
                                        <p:attrNameLst>
                                          <p:attrName>style.visibility</p:attrName>
                                        </p:attrNameLst>
                                      </p:cBhvr>
                                      <p:to>
                                        <p:strVal val="visible"/>
                                      </p:to>
                                    </p:set>
                                    <p:animEffect transition="in" filter="wipe(down)">
                                      <p:cBhvr>
                                        <p:cTn id="90" dur="500"/>
                                        <p:tgtEl>
                                          <p:spTgt spid="47116"/>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47111"/>
                                        </p:tgtEl>
                                        <p:attrNameLst>
                                          <p:attrName>style.visibility</p:attrName>
                                        </p:attrNameLst>
                                      </p:cBhvr>
                                      <p:to>
                                        <p:strVal val="visible"/>
                                      </p:to>
                                    </p:set>
                                    <p:animEffect transition="in" filter="wipe(left)">
                                      <p:cBhvr>
                                        <p:cTn id="94" dur="500"/>
                                        <p:tgtEl>
                                          <p:spTgt spid="47111"/>
                                        </p:tgtEl>
                                      </p:cBhvr>
                                    </p:animEffect>
                                  </p:childTnLst>
                                </p:cTn>
                              </p:par>
                            </p:childTnLst>
                          </p:cTn>
                        </p:par>
                        <p:par>
                          <p:cTn id="95" fill="hold">
                            <p:stCondLst>
                              <p:cond delay="3500"/>
                            </p:stCondLst>
                            <p:childTnLst>
                              <p:par>
                                <p:cTn id="96" presetID="22" presetClass="entr" presetSubtype="1" fill="hold" grpId="0" nodeType="afterEffect">
                                  <p:stCondLst>
                                    <p:cond delay="0"/>
                                  </p:stCondLst>
                                  <p:childTnLst>
                                    <p:set>
                                      <p:cBhvr>
                                        <p:cTn id="97" dur="1" fill="hold">
                                          <p:stCondLst>
                                            <p:cond delay="0"/>
                                          </p:stCondLst>
                                        </p:cTn>
                                        <p:tgtEl>
                                          <p:spTgt spid="47112"/>
                                        </p:tgtEl>
                                        <p:attrNameLst>
                                          <p:attrName>style.visibility</p:attrName>
                                        </p:attrNameLst>
                                      </p:cBhvr>
                                      <p:to>
                                        <p:strVal val="visible"/>
                                      </p:to>
                                    </p:set>
                                    <p:animEffect transition="in" filter="wipe(up)">
                                      <p:cBhvr>
                                        <p:cTn id="98" dur="500"/>
                                        <p:tgtEl>
                                          <p:spTgt spid="47112"/>
                                        </p:tgtEl>
                                      </p:cBhvr>
                                    </p:animEffect>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47113"/>
                                        </p:tgtEl>
                                        <p:attrNameLst>
                                          <p:attrName>style.visibility</p:attrName>
                                        </p:attrNameLst>
                                      </p:cBhvr>
                                      <p:to>
                                        <p:strVal val="visible"/>
                                      </p:to>
                                    </p:set>
                                    <p:animEffect transition="in" filter="wipe(left)">
                                      <p:cBhvr>
                                        <p:cTn id="102" dur="500"/>
                                        <p:tgtEl>
                                          <p:spTgt spid="4711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7140"/>
                                        </p:tgtEl>
                                        <p:attrNameLst>
                                          <p:attrName>style.visibility</p:attrName>
                                        </p:attrNameLst>
                                      </p:cBhvr>
                                      <p:to>
                                        <p:strVal val="visible"/>
                                      </p:to>
                                    </p:set>
                                    <p:animEffect transition="in" filter="wipe(down)">
                                      <p:cBhvr>
                                        <p:cTn id="107" dur="500"/>
                                        <p:tgtEl>
                                          <p:spTgt spid="4714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7139"/>
                                        </p:tgtEl>
                                        <p:attrNameLst>
                                          <p:attrName>style.visibility</p:attrName>
                                        </p:attrNameLst>
                                      </p:cBhvr>
                                      <p:to>
                                        <p:strVal val="visible"/>
                                      </p:to>
                                    </p:set>
                                    <p:animEffect transition="in" filter="wipe(down)">
                                      <p:cBhvr>
                                        <p:cTn id="110" dur="500"/>
                                        <p:tgtEl>
                                          <p:spTgt spid="4713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7123"/>
                                        </p:tgtEl>
                                        <p:attrNameLst>
                                          <p:attrName>style.visibility</p:attrName>
                                        </p:attrNameLst>
                                      </p:cBhvr>
                                      <p:to>
                                        <p:strVal val="visible"/>
                                      </p:to>
                                    </p:set>
                                    <p:animEffect transition="in" filter="wipe(down)">
                                      <p:cBhvr>
                                        <p:cTn id="113" dur="500"/>
                                        <p:tgtEl>
                                          <p:spTgt spid="471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7121"/>
                                        </p:tgtEl>
                                        <p:attrNameLst>
                                          <p:attrName>style.visibility</p:attrName>
                                        </p:attrNameLst>
                                      </p:cBhvr>
                                      <p:to>
                                        <p:strVal val="visible"/>
                                      </p:to>
                                    </p:set>
                                    <p:animEffect transition="in" filter="wipe(down)">
                                      <p:cBhvr>
                                        <p:cTn id="116" dur="500"/>
                                        <p:tgtEl>
                                          <p:spTgt spid="47121"/>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7122"/>
                                        </p:tgtEl>
                                        <p:attrNameLst>
                                          <p:attrName>style.visibility</p:attrName>
                                        </p:attrNameLst>
                                      </p:cBhvr>
                                      <p:to>
                                        <p:strVal val="visible"/>
                                      </p:to>
                                    </p:set>
                                    <p:animEffect transition="in" filter="wipe(down)">
                                      <p:cBhvr>
                                        <p:cTn id="119" dur="500"/>
                                        <p:tgtEl>
                                          <p:spTgt spid="47122"/>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7120"/>
                                        </p:tgtEl>
                                        <p:attrNameLst>
                                          <p:attrName>style.visibility</p:attrName>
                                        </p:attrNameLst>
                                      </p:cBhvr>
                                      <p:to>
                                        <p:strVal val="visible"/>
                                      </p:to>
                                    </p:set>
                                    <p:animEffect transition="in" filter="wipe(down)">
                                      <p:cBhvr>
                                        <p:cTn id="122"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P spid="47112" grpId="0" animBg="1"/>
      <p:bldP spid="47113" grpId="0" animBg="1"/>
      <p:bldP spid="47114" grpId="0" animBg="1"/>
      <p:bldP spid="47115" grpId="0" animBg="1"/>
      <p:bldP spid="47116" grpId="0" animBg="1"/>
      <p:bldP spid="47117" grpId="0" animBg="1"/>
      <p:bldP spid="47118" grpId="0" animBg="1"/>
      <p:bldP spid="47119" grpId="0" animBg="1"/>
      <p:bldP spid="47120" grpId="0" animBg="1"/>
      <p:bldP spid="47121" grpId="0" animBg="1"/>
      <p:bldP spid="47122" grpId="0" animBg="1"/>
      <p:bldP spid="47123" grpId="0"/>
      <p:bldP spid="47124" grpId="0"/>
      <p:bldP spid="47133" grpId="0"/>
      <p:bldP spid="47134" grpId="0" animBg="1"/>
      <p:bldP spid="47135" grpId="0" animBg="1"/>
      <p:bldP spid="47136" grpId="0" animBg="1"/>
      <p:bldP spid="47137" grpId="0" animBg="1"/>
      <p:bldP spid="47138" grpId="0" animBg="1"/>
      <p:bldP spid="47139" grpId="0" animBg="1"/>
      <p:bldP spid="47140" grpId="0" animBg="1"/>
      <p:bldP spid="47141" grpId="0"/>
      <p:bldP spid="47141" grpId="1"/>
      <p:bldP spid="47142" grpId="0"/>
      <p:bldP spid="47143" grpId="0"/>
      <p:bldP spid="47143" grpId="1"/>
      <p:bldP spid="47144" grpId="0"/>
      <p:bldP spid="47144" grpId="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Grp="1" noChangeArrowheads="1"/>
          </p:cNvSpPr>
          <p:nvPr>
            <p:ph type="body" sz="half" idx="4294967295"/>
          </p:nvPr>
        </p:nvSpPr>
        <p:spPr>
          <a:xfrm>
            <a:off x="0" y="533400"/>
            <a:ext cx="9144000" cy="381000"/>
          </a:xfrm>
        </p:spPr>
        <p:txBody>
          <a:bodyPr>
            <a:normAutofit fontScale="55000" lnSpcReduction="20000"/>
          </a:bodyPr>
          <a:lstStyle/>
          <a:p>
            <a:pPr algn="ctr" eaLnBrk="1" hangingPunct="1">
              <a:buFontTx/>
              <a:buNone/>
            </a:pPr>
            <a:r>
              <a:rPr lang="en-US" altLang="ko-KR" sz="2000">
                <a:ea typeface="굴림" charset="-127"/>
                <a:cs typeface="굴림" charset="-127"/>
              </a:rPr>
              <a:t>The POC system is deployed in </a:t>
            </a:r>
            <a:r>
              <a:rPr lang="en-US" sz="2000">
                <a:ea typeface="ＭＳ Ｐゴシック" charset="-128"/>
                <a:cs typeface="ＭＳ Ｐゴシック" charset="-128"/>
              </a:rPr>
              <a:t>5 real PSAPs and 3 labs across the USA</a:t>
            </a:r>
            <a:r>
              <a:rPr lang="en-US" altLang="ko-KR" sz="2000">
                <a:ea typeface="굴림" charset="-127"/>
                <a:cs typeface="굴림" charset="-127"/>
              </a:rPr>
              <a:t>.</a:t>
            </a:r>
          </a:p>
          <a:p>
            <a:pPr algn="ctr" eaLnBrk="1" hangingPunct="1">
              <a:buFontTx/>
              <a:buNone/>
            </a:pPr>
            <a:r>
              <a:rPr lang="en-US" altLang="ko-KR" sz="1800">
                <a:ea typeface="굴림" charset="-127"/>
                <a:cs typeface="굴림" charset="-127"/>
              </a:rPr>
              <a:t>PSAP: Public Safety Answering Point (=Emergency call center)</a:t>
            </a:r>
            <a:endParaRPr lang="en-US" sz="1800">
              <a:ea typeface="ＭＳ Ｐゴシック" charset="-128"/>
              <a:cs typeface="ＭＳ Ｐゴシック" charset="-128"/>
            </a:endParaRPr>
          </a:p>
        </p:txBody>
      </p:sp>
      <p:pic>
        <p:nvPicPr>
          <p:cNvPr id="29699" name="Picture 4" descr="psaps"/>
          <p:cNvPicPr>
            <a:picLocks noChangeAspect="1" noChangeArrowheads="1"/>
          </p:cNvPicPr>
          <p:nvPr/>
        </p:nvPicPr>
        <p:blipFill>
          <a:blip r:embed="rId2"/>
          <a:srcRect/>
          <a:stretch>
            <a:fillRect/>
          </a:stretch>
        </p:blipFill>
        <p:spPr bwMode="auto">
          <a:xfrm>
            <a:off x="0" y="1219200"/>
            <a:ext cx="9144000" cy="5024438"/>
          </a:xfrm>
          <a:prstGeom prst="rect">
            <a:avLst/>
          </a:prstGeom>
          <a:noFill/>
          <a:ln w="9525">
            <a:noFill/>
            <a:miter lim="800000"/>
            <a:headEnd/>
            <a:tailEnd/>
          </a:ln>
        </p:spPr>
      </p:pic>
      <p:sp>
        <p:nvSpPr>
          <p:cNvPr id="29700" name="AutoShape 5"/>
          <p:cNvSpPr>
            <a:spLocks noChangeArrowheads="1"/>
          </p:cNvSpPr>
          <p:nvPr/>
        </p:nvSpPr>
        <p:spPr bwMode="auto">
          <a:xfrm>
            <a:off x="4724400" y="3124200"/>
            <a:ext cx="990600" cy="381000"/>
          </a:xfrm>
          <a:prstGeom prst="wedgeRoundRectCallout">
            <a:avLst>
              <a:gd name="adj1" fmla="val 68750"/>
              <a:gd name="adj2" fmla="val -22083"/>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01" name="Text Box 6"/>
          <p:cNvSpPr txBox="1">
            <a:spLocks noChangeArrowheads="1"/>
          </p:cNvSpPr>
          <p:nvPr/>
        </p:nvSpPr>
        <p:spPr bwMode="auto">
          <a:xfrm>
            <a:off x="4724400" y="32004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chemeClr val="accent2"/>
                </a:solidFill>
              </a:rPr>
              <a:t>Fort Wayne, IN</a:t>
            </a:r>
          </a:p>
        </p:txBody>
      </p:sp>
      <p:sp>
        <p:nvSpPr>
          <p:cNvPr id="29702" name="AutoShape 7"/>
          <p:cNvSpPr>
            <a:spLocks noChangeArrowheads="1"/>
          </p:cNvSpPr>
          <p:nvPr/>
        </p:nvSpPr>
        <p:spPr bwMode="auto">
          <a:xfrm>
            <a:off x="6629400" y="2286000"/>
            <a:ext cx="990600" cy="381000"/>
          </a:xfrm>
          <a:prstGeom prst="wedgeRoundRectCallout">
            <a:avLst>
              <a:gd name="adj1" fmla="val -35097"/>
              <a:gd name="adj2" fmla="val 1079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03" name="Text Box 8"/>
          <p:cNvSpPr txBox="1">
            <a:spLocks noChangeArrowheads="1"/>
          </p:cNvSpPr>
          <p:nvPr/>
        </p:nvSpPr>
        <p:spPr bwMode="auto">
          <a:xfrm>
            <a:off x="6629400" y="23622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chemeClr val="accent2"/>
                </a:solidFill>
              </a:rPr>
              <a:t>Rochester, NY</a:t>
            </a:r>
          </a:p>
        </p:txBody>
      </p:sp>
      <p:sp>
        <p:nvSpPr>
          <p:cNvPr id="29704" name="AutoShape 9"/>
          <p:cNvSpPr>
            <a:spLocks noChangeArrowheads="1"/>
          </p:cNvSpPr>
          <p:nvPr/>
        </p:nvSpPr>
        <p:spPr bwMode="auto">
          <a:xfrm>
            <a:off x="2743200" y="1905000"/>
            <a:ext cx="914400" cy="381000"/>
          </a:xfrm>
          <a:prstGeom prst="wedgeRoundRectCallout">
            <a:avLst>
              <a:gd name="adj1" fmla="val -47394"/>
              <a:gd name="adj2" fmla="val 954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05" name="Text Box 10"/>
          <p:cNvSpPr txBox="1">
            <a:spLocks noChangeArrowheads="1"/>
          </p:cNvSpPr>
          <p:nvPr/>
        </p:nvSpPr>
        <p:spPr bwMode="auto">
          <a:xfrm>
            <a:off x="2743200" y="19812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chemeClr val="accent2"/>
                </a:solidFill>
              </a:rPr>
              <a:t>Bozeman, MT</a:t>
            </a:r>
          </a:p>
        </p:txBody>
      </p:sp>
      <p:sp>
        <p:nvSpPr>
          <p:cNvPr id="29706" name="AutoShape 11"/>
          <p:cNvSpPr>
            <a:spLocks noChangeArrowheads="1"/>
          </p:cNvSpPr>
          <p:nvPr/>
        </p:nvSpPr>
        <p:spPr bwMode="auto">
          <a:xfrm>
            <a:off x="457200" y="1600200"/>
            <a:ext cx="1066800" cy="381000"/>
          </a:xfrm>
          <a:prstGeom prst="wedgeRoundRectCallout">
            <a:avLst>
              <a:gd name="adj1" fmla="val 45088"/>
              <a:gd name="adj2" fmla="val 904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07" name="Text Box 12"/>
          <p:cNvSpPr txBox="1">
            <a:spLocks noChangeArrowheads="1"/>
          </p:cNvSpPr>
          <p:nvPr/>
        </p:nvSpPr>
        <p:spPr bwMode="auto">
          <a:xfrm>
            <a:off x="457200" y="1676400"/>
            <a:ext cx="11430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chemeClr val="accent2"/>
                </a:solidFill>
              </a:rPr>
              <a:t>King County, WA</a:t>
            </a:r>
          </a:p>
        </p:txBody>
      </p:sp>
      <p:sp>
        <p:nvSpPr>
          <p:cNvPr id="29708" name="AutoShape 13"/>
          <p:cNvSpPr>
            <a:spLocks noChangeArrowheads="1"/>
          </p:cNvSpPr>
          <p:nvPr/>
        </p:nvSpPr>
        <p:spPr bwMode="auto">
          <a:xfrm>
            <a:off x="4724400" y="2057400"/>
            <a:ext cx="838200" cy="381000"/>
          </a:xfrm>
          <a:prstGeom prst="wedgeRoundRectCallout">
            <a:avLst>
              <a:gd name="adj1" fmla="val -28977"/>
              <a:gd name="adj2" fmla="val 929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09" name="Text Box 14"/>
          <p:cNvSpPr txBox="1">
            <a:spLocks noChangeArrowheads="1"/>
          </p:cNvSpPr>
          <p:nvPr/>
        </p:nvSpPr>
        <p:spPr bwMode="auto">
          <a:xfrm>
            <a:off x="4724400" y="21336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chemeClr val="accent2"/>
                </a:solidFill>
              </a:rPr>
              <a:t>St. Paul, MN</a:t>
            </a:r>
          </a:p>
        </p:txBody>
      </p:sp>
      <p:sp>
        <p:nvSpPr>
          <p:cNvPr id="29710" name="AutoShape 15"/>
          <p:cNvSpPr>
            <a:spLocks noChangeArrowheads="1"/>
          </p:cNvSpPr>
          <p:nvPr/>
        </p:nvSpPr>
        <p:spPr bwMode="auto">
          <a:xfrm>
            <a:off x="7620000" y="2971800"/>
            <a:ext cx="762000" cy="381000"/>
          </a:xfrm>
          <a:prstGeom prst="wedgeRoundRectCallout">
            <a:avLst>
              <a:gd name="adj1" fmla="val -99375"/>
              <a:gd name="adj2" fmla="val 329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11" name="AutoShape 16"/>
          <p:cNvSpPr>
            <a:spLocks noChangeArrowheads="1"/>
          </p:cNvSpPr>
          <p:nvPr/>
        </p:nvSpPr>
        <p:spPr bwMode="auto">
          <a:xfrm>
            <a:off x="6858000" y="3962400"/>
            <a:ext cx="762000" cy="381000"/>
          </a:xfrm>
          <a:prstGeom prst="wedgeRoundRectCallout">
            <a:avLst>
              <a:gd name="adj1" fmla="val -51875"/>
              <a:gd name="adj2" fmla="val -137083"/>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12" name="AutoShape 17"/>
          <p:cNvSpPr>
            <a:spLocks noChangeArrowheads="1"/>
          </p:cNvSpPr>
          <p:nvPr/>
        </p:nvSpPr>
        <p:spPr bwMode="auto">
          <a:xfrm>
            <a:off x="3429000" y="4343400"/>
            <a:ext cx="990600" cy="381000"/>
          </a:xfrm>
          <a:prstGeom prst="wedgeRoundRectCallout">
            <a:avLst>
              <a:gd name="adj1" fmla="val 58171"/>
              <a:gd name="adj2" fmla="val 75417"/>
              <a:gd name="adj3" fmla="val 16667"/>
            </a:avLst>
          </a:prstGeom>
          <a:solidFill>
            <a:schemeClr val="bg1"/>
          </a:solidFill>
          <a:ln w="9525">
            <a:solidFill>
              <a:schemeClr val="tx1"/>
            </a:solidFill>
            <a:miter lim="800000"/>
            <a:headEnd/>
            <a:tailEnd/>
          </a:ln>
        </p:spPr>
        <p:txBody>
          <a:bodyPr wrap="none" lIns="0" tIns="0" rIns="0" bIns="0">
            <a:prstTxWarp prst="textNoShape">
              <a:avLst/>
            </a:prstTxWarp>
          </a:bodyPr>
          <a:lstStyle/>
          <a:p>
            <a:pPr lvl="1">
              <a:lnSpc>
                <a:spcPct val="80000"/>
              </a:lnSpc>
              <a:spcBef>
                <a:spcPct val="20000"/>
              </a:spcBef>
            </a:pPr>
            <a:endParaRPr lang="en-US" sz="1000"/>
          </a:p>
        </p:txBody>
      </p:sp>
      <p:sp>
        <p:nvSpPr>
          <p:cNvPr id="29713" name="Text Box 18"/>
          <p:cNvSpPr txBox="1">
            <a:spLocks noChangeArrowheads="1"/>
          </p:cNvSpPr>
          <p:nvPr/>
        </p:nvSpPr>
        <p:spPr bwMode="auto">
          <a:xfrm>
            <a:off x="6858000" y="40386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rgbClr val="A50021"/>
                </a:solidFill>
              </a:rPr>
              <a:t>BAH Lab</a:t>
            </a:r>
          </a:p>
        </p:txBody>
      </p:sp>
      <p:sp>
        <p:nvSpPr>
          <p:cNvPr id="29714" name="Text Box 19"/>
          <p:cNvSpPr txBox="1">
            <a:spLocks noChangeArrowheads="1"/>
          </p:cNvSpPr>
          <p:nvPr/>
        </p:nvSpPr>
        <p:spPr bwMode="auto">
          <a:xfrm>
            <a:off x="7620000" y="2971800"/>
            <a:ext cx="914400" cy="365125"/>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rgbClr val="A50021"/>
                </a:solidFill>
              </a:rPr>
              <a:t>Columbia Univ. Lab</a:t>
            </a:r>
          </a:p>
        </p:txBody>
      </p:sp>
      <p:sp>
        <p:nvSpPr>
          <p:cNvPr id="29715" name="Text Box 20"/>
          <p:cNvSpPr txBox="1">
            <a:spLocks noChangeArrowheads="1"/>
          </p:cNvSpPr>
          <p:nvPr/>
        </p:nvSpPr>
        <p:spPr bwMode="auto">
          <a:xfrm>
            <a:off x="3505200" y="4419600"/>
            <a:ext cx="990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solidFill>
                  <a:srgbClr val="A50021"/>
                </a:solidFill>
              </a:rPr>
              <a:t>TAMU Lab</a:t>
            </a:r>
          </a:p>
        </p:txBody>
      </p:sp>
      <p:sp>
        <p:nvSpPr>
          <p:cNvPr id="20" name="Slide Number Placeholder 19"/>
          <p:cNvSpPr>
            <a:spLocks noGrp="1"/>
          </p:cNvSpPr>
          <p:nvPr>
            <p:ph type="sldNum" sz="quarter" idx="12"/>
          </p:nvPr>
        </p:nvSpPr>
        <p:spPr/>
        <p:txBody>
          <a:bodyPr/>
          <a:lstStyle/>
          <a:p>
            <a:fld id="{6055C559-F800-E248-BEDB-E8A0154211FA}" type="slidenum">
              <a:rPr lang="en-US" smtClean="0"/>
              <a:t>54</a:t>
            </a:fld>
            <a:endParaRPr lang="en-US"/>
          </a:p>
        </p:txBody>
      </p:sp>
      <p:sp>
        <p:nvSpPr>
          <p:cNvPr id="21" name="Footer Placeholder 20"/>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P2P</a:t>
            </a:r>
            <a:endParaRPr lang="en-US" dirty="0"/>
          </a:p>
        </p:txBody>
      </p:sp>
      <p:sp>
        <p:nvSpPr>
          <p:cNvPr id="4" name="Footer Placeholder 3"/>
          <p:cNvSpPr>
            <a:spLocks noGrp="1"/>
          </p:cNvSpPr>
          <p:nvPr>
            <p:ph type="ftr" sz="quarter" idx="4294967295"/>
          </p:nvPr>
        </p:nvSpPr>
        <p:spPr>
          <a:xfrm>
            <a:off x="3500438" y="6275388"/>
            <a:ext cx="5643562" cy="365125"/>
          </a:xfrm>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peer-to-peer systems</a:t>
            </a:r>
            <a:endParaRPr lang="en-US" dirty="0"/>
          </a:p>
        </p:txBody>
      </p:sp>
      <p:graphicFrame>
        <p:nvGraphicFramePr>
          <p:cNvPr id="9" name="Content Placeholder 8"/>
          <p:cNvGraphicFramePr>
            <a:graphicFrameLocks noGrp="1"/>
          </p:cNvGraphicFramePr>
          <p:nvPr>
            <p:ph idx="1"/>
          </p:nvPr>
        </p:nvGraphicFramePr>
        <p:xfrm>
          <a:off x="457200" y="1600201"/>
          <a:ext cx="8229600" cy="19177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56</a:t>
            </a:fld>
            <a:endParaRPr lang="en-US"/>
          </a:p>
        </p:txBody>
      </p:sp>
      <p:sp>
        <p:nvSpPr>
          <p:cNvPr id="8" name="TextBox 7"/>
          <p:cNvSpPr txBox="1"/>
          <p:nvPr/>
        </p:nvSpPr>
        <p:spPr>
          <a:xfrm>
            <a:off x="1574800" y="3898900"/>
            <a:ext cx="5892800" cy="1631216"/>
          </a:xfrm>
          <a:prstGeom prst="rect">
            <a:avLst/>
          </a:prstGeom>
          <a:solidFill>
            <a:schemeClr val="bg2">
              <a:lumMod val="40000"/>
              <a:lumOff val="60000"/>
            </a:schemeClr>
          </a:solidFill>
          <a:effectLst>
            <a:outerShdw blurRad="50800" dist="38100" dir="2700000" algn="tl" rotWithShape="0">
              <a:srgbClr val="000000">
                <a:alpha val="43000"/>
              </a:srgbClr>
            </a:outerShdw>
          </a:effectLst>
        </p:spPr>
        <p:txBody>
          <a:bodyPr wrap="square" rtlCol="0">
            <a:spAutoFit/>
          </a:bodyPr>
          <a:lstStyle/>
          <a:p>
            <a:pPr marL="457200" indent="-457200" algn="l">
              <a:buNone/>
            </a:pPr>
            <a:r>
              <a:rPr lang="en-US" sz="2000" dirty="0" smtClean="0">
                <a:solidFill>
                  <a:srgbClr val="54638C"/>
                </a:solidFill>
              </a:rPr>
              <a:t>1 &amp; 2 are not sufficient:</a:t>
            </a:r>
            <a:br>
              <a:rPr lang="en-US" sz="2000" dirty="0" smtClean="0">
                <a:solidFill>
                  <a:srgbClr val="54638C"/>
                </a:solidFill>
              </a:rPr>
            </a:br>
            <a:r>
              <a:rPr lang="en-US" sz="2000" dirty="0" smtClean="0">
                <a:solidFill>
                  <a:srgbClr val="54638C"/>
                </a:solidFill>
              </a:rPr>
              <a:t>DNS resolvers provide services to others</a:t>
            </a:r>
          </a:p>
          <a:p>
            <a:pPr marL="457200" indent="-457200" algn="l">
              <a:buNone/>
            </a:pPr>
            <a:r>
              <a:rPr lang="en-US" sz="2000" dirty="0" smtClean="0">
                <a:solidFill>
                  <a:srgbClr val="54638C"/>
                </a:solidFill>
              </a:rPr>
              <a:t>	Web proxies are both clients and servers</a:t>
            </a:r>
          </a:p>
          <a:p>
            <a:pPr marL="457200" indent="-457200" algn="l">
              <a:buNone/>
            </a:pPr>
            <a:r>
              <a:rPr lang="en-US" sz="2000" dirty="0" smtClean="0">
                <a:solidFill>
                  <a:srgbClr val="54638C"/>
                </a:solidFill>
              </a:rPr>
              <a:t>	SIP B2BUAs are both clients and servers</a:t>
            </a:r>
          </a:p>
          <a:p>
            <a:pPr algn="l"/>
            <a:endParaRPr lang="en-US" sz="2000" dirty="0">
              <a:solidFill>
                <a:srgbClr val="54638C"/>
              </a:solidFill>
            </a:endParaRPr>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ube 8"/>
          <p:cNvSpPr/>
          <p:nvPr/>
        </p:nvSpPr>
        <p:spPr bwMode="auto">
          <a:xfrm>
            <a:off x="3268133" y="1354667"/>
            <a:ext cx="5418667" cy="4809065"/>
          </a:xfrm>
          <a:prstGeom prst="cube">
            <a:avLst>
              <a:gd name="adj" fmla="val 11926"/>
            </a:avLst>
          </a:prstGeom>
          <a:solidFill>
            <a:srgbClr val="008000">
              <a:alpha val="3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P2P systems are …</a:t>
            </a:r>
            <a:endParaRPr lang="en-US" dirty="0"/>
          </a:p>
        </p:txBody>
      </p:sp>
      <p:sp>
        <p:nvSpPr>
          <p:cNvPr id="3" name="Content Placeholder 2"/>
          <p:cNvSpPr>
            <a:spLocks noGrp="1"/>
          </p:cNvSpPr>
          <p:nvPr>
            <p:ph idx="1"/>
          </p:nvPr>
        </p:nvSpPr>
        <p:spPr>
          <a:xfrm>
            <a:off x="3174999" y="3615265"/>
            <a:ext cx="4927601" cy="2548467"/>
          </a:xfrm>
          <a:solidFill>
            <a:schemeClr val="bg1"/>
          </a:solidFill>
          <a:ln w="76200" cmpd="sng">
            <a:solidFill>
              <a:schemeClr val="tx1"/>
            </a:solidFill>
          </a:ln>
        </p:spPr>
        <p:txBody>
          <a:bodyPr>
            <a:normAutofit fontScale="92500" lnSpcReduction="10000"/>
          </a:bodyPr>
          <a:lstStyle/>
          <a:p>
            <a:pPr algn="ctr">
              <a:spcBef>
                <a:spcPts val="400"/>
              </a:spcBef>
              <a:buNone/>
            </a:pPr>
            <a:r>
              <a:rPr lang="en-US" sz="1800" dirty="0" smtClean="0"/>
              <a:t>NETWORK ENGINEER’S WARNING</a:t>
            </a:r>
          </a:p>
          <a:p>
            <a:pPr>
              <a:spcBef>
                <a:spcPts val="400"/>
              </a:spcBef>
              <a:buNone/>
            </a:pPr>
            <a:r>
              <a:rPr lang="en-US" sz="1800" dirty="0" smtClean="0"/>
              <a:t>P2P systems may be</a:t>
            </a:r>
          </a:p>
          <a:p>
            <a:pPr>
              <a:spcBef>
                <a:spcPts val="400"/>
              </a:spcBef>
            </a:pPr>
            <a:r>
              <a:rPr lang="en-US" sz="1800" dirty="0" smtClean="0"/>
              <a:t>inefficient</a:t>
            </a:r>
          </a:p>
          <a:p>
            <a:pPr>
              <a:spcBef>
                <a:spcPts val="400"/>
              </a:spcBef>
            </a:pPr>
            <a:r>
              <a:rPr lang="en-US" sz="1800" dirty="0" smtClean="0"/>
              <a:t>slow</a:t>
            </a:r>
          </a:p>
          <a:p>
            <a:pPr>
              <a:spcBef>
                <a:spcPts val="400"/>
              </a:spcBef>
            </a:pPr>
            <a:r>
              <a:rPr lang="en-US" sz="1800" dirty="0" smtClean="0"/>
              <a:t>unreliable</a:t>
            </a:r>
          </a:p>
          <a:p>
            <a:pPr>
              <a:spcBef>
                <a:spcPts val="400"/>
              </a:spcBef>
            </a:pPr>
            <a:r>
              <a:rPr lang="en-US" sz="1800" dirty="0" smtClean="0"/>
              <a:t>based on faulty and short-term economics</a:t>
            </a:r>
          </a:p>
          <a:p>
            <a:pPr>
              <a:spcBef>
                <a:spcPts val="400"/>
              </a:spcBef>
            </a:pPr>
            <a:r>
              <a:rPr lang="en-US" sz="1800" dirty="0" smtClean="0"/>
              <a:t>mainly used to route around copyright laws</a:t>
            </a:r>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57</a:t>
            </a:fld>
            <a:endParaRPr lang="en-US"/>
          </a:p>
        </p:txBody>
      </p:sp>
      <p:pic>
        <p:nvPicPr>
          <p:cNvPr id="8" name="Picture 7"/>
          <p:cNvPicPr>
            <a:picLocks noChangeAspect="1"/>
          </p:cNvPicPr>
          <p:nvPr/>
        </p:nvPicPr>
        <p:blipFill>
          <a:blip r:embed="rId2"/>
          <a:stretch>
            <a:fillRect/>
          </a:stretch>
        </p:blipFill>
        <p:spPr>
          <a:xfrm>
            <a:off x="3962401" y="1951295"/>
            <a:ext cx="1676399" cy="1684089"/>
          </a:xfrm>
          <a:prstGeom prst="rect">
            <a:avLst/>
          </a:prstGeom>
        </p:spPr>
      </p:pic>
      <p:sp>
        <p:nvSpPr>
          <p:cNvPr id="10" name="TextBox 9"/>
          <p:cNvSpPr txBox="1"/>
          <p:nvPr/>
        </p:nvSpPr>
        <p:spPr>
          <a:xfrm>
            <a:off x="4402666" y="1320799"/>
            <a:ext cx="1069524" cy="523220"/>
          </a:xfrm>
          <a:prstGeom prst="rect">
            <a:avLst/>
          </a:prstGeom>
          <a:noFill/>
        </p:spPr>
        <p:txBody>
          <a:bodyPr wrap="none" rtlCol="0">
            <a:spAutoFit/>
          </a:bodyPr>
          <a:lstStyle/>
          <a:p>
            <a:r>
              <a:rPr lang="en-US" sz="2800" dirty="0" smtClean="0">
                <a:latin typeface="Edwardian Script ITC"/>
                <a:cs typeface="Edwardian Script ITC"/>
              </a:rPr>
              <a:t>P2P</a:t>
            </a:r>
            <a:endParaRPr lang="en-US" sz="2800" dirty="0">
              <a:latin typeface="Edwardian Script ITC"/>
              <a:cs typeface="Edwardian Script ITC"/>
            </a:endParaRPr>
          </a:p>
        </p:txBody>
      </p:sp>
      <p:pic>
        <p:nvPicPr>
          <p:cNvPr id="11" name="Picture 10"/>
          <p:cNvPicPr>
            <a:picLocks noChangeAspect="1"/>
          </p:cNvPicPr>
          <p:nvPr/>
        </p:nvPicPr>
        <p:blipFill>
          <a:blip r:embed="rId3"/>
          <a:stretch>
            <a:fillRect/>
          </a:stretch>
        </p:blipFill>
        <p:spPr>
          <a:xfrm>
            <a:off x="0" y="1844019"/>
            <a:ext cx="1505652" cy="2711450"/>
          </a:xfrm>
          <a:prstGeom prst="rect">
            <a:avLst/>
          </a:prstGeom>
        </p:spPr>
      </p:pic>
      <p:pic>
        <p:nvPicPr>
          <p:cNvPr id="12" name="Picture 11" descr="logo_Magic_Potion_small.jpg"/>
          <p:cNvPicPr>
            <a:picLocks noChangeAspect="1"/>
          </p:cNvPicPr>
          <p:nvPr/>
        </p:nvPicPr>
        <p:blipFill>
          <a:blip r:embed="rId4"/>
          <a:stretch>
            <a:fillRect/>
          </a:stretch>
        </p:blipFill>
        <p:spPr>
          <a:xfrm>
            <a:off x="0" y="4557619"/>
            <a:ext cx="1549261" cy="2222500"/>
          </a:xfrm>
          <a:prstGeom prst="rect">
            <a:avLst/>
          </a:prstGeom>
        </p:spPr>
      </p:pic>
      <p:sp>
        <p:nvSpPr>
          <p:cNvPr id="14" name="TextBox 13"/>
          <p:cNvSpPr txBox="1"/>
          <p:nvPr/>
        </p:nvSpPr>
        <p:spPr>
          <a:xfrm>
            <a:off x="2133600" y="4267200"/>
            <a:ext cx="466106" cy="369332"/>
          </a:xfrm>
          <a:prstGeom prst="rect">
            <a:avLst/>
          </a:prstGeom>
          <a:noFill/>
        </p:spPr>
        <p:txBody>
          <a:bodyPr wrap="none" rtlCol="0">
            <a:spAutoFit/>
          </a:bodyPr>
          <a:lstStyle/>
          <a:p>
            <a:r>
              <a:rPr lang="en-US" dirty="0" smtClean="0"/>
              <a:t>vs.</a:t>
            </a:r>
            <a:endParaRPr lang="en-US" dirty="0"/>
          </a:p>
        </p:txBody>
      </p:sp>
      <p:sp>
        <p:nvSpPr>
          <p:cNvPr id="15" name="Footer Placeholder 1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for peer-to-peer systems</a:t>
            </a:r>
            <a:endParaRPr lang="en-US" dirty="0"/>
          </a:p>
        </p:txBody>
      </p:sp>
      <p:sp>
        <p:nvSpPr>
          <p:cNvPr id="3" name="Content Placeholder 2"/>
          <p:cNvSpPr>
            <a:spLocks noGrp="1"/>
          </p:cNvSpPr>
          <p:nvPr>
            <p:ph idx="1"/>
          </p:nvPr>
        </p:nvSpPr>
        <p:spPr/>
        <p:txBody>
          <a:bodyPr numCol="2">
            <a:normAutofit fontScale="92500" lnSpcReduction="20000"/>
          </a:bodyPr>
          <a:lstStyle/>
          <a:p>
            <a:r>
              <a:rPr lang="en-US" dirty="0" smtClean="0"/>
              <a:t>Saves money for those offering services</a:t>
            </a:r>
          </a:p>
          <a:p>
            <a:pPr lvl="1"/>
            <a:r>
              <a:rPr lang="en-US" dirty="0" smtClean="0"/>
              <a:t>addresses market failures</a:t>
            </a:r>
          </a:p>
          <a:p>
            <a:pPr>
              <a:lnSpc>
                <a:spcPct val="110000"/>
              </a:lnSpc>
              <a:spcBef>
                <a:spcPts val="0"/>
              </a:spcBef>
            </a:pPr>
            <a:r>
              <a:rPr lang="en-US" dirty="0" smtClean="0"/>
              <a:t>Scales up automatically with service demand</a:t>
            </a:r>
          </a:p>
          <a:p>
            <a:r>
              <a:rPr lang="en-US" dirty="0" smtClean="0"/>
              <a:t>More reliable than client-server (no single point of failure)</a:t>
            </a:r>
          </a:p>
          <a:p>
            <a:r>
              <a:rPr lang="en-US" dirty="0" smtClean="0"/>
              <a:t>No central point of control</a:t>
            </a:r>
          </a:p>
          <a:p>
            <a:pPr lvl="1"/>
            <a:r>
              <a:rPr lang="en-US" dirty="0" smtClean="0"/>
              <a:t>mostly plausible deniability</a:t>
            </a:r>
          </a:p>
          <a:p>
            <a:r>
              <a:rPr lang="en-US" dirty="0" smtClean="0"/>
              <a:t>Networks without infrastructure (or system manager)</a:t>
            </a:r>
          </a:p>
          <a:p>
            <a:r>
              <a:rPr lang="en-US" dirty="0" smtClean="0"/>
              <a:t>New services that can’t be deployed in the ossified Internet</a:t>
            </a:r>
          </a:p>
          <a:p>
            <a:pPr lvl="1"/>
            <a:r>
              <a:rPr lang="en-US" dirty="0" smtClean="0"/>
              <a:t>e.g., RON, </a:t>
            </a:r>
            <a:r>
              <a:rPr lang="en-US" dirty="0" smtClean="0"/>
              <a:t>ALM</a:t>
            </a:r>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58</a:t>
            </a:fld>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P2P traffic is not devouring the Internet…</a:t>
            </a:r>
            <a:endParaRPr lang="en-US" sz="3200"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59</a:t>
            </a:fld>
            <a:endParaRPr lang="en-US"/>
          </a:p>
        </p:txBody>
      </p:sp>
      <p:sp>
        <p:nvSpPr>
          <p:cNvPr id="9" name="Cloud Callout 8"/>
          <p:cNvSpPr/>
          <p:nvPr/>
        </p:nvSpPr>
        <p:spPr bwMode="auto">
          <a:xfrm>
            <a:off x="508000" y="2451100"/>
            <a:ext cx="1689100" cy="914400"/>
          </a:xfrm>
          <a:prstGeom prst="cloudCallout">
            <a:avLst>
              <a:gd name="adj1" fmla="val 54350"/>
              <a:gd name="adj2" fmla="val 6438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steady percentage</a:t>
            </a:r>
            <a:endParaRPr kumimoji="0" lang="en-US" sz="1400" b="0" i="0" u="none" strike="noStrike" cap="none" normalizeH="0" baseline="0" dirty="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p:spPr>
        <p:txBody>
          <a:bodyPr/>
          <a:lstStyle/>
          <a:p>
            <a:fld id="{057D9BD7-2E70-D541-A15B-47936F3FE5AF}" type="slidenum">
              <a:rPr lang="en-US" smtClean="0"/>
              <a:pPr/>
              <a:t>6</a:t>
            </a:fld>
            <a:endParaRPr lang="en-US" smtClean="0"/>
          </a:p>
        </p:txBody>
      </p:sp>
      <p:sp>
        <p:nvSpPr>
          <p:cNvPr id="27651" name="Rectangle 2"/>
          <p:cNvSpPr>
            <a:spLocks noGrp="1" noChangeArrowheads="1"/>
          </p:cNvSpPr>
          <p:nvPr>
            <p:ph type="title"/>
          </p:nvPr>
        </p:nvSpPr>
        <p:spPr/>
        <p:txBody>
          <a:bodyPr/>
          <a:lstStyle/>
          <a:p>
            <a:pPr eaLnBrk="1" hangingPunct="1"/>
            <a:r>
              <a:rPr lang="en-US" dirty="0"/>
              <a:t>Collaboration in transition</a:t>
            </a:r>
          </a:p>
        </p:txBody>
      </p:sp>
      <p:sp>
        <p:nvSpPr>
          <p:cNvPr id="27652" name="AutoShape 3"/>
          <p:cNvSpPr>
            <a:spLocks noChangeArrowheads="1"/>
          </p:cNvSpPr>
          <p:nvPr/>
        </p:nvSpPr>
        <p:spPr bwMode="auto">
          <a:xfrm>
            <a:off x="762000" y="3124200"/>
            <a:ext cx="2971800" cy="2057400"/>
          </a:xfrm>
          <a:prstGeom prst="flowChartAlternateProcess">
            <a:avLst/>
          </a:prstGeom>
          <a:solidFill>
            <a:schemeClr val="accent1"/>
          </a:solidFill>
          <a:ln w="9525">
            <a:solidFill>
              <a:schemeClr val="tx1"/>
            </a:solidFill>
            <a:miter lim="800000"/>
            <a:headEnd/>
            <a:tailEnd/>
          </a:ln>
        </p:spPr>
        <p:txBody>
          <a:bodyPr anchor="ctr">
            <a:prstTxWarp prst="textNoShape">
              <a:avLst/>
            </a:prstTxWarp>
          </a:bodyPr>
          <a:lstStyle/>
          <a:p>
            <a:r>
              <a:rPr lang="en-US" sz="2400"/>
              <a:t>intra-organization;</a:t>
            </a:r>
          </a:p>
          <a:p>
            <a:r>
              <a:rPr lang="en-US" sz="2400"/>
              <a:t>small number of systems (meeting rooms)</a:t>
            </a:r>
          </a:p>
        </p:txBody>
      </p:sp>
      <p:sp>
        <p:nvSpPr>
          <p:cNvPr id="27653" name="AutoShape 4"/>
          <p:cNvSpPr>
            <a:spLocks noChangeArrowheads="1"/>
          </p:cNvSpPr>
          <p:nvPr/>
        </p:nvSpPr>
        <p:spPr bwMode="auto">
          <a:xfrm>
            <a:off x="5105400" y="1371600"/>
            <a:ext cx="3581400" cy="2209800"/>
          </a:xfrm>
          <a:prstGeom prst="flowChartAlternateProcess">
            <a:avLst/>
          </a:prstGeom>
          <a:solidFill>
            <a:schemeClr val="accent6"/>
          </a:solidFill>
          <a:ln w="9525">
            <a:solidFill>
              <a:schemeClr val="tx1"/>
            </a:solidFill>
            <a:miter lim="800000"/>
            <a:headEnd/>
            <a:tailEnd/>
          </a:ln>
        </p:spPr>
        <p:txBody>
          <a:bodyPr anchor="ctr">
            <a:prstTxWarp prst="textNoShape">
              <a:avLst/>
            </a:prstTxWarp>
          </a:bodyPr>
          <a:lstStyle/>
          <a:p>
            <a:r>
              <a:rPr lang="en-US" sz="2400" i="1" dirty="0"/>
              <a:t>inter</a:t>
            </a:r>
            <a:r>
              <a:rPr lang="en-US" sz="2400" dirty="0"/>
              <a:t>-organization</a:t>
            </a:r>
          </a:p>
          <a:p>
            <a:r>
              <a:rPr lang="en-US" sz="2400" dirty="0"/>
              <a:t>multiple technology generations</a:t>
            </a:r>
          </a:p>
          <a:p>
            <a:r>
              <a:rPr lang="en-US" sz="2400" dirty="0"/>
              <a:t>diverse end points</a:t>
            </a:r>
          </a:p>
          <a:p>
            <a:endParaRPr lang="en-US" sz="2400" dirty="0"/>
          </a:p>
        </p:txBody>
      </p:sp>
      <p:cxnSp>
        <p:nvCxnSpPr>
          <p:cNvPr id="27654" name="AutoShape 5"/>
          <p:cNvCxnSpPr>
            <a:cxnSpLocks noChangeShapeType="1"/>
            <a:stCxn id="27652" idx="3"/>
            <a:endCxn id="27653" idx="1"/>
          </p:cNvCxnSpPr>
          <p:nvPr/>
        </p:nvCxnSpPr>
        <p:spPr bwMode="auto">
          <a:xfrm flipV="1">
            <a:off x="3733800" y="2476500"/>
            <a:ext cx="1371600" cy="1676400"/>
          </a:xfrm>
          <a:prstGeom prst="curvedConnector3">
            <a:avLst>
              <a:gd name="adj1" fmla="val 50000"/>
            </a:avLst>
          </a:prstGeom>
          <a:noFill/>
          <a:ln w="38100">
            <a:solidFill>
              <a:schemeClr val="tx1"/>
            </a:solidFill>
            <a:miter lim="800000"/>
            <a:headEnd/>
            <a:tailEnd type="triangle" w="med" len="med"/>
          </a:ln>
        </p:spPr>
      </p:cxnSp>
      <p:sp>
        <p:nvSpPr>
          <p:cNvPr id="27655" name="AutoShape 6"/>
          <p:cNvSpPr>
            <a:spLocks noChangeArrowheads="1"/>
          </p:cNvSpPr>
          <p:nvPr/>
        </p:nvSpPr>
        <p:spPr bwMode="auto">
          <a:xfrm>
            <a:off x="3429000" y="5181599"/>
            <a:ext cx="2514600" cy="1458819"/>
          </a:xfrm>
          <a:prstGeom prst="wedgeEllipseCallout">
            <a:avLst>
              <a:gd name="adj1" fmla="val -50949"/>
              <a:gd name="adj2" fmla="val -84898"/>
            </a:avLst>
          </a:prstGeom>
          <a:solidFill>
            <a:schemeClr val="accent1"/>
          </a:solidFill>
          <a:ln w="9525">
            <a:solidFill>
              <a:schemeClr val="tx1"/>
            </a:solidFill>
            <a:miter lim="800000"/>
            <a:headEnd/>
            <a:tailEnd/>
          </a:ln>
        </p:spPr>
        <p:txBody>
          <a:bodyPr>
            <a:prstTxWarp prst="textNoShape">
              <a:avLst/>
            </a:prstTxWarp>
          </a:bodyPr>
          <a:lstStyle/>
          <a:p>
            <a:pPr algn="ctr"/>
            <a:r>
              <a:rPr lang="en-US" dirty="0"/>
              <a:t>proprietary (single-vendor) systems</a:t>
            </a:r>
          </a:p>
        </p:txBody>
      </p:sp>
      <p:sp>
        <p:nvSpPr>
          <p:cNvPr id="27656" name="AutoShape 7"/>
          <p:cNvSpPr>
            <a:spLocks noChangeArrowheads="1"/>
          </p:cNvSpPr>
          <p:nvPr/>
        </p:nvSpPr>
        <p:spPr bwMode="auto">
          <a:xfrm>
            <a:off x="5791200" y="3733800"/>
            <a:ext cx="2514600" cy="1066800"/>
          </a:xfrm>
          <a:prstGeom prst="wedgeEllipseCallout">
            <a:avLst>
              <a:gd name="adj1" fmla="val -50949"/>
              <a:gd name="adj2" fmla="val -84898"/>
            </a:avLst>
          </a:prstGeom>
          <a:solidFill>
            <a:schemeClr val="accent6"/>
          </a:solidFill>
          <a:ln w="9525">
            <a:solidFill>
              <a:schemeClr val="tx1"/>
            </a:solidFill>
            <a:miter lim="800000"/>
            <a:headEnd/>
            <a:tailEnd/>
          </a:ln>
        </p:spPr>
        <p:txBody>
          <a:bodyPr>
            <a:prstTxWarp prst="textNoShape">
              <a:avLst/>
            </a:prstTxWarp>
          </a:bodyPr>
          <a:lstStyle/>
          <a:p>
            <a:pPr algn="ctr"/>
            <a:r>
              <a:rPr lang="en-US" dirty="0"/>
              <a:t>standards-based solutions</a:t>
            </a:r>
          </a:p>
        </p:txBody>
      </p:sp>
      <p:sp>
        <p:nvSpPr>
          <p:cNvPr id="11" name="Footer Placeholder 10"/>
          <p:cNvSpPr>
            <a:spLocks noGrp="1"/>
          </p:cNvSpPr>
          <p:nvPr>
            <p:ph type="ftr" sz="quarter" idx="11"/>
          </p:nvPr>
        </p:nvSpPr>
        <p:spPr/>
        <p:txBody>
          <a:bodyPr/>
          <a:lstStyle/>
          <a:p>
            <a:r>
              <a:rPr lang="en-US" smtClean="0"/>
              <a:t>IEEE DLT 2009</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a:t>
            </a:r>
            <a:endParaRPr lang="en-US" dirty="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60</a:t>
            </a:fld>
            <a:endParaRPr lang="en-US"/>
          </a:p>
        </p:txBody>
      </p:sp>
      <p:pic>
        <p:nvPicPr>
          <p:cNvPr id="7" name="Picture 6" descr="power_consumption.jpg"/>
          <p:cNvPicPr>
            <a:picLocks noChangeAspect="1"/>
          </p:cNvPicPr>
          <p:nvPr/>
        </p:nvPicPr>
        <p:blipFill>
          <a:blip r:embed="rId3"/>
          <a:stretch>
            <a:fillRect/>
          </a:stretch>
        </p:blipFill>
        <p:spPr>
          <a:xfrm>
            <a:off x="702734" y="1367514"/>
            <a:ext cx="5541433" cy="4715257"/>
          </a:xfrm>
          <a:prstGeom prst="rect">
            <a:avLst/>
          </a:prstGeom>
        </p:spPr>
      </p:pic>
      <p:sp>
        <p:nvSpPr>
          <p:cNvPr id="8" name="TextBox 7"/>
          <p:cNvSpPr txBox="1"/>
          <p:nvPr/>
        </p:nvSpPr>
        <p:spPr>
          <a:xfrm>
            <a:off x="2286000" y="6275288"/>
            <a:ext cx="5181600" cy="276999"/>
          </a:xfrm>
          <a:prstGeom prst="rect">
            <a:avLst/>
          </a:prstGeom>
          <a:noFill/>
        </p:spPr>
        <p:txBody>
          <a:bodyPr wrap="square" rtlCol="0">
            <a:spAutoFit/>
          </a:bodyPr>
          <a:lstStyle/>
          <a:p>
            <a:r>
              <a:rPr lang="en-US" sz="1200" dirty="0" smtClean="0"/>
              <a:t>http://www.legitreviews.com/article/682/</a:t>
            </a:r>
            <a:endParaRPr lang="en-US" sz="1200" dirty="0"/>
          </a:p>
        </p:txBody>
      </p:sp>
      <p:sp>
        <p:nvSpPr>
          <p:cNvPr id="10" name="Rounded Rectangular Callout 9"/>
          <p:cNvSpPr/>
          <p:nvPr/>
        </p:nvSpPr>
        <p:spPr bwMode="auto">
          <a:xfrm>
            <a:off x="6616700" y="2540000"/>
            <a:ext cx="1689100" cy="1066800"/>
          </a:xfrm>
          <a:prstGeom prst="wedgeRoundRectCallout">
            <a:avLst>
              <a:gd name="adj1" fmla="val -113132"/>
              <a:gd name="adj2" fmla="val -75596"/>
              <a:gd name="adj3" fmla="val 16667"/>
            </a:avLst>
          </a:prstGeom>
          <a:gradFill flip="none" rotWithShape="1">
            <a:gsLst>
              <a:gs pos="0">
                <a:srgbClr val="FF6600"/>
              </a:gs>
              <a:gs pos="100000">
                <a:srgbClr val="FFFF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Monthly cost =</a:t>
            </a:r>
            <a:r>
              <a:rPr kumimoji="0" lang="en-US" sz="1600" b="0" i="0" u="none" strike="noStrike" cap="none" normalizeH="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smtClean="0">
                <a:ln>
                  <a:noFill/>
                </a:ln>
                <a:solidFill>
                  <a:schemeClr val="tx1"/>
                </a:solidFill>
                <a:effectLst/>
                <a:latin typeface="Arial" charset="0"/>
              </a:rPr>
              <a:t>$37</a:t>
            </a:r>
            <a:endParaRPr kumimoji="0" lang="en-US" sz="1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$0.20/kWh</a:t>
            </a:r>
            <a:endParaRPr kumimoji="0" lang="en-US" sz="1600" b="0" i="0" u="none" strike="noStrike" cap="none" normalizeH="0" baseline="0" dirty="0">
              <a:ln>
                <a:noFill/>
              </a:ln>
              <a:solidFill>
                <a:schemeClr val="tx1"/>
              </a:solidFill>
              <a:effectLst/>
              <a:latin typeface="Arial" charset="0"/>
            </a:endParaRPr>
          </a:p>
        </p:txBody>
      </p:sp>
      <p:sp>
        <p:nvSpPr>
          <p:cNvPr id="9" name="Footer Placeholder 8"/>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costs</a:t>
            </a:r>
            <a:endParaRPr lang="en-US" dirty="0"/>
          </a:p>
        </p:txBody>
      </p:sp>
      <p:sp>
        <p:nvSpPr>
          <p:cNvPr id="3" name="Content Placeholder 2"/>
          <p:cNvSpPr>
            <a:spLocks noGrp="1"/>
          </p:cNvSpPr>
          <p:nvPr>
            <p:ph idx="1"/>
          </p:nvPr>
        </p:nvSpPr>
        <p:spPr>
          <a:xfrm>
            <a:off x="457200" y="4505231"/>
            <a:ext cx="8229600" cy="1770063"/>
          </a:xfrm>
        </p:spPr>
        <p:txBody>
          <a:bodyPr>
            <a:normAutofit lnSpcReduction="10000"/>
          </a:bodyPr>
          <a:lstStyle/>
          <a:p>
            <a:r>
              <a:rPr lang="en-US" dirty="0" smtClean="0"/>
              <a:t>Transit bandwidth: $40 Mb/</a:t>
            </a:r>
            <a:r>
              <a:rPr lang="en-US" dirty="0" err="1" smtClean="0"/>
              <a:t>s</a:t>
            </a:r>
            <a:r>
              <a:rPr lang="en-US" dirty="0" smtClean="0"/>
              <a:t>/month ~ $0.125/GB</a:t>
            </a:r>
          </a:p>
          <a:p>
            <a:r>
              <a:rPr lang="en-US" dirty="0" smtClean="0"/>
              <a:t>US </a:t>
            </a:r>
            <a:r>
              <a:rPr lang="en-US" dirty="0" err="1" smtClean="0"/>
              <a:t>colocation</a:t>
            </a:r>
            <a:r>
              <a:rPr lang="en-US" dirty="0" smtClean="0"/>
              <a:t> providers charge $0.30 to $1.75/GB</a:t>
            </a:r>
          </a:p>
          <a:p>
            <a:pPr lvl="1"/>
            <a:r>
              <a:rPr lang="en-US" dirty="0" smtClean="0"/>
              <a:t>e.g., Amazon EC2 $0.17/GB (outbound)</a:t>
            </a:r>
          </a:p>
          <a:p>
            <a:pPr lvl="1"/>
            <a:r>
              <a:rPr lang="en-US" dirty="0" err="1" smtClean="0"/>
              <a:t>CDNs</a:t>
            </a:r>
            <a:r>
              <a:rPr lang="en-US" dirty="0" smtClean="0"/>
              <a:t>: $0.08 to $0.19/GB</a:t>
            </a:r>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61</a:t>
            </a:fld>
            <a:endParaRPr lang="en-US"/>
          </a:p>
        </p:txBody>
      </p:sp>
      <p:pic>
        <p:nvPicPr>
          <p:cNvPr id="7" name="Picture 6"/>
          <p:cNvPicPr>
            <a:picLocks noChangeAspect="1"/>
          </p:cNvPicPr>
          <p:nvPr/>
        </p:nvPicPr>
        <p:blipFill>
          <a:blip r:embed="rId2"/>
          <a:stretch>
            <a:fillRect/>
          </a:stretch>
        </p:blipFill>
        <p:spPr>
          <a:xfrm>
            <a:off x="990600" y="1171481"/>
            <a:ext cx="6400800" cy="3333750"/>
          </a:xfrm>
          <a:prstGeom prst="rect">
            <a:avLst/>
          </a:prstGeom>
        </p:spPr>
      </p:pic>
      <p:sp>
        <p:nvSpPr>
          <p:cNvPr id="8" name="Footer Placeholder 7"/>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P2P</a:t>
            </a:r>
            <a:endParaRPr lang="en-US" dirty="0"/>
          </a:p>
        </p:txBody>
      </p:sp>
      <p:sp>
        <p:nvSpPr>
          <p:cNvPr id="3" name="Content Placeholder 2"/>
          <p:cNvSpPr>
            <a:spLocks noGrp="1"/>
          </p:cNvSpPr>
          <p:nvPr>
            <p:ph idx="1"/>
          </p:nvPr>
        </p:nvSpPr>
        <p:spPr>
          <a:xfrm>
            <a:off x="380999" y="1257300"/>
            <a:ext cx="6400801" cy="4940300"/>
          </a:xfrm>
        </p:spPr>
        <p:txBody>
          <a:bodyPr>
            <a:normAutofit lnSpcReduction="10000"/>
          </a:bodyPr>
          <a:lstStyle/>
          <a:p>
            <a:r>
              <a:rPr lang="en-US" dirty="0" smtClean="0"/>
              <a:t>Service provider view</a:t>
            </a:r>
          </a:p>
          <a:p>
            <a:pPr lvl="1"/>
            <a:r>
              <a:rPr lang="en-US" dirty="0" smtClean="0"/>
              <a:t>save $150/month for single rented server in </a:t>
            </a:r>
            <a:r>
              <a:rPr lang="en-US" dirty="0" err="1" smtClean="0"/>
              <a:t>colo</a:t>
            </a:r>
            <a:r>
              <a:rPr lang="en-US" dirty="0" smtClean="0"/>
              <a:t>, with 2 TB bandwidth</a:t>
            </a:r>
          </a:p>
          <a:p>
            <a:pPr lvl="1"/>
            <a:r>
              <a:rPr lang="en-US" dirty="0" smtClean="0"/>
              <a:t>but can handle 100,000 VoIP users</a:t>
            </a:r>
          </a:p>
          <a:p>
            <a:r>
              <a:rPr lang="en-US" dirty="0" smtClean="0"/>
              <a:t>But ignores externalities</a:t>
            </a:r>
          </a:p>
          <a:p>
            <a:pPr lvl="1"/>
            <a:r>
              <a:rPr lang="en-US" dirty="0" smtClean="0"/>
              <a:t>home PCs can’t hibernate </a:t>
            </a:r>
            <a:r>
              <a:rPr lang="en-US" dirty="0" err="1" smtClean="0">
                <a:sym typeface="Wingdings"/>
              </a:rPr>
              <a:t></a:t>
            </a:r>
            <a:r>
              <a:rPr lang="en-US" dirty="0" smtClean="0">
                <a:sym typeface="Wingdings"/>
              </a:rPr>
              <a:t> energy usage</a:t>
            </a:r>
          </a:p>
          <a:p>
            <a:pPr lvl="2"/>
            <a:r>
              <a:rPr lang="en-US" dirty="0" smtClean="0">
                <a:sym typeface="Wingdings"/>
              </a:rPr>
              <a:t>about $37/month</a:t>
            </a:r>
          </a:p>
          <a:p>
            <a:pPr lvl="1"/>
            <a:r>
              <a:rPr lang="en-US" dirty="0" smtClean="0">
                <a:sym typeface="Wingdings"/>
              </a:rPr>
              <a:t>less efficient network usage</a:t>
            </a:r>
          </a:p>
          <a:p>
            <a:pPr lvl="1"/>
            <a:r>
              <a:rPr lang="en-US" dirty="0" smtClean="0">
                <a:sym typeface="Wingdings"/>
              </a:rPr>
              <a:t>bandwidth caps and charges for consumers</a:t>
            </a:r>
          </a:p>
          <a:p>
            <a:pPr lvl="2"/>
            <a:r>
              <a:rPr lang="en-US" dirty="0" smtClean="0">
                <a:sym typeface="Wingdings"/>
              </a:rPr>
              <a:t>common in the UK</a:t>
            </a:r>
          </a:p>
          <a:p>
            <a:pPr lvl="2"/>
            <a:r>
              <a:rPr lang="en-US" dirty="0" smtClean="0">
                <a:sym typeface="Wingdings"/>
              </a:rPr>
              <a:t>Australia: US$3.20/GB</a:t>
            </a:r>
          </a:p>
          <a:p>
            <a:r>
              <a:rPr lang="en-US" dirty="0" smtClean="0">
                <a:sym typeface="Wingdings"/>
              </a:rPr>
              <a:t>Home PCs may become rare</a:t>
            </a:r>
          </a:p>
          <a:p>
            <a:pPr lvl="1"/>
            <a:r>
              <a:rPr lang="en-US" dirty="0" smtClean="0">
                <a:sym typeface="Wingdings"/>
              </a:rPr>
              <a:t>see Japan &amp; Korea</a:t>
            </a:r>
          </a:p>
          <a:p>
            <a:pPr lvl="1"/>
            <a:endParaRPr lang="en-US" dirty="0" smtClean="0">
              <a:sym typeface="Wingdings"/>
            </a:endParaRPr>
          </a:p>
          <a:p>
            <a:pPr lvl="1"/>
            <a:endParaRPr lang="en-US" dirty="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62</a:t>
            </a:fld>
            <a:endParaRPr lang="en-US"/>
          </a:p>
        </p:txBody>
      </p:sp>
      <p:pic>
        <p:nvPicPr>
          <p:cNvPr id="8" name="Picture 7"/>
          <p:cNvPicPr>
            <a:picLocks noChangeAspect="1"/>
          </p:cNvPicPr>
          <p:nvPr/>
        </p:nvPicPr>
        <p:blipFill>
          <a:blip r:embed="rId3"/>
          <a:stretch>
            <a:fillRect/>
          </a:stretch>
        </p:blipFill>
        <p:spPr>
          <a:xfrm>
            <a:off x="7076017" y="1315940"/>
            <a:ext cx="1729317" cy="2276043"/>
          </a:xfrm>
          <a:prstGeom prst="rect">
            <a:avLst/>
          </a:prstGeom>
        </p:spPr>
      </p:pic>
      <p:cxnSp>
        <p:nvCxnSpPr>
          <p:cNvPr id="10" name="Elbow Connector 9"/>
          <p:cNvCxnSpPr/>
          <p:nvPr/>
        </p:nvCxnSpPr>
        <p:spPr bwMode="auto">
          <a:xfrm>
            <a:off x="6366933" y="4436533"/>
            <a:ext cx="2133600" cy="1219200"/>
          </a:xfrm>
          <a:prstGeom prst="bentConnector3">
            <a:avLst>
              <a:gd name="adj1" fmla="val 0"/>
            </a:avLst>
          </a:prstGeom>
          <a:solidFill>
            <a:schemeClr val="accent1"/>
          </a:solidFill>
          <a:ln w="9525" cap="flat" cmpd="sng" algn="ctr">
            <a:solidFill>
              <a:schemeClr val="tx1"/>
            </a:solidFill>
            <a:prstDash val="solid"/>
            <a:round/>
            <a:headEnd type="none" w="med" len="med"/>
            <a:tailEnd type="none" w="med" len="med"/>
          </a:ln>
          <a:effectLst/>
        </p:spPr>
      </p:cxnSp>
      <p:sp>
        <p:nvSpPr>
          <p:cNvPr id="13" name="Freeform 12"/>
          <p:cNvSpPr/>
          <p:nvPr/>
        </p:nvSpPr>
        <p:spPr bwMode="auto">
          <a:xfrm>
            <a:off x="6366933" y="4487333"/>
            <a:ext cx="1879600" cy="917222"/>
          </a:xfrm>
          <a:custGeom>
            <a:avLst/>
            <a:gdLst>
              <a:gd name="connsiteX0" fmla="*/ 0 w 1879600"/>
              <a:gd name="connsiteY0" fmla="*/ 846667 h 987778"/>
              <a:gd name="connsiteX1" fmla="*/ 1100667 w 1879600"/>
              <a:gd name="connsiteY1" fmla="*/ 846667 h 987778"/>
              <a:gd name="connsiteX2" fmla="*/ 1879600 w 1879600"/>
              <a:gd name="connsiteY2" fmla="*/ 0 h 987778"/>
              <a:gd name="connsiteX0" fmla="*/ 0 w 1879600"/>
              <a:gd name="connsiteY0" fmla="*/ 846667 h 987778"/>
              <a:gd name="connsiteX1" fmla="*/ 1270000 w 1879600"/>
              <a:gd name="connsiteY1" fmla="*/ 846667 h 987778"/>
              <a:gd name="connsiteX2" fmla="*/ 1879600 w 1879600"/>
              <a:gd name="connsiteY2" fmla="*/ 0 h 987778"/>
              <a:gd name="connsiteX0" fmla="*/ 0 w 1879600"/>
              <a:gd name="connsiteY0" fmla="*/ 846667 h 917222"/>
              <a:gd name="connsiteX1" fmla="*/ 1270000 w 1879600"/>
              <a:gd name="connsiteY1" fmla="*/ 846667 h 917222"/>
              <a:gd name="connsiteX2" fmla="*/ 1879600 w 1879600"/>
              <a:gd name="connsiteY2" fmla="*/ 0 h 917222"/>
              <a:gd name="connsiteX0" fmla="*/ 0 w 1879600"/>
              <a:gd name="connsiteY0" fmla="*/ 846667 h 917222"/>
              <a:gd name="connsiteX1" fmla="*/ 1270000 w 1879600"/>
              <a:gd name="connsiteY1" fmla="*/ 846667 h 917222"/>
              <a:gd name="connsiteX2" fmla="*/ 1879600 w 1879600"/>
              <a:gd name="connsiteY2" fmla="*/ 0 h 917222"/>
            </a:gdLst>
            <a:ahLst/>
            <a:cxnLst>
              <a:cxn ang="0">
                <a:pos x="connsiteX0" y="connsiteY0"/>
              </a:cxn>
              <a:cxn ang="0">
                <a:pos x="connsiteX1" y="connsiteY1"/>
              </a:cxn>
              <a:cxn ang="0">
                <a:pos x="connsiteX2" y="connsiteY2"/>
              </a:cxn>
            </a:cxnLst>
            <a:rect l="l" t="t" r="r" b="b"/>
            <a:pathLst>
              <a:path w="1879600" h="917222">
                <a:moveTo>
                  <a:pt x="0" y="846667"/>
                </a:moveTo>
                <a:cubicBezTo>
                  <a:pt x="393700" y="917222"/>
                  <a:pt x="905933" y="860778"/>
                  <a:pt x="1270000" y="846667"/>
                </a:cubicBezTo>
                <a:cubicBezTo>
                  <a:pt x="1507067" y="612423"/>
                  <a:pt x="1879600" y="0"/>
                  <a:pt x="1879600" y="0"/>
                </a:cubicBezTo>
              </a:path>
            </a:pathLst>
          </a:custGeom>
          <a:noFill/>
          <a:ln w="3810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4" name="TextBox 13"/>
          <p:cNvSpPr txBox="1"/>
          <p:nvPr/>
        </p:nvSpPr>
        <p:spPr>
          <a:xfrm>
            <a:off x="7552267" y="5681133"/>
            <a:ext cx="1003187" cy="307777"/>
          </a:xfrm>
          <a:prstGeom prst="rect">
            <a:avLst/>
          </a:prstGeom>
          <a:noFill/>
        </p:spPr>
        <p:txBody>
          <a:bodyPr wrap="none" rtlCol="0">
            <a:spAutoFit/>
          </a:bodyPr>
          <a:lstStyle/>
          <a:p>
            <a:r>
              <a:rPr lang="en-US" dirty="0" smtClean="0"/>
              <a:t>bandwidth</a:t>
            </a:r>
            <a:endParaRPr lang="en-US" dirty="0"/>
          </a:p>
        </p:txBody>
      </p:sp>
      <p:sp>
        <p:nvSpPr>
          <p:cNvPr id="15" name="TextBox 14"/>
          <p:cNvSpPr txBox="1"/>
          <p:nvPr/>
        </p:nvSpPr>
        <p:spPr>
          <a:xfrm rot="16200000">
            <a:off x="5706535" y="4910667"/>
            <a:ext cx="1002924" cy="307777"/>
          </a:xfrm>
          <a:prstGeom prst="rect">
            <a:avLst/>
          </a:prstGeom>
          <a:noFill/>
        </p:spPr>
        <p:txBody>
          <a:bodyPr wrap="none" rtlCol="0">
            <a:spAutoFit/>
          </a:bodyPr>
          <a:lstStyle/>
          <a:p>
            <a:r>
              <a:rPr lang="en-US" dirty="0" smtClean="0"/>
              <a:t>charge ($)</a:t>
            </a:r>
            <a:endParaRPr lang="en-US" dirty="0"/>
          </a:p>
        </p:txBody>
      </p:sp>
      <p:sp>
        <p:nvSpPr>
          <p:cNvPr id="11" name="Footer Placeholder 10"/>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CD772"/>
          </a:solidFill>
        </p:spPr>
        <p:txBody>
          <a:bodyPr>
            <a:normAutofit fontScale="90000"/>
          </a:bodyPr>
          <a:lstStyle/>
          <a:p>
            <a:r>
              <a:rPr lang="en-US" dirty="0" smtClean="0"/>
              <a:t>Which is greener – P2P vs. server?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Typically, P2P hosts only lightly used</a:t>
            </a:r>
          </a:p>
          <a:p>
            <a:pPr lvl="1"/>
            <a:r>
              <a:rPr lang="en-US" dirty="0" smtClean="0"/>
              <a:t>energy efficiency/computation highest at full load</a:t>
            </a:r>
          </a:p>
          <a:p>
            <a:pPr lvl="1"/>
            <a:r>
              <a:rPr lang="en-US" dirty="0" err="1" smtClean="0">
                <a:sym typeface="Wingdings"/>
              </a:rPr>
              <a:t></a:t>
            </a:r>
            <a:r>
              <a:rPr lang="en-US" dirty="0" smtClean="0">
                <a:sym typeface="Wingdings"/>
              </a:rPr>
              <a:t> dynamic server pool most efficient</a:t>
            </a:r>
            <a:endParaRPr lang="en-US" dirty="0" smtClean="0"/>
          </a:p>
          <a:p>
            <a:pPr lvl="1"/>
            <a:r>
              <a:rPr lang="en-US" dirty="0" smtClean="0"/>
              <a:t>better for distributed computation (</a:t>
            </a:r>
            <a:r>
              <a:rPr lang="en-US" dirty="0" err="1" smtClean="0"/>
              <a:t>SETI@home</a:t>
            </a:r>
            <a:r>
              <a:rPr lang="en-US" dirty="0" smtClean="0"/>
              <a:t>)</a:t>
            </a:r>
          </a:p>
          <a:p>
            <a:r>
              <a:rPr lang="en-US" dirty="0" smtClean="0"/>
              <a:t>But:</a:t>
            </a:r>
          </a:p>
          <a:p>
            <a:pPr lvl="1"/>
            <a:r>
              <a:rPr lang="en-US" dirty="0" smtClean="0"/>
              <a:t>CPU heat in home may lower heating bill in winter</a:t>
            </a:r>
          </a:p>
          <a:p>
            <a:pPr lvl="2"/>
            <a:r>
              <a:rPr lang="en-US" dirty="0" smtClean="0"/>
              <a:t>but much less efficient than natural gas (&lt; 60%)</a:t>
            </a:r>
          </a:p>
          <a:p>
            <a:pPr lvl="1"/>
            <a:r>
              <a:rPr lang="en-US" dirty="0" smtClean="0"/>
              <a:t>Data center CPUs always consume cooling energy</a:t>
            </a:r>
          </a:p>
          <a:p>
            <a:pPr lvl="2"/>
            <a:r>
              <a:rPr lang="en-US" dirty="0" smtClean="0"/>
              <a:t>AC energy ≈ server electricity consumption</a:t>
            </a:r>
          </a:p>
          <a:p>
            <a:r>
              <a:rPr lang="en-US" dirty="0" smtClean="0"/>
              <a:t>Thus,</a:t>
            </a:r>
          </a:p>
          <a:p>
            <a:pPr lvl="1"/>
            <a:r>
              <a:rPr lang="en-US" dirty="0" smtClean="0"/>
              <a:t>deploy P2P systems in Scandinavia and Alaska</a:t>
            </a:r>
          </a:p>
          <a:p>
            <a:pPr lvl="1"/>
            <a:endParaRPr lang="en-US" dirty="0" smtClean="0"/>
          </a:p>
          <a:p>
            <a:pPr lvl="1"/>
            <a:endParaRPr lang="en-US" dirty="0" smtClean="0"/>
          </a:p>
          <a:p>
            <a:endParaRPr lang="en-US" dirty="0" smtClean="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63</a:t>
            </a:fld>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Reliability</a:t>
            </a:r>
          </a:p>
        </p:txBody>
      </p:sp>
      <p:sp>
        <p:nvSpPr>
          <p:cNvPr id="116739" name="Rectangle 3"/>
          <p:cNvSpPr>
            <a:spLocks noGrp="1" noChangeArrowheads="1"/>
          </p:cNvSpPr>
          <p:nvPr>
            <p:ph type="body" idx="1"/>
          </p:nvPr>
        </p:nvSpPr>
        <p:spPr>
          <a:xfrm>
            <a:off x="457200" y="1600200"/>
            <a:ext cx="5829300" cy="4525963"/>
          </a:xfrm>
        </p:spPr>
        <p:txBody>
          <a:bodyPr>
            <a:normAutofit lnSpcReduction="10000"/>
          </a:bodyPr>
          <a:lstStyle/>
          <a:p>
            <a:r>
              <a:rPr lang="en-US" dirty="0"/>
              <a:t>CW: “P2P systems are more reliable”</a:t>
            </a:r>
          </a:p>
          <a:p>
            <a:r>
              <a:rPr lang="en-US" dirty="0"/>
              <a:t>Catastrophic failure vs. partial failure</a:t>
            </a:r>
          </a:p>
          <a:p>
            <a:pPr lvl="1"/>
            <a:r>
              <a:rPr lang="en-US" dirty="0"/>
              <a:t>single data item vs. whole </a:t>
            </a:r>
            <a:r>
              <a:rPr lang="en-US" dirty="0" smtClean="0"/>
              <a:t>system</a:t>
            </a:r>
          </a:p>
          <a:p>
            <a:pPr lvl="1"/>
            <a:r>
              <a:rPr lang="en-US" dirty="0" smtClean="0"/>
              <a:t>assumption of uncorrelated failures wrong</a:t>
            </a:r>
          </a:p>
          <a:p>
            <a:r>
              <a:rPr lang="en-US" dirty="0"/>
              <a:t>Node reliability</a:t>
            </a:r>
          </a:p>
          <a:p>
            <a:pPr lvl="1"/>
            <a:r>
              <a:rPr lang="en-US" dirty="0"/>
              <a:t>correlated failures of servers (power, access, DOS)</a:t>
            </a:r>
          </a:p>
          <a:p>
            <a:pPr lvl="1"/>
            <a:r>
              <a:rPr lang="en-US" dirty="0"/>
              <a:t>lots of very unreliable servers (95%?)</a:t>
            </a:r>
          </a:p>
          <a:p>
            <a:r>
              <a:rPr lang="en-US" dirty="0"/>
              <a:t>Natural vs. induced replication of data items</a:t>
            </a:r>
          </a:p>
        </p:txBody>
      </p:sp>
      <p:sp>
        <p:nvSpPr>
          <p:cNvPr id="4" name="Cloud Callout 3"/>
          <p:cNvSpPr/>
          <p:nvPr/>
        </p:nvSpPr>
        <p:spPr bwMode="auto">
          <a:xfrm>
            <a:off x="6362700" y="1320800"/>
            <a:ext cx="2933700" cy="2984500"/>
          </a:xfrm>
          <a:prstGeom prst="cloudCallou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i="1" dirty="0" smtClean="0">
                <a:solidFill>
                  <a:srgbClr val="54638C"/>
                </a:solidFill>
              </a:rPr>
              <a:t>Some of you may be having problems logging into Skype. Our engineering team has determined that it’s a software issue. We expect this to be resolved within 12 to 24 hours.</a:t>
            </a:r>
            <a:r>
              <a:rPr lang="en-US" sz="1200" dirty="0" smtClean="0">
                <a:solidFill>
                  <a:srgbClr val="54638C"/>
                </a:solidFill>
              </a:rPr>
              <a:t> (Skype, 8/12/07)</a:t>
            </a:r>
            <a:endParaRPr kumimoji="0" lang="en-US" sz="1050" b="0" i="0" u="none" strike="noStrike" cap="none" normalizeH="0" baseline="0" dirty="0">
              <a:ln>
                <a:noFill/>
              </a:ln>
              <a:solidFill>
                <a:srgbClr val="54638C"/>
              </a:solidFill>
              <a:effectLst/>
              <a:latin typeface="Arial" charset="0"/>
            </a:endParaRPr>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64</a:t>
            </a:fld>
            <a:endParaRPr lang="en-US"/>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Security &amp; privacy</a:t>
            </a:r>
          </a:p>
        </p:txBody>
      </p:sp>
      <p:sp>
        <p:nvSpPr>
          <p:cNvPr id="110595" name="Rectangle 3"/>
          <p:cNvSpPr>
            <a:spLocks noGrp="1" noChangeArrowheads="1"/>
          </p:cNvSpPr>
          <p:nvPr>
            <p:ph type="body" idx="1"/>
          </p:nvPr>
        </p:nvSpPr>
        <p:spPr/>
        <p:txBody>
          <a:bodyPr>
            <a:normAutofit fontScale="92500" lnSpcReduction="10000"/>
          </a:bodyPr>
          <a:lstStyle/>
          <a:p>
            <a:pPr>
              <a:lnSpc>
                <a:spcPct val="90000"/>
              </a:lnSpc>
            </a:pPr>
            <a:r>
              <a:rPr lang="en-US" sz="2400" dirty="0"/>
              <a:t>Security much harder</a:t>
            </a:r>
          </a:p>
          <a:p>
            <a:pPr lvl="1">
              <a:lnSpc>
                <a:spcPct val="90000"/>
              </a:lnSpc>
            </a:pPr>
            <a:r>
              <a:rPr lang="en-US" sz="2000" dirty="0"/>
              <a:t>user authentication and credentialing</a:t>
            </a:r>
          </a:p>
          <a:p>
            <a:pPr lvl="2">
              <a:lnSpc>
                <a:spcPct val="90000"/>
              </a:lnSpc>
            </a:pPr>
            <a:r>
              <a:rPr lang="en-US" sz="1800" dirty="0"/>
              <a:t>usually now centralized</a:t>
            </a:r>
          </a:p>
          <a:p>
            <a:pPr lvl="1">
              <a:lnSpc>
                <a:spcPct val="90000"/>
              </a:lnSpc>
            </a:pPr>
            <a:r>
              <a:rPr lang="en-US" sz="2000" dirty="0" err="1"/>
              <a:t>sybil</a:t>
            </a:r>
            <a:r>
              <a:rPr lang="en-US" sz="2000" dirty="0"/>
              <a:t> attacks</a:t>
            </a:r>
          </a:p>
          <a:p>
            <a:pPr lvl="1">
              <a:lnSpc>
                <a:spcPct val="90000"/>
              </a:lnSpc>
            </a:pPr>
            <a:r>
              <a:rPr lang="en-US" sz="2000" dirty="0"/>
              <a:t>byzantine failures</a:t>
            </a:r>
          </a:p>
          <a:p>
            <a:pPr>
              <a:lnSpc>
                <a:spcPct val="90000"/>
              </a:lnSpc>
            </a:pPr>
            <a:r>
              <a:rPr lang="en-US" sz="2400" dirty="0"/>
              <a:t>Privacy</a:t>
            </a:r>
          </a:p>
          <a:p>
            <a:pPr lvl="1">
              <a:lnSpc>
                <a:spcPct val="90000"/>
              </a:lnSpc>
            </a:pPr>
            <a:r>
              <a:rPr lang="en-US" sz="2000" dirty="0"/>
              <a:t>storing user data on somebody else’s machine</a:t>
            </a:r>
          </a:p>
          <a:p>
            <a:pPr>
              <a:lnSpc>
                <a:spcPct val="90000"/>
              </a:lnSpc>
            </a:pPr>
            <a:r>
              <a:rPr lang="en-US" sz="2400" dirty="0"/>
              <a:t>Distributed nature doesn’t help much</a:t>
            </a:r>
          </a:p>
          <a:p>
            <a:pPr lvl="1">
              <a:lnSpc>
                <a:spcPct val="90000"/>
              </a:lnSpc>
            </a:pPr>
            <a:r>
              <a:rPr lang="en-US" sz="2000" dirty="0" smtClean="0"/>
              <a:t> same software </a:t>
            </a:r>
            <a:r>
              <a:rPr lang="en-US" sz="2000" dirty="0" err="1" smtClean="0">
                <a:sym typeface="Wingdings"/>
              </a:rPr>
              <a:t></a:t>
            </a:r>
            <a:r>
              <a:rPr lang="en-US" sz="2000" dirty="0" smtClean="0">
                <a:sym typeface="Wingdings"/>
              </a:rPr>
              <a:t> </a:t>
            </a:r>
            <a:r>
              <a:rPr lang="en-US" sz="2000" dirty="0" smtClean="0"/>
              <a:t>one </a:t>
            </a:r>
            <a:r>
              <a:rPr lang="en-US" sz="2000" dirty="0"/>
              <a:t>attack likely to work everywhere</a:t>
            </a:r>
          </a:p>
          <a:p>
            <a:pPr>
              <a:lnSpc>
                <a:spcPct val="90000"/>
              </a:lnSpc>
            </a:pPr>
            <a:r>
              <a:rPr lang="en-US" sz="2400" dirty="0"/>
              <a:t>CALEA?</a:t>
            </a:r>
          </a:p>
        </p:txBody>
      </p:sp>
      <p:sp>
        <p:nvSpPr>
          <p:cNvPr id="5" name="Slide Number Placeholder 4"/>
          <p:cNvSpPr>
            <a:spLocks noGrp="1"/>
          </p:cNvSpPr>
          <p:nvPr>
            <p:ph type="sldNum" sz="quarter" idx="12"/>
          </p:nvPr>
        </p:nvSpPr>
        <p:spPr/>
        <p:txBody>
          <a:bodyPr/>
          <a:lstStyle/>
          <a:p>
            <a:pPr>
              <a:defRPr/>
            </a:pPr>
            <a:fld id="{A58FF420-BD8C-504F-AC45-7BBA26AE665F}" type="slidenum">
              <a:rPr lang="en-US" smtClean="0"/>
              <a:pPr>
                <a:defRPr/>
              </a:pPr>
              <a:t>65</a:t>
            </a:fld>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OA&amp;M</a:t>
            </a:r>
          </a:p>
        </p:txBody>
      </p:sp>
      <p:sp>
        <p:nvSpPr>
          <p:cNvPr id="112643" name="Rectangle 3"/>
          <p:cNvSpPr>
            <a:spLocks noGrp="1" noChangeArrowheads="1"/>
          </p:cNvSpPr>
          <p:nvPr>
            <p:ph type="body" idx="1"/>
          </p:nvPr>
        </p:nvSpPr>
        <p:spPr/>
        <p:txBody>
          <a:bodyPr>
            <a:normAutofit fontScale="92500" lnSpcReduction="10000"/>
          </a:bodyPr>
          <a:lstStyle/>
          <a:p>
            <a:r>
              <a:rPr lang="en-US" sz="2400" dirty="0" smtClean="0"/>
              <a:t>P2P systems are hard to debug</a:t>
            </a:r>
          </a:p>
          <a:p>
            <a:r>
              <a:rPr lang="en-US" sz="2400" dirty="0" smtClean="0"/>
              <a:t>No </a:t>
            </a:r>
            <a:r>
              <a:rPr lang="en-US" sz="2400" dirty="0"/>
              <a:t>real peer-to-peer management systems</a:t>
            </a:r>
          </a:p>
          <a:p>
            <a:pPr lvl="1"/>
            <a:r>
              <a:rPr lang="en-US" sz="2000" dirty="0"/>
              <a:t>system loading (CPU, bandwidth)</a:t>
            </a:r>
          </a:p>
          <a:p>
            <a:pPr lvl="2"/>
            <a:r>
              <a:rPr lang="en-US" sz="1800" dirty="0"/>
              <a:t>automatic splitting of hot spots</a:t>
            </a:r>
          </a:p>
          <a:p>
            <a:pPr lvl="1"/>
            <a:r>
              <a:rPr lang="en-US" sz="2000" dirty="0"/>
              <a:t>user experience (signaling delay, data path)</a:t>
            </a:r>
          </a:p>
          <a:p>
            <a:pPr lvl="1"/>
            <a:r>
              <a:rPr lang="en-US" sz="2000" dirty="0"/>
              <a:t>call failures</a:t>
            </a:r>
            <a:endParaRPr lang="en-US" sz="2000" dirty="0" smtClean="0"/>
          </a:p>
          <a:p>
            <a:r>
              <a:rPr lang="en-US" sz="2400" dirty="0" smtClean="0"/>
              <a:t>Later: P2PP &amp; RELOAD add mechanisms </a:t>
            </a:r>
            <a:r>
              <a:rPr lang="en-US" sz="2400" dirty="0"/>
              <a:t>to query nodes for characteristics</a:t>
            </a:r>
          </a:p>
          <a:p>
            <a:r>
              <a:rPr lang="en-US" sz="2400" dirty="0"/>
              <a:t>Who gathers and evaluates the overall system health?</a:t>
            </a:r>
          </a:p>
        </p:txBody>
      </p:sp>
      <p:sp>
        <p:nvSpPr>
          <p:cNvPr id="5" name="Slide Number Placeholder 4"/>
          <p:cNvSpPr>
            <a:spLocks noGrp="1"/>
          </p:cNvSpPr>
          <p:nvPr>
            <p:ph type="sldNum" sz="quarter" idx="12"/>
          </p:nvPr>
        </p:nvSpPr>
        <p:spPr/>
        <p:txBody>
          <a:bodyPr/>
          <a:lstStyle/>
          <a:p>
            <a:pPr>
              <a:defRPr/>
            </a:pPr>
            <a:fld id="{A58FF420-BD8C-504F-AC45-7BBA26AE665F}" type="slidenum">
              <a:rPr lang="en-US" smtClean="0"/>
              <a:pPr>
                <a:defRPr/>
              </a:pPr>
              <a:t>66</a:t>
            </a:fld>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P2P for </a:t>
            </a:r>
            <a:r>
              <a:rPr lang="en-US" smtClean="0"/>
              <a:t>Vo</a:t>
            </a:r>
            <a:r>
              <a:rPr lang="en-US" smtClean="0"/>
              <a:t>IP</a:t>
            </a:r>
            <a:endParaRPr lang="en-US" dirty="0"/>
          </a:p>
        </p:txBody>
      </p:sp>
      <p:sp>
        <p:nvSpPr>
          <p:cNvPr id="3" name="Slide Number Placeholder 2"/>
          <p:cNvSpPr>
            <a:spLocks noGrp="1"/>
          </p:cNvSpPr>
          <p:nvPr>
            <p:ph type="sldNum" sz="quarter" idx="4294967295"/>
          </p:nvPr>
        </p:nvSpPr>
        <p:spPr>
          <a:xfrm>
            <a:off x="8534400" y="6275388"/>
            <a:ext cx="609600" cy="365125"/>
          </a:xfrm>
        </p:spPr>
        <p:txBody>
          <a:bodyPr/>
          <a:lstStyle/>
          <a:p>
            <a:fld id="{6055C559-F800-E248-BEDB-E8A0154211FA}" type="slidenum">
              <a:rPr lang="en-US" smtClean="0"/>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SIP proxies</a:t>
            </a:r>
            <a:endParaRPr lang="en-US" dirty="0"/>
          </a:p>
        </p:txBody>
      </p:sp>
      <p:sp>
        <p:nvSpPr>
          <p:cNvPr id="6" name="Slide Number Placeholder 5"/>
          <p:cNvSpPr>
            <a:spLocks noGrp="1"/>
          </p:cNvSpPr>
          <p:nvPr>
            <p:ph type="sldNum" sz="quarter" idx="12"/>
          </p:nvPr>
        </p:nvSpPr>
        <p:spPr>
          <a:xfrm>
            <a:off x="7632700" y="6275294"/>
            <a:ext cx="609600" cy="365125"/>
          </a:xfrm>
        </p:spPr>
        <p:txBody>
          <a:bodyPr/>
          <a:lstStyle/>
          <a:p>
            <a:pPr>
              <a:defRPr/>
            </a:pPr>
            <a:fld id="{A58FF420-BD8C-504F-AC45-7BBA26AE665F}" type="slidenum">
              <a:rPr lang="en-US" smtClean="0"/>
              <a:pPr>
                <a:defRPr/>
              </a:pPr>
              <a:t>68</a:t>
            </a:fld>
            <a:endParaRPr lang="en-US"/>
          </a:p>
        </p:txBody>
      </p:sp>
      <p:pic>
        <p:nvPicPr>
          <p:cNvPr id="7" name="Picture 7"/>
          <p:cNvPicPr>
            <a:picLocks noChangeAspect="1" noChangeArrowheads="1"/>
          </p:cNvPicPr>
          <p:nvPr/>
        </p:nvPicPr>
        <p:blipFill>
          <a:blip r:embed="rId2"/>
          <a:srcRect/>
          <a:stretch>
            <a:fillRect/>
          </a:stretch>
        </p:blipFill>
        <p:spPr bwMode="auto">
          <a:xfrm>
            <a:off x="2997994" y="2716213"/>
            <a:ext cx="1967706" cy="1787916"/>
          </a:xfrm>
          <a:prstGeom prst="rect">
            <a:avLst/>
          </a:prstGeom>
          <a:noFill/>
          <a:ln w="9525">
            <a:noFill/>
            <a:round/>
            <a:headEnd/>
            <a:tailEnd/>
          </a:ln>
          <a:effectLst/>
        </p:spPr>
      </p:pic>
      <p:sp>
        <p:nvSpPr>
          <p:cNvPr id="8" name="TextBox 7"/>
          <p:cNvSpPr txBox="1"/>
          <p:nvPr/>
        </p:nvSpPr>
        <p:spPr>
          <a:xfrm>
            <a:off x="381000" y="3340100"/>
            <a:ext cx="2083210" cy="307777"/>
          </a:xfrm>
          <a:prstGeom prst="rect">
            <a:avLst/>
          </a:prstGeom>
          <a:noFill/>
        </p:spPr>
        <p:txBody>
          <a:bodyPr wrap="none" rtlCol="0">
            <a:spAutoFit/>
          </a:bodyPr>
          <a:lstStyle/>
          <a:p>
            <a:r>
              <a:rPr lang="en-US" dirty="0" err="1" smtClean="0"/>
              <a:t>sip:alice@example.com</a:t>
            </a:r>
            <a:endParaRPr lang="en-US" dirty="0"/>
          </a:p>
        </p:txBody>
      </p:sp>
      <p:pic>
        <p:nvPicPr>
          <p:cNvPr id="9" name="Picture 4" descr="The image “http://www.2u.co.uk/cheapcalls/images/phone-old-black.gif” cannot be displayed, because it contains errors."/>
          <p:cNvPicPr>
            <a:picLocks noChangeAspect="1" noChangeArrowheads="1"/>
          </p:cNvPicPr>
          <p:nvPr/>
        </p:nvPicPr>
        <p:blipFill>
          <a:blip r:embed="rId3"/>
          <a:srcRect/>
          <a:stretch>
            <a:fillRect/>
          </a:stretch>
        </p:blipFill>
        <p:spPr bwMode="auto">
          <a:xfrm>
            <a:off x="6184901" y="1155867"/>
            <a:ext cx="1651000" cy="1076158"/>
          </a:xfrm>
          <a:prstGeom prst="rect">
            <a:avLst/>
          </a:prstGeom>
          <a:noFill/>
        </p:spPr>
      </p:pic>
      <p:pic>
        <p:nvPicPr>
          <p:cNvPr id="10" name="Picture 6" descr="phone_pingtel"/>
          <p:cNvPicPr>
            <a:picLocks noChangeAspect="1" noChangeArrowheads="1"/>
          </p:cNvPicPr>
          <p:nvPr/>
        </p:nvPicPr>
        <p:blipFill>
          <a:blip r:embed="rId4"/>
          <a:srcRect/>
          <a:stretch>
            <a:fillRect/>
          </a:stretch>
        </p:blipFill>
        <p:spPr bwMode="auto">
          <a:xfrm>
            <a:off x="6324600" y="3073400"/>
            <a:ext cx="1352550" cy="962025"/>
          </a:xfrm>
          <a:prstGeom prst="rect">
            <a:avLst/>
          </a:prstGeom>
          <a:noFill/>
        </p:spPr>
      </p:pic>
      <p:pic>
        <p:nvPicPr>
          <p:cNvPr id="11" name="Picture 10"/>
          <p:cNvPicPr>
            <a:picLocks noChangeAspect="1"/>
          </p:cNvPicPr>
          <p:nvPr/>
        </p:nvPicPr>
        <p:blipFill>
          <a:blip r:embed="rId5"/>
          <a:stretch>
            <a:fillRect/>
          </a:stretch>
        </p:blipFill>
        <p:spPr>
          <a:xfrm>
            <a:off x="6756401" y="4679158"/>
            <a:ext cx="711199" cy="1422398"/>
          </a:xfrm>
          <a:prstGeom prst="rect">
            <a:avLst/>
          </a:prstGeom>
        </p:spPr>
      </p:pic>
      <p:cxnSp>
        <p:nvCxnSpPr>
          <p:cNvPr id="13" name="Straight Arrow Connector 12"/>
          <p:cNvCxnSpPr>
            <a:stCxn id="7" idx="3"/>
            <a:endCxn id="9" idx="1"/>
          </p:cNvCxnSpPr>
          <p:nvPr/>
        </p:nvCxnSpPr>
        <p:spPr bwMode="auto">
          <a:xfrm flipV="1">
            <a:off x="4965700" y="1693946"/>
            <a:ext cx="1219201" cy="1916225"/>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5" name="Straight Arrow Connector 14"/>
          <p:cNvCxnSpPr>
            <a:stCxn id="7" idx="3"/>
            <a:endCxn id="10" idx="1"/>
          </p:cNvCxnSpPr>
          <p:nvPr/>
        </p:nvCxnSpPr>
        <p:spPr bwMode="auto">
          <a:xfrm flipV="1">
            <a:off x="4965700" y="3554413"/>
            <a:ext cx="1358900" cy="55758"/>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7" name="Straight Arrow Connector 16"/>
          <p:cNvCxnSpPr>
            <a:stCxn id="7" idx="3"/>
            <a:endCxn id="11" idx="1"/>
          </p:cNvCxnSpPr>
          <p:nvPr/>
        </p:nvCxnSpPr>
        <p:spPr bwMode="auto">
          <a:xfrm>
            <a:off x="4965700" y="3610171"/>
            <a:ext cx="1790701" cy="1780186"/>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sp>
        <p:nvSpPr>
          <p:cNvPr id="18" name="TextBox 17"/>
          <p:cNvSpPr txBox="1"/>
          <p:nvPr/>
        </p:nvSpPr>
        <p:spPr>
          <a:xfrm>
            <a:off x="6311900" y="2324100"/>
            <a:ext cx="1701871" cy="307777"/>
          </a:xfrm>
          <a:prstGeom prst="rect">
            <a:avLst/>
          </a:prstGeom>
          <a:noFill/>
        </p:spPr>
        <p:txBody>
          <a:bodyPr wrap="none" rtlCol="0">
            <a:spAutoFit/>
          </a:bodyPr>
          <a:lstStyle/>
          <a:p>
            <a:r>
              <a:rPr lang="en-US" dirty="0" smtClean="0"/>
              <a:t>tel:1-212-555-1234</a:t>
            </a:r>
            <a:endParaRPr lang="en-US" dirty="0"/>
          </a:p>
        </p:txBody>
      </p:sp>
      <p:sp>
        <p:nvSpPr>
          <p:cNvPr id="19" name="TextBox 18"/>
          <p:cNvSpPr txBox="1"/>
          <p:nvPr/>
        </p:nvSpPr>
        <p:spPr>
          <a:xfrm>
            <a:off x="6134100" y="4165600"/>
            <a:ext cx="1974068" cy="307777"/>
          </a:xfrm>
          <a:prstGeom prst="rect">
            <a:avLst/>
          </a:prstGeom>
          <a:noFill/>
        </p:spPr>
        <p:txBody>
          <a:bodyPr wrap="none" rtlCol="0">
            <a:spAutoFit/>
          </a:bodyPr>
          <a:lstStyle/>
          <a:p>
            <a:r>
              <a:rPr lang="en-US" dirty="0" smtClean="0"/>
              <a:t>sip:line1@128.59.16.1</a:t>
            </a:r>
            <a:endParaRPr lang="en-US" dirty="0"/>
          </a:p>
        </p:txBody>
      </p:sp>
      <p:sp>
        <p:nvSpPr>
          <p:cNvPr id="20" name="TextBox 19"/>
          <p:cNvSpPr txBox="1"/>
          <p:nvPr/>
        </p:nvSpPr>
        <p:spPr>
          <a:xfrm>
            <a:off x="5715000" y="6007100"/>
            <a:ext cx="2562733" cy="307777"/>
          </a:xfrm>
          <a:prstGeom prst="rect">
            <a:avLst/>
          </a:prstGeom>
          <a:noFill/>
        </p:spPr>
        <p:txBody>
          <a:bodyPr wrap="none" rtlCol="0">
            <a:spAutoFit/>
          </a:bodyPr>
          <a:lstStyle/>
          <a:p>
            <a:r>
              <a:rPr lang="en-US" dirty="0" smtClean="0"/>
              <a:t>sip:6461234567@mobile.com</a:t>
            </a:r>
            <a:endParaRPr lang="en-US" dirty="0"/>
          </a:p>
        </p:txBody>
      </p:sp>
      <p:sp>
        <p:nvSpPr>
          <p:cNvPr id="21" name="Rounded Rectangular Callout 20"/>
          <p:cNvSpPr/>
          <p:nvPr/>
        </p:nvSpPr>
        <p:spPr bwMode="auto">
          <a:xfrm>
            <a:off x="3124200" y="5041900"/>
            <a:ext cx="1930400" cy="952500"/>
          </a:xfrm>
          <a:prstGeom prst="wedgeRoundRectCallout">
            <a:avLst>
              <a:gd name="adj1" fmla="val 6141"/>
              <a:gd name="adj2" fmla="val -170833"/>
              <a:gd name="adj3" fmla="val 16667"/>
            </a:avLst>
          </a:prstGeom>
          <a:solidFill>
            <a:srgbClr val="FFE44C">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Translation may depend on caller, time of day,</a:t>
            </a:r>
            <a:r>
              <a:rPr kumimoji="0" lang="en-US" sz="1400" b="0" i="0" u="none" strike="noStrike" cap="none" normalizeH="0" dirty="0" smtClean="0">
                <a:ln>
                  <a:noFill/>
                </a:ln>
                <a:solidFill>
                  <a:schemeClr val="tx1"/>
                </a:solidFill>
                <a:effectLst/>
                <a:latin typeface="Arial" charset="0"/>
              </a:rPr>
              <a:t> busy status, …</a:t>
            </a:r>
            <a:endParaRPr kumimoji="0" lang="en-US" sz="1400" b="0" i="0" u="none" strike="noStrike" cap="none" normalizeH="0" baseline="0" dirty="0">
              <a:ln>
                <a:noFill/>
              </a:ln>
              <a:solidFill>
                <a:schemeClr val="tx1"/>
              </a:solidFill>
              <a:effectLst/>
              <a:latin typeface="Arial" charset="0"/>
            </a:endParaRPr>
          </a:p>
        </p:txBody>
      </p:sp>
      <p:sp>
        <p:nvSpPr>
          <p:cNvPr id="22" name="Freeform 21"/>
          <p:cNvSpPr/>
          <p:nvPr/>
        </p:nvSpPr>
        <p:spPr bwMode="auto">
          <a:xfrm>
            <a:off x="4711701" y="2874433"/>
            <a:ext cx="2425700" cy="783167"/>
          </a:xfrm>
          <a:custGeom>
            <a:avLst/>
            <a:gdLst>
              <a:gd name="connsiteX0" fmla="*/ 2535767 w 2535767"/>
              <a:gd name="connsiteY0" fmla="*/ 0 h 563033"/>
              <a:gd name="connsiteX1" fmla="*/ 364067 w 2535767"/>
              <a:gd name="connsiteY1" fmla="*/ 482600 h 563033"/>
              <a:gd name="connsiteX2" fmla="*/ 351367 w 2535767"/>
              <a:gd name="connsiteY2" fmla="*/ 482600 h 563033"/>
              <a:gd name="connsiteX0" fmla="*/ 2535767 w 2535767"/>
              <a:gd name="connsiteY0" fmla="*/ 165100 h 728133"/>
              <a:gd name="connsiteX1" fmla="*/ 1265767 w 2535767"/>
              <a:gd name="connsiteY1" fmla="*/ 0 h 728133"/>
              <a:gd name="connsiteX2" fmla="*/ 364067 w 2535767"/>
              <a:gd name="connsiteY2" fmla="*/ 647700 h 728133"/>
              <a:gd name="connsiteX3" fmla="*/ 351367 w 2535767"/>
              <a:gd name="connsiteY3" fmla="*/ 647700 h 728133"/>
              <a:gd name="connsiteX0" fmla="*/ 2535767 w 2535767"/>
              <a:gd name="connsiteY0" fmla="*/ 275167 h 838200"/>
              <a:gd name="connsiteX1" fmla="*/ 1265767 w 2535767"/>
              <a:gd name="connsiteY1" fmla="*/ 110067 h 838200"/>
              <a:gd name="connsiteX2" fmla="*/ 364067 w 2535767"/>
              <a:gd name="connsiteY2" fmla="*/ 757767 h 838200"/>
              <a:gd name="connsiteX3" fmla="*/ 351367 w 2535767"/>
              <a:gd name="connsiteY3" fmla="*/ 757767 h 838200"/>
              <a:gd name="connsiteX0" fmla="*/ 2535767 w 2535767"/>
              <a:gd name="connsiteY0" fmla="*/ 275167 h 838200"/>
              <a:gd name="connsiteX1" fmla="*/ 1265767 w 2535767"/>
              <a:gd name="connsiteY1" fmla="*/ 110067 h 838200"/>
              <a:gd name="connsiteX2" fmla="*/ 364067 w 2535767"/>
              <a:gd name="connsiteY2" fmla="*/ 757767 h 838200"/>
              <a:gd name="connsiteX3" fmla="*/ 351367 w 2535767"/>
              <a:gd name="connsiteY3" fmla="*/ 757767 h 838200"/>
              <a:gd name="connsiteX0" fmla="*/ 2535767 w 2535767"/>
              <a:gd name="connsiteY0" fmla="*/ 275167 h 948267"/>
              <a:gd name="connsiteX1" fmla="*/ 1265767 w 2535767"/>
              <a:gd name="connsiteY1" fmla="*/ 110067 h 948267"/>
              <a:gd name="connsiteX2" fmla="*/ 364067 w 2535767"/>
              <a:gd name="connsiteY2" fmla="*/ 757767 h 948267"/>
              <a:gd name="connsiteX3" fmla="*/ 110067 w 2535767"/>
              <a:gd name="connsiteY3" fmla="*/ 948267 h 948267"/>
              <a:gd name="connsiteX0" fmla="*/ 2425700 w 2425700"/>
              <a:gd name="connsiteY0" fmla="*/ 275167 h 948267"/>
              <a:gd name="connsiteX1" fmla="*/ 1155700 w 2425700"/>
              <a:gd name="connsiteY1" fmla="*/ 110067 h 948267"/>
              <a:gd name="connsiteX2" fmla="*/ 0 w 2425700"/>
              <a:gd name="connsiteY2" fmla="*/ 948267 h 948267"/>
              <a:gd name="connsiteX0" fmla="*/ 2425700 w 2425700"/>
              <a:gd name="connsiteY0" fmla="*/ 275167 h 783167"/>
              <a:gd name="connsiteX1" fmla="*/ 1155700 w 2425700"/>
              <a:gd name="connsiteY1" fmla="*/ 110067 h 783167"/>
              <a:gd name="connsiteX2" fmla="*/ 0 w 2425700"/>
              <a:gd name="connsiteY2" fmla="*/ 783167 h 783167"/>
            </a:gdLst>
            <a:ahLst/>
            <a:cxnLst>
              <a:cxn ang="0">
                <a:pos x="connsiteX0" y="connsiteY0"/>
              </a:cxn>
              <a:cxn ang="0">
                <a:pos x="connsiteX1" y="connsiteY1"/>
              </a:cxn>
              <a:cxn ang="0">
                <a:pos x="connsiteX2" y="connsiteY2"/>
              </a:cxn>
            </a:cxnLst>
            <a:rect l="l" t="t" r="r" b="b"/>
            <a:pathLst>
              <a:path w="2425700" h="783167">
                <a:moveTo>
                  <a:pt x="2425700" y="275167"/>
                </a:moveTo>
                <a:cubicBezTo>
                  <a:pt x="2002367" y="220134"/>
                  <a:pt x="1617133" y="0"/>
                  <a:pt x="1155700" y="110067"/>
                </a:cubicBezTo>
                <a:cubicBezTo>
                  <a:pt x="751417" y="222250"/>
                  <a:pt x="240771" y="608542"/>
                  <a:pt x="0" y="783167"/>
                </a:cubicBezTo>
              </a:path>
            </a:pathLst>
          </a:custGeom>
          <a:noFill/>
          <a:ln w="38100" cap="flat" cmpd="sng" algn="ctr">
            <a:solidFill>
              <a:srgbClr val="008000"/>
            </a:solidFill>
            <a:prstDash val="solid"/>
            <a:round/>
            <a:headEnd type="none" w="med" len="med"/>
            <a:tailEnd type="stealth"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3" name="TextBox 22"/>
          <p:cNvSpPr txBox="1"/>
          <p:nvPr/>
        </p:nvSpPr>
        <p:spPr>
          <a:xfrm>
            <a:off x="6705600" y="2768600"/>
            <a:ext cx="1102423" cy="307777"/>
          </a:xfrm>
          <a:prstGeom prst="rect">
            <a:avLst/>
          </a:prstGeom>
          <a:noFill/>
        </p:spPr>
        <p:txBody>
          <a:bodyPr wrap="none" rtlCol="0">
            <a:spAutoFit/>
          </a:bodyPr>
          <a:lstStyle/>
          <a:p>
            <a:r>
              <a:rPr lang="en-US" dirty="0" smtClean="0">
                <a:solidFill>
                  <a:srgbClr val="008000"/>
                </a:solidFill>
              </a:rPr>
              <a:t>REGISTER</a:t>
            </a:r>
            <a:endParaRPr lang="en-US" dirty="0">
              <a:solidFill>
                <a:srgbClr val="008000"/>
              </a:solidFill>
            </a:endParaRPr>
          </a:p>
        </p:txBody>
      </p:sp>
      <p:sp>
        <p:nvSpPr>
          <p:cNvPr id="24" name="Footer Placeholder 2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CD80249A-490A-AE41-A394-1E7856440E3D}" type="slidenum">
              <a:rPr lang="en-US"/>
              <a:pPr/>
              <a:t>69</a:t>
            </a:fld>
            <a:endParaRPr lang="en-US"/>
          </a:p>
        </p:txBody>
      </p:sp>
      <p:sp>
        <p:nvSpPr>
          <p:cNvPr id="172048" name="AutoShape 16"/>
          <p:cNvSpPr>
            <a:spLocks noChangeArrowheads="1"/>
          </p:cNvSpPr>
          <p:nvPr/>
        </p:nvSpPr>
        <p:spPr bwMode="auto">
          <a:xfrm>
            <a:off x="7324725" y="3851275"/>
            <a:ext cx="1657350" cy="954088"/>
          </a:xfrm>
          <a:prstGeom prst="roundRect">
            <a:avLst>
              <a:gd name="adj" fmla="val 16667"/>
            </a:avLst>
          </a:prstGeom>
          <a:solidFill>
            <a:srgbClr val="FFFF99">
              <a:alpha val="38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172041" name="AutoShape 9"/>
          <p:cNvSpPr>
            <a:spLocks noChangeArrowheads="1"/>
          </p:cNvSpPr>
          <p:nvPr/>
        </p:nvSpPr>
        <p:spPr bwMode="auto">
          <a:xfrm>
            <a:off x="5505450" y="5354638"/>
            <a:ext cx="1789113" cy="1290637"/>
          </a:xfrm>
          <a:prstGeom prst="roundRect">
            <a:avLst>
              <a:gd name="adj" fmla="val 16667"/>
            </a:avLst>
          </a:prstGeom>
          <a:solidFill>
            <a:srgbClr val="C0C0C0">
              <a:alpha val="52000"/>
            </a:srgbClr>
          </a:solidFill>
          <a:ln w="9525">
            <a:solidFill>
              <a:schemeClr val="tx1"/>
            </a:solidFill>
            <a:round/>
            <a:headEnd/>
            <a:tailEnd/>
          </a:ln>
          <a:effectLst/>
        </p:spPr>
        <p:txBody>
          <a:bodyPr wrap="none" anchor="ctr">
            <a:prstTxWarp prst="textNoShape">
              <a:avLst/>
            </a:prstTxWarp>
          </a:bodyPr>
          <a:lstStyle/>
          <a:p>
            <a:r>
              <a:rPr lang="en-US"/>
              <a:t>LAN</a:t>
            </a:r>
          </a:p>
        </p:txBody>
      </p:sp>
      <p:sp>
        <p:nvSpPr>
          <p:cNvPr id="172034" name="Rectangle 2"/>
          <p:cNvSpPr>
            <a:spLocks noGrp="1" noChangeArrowheads="1"/>
          </p:cNvSpPr>
          <p:nvPr>
            <p:ph type="title"/>
          </p:nvPr>
        </p:nvSpPr>
        <p:spPr/>
        <p:txBody>
          <a:bodyPr/>
          <a:lstStyle/>
          <a:p>
            <a:r>
              <a:rPr lang="en-US"/>
              <a:t>P2P SIP</a:t>
            </a:r>
          </a:p>
        </p:txBody>
      </p:sp>
      <p:sp>
        <p:nvSpPr>
          <p:cNvPr id="172035" name="Rectangle 3"/>
          <p:cNvSpPr>
            <a:spLocks noGrp="1" noChangeArrowheads="1"/>
          </p:cNvSpPr>
          <p:nvPr>
            <p:ph type="body" idx="1"/>
          </p:nvPr>
        </p:nvSpPr>
        <p:spPr>
          <a:xfrm>
            <a:off x="457200" y="1600200"/>
            <a:ext cx="4887913" cy="4525963"/>
          </a:xfrm>
        </p:spPr>
        <p:txBody>
          <a:bodyPr>
            <a:normAutofit fontScale="92500" lnSpcReduction="20000"/>
          </a:bodyPr>
          <a:lstStyle/>
          <a:p>
            <a:pPr>
              <a:lnSpc>
                <a:spcPct val="90000"/>
              </a:lnSpc>
            </a:pPr>
            <a:r>
              <a:rPr lang="en-US" sz="1800" dirty="0"/>
              <a:t>Why?</a:t>
            </a:r>
          </a:p>
          <a:p>
            <a:pPr lvl="1">
              <a:lnSpc>
                <a:spcPct val="90000"/>
              </a:lnSpc>
            </a:pPr>
            <a:r>
              <a:rPr lang="en-US" sz="1600" dirty="0"/>
              <a:t>no infrastructure available: emergency coordination</a:t>
            </a:r>
          </a:p>
          <a:p>
            <a:pPr lvl="1">
              <a:lnSpc>
                <a:spcPct val="90000"/>
              </a:lnSpc>
            </a:pPr>
            <a:r>
              <a:rPr lang="en-US" sz="1600" dirty="0"/>
              <a:t>don’t want to set up infrastructure: small companies</a:t>
            </a:r>
          </a:p>
          <a:p>
            <a:pPr lvl="1">
              <a:lnSpc>
                <a:spcPct val="90000"/>
              </a:lnSpc>
            </a:pPr>
            <a:r>
              <a:rPr lang="en-US" sz="1600" dirty="0"/>
              <a:t>Skype envy :-)</a:t>
            </a:r>
          </a:p>
          <a:p>
            <a:pPr>
              <a:lnSpc>
                <a:spcPct val="90000"/>
              </a:lnSpc>
            </a:pPr>
            <a:r>
              <a:rPr lang="en-US" sz="1800" dirty="0"/>
              <a:t>P2P technology for</a:t>
            </a:r>
          </a:p>
          <a:p>
            <a:pPr lvl="1">
              <a:lnSpc>
                <a:spcPct val="90000"/>
              </a:lnSpc>
            </a:pPr>
            <a:r>
              <a:rPr lang="en-US" sz="1600" dirty="0"/>
              <a:t>user location</a:t>
            </a:r>
          </a:p>
          <a:p>
            <a:pPr lvl="2">
              <a:lnSpc>
                <a:spcPct val="90000"/>
              </a:lnSpc>
            </a:pPr>
            <a:r>
              <a:rPr lang="en-US" sz="1400" dirty="0"/>
              <a:t>only modest impact on expenses</a:t>
            </a:r>
          </a:p>
          <a:p>
            <a:pPr lvl="2">
              <a:lnSpc>
                <a:spcPct val="90000"/>
              </a:lnSpc>
            </a:pPr>
            <a:r>
              <a:rPr lang="en-US" sz="1400" dirty="0"/>
              <a:t>but makes signaling encryption cheap</a:t>
            </a:r>
          </a:p>
          <a:p>
            <a:pPr lvl="1">
              <a:lnSpc>
                <a:spcPct val="90000"/>
              </a:lnSpc>
            </a:pPr>
            <a:r>
              <a:rPr lang="en-US" sz="1600" dirty="0"/>
              <a:t>NAT traversal</a:t>
            </a:r>
          </a:p>
          <a:p>
            <a:pPr lvl="2">
              <a:lnSpc>
                <a:spcPct val="90000"/>
              </a:lnSpc>
            </a:pPr>
            <a:r>
              <a:rPr lang="en-US" sz="1400" dirty="0"/>
              <a:t>matters for relaying</a:t>
            </a:r>
          </a:p>
          <a:p>
            <a:pPr lvl="1">
              <a:lnSpc>
                <a:spcPct val="90000"/>
              </a:lnSpc>
            </a:pPr>
            <a:r>
              <a:rPr lang="en-US" sz="1600" dirty="0"/>
              <a:t>services (</a:t>
            </a:r>
            <a:r>
              <a:rPr lang="en-US" sz="1600" dirty="0" smtClean="0"/>
              <a:t>conferencing, </a:t>
            </a:r>
            <a:r>
              <a:rPr lang="en-US" sz="1600" dirty="0" err="1" smtClean="0"/>
              <a:t>transcoding</a:t>
            </a:r>
            <a:r>
              <a:rPr lang="en-US" sz="1600" dirty="0" smtClean="0"/>
              <a:t>, …)</a:t>
            </a:r>
            <a:endParaRPr lang="en-US" sz="1600" dirty="0"/>
          </a:p>
          <a:p>
            <a:pPr lvl="2">
              <a:lnSpc>
                <a:spcPct val="90000"/>
              </a:lnSpc>
            </a:pPr>
            <a:r>
              <a:rPr lang="en-US" sz="1400" dirty="0"/>
              <a:t>how prevalent?</a:t>
            </a:r>
          </a:p>
          <a:p>
            <a:pPr>
              <a:lnSpc>
                <a:spcPct val="90000"/>
              </a:lnSpc>
            </a:pPr>
            <a:r>
              <a:rPr lang="en-US" sz="1800" dirty="0"/>
              <a:t>New IETF working group formed</a:t>
            </a:r>
            <a:endParaRPr lang="en-US" sz="1800" dirty="0" smtClean="0"/>
          </a:p>
          <a:p>
            <a:pPr lvl="1">
              <a:lnSpc>
                <a:spcPct val="90000"/>
              </a:lnSpc>
            </a:pPr>
            <a:r>
              <a:rPr lang="en-US" sz="1600" dirty="0" smtClean="0"/>
              <a:t>multiple </a:t>
            </a:r>
            <a:r>
              <a:rPr lang="en-US" sz="1600" dirty="0" err="1"/>
              <a:t>DHTs</a:t>
            </a:r>
            <a:endParaRPr lang="en-US" sz="1600" dirty="0"/>
          </a:p>
          <a:p>
            <a:pPr lvl="1">
              <a:lnSpc>
                <a:spcPct val="90000"/>
              </a:lnSpc>
            </a:pPr>
            <a:r>
              <a:rPr lang="en-US" sz="1600" dirty="0"/>
              <a:t>common control and look-up protocol?</a:t>
            </a:r>
          </a:p>
        </p:txBody>
      </p:sp>
      <p:pic>
        <p:nvPicPr>
          <p:cNvPr id="172036" name="Picture 4" descr="cloud"/>
          <p:cNvPicPr>
            <a:picLocks noChangeAspect="1" noChangeArrowheads="1"/>
          </p:cNvPicPr>
          <p:nvPr/>
        </p:nvPicPr>
        <p:blipFill>
          <a:blip r:embed="rId2"/>
          <a:srcRect/>
          <a:stretch>
            <a:fillRect/>
          </a:stretch>
        </p:blipFill>
        <p:spPr bwMode="auto">
          <a:xfrm>
            <a:off x="6650038" y="1908175"/>
            <a:ext cx="1676400" cy="1128713"/>
          </a:xfrm>
          <a:prstGeom prst="rect">
            <a:avLst/>
          </a:prstGeom>
          <a:noFill/>
        </p:spPr>
      </p:pic>
      <p:pic>
        <p:nvPicPr>
          <p:cNvPr id="172037" name="Picture 5" descr="cloud"/>
          <p:cNvPicPr>
            <a:picLocks noChangeAspect="1" noChangeArrowheads="1"/>
          </p:cNvPicPr>
          <p:nvPr/>
        </p:nvPicPr>
        <p:blipFill>
          <a:blip r:embed="rId2"/>
          <a:srcRect/>
          <a:stretch>
            <a:fillRect/>
          </a:stretch>
        </p:blipFill>
        <p:spPr bwMode="auto">
          <a:xfrm>
            <a:off x="5278438" y="3454400"/>
            <a:ext cx="1676400" cy="1128713"/>
          </a:xfrm>
          <a:prstGeom prst="rect">
            <a:avLst/>
          </a:prstGeom>
          <a:noFill/>
        </p:spPr>
      </p:pic>
      <p:pic>
        <p:nvPicPr>
          <p:cNvPr id="172038" name="Picture 6" descr="4ddc10ff10"/>
          <p:cNvPicPr>
            <a:picLocks noChangeAspect="1" noChangeArrowheads="1"/>
          </p:cNvPicPr>
          <p:nvPr/>
        </p:nvPicPr>
        <p:blipFill>
          <a:blip r:embed="rId3"/>
          <a:srcRect/>
          <a:stretch>
            <a:fillRect/>
          </a:stretch>
        </p:blipFill>
        <p:spPr bwMode="auto">
          <a:xfrm>
            <a:off x="5613400" y="5621338"/>
            <a:ext cx="598488" cy="400050"/>
          </a:xfrm>
          <a:prstGeom prst="rect">
            <a:avLst/>
          </a:prstGeom>
          <a:noFill/>
        </p:spPr>
      </p:pic>
      <p:pic>
        <p:nvPicPr>
          <p:cNvPr id="172039" name="Picture 7" descr="4ddc10ff10"/>
          <p:cNvPicPr>
            <a:picLocks noChangeAspect="1" noChangeArrowheads="1"/>
          </p:cNvPicPr>
          <p:nvPr/>
        </p:nvPicPr>
        <p:blipFill>
          <a:blip r:embed="rId3"/>
          <a:srcRect/>
          <a:stretch>
            <a:fillRect/>
          </a:stretch>
        </p:blipFill>
        <p:spPr bwMode="auto">
          <a:xfrm>
            <a:off x="6467475" y="6119813"/>
            <a:ext cx="598488" cy="400050"/>
          </a:xfrm>
          <a:prstGeom prst="rect">
            <a:avLst/>
          </a:prstGeom>
          <a:noFill/>
        </p:spPr>
      </p:pic>
      <p:pic>
        <p:nvPicPr>
          <p:cNvPr id="172040" name="Picture 8" descr="4ddc10ff10"/>
          <p:cNvPicPr>
            <a:picLocks noChangeAspect="1" noChangeArrowheads="1"/>
          </p:cNvPicPr>
          <p:nvPr/>
        </p:nvPicPr>
        <p:blipFill>
          <a:blip r:embed="rId3"/>
          <a:srcRect/>
          <a:stretch>
            <a:fillRect/>
          </a:stretch>
        </p:blipFill>
        <p:spPr bwMode="auto">
          <a:xfrm>
            <a:off x="6488113" y="5408613"/>
            <a:ext cx="598487" cy="400050"/>
          </a:xfrm>
          <a:prstGeom prst="rect">
            <a:avLst/>
          </a:prstGeom>
          <a:noFill/>
        </p:spPr>
      </p:pic>
      <p:sp>
        <p:nvSpPr>
          <p:cNvPr id="172043" name="Text Box 11"/>
          <p:cNvSpPr txBox="1">
            <a:spLocks noChangeArrowheads="1"/>
          </p:cNvSpPr>
          <p:nvPr/>
        </p:nvSpPr>
        <p:spPr bwMode="auto">
          <a:xfrm>
            <a:off x="5354638" y="3860800"/>
            <a:ext cx="1379537" cy="304800"/>
          </a:xfrm>
          <a:prstGeom prst="rect">
            <a:avLst/>
          </a:prstGeom>
          <a:noFill/>
          <a:ln w="9525">
            <a:noFill/>
            <a:miter lim="800000"/>
            <a:headEnd/>
            <a:tailEnd/>
          </a:ln>
          <a:effectLst/>
        </p:spPr>
        <p:txBody>
          <a:bodyPr anchor="ctr">
            <a:prstTxWarp prst="textNoShape">
              <a:avLst/>
            </a:prstTxWarp>
            <a:spAutoFit/>
          </a:bodyPr>
          <a:lstStyle/>
          <a:p>
            <a:r>
              <a:rPr lang="en-US"/>
              <a:t>P2P provider A</a:t>
            </a:r>
          </a:p>
        </p:txBody>
      </p:sp>
      <p:sp>
        <p:nvSpPr>
          <p:cNvPr id="172044" name="Text Box 12"/>
          <p:cNvSpPr txBox="1">
            <a:spLocks noChangeArrowheads="1"/>
          </p:cNvSpPr>
          <p:nvPr/>
        </p:nvSpPr>
        <p:spPr bwMode="auto">
          <a:xfrm>
            <a:off x="6850063" y="2295525"/>
            <a:ext cx="1379537" cy="304800"/>
          </a:xfrm>
          <a:prstGeom prst="rect">
            <a:avLst/>
          </a:prstGeom>
          <a:noFill/>
          <a:ln w="9525">
            <a:noFill/>
            <a:miter lim="800000"/>
            <a:headEnd/>
            <a:tailEnd/>
          </a:ln>
          <a:effectLst/>
        </p:spPr>
        <p:txBody>
          <a:bodyPr wrap="none" anchor="ctr">
            <a:prstTxWarp prst="textNoShape">
              <a:avLst/>
            </a:prstTxWarp>
            <a:spAutoFit/>
          </a:bodyPr>
          <a:lstStyle/>
          <a:p>
            <a:r>
              <a:rPr lang="en-US"/>
              <a:t>P2P provider B</a:t>
            </a:r>
          </a:p>
        </p:txBody>
      </p:sp>
      <p:sp>
        <p:nvSpPr>
          <p:cNvPr id="172045" name="Text Box 13"/>
          <p:cNvSpPr txBox="1">
            <a:spLocks noChangeArrowheads="1"/>
          </p:cNvSpPr>
          <p:nvPr/>
        </p:nvSpPr>
        <p:spPr bwMode="auto">
          <a:xfrm>
            <a:off x="6959600" y="1727200"/>
            <a:ext cx="1152525" cy="304800"/>
          </a:xfrm>
          <a:prstGeom prst="rect">
            <a:avLst/>
          </a:prstGeom>
          <a:noFill/>
          <a:ln w="9525">
            <a:noFill/>
            <a:miter lim="800000"/>
            <a:headEnd/>
            <a:tailEnd/>
          </a:ln>
          <a:effectLst/>
        </p:spPr>
        <p:txBody>
          <a:bodyPr wrap="none" anchor="ctr">
            <a:prstTxWarp prst="textNoShape">
              <a:avLst/>
            </a:prstTxWarp>
            <a:spAutoFit/>
          </a:bodyPr>
          <a:lstStyle/>
          <a:p>
            <a:r>
              <a:rPr lang="en-US" i="1"/>
              <a:t>p2p network</a:t>
            </a:r>
          </a:p>
        </p:txBody>
      </p:sp>
      <p:pic>
        <p:nvPicPr>
          <p:cNvPr id="172046" name="Picture 14"/>
          <p:cNvPicPr>
            <a:picLocks noChangeAspect="1" noChangeArrowheads="1"/>
          </p:cNvPicPr>
          <p:nvPr/>
        </p:nvPicPr>
        <p:blipFill>
          <a:blip r:embed="rId4"/>
          <a:srcRect/>
          <a:stretch>
            <a:fillRect/>
          </a:stretch>
        </p:blipFill>
        <p:spPr bwMode="auto">
          <a:xfrm>
            <a:off x="7421563" y="4024313"/>
            <a:ext cx="582612" cy="528637"/>
          </a:xfrm>
          <a:prstGeom prst="rect">
            <a:avLst/>
          </a:prstGeom>
          <a:noFill/>
          <a:ln w="9525">
            <a:noFill/>
            <a:round/>
            <a:headEnd/>
            <a:tailEnd/>
          </a:ln>
          <a:effectLst/>
        </p:spPr>
      </p:pic>
      <p:pic>
        <p:nvPicPr>
          <p:cNvPr id="172047" name="Picture 15" descr="Callmgr"/>
          <p:cNvPicPr>
            <a:picLocks noChangeAspect="1" noChangeArrowheads="1"/>
          </p:cNvPicPr>
          <p:nvPr/>
        </p:nvPicPr>
        <p:blipFill>
          <a:blip r:embed="rId5"/>
          <a:srcRect/>
          <a:stretch>
            <a:fillRect/>
          </a:stretch>
        </p:blipFill>
        <p:spPr bwMode="auto">
          <a:xfrm>
            <a:off x="8099425" y="4033838"/>
            <a:ext cx="762000" cy="531812"/>
          </a:xfrm>
          <a:prstGeom prst="rect">
            <a:avLst/>
          </a:prstGeom>
          <a:noFill/>
        </p:spPr>
      </p:pic>
      <p:sp>
        <p:nvSpPr>
          <p:cNvPr id="172049" name="Text Box 17"/>
          <p:cNvSpPr txBox="1">
            <a:spLocks noChangeArrowheads="1"/>
          </p:cNvSpPr>
          <p:nvPr/>
        </p:nvSpPr>
        <p:spPr bwMode="auto">
          <a:xfrm>
            <a:off x="7442200" y="4576763"/>
            <a:ext cx="1438275" cy="274637"/>
          </a:xfrm>
          <a:prstGeom prst="rect">
            <a:avLst/>
          </a:prstGeom>
          <a:noFill/>
          <a:ln w="9525">
            <a:noFill/>
            <a:miter lim="800000"/>
            <a:headEnd/>
            <a:tailEnd/>
          </a:ln>
          <a:effectLst/>
        </p:spPr>
        <p:txBody>
          <a:bodyPr wrap="none" anchor="ctr">
            <a:prstTxWarp prst="textNoShape">
              <a:avLst/>
            </a:prstTxWarp>
            <a:spAutoFit/>
          </a:bodyPr>
          <a:lstStyle/>
          <a:p>
            <a:r>
              <a:rPr lang="en-US" sz="1200" i="1"/>
              <a:t>traditional provider</a:t>
            </a:r>
          </a:p>
        </p:txBody>
      </p:sp>
      <p:pic>
        <p:nvPicPr>
          <p:cNvPr id="172050" name="Picture 18"/>
          <p:cNvPicPr>
            <a:picLocks noChangeAspect="1" noChangeArrowheads="1"/>
          </p:cNvPicPr>
          <p:nvPr/>
        </p:nvPicPr>
        <p:blipFill>
          <a:blip r:embed="rId4"/>
          <a:srcRect/>
          <a:stretch>
            <a:fillRect/>
          </a:stretch>
        </p:blipFill>
        <p:spPr bwMode="auto">
          <a:xfrm>
            <a:off x="6038850" y="2917825"/>
            <a:ext cx="336550" cy="304800"/>
          </a:xfrm>
          <a:prstGeom prst="rect">
            <a:avLst/>
          </a:prstGeom>
          <a:noFill/>
          <a:ln w="9525">
            <a:noFill/>
            <a:round/>
            <a:headEnd/>
            <a:tailEnd/>
          </a:ln>
          <a:effectLst/>
        </p:spPr>
      </p:pic>
      <p:pic>
        <p:nvPicPr>
          <p:cNvPr id="172051" name="Picture 19" descr="ProxyDNS"/>
          <p:cNvPicPr>
            <a:picLocks noChangeAspect="1" noChangeArrowheads="1"/>
          </p:cNvPicPr>
          <p:nvPr/>
        </p:nvPicPr>
        <p:blipFill>
          <a:blip r:embed="rId6"/>
          <a:srcRect/>
          <a:stretch>
            <a:fillRect/>
          </a:stretch>
        </p:blipFill>
        <p:spPr bwMode="auto">
          <a:xfrm>
            <a:off x="7532688" y="3151188"/>
            <a:ext cx="433387" cy="538162"/>
          </a:xfrm>
          <a:prstGeom prst="rect">
            <a:avLst/>
          </a:prstGeom>
          <a:noFill/>
        </p:spPr>
      </p:pic>
      <p:sp>
        <p:nvSpPr>
          <p:cNvPr id="172052" name="Text Box 20"/>
          <p:cNvSpPr txBox="1">
            <a:spLocks noChangeArrowheads="1"/>
          </p:cNvSpPr>
          <p:nvPr/>
        </p:nvSpPr>
        <p:spPr bwMode="auto">
          <a:xfrm>
            <a:off x="7915275" y="3300413"/>
            <a:ext cx="452438" cy="244475"/>
          </a:xfrm>
          <a:prstGeom prst="rect">
            <a:avLst/>
          </a:prstGeom>
          <a:noFill/>
          <a:ln w="9525">
            <a:noFill/>
            <a:miter lim="800000"/>
            <a:headEnd/>
            <a:tailEnd/>
          </a:ln>
          <a:effectLst/>
        </p:spPr>
        <p:txBody>
          <a:bodyPr wrap="none" anchor="ctr">
            <a:prstTxWarp prst="textNoShape">
              <a:avLst/>
            </a:prstTxWarp>
            <a:spAutoFit/>
          </a:bodyPr>
          <a:lstStyle/>
          <a:p>
            <a:r>
              <a:rPr lang="en-US" sz="1000"/>
              <a:t>DNS</a:t>
            </a:r>
            <a:endParaRPr lang="en-US"/>
          </a:p>
        </p:txBody>
      </p:sp>
      <p:sp>
        <p:nvSpPr>
          <p:cNvPr id="172053" name="AutoShape 21"/>
          <p:cNvSpPr>
            <a:spLocks noChangeArrowheads="1"/>
          </p:cNvSpPr>
          <p:nvPr/>
        </p:nvSpPr>
        <p:spPr bwMode="auto">
          <a:xfrm>
            <a:off x="7192963" y="5140325"/>
            <a:ext cx="1331912" cy="620713"/>
          </a:xfrm>
          <a:prstGeom prst="cloudCallout">
            <a:avLst>
              <a:gd name="adj1" fmla="val -43750"/>
              <a:gd name="adj2" fmla="val 70000"/>
            </a:avLst>
          </a:prstGeom>
          <a:solidFill>
            <a:srgbClr val="CCFFCC">
              <a:alpha val="25000"/>
            </a:srgbClr>
          </a:solidFill>
          <a:ln w="9525">
            <a:solidFill>
              <a:schemeClr val="tx1"/>
            </a:solidFill>
            <a:round/>
            <a:headEnd/>
            <a:tailEnd/>
          </a:ln>
          <a:effectLst/>
        </p:spPr>
        <p:txBody>
          <a:bodyPr wrap="none" anchor="ctr">
            <a:prstTxWarp prst="textNoShape">
              <a:avLst/>
            </a:prstTxWarp>
          </a:bodyPr>
          <a:lstStyle/>
          <a:p>
            <a:r>
              <a:rPr lang="en-US"/>
              <a:t>zeroconf</a:t>
            </a:r>
          </a:p>
        </p:txBody>
      </p:sp>
      <p:sp>
        <p:nvSpPr>
          <p:cNvPr id="172054" name="AutoShape 22"/>
          <p:cNvSpPr>
            <a:spLocks noChangeArrowheads="1"/>
          </p:cNvSpPr>
          <p:nvPr/>
        </p:nvSpPr>
        <p:spPr bwMode="auto">
          <a:xfrm>
            <a:off x="5853113" y="3770313"/>
            <a:ext cx="538162" cy="517525"/>
          </a:xfrm>
          <a:prstGeom prst="octagon">
            <a:avLst>
              <a:gd name="adj" fmla="val 29287"/>
            </a:avLst>
          </a:prstGeom>
          <a:noFill/>
          <a:ln w="38100">
            <a:solidFill>
              <a:srgbClr val="0000FF"/>
            </a:solidFill>
            <a:prstDash val="sysDot"/>
            <a:miter lim="800000"/>
            <a:headEnd/>
            <a:tailEnd/>
          </a:ln>
          <a:effectLst/>
        </p:spPr>
        <p:txBody>
          <a:bodyPr wrap="none" anchor="ctr">
            <a:prstTxWarp prst="textNoShape">
              <a:avLst/>
            </a:prstTxWarp>
          </a:bodyPr>
          <a:lstStyle/>
          <a:p>
            <a:endParaRPr lang="en-US"/>
          </a:p>
        </p:txBody>
      </p:sp>
      <p:sp>
        <p:nvSpPr>
          <p:cNvPr id="172055" name="AutoShape 23"/>
          <p:cNvSpPr>
            <a:spLocks noChangeArrowheads="1"/>
          </p:cNvSpPr>
          <p:nvPr/>
        </p:nvSpPr>
        <p:spPr bwMode="auto">
          <a:xfrm>
            <a:off x="5943600" y="1898650"/>
            <a:ext cx="538163" cy="517525"/>
          </a:xfrm>
          <a:prstGeom prst="octagon">
            <a:avLst>
              <a:gd name="adj" fmla="val 29287"/>
            </a:avLst>
          </a:prstGeom>
          <a:noFill/>
          <a:ln w="38100">
            <a:solidFill>
              <a:srgbClr val="339966"/>
            </a:solidFill>
            <a:prstDash val="sysDot"/>
            <a:miter lim="800000"/>
            <a:headEnd/>
            <a:tailEnd/>
          </a:ln>
          <a:effectLst/>
        </p:spPr>
        <p:txBody>
          <a:bodyPr wrap="none" anchor="ctr">
            <a:prstTxWarp prst="textNoShape">
              <a:avLst/>
            </a:prstTxWarp>
          </a:bodyPr>
          <a:lstStyle/>
          <a:p>
            <a:endParaRPr lang="en-US"/>
          </a:p>
        </p:txBody>
      </p:sp>
      <p:sp>
        <p:nvSpPr>
          <p:cNvPr id="172056" name="AutoShape 24"/>
          <p:cNvSpPr>
            <a:spLocks noChangeArrowheads="1"/>
          </p:cNvSpPr>
          <p:nvPr/>
        </p:nvSpPr>
        <p:spPr bwMode="auto">
          <a:xfrm>
            <a:off x="7386638" y="2327275"/>
            <a:ext cx="538162" cy="517525"/>
          </a:xfrm>
          <a:prstGeom prst="octagon">
            <a:avLst>
              <a:gd name="adj" fmla="val 29287"/>
            </a:avLst>
          </a:prstGeom>
          <a:noFill/>
          <a:ln w="38100">
            <a:solidFill>
              <a:srgbClr val="0000FF"/>
            </a:solidFill>
            <a:prstDash val="sysDot"/>
            <a:miter lim="800000"/>
            <a:headEnd/>
            <a:tailEnd/>
          </a:ln>
          <a:effectLst/>
        </p:spPr>
        <p:txBody>
          <a:bodyPr wrap="none" anchor="ctr">
            <a:prstTxWarp prst="textNoShape">
              <a:avLst/>
            </a:prstTxWarp>
          </a:bodyPr>
          <a:lstStyle/>
          <a:p>
            <a:endParaRPr lang="en-US"/>
          </a:p>
        </p:txBody>
      </p:sp>
      <p:sp>
        <p:nvSpPr>
          <p:cNvPr id="172057" name="Text Box 25"/>
          <p:cNvSpPr txBox="1">
            <a:spLocks noChangeArrowheads="1"/>
          </p:cNvSpPr>
          <p:nvPr/>
        </p:nvSpPr>
        <p:spPr bwMode="auto">
          <a:xfrm>
            <a:off x="5384800" y="1528763"/>
            <a:ext cx="1565275" cy="274637"/>
          </a:xfrm>
          <a:prstGeom prst="rect">
            <a:avLst/>
          </a:prstGeom>
          <a:noFill/>
          <a:ln w="9525">
            <a:noFill/>
            <a:miter lim="800000"/>
            <a:headEnd/>
            <a:tailEnd/>
          </a:ln>
          <a:effectLst/>
        </p:spPr>
        <p:txBody>
          <a:bodyPr wrap="none" anchor="ctr">
            <a:prstTxWarp prst="textNoShape">
              <a:avLst/>
            </a:prstTxWarp>
            <a:spAutoFit/>
          </a:bodyPr>
          <a:lstStyle/>
          <a:p>
            <a:r>
              <a:rPr lang="en-US" sz="1200" i="1"/>
              <a:t>generic DHT service</a:t>
            </a:r>
            <a:endParaRPr lang="en-US"/>
          </a:p>
        </p:txBody>
      </p:sp>
      <p:sp>
        <p:nvSpPr>
          <p:cNvPr id="172058" name="Line 26"/>
          <p:cNvSpPr>
            <a:spLocks noChangeShapeType="1"/>
          </p:cNvSpPr>
          <p:nvPr/>
        </p:nvSpPr>
        <p:spPr bwMode="auto">
          <a:xfrm flipH="1" flipV="1">
            <a:off x="6086475" y="4318000"/>
            <a:ext cx="192088" cy="116840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sp>
        <p:nvSpPr>
          <p:cNvPr id="172059" name="Line 27"/>
          <p:cNvSpPr>
            <a:spLocks noChangeShapeType="1"/>
          </p:cNvSpPr>
          <p:nvPr/>
        </p:nvSpPr>
        <p:spPr bwMode="auto">
          <a:xfrm flipV="1">
            <a:off x="6086475" y="3098800"/>
            <a:ext cx="152400" cy="630238"/>
          </a:xfrm>
          <a:prstGeom prst="line">
            <a:avLst/>
          </a:prstGeom>
          <a:noFill/>
          <a:ln w="12700">
            <a:solidFill>
              <a:srgbClr val="FF0000"/>
            </a:solidFill>
            <a:round/>
            <a:headEnd/>
            <a:tailEnd type="triangle" w="med" len="med"/>
          </a:ln>
          <a:effectLst/>
        </p:spPr>
        <p:txBody>
          <a:bodyPr wrap="none" anchor="ctr">
            <a:prstTxWarp prst="textNoShape">
              <a:avLst/>
            </a:prstTxWarp>
          </a:bodyPr>
          <a:lstStyle/>
          <a:p>
            <a:endParaRPr lang="en-US"/>
          </a:p>
        </p:txBody>
      </p:sp>
      <p:sp>
        <p:nvSpPr>
          <p:cNvPr id="172060" name="Line 28"/>
          <p:cNvSpPr>
            <a:spLocks noChangeShapeType="1"/>
          </p:cNvSpPr>
          <p:nvPr/>
        </p:nvSpPr>
        <p:spPr bwMode="auto">
          <a:xfrm flipV="1">
            <a:off x="6218238" y="2600325"/>
            <a:ext cx="1300162" cy="325438"/>
          </a:xfrm>
          <a:prstGeom prst="line">
            <a:avLst/>
          </a:prstGeom>
          <a:noFill/>
          <a:ln w="12700">
            <a:solidFill>
              <a:srgbClr val="FF0000"/>
            </a:solidFill>
            <a:round/>
            <a:headEnd/>
            <a:tailEnd type="triangle" w="med" len="med"/>
          </a:ln>
          <a:effectLst/>
        </p:spPr>
        <p:txBody>
          <a:bodyPr wrap="none" anchor="ctr">
            <a:prstTxWarp prst="textNoShape">
              <a:avLst/>
            </a:prstTxWarp>
          </a:bodyPr>
          <a:lstStyle/>
          <a:p>
            <a:endParaRPr lang="en-US"/>
          </a:p>
        </p:txBody>
      </p:sp>
      <p:sp>
        <p:nvSpPr>
          <p:cNvPr id="172061" name="Line 29"/>
          <p:cNvSpPr>
            <a:spLocks noChangeShapeType="1"/>
          </p:cNvSpPr>
          <p:nvPr/>
        </p:nvSpPr>
        <p:spPr bwMode="auto">
          <a:xfrm flipV="1">
            <a:off x="6370638" y="4541838"/>
            <a:ext cx="1036637" cy="935037"/>
          </a:xfrm>
          <a:prstGeom prst="line">
            <a:avLst/>
          </a:prstGeom>
          <a:noFill/>
          <a:ln w="12700">
            <a:solidFill>
              <a:srgbClr val="FF0000"/>
            </a:solidFill>
            <a:round/>
            <a:headEnd/>
            <a:tailEnd type="triangle" w="med" len="med"/>
          </a:ln>
          <a:effectLst/>
        </p:spPr>
        <p:txBody>
          <a:bodyPr wrap="none" anchor="ctr">
            <a:prstTxWarp prst="textNoShape">
              <a:avLst/>
            </a:prstTxWarp>
          </a:bodyPr>
          <a:lstStyle/>
          <a:p>
            <a:endParaRPr lang="en-US"/>
          </a:p>
        </p:txBody>
      </p:sp>
      <p:sp>
        <p:nvSpPr>
          <p:cNvPr id="31" name="Footer Placeholder 30"/>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D4ADED77-7647-9540-A84A-BAFB65AEAFB0}" type="slidenum">
              <a:rPr lang="en-US" smtClean="0"/>
              <a:pPr/>
              <a:t>7</a:t>
            </a:fld>
            <a:endParaRPr lang="en-US" smtClean="0"/>
          </a:p>
        </p:txBody>
      </p:sp>
      <p:sp>
        <p:nvSpPr>
          <p:cNvPr id="29699" name="Rectangle 2"/>
          <p:cNvSpPr>
            <a:spLocks noGrp="1" noChangeArrowheads="1"/>
          </p:cNvSpPr>
          <p:nvPr>
            <p:ph type="title" idx="4294967295"/>
          </p:nvPr>
        </p:nvSpPr>
        <p:spPr>
          <a:xfrm>
            <a:off x="1350963" y="152400"/>
            <a:ext cx="7793037" cy="990600"/>
          </a:xfrm>
        </p:spPr>
        <p:txBody>
          <a:bodyPr/>
          <a:lstStyle/>
          <a:p>
            <a:pPr eaLnBrk="1" hangingPunct="1"/>
            <a:r>
              <a:rPr lang="en-US"/>
              <a:t>Evolution of VoIP</a:t>
            </a:r>
          </a:p>
        </p:txBody>
      </p:sp>
      <p:sp>
        <p:nvSpPr>
          <p:cNvPr id="29700" name="AutoShape 3"/>
          <p:cNvSpPr>
            <a:spLocks noChangeArrowheads="1"/>
          </p:cNvSpPr>
          <p:nvPr/>
        </p:nvSpPr>
        <p:spPr bwMode="auto">
          <a:xfrm>
            <a:off x="862013" y="3810000"/>
            <a:ext cx="1279525" cy="1143000"/>
          </a:xfrm>
          <a:prstGeom prst="flowChartAlternateProcess">
            <a:avLst/>
          </a:prstGeom>
          <a:solidFill>
            <a:schemeClr val="bg2"/>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600">
                <a:latin typeface="Tahoma" charset="0"/>
              </a:rPr>
              <a:t>“amazing – the phone rings”</a:t>
            </a:r>
          </a:p>
        </p:txBody>
      </p:sp>
      <p:sp>
        <p:nvSpPr>
          <p:cNvPr id="29701" name="AutoShape 4"/>
          <p:cNvSpPr>
            <a:spLocks noChangeArrowheads="1"/>
          </p:cNvSpPr>
          <p:nvPr/>
        </p:nvSpPr>
        <p:spPr bwMode="auto">
          <a:xfrm>
            <a:off x="2913063" y="3071813"/>
            <a:ext cx="1279525" cy="1143000"/>
          </a:xfrm>
          <a:prstGeom prst="flowChartAlternateProcess">
            <a:avLst/>
          </a:prstGeom>
          <a:solidFill>
            <a:srgbClr val="008000"/>
          </a:solidFill>
          <a:ln w="19050">
            <a:solidFill>
              <a:schemeClr val="tx1"/>
            </a:solidFill>
            <a:miter lim="800000"/>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1600">
                <a:latin typeface="Tahoma" charset="0"/>
              </a:rPr>
              <a:t>“does it do</a:t>
            </a:r>
          </a:p>
          <a:p>
            <a:pPr marL="342900" indent="-342900">
              <a:spcBef>
                <a:spcPct val="20000"/>
              </a:spcBef>
              <a:buClr>
                <a:schemeClr val="folHlink"/>
              </a:buClr>
              <a:buSzPct val="60000"/>
              <a:buFont typeface="Wingdings" charset="2"/>
              <a:buNone/>
            </a:pPr>
            <a:r>
              <a:rPr lang="en-US" sz="1600">
                <a:latin typeface="Tahoma" charset="0"/>
              </a:rPr>
              <a:t>call transfer?”</a:t>
            </a:r>
            <a:endParaRPr lang="en-US" sz="2000">
              <a:latin typeface="Tahoma" charset="0"/>
            </a:endParaRPr>
          </a:p>
        </p:txBody>
      </p:sp>
      <p:sp>
        <p:nvSpPr>
          <p:cNvPr id="29702" name="AutoShape 5"/>
          <p:cNvSpPr>
            <a:spLocks noChangeArrowheads="1"/>
          </p:cNvSpPr>
          <p:nvPr/>
        </p:nvSpPr>
        <p:spPr bwMode="auto">
          <a:xfrm>
            <a:off x="4965700" y="2487613"/>
            <a:ext cx="1279525" cy="1143000"/>
          </a:xfrm>
          <a:prstGeom prst="flowChartAlternateProcess">
            <a:avLst/>
          </a:prstGeom>
          <a:solidFill>
            <a:srgbClr val="FFCC99"/>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600" dirty="0">
                <a:latin typeface="Tahoma" charset="0"/>
              </a:rPr>
              <a:t>“How can I make it stop ringing?”</a:t>
            </a:r>
          </a:p>
        </p:txBody>
      </p:sp>
      <p:cxnSp>
        <p:nvCxnSpPr>
          <p:cNvPr id="29703" name="AutoShape 6"/>
          <p:cNvCxnSpPr>
            <a:cxnSpLocks noChangeShapeType="1"/>
          </p:cNvCxnSpPr>
          <p:nvPr/>
        </p:nvCxnSpPr>
        <p:spPr bwMode="auto">
          <a:xfrm>
            <a:off x="914400" y="5257800"/>
            <a:ext cx="7543800" cy="0"/>
          </a:xfrm>
          <a:prstGeom prst="straightConnector1">
            <a:avLst/>
          </a:prstGeom>
          <a:noFill/>
          <a:ln w="19050">
            <a:solidFill>
              <a:schemeClr val="tx1"/>
            </a:solidFill>
            <a:round/>
            <a:headEnd/>
            <a:tailEnd type="triangle" w="med" len="med"/>
          </a:ln>
        </p:spPr>
      </p:cxnSp>
      <p:sp>
        <p:nvSpPr>
          <p:cNvPr id="29704" name="Text Box 7"/>
          <p:cNvSpPr txBox="1">
            <a:spLocks noChangeArrowheads="1"/>
          </p:cNvSpPr>
          <p:nvPr/>
        </p:nvSpPr>
        <p:spPr bwMode="auto">
          <a:xfrm>
            <a:off x="690563"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1996-2000</a:t>
            </a:r>
          </a:p>
        </p:txBody>
      </p:sp>
      <p:sp>
        <p:nvSpPr>
          <p:cNvPr id="29705" name="Text Box 8"/>
          <p:cNvSpPr txBox="1">
            <a:spLocks noChangeArrowheads="1"/>
          </p:cNvSpPr>
          <p:nvPr/>
        </p:nvSpPr>
        <p:spPr bwMode="auto">
          <a:xfrm>
            <a:off x="2732088"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2000-2003</a:t>
            </a:r>
          </a:p>
        </p:txBody>
      </p:sp>
      <p:sp>
        <p:nvSpPr>
          <p:cNvPr id="29706" name="Text Box 9"/>
          <p:cNvSpPr txBox="1">
            <a:spLocks noChangeArrowheads="1"/>
          </p:cNvSpPr>
          <p:nvPr/>
        </p:nvSpPr>
        <p:spPr bwMode="auto">
          <a:xfrm>
            <a:off x="5084763"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2004-2005</a:t>
            </a:r>
          </a:p>
        </p:txBody>
      </p:sp>
      <p:sp>
        <p:nvSpPr>
          <p:cNvPr id="29707" name="Text Box 10"/>
          <p:cNvSpPr txBox="1">
            <a:spLocks noChangeArrowheads="1"/>
          </p:cNvSpPr>
          <p:nvPr/>
        </p:nvSpPr>
        <p:spPr bwMode="auto">
          <a:xfrm>
            <a:off x="2579688" y="4308475"/>
            <a:ext cx="1930400"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catching up</a:t>
            </a:r>
          </a:p>
          <a:p>
            <a:pPr marL="342900" indent="-342900">
              <a:spcBef>
                <a:spcPct val="20000"/>
              </a:spcBef>
              <a:buClr>
                <a:schemeClr val="folHlink"/>
              </a:buClr>
              <a:buSzPct val="60000"/>
              <a:buFont typeface="Wingdings" charset="2"/>
              <a:buNone/>
            </a:pPr>
            <a:r>
              <a:rPr lang="en-US" sz="1600" i="1">
                <a:latin typeface="Tahoma" charset="0"/>
              </a:rPr>
              <a:t>with the digital PBX</a:t>
            </a:r>
          </a:p>
        </p:txBody>
      </p:sp>
      <p:sp>
        <p:nvSpPr>
          <p:cNvPr id="29708" name="Text Box 11"/>
          <p:cNvSpPr txBox="1">
            <a:spLocks noChangeArrowheads="1"/>
          </p:cNvSpPr>
          <p:nvPr/>
        </p:nvSpPr>
        <p:spPr bwMode="auto">
          <a:xfrm>
            <a:off x="468313" y="3009900"/>
            <a:ext cx="2068512"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long-distance calling,</a:t>
            </a:r>
          </a:p>
          <a:p>
            <a:pPr marL="342900" indent="-342900">
              <a:spcBef>
                <a:spcPct val="20000"/>
              </a:spcBef>
              <a:buClr>
                <a:schemeClr val="folHlink"/>
              </a:buClr>
              <a:buSzPct val="60000"/>
              <a:buFont typeface="Wingdings" charset="2"/>
              <a:buNone/>
            </a:pPr>
            <a:r>
              <a:rPr lang="en-US" sz="1600" i="1">
                <a:latin typeface="Tahoma" charset="0"/>
              </a:rPr>
              <a:t>ca. 1930</a:t>
            </a:r>
          </a:p>
        </p:txBody>
      </p:sp>
      <p:sp>
        <p:nvSpPr>
          <p:cNvPr id="29709" name="Text Box 12"/>
          <p:cNvSpPr txBox="1">
            <a:spLocks noChangeArrowheads="1"/>
          </p:cNvSpPr>
          <p:nvPr/>
        </p:nvSpPr>
        <p:spPr bwMode="auto">
          <a:xfrm>
            <a:off x="4770438" y="3711575"/>
            <a:ext cx="1616075"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going beyond</a:t>
            </a:r>
          </a:p>
          <a:p>
            <a:pPr marL="342900" indent="-342900">
              <a:spcBef>
                <a:spcPct val="20000"/>
              </a:spcBef>
              <a:buClr>
                <a:schemeClr val="folHlink"/>
              </a:buClr>
              <a:buSzPct val="60000"/>
              <a:buFont typeface="Wingdings" charset="2"/>
              <a:buNone/>
            </a:pPr>
            <a:r>
              <a:rPr lang="en-US" sz="1600" i="1">
                <a:latin typeface="Tahoma" charset="0"/>
              </a:rPr>
              <a:t>the black phone</a:t>
            </a:r>
          </a:p>
        </p:txBody>
      </p:sp>
      <p:pic>
        <p:nvPicPr>
          <p:cNvPr id="29710" name="Picture 13" descr="phone_black"/>
          <p:cNvPicPr>
            <a:picLocks noChangeAspect="1" noChangeArrowheads="1"/>
          </p:cNvPicPr>
          <p:nvPr/>
        </p:nvPicPr>
        <p:blipFill>
          <a:blip r:embed="rId3"/>
          <a:srcRect/>
          <a:stretch>
            <a:fillRect/>
          </a:stretch>
        </p:blipFill>
        <p:spPr bwMode="auto">
          <a:xfrm>
            <a:off x="1079500" y="2057400"/>
            <a:ext cx="903288" cy="571500"/>
          </a:xfrm>
          <a:prstGeom prst="rect">
            <a:avLst/>
          </a:prstGeom>
          <a:noFill/>
          <a:ln w="9525">
            <a:noFill/>
            <a:miter lim="800000"/>
            <a:headEnd/>
            <a:tailEnd/>
          </a:ln>
        </p:spPr>
      </p:pic>
      <p:pic>
        <p:nvPicPr>
          <p:cNvPr id="29711" name="Picture 14"/>
          <p:cNvPicPr>
            <a:picLocks noChangeAspect="1" noChangeArrowheads="1"/>
          </p:cNvPicPr>
          <p:nvPr/>
        </p:nvPicPr>
        <p:blipFill>
          <a:blip r:embed="rId4"/>
          <a:srcRect/>
          <a:stretch>
            <a:fillRect/>
          </a:stretch>
        </p:blipFill>
        <p:spPr bwMode="auto">
          <a:xfrm>
            <a:off x="2976563" y="1878013"/>
            <a:ext cx="957262" cy="892175"/>
          </a:xfrm>
          <a:prstGeom prst="rect">
            <a:avLst/>
          </a:prstGeom>
          <a:noFill/>
          <a:ln w="19050">
            <a:noFill/>
            <a:miter lim="800000"/>
            <a:headEnd/>
            <a:tailEnd/>
          </a:ln>
        </p:spPr>
      </p:pic>
      <p:cxnSp>
        <p:nvCxnSpPr>
          <p:cNvPr id="29712" name="AutoShape 15"/>
          <p:cNvCxnSpPr>
            <a:cxnSpLocks noChangeShapeType="1"/>
            <a:stCxn id="29700" idx="3"/>
            <a:endCxn id="29701" idx="1"/>
          </p:cNvCxnSpPr>
          <p:nvPr/>
        </p:nvCxnSpPr>
        <p:spPr bwMode="auto">
          <a:xfrm flipV="1">
            <a:off x="2151063" y="3643313"/>
            <a:ext cx="752475" cy="738187"/>
          </a:xfrm>
          <a:prstGeom prst="straightConnector1">
            <a:avLst/>
          </a:prstGeom>
          <a:noFill/>
          <a:ln w="19050">
            <a:solidFill>
              <a:schemeClr val="tx1"/>
            </a:solidFill>
            <a:round/>
            <a:headEnd/>
            <a:tailEnd type="triangle" w="med" len="med"/>
          </a:ln>
        </p:spPr>
      </p:cxnSp>
      <p:cxnSp>
        <p:nvCxnSpPr>
          <p:cNvPr id="29713" name="AutoShape 16"/>
          <p:cNvCxnSpPr>
            <a:cxnSpLocks noChangeShapeType="1"/>
            <a:stCxn id="29701" idx="3"/>
            <a:endCxn id="29702" idx="1"/>
          </p:cNvCxnSpPr>
          <p:nvPr/>
        </p:nvCxnSpPr>
        <p:spPr bwMode="auto">
          <a:xfrm flipV="1">
            <a:off x="4202113" y="3059113"/>
            <a:ext cx="754062" cy="584200"/>
          </a:xfrm>
          <a:prstGeom prst="straightConnector1">
            <a:avLst/>
          </a:prstGeom>
          <a:noFill/>
          <a:ln w="19050">
            <a:solidFill>
              <a:schemeClr val="tx1"/>
            </a:solidFill>
            <a:round/>
            <a:headEnd/>
            <a:tailEnd type="triangle" w="med" len="med"/>
          </a:ln>
        </p:spPr>
      </p:cxnSp>
      <p:sp>
        <p:nvSpPr>
          <p:cNvPr id="29714" name="Text Box 17"/>
          <p:cNvSpPr txBox="1">
            <a:spLocks noChangeArrowheads="1"/>
          </p:cNvSpPr>
          <p:nvPr/>
        </p:nvSpPr>
        <p:spPr bwMode="auto">
          <a:xfrm>
            <a:off x="7218363" y="5405438"/>
            <a:ext cx="960437"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2006-</a:t>
            </a:r>
          </a:p>
        </p:txBody>
      </p:sp>
      <p:pic>
        <p:nvPicPr>
          <p:cNvPr id="29715" name="Picture 18" descr="sipc"/>
          <p:cNvPicPr>
            <a:picLocks noChangeAspect="1" noChangeArrowheads="1"/>
          </p:cNvPicPr>
          <p:nvPr/>
        </p:nvPicPr>
        <p:blipFill>
          <a:blip r:embed="rId5"/>
          <a:srcRect/>
          <a:stretch>
            <a:fillRect/>
          </a:stretch>
        </p:blipFill>
        <p:spPr bwMode="auto">
          <a:xfrm>
            <a:off x="4994275" y="1363663"/>
            <a:ext cx="958850" cy="974725"/>
          </a:xfrm>
          <a:prstGeom prst="rect">
            <a:avLst/>
          </a:prstGeom>
          <a:noFill/>
          <a:ln w="9525">
            <a:noFill/>
            <a:miter lim="800000"/>
            <a:headEnd/>
            <a:tailEnd/>
          </a:ln>
        </p:spPr>
      </p:pic>
      <p:sp>
        <p:nvSpPr>
          <p:cNvPr id="29716" name="AutoShape 19"/>
          <p:cNvSpPr>
            <a:spLocks noChangeArrowheads="1"/>
          </p:cNvSpPr>
          <p:nvPr/>
        </p:nvSpPr>
        <p:spPr bwMode="auto">
          <a:xfrm>
            <a:off x="7018338" y="1843088"/>
            <a:ext cx="1408112" cy="1143000"/>
          </a:xfrm>
          <a:prstGeom prst="flowChartAlternateProcess">
            <a:avLst/>
          </a:prstGeom>
          <a:solidFill>
            <a:srgbClr val="FFFF00">
              <a:alpha val="76077"/>
            </a:srgbClr>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400" dirty="0">
                <a:latin typeface="Tahoma" charset="0"/>
              </a:rPr>
              <a:t>“Can it really replace the phone system?”</a:t>
            </a:r>
          </a:p>
        </p:txBody>
      </p:sp>
      <p:cxnSp>
        <p:nvCxnSpPr>
          <p:cNvPr id="29717" name="AutoShape 20"/>
          <p:cNvCxnSpPr>
            <a:cxnSpLocks noChangeShapeType="1"/>
            <a:stCxn id="29702" idx="3"/>
            <a:endCxn id="29716" idx="1"/>
          </p:cNvCxnSpPr>
          <p:nvPr/>
        </p:nvCxnSpPr>
        <p:spPr bwMode="auto">
          <a:xfrm flipV="1">
            <a:off x="6254750" y="2414588"/>
            <a:ext cx="754063" cy="644525"/>
          </a:xfrm>
          <a:prstGeom prst="straightConnector1">
            <a:avLst/>
          </a:prstGeom>
          <a:noFill/>
          <a:ln w="19050">
            <a:solidFill>
              <a:schemeClr val="tx1"/>
            </a:solidFill>
            <a:round/>
            <a:headEnd/>
            <a:tailEnd type="triangle" w="med" len="med"/>
          </a:ln>
        </p:spPr>
      </p:cxnSp>
      <p:sp>
        <p:nvSpPr>
          <p:cNvPr id="29718" name="Text Box 21"/>
          <p:cNvSpPr txBox="1">
            <a:spLocks noChangeArrowheads="1"/>
          </p:cNvSpPr>
          <p:nvPr/>
        </p:nvSpPr>
        <p:spPr bwMode="auto">
          <a:xfrm>
            <a:off x="6683375" y="3097213"/>
            <a:ext cx="2030413" cy="630237"/>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replacing the</a:t>
            </a:r>
          </a:p>
          <a:p>
            <a:pPr marL="342900" indent="-342900">
              <a:spcBef>
                <a:spcPct val="20000"/>
              </a:spcBef>
              <a:buClr>
                <a:schemeClr val="folHlink"/>
              </a:buClr>
              <a:buSzPct val="60000"/>
              <a:buFont typeface="Wingdings" charset="2"/>
              <a:buNone/>
            </a:pPr>
            <a:r>
              <a:rPr lang="en-US" sz="1600" i="1">
                <a:latin typeface="Tahoma" charset="0"/>
              </a:rPr>
              <a:t>global phone system</a:t>
            </a:r>
          </a:p>
        </p:txBody>
      </p:sp>
      <p:sp>
        <p:nvSpPr>
          <p:cNvPr id="23" name="Footer Placeholder 22"/>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2057400" y="4185443"/>
            <a:ext cx="6794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663300"/>
                </a:solidFill>
              </a:rPr>
              <a:t>XOR</a:t>
            </a:r>
          </a:p>
        </p:txBody>
      </p:sp>
      <p:sp>
        <p:nvSpPr>
          <p:cNvPr id="132100" name="Text Box 4"/>
          <p:cNvSpPr txBox="1">
            <a:spLocks noChangeArrowheads="1"/>
          </p:cNvSpPr>
          <p:nvPr/>
        </p:nvSpPr>
        <p:spPr bwMode="auto">
          <a:xfrm>
            <a:off x="762000" y="1137443"/>
            <a:ext cx="13906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990033"/>
                </a:solidFill>
              </a:rPr>
              <a:t>Finger table</a:t>
            </a:r>
          </a:p>
        </p:txBody>
      </p:sp>
      <p:sp>
        <p:nvSpPr>
          <p:cNvPr id="132101" name="Text Box 5"/>
          <p:cNvSpPr txBox="1">
            <a:spLocks noChangeArrowheads="1"/>
          </p:cNvSpPr>
          <p:nvPr/>
        </p:nvSpPr>
        <p:spPr bwMode="auto">
          <a:xfrm>
            <a:off x="3568700" y="2712243"/>
            <a:ext cx="1887538" cy="369332"/>
          </a:xfrm>
          <a:prstGeom prst="rect">
            <a:avLst/>
          </a:prstGeom>
          <a:noFill/>
          <a:ln w="9525">
            <a:noFill/>
            <a:miter lim="800000"/>
            <a:headEnd/>
            <a:tailEnd/>
          </a:ln>
          <a:effectLst/>
        </p:spPr>
        <p:txBody>
          <a:bodyPr wrap="square">
            <a:prstTxWarp prst="textNoShape">
              <a:avLst/>
            </a:prstTxWarp>
            <a:spAutoFit/>
          </a:bodyPr>
          <a:lstStyle/>
          <a:p>
            <a:r>
              <a:rPr lang="en-US" sz="1800" dirty="0">
                <a:solidFill>
                  <a:schemeClr val="hlink"/>
                </a:solidFill>
              </a:rPr>
              <a:t>Parallel requests</a:t>
            </a:r>
          </a:p>
        </p:txBody>
      </p:sp>
      <p:sp>
        <p:nvSpPr>
          <p:cNvPr id="132102" name="Text Box 6"/>
          <p:cNvSpPr txBox="1">
            <a:spLocks noChangeArrowheads="1"/>
          </p:cNvSpPr>
          <p:nvPr/>
        </p:nvSpPr>
        <p:spPr bwMode="auto">
          <a:xfrm>
            <a:off x="1219200" y="3042443"/>
            <a:ext cx="19637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Recursive routing</a:t>
            </a:r>
          </a:p>
        </p:txBody>
      </p:sp>
      <p:sp>
        <p:nvSpPr>
          <p:cNvPr id="132106" name="Text Box 10"/>
          <p:cNvSpPr txBox="1">
            <a:spLocks noChangeArrowheads="1"/>
          </p:cNvSpPr>
          <p:nvPr/>
        </p:nvSpPr>
        <p:spPr bwMode="auto">
          <a:xfrm>
            <a:off x="2971800" y="5099843"/>
            <a:ext cx="12509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990033"/>
                </a:solidFill>
              </a:rPr>
              <a:t>Successor</a:t>
            </a:r>
          </a:p>
        </p:txBody>
      </p:sp>
      <p:sp>
        <p:nvSpPr>
          <p:cNvPr id="132107" name="Text Box 11"/>
          <p:cNvSpPr txBox="1">
            <a:spLocks noChangeArrowheads="1"/>
          </p:cNvSpPr>
          <p:nvPr/>
        </p:nvSpPr>
        <p:spPr bwMode="auto">
          <a:xfrm>
            <a:off x="4191000" y="2128043"/>
            <a:ext cx="1798638"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663300"/>
                </a:solidFill>
              </a:rPr>
              <a:t>Modulo addition</a:t>
            </a:r>
          </a:p>
        </p:txBody>
      </p:sp>
      <p:sp>
        <p:nvSpPr>
          <p:cNvPr id="132108" name="Text Box 12"/>
          <p:cNvSpPr txBox="1">
            <a:spLocks noChangeArrowheads="1"/>
          </p:cNvSpPr>
          <p:nvPr/>
        </p:nvSpPr>
        <p:spPr bwMode="auto">
          <a:xfrm>
            <a:off x="6705600" y="1975643"/>
            <a:ext cx="14668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663300"/>
                </a:solidFill>
              </a:rPr>
              <a:t>Prefix-match</a:t>
            </a:r>
          </a:p>
        </p:txBody>
      </p:sp>
      <p:sp>
        <p:nvSpPr>
          <p:cNvPr id="132109" name="Text Box 13"/>
          <p:cNvSpPr txBox="1">
            <a:spLocks noChangeArrowheads="1"/>
          </p:cNvSpPr>
          <p:nvPr/>
        </p:nvSpPr>
        <p:spPr bwMode="auto">
          <a:xfrm>
            <a:off x="6623050" y="3931443"/>
            <a:ext cx="1009650"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990033"/>
                </a:solidFill>
              </a:rPr>
              <a:t>Leaf-set</a:t>
            </a:r>
          </a:p>
        </p:txBody>
      </p:sp>
      <p:sp>
        <p:nvSpPr>
          <p:cNvPr id="132110" name="Text Box 14"/>
          <p:cNvSpPr txBox="1">
            <a:spLocks noChangeArrowheads="1"/>
          </p:cNvSpPr>
          <p:nvPr/>
        </p:nvSpPr>
        <p:spPr bwMode="auto">
          <a:xfrm>
            <a:off x="3467100" y="1188243"/>
            <a:ext cx="28019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Routing-table stabilization</a:t>
            </a:r>
          </a:p>
        </p:txBody>
      </p:sp>
      <p:sp>
        <p:nvSpPr>
          <p:cNvPr id="132111" name="Text Box 15"/>
          <p:cNvSpPr txBox="1">
            <a:spLocks noChangeArrowheads="1"/>
          </p:cNvSpPr>
          <p:nvPr/>
        </p:nvSpPr>
        <p:spPr bwMode="auto">
          <a:xfrm>
            <a:off x="6527800" y="1518443"/>
            <a:ext cx="21796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990033"/>
                </a:solidFill>
              </a:rPr>
              <a:t>Lookup correctness</a:t>
            </a:r>
          </a:p>
        </p:txBody>
      </p:sp>
      <p:sp>
        <p:nvSpPr>
          <p:cNvPr id="132112" name="Text Box 16"/>
          <p:cNvSpPr txBox="1">
            <a:spLocks noChangeArrowheads="1"/>
          </p:cNvSpPr>
          <p:nvPr/>
        </p:nvSpPr>
        <p:spPr bwMode="auto">
          <a:xfrm>
            <a:off x="533400" y="4718843"/>
            <a:ext cx="2281238"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990033"/>
                </a:solidFill>
              </a:rPr>
              <a:t>Lookup performance</a:t>
            </a:r>
          </a:p>
        </p:txBody>
      </p:sp>
      <p:sp>
        <p:nvSpPr>
          <p:cNvPr id="132113" name="Text Box 17"/>
          <p:cNvSpPr txBox="1">
            <a:spLocks noChangeArrowheads="1"/>
          </p:cNvSpPr>
          <p:nvPr/>
        </p:nvSpPr>
        <p:spPr bwMode="auto">
          <a:xfrm>
            <a:off x="3182938" y="4298156"/>
            <a:ext cx="30432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Proximity neighbor selection</a:t>
            </a:r>
          </a:p>
        </p:txBody>
      </p:sp>
      <p:sp>
        <p:nvSpPr>
          <p:cNvPr id="132114" name="Text Box 18"/>
          <p:cNvSpPr txBox="1">
            <a:spLocks noChangeArrowheads="1"/>
          </p:cNvSpPr>
          <p:nvPr/>
        </p:nvSpPr>
        <p:spPr bwMode="auto">
          <a:xfrm>
            <a:off x="5190331" y="5342730"/>
            <a:ext cx="26749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Proximity route selection</a:t>
            </a:r>
          </a:p>
        </p:txBody>
      </p:sp>
      <p:sp>
        <p:nvSpPr>
          <p:cNvPr id="132115" name="Text Box 19"/>
          <p:cNvSpPr txBox="1">
            <a:spLocks noChangeArrowheads="1"/>
          </p:cNvSpPr>
          <p:nvPr/>
        </p:nvSpPr>
        <p:spPr bwMode="auto">
          <a:xfrm>
            <a:off x="685800" y="2509043"/>
            <a:ext cx="2014538"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990033"/>
                </a:solidFill>
              </a:rPr>
              <a:t>Routing-table size</a:t>
            </a:r>
          </a:p>
        </p:txBody>
      </p:sp>
      <p:sp>
        <p:nvSpPr>
          <p:cNvPr id="132116" name="Text Box 20"/>
          <p:cNvSpPr txBox="1">
            <a:spLocks noChangeArrowheads="1"/>
          </p:cNvSpPr>
          <p:nvPr/>
        </p:nvSpPr>
        <p:spPr bwMode="auto">
          <a:xfrm>
            <a:off x="1524000" y="5709443"/>
            <a:ext cx="2852738" cy="366713"/>
          </a:xfrm>
          <a:prstGeom prst="rect">
            <a:avLst/>
          </a:prstGeom>
          <a:noFill/>
          <a:ln w="9525">
            <a:noFill/>
            <a:miter lim="800000"/>
            <a:headEnd/>
            <a:tailEnd/>
          </a:ln>
          <a:effectLst/>
        </p:spPr>
        <p:txBody>
          <a:bodyPr wrap="none">
            <a:prstTxWarp prst="textNoShape">
              <a:avLst/>
            </a:prstTxWarp>
            <a:spAutoFit/>
          </a:bodyPr>
          <a:lstStyle/>
          <a:p>
            <a:r>
              <a:rPr lang="en-US" sz="1800">
                <a:solidFill>
                  <a:schemeClr val="hlink"/>
                </a:solidFill>
              </a:rPr>
              <a:t>Strict vs. surrogate routing</a:t>
            </a:r>
          </a:p>
        </p:txBody>
      </p:sp>
      <p:sp>
        <p:nvSpPr>
          <p:cNvPr id="132118" name="Text Box 22"/>
          <p:cNvSpPr txBox="1">
            <a:spLocks noChangeArrowheads="1"/>
          </p:cNvSpPr>
          <p:nvPr/>
        </p:nvSpPr>
        <p:spPr bwMode="auto">
          <a:xfrm>
            <a:off x="6019800" y="3194843"/>
            <a:ext cx="1595438" cy="366713"/>
          </a:xfrm>
          <a:prstGeom prst="rect">
            <a:avLst/>
          </a:prstGeom>
          <a:noFill/>
          <a:ln w="9525">
            <a:noFill/>
            <a:miter lim="800000"/>
            <a:headEnd/>
            <a:tailEnd/>
          </a:ln>
          <a:effectLst/>
        </p:spPr>
        <p:txBody>
          <a:bodyPr wrap="none">
            <a:prstTxWarp prst="textNoShape">
              <a:avLst/>
            </a:prstTxWarp>
            <a:spAutoFit/>
          </a:bodyPr>
          <a:lstStyle/>
          <a:p>
            <a:r>
              <a:rPr lang="en-US" sz="1800">
                <a:solidFill>
                  <a:schemeClr val="hlink"/>
                </a:solidFill>
              </a:rPr>
              <a:t>Bootstrapping</a:t>
            </a:r>
          </a:p>
        </p:txBody>
      </p:sp>
      <p:sp>
        <p:nvSpPr>
          <p:cNvPr id="132119" name="Text Box 23"/>
          <p:cNvSpPr txBox="1">
            <a:spLocks noChangeArrowheads="1"/>
          </p:cNvSpPr>
          <p:nvPr/>
        </p:nvSpPr>
        <p:spPr bwMode="auto">
          <a:xfrm>
            <a:off x="685800" y="3575843"/>
            <a:ext cx="4632325"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990033"/>
                </a:solidFill>
              </a:rPr>
              <a:t>Updating routing-table from lookup requests</a:t>
            </a:r>
          </a:p>
        </p:txBody>
      </p:sp>
      <p:sp>
        <p:nvSpPr>
          <p:cNvPr id="132122" name="Text Box 26"/>
          <p:cNvSpPr txBox="1">
            <a:spLocks noChangeArrowheads="1"/>
          </p:cNvSpPr>
          <p:nvPr/>
        </p:nvSpPr>
        <p:spPr bwMode="auto">
          <a:xfrm>
            <a:off x="2590800" y="1137443"/>
            <a:ext cx="6540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663300"/>
                </a:solidFill>
              </a:rPr>
              <a:t>Tree</a:t>
            </a:r>
          </a:p>
        </p:txBody>
      </p:sp>
      <p:sp>
        <p:nvSpPr>
          <p:cNvPr id="132123" name="Text Box 27"/>
          <p:cNvSpPr txBox="1">
            <a:spLocks noChangeArrowheads="1"/>
          </p:cNvSpPr>
          <p:nvPr/>
        </p:nvSpPr>
        <p:spPr bwMode="auto">
          <a:xfrm>
            <a:off x="685800" y="5252243"/>
            <a:ext cx="8445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663300"/>
                </a:solidFill>
              </a:rPr>
              <a:t>Hybrid</a:t>
            </a:r>
          </a:p>
        </p:txBody>
      </p:sp>
      <p:sp>
        <p:nvSpPr>
          <p:cNvPr id="132124" name="Text Box 28"/>
          <p:cNvSpPr txBox="1">
            <a:spLocks noChangeArrowheads="1"/>
          </p:cNvSpPr>
          <p:nvPr/>
        </p:nvSpPr>
        <p:spPr bwMode="auto">
          <a:xfrm>
            <a:off x="4610100" y="4885530"/>
            <a:ext cx="2012950"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Reactive recovery</a:t>
            </a:r>
          </a:p>
        </p:txBody>
      </p:sp>
      <p:sp>
        <p:nvSpPr>
          <p:cNvPr id="132125" name="Text Box 29"/>
          <p:cNvSpPr txBox="1">
            <a:spLocks noChangeArrowheads="1"/>
          </p:cNvSpPr>
          <p:nvPr/>
        </p:nvSpPr>
        <p:spPr bwMode="auto">
          <a:xfrm>
            <a:off x="381000" y="1569243"/>
            <a:ext cx="1949450"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hlink"/>
                </a:solidFill>
              </a:rPr>
              <a:t>Periodic recovery</a:t>
            </a:r>
          </a:p>
        </p:txBody>
      </p:sp>
      <p:sp>
        <p:nvSpPr>
          <p:cNvPr id="132127" name="Text Box 31"/>
          <p:cNvSpPr txBox="1">
            <a:spLocks noChangeArrowheads="1"/>
          </p:cNvSpPr>
          <p:nvPr/>
        </p:nvSpPr>
        <p:spPr bwMode="auto">
          <a:xfrm>
            <a:off x="5805487" y="5983286"/>
            <a:ext cx="272573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990033"/>
                </a:solidFill>
              </a:rPr>
              <a:t>Routing-table exploration</a:t>
            </a:r>
          </a:p>
        </p:txBody>
      </p:sp>
      <p:sp>
        <p:nvSpPr>
          <p:cNvPr id="32" name="Title 31"/>
          <p:cNvSpPr>
            <a:spLocks noGrp="1"/>
          </p:cNvSpPr>
          <p:nvPr>
            <p:ph type="title"/>
          </p:nvPr>
        </p:nvSpPr>
        <p:spPr/>
        <p:txBody>
          <a:bodyPr/>
          <a:lstStyle/>
          <a:p>
            <a:r>
              <a:rPr lang="en-US" dirty="0" smtClean="0"/>
              <a:t>More than a DHT algorithm</a:t>
            </a:r>
            <a:endParaRPr lang="en-US" dirty="0"/>
          </a:p>
        </p:txBody>
      </p:sp>
      <p:sp>
        <p:nvSpPr>
          <p:cNvPr id="26" name="Slide Number Placeholder 25"/>
          <p:cNvSpPr>
            <a:spLocks noGrp="1"/>
          </p:cNvSpPr>
          <p:nvPr>
            <p:ph type="sldNum" sz="quarter" idx="12"/>
          </p:nvPr>
        </p:nvSpPr>
        <p:spPr>
          <a:xfrm>
            <a:off x="8077200" y="6345937"/>
            <a:ext cx="609600" cy="365125"/>
          </a:xfrm>
        </p:spPr>
        <p:txBody>
          <a:bodyPr/>
          <a:lstStyle/>
          <a:p>
            <a:pPr>
              <a:defRPr/>
            </a:pPr>
            <a:fld id="{A58FF420-BD8C-504F-AC45-7BBA26AE665F}" type="slidenum">
              <a:rPr lang="en-US" smtClean="0"/>
              <a:pPr>
                <a:defRPr/>
              </a:pPr>
              <a:t>70</a:t>
            </a:fld>
            <a:endParaRPr lang="en-US"/>
          </a:p>
        </p:txBody>
      </p:sp>
      <p:sp>
        <p:nvSpPr>
          <p:cNvPr id="27" name="Footer Placeholder 2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A2F42E92-A504-E445-9DEE-FCB35E32B8C6}" type="slidenum">
              <a:rPr lang="en-US"/>
              <a:pPr/>
              <a:t>71</a:t>
            </a:fld>
            <a:endParaRPr lang="en-US"/>
          </a:p>
        </p:txBody>
      </p:sp>
      <p:sp>
        <p:nvSpPr>
          <p:cNvPr id="175118" name="AutoShape 14"/>
          <p:cNvSpPr>
            <a:spLocks noChangeArrowheads="1"/>
          </p:cNvSpPr>
          <p:nvPr/>
        </p:nvSpPr>
        <p:spPr bwMode="auto">
          <a:xfrm>
            <a:off x="6553200" y="1228725"/>
            <a:ext cx="1350963" cy="1362075"/>
          </a:xfrm>
          <a:prstGeom prst="roundRect">
            <a:avLst>
              <a:gd name="adj" fmla="val 16667"/>
            </a:avLst>
          </a:prstGeom>
          <a:solidFill>
            <a:srgbClr val="CCFFFF">
              <a:alpha val="37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175106" name="Rectangle 2"/>
          <p:cNvSpPr>
            <a:spLocks noGrp="1" noChangeArrowheads="1"/>
          </p:cNvSpPr>
          <p:nvPr>
            <p:ph type="title"/>
          </p:nvPr>
        </p:nvSpPr>
        <p:spPr/>
        <p:txBody>
          <a:bodyPr/>
          <a:lstStyle/>
          <a:p>
            <a:r>
              <a:rPr lang="en-US"/>
              <a:t>P2P SIP -- components</a:t>
            </a:r>
          </a:p>
        </p:txBody>
      </p:sp>
      <p:sp>
        <p:nvSpPr>
          <p:cNvPr id="175107" name="Rectangle 3"/>
          <p:cNvSpPr>
            <a:spLocks noGrp="1" noChangeArrowheads="1"/>
          </p:cNvSpPr>
          <p:nvPr>
            <p:ph type="body" idx="1"/>
          </p:nvPr>
        </p:nvSpPr>
        <p:spPr>
          <a:xfrm>
            <a:off x="457200" y="1600200"/>
            <a:ext cx="4927600" cy="4525963"/>
          </a:xfrm>
        </p:spPr>
        <p:txBody>
          <a:bodyPr>
            <a:normAutofit lnSpcReduction="10000"/>
          </a:bodyPr>
          <a:lstStyle/>
          <a:p>
            <a:r>
              <a:rPr lang="en-US" dirty="0"/>
              <a:t>Multicast-DNS (</a:t>
            </a:r>
            <a:r>
              <a:rPr lang="en-US" dirty="0" err="1"/>
              <a:t>zeroconf</a:t>
            </a:r>
            <a:r>
              <a:rPr lang="en-US" dirty="0"/>
              <a:t>) SIP enhancements for LAN</a:t>
            </a:r>
          </a:p>
          <a:p>
            <a:pPr lvl="1"/>
            <a:r>
              <a:rPr lang="en-US" dirty="0"/>
              <a:t>announce </a:t>
            </a:r>
            <a:r>
              <a:rPr lang="en-US" dirty="0" err="1"/>
              <a:t>UAs</a:t>
            </a:r>
            <a:r>
              <a:rPr lang="en-US" dirty="0"/>
              <a:t> and their capabilities  </a:t>
            </a:r>
          </a:p>
          <a:p>
            <a:r>
              <a:rPr lang="en-US" dirty="0"/>
              <a:t>Client-P2P protocol</a:t>
            </a:r>
          </a:p>
          <a:p>
            <a:pPr lvl="1"/>
            <a:r>
              <a:rPr lang="en-US" dirty="0"/>
              <a:t>GET, PUT mappings</a:t>
            </a:r>
          </a:p>
          <a:p>
            <a:pPr lvl="1"/>
            <a:r>
              <a:rPr lang="en-US" dirty="0"/>
              <a:t>mapping: proxy or UA</a:t>
            </a:r>
          </a:p>
          <a:p>
            <a:r>
              <a:rPr lang="en-US" dirty="0"/>
              <a:t>P2P protocol</a:t>
            </a:r>
          </a:p>
          <a:p>
            <a:pPr lvl="1"/>
            <a:r>
              <a:rPr lang="en-US" dirty="0"/>
              <a:t>get routing table, join, leave, …</a:t>
            </a:r>
          </a:p>
          <a:p>
            <a:pPr lvl="1"/>
            <a:r>
              <a:rPr lang="en-US" dirty="0"/>
              <a:t>independent of </a:t>
            </a:r>
            <a:r>
              <a:rPr lang="en-US" dirty="0" smtClean="0"/>
              <a:t>DHT</a:t>
            </a:r>
          </a:p>
          <a:p>
            <a:pPr lvl="1"/>
            <a:r>
              <a:rPr lang="en-US" dirty="0"/>
              <a:t>replaces DNS for </a:t>
            </a:r>
            <a:r>
              <a:rPr lang="en-US" dirty="0" smtClean="0"/>
              <a:t>SIP and basic proxy</a:t>
            </a:r>
            <a:endParaRPr lang="en-US" dirty="0"/>
          </a:p>
        </p:txBody>
      </p:sp>
      <p:pic>
        <p:nvPicPr>
          <p:cNvPr id="175108" name="Picture 4" descr="4ddc10ff10"/>
          <p:cNvPicPr>
            <a:picLocks noChangeAspect="1" noChangeArrowheads="1"/>
          </p:cNvPicPr>
          <p:nvPr/>
        </p:nvPicPr>
        <p:blipFill>
          <a:blip r:embed="rId2"/>
          <a:srcRect/>
          <a:stretch>
            <a:fillRect/>
          </a:stretch>
        </p:blipFill>
        <p:spPr bwMode="auto">
          <a:xfrm>
            <a:off x="5013325" y="2495550"/>
            <a:ext cx="1290638" cy="863600"/>
          </a:xfrm>
          <a:prstGeom prst="rect">
            <a:avLst/>
          </a:prstGeom>
          <a:noFill/>
        </p:spPr>
      </p:pic>
      <p:pic>
        <p:nvPicPr>
          <p:cNvPr id="175109" name="Picture 5" descr="multilayer switch"/>
          <p:cNvPicPr>
            <a:picLocks noChangeAspect="1" noChangeArrowheads="1"/>
          </p:cNvPicPr>
          <p:nvPr/>
        </p:nvPicPr>
        <p:blipFill>
          <a:blip r:embed="rId3"/>
          <a:srcRect/>
          <a:stretch>
            <a:fillRect/>
          </a:stretch>
        </p:blipFill>
        <p:spPr bwMode="auto">
          <a:xfrm>
            <a:off x="6767513" y="1717675"/>
            <a:ext cx="706437" cy="706438"/>
          </a:xfrm>
          <a:prstGeom prst="rect">
            <a:avLst/>
          </a:prstGeom>
          <a:noFill/>
        </p:spPr>
      </p:pic>
      <p:pic>
        <p:nvPicPr>
          <p:cNvPr id="175110" name="Picture 6" descr="multilayer switch"/>
          <p:cNvPicPr>
            <a:picLocks noChangeAspect="1" noChangeArrowheads="1"/>
          </p:cNvPicPr>
          <p:nvPr/>
        </p:nvPicPr>
        <p:blipFill>
          <a:blip r:embed="rId3"/>
          <a:srcRect/>
          <a:stretch>
            <a:fillRect/>
          </a:stretch>
        </p:blipFill>
        <p:spPr bwMode="auto">
          <a:xfrm>
            <a:off x="6756400" y="3646488"/>
            <a:ext cx="706438" cy="706437"/>
          </a:xfrm>
          <a:prstGeom prst="rect">
            <a:avLst/>
          </a:prstGeom>
          <a:noFill/>
        </p:spPr>
      </p:pic>
      <p:pic>
        <p:nvPicPr>
          <p:cNvPr id="175111" name="Picture 7" descr="multilayer switch"/>
          <p:cNvPicPr>
            <a:picLocks noChangeAspect="1" noChangeArrowheads="1"/>
          </p:cNvPicPr>
          <p:nvPr/>
        </p:nvPicPr>
        <p:blipFill>
          <a:blip r:embed="rId3"/>
          <a:srcRect/>
          <a:stretch>
            <a:fillRect/>
          </a:stretch>
        </p:blipFill>
        <p:spPr bwMode="auto">
          <a:xfrm>
            <a:off x="8086725" y="2570163"/>
            <a:ext cx="706438" cy="706437"/>
          </a:xfrm>
          <a:prstGeom prst="rect">
            <a:avLst/>
          </a:prstGeom>
          <a:noFill/>
        </p:spPr>
      </p:pic>
      <p:cxnSp>
        <p:nvCxnSpPr>
          <p:cNvPr id="175112" name="AutoShape 8"/>
          <p:cNvCxnSpPr>
            <a:cxnSpLocks noChangeShapeType="1"/>
            <a:stCxn id="0" idx="3"/>
            <a:endCxn id="0" idx="0"/>
          </p:cNvCxnSpPr>
          <p:nvPr/>
        </p:nvCxnSpPr>
        <p:spPr bwMode="auto">
          <a:xfrm>
            <a:off x="7473950" y="2071688"/>
            <a:ext cx="966788" cy="498475"/>
          </a:xfrm>
          <a:prstGeom prst="straightConnector1">
            <a:avLst/>
          </a:prstGeom>
          <a:noFill/>
          <a:ln w="38100">
            <a:solidFill>
              <a:srgbClr val="993366"/>
            </a:solidFill>
            <a:prstDash val="sysDot"/>
            <a:round/>
            <a:headEnd type="triangle" w="med" len="med"/>
            <a:tailEnd type="triangle" w="med" len="med"/>
          </a:ln>
          <a:effectLst/>
        </p:spPr>
      </p:cxnSp>
      <p:cxnSp>
        <p:nvCxnSpPr>
          <p:cNvPr id="175113" name="AutoShape 9"/>
          <p:cNvCxnSpPr>
            <a:cxnSpLocks noChangeShapeType="1"/>
            <a:stCxn id="0" idx="2"/>
            <a:endCxn id="0" idx="3"/>
          </p:cNvCxnSpPr>
          <p:nvPr/>
        </p:nvCxnSpPr>
        <p:spPr bwMode="auto">
          <a:xfrm flipH="1">
            <a:off x="7462838" y="3276600"/>
            <a:ext cx="977900" cy="723900"/>
          </a:xfrm>
          <a:prstGeom prst="straightConnector1">
            <a:avLst/>
          </a:prstGeom>
          <a:noFill/>
          <a:ln w="38100">
            <a:solidFill>
              <a:srgbClr val="993366"/>
            </a:solidFill>
            <a:prstDash val="sysDot"/>
            <a:round/>
            <a:headEnd type="triangle" w="med" len="med"/>
            <a:tailEnd type="triangle" w="med" len="med"/>
          </a:ln>
          <a:effectLst/>
        </p:spPr>
      </p:cxnSp>
      <p:cxnSp>
        <p:nvCxnSpPr>
          <p:cNvPr id="175114" name="AutoShape 10"/>
          <p:cNvCxnSpPr>
            <a:cxnSpLocks noChangeShapeType="1"/>
            <a:stCxn id="0" idx="2"/>
            <a:endCxn id="0" idx="0"/>
          </p:cNvCxnSpPr>
          <p:nvPr/>
        </p:nvCxnSpPr>
        <p:spPr bwMode="auto">
          <a:xfrm flipH="1">
            <a:off x="7110413" y="2424113"/>
            <a:ext cx="11112" cy="1222375"/>
          </a:xfrm>
          <a:prstGeom prst="straightConnector1">
            <a:avLst/>
          </a:prstGeom>
          <a:noFill/>
          <a:ln w="38100">
            <a:solidFill>
              <a:srgbClr val="993366"/>
            </a:solidFill>
            <a:prstDash val="sysDot"/>
            <a:round/>
            <a:headEnd type="triangle" w="med" len="med"/>
            <a:tailEnd type="triangle" w="med" len="med"/>
          </a:ln>
          <a:effectLst/>
        </p:spPr>
      </p:cxnSp>
      <p:cxnSp>
        <p:nvCxnSpPr>
          <p:cNvPr id="175115" name="AutoShape 11"/>
          <p:cNvCxnSpPr>
            <a:cxnSpLocks noChangeShapeType="1"/>
            <a:stCxn id="0" idx="0"/>
            <a:endCxn id="0" idx="1"/>
          </p:cNvCxnSpPr>
          <p:nvPr/>
        </p:nvCxnSpPr>
        <p:spPr bwMode="auto">
          <a:xfrm rot="16200000">
            <a:off x="6001545" y="1729581"/>
            <a:ext cx="423862" cy="1108075"/>
          </a:xfrm>
          <a:prstGeom prst="curvedConnector2">
            <a:avLst/>
          </a:prstGeom>
          <a:noFill/>
          <a:ln w="9525">
            <a:solidFill>
              <a:srgbClr val="339966"/>
            </a:solidFill>
            <a:round/>
            <a:headEnd/>
            <a:tailEnd type="triangle" w="med" len="med"/>
          </a:ln>
          <a:effectLst/>
        </p:spPr>
      </p:cxnSp>
      <p:pic>
        <p:nvPicPr>
          <p:cNvPr id="175116" name="Picture 12"/>
          <p:cNvPicPr>
            <a:picLocks noChangeAspect="1" noChangeArrowheads="1"/>
          </p:cNvPicPr>
          <p:nvPr/>
        </p:nvPicPr>
        <p:blipFill>
          <a:blip r:embed="rId4"/>
          <a:srcRect/>
          <a:stretch>
            <a:fillRect/>
          </a:stretch>
        </p:blipFill>
        <p:spPr bwMode="auto">
          <a:xfrm>
            <a:off x="7370763" y="1384300"/>
            <a:ext cx="336550" cy="304800"/>
          </a:xfrm>
          <a:prstGeom prst="rect">
            <a:avLst/>
          </a:prstGeom>
          <a:noFill/>
          <a:ln w="9525">
            <a:noFill/>
            <a:round/>
            <a:headEnd/>
            <a:tailEnd/>
          </a:ln>
          <a:effectLst/>
        </p:spPr>
      </p:pic>
      <p:cxnSp>
        <p:nvCxnSpPr>
          <p:cNvPr id="175119" name="AutoShape 15"/>
          <p:cNvCxnSpPr>
            <a:cxnSpLocks noChangeShapeType="1"/>
            <a:stCxn id="0" idx="0"/>
            <a:endCxn id="0" idx="1"/>
          </p:cNvCxnSpPr>
          <p:nvPr/>
        </p:nvCxnSpPr>
        <p:spPr bwMode="auto">
          <a:xfrm rot="16200000">
            <a:off x="6035676" y="1160462"/>
            <a:ext cx="958850" cy="1711325"/>
          </a:xfrm>
          <a:prstGeom prst="curvedConnector2">
            <a:avLst/>
          </a:prstGeom>
          <a:noFill/>
          <a:ln w="38100">
            <a:solidFill>
              <a:srgbClr val="33CCCC"/>
            </a:solidFill>
            <a:round/>
            <a:headEnd/>
            <a:tailEnd type="triangle" w="med" len="med"/>
          </a:ln>
          <a:effectLst/>
        </p:spPr>
      </p:cxnSp>
      <p:sp>
        <p:nvSpPr>
          <p:cNvPr id="17" name="Footer Placeholder 1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Magnetic Disk 42"/>
          <p:cNvSpPr/>
          <p:nvPr/>
        </p:nvSpPr>
        <p:spPr bwMode="auto">
          <a:xfrm>
            <a:off x="558800" y="1193800"/>
            <a:ext cx="571500" cy="723900"/>
          </a:xfrm>
          <a:prstGeom prst="flowChartMagneticDisk">
            <a:avLst/>
          </a:prstGeom>
          <a:solidFill>
            <a:srgbClr val="8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25992" name="Text Box 40"/>
          <p:cNvSpPr txBox="1">
            <a:spLocks noChangeArrowheads="1"/>
          </p:cNvSpPr>
          <p:nvPr/>
        </p:nvSpPr>
        <p:spPr bwMode="auto">
          <a:xfrm>
            <a:off x="190500" y="1536700"/>
            <a:ext cx="2839314" cy="307777"/>
          </a:xfrm>
          <a:prstGeom prst="rect">
            <a:avLst/>
          </a:prstGeom>
          <a:noFill/>
          <a:ln w="9525">
            <a:noFill/>
            <a:miter lim="800000"/>
            <a:headEnd/>
            <a:tailEnd/>
          </a:ln>
          <a:effectLst/>
        </p:spPr>
        <p:txBody>
          <a:bodyPr wrap="none">
            <a:prstTxWarp prst="textNoShape">
              <a:avLst/>
            </a:prstTxWarp>
            <a:spAutoFit/>
          </a:bodyPr>
          <a:lstStyle/>
          <a:p>
            <a:r>
              <a:rPr lang="en-US" dirty="0" smtClean="0"/>
              <a:t>Bootstrap </a:t>
            </a:r>
            <a:r>
              <a:rPr lang="en-US" dirty="0"/>
              <a:t>&amp;</a:t>
            </a:r>
            <a:r>
              <a:rPr lang="en-US" dirty="0" smtClean="0"/>
              <a:t> </a:t>
            </a:r>
            <a:r>
              <a:rPr lang="en-US" dirty="0"/>
              <a:t>authentication </a:t>
            </a:r>
            <a:r>
              <a:rPr lang="en-US" dirty="0" smtClean="0"/>
              <a:t>server</a:t>
            </a:r>
            <a:endParaRPr lang="en-US" dirty="0"/>
          </a:p>
        </p:txBody>
      </p:sp>
      <p:sp>
        <p:nvSpPr>
          <p:cNvPr id="125954" name="Arc 2"/>
          <p:cNvSpPr>
            <a:spLocks/>
          </p:cNvSpPr>
          <p:nvPr/>
        </p:nvSpPr>
        <p:spPr bwMode="auto">
          <a:xfrm rot="-2724875" flipH="1" flipV="1">
            <a:off x="4025900" y="2371725"/>
            <a:ext cx="1374775" cy="1806575"/>
          </a:xfrm>
          <a:custGeom>
            <a:avLst/>
            <a:gdLst>
              <a:gd name="G0" fmla="+- 13830 0 0"/>
              <a:gd name="G1" fmla="+- 21082 0 0"/>
              <a:gd name="G2" fmla="+- 21600 0 0"/>
              <a:gd name="T0" fmla="*/ 18531 w 35430"/>
              <a:gd name="T1" fmla="*/ 0 h 42682"/>
              <a:gd name="T2" fmla="*/ 0 w 35430"/>
              <a:gd name="T3" fmla="*/ 37674 h 42682"/>
              <a:gd name="T4" fmla="*/ 13830 w 35430"/>
              <a:gd name="T5" fmla="*/ 21082 h 42682"/>
            </a:gdLst>
            <a:ahLst/>
            <a:cxnLst>
              <a:cxn ang="0">
                <a:pos x="T0" y="T1"/>
              </a:cxn>
              <a:cxn ang="0">
                <a:pos x="T2" y="T3"/>
              </a:cxn>
              <a:cxn ang="0">
                <a:pos x="T4" y="T5"/>
              </a:cxn>
            </a:cxnLst>
            <a:rect l="0" t="0" r="r" b="b"/>
            <a:pathLst>
              <a:path w="35430" h="42682" fill="none" extrusionOk="0">
                <a:moveTo>
                  <a:pt x="18531" y="-1"/>
                </a:moveTo>
                <a:cubicBezTo>
                  <a:pt x="28406" y="2201"/>
                  <a:pt x="35430" y="10963"/>
                  <a:pt x="35430" y="21082"/>
                </a:cubicBezTo>
                <a:cubicBezTo>
                  <a:pt x="35430" y="33011"/>
                  <a:pt x="25759" y="42682"/>
                  <a:pt x="13830" y="42682"/>
                </a:cubicBezTo>
                <a:cubicBezTo>
                  <a:pt x="8776" y="42681"/>
                  <a:pt x="3882" y="40909"/>
                  <a:pt x="0" y="37673"/>
                </a:cubicBezTo>
              </a:path>
              <a:path w="35430" h="42682" stroke="0" extrusionOk="0">
                <a:moveTo>
                  <a:pt x="18531" y="-1"/>
                </a:moveTo>
                <a:cubicBezTo>
                  <a:pt x="28406" y="2201"/>
                  <a:pt x="35430" y="10963"/>
                  <a:pt x="35430" y="21082"/>
                </a:cubicBezTo>
                <a:cubicBezTo>
                  <a:pt x="35430" y="33011"/>
                  <a:pt x="25759" y="42682"/>
                  <a:pt x="13830" y="42682"/>
                </a:cubicBezTo>
                <a:cubicBezTo>
                  <a:pt x="8776" y="42681"/>
                  <a:pt x="3882" y="40909"/>
                  <a:pt x="0" y="37673"/>
                </a:cubicBezTo>
                <a:lnTo>
                  <a:pt x="13830" y="21082"/>
                </a:lnTo>
                <a:close/>
              </a:path>
            </a:pathLst>
          </a:custGeom>
          <a:noFill/>
          <a:ln w="25400">
            <a:solidFill>
              <a:srgbClr val="008000"/>
            </a:solidFill>
            <a:round/>
            <a:headEnd/>
            <a:tailEnd/>
          </a:ln>
          <a:effectLst/>
        </p:spPr>
        <p:txBody>
          <a:bodyPr wrap="none" anchor="ctr">
            <a:prstTxWarp prst="textNoShape">
              <a:avLst/>
            </a:prstTxWarp>
          </a:bodyPr>
          <a:lstStyle/>
          <a:p>
            <a:endParaRPr lang="en-US"/>
          </a:p>
        </p:txBody>
      </p:sp>
      <p:sp>
        <p:nvSpPr>
          <p:cNvPr id="125955" name="Oval 3"/>
          <p:cNvSpPr>
            <a:spLocks noChangeArrowheads="1"/>
          </p:cNvSpPr>
          <p:nvPr/>
        </p:nvSpPr>
        <p:spPr bwMode="auto">
          <a:xfrm>
            <a:off x="1066800" y="2057400"/>
            <a:ext cx="3886200" cy="3505200"/>
          </a:xfrm>
          <a:prstGeom prst="ellipse">
            <a:avLst/>
          </a:prstGeom>
          <a:solidFill>
            <a:schemeClr val="accent1">
              <a:alpha val="40000"/>
            </a:schemeClr>
          </a:solidFill>
          <a:ln w="25400">
            <a:solidFill>
              <a:srgbClr val="00003E"/>
            </a:solidFill>
            <a:round/>
            <a:headEnd/>
            <a:tailEnd/>
          </a:ln>
          <a:effectLst/>
        </p:spPr>
        <p:txBody>
          <a:bodyPr wrap="none" anchor="ctr">
            <a:prstTxWarp prst="textNoShape">
              <a:avLst/>
            </a:prstTxWarp>
          </a:bodyPr>
          <a:lstStyle/>
          <a:p>
            <a:endParaRPr lang="en-US" dirty="0"/>
          </a:p>
        </p:txBody>
      </p:sp>
      <p:sp>
        <p:nvSpPr>
          <p:cNvPr id="125956" name="Rectangle 4"/>
          <p:cNvSpPr>
            <a:spLocks noGrp="1" noChangeArrowheads="1"/>
          </p:cNvSpPr>
          <p:nvPr>
            <p:ph type="title"/>
          </p:nvPr>
        </p:nvSpPr>
        <p:spPr/>
        <p:txBody>
          <a:bodyPr/>
          <a:lstStyle/>
          <a:p>
            <a:r>
              <a:rPr lang="en-US"/>
              <a:t>P2PSIP architecture</a:t>
            </a:r>
          </a:p>
        </p:txBody>
      </p:sp>
      <p:sp>
        <p:nvSpPr>
          <p:cNvPr id="125957" name="Oval 5"/>
          <p:cNvSpPr>
            <a:spLocks noChangeArrowheads="1"/>
          </p:cNvSpPr>
          <p:nvPr/>
        </p:nvSpPr>
        <p:spPr bwMode="auto">
          <a:xfrm>
            <a:off x="2286000" y="19812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58" name="Oval 6"/>
          <p:cNvSpPr>
            <a:spLocks noChangeArrowheads="1"/>
          </p:cNvSpPr>
          <p:nvPr/>
        </p:nvSpPr>
        <p:spPr bwMode="auto">
          <a:xfrm>
            <a:off x="6400800" y="47244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59" name="Rectangle 7"/>
          <p:cNvSpPr>
            <a:spLocks noChangeArrowheads="1"/>
          </p:cNvSpPr>
          <p:nvPr/>
        </p:nvSpPr>
        <p:spPr bwMode="auto">
          <a:xfrm>
            <a:off x="7239000" y="2743200"/>
            <a:ext cx="990600" cy="457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SIP</a:t>
            </a:r>
          </a:p>
        </p:txBody>
      </p:sp>
      <p:sp>
        <p:nvSpPr>
          <p:cNvPr id="125960" name="Rectangle 8"/>
          <p:cNvSpPr>
            <a:spLocks noChangeArrowheads="1"/>
          </p:cNvSpPr>
          <p:nvPr/>
        </p:nvSpPr>
        <p:spPr bwMode="auto">
          <a:xfrm>
            <a:off x="6705600" y="3505200"/>
            <a:ext cx="990600" cy="457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P2P</a:t>
            </a:r>
          </a:p>
        </p:txBody>
      </p:sp>
      <p:sp>
        <p:nvSpPr>
          <p:cNvPr id="125961" name="Rectangle 9"/>
          <p:cNvSpPr>
            <a:spLocks noChangeArrowheads="1"/>
          </p:cNvSpPr>
          <p:nvPr/>
        </p:nvSpPr>
        <p:spPr bwMode="auto">
          <a:xfrm>
            <a:off x="7772400" y="3505200"/>
            <a:ext cx="990600" cy="457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STUN</a:t>
            </a:r>
          </a:p>
        </p:txBody>
      </p:sp>
      <p:sp>
        <p:nvSpPr>
          <p:cNvPr id="125962" name="Rectangle 10"/>
          <p:cNvSpPr>
            <a:spLocks noChangeArrowheads="1"/>
          </p:cNvSpPr>
          <p:nvPr/>
        </p:nvSpPr>
        <p:spPr bwMode="auto">
          <a:xfrm>
            <a:off x="7086600" y="4114800"/>
            <a:ext cx="1295400" cy="457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TLS / SSL</a:t>
            </a:r>
          </a:p>
        </p:txBody>
      </p:sp>
      <p:sp>
        <p:nvSpPr>
          <p:cNvPr id="125963" name="Line 11"/>
          <p:cNvSpPr>
            <a:spLocks noChangeShapeType="1"/>
          </p:cNvSpPr>
          <p:nvPr/>
        </p:nvSpPr>
        <p:spPr bwMode="auto">
          <a:xfrm>
            <a:off x="6934200" y="3352800"/>
            <a:ext cx="1600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25964" name="Rectangle 12"/>
          <p:cNvSpPr>
            <a:spLocks noChangeArrowheads="1"/>
          </p:cNvSpPr>
          <p:nvPr/>
        </p:nvSpPr>
        <p:spPr bwMode="auto">
          <a:xfrm>
            <a:off x="6705600" y="2743200"/>
            <a:ext cx="2057400" cy="18288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25965" name="Text Box 13"/>
          <p:cNvSpPr txBox="1">
            <a:spLocks noChangeArrowheads="1"/>
          </p:cNvSpPr>
          <p:nvPr/>
        </p:nvSpPr>
        <p:spPr bwMode="auto">
          <a:xfrm>
            <a:off x="6781800" y="4724400"/>
            <a:ext cx="1408984" cy="307777"/>
          </a:xfrm>
          <a:prstGeom prst="rect">
            <a:avLst/>
          </a:prstGeom>
          <a:noFill/>
          <a:ln w="9525">
            <a:noFill/>
            <a:miter lim="800000"/>
            <a:headEnd/>
            <a:tailEnd/>
          </a:ln>
          <a:effectLst/>
        </p:spPr>
        <p:txBody>
          <a:bodyPr wrap="none">
            <a:prstTxWarp prst="textNoShape">
              <a:avLst/>
            </a:prstTxWarp>
            <a:spAutoFit/>
          </a:bodyPr>
          <a:lstStyle/>
          <a:p>
            <a:r>
              <a:rPr lang="en-US" dirty="0" smtClean="0"/>
              <a:t>peer </a:t>
            </a:r>
            <a:r>
              <a:rPr lang="en-US" dirty="0"/>
              <a:t>in P2PSIP</a:t>
            </a:r>
          </a:p>
        </p:txBody>
      </p:sp>
      <p:sp>
        <p:nvSpPr>
          <p:cNvPr id="125966" name="Oval 14"/>
          <p:cNvSpPr>
            <a:spLocks noChangeArrowheads="1"/>
          </p:cNvSpPr>
          <p:nvPr/>
        </p:nvSpPr>
        <p:spPr bwMode="auto">
          <a:xfrm>
            <a:off x="1219200" y="28194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67" name="Oval 15"/>
          <p:cNvSpPr>
            <a:spLocks noChangeArrowheads="1"/>
          </p:cNvSpPr>
          <p:nvPr/>
        </p:nvSpPr>
        <p:spPr bwMode="auto">
          <a:xfrm>
            <a:off x="990600" y="40386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68" name="Oval 16"/>
          <p:cNvSpPr>
            <a:spLocks noChangeArrowheads="1"/>
          </p:cNvSpPr>
          <p:nvPr/>
        </p:nvSpPr>
        <p:spPr bwMode="auto">
          <a:xfrm>
            <a:off x="1752600" y="50292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69" name="Oval 17"/>
          <p:cNvSpPr>
            <a:spLocks noChangeArrowheads="1"/>
          </p:cNvSpPr>
          <p:nvPr/>
        </p:nvSpPr>
        <p:spPr bwMode="auto">
          <a:xfrm>
            <a:off x="3124200" y="54102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70" name="Oval 18"/>
          <p:cNvSpPr>
            <a:spLocks noChangeArrowheads="1"/>
          </p:cNvSpPr>
          <p:nvPr/>
        </p:nvSpPr>
        <p:spPr bwMode="auto">
          <a:xfrm>
            <a:off x="3352800" y="19812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71" name="Oval 19"/>
          <p:cNvSpPr>
            <a:spLocks noChangeArrowheads="1"/>
          </p:cNvSpPr>
          <p:nvPr/>
        </p:nvSpPr>
        <p:spPr bwMode="auto">
          <a:xfrm>
            <a:off x="4114800" y="2286000"/>
            <a:ext cx="304800" cy="304800"/>
          </a:xfrm>
          <a:prstGeom prst="ellipse">
            <a:avLst/>
          </a:prstGeom>
          <a:gradFill flip="none" rotWithShape="1">
            <a:gsLst>
              <a:gs pos="26000">
                <a:srgbClr val="CCFFFF"/>
              </a:gs>
              <a:gs pos="100000">
                <a:srgbClr val="000000"/>
              </a:gs>
              <a:gs pos="99000">
                <a:srgbClr val="008000">
                  <a:alpha val="95000"/>
                </a:srgbClr>
              </a:gs>
            </a:gsLst>
            <a:lin ang="300000" scaled="0"/>
            <a:tileRect/>
          </a:gradFill>
          <a:ln w="9525">
            <a:solidFill>
              <a:schemeClr val="tx1"/>
            </a:solidFill>
            <a:round/>
            <a:headEnd/>
            <a:tailEnd/>
          </a:ln>
          <a:effectLst/>
        </p:spPr>
        <p:txBody>
          <a:bodyPr wrap="none" anchor="ctr">
            <a:prstTxWarp prst="textNoShape">
              <a:avLst/>
            </a:prstTxWarp>
          </a:bodyPr>
          <a:lstStyle/>
          <a:p>
            <a:endParaRPr lang="en-US"/>
          </a:p>
        </p:txBody>
      </p:sp>
      <p:sp>
        <p:nvSpPr>
          <p:cNvPr id="125974" name="Oval 22"/>
          <p:cNvSpPr>
            <a:spLocks noChangeArrowheads="1"/>
          </p:cNvSpPr>
          <p:nvPr/>
        </p:nvSpPr>
        <p:spPr bwMode="auto">
          <a:xfrm>
            <a:off x="4191000" y="4953000"/>
            <a:ext cx="304800" cy="304800"/>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125975" name="Freeform 23"/>
          <p:cNvSpPr>
            <a:spLocks/>
          </p:cNvSpPr>
          <p:nvPr/>
        </p:nvSpPr>
        <p:spPr bwMode="auto">
          <a:xfrm>
            <a:off x="762000" y="2057400"/>
            <a:ext cx="1003300" cy="1295400"/>
          </a:xfrm>
          <a:custGeom>
            <a:avLst/>
            <a:gdLst/>
            <a:ahLst/>
            <a:cxnLst>
              <a:cxn ang="0">
                <a:pos x="0" y="816"/>
              </a:cxn>
              <a:cxn ang="0">
                <a:pos x="480" y="720"/>
              </a:cxn>
              <a:cxn ang="0">
                <a:pos x="624" y="432"/>
              </a:cxn>
              <a:cxn ang="0">
                <a:pos x="432" y="0"/>
              </a:cxn>
            </a:cxnLst>
            <a:rect l="0" t="0" r="r" b="b"/>
            <a:pathLst>
              <a:path w="632" h="816">
                <a:moveTo>
                  <a:pt x="0" y="816"/>
                </a:moveTo>
                <a:cubicBezTo>
                  <a:pt x="188" y="800"/>
                  <a:pt x="376" y="784"/>
                  <a:pt x="480" y="720"/>
                </a:cubicBezTo>
                <a:cubicBezTo>
                  <a:pt x="584" y="656"/>
                  <a:pt x="632" y="552"/>
                  <a:pt x="624" y="432"/>
                </a:cubicBezTo>
                <a:cubicBezTo>
                  <a:pt x="616" y="312"/>
                  <a:pt x="524" y="156"/>
                  <a:pt x="432" y="0"/>
                </a:cubicBezTo>
              </a:path>
            </a:pathLst>
          </a:custGeom>
          <a:noFill/>
          <a:ln w="28575" cap="flat" cmpd="sng">
            <a:solidFill>
              <a:schemeClr val="tx1"/>
            </a:solidFill>
            <a:prstDash val="dash"/>
            <a:round/>
            <a:headEnd/>
            <a:tailEnd/>
          </a:ln>
          <a:effectLst/>
        </p:spPr>
        <p:txBody>
          <a:bodyPr>
            <a:prstTxWarp prst="textNoShape">
              <a:avLst/>
            </a:prstTxWarp>
          </a:bodyPr>
          <a:lstStyle/>
          <a:p>
            <a:endParaRPr lang="en-US"/>
          </a:p>
        </p:txBody>
      </p:sp>
      <p:sp>
        <p:nvSpPr>
          <p:cNvPr id="125976" name="Text Box 24"/>
          <p:cNvSpPr txBox="1">
            <a:spLocks noChangeArrowheads="1"/>
          </p:cNvSpPr>
          <p:nvPr/>
        </p:nvSpPr>
        <p:spPr bwMode="auto">
          <a:xfrm>
            <a:off x="1592263" y="3032125"/>
            <a:ext cx="692150" cy="396875"/>
          </a:xfrm>
          <a:prstGeom prst="rect">
            <a:avLst/>
          </a:prstGeom>
          <a:noFill/>
          <a:ln w="9525">
            <a:noFill/>
            <a:miter lim="800000"/>
            <a:headEnd/>
            <a:tailEnd/>
          </a:ln>
          <a:effectLst/>
        </p:spPr>
        <p:txBody>
          <a:bodyPr wrap="none">
            <a:prstTxWarp prst="textNoShape">
              <a:avLst/>
            </a:prstTxWarp>
            <a:spAutoFit/>
          </a:bodyPr>
          <a:lstStyle/>
          <a:p>
            <a:r>
              <a:rPr lang="en-US"/>
              <a:t>NAT</a:t>
            </a:r>
          </a:p>
        </p:txBody>
      </p:sp>
      <p:sp>
        <p:nvSpPr>
          <p:cNvPr id="125977" name="Freeform 25"/>
          <p:cNvSpPr>
            <a:spLocks/>
          </p:cNvSpPr>
          <p:nvPr/>
        </p:nvSpPr>
        <p:spPr bwMode="auto">
          <a:xfrm rot="12945616">
            <a:off x="3962400" y="4724400"/>
            <a:ext cx="1066800" cy="1219200"/>
          </a:xfrm>
          <a:custGeom>
            <a:avLst/>
            <a:gdLst/>
            <a:ahLst/>
            <a:cxnLst>
              <a:cxn ang="0">
                <a:pos x="0" y="816"/>
              </a:cxn>
              <a:cxn ang="0">
                <a:pos x="480" y="720"/>
              </a:cxn>
              <a:cxn ang="0">
                <a:pos x="624" y="432"/>
              </a:cxn>
              <a:cxn ang="0">
                <a:pos x="432" y="0"/>
              </a:cxn>
            </a:cxnLst>
            <a:rect l="0" t="0" r="r" b="b"/>
            <a:pathLst>
              <a:path w="632" h="816">
                <a:moveTo>
                  <a:pt x="0" y="816"/>
                </a:moveTo>
                <a:cubicBezTo>
                  <a:pt x="188" y="800"/>
                  <a:pt x="376" y="784"/>
                  <a:pt x="480" y="720"/>
                </a:cubicBezTo>
                <a:cubicBezTo>
                  <a:pt x="584" y="656"/>
                  <a:pt x="632" y="552"/>
                  <a:pt x="624" y="432"/>
                </a:cubicBezTo>
                <a:cubicBezTo>
                  <a:pt x="616" y="312"/>
                  <a:pt x="524" y="156"/>
                  <a:pt x="432" y="0"/>
                </a:cubicBezTo>
              </a:path>
            </a:pathLst>
          </a:custGeom>
          <a:noFill/>
          <a:ln w="28575" cap="flat" cmpd="sng">
            <a:solidFill>
              <a:schemeClr val="tx1"/>
            </a:solidFill>
            <a:prstDash val="dash"/>
            <a:round/>
            <a:headEnd/>
            <a:tailEnd/>
          </a:ln>
          <a:effectLst/>
        </p:spPr>
        <p:txBody>
          <a:bodyPr>
            <a:prstTxWarp prst="textNoShape">
              <a:avLst/>
            </a:prstTxWarp>
          </a:bodyPr>
          <a:lstStyle/>
          <a:p>
            <a:endParaRPr lang="en-US"/>
          </a:p>
        </p:txBody>
      </p:sp>
      <p:sp>
        <p:nvSpPr>
          <p:cNvPr id="125978" name="Text Box 26"/>
          <p:cNvSpPr txBox="1">
            <a:spLocks noChangeArrowheads="1"/>
          </p:cNvSpPr>
          <p:nvPr/>
        </p:nvSpPr>
        <p:spPr bwMode="auto">
          <a:xfrm>
            <a:off x="3810000" y="4419600"/>
            <a:ext cx="692150" cy="396875"/>
          </a:xfrm>
          <a:prstGeom prst="rect">
            <a:avLst/>
          </a:prstGeom>
          <a:noFill/>
          <a:ln w="9525">
            <a:noFill/>
            <a:miter lim="800000"/>
            <a:headEnd/>
            <a:tailEnd/>
          </a:ln>
          <a:effectLst/>
        </p:spPr>
        <p:txBody>
          <a:bodyPr wrap="none">
            <a:prstTxWarp prst="textNoShape">
              <a:avLst/>
            </a:prstTxWarp>
            <a:spAutoFit/>
          </a:bodyPr>
          <a:lstStyle/>
          <a:p>
            <a:r>
              <a:rPr lang="en-US"/>
              <a:t>NAT</a:t>
            </a:r>
          </a:p>
        </p:txBody>
      </p:sp>
      <p:sp>
        <p:nvSpPr>
          <p:cNvPr id="125984" name="Text Box 32"/>
          <p:cNvSpPr txBox="1">
            <a:spLocks noChangeArrowheads="1"/>
          </p:cNvSpPr>
          <p:nvPr/>
        </p:nvSpPr>
        <p:spPr bwMode="auto">
          <a:xfrm>
            <a:off x="6858000" y="5334000"/>
            <a:ext cx="607859" cy="307777"/>
          </a:xfrm>
          <a:prstGeom prst="rect">
            <a:avLst/>
          </a:prstGeom>
          <a:noFill/>
          <a:ln w="9525">
            <a:noFill/>
            <a:miter lim="800000"/>
            <a:headEnd/>
            <a:tailEnd/>
          </a:ln>
          <a:effectLst/>
        </p:spPr>
        <p:txBody>
          <a:bodyPr wrap="none">
            <a:prstTxWarp prst="textNoShape">
              <a:avLst/>
            </a:prstTxWarp>
            <a:spAutoFit/>
          </a:bodyPr>
          <a:lstStyle/>
          <a:p>
            <a:r>
              <a:rPr lang="en-US" dirty="0" smtClean="0"/>
              <a:t>client</a:t>
            </a:r>
            <a:endParaRPr lang="en-US" dirty="0"/>
          </a:p>
        </p:txBody>
      </p:sp>
      <p:sp>
        <p:nvSpPr>
          <p:cNvPr id="125985" name="Line 33"/>
          <p:cNvSpPr>
            <a:spLocks noChangeShapeType="1"/>
          </p:cNvSpPr>
          <p:nvPr/>
        </p:nvSpPr>
        <p:spPr bwMode="auto">
          <a:xfrm flipV="1">
            <a:off x="2743200" y="57150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986" name="Line 34"/>
          <p:cNvSpPr>
            <a:spLocks noChangeShapeType="1"/>
          </p:cNvSpPr>
          <p:nvPr/>
        </p:nvSpPr>
        <p:spPr bwMode="auto">
          <a:xfrm flipH="1" flipV="1">
            <a:off x="3352800" y="57912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987" name="Line 35"/>
          <p:cNvSpPr>
            <a:spLocks noChangeShapeType="1"/>
          </p:cNvSpPr>
          <p:nvPr/>
        </p:nvSpPr>
        <p:spPr bwMode="auto">
          <a:xfrm>
            <a:off x="457200" y="4114800"/>
            <a:ext cx="533400" cy="76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988" name="Line 36"/>
          <p:cNvSpPr>
            <a:spLocks noChangeShapeType="1"/>
          </p:cNvSpPr>
          <p:nvPr/>
        </p:nvSpPr>
        <p:spPr bwMode="auto">
          <a:xfrm flipV="1">
            <a:off x="609600" y="4343400"/>
            <a:ext cx="457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989" name="Text Box 37"/>
          <p:cNvSpPr txBox="1">
            <a:spLocks noChangeArrowheads="1"/>
          </p:cNvSpPr>
          <p:nvPr/>
        </p:nvSpPr>
        <p:spPr bwMode="auto">
          <a:xfrm>
            <a:off x="4470401" y="1752600"/>
            <a:ext cx="2133600" cy="307777"/>
          </a:xfrm>
          <a:prstGeom prst="rect">
            <a:avLst/>
          </a:prstGeom>
          <a:noFill/>
          <a:ln w="9525">
            <a:noFill/>
            <a:miter lim="800000"/>
            <a:headEnd/>
            <a:tailEnd/>
          </a:ln>
          <a:effectLst/>
        </p:spPr>
        <p:txBody>
          <a:bodyPr wrap="square">
            <a:prstTxWarp prst="textNoShape">
              <a:avLst/>
            </a:prstTxWarp>
            <a:spAutoFit/>
          </a:bodyPr>
          <a:lstStyle/>
          <a:p>
            <a:r>
              <a:rPr lang="en-US" dirty="0" err="1"/>
              <a:t>alice@example.com</a:t>
            </a:r>
            <a:endParaRPr lang="en-US" dirty="0"/>
          </a:p>
        </p:txBody>
      </p:sp>
      <p:sp>
        <p:nvSpPr>
          <p:cNvPr id="125990" name="Text Box 38"/>
          <p:cNvSpPr txBox="1">
            <a:spLocks noChangeArrowheads="1"/>
          </p:cNvSpPr>
          <p:nvPr/>
        </p:nvSpPr>
        <p:spPr bwMode="auto">
          <a:xfrm>
            <a:off x="63500" y="5318125"/>
            <a:ext cx="2376488" cy="396875"/>
          </a:xfrm>
          <a:prstGeom prst="rect">
            <a:avLst/>
          </a:prstGeom>
          <a:noFill/>
          <a:ln w="9525">
            <a:noFill/>
            <a:miter lim="800000"/>
            <a:headEnd/>
            <a:tailEnd/>
          </a:ln>
          <a:effectLst/>
        </p:spPr>
        <p:txBody>
          <a:bodyPr wrap="none">
            <a:prstTxWarp prst="textNoShape">
              <a:avLst/>
            </a:prstTxWarp>
            <a:spAutoFit/>
          </a:bodyPr>
          <a:lstStyle/>
          <a:p>
            <a:r>
              <a:rPr lang="en-US"/>
              <a:t>bob@example.com</a:t>
            </a:r>
          </a:p>
        </p:txBody>
      </p:sp>
      <p:sp>
        <p:nvSpPr>
          <p:cNvPr id="125993" name="Text Box 41"/>
          <p:cNvSpPr txBox="1">
            <a:spLocks noChangeArrowheads="1"/>
          </p:cNvSpPr>
          <p:nvPr/>
        </p:nvSpPr>
        <p:spPr bwMode="auto">
          <a:xfrm>
            <a:off x="2235200" y="5203825"/>
            <a:ext cx="952955" cy="307777"/>
          </a:xfrm>
          <a:prstGeom prst="rect">
            <a:avLst/>
          </a:prstGeom>
          <a:noFill/>
          <a:ln w="9525">
            <a:noFill/>
            <a:miter lim="800000"/>
            <a:headEnd/>
            <a:tailEnd/>
          </a:ln>
          <a:effectLst/>
        </p:spPr>
        <p:txBody>
          <a:bodyPr wrap="none">
            <a:prstTxWarp prst="textNoShape">
              <a:avLst/>
            </a:prstTxWarp>
            <a:spAutoFit/>
          </a:bodyPr>
          <a:lstStyle/>
          <a:p>
            <a:r>
              <a:rPr lang="en-US" dirty="0" smtClean="0">
                <a:solidFill>
                  <a:srgbClr val="000099"/>
                </a:solidFill>
              </a:rPr>
              <a:t>Overlay 1</a:t>
            </a:r>
            <a:endParaRPr lang="en-US" dirty="0">
              <a:solidFill>
                <a:srgbClr val="000099"/>
              </a:solidFill>
            </a:endParaRPr>
          </a:p>
        </p:txBody>
      </p:sp>
      <p:sp>
        <p:nvSpPr>
          <p:cNvPr id="125994" name="Text Box 42"/>
          <p:cNvSpPr txBox="1">
            <a:spLocks noChangeArrowheads="1"/>
          </p:cNvSpPr>
          <p:nvPr/>
        </p:nvSpPr>
        <p:spPr bwMode="auto">
          <a:xfrm>
            <a:off x="4648200" y="2362200"/>
            <a:ext cx="952955" cy="307777"/>
          </a:xfrm>
          <a:prstGeom prst="rect">
            <a:avLst/>
          </a:prstGeom>
          <a:noFill/>
          <a:ln w="9525">
            <a:noFill/>
            <a:miter lim="800000"/>
            <a:headEnd/>
            <a:tailEnd/>
          </a:ln>
          <a:effectLst/>
        </p:spPr>
        <p:txBody>
          <a:bodyPr wrap="none">
            <a:prstTxWarp prst="textNoShape">
              <a:avLst/>
            </a:prstTxWarp>
            <a:spAutoFit/>
          </a:bodyPr>
          <a:lstStyle/>
          <a:p>
            <a:r>
              <a:rPr lang="en-US" dirty="0" smtClean="0">
                <a:solidFill>
                  <a:srgbClr val="006600"/>
                </a:solidFill>
              </a:rPr>
              <a:t>Overlay 2</a:t>
            </a:r>
            <a:endParaRPr lang="en-US" dirty="0">
              <a:solidFill>
                <a:srgbClr val="006600"/>
              </a:solidFill>
            </a:endParaRPr>
          </a:p>
        </p:txBody>
      </p:sp>
      <p:sp>
        <p:nvSpPr>
          <p:cNvPr id="44" name="Oval 19"/>
          <p:cNvSpPr>
            <a:spLocks noChangeArrowheads="1"/>
          </p:cNvSpPr>
          <p:nvPr/>
        </p:nvSpPr>
        <p:spPr bwMode="auto">
          <a:xfrm>
            <a:off x="4648200" y="3048000"/>
            <a:ext cx="304800" cy="304800"/>
          </a:xfrm>
          <a:prstGeom prst="ellipse">
            <a:avLst/>
          </a:prstGeom>
          <a:gradFill flip="none" rotWithShape="1">
            <a:gsLst>
              <a:gs pos="26000">
                <a:srgbClr val="CCFFFF"/>
              </a:gs>
              <a:gs pos="100000">
                <a:srgbClr val="000000"/>
              </a:gs>
              <a:gs pos="99000">
                <a:srgbClr val="008000">
                  <a:alpha val="95000"/>
                </a:srgbClr>
              </a:gs>
            </a:gsLst>
            <a:lin ang="300000" scaled="0"/>
            <a:tileRect/>
          </a:gradFill>
          <a:ln w="9525">
            <a:solidFill>
              <a:schemeClr val="tx1"/>
            </a:solidFill>
            <a:round/>
            <a:headEnd/>
            <a:tailEnd/>
          </a:ln>
          <a:effectLst/>
        </p:spPr>
        <p:txBody>
          <a:bodyPr wrap="none" anchor="ctr">
            <a:prstTxWarp prst="textNoShape">
              <a:avLst/>
            </a:prstTxWarp>
          </a:bodyPr>
          <a:lstStyle/>
          <a:p>
            <a:endParaRPr lang="en-US"/>
          </a:p>
        </p:txBody>
      </p:sp>
      <p:sp>
        <p:nvSpPr>
          <p:cNvPr id="45" name="Oval 19"/>
          <p:cNvSpPr>
            <a:spLocks noChangeArrowheads="1"/>
          </p:cNvSpPr>
          <p:nvPr/>
        </p:nvSpPr>
        <p:spPr bwMode="auto">
          <a:xfrm>
            <a:off x="4800600" y="3911600"/>
            <a:ext cx="304800" cy="304800"/>
          </a:xfrm>
          <a:prstGeom prst="ellipse">
            <a:avLst/>
          </a:prstGeom>
          <a:gradFill flip="none" rotWithShape="1">
            <a:gsLst>
              <a:gs pos="26000">
                <a:srgbClr val="CCFFFF"/>
              </a:gs>
              <a:gs pos="100000">
                <a:srgbClr val="000000"/>
              </a:gs>
              <a:gs pos="99000">
                <a:srgbClr val="008000">
                  <a:alpha val="95000"/>
                </a:srgbClr>
              </a:gs>
            </a:gsLst>
            <a:lin ang="300000" scaled="0"/>
            <a:tileRect/>
          </a:gradFill>
          <a:ln w="9525">
            <a:solidFill>
              <a:schemeClr val="tx1"/>
            </a:solidFill>
            <a:round/>
            <a:headEnd/>
            <a:tailEnd/>
          </a:ln>
          <a:effectLst/>
        </p:spPr>
        <p:txBody>
          <a:bodyPr wrap="none" anchor="ctr">
            <a:prstTxWarp prst="textNoShape">
              <a:avLst/>
            </a:prstTxWarp>
          </a:bodyPr>
          <a:lstStyle/>
          <a:p>
            <a:endParaRPr lang="en-US"/>
          </a:p>
        </p:txBody>
      </p:sp>
      <p:pic>
        <p:nvPicPr>
          <p:cNvPr id="46" name="Picture 45" descr="wazaphone_ip_0"/>
          <p:cNvPicPr>
            <a:picLocks noChangeAspect="1" noChangeArrowheads="1"/>
          </p:cNvPicPr>
          <p:nvPr/>
        </p:nvPicPr>
        <p:blipFill>
          <a:blip r:embed="rId3"/>
          <a:srcRect/>
          <a:stretch>
            <a:fillRect/>
          </a:stretch>
        </p:blipFill>
        <p:spPr bwMode="auto">
          <a:xfrm>
            <a:off x="1371601" y="4875213"/>
            <a:ext cx="482600" cy="482600"/>
          </a:xfrm>
          <a:prstGeom prst="rect">
            <a:avLst/>
          </a:prstGeom>
          <a:noFill/>
        </p:spPr>
      </p:pic>
      <p:pic>
        <p:nvPicPr>
          <p:cNvPr id="47" name="Picture 6" descr="phone_pingtel"/>
          <p:cNvPicPr>
            <a:picLocks noChangeAspect="1" noChangeArrowheads="1"/>
          </p:cNvPicPr>
          <p:nvPr/>
        </p:nvPicPr>
        <p:blipFill>
          <a:blip r:embed="rId4"/>
          <a:srcRect/>
          <a:stretch>
            <a:fillRect/>
          </a:stretch>
        </p:blipFill>
        <p:spPr bwMode="auto">
          <a:xfrm>
            <a:off x="4013200" y="1879600"/>
            <a:ext cx="674043" cy="479425"/>
          </a:xfrm>
          <a:prstGeom prst="rect">
            <a:avLst/>
          </a:prstGeom>
          <a:noFill/>
        </p:spPr>
      </p:pic>
      <p:sp>
        <p:nvSpPr>
          <p:cNvPr id="49" name="Freeform 48"/>
          <p:cNvSpPr/>
          <p:nvPr/>
        </p:nvSpPr>
        <p:spPr bwMode="auto">
          <a:xfrm>
            <a:off x="1263650" y="2230967"/>
            <a:ext cx="2813050" cy="2810933"/>
          </a:xfrm>
          <a:custGeom>
            <a:avLst/>
            <a:gdLst>
              <a:gd name="connsiteX0" fmla="*/ 2813050 w 2813050"/>
              <a:gd name="connsiteY0" fmla="*/ 207433 h 2810933"/>
              <a:gd name="connsiteX1" fmla="*/ 1758950 w 2813050"/>
              <a:gd name="connsiteY1" fmla="*/ 524933 h 2810933"/>
              <a:gd name="connsiteX2" fmla="*/ 1276350 w 2813050"/>
              <a:gd name="connsiteY2" fmla="*/ 80433 h 2810933"/>
              <a:gd name="connsiteX3" fmla="*/ 1238250 w 2813050"/>
              <a:gd name="connsiteY3" fmla="*/ 42333 h 2810933"/>
              <a:gd name="connsiteX4" fmla="*/ 1238250 w 2813050"/>
              <a:gd name="connsiteY4" fmla="*/ 42333 h 2810933"/>
              <a:gd name="connsiteX5" fmla="*/ 1238250 w 2813050"/>
              <a:gd name="connsiteY5" fmla="*/ 42333 h 2810933"/>
              <a:gd name="connsiteX6" fmla="*/ 1022350 w 2813050"/>
              <a:gd name="connsiteY6" fmla="*/ 1490133 h 2810933"/>
              <a:gd name="connsiteX7" fmla="*/ 57150 w 2813050"/>
              <a:gd name="connsiteY7" fmla="*/ 1934633 h 2810933"/>
              <a:gd name="connsiteX8" fmla="*/ 679450 w 2813050"/>
              <a:gd name="connsiteY8" fmla="*/ 2810933 h 281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050" h="2810933">
                <a:moveTo>
                  <a:pt x="2813050" y="207433"/>
                </a:moveTo>
                <a:cubicBezTo>
                  <a:pt x="2414058" y="376766"/>
                  <a:pt x="2015067" y="546100"/>
                  <a:pt x="1758950" y="524933"/>
                </a:cubicBezTo>
                <a:cubicBezTo>
                  <a:pt x="1502833" y="503766"/>
                  <a:pt x="1363133" y="160866"/>
                  <a:pt x="1276350" y="80433"/>
                </a:cubicBezTo>
                <a:cubicBezTo>
                  <a:pt x="1189567" y="0"/>
                  <a:pt x="1238250" y="42333"/>
                  <a:pt x="1238250" y="42333"/>
                </a:cubicBezTo>
                <a:lnTo>
                  <a:pt x="1238250" y="42333"/>
                </a:lnTo>
                <a:lnTo>
                  <a:pt x="1238250" y="42333"/>
                </a:lnTo>
                <a:cubicBezTo>
                  <a:pt x="1202267" y="283633"/>
                  <a:pt x="1219200" y="1174750"/>
                  <a:pt x="1022350" y="1490133"/>
                </a:cubicBezTo>
                <a:cubicBezTo>
                  <a:pt x="825500" y="1805516"/>
                  <a:pt x="114300" y="1714500"/>
                  <a:pt x="57150" y="1934633"/>
                </a:cubicBezTo>
                <a:cubicBezTo>
                  <a:pt x="0" y="2154766"/>
                  <a:pt x="679450" y="2810933"/>
                  <a:pt x="679450" y="2810933"/>
                </a:cubicBezTo>
              </a:path>
            </a:pathLst>
          </a:custGeom>
          <a:noFill/>
          <a:ln w="9525"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0" name="TextBox 49"/>
          <p:cNvSpPr txBox="1"/>
          <p:nvPr/>
        </p:nvSpPr>
        <p:spPr>
          <a:xfrm>
            <a:off x="1066800" y="3390900"/>
            <a:ext cx="2958187" cy="307777"/>
          </a:xfrm>
          <a:prstGeom prst="rect">
            <a:avLst/>
          </a:prstGeom>
          <a:solidFill>
            <a:srgbClr val="FF0000">
              <a:alpha val="14000"/>
            </a:srgbClr>
          </a:solidFill>
        </p:spPr>
        <p:txBody>
          <a:bodyPr wrap="none" rtlCol="0">
            <a:spAutoFit/>
          </a:bodyPr>
          <a:lstStyle/>
          <a:p>
            <a:r>
              <a:rPr lang="en-US" dirty="0" smtClean="0">
                <a:solidFill>
                  <a:srgbClr val="FF0000"/>
                </a:solidFill>
              </a:rPr>
              <a:t>bob@example.com </a:t>
            </a:r>
            <a:r>
              <a:rPr lang="en-US" dirty="0" err="1" smtClean="0">
                <a:solidFill>
                  <a:srgbClr val="FF0000"/>
                </a:solidFill>
                <a:sym typeface="Wingdings"/>
              </a:rPr>
              <a:t></a:t>
            </a:r>
            <a:r>
              <a:rPr lang="en-US" dirty="0" smtClean="0">
                <a:solidFill>
                  <a:srgbClr val="FF0000"/>
                </a:solidFill>
                <a:sym typeface="Wingdings"/>
              </a:rPr>
              <a:t> 128.59.16.1</a:t>
            </a:r>
            <a:endParaRPr lang="en-US" dirty="0">
              <a:solidFill>
                <a:srgbClr val="FF0000"/>
              </a:solidFill>
            </a:endParaRPr>
          </a:p>
        </p:txBody>
      </p:sp>
      <p:cxnSp>
        <p:nvCxnSpPr>
          <p:cNvPr id="53" name="Straight Arrow Connector 52"/>
          <p:cNvCxnSpPr>
            <a:stCxn id="125971" idx="3"/>
            <a:endCxn id="125968" idx="7"/>
          </p:cNvCxnSpPr>
          <p:nvPr/>
        </p:nvCxnSpPr>
        <p:spPr bwMode="auto">
          <a:xfrm rot="5400000">
            <a:off x="1822263" y="2736663"/>
            <a:ext cx="2527674" cy="2146674"/>
          </a:xfrm>
          <a:prstGeom prst="straightConnector1">
            <a:avLst/>
          </a:prstGeom>
          <a:solidFill>
            <a:schemeClr val="accent1"/>
          </a:solidFill>
          <a:ln w="3175" cap="flat" cmpd="sng" algn="ctr">
            <a:solidFill>
              <a:srgbClr val="008000"/>
            </a:solidFill>
            <a:prstDash val="sysDash"/>
            <a:round/>
            <a:headEnd type="none" w="med" len="med"/>
            <a:tailEnd type="arrow"/>
          </a:ln>
          <a:effectLst/>
        </p:spPr>
      </p:cxnSp>
      <p:sp>
        <p:nvSpPr>
          <p:cNvPr id="56" name="TextBox 55"/>
          <p:cNvSpPr txBox="1"/>
          <p:nvPr/>
        </p:nvSpPr>
        <p:spPr>
          <a:xfrm>
            <a:off x="2108200" y="3924300"/>
            <a:ext cx="2243373" cy="307777"/>
          </a:xfrm>
          <a:prstGeom prst="rect">
            <a:avLst/>
          </a:prstGeom>
          <a:solidFill>
            <a:srgbClr val="5CD772">
              <a:alpha val="23000"/>
            </a:srgbClr>
          </a:solidFill>
        </p:spPr>
        <p:txBody>
          <a:bodyPr wrap="none" rtlCol="0">
            <a:spAutoFit/>
          </a:bodyPr>
          <a:lstStyle/>
          <a:p>
            <a:r>
              <a:rPr lang="en-US" dirty="0" smtClean="0">
                <a:solidFill>
                  <a:srgbClr val="008000"/>
                </a:solidFill>
              </a:rPr>
              <a:t>INVITE bob@128.59.16.1</a:t>
            </a:r>
            <a:endParaRPr lang="en-US" dirty="0">
              <a:solidFill>
                <a:srgbClr val="008000"/>
              </a:solidFill>
            </a:endParaRPr>
          </a:p>
        </p:txBody>
      </p:sp>
      <p:sp>
        <p:nvSpPr>
          <p:cNvPr id="58" name="Moon 57"/>
          <p:cNvSpPr/>
          <p:nvPr/>
        </p:nvSpPr>
        <p:spPr bwMode="auto">
          <a:xfrm>
            <a:off x="6477000" y="5308600"/>
            <a:ext cx="266700" cy="368300"/>
          </a:xfrm>
          <a:prstGeom prst="moon">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9" name="Moon 58"/>
          <p:cNvSpPr/>
          <p:nvPr/>
        </p:nvSpPr>
        <p:spPr bwMode="auto">
          <a:xfrm>
            <a:off x="3403600" y="6121400"/>
            <a:ext cx="330200" cy="368300"/>
          </a:xfrm>
          <a:prstGeom prst="moon">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0" name="Moon 59"/>
          <p:cNvSpPr/>
          <p:nvPr/>
        </p:nvSpPr>
        <p:spPr bwMode="auto">
          <a:xfrm>
            <a:off x="177800" y="3911600"/>
            <a:ext cx="266700" cy="368300"/>
          </a:xfrm>
          <a:prstGeom prst="moon">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1" name="Moon 60"/>
          <p:cNvSpPr/>
          <p:nvPr/>
        </p:nvSpPr>
        <p:spPr bwMode="auto">
          <a:xfrm>
            <a:off x="266700" y="4737100"/>
            <a:ext cx="266700" cy="368300"/>
          </a:xfrm>
          <a:prstGeom prst="moon">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2" name="Moon 61"/>
          <p:cNvSpPr/>
          <p:nvPr/>
        </p:nvSpPr>
        <p:spPr bwMode="auto">
          <a:xfrm>
            <a:off x="2590800" y="5918200"/>
            <a:ext cx="266700" cy="368300"/>
          </a:xfrm>
          <a:prstGeom prst="moon">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2" name="Slide Number Placeholder 51"/>
          <p:cNvSpPr>
            <a:spLocks noGrp="1"/>
          </p:cNvSpPr>
          <p:nvPr>
            <p:ph type="sldNum" sz="quarter" idx="12"/>
          </p:nvPr>
        </p:nvSpPr>
        <p:spPr/>
        <p:txBody>
          <a:bodyPr/>
          <a:lstStyle/>
          <a:p>
            <a:pPr>
              <a:defRPr/>
            </a:pPr>
            <a:fld id="{A58FF420-BD8C-504F-AC45-7BBA26AE665F}" type="slidenum">
              <a:rPr lang="en-US" smtClean="0"/>
              <a:pPr>
                <a:defRPr/>
              </a:pPr>
              <a:t>72</a:t>
            </a:fld>
            <a:endParaRPr lang="en-US"/>
          </a:p>
        </p:txBody>
      </p:sp>
      <p:sp>
        <p:nvSpPr>
          <p:cNvPr id="51" name="Footer Placeholder 50"/>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peer-to-peer efforts</a:t>
            </a:r>
            <a:endParaRPr lang="en-US" dirty="0"/>
          </a:p>
        </p:txBody>
      </p:sp>
      <p:sp>
        <p:nvSpPr>
          <p:cNvPr id="3" name="Content Placeholder 2"/>
          <p:cNvSpPr>
            <a:spLocks noGrp="1"/>
          </p:cNvSpPr>
          <p:nvPr>
            <p:ph idx="1"/>
          </p:nvPr>
        </p:nvSpPr>
        <p:spPr/>
        <p:txBody>
          <a:bodyPr>
            <a:normAutofit fontScale="92500"/>
          </a:bodyPr>
          <a:lstStyle/>
          <a:p>
            <a:r>
              <a:rPr lang="en-US" dirty="0" smtClean="0"/>
              <a:t>Originally, effort to perform SIP lookups in p2p network</a:t>
            </a:r>
          </a:p>
          <a:p>
            <a:r>
              <a:rPr lang="en-US" dirty="0" smtClean="0"/>
              <a:t>Initial proposals based on SIP itself</a:t>
            </a:r>
          </a:p>
          <a:p>
            <a:pPr lvl="1"/>
            <a:r>
              <a:rPr lang="en-US" dirty="0" smtClean="0"/>
              <a:t>use SIP messages to query and update entries</a:t>
            </a:r>
          </a:p>
          <a:p>
            <a:pPr lvl="1"/>
            <a:r>
              <a:rPr lang="en-US" dirty="0" smtClean="0"/>
              <a:t>required minor header additions</a:t>
            </a:r>
          </a:p>
          <a:p>
            <a:r>
              <a:rPr lang="en-US" dirty="0" smtClean="0"/>
              <a:t>P2PSIP working group formed</a:t>
            </a:r>
          </a:p>
          <a:p>
            <a:pPr lvl="1"/>
            <a:r>
              <a:rPr lang="en-US" dirty="0" smtClean="0"/>
              <a:t>now SIP just one usage</a:t>
            </a:r>
          </a:p>
          <a:p>
            <a:r>
              <a:rPr lang="en-US" dirty="0" smtClean="0"/>
              <a:t>Several protocol proposals (ASP, RELOAD, P2PP) merged</a:t>
            </a:r>
          </a:p>
          <a:p>
            <a:pPr lvl="1"/>
            <a:r>
              <a:rPr lang="en-US" dirty="0" smtClean="0"/>
              <a:t>still in “squishy” stage – most details can change</a:t>
            </a:r>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73</a:t>
            </a:fld>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RELOAD</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Generic overlay lookup (store &amp; fetch) mechanism</a:t>
            </a:r>
          </a:p>
          <a:p>
            <a:pPr lvl="1"/>
            <a:r>
              <a:rPr lang="en-US" dirty="0" smtClean="0"/>
              <a:t>any DHT + unstructured</a:t>
            </a:r>
          </a:p>
          <a:p>
            <a:r>
              <a:rPr lang="en-US" dirty="0" smtClean="0"/>
              <a:t>Routed based on node identifiers, not IP addresses</a:t>
            </a:r>
          </a:p>
          <a:p>
            <a:r>
              <a:rPr lang="en-US" dirty="0" smtClean="0"/>
              <a:t>Multiple instances of one DHT, identified by DNS name</a:t>
            </a:r>
          </a:p>
          <a:p>
            <a:r>
              <a:rPr lang="en-US" dirty="0" smtClean="0"/>
              <a:t>Multiple overlays on one node</a:t>
            </a:r>
          </a:p>
          <a:p>
            <a:r>
              <a:rPr lang="en-US" dirty="0" smtClean="0"/>
              <a:t>Structured data in each node</a:t>
            </a:r>
          </a:p>
          <a:p>
            <a:pPr lvl="1"/>
            <a:r>
              <a:rPr lang="en-US" dirty="0" smtClean="0"/>
              <a:t>without prior definition of data types</a:t>
            </a:r>
          </a:p>
          <a:p>
            <a:pPr lvl="1"/>
            <a:r>
              <a:rPr lang="en-US" dirty="0" smtClean="0"/>
              <a:t>PHP-like: scalar, array, dictionary</a:t>
            </a:r>
          </a:p>
          <a:p>
            <a:pPr lvl="1"/>
            <a:r>
              <a:rPr lang="en-US" dirty="0" smtClean="0"/>
              <a:t>protected by creator public key</a:t>
            </a:r>
          </a:p>
          <a:p>
            <a:pPr lvl="1"/>
            <a:r>
              <a:rPr lang="en-US" dirty="0" smtClean="0"/>
              <a:t>with policy limits (size, count, privileges)</a:t>
            </a:r>
          </a:p>
          <a:p>
            <a:r>
              <a:rPr lang="en-US" dirty="0" smtClean="0"/>
              <a:t>Maybe: tunneling other protocol messages</a:t>
            </a:r>
            <a:endParaRPr lang="en-US" dirty="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74</a:t>
            </a:fld>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Typical residential access</a:t>
            </a:r>
            <a:endParaRPr lang="en-US" dirty="0"/>
          </a:p>
        </p:txBody>
      </p:sp>
      <p:pic>
        <p:nvPicPr>
          <p:cNvPr id="113668" name="Picture 4"/>
          <p:cNvPicPr>
            <a:picLocks noChangeAspect="1" noChangeArrowheads="1"/>
          </p:cNvPicPr>
          <p:nvPr/>
        </p:nvPicPr>
        <p:blipFill>
          <a:blip r:embed="rId3"/>
          <a:srcRect/>
          <a:stretch>
            <a:fillRect/>
          </a:stretch>
        </p:blipFill>
        <p:spPr bwMode="auto">
          <a:xfrm>
            <a:off x="395288" y="1341438"/>
            <a:ext cx="8497887" cy="4589462"/>
          </a:xfrm>
          <a:prstGeom prst="rect">
            <a:avLst/>
          </a:prstGeom>
          <a:noFill/>
          <a:ln w="9525">
            <a:noFill/>
            <a:miter lim="800000"/>
            <a:headEnd/>
            <a:tailEnd/>
          </a:ln>
          <a:effectLst/>
        </p:spPr>
      </p:pic>
      <p:sp>
        <p:nvSpPr>
          <p:cNvPr id="4" name="TextBox 3"/>
          <p:cNvSpPr txBox="1"/>
          <p:nvPr/>
        </p:nvSpPr>
        <p:spPr>
          <a:xfrm>
            <a:off x="5181600" y="6488443"/>
            <a:ext cx="1544012" cy="230832"/>
          </a:xfrm>
          <a:prstGeom prst="rect">
            <a:avLst/>
          </a:prstGeom>
          <a:noFill/>
        </p:spPr>
        <p:txBody>
          <a:bodyPr wrap="none" rtlCol="0">
            <a:spAutoFit/>
          </a:bodyPr>
          <a:lstStyle/>
          <a:p>
            <a:r>
              <a:rPr lang="en-US" sz="900" dirty="0" err="1" smtClean="0"/>
              <a:t>Sasu</a:t>
            </a:r>
            <a:r>
              <a:rPr lang="en-US" sz="900" dirty="0" smtClean="0"/>
              <a:t> </a:t>
            </a:r>
            <a:r>
              <a:rPr lang="en-US" sz="900" dirty="0" err="1" smtClean="0"/>
              <a:t>Tarkoma</a:t>
            </a:r>
            <a:r>
              <a:rPr lang="en-US" sz="900" dirty="0" smtClean="0"/>
              <a:t>, Oct. 2007</a:t>
            </a:r>
            <a:endParaRPr lang="en-US" sz="900" dirty="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75</a:t>
            </a:fld>
            <a:endParaRPr lang="en-US"/>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traversal</a:t>
            </a:r>
            <a:endParaRPr lang="en-US" dirty="0"/>
          </a:p>
        </p:txBody>
      </p:sp>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76</a:t>
            </a:fld>
            <a:endParaRPr lang="en-US"/>
          </a:p>
        </p:txBody>
      </p:sp>
      <p:graphicFrame>
        <p:nvGraphicFramePr>
          <p:cNvPr id="107522" name="Object 2"/>
          <p:cNvGraphicFramePr>
            <a:graphicFrameLocks noChangeAspect="1"/>
          </p:cNvGraphicFramePr>
          <p:nvPr/>
        </p:nvGraphicFramePr>
        <p:xfrm>
          <a:off x="4284134" y="2743201"/>
          <a:ext cx="619125" cy="962025"/>
        </p:xfrm>
        <a:graphic>
          <a:graphicData uri="http://schemas.openxmlformats.org/presentationml/2006/ole">
            <p:oleObj spid="_x0000_s197634" name="Visio" r:id="rId3" imgW="749300" imgH="1155700" progId="">
              <p:embed/>
            </p:oleObj>
          </a:graphicData>
        </a:graphic>
      </p:graphicFrame>
      <p:pic>
        <p:nvPicPr>
          <p:cNvPr id="9" name="Picture 8" descr="wazaphone_ip_0"/>
          <p:cNvPicPr>
            <a:picLocks noChangeAspect="1" noChangeArrowheads="1"/>
          </p:cNvPicPr>
          <p:nvPr/>
        </p:nvPicPr>
        <p:blipFill>
          <a:blip r:embed="rId4"/>
          <a:srcRect/>
          <a:stretch>
            <a:fillRect/>
          </a:stretch>
        </p:blipFill>
        <p:spPr bwMode="auto">
          <a:xfrm>
            <a:off x="6790266" y="2429933"/>
            <a:ext cx="1344613" cy="1344613"/>
          </a:xfrm>
          <a:prstGeom prst="rect">
            <a:avLst/>
          </a:prstGeom>
          <a:noFill/>
        </p:spPr>
      </p:pic>
      <p:graphicFrame>
        <p:nvGraphicFramePr>
          <p:cNvPr id="107524" name="Object 4"/>
          <p:cNvGraphicFramePr>
            <a:graphicFrameLocks noChangeAspect="1"/>
          </p:cNvGraphicFramePr>
          <p:nvPr/>
        </p:nvGraphicFramePr>
        <p:xfrm>
          <a:off x="2582333" y="5008033"/>
          <a:ext cx="1458913" cy="1185863"/>
        </p:xfrm>
        <a:graphic>
          <a:graphicData uri="http://schemas.openxmlformats.org/presentationml/2006/ole">
            <p:oleObj spid="_x0000_s197635" name="Visio" r:id="rId5" imgW="1739900" imgH="1422400" progId="">
              <p:embed/>
            </p:oleObj>
          </a:graphicData>
        </a:graphic>
      </p:graphicFrame>
      <p:graphicFrame>
        <p:nvGraphicFramePr>
          <p:cNvPr id="107525" name="Object 5"/>
          <p:cNvGraphicFramePr>
            <a:graphicFrameLocks noChangeAspect="1"/>
          </p:cNvGraphicFramePr>
          <p:nvPr/>
        </p:nvGraphicFramePr>
        <p:xfrm>
          <a:off x="677333" y="2480733"/>
          <a:ext cx="504825" cy="504825"/>
        </p:xfrm>
        <a:graphic>
          <a:graphicData uri="http://schemas.openxmlformats.org/presentationml/2006/ole">
            <p:oleObj spid="_x0000_s197636" name="Visio" r:id="rId6" imgW="609600" imgH="609600" progId="">
              <p:embed/>
            </p:oleObj>
          </a:graphicData>
        </a:graphic>
      </p:graphicFrame>
      <p:pic>
        <p:nvPicPr>
          <p:cNvPr id="13" name="Picture 12"/>
          <p:cNvPicPr>
            <a:picLocks noChangeArrowheads="1"/>
          </p:cNvPicPr>
          <p:nvPr/>
        </p:nvPicPr>
        <p:blipFill>
          <a:blip r:embed="rId7"/>
          <a:srcRect/>
          <a:stretch>
            <a:fillRect/>
          </a:stretch>
        </p:blipFill>
        <p:spPr bwMode="auto">
          <a:xfrm>
            <a:off x="592667" y="2728385"/>
            <a:ext cx="2595033" cy="1250950"/>
          </a:xfrm>
          <a:prstGeom prst="rect">
            <a:avLst/>
          </a:prstGeom>
          <a:noFill/>
          <a:ln w="9525">
            <a:noFill/>
            <a:miter lim="800000"/>
            <a:headEnd/>
            <a:tailEnd/>
          </a:ln>
          <a:effectLst/>
        </p:spPr>
      </p:pic>
      <p:sp>
        <p:nvSpPr>
          <p:cNvPr id="15" name="Freeform 14"/>
          <p:cNvSpPr/>
          <p:nvPr/>
        </p:nvSpPr>
        <p:spPr bwMode="auto">
          <a:xfrm>
            <a:off x="1253067" y="1715911"/>
            <a:ext cx="5757333" cy="1775177"/>
          </a:xfrm>
          <a:custGeom>
            <a:avLst/>
            <a:gdLst>
              <a:gd name="connsiteX0" fmla="*/ 0 w 5757333"/>
              <a:gd name="connsiteY0" fmla="*/ 0 h 671688"/>
              <a:gd name="connsiteX1" fmla="*/ 3285066 w 5757333"/>
              <a:gd name="connsiteY1" fmla="*/ 575733 h 671688"/>
              <a:gd name="connsiteX2" fmla="*/ 5757333 w 5757333"/>
              <a:gd name="connsiteY2" fmla="*/ 575733 h 671688"/>
              <a:gd name="connsiteX0" fmla="*/ 0 w 5757333"/>
              <a:gd name="connsiteY0" fmla="*/ 959555 h 1775177"/>
              <a:gd name="connsiteX1" fmla="*/ 2235200 w 5757333"/>
              <a:gd name="connsiteY1" fmla="*/ 95955 h 1775177"/>
              <a:gd name="connsiteX2" fmla="*/ 3285066 w 5757333"/>
              <a:gd name="connsiteY2" fmla="*/ 1535288 h 1775177"/>
              <a:gd name="connsiteX3" fmla="*/ 5757333 w 5757333"/>
              <a:gd name="connsiteY3" fmla="*/ 1535288 h 1775177"/>
            </a:gdLst>
            <a:ahLst/>
            <a:cxnLst>
              <a:cxn ang="0">
                <a:pos x="connsiteX0" y="connsiteY0"/>
              </a:cxn>
              <a:cxn ang="0">
                <a:pos x="connsiteX1" y="connsiteY1"/>
              </a:cxn>
              <a:cxn ang="0">
                <a:pos x="connsiteX2" y="connsiteY2"/>
              </a:cxn>
              <a:cxn ang="0">
                <a:pos x="connsiteX3" y="connsiteY3"/>
              </a:cxn>
            </a:cxnLst>
            <a:rect l="l" t="t" r="r" b="b"/>
            <a:pathLst>
              <a:path w="5757333" h="1775177">
                <a:moveTo>
                  <a:pt x="0" y="959555"/>
                </a:moveTo>
                <a:cubicBezTo>
                  <a:pt x="0" y="962377"/>
                  <a:pt x="1687689" y="0"/>
                  <a:pt x="2235200" y="95955"/>
                </a:cubicBezTo>
                <a:cubicBezTo>
                  <a:pt x="2782711" y="191910"/>
                  <a:pt x="2698044" y="1295399"/>
                  <a:pt x="3285066" y="1535288"/>
                </a:cubicBezTo>
                <a:cubicBezTo>
                  <a:pt x="3872088" y="1775177"/>
                  <a:pt x="5757333" y="1535288"/>
                  <a:pt x="5757333" y="1535288"/>
                </a:cubicBezTo>
              </a:path>
            </a:pathLst>
          </a:custGeom>
          <a:noFill/>
          <a:ln w="28575" cap="flat" cmpd="sng" algn="ctr">
            <a:solidFill>
              <a:srgbClr val="008000"/>
            </a:solid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aphicFrame>
        <p:nvGraphicFramePr>
          <p:cNvPr id="107526" name="Object 6"/>
          <p:cNvGraphicFramePr>
            <a:graphicFrameLocks noChangeAspect="1"/>
          </p:cNvGraphicFramePr>
          <p:nvPr/>
        </p:nvGraphicFramePr>
        <p:xfrm>
          <a:off x="2921000" y="1312333"/>
          <a:ext cx="739775" cy="1185863"/>
        </p:xfrm>
        <a:graphic>
          <a:graphicData uri="http://schemas.openxmlformats.org/presentationml/2006/ole">
            <p:oleObj spid="_x0000_s197637" name="Visio" r:id="rId8" imgW="889000" imgH="1422400" progId="">
              <p:embed/>
            </p:oleObj>
          </a:graphicData>
        </a:graphic>
      </p:graphicFrame>
      <p:sp>
        <p:nvSpPr>
          <p:cNvPr id="17" name="Freeform 16"/>
          <p:cNvSpPr/>
          <p:nvPr/>
        </p:nvSpPr>
        <p:spPr bwMode="auto">
          <a:xfrm>
            <a:off x="1134533" y="2861733"/>
            <a:ext cx="6214534" cy="739423"/>
          </a:xfrm>
          <a:custGeom>
            <a:avLst/>
            <a:gdLst>
              <a:gd name="connsiteX0" fmla="*/ 0 w 6214534"/>
              <a:gd name="connsiteY0" fmla="*/ 0 h 739423"/>
              <a:gd name="connsiteX1" fmla="*/ 3420534 w 6214534"/>
              <a:gd name="connsiteY1" fmla="*/ 626534 h 739423"/>
              <a:gd name="connsiteX2" fmla="*/ 6214534 w 6214534"/>
              <a:gd name="connsiteY2" fmla="*/ 677334 h 739423"/>
            </a:gdLst>
            <a:ahLst/>
            <a:cxnLst>
              <a:cxn ang="0">
                <a:pos x="connsiteX0" y="connsiteY0"/>
              </a:cxn>
              <a:cxn ang="0">
                <a:pos x="connsiteX1" y="connsiteY1"/>
              </a:cxn>
              <a:cxn ang="0">
                <a:pos x="connsiteX2" y="connsiteY2"/>
              </a:cxn>
            </a:cxnLst>
            <a:rect l="l" t="t" r="r" b="b"/>
            <a:pathLst>
              <a:path w="6214534" h="739423">
                <a:moveTo>
                  <a:pt x="0" y="0"/>
                </a:moveTo>
                <a:cubicBezTo>
                  <a:pt x="1192389" y="256822"/>
                  <a:pt x="2384778" y="513645"/>
                  <a:pt x="3420534" y="626534"/>
                </a:cubicBezTo>
                <a:cubicBezTo>
                  <a:pt x="4456290" y="739423"/>
                  <a:pt x="6214534" y="677334"/>
                  <a:pt x="6214534" y="677334"/>
                </a:cubicBezTo>
              </a:path>
            </a:pathLst>
          </a:custGeom>
          <a:noFill/>
          <a:ln w="76200" cap="flat" cmpd="sng" algn="ctr">
            <a:solidFill>
              <a:srgbClr val="3366FF"/>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8" name="Hexagon 17"/>
          <p:cNvSpPr/>
          <p:nvPr/>
        </p:nvSpPr>
        <p:spPr bwMode="auto">
          <a:xfrm>
            <a:off x="1778000" y="4165601"/>
            <a:ext cx="829734" cy="778933"/>
          </a:xfrm>
          <a:prstGeom prst="hexag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peer</a:t>
            </a:r>
            <a:endParaRPr kumimoji="0" lang="en-US" sz="1400" b="0" i="0" u="none" strike="noStrike" cap="none" normalizeH="0" baseline="0" dirty="0">
              <a:ln>
                <a:noFill/>
              </a:ln>
              <a:solidFill>
                <a:schemeClr val="tx1"/>
              </a:solidFill>
              <a:effectLst/>
              <a:latin typeface="Arial" charset="0"/>
            </a:endParaRPr>
          </a:p>
        </p:txBody>
      </p:sp>
      <p:sp>
        <p:nvSpPr>
          <p:cNvPr id="20" name="Freeform 19"/>
          <p:cNvSpPr/>
          <p:nvPr/>
        </p:nvSpPr>
        <p:spPr bwMode="auto">
          <a:xfrm>
            <a:off x="2624667" y="3558823"/>
            <a:ext cx="5046133" cy="979310"/>
          </a:xfrm>
          <a:custGeom>
            <a:avLst/>
            <a:gdLst>
              <a:gd name="connsiteX0" fmla="*/ 0 w 5046133"/>
              <a:gd name="connsiteY0" fmla="*/ 979310 h 979310"/>
              <a:gd name="connsiteX1" fmla="*/ 1896533 w 5046133"/>
              <a:gd name="connsiteY1" fmla="*/ 132644 h 979310"/>
              <a:gd name="connsiteX2" fmla="*/ 5046133 w 5046133"/>
              <a:gd name="connsiteY2" fmla="*/ 183444 h 979310"/>
            </a:gdLst>
            <a:ahLst/>
            <a:cxnLst>
              <a:cxn ang="0">
                <a:pos x="connsiteX0" y="connsiteY0"/>
              </a:cxn>
              <a:cxn ang="0">
                <a:pos x="connsiteX1" y="connsiteY1"/>
              </a:cxn>
              <a:cxn ang="0">
                <a:pos x="connsiteX2" y="connsiteY2"/>
              </a:cxn>
            </a:cxnLst>
            <a:rect l="l" t="t" r="r" b="b"/>
            <a:pathLst>
              <a:path w="5046133" h="979310">
                <a:moveTo>
                  <a:pt x="0" y="979310"/>
                </a:moveTo>
                <a:cubicBezTo>
                  <a:pt x="527755" y="622299"/>
                  <a:pt x="1055511" y="265288"/>
                  <a:pt x="1896533" y="132644"/>
                </a:cubicBezTo>
                <a:cubicBezTo>
                  <a:pt x="2737555" y="0"/>
                  <a:pt x="3891844" y="91722"/>
                  <a:pt x="5046133" y="183444"/>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1" name="TextBox 20"/>
          <p:cNvSpPr txBox="1"/>
          <p:nvPr/>
        </p:nvSpPr>
        <p:spPr>
          <a:xfrm>
            <a:off x="3217333" y="2980268"/>
            <a:ext cx="673657" cy="307777"/>
          </a:xfrm>
          <a:prstGeom prst="rect">
            <a:avLst/>
          </a:prstGeom>
          <a:noFill/>
        </p:spPr>
        <p:txBody>
          <a:bodyPr wrap="none" rtlCol="0">
            <a:spAutoFit/>
          </a:bodyPr>
          <a:lstStyle/>
          <a:p>
            <a:r>
              <a:rPr lang="en-US" dirty="0" smtClean="0">
                <a:solidFill>
                  <a:srgbClr val="3366FF"/>
                </a:solidFill>
              </a:rPr>
              <a:t>media</a:t>
            </a:r>
            <a:endParaRPr lang="en-US" dirty="0">
              <a:solidFill>
                <a:srgbClr val="3366FF"/>
              </a:solidFill>
            </a:endParaRPr>
          </a:p>
        </p:txBody>
      </p:sp>
      <p:sp>
        <p:nvSpPr>
          <p:cNvPr id="22" name="TextBox 21"/>
          <p:cNvSpPr txBox="1"/>
          <p:nvPr/>
        </p:nvSpPr>
        <p:spPr>
          <a:xfrm>
            <a:off x="5334000" y="3725333"/>
            <a:ext cx="588505" cy="307777"/>
          </a:xfrm>
          <a:prstGeom prst="rect">
            <a:avLst/>
          </a:prstGeom>
          <a:noFill/>
        </p:spPr>
        <p:txBody>
          <a:bodyPr wrap="square" rtlCol="0">
            <a:spAutoFit/>
          </a:bodyPr>
          <a:lstStyle/>
          <a:p>
            <a:r>
              <a:rPr lang="en-US" dirty="0" smtClean="0">
                <a:solidFill>
                  <a:srgbClr val="FF0000"/>
                </a:solidFill>
              </a:rPr>
              <a:t>P2P</a:t>
            </a:r>
            <a:endParaRPr lang="en-US" dirty="0">
              <a:solidFill>
                <a:srgbClr val="FF0000"/>
              </a:solidFill>
            </a:endParaRPr>
          </a:p>
        </p:txBody>
      </p:sp>
      <p:sp>
        <p:nvSpPr>
          <p:cNvPr id="23" name="Freeform 22"/>
          <p:cNvSpPr/>
          <p:nvPr/>
        </p:nvSpPr>
        <p:spPr bwMode="auto">
          <a:xfrm>
            <a:off x="3437467" y="2410178"/>
            <a:ext cx="3556000" cy="2771422"/>
          </a:xfrm>
          <a:custGeom>
            <a:avLst/>
            <a:gdLst>
              <a:gd name="connsiteX0" fmla="*/ 3556000 w 3556000"/>
              <a:gd name="connsiteY0" fmla="*/ 265289 h 2771422"/>
              <a:gd name="connsiteX1" fmla="*/ 1286933 w 3556000"/>
              <a:gd name="connsiteY1" fmla="*/ 417689 h 2771422"/>
              <a:gd name="connsiteX2" fmla="*/ 0 w 3556000"/>
              <a:gd name="connsiteY2" fmla="*/ 2771422 h 2771422"/>
            </a:gdLst>
            <a:ahLst/>
            <a:cxnLst>
              <a:cxn ang="0">
                <a:pos x="connsiteX0" y="connsiteY0"/>
              </a:cxn>
              <a:cxn ang="0">
                <a:pos x="connsiteX1" y="connsiteY1"/>
              </a:cxn>
              <a:cxn ang="0">
                <a:pos x="connsiteX2" y="connsiteY2"/>
              </a:cxn>
            </a:cxnLst>
            <a:rect l="l" t="t" r="r" b="b"/>
            <a:pathLst>
              <a:path w="3556000" h="2771422">
                <a:moveTo>
                  <a:pt x="3556000" y="265289"/>
                </a:moveTo>
                <a:cubicBezTo>
                  <a:pt x="2717800" y="132644"/>
                  <a:pt x="1879600" y="0"/>
                  <a:pt x="1286933" y="417689"/>
                </a:cubicBezTo>
                <a:cubicBezTo>
                  <a:pt x="694266" y="835378"/>
                  <a:pt x="0" y="2771422"/>
                  <a:pt x="0" y="2771422"/>
                </a:cubicBezTo>
              </a:path>
            </a:pathLst>
          </a:custGeom>
          <a:noFill/>
          <a:ln w="57150" cap="flat" cmpd="sng" algn="ctr">
            <a:solidFill>
              <a:srgbClr val="660066"/>
            </a:solidFill>
            <a:prstDash val="dash"/>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4" name="TextBox 23"/>
          <p:cNvSpPr txBox="1"/>
          <p:nvPr/>
        </p:nvSpPr>
        <p:spPr>
          <a:xfrm>
            <a:off x="4893733" y="2150533"/>
            <a:ext cx="1858088" cy="307777"/>
          </a:xfrm>
          <a:prstGeom prst="rect">
            <a:avLst/>
          </a:prstGeom>
          <a:noFill/>
        </p:spPr>
        <p:txBody>
          <a:bodyPr wrap="none" rtlCol="0">
            <a:spAutoFit/>
          </a:bodyPr>
          <a:lstStyle/>
          <a:p>
            <a:r>
              <a:rPr lang="en-US" dirty="0" smtClean="0">
                <a:solidFill>
                  <a:srgbClr val="660066"/>
                </a:solidFill>
              </a:rPr>
              <a:t>get public IP address</a:t>
            </a:r>
            <a:endParaRPr lang="en-US" dirty="0">
              <a:solidFill>
                <a:srgbClr val="660066"/>
              </a:solidFill>
            </a:endParaRPr>
          </a:p>
        </p:txBody>
      </p:sp>
      <p:sp>
        <p:nvSpPr>
          <p:cNvPr id="19" name="Footer Placeholder 18"/>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ox(in)">
                                      <p:cBhvr>
                                        <p:cTn id="7"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ICE (Interactive Connectivity Establishment)</a:t>
            </a:r>
            <a:endParaRPr lang="en-US" sz="3200"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77</a:t>
            </a:fld>
            <a:endParaRPr lang="en-US"/>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OpenVoIP snapshots</a:t>
            </a:r>
          </a:p>
        </p:txBody>
      </p:sp>
      <p:pic>
        <p:nvPicPr>
          <p:cNvPr id="220165" name="Picture 5" descr="http://www1.cs.columbia.edu/~salman/peer/img/relay.png"/>
          <p:cNvPicPr>
            <a:picLocks noChangeAspect="1" noChangeArrowheads="1"/>
          </p:cNvPicPr>
          <p:nvPr/>
        </p:nvPicPr>
        <p:blipFill>
          <a:blip r:embed="rId2"/>
          <a:srcRect/>
          <a:stretch>
            <a:fillRect/>
          </a:stretch>
        </p:blipFill>
        <p:spPr bwMode="auto">
          <a:xfrm>
            <a:off x="6324600" y="1219200"/>
            <a:ext cx="2435225" cy="4800600"/>
          </a:xfrm>
          <a:prstGeom prst="rect">
            <a:avLst/>
          </a:prstGeom>
          <a:noFill/>
        </p:spPr>
      </p:pic>
      <p:pic>
        <p:nvPicPr>
          <p:cNvPr id="220167" name="Picture 7" descr="http://www1.cs.columbia.edu/~salman/peer/img/srflex.png"/>
          <p:cNvPicPr>
            <a:picLocks noChangeAspect="1" noChangeArrowheads="1"/>
          </p:cNvPicPr>
          <p:nvPr/>
        </p:nvPicPr>
        <p:blipFill>
          <a:blip r:embed="rId3"/>
          <a:srcRect/>
          <a:stretch>
            <a:fillRect/>
          </a:stretch>
        </p:blipFill>
        <p:spPr bwMode="auto">
          <a:xfrm>
            <a:off x="3505200" y="1219200"/>
            <a:ext cx="2435225" cy="4800600"/>
          </a:xfrm>
          <a:prstGeom prst="rect">
            <a:avLst/>
          </a:prstGeom>
          <a:noFill/>
        </p:spPr>
      </p:pic>
      <p:pic>
        <p:nvPicPr>
          <p:cNvPr id="220169" name="Picture 9" descr="http://www1.cs.columbia.edu/~salman/peer/img/host.png"/>
          <p:cNvPicPr>
            <a:picLocks noChangeAspect="1" noChangeArrowheads="1"/>
          </p:cNvPicPr>
          <p:nvPr/>
        </p:nvPicPr>
        <p:blipFill>
          <a:blip r:embed="rId4"/>
          <a:srcRect/>
          <a:stretch>
            <a:fillRect/>
          </a:stretch>
        </p:blipFill>
        <p:spPr bwMode="auto">
          <a:xfrm>
            <a:off x="533400" y="1219200"/>
            <a:ext cx="2435225" cy="4800600"/>
          </a:xfrm>
          <a:prstGeom prst="rect">
            <a:avLst/>
          </a:prstGeom>
          <a:noFill/>
        </p:spPr>
      </p:pic>
      <p:sp>
        <p:nvSpPr>
          <p:cNvPr id="220171" name="Text Box 11"/>
          <p:cNvSpPr txBox="1">
            <a:spLocks noChangeArrowheads="1"/>
          </p:cNvSpPr>
          <p:nvPr/>
        </p:nvSpPr>
        <p:spPr bwMode="auto">
          <a:xfrm>
            <a:off x="6781800" y="6096000"/>
            <a:ext cx="1681163" cy="304800"/>
          </a:xfrm>
          <a:prstGeom prst="rect">
            <a:avLst/>
          </a:prstGeom>
          <a:noFill/>
          <a:ln w="9525">
            <a:noFill/>
            <a:miter lim="800000"/>
            <a:headEnd/>
            <a:tailEnd/>
          </a:ln>
          <a:effectLst/>
        </p:spPr>
        <p:txBody>
          <a:bodyPr wrap="none">
            <a:prstTxWarp prst="textNoShape">
              <a:avLst/>
            </a:prstTxWarp>
            <a:spAutoFit/>
          </a:bodyPr>
          <a:lstStyle/>
          <a:p>
            <a:r>
              <a:rPr lang="en-US" sz="1400"/>
              <a:t>call through a relay</a:t>
            </a:r>
          </a:p>
        </p:txBody>
      </p:sp>
      <p:sp>
        <p:nvSpPr>
          <p:cNvPr id="220174" name="Text Box 14"/>
          <p:cNvSpPr txBox="1">
            <a:spLocks noChangeArrowheads="1"/>
          </p:cNvSpPr>
          <p:nvPr/>
        </p:nvSpPr>
        <p:spPr bwMode="auto">
          <a:xfrm>
            <a:off x="3962400" y="6096000"/>
            <a:ext cx="1652588" cy="304800"/>
          </a:xfrm>
          <a:prstGeom prst="rect">
            <a:avLst/>
          </a:prstGeom>
          <a:noFill/>
          <a:ln w="9525">
            <a:noFill/>
            <a:miter lim="800000"/>
            <a:headEnd/>
            <a:tailEnd/>
          </a:ln>
          <a:effectLst/>
        </p:spPr>
        <p:txBody>
          <a:bodyPr wrap="none">
            <a:prstTxWarp prst="textNoShape">
              <a:avLst/>
            </a:prstTxWarp>
            <a:spAutoFit/>
          </a:bodyPr>
          <a:lstStyle/>
          <a:p>
            <a:r>
              <a:rPr lang="en-US" sz="1400"/>
              <a:t>call through a NAT</a:t>
            </a:r>
          </a:p>
        </p:txBody>
      </p:sp>
      <p:sp>
        <p:nvSpPr>
          <p:cNvPr id="220175" name="Text Box 15"/>
          <p:cNvSpPr txBox="1">
            <a:spLocks noChangeArrowheads="1"/>
          </p:cNvSpPr>
          <p:nvPr/>
        </p:nvSpPr>
        <p:spPr bwMode="auto">
          <a:xfrm>
            <a:off x="1371600" y="6096000"/>
            <a:ext cx="617538" cy="304800"/>
          </a:xfrm>
          <a:prstGeom prst="rect">
            <a:avLst/>
          </a:prstGeom>
          <a:noFill/>
          <a:ln w="9525">
            <a:noFill/>
            <a:miter lim="800000"/>
            <a:headEnd/>
            <a:tailEnd/>
          </a:ln>
          <a:effectLst/>
        </p:spPr>
        <p:txBody>
          <a:bodyPr wrap="none">
            <a:prstTxWarp prst="textNoShape">
              <a:avLst/>
            </a:prstTxWarp>
            <a:spAutoFit/>
          </a:bodyPr>
          <a:lstStyle/>
          <a:p>
            <a:r>
              <a:rPr lang="en-US" sz="1400"/>
              <a:t>direct</a:t>
            </a:r>
          </a:p>
        </p:txBody>
      </p:sp>
      <p:sp>
        <p:nvSpPr>
          <p:cNvPr id="220176" name="Oval 16"/>
          <p:cNvSpPr>
            <a:spLocks noChangeArrowheads="1"/>
          </p:cNvSpPr>
          <p:nvPr/>
        </p:nvSpPr>
        <p:spPr bwMode="auto">
          <a:xfrm>
            <a:off x="3352800" y="2667000"/>
            <a:ext cx="2743200" cy="609600"/>
          </a:xfrm>
          <a:prstGeom prst="ellipse">
            <a:avLst/>
          </a:prstGeom>
          <a:noFill/>
          <a:ln w="25400">
            <a:solidFill>
              <a:srgbClr val="800000"/>
            </a:solidFill>
            <a:round/>
            <a:headEnd/>
            <a:tailEnd/>
          </a:ln>
          <a:effectLst/>
        </p:spPr>
        <p:txBody>
          <a:bodyPr wrap="none" anchor="ctr">
            <a:prstTxWarp prst="textNoShape">
              <a:avLst/>
            </a:prstTxWarp>
          </a:bodyPr>
          <a:lstStyle/>
          <a:p>
            <a:endParaRPr lang="en-US"/>
          </a:p>
        </p:txBody>
      </p:sp>
      <p:sp>
        <p:nvSpPr>
          <p:cNvPr id="220177" name="Oval 17"/>
          <p:cNvSpPr>
            <a:spLocks noChangeArrowheads="1"/>
          </p:cNvSpPr>
          <p:nvPr/>
        </p:nvSpPr>
        <p:spPr bwMode="auto">
          <a:xfrm>
            <a:off x="6172200" y="2667000"/>
            <a:ext cx="2743200" cy="609600"/>
          </a:xfrm>
          <a:prstGeom prst="ellipse">
            <a:avLst/>
          </a:prstGeom>
          <a:noFill/>
          <a:ln w="25400">
            <a:solidFill>
              <a:srgbClr val="800000"/>
            </a:solidFill>
            <a:round/>
            <a:headEnd/>
            <a:tailEnd/>
          </a:ln>
          <a:effectLst/>
        </p:spPr>
        <p:txBody>
          <a:bodyPr wrap="none" anchor="ctr">
            <a:prstTxWarp prst="textNoShape">
              <a:avLst/>
            </a:prstTxWarp>
          </a:bodyPr>
          <a:lstStyle/>
          <a:p>
            <a:endParaRPr lang="en-US"/>
          </a:p>
        </p:txBody>
      </p:sp>
      <p:sp>
        <p:nvSpPr>
          <p:cNvPr id="220178" name="Oval 18"/>
          <p:cNvSpPr>
            <a:spLocks noChangeArrowheads="1"/>
          </p:cNvSpPr>
          <p:nvPr/>
        </p:nvSpPr>
        <p:spPr bwMode="auto">
          <a:xfrm>
            <a:off x="304800" y="2667000"/>
            <a:ext cx="2743200" cy="609600"/>
          </a:xfrm>
          <a:prstGeom prst="ellipse">
            <a:avLst/>
          </a:prstGeom>
          <a:noFill/>
          <a:ln w="25400">
            <a:solidFill>
              <a:srgbClr val="800000"/>
            </a:solidFill>
            <a:round/>
            <a:headEnd/>
            <a:tailEnd/>
          </a:ln>
          <a:effectLst/>
        </p:spPr>
        <p:txBody>
          <a:bodyPr wrap="none" anchor="ctr">
            <a:prstTxWarp prst="textNoShape">
              <a:avLst/>
            </a:prstTxWarp>
          </a:bodyPr>
          <a:lstStyle/>
          <a:p>
            <a:endParaRPr lang="en-US"/>
          </a:p>
        </p:txBody>
      </p:sp>
      <p:sp>
        <p:nvSpPr>
          <p:cNvPr id="13" name="Slide Number Placeholder 12"/>
          <p:cNvSpPr>
            <a:spLocks noGrp="1"/>
          </p:cNvSpPr>
          <p:nvPr>
            <p:ph type="sldNum" sz="quarter" idx="12"/>
          </p:nvPr>
        </p:nvSpPr>
        <p:spPr/>
        <p:txBody>
          <a:bodyPr/>
          <a:lstStyle/>
          <a:p>
            <a:pPr>
              <a:defRPr/>
            </a:pPr>
            <a:fld id="{A58FF420-BD8C-504F-AC45-7BBA26AE665F}" type="slidenum">
              <a:rPr lang="en-US" smtClean="0"/>
              <a:pPr>
                <a:defRPr/>
              </a:pPr>
              <a:t>78</a:t>
            </a:fld>
            <a:endParaRPr lang="en-US"/>
          </a:p>
        </p:txBody>
      </p:sp>
      <p:sp>
        <p:nvSpPr>
          <p:cNvPr id="14" name="Footer Placeholder 13"/>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OpenVoIP snapshots</a:t>
            </a:r>
          </a:p>
        </p:txBody>
      </p:sp>
      <p:sp>
        <p:nvSpPr>
          <p:cNvPr id="223235" name="Rectangle 3"/>
          <p:cNvSpPr>
            <a:spLocks noGrp="1" noChangeArrowheads="1"/>
          </p:cNvSpPr>
          <p:nvPr>
            <p:ph type="body" idx="1"/>
          </p:nvPr>
        </p:nvSpPr>
        <p:spPr/>
        <p:txBody>
          <a:bodyPr/>
          <a:lstStyle/>
          <a:p>
            <a:r>
              <a:rPr lang="en-US" sz="2400"/>
              <a:t>Google Map interface</a:t>
            </a:r>
          </a:p>
        </p:txBody>
      </p:sp>
      <p:pic>
        <p:nvPicPr>
          <p:cNvPr id="223238" name="Picture 6"/>
          <p:cNvPicPr>
            <a:picLocks noChangeAspect="1" noChangeArrowheads="1"/>
          </p:cNvPicPr>
          <p:nvPr/>
        </p:nvPicPr>
        <p:blipFill>
          <a:blip r:embed="rId2"/>
          <a:srcRect/>
          <a:stretch>
            <a:fillRect/>
          </a:stretch>
        </p:blipFill>
        <p:spPr bwMode="auto">
          <a:xfrm>
            <a:off x="1066800" y="1981200"/>
            <a:ext cx="7745413" cy="4286250"/>
          </a:xfrm>
          <a:prstGeom prst="rect">
            <a:avLst/>
          </a:prstGeom>
          <a:noFill/>
        </p:spPr>
      </p:pic>
      <p:sp>
        <p:nvSpPr>
          <p:cNvPr id="6" name="Slide Number Placeholder 5"/>
          <p:cNvSpPr>
            <a:spLocks noGrp="1"/>
          </p:cNvSpPr>
          <p:nvPr>
            <p:ph type="sldNum" sz="quarter" idx="12"/>
          </p:nvPr>
        </p:nvSpPr>
        <p:spPr/>
        <p:txBody>
          <a:bodyPr/>
          <a:lstStyle/>
          <a:p>
            <a:pPr>
              <a:defRPr/>
            </a:pPr>
            <a:fld id="{A58FF420-BD8C-504F-AC45-7BBA26AE665F}" type="slidenum">
              <a:rPr lang="en-US" smtClean="0"/>
              <a:pPr>
                <a:defRPr/>
              </a:pPr>
              <a:t>79</a:t>
            </a:fld>
            <a:endParaRPr lang="en-US"/>
          </a:p>
        </p:txBody>
      </p:sp>
      <p:sp>
        <p:nvSpPr>
          <p:cNvPr id="7" name="Footer Placeholder 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AutoShape 2"/>
          <p:cNvSpPr>
            <a:spLocks noChangeArrowheads="1"/>
          </p:cNvSpPr>
          <p:nvPr/>
        </p:nvSpPr>
        <p:spPr bwMode="auto">
          <a:xfrm>
            <a:off x="0" y="962025"/>
            <a:ext cx="9143999" cy="5486400"/>
          </a:xfrm>
          <a:prstGeom prst="roundRect">
            <a:avLst>
              <a:gd name="adj" fmla="val 16667"/>
            </a:avLst>
          </a:prstGeom>
          <a:solidFill>
            <a:srgbClr val="C0C0C0">
              <a:alpha val="30196"/>
            </a:srgbClr>
          </a:solidFill>
          <a:ln w="9525">
            <a:solidFill>
              <a:schemeClr val="tx1"/>
            </a:solidFill>
            <a:prstDash val="sysDot"/>
            <a:round/>
            <a:headEnd/>
            <a:tailEnd/>
          </a:ln>
        </p:spPr>
        <p:txBody>
          <a:bodyPr wrap="none" anchor="ctr">
            <a:prstTxWarp prst="textNoShape">
              <a:avLst/>
            </a:prstTxWarp>
          </a:bodyPr>
          <a:lstStyle/>
          <a:p>
            <a:pPr>
              <a:spcBef>
                <a:spcPct val="25000"/>
              </a:spcBef>
              <a:spcAft>
                <a:spcPct val="25000"/>
              </a:spcAft>
            </a:pPr>
            <a:endParaRPr lang="en-US" sz="2400">
              <a:latin typeface="Trebuchet MS" charset="0"/>
            </a:endParaRPr>
          </a:p>
        </p:txBody>
      </p:sp>
      <p:sp>
        <p:nvSpPr>
          <p:cNvPr id="31746" name="Slide Number Placeholder 4"/>
          <p:cNvSpPr>
            <a:spLocks noGrp="1"/>
          </p:cNvSpPr>
          <p:nvPr>
            <p:ph type="sldNum" sz="quarter" idx="12"/>
          </p:nvPr>
        </p:nvSpPr>
        <p:spPr>
          <a:noFill/>
        </p:spPr>
        <p:txBody>
          <a:bodyPr/>
          <a:lstStyle/>
          <a:p>
            <a:fld id="{37539855-1E0B-6949-9B08-AA0A9A4EAF6F}" type="slidenum">
              <a:rPr lang="en-US" smtClean="0">
                <a:cs typeface="Monotype Corsiva"/>
              </a:rPr>
              <a:pPr/>
              <a:t>8</a:t>
            </a:fld>
            <a:endParaRPr lang="en-US" smtClean="0">
              <a:cs typeface="Monotype Corsiva"/>
            </a:endParaRPr>
          </a:p>
        </p:txBody>
      </p:sp>
      <p:sp>
        <p:nvSpPr>
          <p:cNvPr id="31748" name="Rectangle 3"/>
          <p:cNvSpPr>
            <a:spLocks noGrp="1" noChangeArrowheads="1"/>
          </p:cNvSpPr>
          <p:nvPr>
            <p:ph type="title"/>
          </p:nvPr>
        </p:nvSpPr>
        <p:spPr>
          <a:xfrm>
            <a:off x="436563" y="0"/>
            <a:ext cx="8229600" cy="1143000"/>
          </a:xfrm>
        </p:spPr>
        <p:txBody>
          <a:bodyPr/>
          <a:lstStyle/>
          <a:p>
            <a:pPr eaLnBrk="1" hangingPunct="1"/>
            <a:r>
              <a:rPr lang="en-US" dirty="0"/>
              <a:t>IETF VoIP</a:t>
            </a:r>
            <a:r>
              <a:rPr lang="en-US" dirty="0" smtClean="0"/>
              <a:t> &amp; presence efforts</a:t>
            </a:r>
            <a:endParaRPr lang="en-US" dirty="0"/>
          </a:p>
        </p:txBody>
      </p:sp>
      <p:sp>
        <p:nvSpPr>
          <p:cNvPr id="31749" name="Oval 4"/>
          <p:cNvSpPr>
            <a:spLocks noChangeArrowheads="1"/>
          </p:cNvSpPr>
          <p:nvPr/>
        </p:nvSpPr>
        <p:spPr bwMode="auto">
          <a:xfrm>
            <a:off x="2571750" y="3590925"/>
            <a:ext cx="2362200" cy="1066800"/>
          </a:xfrm>
          <a:prstGeom prst="ellipse">
            <a:avLst/>
          </a:prstGeom>
          <a:solidFill>
            <a:srgbClr val="FFCC00"/>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smtClean="0">
                <a:cs typeface="Monotype Corsiva"/>
              </a:rPr>
              <a:t>SIPCORE</a:t>
            </a:r>
          </a:p>
          <a:p>
            <a:pPr algn="ctr">
              <a:lnSpc>
                <a:spcPct val="70000"/>
              </a:lnSpc>
            </a:pPr>
            <a:r>
              <a:rPr lang="en-US" sz="1600" dirty="0">
                <a:cs typeface="Monotype Corsiva"/>
              </a:rPr>
              <a:t>(protocol)</a:t>
            </a:r>
            <a:endParaRPr lang="en-US" sz="2400" dirty="0">
              <a:cs typeface="Monotype Corsiva"/>
            </a:endParaRPr>
          </a:p>
        </p:txBody>
      </p:sp>
      <p:sp>
        <p:nvSpPr>
          <p:cNvPr id="31750" name="Oval 5"/>
          <p:cNvSpPr>
            <a:spLocks noChangeArrowheads="1"/>
          </p:cNvSpPr>
          <p:nvPr/>
        </p:nvSpPr>
        <p:spPr bwMode="auto">
          <a:xfrm>
            <a:off x="4629150" y="3667125"/>
            <a:ext cx="2362200" cy="1066800"/>
          </a:xfrm>
          <a:prstGeom prst="ellipse">
            <a:avLst/>
          </a:prstGeom>
          <a:solidFill>
            <a:srgbClr val="FFCC00"/>
          </a:solidFill>
          <a:ln w="9525">
            <a:solidFill>
              <a:schemeClr val="tx1"/>
            </a:solidFill>
            <a:round/>
            <a:headEnd/>
            <a:tailEnd/>
          </a:ln>
        </p:spPr>
        <p:txBody>
          <a:bodyPr wrap="none" anchor="ctr">
            <a:prstTxWarp prst="textNoShape">
              <a:avLst/>
            </a:prstTxWarp>
          </a:bodyPr>
          <a:lstStyle/>
          <a:p>
            <a:pPr algn="ctr">
              <a:lnSpc>
                <a:spcPct val="80000"/>
              </a:lnSpc>
            </a:pPr>
            <a:r>
              <a:rPr lang="en-US" dirty="0" smtClean="0">
                <a:cs typeface="Monotype Corsiva"/>
              </a:rPr>
              <a:t>DISPATCH</a:t>
            </a:r>
            <a:endParaRPr lang="en-US" sz="1800" dirty="0" smtClean="0">
              <a:cs typeface="Monotype Corsiva"/>
            </a:endParaRPr>
          </a:p>
          <a:p>
            <a:pPr algn="ctr">
              <a:lnSpc>
                <a:spcPct val="70000"/>
              </a:lnSpc>
            </a:pPr>
            <a:r>
              <a:rPr lang="en-US" sz="1200" dirty="0" smtClean="0">
                <a:cs typeface="Monotype Corsiva"/>
              </a:rPr>
              <a:t>(spin off mini-</a:t>
            </a:r>
            <a:r>
              <a:rPr lang="en-US" sz="1200" dirty="0" err="1" smtClean="0">
                <a:cs typeface="Monotype Corsiva"/>
              </a:rPr>
              <a:t>WGs</a:t>
            </a:r>
            <a:r>
              <a:rPr lang="en-US" sz="1200" dirty="0" smtClean="0">
                <a:cs typeface="Monotype Corsiva"/>
              </a:rPr>
              <a:t>)</a:t>
            </a:r>
            <a:endParaRPr lang="en-US" sz="1200" dirty="0">
              <a:cs typeface="Monotype Corsiva"/>
            </a:endParaRPr>
          </a:p>
        </p:txBody>
      </p:sp>
      <p:sp>
        <p:nvSpPr>
          <p:cNvPr id="31751" name="Oval 6"/>
          <p:cNvSpPr>
            <a:spLocks noChangeArrowheads="1"/>
          </p:cNvSpPr>
          <p:nvPr/>
        </p:nvSpPr>
        <p:spPr bwMode="auto">
          <a:xfrm>
            <a:off x="361950" y="1457325"/>
            <a:ext cx="2362200" cy="762000"/>
          </a:xfrm>
          <a:prstGeom prst="ellipse">
            <a:avLst/>
          </a:prstGeom>
          <a:solidFill>
            <a:srgbClr val="FF0000">
              <a:alpha val="38823"/>
            </a:srgbClr>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ECRIT</a:t>
            </a:r>
          </a:p>
          <a:p>
            <a:pPr algn="ctr">
              <a:lnSpc>
                <a:spcPct val="70000"/>
              </a:lnSpc>
            </a:pPr>
            <a:r>
              <a:rPr lang="en-US" sz="1200" dirty="0">
                <a:cs typeface="Monotype Corsiva"/>
              </a:rPr>
              <a:t>(emergency calling)</a:t>
            </a:r>
          </a:p>
        </p:txBody>
      </p:sp>
      <p:sp>
        <p:nvSpPr>
          <p:cNvPr id="31752" name="Oval 7"/>
          <p:cNvSpPr>
            <a:spLocks noChangeArrowheads="1"/>
          </p:cNvSpPr>
          <p:nvPr/>
        </p:nvSpPr>
        <p:spPr bwMode="auto">
          <a:xfrm>
            <a:off x="1600200" y="5114925"/>
            <a:ext cx="2362200" cy="1066800"/>
          </a:xfrm>
          <a:prstGeom prst="ellipse">
            <a:avLst/>
          </a:prstGeom>
          <a:solidFill>
            <a:srgbClr val="CC99FF"/>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AVT</a:t>
            </a:r>
          </a:p>
          <a:p>
            <a:pPr algn="ctr">
              <a:lnSpc>
                <a:spcPct val="70000"/>
              </a:lnSpc>
            </a:pPr>
            <a:r>
              <a:rPr lang="en-US" sz="1200" dirty="0">
                <a:cs typeface="Monotype Corsiva"/>
              </a:rPr>
              <a:t>(RTP, SRTP, media)</a:t>
            </a:r>
          </a:p>
        </p:txBody>
      </p:sp>
      <p:sp>
        <p:nvSpPr>
          <p:cNvPr id="31753" name="Oval 8"/>
          <p:cNvSpPr>
            <a:spLocks noChangeArrowheads="1"/>
          </p:cNvSpPr>
          <p:nvPr/>
        </p:nvSpPr>
        <p:spPr bwMode="auto">
          <a:xfrm>
            <a:off x="6381750" y="1905000"/>
            <a:ext cx="1676400" cy="762000"/>
          </a:xfrm>
          <a:prstGeom prst="ellipse">
            <a:avLst/>
          </a:prstGeom>
          <a:solidFill>
            <a:srgbClr val="FFFF99">
              <a:alpha val="43921"/>
            </a:srgbClr>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ENUM</a:t>
            </a:r>
          </a:p>
          <a:p>
            <a:pPr algn="ctr">
              <a:lnSpc>
                <a:spcPct val="70000"/>
              </a:lnSpc>
            </a:pPr>
            <a:r>
              <a:rPr lang="en-US" sz="1200" dirty="0">
                <a:cs typeface="Monotype Corsiva"/>
              </a:rPr>
              <a:t>(E.164 translation)</a:t>
            </a:r>
          </a:p>
        </p:txBody>
      </p:sp>
      <p:sp>
        <p:nvSpPr>
          <p:cNvPr id="31755" name="Oval 10"/>
          <p:cNvSpPr>
            <a:spLocks noChangeArrowheads="1"/>
          </p:cNvSpPr>
          <p:nvPr/>
        </p:nvSpPr>
        <p:spPr bwMode="auto">
          <a:xfrm>
            <a:off x="3505200" y="1762125"/>
            <a:ext cx="2362200" cy="762000"/>
          </a:xfrm>
          <a:prstGeom prst="ellipse">
            <a:avLst/>
          </a:prstGeom>
          <a:solidFill>
            <a:srgbClr val="FF9900">
              <a:alpha val="41960"/>
            </a:srgbClr>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SIMPLE</a:t>
            </a:r>
          </a:p>
          <a:p>
            <a:pPr algn="ctr">
              <a:lnSpc>
                <a:spcPct val="70000"/>
              </a:lnSpc>
            </a:pPr>
            <a:r>
              <a:rPr lang="en-US" sz="1200" dirty="0">
                <a:cs typeface="Monotype Corsiva"/>
              </a:rPr>
              <a:t>(presence)</a:t>
            </a:r>
          </a:p>
        </p:txBody>
      </p:sp>
      <p:sp>
        <p:nvSpPr>
          <p:cNvPr id="31756" name="Oval 11"/>
          <p:cNvSpPr>
            <a:spLocks noChangeArrowheads="1"/>
          </p:cNvSpPr>
          <p:nvPr/>
        </p:nvSpPr>
        <p:spPr bwMode="auto">
          <a:xfrm>
            <a:off x="2266950" y="2524125"/>
            <a:ext cx="1752600" cy="762000"/>
          </a:xfrm>
          <a:prstGeom prst="ellipse">
            <a:avLst/>
          </a:prstGeom>
          <a:solidFill>
            <a:srgbClr val="00CCFF">
              <a:alpha val="49019"/>
            </a:srgbClr>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GEOPRIV</a:t>
            </a:r>
          </a:p>
          <a:p>
            <a:pPr algn="ctr">
              <a:lnSpc>
                <a:spcPct val="70000"/>
              </a:lnSpc>
            </a:pPr>
            <a:r>
              <a:rPr lang="en-US" sz="1200" dirty="0">
                <a:cs typeface="Monotype Corsiva"/>
              </a:rPr>
              <a:t>(geo + privacy)</a:t>
            </a:r>
          </a:p>
        </p:txBody>
      </p:sp>
      <p:cxnSp>
        <p:nvCxnSpPr>
          <p:cNvPr id="31758" name="AutoShape 13"/>
          <p:cNvCxnSpPr>
            <a:cxnSpLocks noChangeShapeType="1"/>
            <a:stCxn id="31756" idx="6"/>
            <a:endCxn id="31749" idx="7"/>
          </p:cNvCxnSpPr>
          <p:nvPr/>
        </p:nvCxnSpPr>
        <p:spPr bwMode="auto">
          <a:xfrm>
            <a:off x="4019550" y="2905125"/>
            <a:ext cx="568325" cy="841375"/>
          </a:xfrm>
          <a:prstGeom prst="curvedConnector2">
            <a:avLst/>
          </a:prstGeom>
          <a:noFill/>
          <a:ln w="28575">
            <a:solidFill>
              <a:schemeClr val="tx1"/>
            </a:solidFill>
            <a:round/>
            <a:headEnd/>
            <a:tailEnd type="triangle" w="med" len="med"/>
          </a:ln>
        </p:spPr>
      </p:cxnSp>
      <p:cxnSp>
        <p:nvCxnSpPr>
          <p:cNvPr id="31759" name="AutoShape 14"/>
          <p:cNvCxnSpPr>
            <a:cxnSpLocks noChangeShapeType="1"/>
            <a:stCxn id="31751" idx="4"/>
            <a:endCxn id="31756" idx="0"/>
          </p:cNvCxnSpPr>
          <p:nvPr/>
        </p:nvCxnSpPr>
        <p:spPr bwMode="auto">
          <a:xfrm rot="16200000" flipH="1">
            <a:off x="2190750" y="1571625"/>
            <a:ext cx="304800" cy="1600200"/>
          </a:xfrm>
          <a:prstGeom prst="curvedConnector3">
            <a:avLst>
              <a:gd name="adj1" fmla="val 50000"/>
            </a:avLst>
          </a:prstGeom>
          <a:noFill/>
          <a:ln w="28575">
            <a:solidFill>
              <a:schemeClr val="tx1"/>
            </a:solidFill>
            <a:round/>
            <a:headEnd/>
            <a:tailEnd type="triangle" w="med" len="med"/>
          </a:ln>
        </p:spPr>
      </p:cxnSp>
      <p:cxnSp>
        <p:nvCxnSpPr>
          <p:cNvPr id="31760" name="AutoShape 15"/>
          <p:cNvCxnSpPr>
            <a:cxnSpLocks noChangeShapeType="1"/>
            <a:stCxn id="31755" idx="5"/>
            <a:endCxn id="31749" idx="6"/>
          </p:cNvCxnSpPr>
          <p:nvPr/>
        </p:nvCxnSpPr>
        <p:spPr bwMode="auto">
          <a:xfrm rot="5400000">
            <a:off x="4371811" y="2974672"/>
            <a:ext cx="1711792" cy="587514"/>
          </a:xfrm>
          <a:prstGeom prst="curvedConnector2">
            <a:avLst/>
          </a:prstGeom>
          <a:noFill/>
          <a:ln w="28575">
            <a:solidFill>
              <a:schemeClr val="tx1"/>
            </a:solidFill>
            <a:round/>
            <a:headEnd/>
            <a:tailEnd type="triangle" w="med" len="med"/>
          </a:ln>
        </p:spPr>
      </p:cxnSp>
      <p:cxnSp>
        <p:nvCxnSpPr>
          <p:cNvPr id="31761" name="AutoShape 16"/>
          <p:cNvCxnSpPr>
            <a:cxnSpLocks noChangeShapeType="1"/>
            <a:stCxn id="31749" idx="4"/>
            <a:endCxn id="31752" idx="0"/>
          </p:cNvCxnSpPr>
          <p:nvPr/>
        </p:nvCxnSpPr>
        <p:spPr bwMode="auto">
          <a:xfrm rot="5400000">
            <a:off x="3038475" y="4400550"/>
            <a:ext cx="457200" cy="971550"/>
          </a:xfrm>
          <a:prstGeom prst="curvedConnector3">
            <a:avLst>
              <a:gd name="adj1" fmla="val 50000"/>
            </a:avLst>
          </a:prstGeom>
          <a:noFill/>
          <a:ln w="28575">
            <a:solidFill>
              <a:schemeClr val="tx1"/>
            </a:solidFill>
            <a:prstDash val="sysDot"/>
            <a:round/>
            <a:headEnd/>
            <a:tailEnd type="triangle" w="med" len="med"/>
          </a:ln>
        </p:spPr>
      </p:cxnSp>
      <p:cxnSp>
        <p:nvCxnSpPr>
          <p:cNvPr id="31762" name="AutoShape 17"/>
          <p:cNvCxnSpPr>
            <a:cxnSpLocks noChangeShapeType="1"/>
            <a:stCxn id="31749" idx="4"/>
            <a:endCxn id="31770" idx="2"/>
          </p:cNvCxnSpPr>
          <p:nvPr/>
        </p:nvCxnSpPr>
        <p:spPr bwMode="auto">
          <a:xfrm rot="16200000" flipH="1">
            <a:off x="3581400" y="4829175"/>
            <a:ext cx="914400" cy="571500"/>
          </a:xfrm>
          <a:prstGeom prst="curvedConnector2">
            <a:avLst/>
          </a:prstGeom>
          <a:noFill/>
          <a:ln w="25400">
            <a:solidFill>
              <a:schemeClr val="tx1"/>
            </a:solidFill>
            <a:prstDash val="sysDot"/>
            <a:round/>
            <a:headEnd/>
            <a:tailEnd type="triangle" w="med" len="med"/>
          </a:ln>
        </p:spPr>
      </p:cxnSp>
      <p:sp>
        <p:nvSpPr>
          <p:cNvPr id="31763" name="Text Box 18"/>
          <p:cNvSpPr txBox="1">
            <a:spLocks noChangeArrowheads="1"/>
          </p:cNvSpPr>
          <p:nvPr/>
        </p:nvSpPr>
        <p:spPr bwMode="auto">
          <a:xfrm>
            <a:off x="5543550" y="3057525"/>
            <a:ext cx="445530" cy="246221"/>
          </a:xfrm>
          <a:prstGeom prst="rect">
            <a:avLst/>
          </a:prstGeom>
          <a:noFill/>
          <a:ln w="9525">
            <a:noFill/>
            <a:miter lim="800000"/>
            <a:headEnd/>
            <a:tailEnd/>
          </a:ln>
        </p:spPr>
        <p:txBody>
          <a:bodyPr wrap="none">
            <a:prstTxWarp prst="textNoShape">
              <a:avLst/>
            </a:prstTxWarp>
            <a:spAutoFit/>
          </a:bodyPr>
          <a:lstStyle/>
          <a:p>
            <a:pPr algn="l">
              <a:spcBef>
                <a:spcPct val="25000"/>
              </a:spcBef>
              <a:spcAft>
                <a:spcPct val="25000"/>
              </a:spcAft>
            </a:pPr>
            <a:r>
              <a:rPr lang="en-US" sz="1000">
                <a:cs typeface="Monotype Corsiva"/>
              </a:rPr>
              <a:t>uses</a:t>
            </a:r>
          </a:p>
        </p:txBody>
      </p:sp>
      <p:sp>
        <p:nvSpPr>
          <p:cNvPr id="31764" name="Text Box 19"/>
          <p:cNvSpPr txBox="1">
            <a:spLocks noChangeArrowheads="1"/>
          </p:cNvSpPr>
          <p:nvPr/>
        </p:nvSpPr>
        <p:spPr bwMode="auto">
          <a:xfrm>
            <a:off x="4476750" y="3057525"/>
            <a:ext cx="707896" cy="246221"/>
          </a:xfrm>
          <a:prstGeom prst="rect">
            <a:avLst/>
          </a:prstGeom>
          <a:noFill/>
          <a:ln w="9525">
            <a:noFill/>
            <a:miter lim="800000"/>
            <a:headEnd/>
            <a:tailEnd/>
          </a:ln>
        </p:spPr>
        <p:txBody>
          <a:bodyPr wrap="none">
            <a:prstTxWarp prst="textNoShape">
              <a:avLst/>
            </a:prstTxWarp>
            <a:spAutoFit/>
          </a:bodyPr>
          <a:lstStyle/>
          <a:p>
            <a:pPr algn="l">
              <a:spcBef>
                <a:spcPct val="25000"/>
              </a:spcBef>
              <a:spcAft>
                <a:spcPct val="25000"/>
              </a:spcAft>
            </a:pPr>
            <a:r>
              <a:rPr lang="en-US" sz="1000">
                <a:cs typeface="Monotype Corsiva"/>
              </a:rPr>
              <a:t>may use</a:t>
            </a:r>
          </a:p>
        </p:txBody>
      </p:sp>
      <p:cxnSp>
        <p:nvCxnSpPr>
          <p:cNvPr id="31765" name="AutoShape 20"/>
          <p:cNvCxnSpPr>
            <a:cxnSpLocks noChangeShapeType="1"/>
            <a:stCxn id="31751" idx="4"/>
            <a:endCxn id="31749" idx="0"/>
          </p:cNvCxnSpPr>
          <p:nvPr/>
        </p:nvCxnSpPr>
        <p:spPr bwMode="auto">
          <a:xfrm rot="16200000" flipH="1">
            <a:off x="1962150" y="1800225"/>
            <a:ext cx="1371600" cy="2209800"/>
          </a:xfrm>
          <a:prstGeom prst="curvedConnector3">
            <a:avLst>
              <a:gd name="adj1" fmla="val 77079"/>
            </a:avLst>
          </a:prstGeom>
          <a:noFill/>
          <a:ln w="28575">
            <a:solidFill>
              <a:schemeClr val="tx1"/>
            </a:solidFill>
            <a:round/>
            <a:headEnd/>
            <a:tailEnd type="triangle" w="med" len="med"/>
          </a:ln>
        </p:spPr>
      </p:cxnSp>
      <p:sp>
        <p:nvSpPr>
          <p:cNvPr id="31766" name="Text Box 21"/>
          <p:cNvSpPr txBox="1">
            <a:spLocks noChangeArrowheads="1"/>
          </p:cNvSpPr>
          <p:nvPr/>
        </p:nvSpPr>
        <p:spPr bwMode="auto">
          <a:xfrm>
            <a:off x="1047750" y="2600325"/>
            <a:ext cx="445530" cy="246221"/>
          </a:xfrm>
          <a:prstGeom prst="rect">
            <a:avLst/>
          </a:prstGeom>
          <a:noFill/>
          <a:ln w="9525">
            <a:noFill/>
            <a:miter lim="800000"/>
            <a:headEnd/>
            <a:tailEnd/>
          </a:ln>
        </p:spPr>
        <p:txBody>
          <a:bodyPr wrap="none">
            <a:prstTxWarp prst="textNoShape">
              <a:avLst/>
            </a:prstTxWarp>
            <a:spAutoFit/>
          </a:bodyPr>
          <a:lstStyle/>
          <a:p>
            <a:pPr algn="l">
              <a:spcBef>
                <a:spcPct val="25000"/>
              </a:spcBef>
              <a:spcAft>
                <a:spcPct val="25000"/>
              </a:spcAft>
            </a:pPr>
            <a:r>
              <a:rPr lang="en-US" sz="1000">
                <a:cs typeface="Monotype Corsiva"/>
              </a:rPr>
              <a:t>uses</a:t>
            </a:r>
          </a:p>
        </p:txBody>
      </p:sp>
      <p:sp>
        <p:nvSpPr>
          <p:cNvPr id="31768" name="Text Box 23"/>
          <p:cNvSpPr txBox="1">
            <a:spLocks noChangeArrowheads="1"/>
          </p:cNvSpPr>
          <p:nvPr/>
        </p:nvSpPr>
        <p:spPr bwMode="auto">
          <a:xfrm>
            <a:off x="3790950" y="4810125"/>
            <a:ext cx="733425" cy="543739"/>
          </a:xfrm>
          <a:prstGeom prst="rect">
            <a:avLst/>
          </a:prstGeom>
          <a:noFill/>
          <a:ln w="9525">
            <a:noFill/>
            <a:miter lim="800000"/>
            <a:headEnd/>
            <a:tailEnd/>
          </a:ln>
        </p:spPr>
        <p:txBody>
          <a:bodyPr>
            <a:prstTxWarp prst="textNoShape">
              <a:avLst/>
            </a:prstTxWarp>
            <a:spAutoFit/>
          </a:bodyPr>
          <a:lstStyle/>
          <a:p>
            <a:pPr algn="l">
              <a:lnSpc>
                <a:spcPct val="80000"/>
              </a:lnSpc>
              <a:spcBef>
                <a:spcPct val="25000"/>
              </a:spcBef>
              <a:spcAft>
                <a:spcPct val="25000"/>
              </a:spcAft>
            </a:pPr>
            <a:r>
              <a:rPr lang="en-US" sz="1000">
                <a:cs typeface="Monotype Corsiva"/>
              </a:rPr>
              <a:t>usually</a:t>
            </a:r>
          </a:p>
          <a:p>
            <a:pPr algn="l">
              <a:lnSpc>
                <a:spcPct val="80000"/>
              </a:lnSpc>
              <a:spcBef>
                <a:spcPct val="25000"/>
              </a:spcBef>
              <a:spcAft>
                <a:spcPct val="25000"/>
              </a:spcAft>
            </a:pPr>
            <a:r>
              <a:rPr lang="en-US" sz="1000">
                <a:cs typeface="Monotype Corsiva"/>
              </a:rPr>
              <a:t>used with</a:t>
            </a:r>
          </a:p>
        </p:txBody>
      </p:sp>
      <p:sp>
        <p:nvSpPr>
          <p:cNvPr id="31769" name="Text Box 24"/>
          <p:cNvSpPr txBox="1">
            <a:spLocks noChangeArrowheads="1"/>
          </p:cNvSpPr>
          <p:nvPr/>
        </p:nvSpPr>
        <p:spPr bwMode="auto">
          <a:xfrm>
            <a:off x="742950" y="6105525"/>
            <a:ext cx="1634153" cy="369332"/>
          </a:xfrm>
          <a:prstGeom prst="rect">
            <a:avLst/>
          </a:prstGeom>
          <a:noFill/>
          <a:ln w="9525">
            <a:noFill/>
            <a:miter lim="800000"/>
            <a:headEnd/>
            <a:tailEnd/>
          </a:ln>
        </p:spPr>
        <p:txBody>
          <a:bodyPr wrap="none">
            <a:prstTxWarp prst="textNoShape">
              <a:avLst/>
            </a:prstTxWarp>
            <a:spAutoFit/>
          </a:bodyPr>
          <a:lstStyle/>
          <a:p>
            <a:pPr>
              <a:spcBef>
                <a:spcPct val="25000"/>
              </a:spcBef>
              <a:spcAft>
                <a:spcPct val="25000"/>
              </a:spcAft>
            </a:pPr>
            <a:r>
              <a:rPr lang="en-US" i="1">
                <a:cs typeface="Monotype Corsiva"/>
              </a:rPr>
              <a:t>IETF RAI area</a:t>
            </a:r>
          </a:p>
        </p:txBody>
      </p:sp>
      <p:sp>
        <p:nvSpPr>
          <p:cNvPr id="31770" name="Oval 25"/>
          <p:cNvSpPr>
            <a:spLocks noChangeArrowheads="1"/>
          </p:cNvSpPr>
          <p:nvPr/>
        </p:nvSpPr>
        <p:spPr bwMode="auto">
          <a:xfrm>
            <a:off x="4324350" y="5038725"/>
            <a:ext cx="2362200" cy="1066800"/>
          </a:xfrm>
          <a:prstGeom prst="ellipse">
            <a:avLst/>
          </a:prstGeom>
          <a:solidFill>
            <a:srgbClr val="CCFFCC"/>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solidFill>
                  <a:srgbClr val="54638C"/>
                </a:solidFill>
                <a:cs typeface="Monotype Corsiva"/>
              </a:rPr>
              <a:t>MMUSIC</a:t>
            </a:r>
          </a:p>
          <a:p>
            <a:pPr algn="ctr">
              <a:lnSpc>
                <a:spcPct val="70000"/>
              </a:lnSpc>
            </a:pPr>
            <a:r>
              <a:rPr lang="en-US" sz="1400" dirty="0">
                <a:solidFill>
                  <a:srgbClr val="54638C"/>
                </a:solidFill>
                <a:cs typeface="Monotype Corsiva"/>
              </a:rPr>
              <a:t>(SDP, RTSP, ICE)</a:t>
            </a:r>
          </a:p>
        </p:txBody>
      </p:sp>
      <p:sp>
        <p:nvSpPr>
          <p:cNvPr id="31771" name="Oval 26"/>
          <p:cNvSpPr>
            <a:spLocks noChangeArrowheads="1"/>
          </p:cNvSpPr>
          <p:nvPr/>
        </p:nvSpPr>
        <p:spPr bwMode="auto">
          <a:xfrm>
            <a:off x="133350" y="3133725"/>
            <a:ext cx="1752600" cy="685800"/>
          </a:xfrm>
          <a:prstGeom prst="ellipse">
            <a:avLst/>
          </a:prstGeom>
          <a:solidFill>
            <a:srgbClr val="CCFFCC"/>
          </a:solidFill>
          <a:ln w="9525">
            <a:solidFill>
              <a:schemeClr val="tx1"/>
            </a:solidFill>
            <a:round/>
            <a:headEnd/>
            <a:tailEnd/>
          </a:ln>
        </p:spPr>
        <p:txBody>
          <a:bodyPr wrap="none" anchor="ctr">
            <a:prstTxWarp prst="textNoShape">
              <a:avLst/>
            </a:prstTxWarp>
          </a:bodyPr>
          <a:lstStyle/>
          <a:p>
            <a:pPr algn="ctr">
              <a:lnSpc>
                <a:spcPct val="80000"/>
              </a:lnSpc>
            </a:pPr>
            <a:r>
              <a:rPr lang="en-US" sz="1600" dirty="0">
                <a:solidFill>
                  <a:srgbClr val="54638C"/>
                </a:solidFill>
                <a:latin typeface="Trebuchet MS" charset="0"/>
              </a:rPr>
              <a:t>XCON</a:t>
            </a:r>
          </a:p>
          <a:p>
            <a:pPr algn="ctr">
              <a:lnSpc>
                <a:spcPct val="70000"/>
              </a:lnSpc>
            </a:pPr>
            <a:r>
              <a:rPr lang="en-US" sz="1200" dirty="0">
                <a:solidFill>
                  <a:srgbClr val="54638C"/>
                </a:solidFill>
              </a:rPr>
              <a:t>(conf. control)</a:t>
            </a:r>
          </a:p>
        </p:txBody>
      </p:sp>
      <p:sp>
        <p:nvSpPr>
          <p:cNvPr id="31772" name="Oval 27"/>
          <p:cNvSpPr>
            <a:spLocks noChangeArrowheads="1"/>
          </p:cNvSpPr>
          <p:nvPr/>
        </p:nvSpPr>
        <p:spPr bwMode="auto">
          <a:xfrm>
            <a:off x="6610350" y="2819400"/>
            <a:ext cx="2055813" cy="762000"/>
          </a:xfrm>
          <a:prstGeom prst="ellipse">
            <a:avLst/>
          </a:prstGeom>
          <a:solidFill>
            <a:srgbClr val="FFFF99">
              <a:alpha val="43921"/>
            </a:srgbClr>
          </a:solidFill>
          <a:ln w="9525">
            <a:solidFill>
              <a:schemeClr val="tx1"/>
            </a:solidFill>
            <a:round/>
            <a:headEnd/>
            <a:tailEnd/>
          </a:ln>
        </p:spPr>
        <p:txBody>
          <a:bodyPr wrap="none" anchor="ctr">
            <a:prstTxWarp prst="textNoShape">
              <a:avLst/>
            </a:prstTxWarp>
          </a:bodyPr>
          <a:lstStyle/>
          <a:p>
            <a:pPr algn="ctr">
              <a:lnSpc>
                <a:spcPct val="80000"/>
              </a:lnSpc>
            </a:pPr>
            <a:r>
              <a:rPr lang="en-US" sz="1800" dirty="0">
                <a:cs typeface="Monotype Corsiva"/>
              </a:rPr>
              <a:t>SPEERMINT</a:t>
            </a:r>
          </a:p>
          <a:p>
            <a:pPr algn="ctr">
              <a:lnSpc>
                <a:spcPct val="70000"/>
              </a:lnSpc>
            </a:pPr>
            <a:r>
              <a:rPr lang="en-US" sz="1200" dirty="0">
                <a:cs typeface="Monotype Corsiva"/>
              </a:rPr>
              <a:t>(peering)</a:t>
            </a:r>
          </a:p>
        </p:txBody>
      </p:sp>
      <p:cxnSp>
        <p:nvCxnSpPr>
          <p:cNvPr id="31773" name="AutoShape 28"/>
          <p:cNvCxnSpPr>
            <a:cxnSpLocks noChangeShapeType="1"/>
            <a:stCxn id="31772" idx="2"/>
            <a:endCxn id="31753" idx="2"/>
          </p:cNvCxnSpPr>
          <p:nvPr/>
        </p:nvCxnSpPr>
        <p:spPr bwMode="auto">
          <a:xfrm rot="10800000">
            <a:off x="6381750" y="2286000"/>
            <a:ext cx="228600" cy="914400"/>
          </a:xfrm>
          <a:prstGeom prst="curvedConnector3">
            <a:avLst>
              <a:gd name="adj1" fmla="val 200000"/>
            </a:avLst>
          </a:prstGeom>
          <a:noFill/>
          <a:ln w="28575">
            <a:solidFill>
              <a:schemeClr val="tx1"/>
            </a:solidFill>
            <a:round/>
            <a:headEnd/>
            <a:tailEnd type="triangle" w="med" len="med"/>
          </a:ln>
        </p:spPr>
      </p:cxnSp>
      <p:sp>
        <p:nvSpPr>
          <p:cNvPr id="31774" name="Text Box 29"/>
          <p:cNvSpPr txBox="1">
            <a:spLocks noChangeArrowheads="1"/>
          </p:cNvSpPr>
          <p:nvPr/>
        </p:nvSpPr>
        <p:spPr bwMode="auto">
          <a:xfrm>
            <a:off x="6229350" y="2819400"/>
            <a:ext cx="445530" cy="246221"/>
          </a:xfrm>
          <a:prstGeom prst="rect">
            <a:avLst/>
          </a:prstGeom>
          <a:noFill/>
          <a:ln w="9525">
            <a:noFill/>
            <a:miter lim="800000"/>
            <a:headEnd/>
            <a:tailEnd/>
          </a:ln>
        </p:spPr>
        <p:txBody>
          <a:bodyPr wrap="none">
            <a:prstTxWarp prst="textNoShape">
              <a:avLst/>
            </a:prstTxWarp>
            <a:spAutoFit/>
          </a:bodyPr>
          <a:lstStyle/>
          <a:p>
            <a:pPr algn="l">
              <a:spcBef>
                <a:spcPct val="25000"/>
              </a:spcBef>
              <a:spcAft>
                <a:spcPct val="25000"/>
              </a:spcAft>
            </a:pPr>
            <a:r>
              <a:rPr lang="en-US" sz="1000">
                <a:cs typeface="Monotype Corsiva"/>
              </a:rPr>
              <a:t>uses</a:t>
            </a:r>
          </a:p>
        </p:txBody>
      </p:sp>
      <p:cxnSp>
        <p:nvCxnSpPr>
          <p:cNvPr id="31775" name="AutoShape 30"/>
          <p:cNvCxnSpPr>
            <a:cxnSpLocks noChangeShapeType="1"/>
            <a:stCxn id="31771" idx="6"/>
            <a:endCxn id="31749" idx="1"/>
          </p:cNvCxnSpPr>
          <p:nvPr/>
        </p:nvCxnSpPr>
        <p:spPr bwMode="auto">
          <a:xfrm>
            <a:off x="1885950" y="3476625"/>
            <a:ext cx="1031875" cy="269875"/>
          </a:xfrm>
          <a:prstGeom prst="curvedConnector2">
            <a:avLst/>
          </a:prstGeom>
          <a:noFill/>
          <a:ln w="28575">
            <a:solidFill>
              <a:schemeClr val="tx1"/>
            </a:solidFill>
            <a:round/>
            <a:headEnd/>
            <a:tailEnd type="triangle" w="med" len="med"/>
          </a:ln>
        </p:spPr>
      </p:cxnSp>
      <p:sp>
        <p:nvSpPr>
          <p:cNvPr id="31776" name="Oval 31"/>
          <p:cNvSpPr>
            <a:spLocks noChangeArrowheads="1"/>
          </p:cNvSpPr>
          <p:nvPr/>
        </p:nvSpPr>
        <p:spPr bwMode="auto">
          <a:xfrm>
            <a:off x="6553200" y="5762625"/>
            <a:ext cx="1752600" cy="685800"/>
          </a:xfrm>
          <a:prstGeom prst="ellipse">
            <a:avLst/>
          </a:prstGeom>
          <a:solidFill>
            <a:srgbClr val="CCFFCC"/>
          </a:solidFill>
          <a:ln w="9525">
            <a:solidFill>
              <a:schemeClr val="tx1"/>
            </a:solidFill>
            <a:round/>
            <a:headEnd/>
            <a:tailEnd/>
          </a:ln>
        </p:spPr>
        <p:txBody>
          <a:bodyPr wrap="none" anchor="ctr">
            <a:prstTxWarp prst="textNoShape">
              <a:avLst/>
            </a:prstTxWarp>
          </a:bodyPr>
          <a:lstStyle/>
          <a:p>
            <a:pPr algn="ctr">
              <a:lnSpc>
                <a:spcPct val="80000"/>
              </a:lnSpc>
            </a:pPr>
            <a:r>
              <a:rPr lang="en-US" sz="1400" dirty="0">
                <a:solidFill>
                  <a:srgbClr val="54638C"/>
                </a:solidFill>
                <a:cs typeface="Monotype Corsiva"/>
              </a:rPr>
              <a:t>SPEECHSC</a:t>
            </a:r>
          </a:p>
          <a:p>
            <a:pPr>
              <a:lnSpc>
                <a:spcPct val="70000"/>
              </a:lnSpc>
            </a:pPr>
            <a:r>
              <a:rPr lang="en-US" sz="1200" dirty="0">
                <a:solidFill>
                  <a:srgbClr val="54638C"/>
                </a:solidFill>
                <a:cs typeface="Monotype Corsiva"/>
              </a:rPr>
              <a:t>(speech services)</a:t>
            </a:r>
          </a:p>
        </p:txBody>
      </p:sp>
      <p:cxnSp>
        <p:nvCxnSpPr>
          <p:cNvPr id="31778" name="AutoShape 33"/>
          <p:cNvCxnSpPr>
            <a:cxnSpLocks noChangeShapeType="1"/>
            <a:stCxn id="31772" idx="4"/>
            <a:endCxn id="31750" idx="6"/>
          </p:cNvCxnSpPr>
          <p:nvPr/>
        </p:nvCxnSpPr>
        <p:spPr bwMode="auto">
          <a:xfrm rot="5400000">
            <a:off x="7005242" y="3567509"/>
            <a:ext cx="619125" cy="646907"/>
          </a:xfrm>
          <a:prstGeom prst="curvedConnector2">
            <a:avLst/>
          </a:prstGeom>
          <a:noFill/>
          <a:ln w="9525">
            <a:solidFill>
              <a:schemeClr val="tx1"/>
            </a:solidFill>
            <a:round/>
            <a:headEnd/>
            <a:tailEnd type="triangle" w="med" len="med"/>
          </a:ln>
        </p:spPr>
      </p:cxnSp>
      <p:sp>
        <p:nvSpPr>
          <p:cNvPr id="31779" name="Text Box 34"/>
          <p:cNvSpPr txBox="1">
            <a:spLocks noChangeArrowheads="1"/>
          </p:cNvSpPr>
          <p:nvPr/>
        </p:nvSpPr>
        <p:spPr bwMode="auto">
          <a:xfrm>
            <a:off x="7677150" y="3667125"/>
            <a:ext cx="445530" cy="246221"/>
          </a:xfrm>
          <a:prstGeom prst="rect">
            <a:avLst/>
          </a:prstGeom>
          <a:noFill/>
          <a:ln w="9525">
            <a:noFill/>
            <a:miter lim="800000"/>
            <a:headEnd/>
            <a:tailEnd/>
          </a:ln>
        </p:spPr>
        <p:txBody>
          <a:bodyPr wrap="none">
            <a:prstTxWarp prst="textNoShape">
              <a:avLst/>
            </a:prstTxWarp>
            <a:spAutoFit/>
          </a:bodyPr>
          <a:lstStyle/>
          <a:p>
            <a:pPr algn="l">
              <a:spcBef>
                <a:spcPct val="25000"/>
              </a:spcBef>
              <a:spcAft>
                <a:spcPct val="25000"/>
              </a:spcAft>
            </a:pPr>
            <a:r>
              <a:rPr lang="en-US" sz="1000">
                <a:cs typeface="Monotype Corsiva"/>
              </a:rPr>
              <a:t>uses</a:t>
            </a:r>
          </a:p>
        </p:txBody>
      </p:sp>
      <p:sp>
        <p:nvSpPr>
          <p:cNvPr id="37" name="Oval 4"/>
          <p:cNvSpPr>
            <a:spLocks noChangeArrowheads="1"/>
          </p:cNvSpPr>
          <p:nvPr/>
        </p:nvSpPr>
        <p:spPr bwMode="auto">
          <a:xfrm>
            <a:off x="436563" y="3913346"/>
            <a:ext cx="1593850" cy="762000"/>
          </a:xfrm>
          <a:prstGeom prst="ellipse">
            <a:avLst/>
          </a:prstGeom>
          <a:solidFill>
            <a:srgbClr val="FFCC00"/>
          </a:solidFill>
          <a:ln w="9525">
            <a:solidFill>
              <a:schemeClr val="tx1"/>
            </a:solidFill>
            <a:round/>
            <a:headEnd/>
            <a:tailEnd/>
          </a:ln>
        </p:spPr>
        <p:txBody>
          <a:bodyPr wrap="none" anchor="ctr">
            <a:prstTxWarp prst="textNoShape">
              <a:avLst/>
            </a:prstTxWarp>
          </a:bodyPr>
          <a:lstStyle/>
          <a:p>
            <a:pPr algn="ctr">
              <a:lnSpc>
                <a:spcPct val="80000"/>
              </a:lnSpc>
              <a:spcAft>
                <a:spcPct val="25000"/>
              </a:spcAft>
            </a:pPr>
            <a:r>
              <a:rPr lang="en-US" dirty="0" smtClean="0">
                <a:cs typeface="Monotype Corsiva"/>
              </a:rPr>
              <a:t>BLISS</a:t>
            </a:r>
            <a:endParaRPr lang="en-US" sz="1800" dirty="0" smtClean="0">
              <a:cs typeface="Monotype Corsiva"/>
            </a:endParaRPr>
          </a:p>
          <a:p>
            <a:pPr algn="ctr">
              <a:lnSpc>
                <a:spcPct val="70000"/>
              </a:lnSpc>
              <a:spcAft>
                <a:spcPct val="25000"/>
              </a:spcAft>
            </a:pPr>
            <a:r>
              <a:rPr lang="en-US" sz="1200" dirty="0" smtClean="0">
                <a:cs typeface="Monotype Corsiva"/>
              </a:rPr>
              <a:t>(services)</a:t>
            </a:r>
            <a:endParaRPr lang="en-US" sz="1200" dirty="0">
              <a:cs typeface="Monotype Corsiva"/>
            </a:endParaRPr>
          </a:p>
        </p:txBody>
      </p:sp>
      <p:sp>
        <p:nvSpPr>
          <p:cNvPr id="44" name="Oval 8"/>
          <p:cNvSpPr>
            <a:spLocks noChangeArrowheads="1"/>
          </p:cNvSpPr>
          <p:nvPr/>
        </p:nvSpPr>
        <p:spPr bwMode="auto">
          <a:xfrm>
            <a:off x="7372350" y="4048125"/>
            <a:ext cx="1676400" cy="762000"/>
          </a:xfrm>
          <a:prstGeom prst="ellipse">
            <a:avLst/>
          </a:prstGeom>
          <a:solidFill>
            <a:srgbClr val="FFFF99">
              <a:alpha val="43921"/>
            </a:srgbClr>
          </a:solidFill>
          <a:ln w="9525">
            <a:solidFill>
              <a:schemeClr val="tx1"/>
            </a:solidFill>
            <a:round/>
            <a:headEnd/>
            <a:tailEnd/>
          </a:ln>
        </p:spPr>
        <p:txBody>
          <a:bodyPr wrap="none" anchor="ctr">
            <a:prstTxWarp prst="textNoShape">
              <a:avLst/>
            </a:prstTxWarp>
          </a:bodyPr>
          <a:lstStyle/>
          <a:p>
            <a:pPr algn="ctr">
              <a:lnSpc>
                <a:spcPct val="80000"/>
              </a:lnSpc>
            </a:pPr>
            <a:r>
              <a:rPr lang="en-US" dirty="0" smtClean="0">
                <a:cs typeface="Monotype Corsiva"/>
              </a:rPr>
              <a:t>DRINKS</a:t>
            </a:r>
            <a:endParaRPr lang="en-US" sz="1800" dirty="0" smtClean="0">
              <a:cs typeface="Monotype Corsiva"/>
            </a:endParaRPr>
          </a:p>
          <a:p>
            <a:pPr algn="ctr">
              <a:lnSpc>
                <a:spcPct val="70000"/>
              </a:lnSpc>
            </a:pPr>
            <a:r>
              <a:rPr lang="en-US" sz="1200" dirty="0" smtClean="0">
                <a:cs typeface="Monotype Corsiva"/>
              </a:rPr>
              <a:t>(registry)</a:t>
            </a:r>
            <a:endParaRPr lang="en-US" sz="1200" dirty="0">
              <a:cs typeface="Monotype Corsiva"/>
            </a:endParaRPr>
          </a:p>
        </p:txBody>
      </p:sp>
      <p:sp>
        <p:nvSpPr>
          <p:cNvPr id="45" name="Oval 31"/>
          <p:cNvSpPr>
            <a:spLocks noChangeArrowheads="1"/>
          </p:cNvSpPr>
          <p:nvPr/>
        </p:nvSpPr>
        <p:spPr bwMode="auto">
          <a:xfrm>
            <a:off x="6913563" y="5038725"/>
            <a:ext cx="1752600" cy="685800"/>
          </a:xfrm>
          <a:prstGeom prst="ellipse">
            <a:avLst/>
          </a:prstGeom>
          <a:solidFill>
            <a:srgbClr val="CCFFCC"/>
          </a:solidFill>
          <a:ln w="9525">
            <a:solidFill>
              <a:schemeClr val="tx1"/>
            </a:solidFill>
            <a:round/>
            <a:headEnd/>
            <a:tailEnd/>
          </a:ln>
        </p:spPr>
        <p:txBody>
          <a:bodyPr wrap="none" anchor="ctr">
            <a:prstTxWarp prst="textNoShape">
              <a:avLst/>
            </a:prstTxWarp>
          </a:bodyPr>
          <a:lstStyle/>
          <a:p>
            <a:pPr algn="ctr">
              <a:lnSpc>
                <a:spcPct val="80000"/>
              </a:lnSpc>
            </a:pPr>
            <a:r>
              <a:rPr lang="en-US" sz="1400" dirty="0" smtClean="0">
                <a:solidFill>
                  <a:srgbClr val="54638C"/>
                </a:solidFill>
                <a:cs typeface="Monotype Corsiva"/>
              </a:rPr>
              <a:t>MEDIACTRL</a:t>
            </a:r>
          </a:p>
          <a:p>
            <a:pPr algn="ctr">
              <a:lnSpc>
                <a:spcPct val="70000"/>
              </a:lnSpc>
            </a:pPr>
            <a:r>
              <a:rPr lang="en-US" sz="1400" dirty="0" smtClean="0">
                <a:solidFill>
                  <a:srgbClr val="54638C"/>
                </a:solidFill>
                <a:cs typeface="Monotype Corsiva"/>
              </a:rPr>
              <a:t>(</a:t>
            </a:r>
            <a:r>
              <a:rPr lang="en-US" sz="1200" dirty="0" smtClean="0">
                <a:solidFill>
                  <a:srgbClr val="54638C"/>
                </a:solidFill>
                <a:cs typeface="Monotype Corsiva"/>
              </a:rPr>
              <a:t>media servers)</a:t>
            </a:r>
            <a:endParaRPr lang="en-US" sz="1200" dirty="0">
              <a:solidFill>
                <a:srgbClr val="54638C"/>
              </a:solidFill>
              <a:cs typeface="Monotype Corsiva"/>
            </a:endParaRPr>
          </a:p>
        </p:txBody>
      </p:sp>
      <p:cxnSp>
        <p:nvCxnSpPr>
          <p:cNvPr id="46" name="AutoShape 30"/>
          <p:cNvCxnSpPr>
            <a:cxnSpLocks noChangeShapeType="1"/>
            <a:stCxn id="37" idx="6"/>
          </p:cNvCxnSpPr>
          <p:nvPr/>
        </p:nvCxnSpPr>
        <p:spPr bwMode="auto">
          <a:xfrm flipV="1">
            <a:off x="2030413" y="4124325"/>
            <a:ext cx="541337" cy="170021"/>
          </a:xfrm>
          <a:prstGeom prst="curvedConnector3">
            <a:avLst>
              <a:gd name="adj1" fmla="val 50000"/>
            </a:avLst>
          </a:prstGeom>
          <a:noFill/>
          <a:ln w="28575">
            <a:solidFill>
              <a:schemeClr val="tx1"/>
            </a:solidFill>
            <a:round/>
            <a:headEnd/>
            <a:tailEnd type="triangle" w="med" len="med"/>
          </a:ln>
        </p:spPr>
      </p:cxnSp>
      <p:sp>
        <p:nvSpPr>
          <p:cNvPr id="50" name="Oval 8"/>
          <p:cNvSpPr>
            <a:spLocks noChangeArrowheads="1"/>
          </p:cNvSpPr>
          <p:nvPr/>
        </p:nvSpPr>
        <p:spPr bwMode="auto">
          <a:xfrm>
            <a:off x="5314951" y="1076325"/>
            <a:ext cx="1676400" cy="762000"/>
          </a:xfrm>
          <a:prstGeom prst="ellipse">
            <a:avLst/>
          </a:prstGeom>
          <a:solidFill>
            <a:schemeClr val="bg2">
              <a:alpha val="43921"/>
            </a:schemeClr>
          </a:solidFill>
          <a:ln w="9525">
            <a:solidFill>
              <a:schemeClr val="tx1"/>
            </a:solidFill>
            <a:round/>
            <a:headEnd/>
            <a:tailEnd/>
          </a:ln>
        </p:spPr>
        <p:txBody>
          <a:bodyPr wrap="none" anchor="ctr">
            <a:prstTxWarp prst="textNoShape">
              <a:avLst/>
            </a:prstTxWarp>
          </a:bodyPr>
          <a:lstStyle/>
          <a:p>
            <a:pPr algn="ctr">
              <a:lnSpc>
                <a:spcPct val="80000"/>
              </a:lnSpc>
            </a:pPr>
            <a:r>
              <a:rPr lang="en-US" dirty="0" smtClean="0">
                <a:cs typeface="Monotype Corsiva"/>
              </a:rPr>
              <a:t>P2PSIP</a:t>
            </a:r>
            <a:endParaRPr lang="en-US" sz="1800" dirty="0" smtClean="0">
              <a:cs typeface="Monotype Corsiva"/>
            </a:endParaRPr>
          </a:p>
          <a:p>
            <a:pPr algn="ctr">
              <a:lnSpc>
                <a:spcPct val="70000"/>
              </a:lnSpc>
            </a:pPr>
            <a:r>
              <a:rPr lang="en-US" sz="1200" dirty="0" smtClean="0">
                <a:cs typeface="Monotype Corsiva"/>
              </a:rPr>
              <a:t>(DHT protocol)</a:t>
            </a:r>
            <a:endParaRPr lang="en-US" sz="1200" dirty="0">
              <a:cs typeface="Monotype Corsiva"/>
            </a:endParaRPr>
          </a:p>
        </p:txBody>
      </p:sp>
      <p:sp>
        <p:nvSpPr>
          <p:cNvPr id="51" name="Oval 10"/>
          <p:cNvSpPr>
            <a:spLocks noChangeArrowheads="1"/>
          </p:cNvSpPr>
          <p:nvPr/>
        </p:nvSpPr>
        <p:spPr bwMode="auto">
          <a:xfrm>
            <a:off x="2724150" y="1000125"/>
            <a:ext cx="2362200" cy="762000"/>
          </a:xfrm>
          <a:prstGeom prst="ellipse">
            <a:avLst/>
          </a:prstGeom>
          <a:solidFill>
            <a:srgbClr val="FF9900">
              <a:alpha val="41960"/>
            </a:srgbClr>
          </a:solidFill>
          <a:ln w="9525">
            <a:solidFill>
              <a:schemeClr val="tx1"/>
            </a:solidFill>
            <a:round/>
            <a:headEnd/>
            <a:tailEnd/>
          </a:ln>
        </p:spPr>
        <p:txBody>
          <a:bodyPr wrap="none" anchor="ctr">
            <a:prstTxWarp prst="textNoShape">
              <a:avLst/>
            </a:prstTxWarp>
          </a:bodyPr>
          <a:lstStyle/>
          <a:p>
            <a:pPr algn="ctr">
              <a:lnSpc>
                <a:spcPct val="80000"/>
              </a:lnSpc>
            </a:pPr>
            <a:r>
              <a:rPr lang="en-US" dirty="0" smtClean="0">
                <a:cs typeface="Monotype Corsiva"/>
              </a:rPr>
              <a:t>XMPP</a:t>
            </a:r>
            <a:endParaRPr lang="en-US" sz="1800" dirty="0" smtClean="0">
              <a:cs typeface="Monotype Corsiva"/>
            </a:endParaRPr>
          </a:p>
          <a:p>
            <a:pPr algn="ctr">
              <a:lnSpc>
                <a:spcPct val="70000"/>
              </a:lnSpc>
            </a:pPr>
            <a:r>
              <a:rPr lang="en-US" sz="1200" dirty="0">
                <a:cs typeface="Monotype Corsiva"/>
              </a:rPr>
              <a:t>(presence)</a:t>
            </a:r>
          </a:p>
        </p:txBody>
      </p:sp>
      <p:sp>
        <p:nvSpPr>
          <p:cNvPr id="52" name="Footer Placeholder 51"/>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OpenVoIP snapshots</a:t>
            </a:r>
          </a:p>
        </p:txBody>
      </p:sp>
      <p:sp>
        <p:nvSpPr>
          <p:cNvPr id="224259" name="Rectangle 3"/>
          <p:cNvSpPr>
            <a:spLocks noGrp="1" noChangeArrowheads="1"/>
          </p:cNvSpPr>
          <p:nvPr>
            <p:ph type="body" idx="1"/>
          </p:nvPr>
        </p:nvSpPr>
        <p:spPr>
          <a:xfrm>
            <a:off x="990600" y="1295400"/>
            <a:ext cx="7772400" cy="4648200"/>
          </a:xfrm>
        </p:spPr>
        <p:txBody>
          <a:bodyPr/>
          <a:lstStyle/>
          <a:p>
            <a:r>
              <a:rPr lang="en-US" sz="2400"/>
              <a:t>Tracing lookup request on Google Maps</a:t>
            </a:r>
          </a:p>
        </p:txBody>
      </p:sp>
      <p:pic>
        <p:nvPicPr>
          <p:cNvPr id="224260" name="Picture 4"/>
          <p:cNvPicPr>
            <a:picLocks noChangeAspect="1" noChangeArrowheads="1"/>
          </p:cNvPicPr>
          <p:nvPr/>
        </p:nvPicPr>
        <p:blipFill>
          <a:blip r:embed="rId2"/>
          <a:srcRect/>
          <a:stretch>
            <a:fillRect/>
          </a:stretch>
        </p:blipFill>
        <p:spPr bwMode="auto">
          <a:xfrm>
            <a:off x="304800" y="1828800"/>
            <a:ext cx="4048125" cy="2390775"/>
          </a:xfrm>
          <a:prstGeom prst="rect">
            <a:avLst/>
          </a:prstGeom>
          <a:noFill/>
        </p:spPr>
      </p:pic>
      <p:pic>
        <p:nvPicPr>
          <p:cNvPr id="224261" name="Picture 5"/>
          <p:cNvPicPr>
            <a:picLocks noChangeAspect="1" noChangeArrowheads="1"/>
          </p:cNvPicPr>
          <p:nvPr/>
        </p:nvPicPr>
        <p:blipFill>
          <a:blip r:embed="rId3"/>
          <a:srcRect/>
          <a:stretch>
            <a:fillRect/>
          </a:stretch>
        </p:blipFill>
        <p:spPr bwMode="auto">
          <a:xfrm>
            <a:off x="2819400" y="3581400"/>
            <a:ext cx="5867400" cy="2713038"/>
          </a:xfrm>
          <a:prstGeom prst="rect">
            <a:avLst/>
          </a:prstGeom>
          <a:noFill/>
        </p:spPr>
      </p:pic>
      <p:sp>
        <p:nvSpPr>
          <p:cNvPr id="7" name="Slide Number Placeholder 6"/>
          <p:cNvSpPr>
            <a:spLocks noGrp="1"/>
          </p:cNvSpPr>
          <p:nvPr>
            <p:ph type="sldNum" sz="quarter" idx="12"/>
          </p:nvPr>
        </p:nvSpPr>
        <p:spPr/>
        <p:txBody>
          <a:bodyPr/>
          <a:lstStyle/>
          <a:p>
            <a:pPr>
              <a:defRPr/>
            </a:pPr>
            <a:fld id="{A58FF420-BD8C-504F-AC45-7BBA26AE665F}" type="slidenum">
              <a:rPr lang="en-US" smtClean="0"/>
              <a:pPr>
                <a:defRPr/>
              </a:pPr>
              <a:t>80</a:t>
            </a:fld>
            <a:endParaRPr lang="en-US"/>
          </a:p>
        </p:txBody>
      </p:sp>
      <p:sp>
        <p:nvSpPr>
          <p:cNvPr id="8" name="Footer Placeholder 7"/>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343400"/>
            <a:ext cx="8511989" cy="2286000"/>
          </a:xfrm>
        </p:spPr>
        <p:txBody>
          <a:bodyPr/>
          <a:lstStyle/>
          <a:p>
            <a:pPr>
              <a:lnSpc>
                <a:spcPct val="100000"/>
              </a:lnSpc>
            </a:pPr>
            <a:r>
              <a:rPr lang="en-US" sz="7200" dirty="0" smtClean="0"/>
              <a:t>Integrating cellular and 802.11</a:t>
            </a:r>
            <a:endParaRPr lang="en-US" sz="7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Integrating VoIP and Cellular</a:t>
            </a:r>
            <a:endParaRPr lang="en-US" dirty="0"/>
          </a:p>
        </p:txBody>
      </p:sp>
      <p:graphicFrame>
        <p:nvGraphicFramePr>
          <p:cNvPr id="7" name="Diagram 6"/>
          <p:cNvGraphicFramePr/>
          <p:nvPr/>
        </p:nvGraphicFramePr>
        <p:xfrm>
          <a:off x="612775" y="1371600"/>
          <a:ext cx="7918449" cy="4648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IEEE DLT 2009</a:t>
            </a:r>
            <a:endParaRPr lang="en-US"/>
          </a:p>
        </p:txBody>
      </p:sp>
      <p:sp>
        <p:nvSpPr>
          <p:cNvPr id="6" name="Slide Number Placeholder 5"/>
          <p:cNvSpPr>
            <a:spLocks noGrp="1"/>
          </p:cNvSpPr>
          <p:nvPr>
            <p:ph type="sldNum" sz="quarter" idx="12"/>
          </p:nvPr>
        </p:nvSpPr>
        <p:spPr/>
        <p:txBody>
          <a:bodyPr/>
          <a:lstStyle/>
          <a:p>
            <a:fld id="{6055C559-F800-E248-BEDB-E8A0154211FA}" type="slidenum">
              <a:rPr lang="en-US" smtClean="0"/>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t>VoIP+GSM</a:t>
            </a:r>
            <a:r>
              <a:rPr lang="en-US" dirty="0" smtClean="0"/>
              <a:t> </a:t>
            </a:r>
            <a:r>
              <a:rPr lang="en-US" dirty="0" err="1" smtClean="0"/>
              <a:t>testbed</a:t>
            </a:r>
            <a:endParaRPr lang="en-US" dirty="0"/>
          </a:p>
        </p:txBody>
      </p:sp>
      <p:grpSp>
        <p:nvGrpSpPr>
          <p:cNvPr id="2" name="Group 21"/>
          <p:cNvGrpSpPr>
            <a:grpSpLocks/>
          </p:cNvGrpSpPr>
          <p:nvPr/>
        </p:nvGrpSpPr>
        <p:grpSpPr bwMode="auto">
          <a:xfrm>
            <a:off x="1493838" y="1219200"/>
            <a:ext cx="6710362" cy="4419600"/>
            <a:chOff x="1493838" y="1295400"/>
            <a:chExt cx="6710425" cy="4419600"/>
          </a:xfrm>
        </p:grpSpPr>
        <p:sp>
          <p:nvSpPr>
            <p:cNvPr id="31748" name="Cloud"/>
            <p:cNvSpPr>
              <a:spLocks noChangeAspect="1" noEditPoints="1" noChangeArrowheads="1"/>
            </p:cNvSpPr>
            <p:nvPr/>
          </p:nvSpPr>
          <p:spPr bwMode="auto">
            <a:xfrm>
              <a:off x="3703659" y="2803525"/>
              <a:ext cx="4343441" cy="2911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tx1"/>
              </a:solidFill>
              <a:prstDash val="dash"/>
              <a:miter lim="800000"/>
              <a:headEnd/>
              <a:tailEnd/>
            </a:ln>
            <a:effectLst>
              <a:outerShdw dist="107763" dir="2700000" algn="ctr" rotWithShape="0">
                <a:srgbClr val="808080"/>
              </a:outerShdw>
            </a:effectLst>
          </p:spPr>
          <p:txBody>
            <a:bodyPr>
              <a:prstTxWarp prst="textNoShape">
                <a:avLst/>
              </a:prstTxWarp>
            </a:bodyPr>
            <a:lstStyle/>
            <a:p>
              <a:endParaRPr lang="en-US"/>
            </a:p>
          </p:txBody>
        </p:sp>
        <p:sp>
          <p:nvSpPr>
            <p:cNvPr id="31749" name="Cloud"/>
            <p:cNvSpPr>
              <a:spLocks noChangeAspect="1" noEditPoints="1" noChangeArrowheads="1"/>
            </p:cNvSpPr>
            <p:nvPr/>
          </p:nvSpPr>
          <p:spPr bwMode="auto">
            <a:xfrm>
              <a:off x="1493838" y="2955925"/>
              <a:ext cx="4016413" cy="26908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tx1"/>
              </a:solidFill>
              <a:prstDash val="dash"/>
              <a:miter lim="800000"/>
              <a:headEnd/>
              <a:tailEnd/>
            </a:ln>
            <a:effectLst>
              <a:outerShdw dist="107763" dir="2700000" algn="ctr" rotWithShape="0">
                <a:srgbClr val="808080"/>
              </a:outerShdw>
            </a:effectLst>
          </p:spPr>
          <p:txBody>
            <a:bodyPr>
              <a:prstTxWarp prst="textNoShape">
                <a:avLst/>
              </a:prstTxWarp>
            </a:bodyPr>
            <a:lstStyle/>
            <a:p>
              <a:endParaRPr lang="en-US"/>
            </a:p>
          </p:txBody>
        </p:sp>
        <p:pic>
          <p:nvPicPr>
            <p:cNvPr id="10247" name="Picture 6" descr="j0431583"/>
            <p:cNvPicPr>
              <a:picLocks noChangeAspect="1" noChangeArrowheads="1"/>
            </p:cNvPicPr>
            <p:nvPr/>
          </p:nvPicPr>
          <p:blipFill>
            <a:blip r:embed="rId3"/>
            <a:srcRect/>
            <a:stretch>
              <a:fillRect/>
            </a:stretch>
          </p:blipFill>
          <p:spPr bwMode="auto">
            <a:xfrm>
              <a:off x="2408238" y="4343400"/>
              <a:ext cx="769937" cy="769938"/>
            </a:xfrm>
            <a:prstGeom prst="rect">
              <a:avLst/>
            </a:prstGeom>
            <a:noFill/>
            <a:ln w="9525">
              <a:noFill/>
              <a:miter lim="800000"/>
              <a:headEnd/>
              <a:tailEnd/>
            </a:ln>
          </p:spPr>
        </p:pic>
        <p:pic>
          <p:nvPicPr>
            <p:cNvPr id="10248" name="Picture 7" descr="j0431507"/>
            <p:cNvPicPr>
              <a:picLocks noChangeAspect="1" noChangeArrowheads="1"/>
            </p:cNvPicPr>
            <p:nvPr/>
          </p:nvPicPr>
          <p:blipFill>
            <a:blip r:embed="rId4"/>
            <a:srcRect/>
            <a:stretch>
              <a:fillRect/>
            </a:stretch>
          </p:blipFill>
          <p:spPr bwMode="auto">
            <a:xfrm>
              <a:off x="4389438" y="3505200"/>
              <a:ext cx="685800" cy="685800"/>
            </a:xfrm>
            <a:prstGeom prst="rect">
              <a:avLst/>
            </a:prstGeom>
            <a:noFill/>
            <a:ln w="9525">
              <a:noFill/>
              <a:miter lim="800000"/>
              <a:headEnd/>
              <a:tailEnd/>
            </a:ln>
          </p:spPr>
        </p:pic>
        <p:pic>
          <p:nvPicPr>
            <p:cNvPr id="10249" name="Picture 8" descr="MCj04352420000[1]"/>
            <p:cNvPicPr>
              <a:picLocks noChangeAspect="1" noChangeArrowheads="1"/>
            </p:cNvPicPr>
            <p:nvPr/>
          </p:nvPicPr>
          <p:blipFill>
            <a:blip r:embed="rId5"/>
            <a:srcRect/>
            <a:stretch>
              <a:fillRect/>
            </a:stretch>
          </p:blipFill>
          <p:spPr bwMode="auto">
            <a:xfrm>
              <a:off x="4389438" y="2028825"/>
              <a:ext cx="592137" cy="1171575"/>
            </a:xfrm>
            <a:prstGeom prst="rect">
              <a:avLst/>
            </a:prstGeom>
            <a:noFill/>
            <a:ln w="9525">
              <a:noFill/>
              <a:miter lim="800000"/>
              <a:headEnd/>
              <a:tailEnd/>
            </a:ln>
          </p:spPr>
        </p:pic>
        <p:pic>
          <p:nvPicPr>
            <p:cNvPr id="10250" name="Picture 9" descr="MCj04325670000[1]"/>
            <p:cNvPicPr>
              <a:picLocks noChangeAspect="1" noChangeArrowheads="1"/>
            </p:cNvPicPr>
            <p:nvPr/>
          </p:nvPicPr>
          <p:blipFill>
            <a:blip r:embed="rId6"/>
            <a:srcRect/>
            <a:stretch>
              <a:fillRect/>
            </a:stretch>
          </p:blipFill>
          <p:spPr bwMode="auto">
            <a:xfrm>
              <a:off x="6142038" y="4419600"/>
              <a:ext cx="1001712" cy="1001713"/>
            </a:xfrm>
            <a:prstGeom prst="rect">
              <a:avLst/>
            </a:prstGeom>
            <a:noFill/>
            <a:ln w="9525">
              <a:noFill/>
              <a:miter lim="800000"/>
              <a:headEnd/>
              <a:tailEnd/>
            </a:ln>
          </p:spPr>
        </p:pic>
        <p:sp>
          <p:nvSpPr>
            <p:cNvPr id="10251" name="Text Box 10"/>
            <p:cNvSpPr txBox="1">
              <a:spLocks noChangeArrowheads="1"/>
            </p:cNvSpPr>
            <p:nvPr/>
          </p:nvSpPr>
          <p:spPr bwMode="auto">
            <a:xfrm>
              <a:off x="2136775" y="3733800"/>
              <a:ext cx="1338263" cy="304800"/>
            </a:xfrm>
            <a:prstGeom prst="rect">
              <a:avLst/>
            </a:prstGeom>
            <a:noFill/>
            <a:ln w="9525">
              <a:noFill/>
              <a:miter lim="800000"/>
              <a:headEnd/>
              <a:tailEnd/>
            </a:ln>
          </p:spPr>
          <p:txBody>
            <a:bodyPr wrap="none">
              <a:prstTxWarp prst="textNoShape">
                <a:avLst/>
              </a:prstTxWarp>
              <a:spAutoFit/>
            </a:bodyPr>
            <a:lstStyle/>
            <a:p>
              <a:r>
                <a:rPr lang="en-US" sz="1400" b="1"/>
                <a:t>GSM Network</a:t>
              </a:r>
            </a:p>
          </p:txBody>
        </p:sp>
        <p:sp>
          <p:nvSpPr>
            <p:cNvPr id="10252" name="Text Box 11"/>
            <p:cNvSpPr txBox="1">
              <a:spLocks noChangeArrowheads="1"/>
            </p:cNvSpPr>
            <p:nvPr/>
          </p:nvSpPr>
          <p:spPr bwMode="auto">
            <a:xfrm>
              <a:off x="6327775" y="3733800"/>
              <a:ext cx="1308100" cy="304800"/>
            </a:xfrm>
            <a:prstGeom prst="rect">
              <a:avLst/>
            </a:prstGeom>
            <a:noFill/>
            <a:ln w="9525">
              <a:noFill/>
              <a:miter lim="800000"/>
              <a:headEnd/>
              <a:tailEnd/>
            </a:ln>
          </p:spPr>
          <p:txBody>
            <a:bodyPr wrap="none">
              <a:prstTxWarp prst="textNoShape">
                <a:avLst/>
              </a:prstTxWarp>
              <a:spAutoFit/>
            </a:bodyPr>
            <a:lstStyle/>
            <a:p>
              <a:r>
                <a:rPr lang="en-US" sz="1400" b="1"/>
                <a:t>WiFi Network</a:t>
              </a:r>
            </a:p>
          </p:txBody>
        </p:sp>
        <p:sp>
          <p:nvSpPr>
            <p:cNvPr id="10253" name="Text Box 12"/>
            <p:cNvSpPr txBox="1">
              <a:spLocks noChangeArrowheads="1"/>
            </p:cNvSpPr>
            <p:nvPr/>
          </p:nvSpPr>
          <p:spPr bwMode="auto">
            <a:xfrm>
              <a:off x="2413000" y="5029200"/>
              <a:ext cx="757238" cy="304800"/>
            </a:xfrm>
            <a:prstGeom prst="rect">
              <a:avLst/>
            </a:prstGeom>
            <a:noFill/>
            <a:ln w="9525">
              <a:noFill/>
              <a:miter lim="800000"/>
              <a:headEnd/>
              <a:tailEnd/>
            </a:ln>
          </p:spPr>
          <p:txBody>
            <a:bodyPr wrap="none">
              <a:prstTxWarp prst="textNoShape">
                <a:avLst/>
              </a:prstTxWarp>
              <a:spAutoFit/>
            </a:bodyPr>
            <a:lstStyle/>
            <a:p>
              <a:r>
                <a:rPr lang="en-US" sz="1400" b="1"/>
                <a:t>User A</a:t>
              </a:r>
            </a:p>
          </p:txBody>
        </p:sp>
        <p:sp>
          <p:nvSpPr>
            <p:cNvPr id="10254" name="Text Box 13"/>
            <p:cNvSpPr txBox="1">
              <a:spLocks noChangeArrowheads="1"/>
            </p:cNvSpPr>
            <p:nvPr/>
          </p:nvSpPr>
          <p:spPr bwMode="auto">
            <a:xfrm>
              <a:off x="3836988" y="4130675"/>
              <a:ext cx="1924050" cy="517525"/>
            </a:xfrm>
            <a:prstGeom prst="rect">
              <a:avLst/>
            </a:prstGeom>
            <a:noFill/>
            <a:ln w="9525">
              <a:noFill/>
              <a:miter lim="800000"/>
              <a:headEnd/>
              <a:tailEnd/>
            </a:ln>
          </p:spPr>
          <p:txBody>
            <a:bodyPr wrap="none">
              <a:prstTxWarp prst="textNoShape">
                <a:avLst/>
              </a:prstTxWarp>
              <a:spAutoFit/>
            </a:bodyPr>
            <a:lstStyle/>
            <a:p>
              <a:pPr algn="ctr"/>
              <a:r>
                <a:rPr lang="en-US" sz="1400" b="1"/>
                <a:t>User B</a:t>
              </a:r>
            </a:p>
            <a:p>
              <a:pPr algn="ctr"/>
              <a:r>
                <a:rPr lang="en-US" sz="1400" b="1"/>
                <a:t>(dual-mode handset)</a:t>
              </a:r>
            </a:p>
          </p:txBody>
        </p:sp>
        <p:sp>
          <p:nvSpPr>
            <p:cNvPr id="10255" name="Text Box 14"/>
            <p:cNvSpPr txBox="1">
              <a:spLocks noChangeArrowheads="1"/>
            </p:cNvSpPr>
            <p:nvPr/>
          </p:nvSpPr>
          <p:spPr bwMode="auto">
            <a:xfrm>
              <a:off x="5059363" y="1889125"/>
              <a:ext cx="3144900" cy="584775"/>
            </a:xfrm>
            <a:prstGeom prst="rect">
              <a:avLst/>
            </a:prstGeom>
            <a:noFill/>
            <a:ln w="9525">
              <a:noFill/>
              <a:miter lim="800000"/>
              <a:headEnd/>
              <a:tailEnd/>
            </a:ln>
          </p:spPr>
          <p:txBody>
            <a:bodyPr wrap="none">
              <a:prstTxWarp prst="textNoShape">
                <a:avLst/>
              </a:prstTxWarp>
              <a:spAutoFit/>
            </a:bodyPr>
            <a:lstStyle/>
            <a:p>
              <a:r>
                <a:rPr lang="en-US" sz="1600" b="1"/>
                <a:t>ISDN Gateway/SIP Conference</a:t>
              </a:r>
            </a:p>
            <a:p>
              <a:r>
                <a:rPr lang="en-US" sz="1600" b="1"/>
                <a:t>Server/SIP Proxy Server</a:t>
              </a:r>
            </a:p>
          </p:txBody>
        </p:sp>
        <p:sp>
          <p:nvSpPr>
            <p:cNvPr id="10256" name="Text Box 15"/>
            <p:cNvSpPr txBox="1">
              <a:spLocks noChangeArrowheads="1"/>
            </p:cNvSpPr>
            <p:nvPr/>
          </p:nvSpPr>
          <p:spPr bwMode="auto">
            <a:xfrm>
              <a:off x="5989638" y="5105400"/>
              <a:ext cx="1296987" cy="304800"/>
            </a:xfrm>
            <a:prstGeom prst="rect">
              <a:avLst/>
            </a:prstGeom>
            <a:noFill/>
            <a:ln w="9525">
              <a:noFill/>
              <a:miter lim="800000"/>
              <a:headEnd/>
              <a:tailEnd/>
            </a:ln>
          </p:spPr>
          <p:txBody>
            <a:bodyPr wrap="none">
              <a:prstTxWarp prst="textNoShape">
                <a:avLst/>
              </a:prstTxWarp>
              <a:spAutoFit/>
            </a:bodyPr>
            <a:lstStyle/>
            <a:p>
              <a:r>
                <a:rPr lang="en-US" sz="1400" b="1"/>
                <a:t>Access Point</a:t>
              </a:r>
            </a:p>
          </p:txBody>
        </p:sp>
        <p:pic>
          <p:nvPicPr>
            <p:cNvPr id="10257" name="Picture 16" descr="MCj03499930000[1]"/>
            <p:cNvPicPr>
              <a:picLocks noChangeAspect="1" noChangeArrowheads="1"/>
            </p:cNvPicPr>
            <p:nvPr/>
          </p:nvPicPr>
          <p:blipFill>
            <a:blip r:embed="rId7"/>
            <a:srcRect/>
            <a:stretch>
              <a:fillRect/>
            </a:stretch>
          </p:blipFill>
          <p:spPr bwMode="auto">
            <a:xfrm>
              <a:off x="2255838" y="2209800"/>
              <a:ext cx="647700" cy="1090613"/>
            </a:xfrm>
            <a:prstGeom prst="rect">
              <a:avLst/>
            </a:prstGeom>
            <a:noFill/>
            <a:ln w="9525">
              <a:noFill/>
              <a:miter lim="800000"/>
              <a:headEnd/>
              <a:tailEnd/>
            </a:ln>
          </p:spPr>
        </p:pic>
        <p:sp>
          <p:nvSpPr>
            <p:cNvPr id="10258" name="Text Box 17"/>
            <p:cNvSpPr txBox="1">
              <a:spLocks noChangeArrowheads="1"/>
            </p:cNvSpPr>
            <p:nvPr/>
          </p:nvSpPr>
          <p:spPr bwMode="auto">
            <a:xfrm>
              <a:off x="1787525" y="1905000"/>
              <a:ext cx="1670050" cy="304800"/>
            </a:xfrm>
            <a:prstGeom prst="rect">
              <a:avLst/>
            </a:prstGeom>
            <a:noFill/>
            <a:ln w="9525">
              <a:noFill/>
              <a:miter lim="800000"/>
              <a:headEnd/>
              <a:tailEnd/>
            </a:ln>
          </p:spPr>
          <p:txBody>
            <a:bodyPr wrap="none">
              <a:prstTxWarp prst="textNoShape">
                <a:avLst/>
              </a:prstTxWarp>
              <a:spAutoFit/>
            </a:bodyPr>
            <a:lstStyle/>
            <a:p>
              <a:r>
                <a:rPr lang="en-US" sz="1400" b="1"/>
                <a:t>Cell-phone Tower</a:t>
              </a:r>
            </a:p>
          </p:txBody>
        </p:sp>
        <p:cxnSp>
          <p:nvCxnSpPr>
            <p:cNvPr id="20" name="Shape 19"/>
            <p:cNvCxnSpPr/>
            <p:nvPr/>
          </p:nvCxnSpPr>
          <p:spPr>
            <a:xfrm rot="5400000" flipH="1" flipV="1">
              <a:off x="4833178" y="1404140"/>
              <a:ext cx="504825" cy="8016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60" name="TextBox 20"/>
            <p:cNvSpPr txBox="1">
              <a:spLocks noChangeArrowheads="1"/>
            </p:cNvSpPr>
            <p:nvPr/>
          </p:nvSpPr>
          <p:spPr bwMode="auto">
            <a:xfrm>
              <a:off x="4724400" y="1295400"/>
              <a:ext cx="809837" cy="307777"/>
            </a:xfrm>
            <a:prstGeom prst="rect">
              <a:avLst/>
            </a:prstGeom>
            <a:noFill/>
            <a:ln w="9525">
              <a:noFill/>
              <a:miter lim="800000"/>
              <a:headEnd/>
              <a:tailEnd/>
            </a:ln>
          </p:spPr>
          <p:txBody>
            <a:bodyPr wrap="none">
              <a:prstTxWarp prst="textNoShape">
                <a:avLst/>
              </a:prstTxWarp>
              <a:spAutoFit/>
            </a:bodyPr>
            <a:lstStyle/>
            <a:p>
              <a:r>
                <a:rPr lang="en-US" sz="1400" b="1"/>
                <a:t>T1 Line</a:t>
              </a:r>
            </a:p>
          </p:txBody>
        </p:sp>
      </p:grpSp>
      <p:sp>
        <p:nvSpPr>
          <p:cNvPr id="10244" name="TextBox 23"/>
          <p:cNvSpPr txBox="1">
            <a:spLocks noChangeArrowheads="1"/>
          </p:cNvSpPr>
          <p:nvPr/>
        </p:nvSpPr>
        <p:spPr bwMode="auto">
          <a:xfrm>
            <a:off x="236538" y="5345113"/>
            <a:ext cx="6934200" cy="1016000"/>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000" dirty="0"/>
              <a:t> Dual-mode handset</a:t>
            </a:r>
          </a:p>
          <a:p>
            <a:pPr lvl="1">
              <a:buFont typeface="Arial" charset="0"/>
              <a:buChar char="•"/>
            </a:pPr>
            <a:r>
              <a:rPr lang="en-US" sz="2000" dirty="0"/>
              <a:t> IP interface: X-</a:t>
            </a:r>
            <a:r>
              <a:rPr lang="en-US" sz="2000" dirty="0" err="1"/>
              <a:t>Lite</a:t>
            </a:r>
            <a:r>
              <a:rPr lang="en-US" sz="2000" dirty="0"/>
              <a:t> client</a:t>
            </a:r>
          </a:p>
          <a:p>
            <a:pPr lvl="1">
              <a:buFont typeface="Arial" charset="0"/>
              <a:buChar char="•"/>
            </a:pPr>
            <a:r>
              <a:rPr lang="en-US" sz="2000" dirty="0"/>
              <a:t> GSM interface: Nokia </a:t>
            </a:r>
            <a:r>
              <a:rPr lang="en-US" sz="2000" dirty="0" err="1"/>
              <a:t>cellphone</a:t>
            </a:r>
            <a:endParaRPr lang="en-US" sz="2000" dirty="0"/>
          </a:p>
        </p:txBody>
      </p:sp>
      <p:sp>
        <p:nvSpPr>
          <p:cNvPr id="21" name="Footer Placeholder 20"/>
          <p:cNvSpPr>
            <a:spLocks noGrp="1"/>
          </p:cNvSpPr>
          <p:nvPr>
            <p:ph type="ftr" sz="quarter" idx="11"/>
          </p:nvPr>
        </p:nvSpPr>
        <p:spPr/>
        <p:txBody>
          <a:bodyPr/>
          <a:lstStyle/>
          <a:p>
            <a:r>
              <a:rPr lang="en-US" smtClean="0"/>
              <a:t>IEEE DLT 2009</a:t>
            </a:r>
            <a:endParaRPr lang="en-US"/>
          </a:p>
        </p:txBody>
      </p:sp>
      <p:sp>
        <p:nvSpPr>
          <p:cNvPr id="22" name="Slide Number Placeholder 21"/>
          <p:cNvSpPr>
            <a:spLocks noGrp="1"/>
          </p:cNvSpPr>
          <p:nvPr>
            <p:ph type="sldNum" sz="quarter" idx="12"/>
          </p:nvPr>
        </p:nvSpPr>
        <p:spPr/>
        <p:txBody>
          <a:bodyPr/>
          <a:lstStyle/>
          <a:p>
            <a:fld id="{6055C559-F800-E248-BEDB-E8A0154211FA}" type="slidenum">
              <a:rPr lang="en-US" smtClean="0"/>
              <a:t>83</a:t>
            </a:fld>
            <a:endParaRPr lang="en-US"/>
          </a:p>
        </p:txBody>
      </p:sp>
    </p:spTree>
  </p:cSld>
  <p:clrMapOvr>
    <a:masterClrMapping/>
  </p:clrMapOvr>
  <p:transition advTm="81589"/>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Experiments</a:t>
            </a:r>
          </a:p>
        </p:txBody>
      </p:sp>
      <p:grpSp>
        <p:nvGrpSpPr>
          <p:cNvPr id="2" name="Group 28"/>
          <p:cNvGrpSpPr>
            <a:grpSpLocks/>
          </p:cNvGrpSpPr>
          <p:nvPr/>
        </p:nvGrpSpPr>
        <p:grpSpPr bwMode="auto">
          <a:xfrm>
            <a:off x="1130300" y="1447800"/>
            <a:ext cx="7175500" cy="2960688"/>
            <a:chOff x="1027772" y="2057400"/>
            <a:chExt cx="7175069" cy="2960131"/>
          </a:xfrm>
        </p:grpSpPr>
        <p:pic>
          <p:nvPicPr>
            <p:cNvPr id="14359" name="Picture 4" descr="j0431583"/>
            <p:cNvPicPr>
              <a:picLocks noChangeAspect="1" noChangeArrowheads="1"/>
            </p:cNvPicPr>
            <p:nvPr/>
          </p:nvPicPr>
          <p:blipFill>
            <a:blip r:embed="rId3"/>
            <a:srcRect/>
            <a:stretch>
              <a:fillRect/>
            </a:stretch>
          </p:blipFill>
          <p:spPr bwMode="auto">
            <a:xfrm>
              <a:off x="1066800" y="3212068"/>
              <a:ext cx="769938" cy="769938"/>
            </a:xfrm>
            <a:prstGeom prst="rect">
              <a:avLst/>
            </a:prstGeom>
            <a:noFill/>
            <a:ln w="9525">
              <a:noFill/>
              <a:miter lim="800000"/>
              <a:headEnd/>
              <a:tailEnd/>
            </a:ln>
          </p:spPr>
        </p:pic>
        <p:pic>
          <p:nvPicPr>
            <p:cNvPr id="14360" name="Picture 5" descr="j0431507"/>
            <p:cNvPicPr>
              <a:picLocks noChangeAspect="1" noChangeArrowheads="1"/>
            </p:cNvPicPr>
            <p:nvPr/>
          </p:nvPicPr>
          <p:blipFill>
            <a:blip r:embed="rId4"/>
            <a:srcRect/>
            <a:stretch>
              <a:fillRect/>
            </a:stretch>
          </p:blipFill>
          <p:spPr bwMode="auto">
            <a:xfrm>
              <a:off x="7467600" y="3135868"/>
              <a:ext cx="685800" cy="685800"/>
            </a:xfrm>
            <a:prstGeom prst="rect">
              <a:avLst/>
            </a:prstGeom>
            <a:noFill/>
            <a:ln w="9525">
              <a:noFill/>
              <a:miter lim="800000"/>
              <a:headEnd/>
              <a:tailEnd/>
            </a:ln>
          </p:spPr>
        </p:pic>
        <p:pic>
          <p:nvPicPr>
            <p:cNvPr id="14361" name="Picture 6" descr="MCj04352420000[1]"/>
            <p:cNvPicPr>
              <a:picLocks noChangeAspect="1" noChangeArrowheads="1"/>
            </p:cNvPicPr>
            <p:nvPr/>
          </p:nvPicPr>
          <p:blipFill>
            <a:blip r:embed="rId5"/>
            <a:srcRect/>
            <a:stretch>
              <a:fillRect/>
            </a:stretch>
          </p:blipFill>
          <p:spPr bwMode="auto">
            <a:xfrm>
              <a:off x="5334000" y="2983468"/>
              <a:ext cx="592138" cy="1171575"/>
            </a:xfrm>
            <a:prstGeom prst="rect">
              <a:avLst/>
            </a:prstGeom>
            <a:noFill/>
            <a:ln w="9525">
              <a:noFill/>
              <a:miter lim="800000"/>
              <a:headEnd/>
              <a:tailEnd/>
            </a:ln>
          </p:spPr>
        </p:pic>
        <p:pic>
          <p:nvPicPr>
            <p:cNvPr id="14362" name="Picture 7" descr="MCj03499930000[1]"/>
            <p:cNvPicPr>
              <a:picLocks noChangeAspect="1" noChangeArrowheads="1"/>
            </p:cNvPicPr>
            <p:nvPr/>
          </p:nvPicPr>
          <p:blipFill>
            <a:blip r:embed="rId6"/>
            <a:srcRect/>
            <a:stretch>
              <a:fillRect/>
            </a:stretch>
          </p:blipFill>
          <p:spPr bwMode="auto">
            <a:xfrm>
              <a:off x="2895600" y="2754868"/>
              <a:ext cx="647700" cy="1090613"/>
            </a:xfrm>
            <a:prstGeom prst="rect">
              <a:avLst/>
            </a:prstGeom>
            <a:noFill/>
            <a:ln w="9525">
              <a:noFill/>
              <a:miter lim="800000"/>
              <a:headEnd/>
              <a:tailEnd/>
            </a:ln>
          </p:spPr>
        </p:pic>
        <p:sp>
          <p:nvSpPr>
            <p:cNvPr id="14363" name="Line 8"/>
            <p:cNvSpPr>
              <a:spLocks noChangeShapeType="1"/>
            </p:cNvSpPr>
            <p:nvPr/>
          </p:nvSpPr>
          <p:spPr bwMode="auto">
            <a:xfrm>
              <a:off x="1981200" y="3593068"/>
              <a:ext cx="838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4" name="Line 9"/>
            <p:cNvSpPr>
              <a:spLocks noChangeShapeType="1"/>
            </p:cNvSpPr>
            <p:nvPr/>
          </p:nvSpPr>
          <p:spPr bwMode="auto">
            <a:xfrm>
              <a:off x="3581400" y="3593068"/>
              <a:ext cx="1676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5" name="Line 10"/>
            <p:cNvSpPr>
              <a:spLocks noChangeShapeType="1"/>
            </p:cNvSpPr>
            <p:nvPr/>
          </p:nvSpPr>
          <p:spPr bwMode="auto">
            <a:xfrm>
              <a:off x="6019800" y="3593068"/>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6" name="TextBox 11"/>
            <p:cNvSpPr txBox="1">
              <a:spLocks noChangeArrowheads="1"/>
            </p:cNvSpPr>
            <p:nvPr/>
          </p:nvSpPr>
          <p:spPr bwMode="auto">
            <a:xfrm>
              <a:off x="1027772" y="3962400"/>
              <a:ext cx="800091" cy="338554"/>
            </a:xfrm>
            <a:prstGeom prst="rect">
              <a:avLst/>
            </a:prstGeom>
            <a:noFill/>
            <a:ln w="9525">
              <a:noFill/>
              <a:miter lim="800000"/>
              <a:headEnd/>
              <a:tailEnd/>
            </a:ln>
          </p:spPr>
          <p:txBody>
            <a:bodyPr wrap="none">
              <a:prstTxWarp prst="textNoShape">
                <a:avLst/>
              </a:prstTxWarp>
              <a:spAutoFit/>
            </a:bodyPr>
            <a:lstStyle/>
            <a:p>
              <a:r>
                <a:rPr lang="en-US" sz="1600"/>
                <a:t>User A</a:t>
              </a:r>
            </a:p>
          </p:txBody>
        </p:sp>
        <p:sp>
          <p:nvSpPr>
            <p:cNvPr id="14367" name="TextBox 12"/>
            <p:cNvSpPr txBox="1">
              <a:spLocks noChangeArrowheads="1"/>
            </p:cNvSpPr>
            <p:nvPr/>
          </p:nvSpPr>
          <p:spPr bwMode="auto">
            <a:xfrm>
              <a:off x="2133600" y="3962400"/>
              <a:ext cx="2118978" cy="338554"/>
            </a:xfrm>
            <a:prstGeom prst="rect">
              <a:avLst/>
            </a:prstGeom>
            <a:noFill/>
            <a:ln w="9525">
              <a:noFill/>
              <a:miter lim="800000"/>
              <a:headEnd/>
              <a:tailEnd/>
            </a:ln>
          </p:spPr>
          <p:txBody>
            <a:bodyPr wrap="none">
              <a:prstTxWarp prst="textNoShape">
                <a:avLst/>
              </a:prstTxWarp>
              <a:spAutoFit/>
            </a:bodyPr>
            <a:lstStyle/>
            <a:p>
              <a:r>
                <a:rPr lang="en-US" sz="1600"/>
                <a:t>User B’s base station</a:t>
              </a:r>
            </a:p>
          </p:txBody>
        </p:sp>
        <p:sp>
          <p:nvSpPr>
            <p:cNvPr id="14368" name="TextBox 13"/>
            <p:cNvSpPr txBox="1">
              <a:spLocks noChangeArrowheads="1"/>
            </p:cNvSpPr>
            <p:nvPr/>
          </p:nvSpPr>
          <p:spPr bwMode="auto">
            <a:xfrm>
              <a:off x="5166797" y="3962400"/>
              <a:ext cx="914033" cy="338554"/>
            </a:xfrm>
            <a:prstGeom prst="rect">
              <a:avLst/>
            </a:prstGeom>
            <a:noFill/>
            <a:ln w="9525">
              <a:noFill/>
              <a:miter lim="800000"/>
              <a:headEnd/>
              <a:tailEnd/>
            </a:ln>
          </p:spPr>
          <p:txBody>
            <a:bodyPr wrap="none">
              <a:prstTxWarp prst="textNoShape">
                <a:avLst/>
              </a:prstTxWarp>
              <a:spAutoFit/>
            </a:bodyPr>
            <a:lstStyle/>
            <a:p>
              <a:r>
                <a:rPr lang="en-US" sz="1600"/>
                <a:t>Asterisk</a:t>
              </a:r>
            </a:p>
          </p:txBody>
        </p:sp>
        <p:sp>
          <p:nvSpPr>
            <p:cNvPr id="14369" name="TextBox 14"/>
            <p:cNvSpPr txBox="1">
              <a:spLocks noChangeArrowheads="1"/>
            </p:cNvSpPr>
            <p:nvPr/>
          </p:nvSpPr>
          <p:spPr bwMode="auto">
            <a:xfrm>
              <a:off x="7391400" y="3962400"/>
              <a:ext cx="811441" cy="338554"/>
            </a:xfrm>
            <a:prstGeom prst="rect">
              <a:avLst/>
            </a:prstGeom>
            <a:noFill/>
            <a:ln w="9525">
              <a:noFill/>
              <a:miter lim="800000"/>
              <a:headEnd/>
              <a:tailEnd/>
            </a:ln>
          </p:spPr>
          <p:txBody>
            <a:bodyPr wrap="none">
              <a:prstTxWarp prst="textNoShape">
                <a:avLst/>
              </a:prstTxWarp>
              <a:spAutoFit/>
            </a:bodyPr>
            <a:lstStyle/>
            <a:p>
              <a:r>
                <a:rPr lang="en-US" sz="1600"/>
                <a:t>User B</a:t>
              </a:r>
            </a:p>
          </p:txBody>
        </p:sp>
        <p:sp>
          <p:nvSpPr>
            <p:cNvPr id="14370" name="TextBox 15"/>
            <p:cNvSpPr txBox="1">
              <a:spLocks noChangeArrowheads="1"/>
            </p:cNvSpPr>
            <p:nvPr/>
          </p:nvSpPr>
          <p:spPr bwMode="auto">
            <a:xfrm>
              <a:off x="1828800" y="3212068"/>
              <a:ext cx="1069588" cy="369332"/>
            </a:xfrm>
            <a:prstGeom prst="rect">
              <a:avLst/>
            </a:prstGeom>
            <a:noFill/>
            <a:ln w="9525">
              <a:noFill/>
              <a:miter lim="800000"/>
              <a:headEnd/>
              <a:tailEnd/>
            </a:ln>
          </p:spPr>
          <p:txBody>
            <a:bodyPr wrap="none">
              <a:prstTxWarp prst="textNoShape">
                <a:avLst/>
              </a:prstTxWarp>
              <a:spAutoFit/>
            </a:bodyPr>
            <a:lstStyle/>
            <a:p>
              <a:r>
                <a:rPr lang="en-US"/>
                <a:t>A calls B</a:t>
              </a:r>
            </a:p>
          </p:txBody>
        </p:sp>
        <p:sp>
          <p:nvSpPr>
            <p:cNvPr id="14371" name="TextBox 16"/>
            <p:cNvSpPr txBox="1">
              <a:spLocks noChangeArrowheads="1"/>
            </p:cNvSpPr>
            <p:nvPr/>
          </p:nvSpPr>
          <p:spPr bwMode="auto">
            <a:xfrm>
              <a:off x="3657600" y="3212068"/>
              <a:ext cx="1492716" cy="369332"/>
            </a:xfrm>
            <a:prstGeom prst="rect">
              <a:avLst/>
            </a:prstGeom>
            <a:noFill/>
            <a:ln w="9525">
              <a:noFill/>
              <a:miter lim="800000"/>
              <a:headEnd/>
              <a:tailEnd/>
            </a:ln>
          </p:spPr>
          <p:txBody>
            <a:bodyPr wrap="none">
              <a:prstTxWarp prst="textNoShape">
                <a:avLst/>
              </a:prstTxWarp>
              <a:spAutoFit/>
            </a:bodyPr>
            <a:lstStyle/>
            <a:p>
              <a:r>
                <a:rPr lang="en-US"/>
                <a:t>Call Forward</a:t>
              </a:r>
            </a:p>
          </p:txBody>
        </p:sp>
        <p:sp>
          <p:nvSpPr>
            <p:cNvPr id="14372" name="TextBox 17"/>
            <p:cNvSpPr txBox="1">
              <a:spLocks noChangeArrowheads="1"/>
            </p:cNvSpPr>
            <p:nvPr/>
          </p:nvSpPr>
          <p:spPr bwMode="auto">
            <a:xfrm>
              <a:off x="6131004" y="3212068"/>
              <a:ext cx="1107996" cy="369332"/>
            </a:xfrm>
            <a:prstGeom prst="rect">
              <a:avLst/>
            </a:prstGeom>
            <a:noFill/>
            <a:ln w="9525">
              <a:noFill/>
              <a:miter lim="800000"/>
              <a:headEnd/>
              <a:tailEnd/>
            </a:ln>
          </p:spPr>
          <p:txBody>
            <a:bodyPr wrap="none">
              <a:prstTxWarp prst="textNoShape">
                <a:avLst/>
              </a:prstTxWarp>
              <a:spAutoFit/>
            </a:bodyPr>
            <a:lstStyle/>
            <a:p>
              <a:r>
                <a:rPr lang="en-US"/>
                <a:t>Calling B</a:t>
              </a:r>
            </a:p>
          </p:txBody>
        </p:sp>
        <p:sp>
          <p:nvSpPr>
            <p:cNvPr id="20" name="Left Bracket 19"/>
            <p:cNvSpPr/>
            <p:nvPr/>
          </p:nvSpPr>
          <p:spPr>
            <a:xfrm rot="16200000">
              <a:off x="5486802" y="1980912"/>
              <a:ext cx="152371" cy="472411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a:endParaRPr lang="en-US">
                <a:cs typeface="ＭＳ Ｐゴシック" charset="-128"/>
              </a:endParaRPr>
            </a:p>
          </p:txBody>
        </p:sp>
        <p:sp>
          <p:nvSpPr>
            <p:cNvPr id="21" name="Left Bracket 20"/>
            <p:cNvSpPr/>
            <p:nvPr/>
          </p:nvSpPr>
          <p:spPr>
            <a:xfrm rot="5400000">
              <a:off x="4572462" y="-457142"/>
              <a:ext cx="228557" cy="647661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a:endParaRPr lang="en-US">
                <a:cs typeface="ＭＳ Ｐゴシック" charset="-128"/>
              </a:endParaRPr>
            </a:p>
          </p:txBody>
        </p:sp>
        <p:cxnSp>
          <p:nvCxnSpPr>
            <p:cNvPr id="23" name="Straight Connector 22"/>
            <p:cNvCxnSpPr>
              <a:stCxn id="20" idx="1"/>
            </p:cNvCxnSpPr>
            <p:nvPr/>
          </p:nvCxnSpPr>
          <p:spPr>
            <a:xfrm rot="5400000">
              <a:off x="5448709" y="4533434"/>
              <a:ext cx="228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534364" y="2552607"/>
              <a:ext cx="228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77" name="TextBox 26"/>
            <p:cNvSpPr txBox="1">
              <a:spLocks noChangeArrowheads="1"/>
            </p:cNvSpPr>
            <p:nvPr/>
          </p:nvSpPr>
          <p:spPr bwMode="auto">
            <a:xfrm>
              <a:off x="4572000" y="4648199"/>
              <a:ext cx="2121093" cy="369332"/>
            </a:xfrm>
            <a:prstGeom prst="rect">
              <a:avLst/>
            </a:prstGeom>
            <a:noFill/>
            <a:ln w="9525">
              <a:noFill/>
              <a:miter lim="800000"/>
              <a:headEnd/>
              <a:tailEnd/>
            </a:ln>
          </p:spPr>
          <p:txBody>
            <a:bodyPr wrap="none">
              <a:prstTxWarp prst="textNoShape">
                <a:avLst/>
              </a:prstTxWarp>
              <a:spAutoFit/>
            </a:bodyPr>
            <a:lstStyle/>
            <a:p>
              <a:r>
                <a:rPr lang="en-US" b="1"/>
                <a:t>Forwarding Delay</a:t>
              </a:r>
            </a:p>
          </p:txBody>
        </p:sp>
        <p:sp>
          <p:nvSpPr>
            <p:cNvPr id="14378" name="TextBox 27"/>
            <p:cNvSpPr txBox="1">
              <a:spLocks noChangeArrowheads="1"/>
            </p:cNvSpPr>
            <p:nvPr/>
          </p:nvSpPr>
          <p:spPr bwMode="auto">
            <a:xfrm>
              <a:off x="3429000" y="2057400"/>
              <a:ext cx="2591287" cy="369332"/>
            </a:xfrm>
            <a:prstGeom prst="rect">
              <a:avLst/>
            </a:prstGeom>
            <a:noFill/>
            <a:ln w="9525">
              <a:noFill/>
              <a:miter lim="800000"/>
              <a:headEnd/>
              <a:tailEnd/>
            </a:ln>
          </p:spPr>
          <p:txBody>
            <a:bodyPr wrap="none">
              <a:prstTxWarp prst="textNoShape">
                <a:avLst/>
              </a:prstTxWarp>
              <a:spAutoFit/>
            </a:bodyPr>
            <a:lstStyle/>
            <a:p>
              <a:r>
                <a:rPr lang="en-US" b="1"/>
                <a:t>Total Call Setup Delay</a:t>
              </a:r>
            </a:p>
          </p:txBody>
        </p:sp>
      </p:grpSp>
      <p:graphicFrame>
        <p:nvGraphicFramePr>
          <p:cNvPr id="30" name="Table 29"/>
          <p:cNvGraphicFramePr>
            <a:graphicFrameLocks noGrp="1"/>
          </p:cNvGraphicFramePr>
          <p:nvPr/>
        </p:nvGraphicFramePr>
        <p:xfrm>
          <a:off x="1169988" y="4965700"/>
          <a:ext cx="7162800" cy="1114425"/>
        </p:xfrm>
        <a:graphic>
          <a:graphicData uri="http://schemas.openxmlformats.org/drawingml/2006/table">
            <a:tbl>
              <a:tblPr/>
              <a:tblGrid>
                <a:gridCol w="2387600"/>
                <a:gridCol w="2387600"/>
                <a:gridCol w="2387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rPr>
                        <a:t>Type of call (A </a:t>
                      </a:r>
                      <a:r>
                        <a:rPr kumimoji="0" lang="en-US" sz="1800" b="1" i="0" u="none" strike="noStrike" cap="none" normalizeH="0" baseline="0" dirty="0" err="1">
                          <a:ln>
                            <a:noFill/>
                          </a:ln>
                          <a:solidFill>
                            <a:srgbClr val="FFFFFF"/>
                          </a:solidFill>
                          <a:effectLst/>
                          <a:latin typeface="Arial" charset="0"/>
                          <a:ea typeface="ＭＳ Ｐゴシック" charset="-128"/>
                          <a:cs typeface="ＭＳ Ｐゴシック" charset="-128"/>
                          <a:sym typeface="Wingdings" charset="2"/>
                        </a:rPr>
                        <a:t></a:t>
                      </a:r>
                      <a:r>
                        <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sym typeface="Wingdings" charset="2"/>
                        </a:rPr>
                        <a:t> B)</a:t>
                      </a: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Forwarding delay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Call-setup delay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Cell-to-cell </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sym typeface="Wingdings" charset="2"/>
                        </a:rPr>
                        <a:t>*</a:t>
                      </a:r>
                      <a:endParaRPr kumimoji="0" lang="en-US" sz="1800" b="0" i="0" u="none" strike="noStrike" cap="none" normalizeH="0" baseline="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6.7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9.6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Cell-to-IP </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sym typeface="Wingdings" charset="2"/>
                        </a:rPr>
                        <a:t>**</a:t>
                      </a:r>
                      <a:endParaRPr kumimoji="0" lang="en-US" sz="1800" b="0" i="0" u="none" strike="noStrike" cap="none" normalizeH="0" baseline="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3.1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rPr>
                        <a:t>6.2 </a:t>
                      </a:r>
                      <a:r>
                        <a:rPr kumimoji="0" lang="en-US" sz="1800" b="0" i="0" u="none" strike="noStrike" cap="none" normalizeH="0" baseline="0" dirty="0" err="1">
                          <a:ln>
                            <a:noFill/>
                          </a:ln>
                          <a:solidFill>
                            <a:srgbClr val="000000"/>
                          </a:solidFill>
                          <a:effectLst/>
                          <a:latin typeface="Arial" charset="0"/>
                          <a:ea typeface="ＭＳ Ｐゴシック" charset="-128"/>
                          <a:cs typeface="ＭＳ Ｐゴシック" charset="-128"/>
                        </a:rPr>
                        <a:t>s</a:t>
                      </a: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27" name="Footer Placeholder 26"/>
          <p:cNvSpPr>
            <a:spLocks noGrp="1"/>
          </p:cNvSpPr>
          <p:nvPr>
            <p:ph type="ftr" sz="quarter" idx="11"/>
          </p:nvPr>
        </p:nvSpPr>
        <p:spPr/>
        <p:txBody>
          <a:bodyPr/>
          <a:lstStyle/>
          <a:p>
            <a:r>
              <a:rPr lang="en-US" smtClean="0"/>
              <a:t>IEEE DLT 2009</a:t>
            </a:r>
            <a:endParaRPr lang="en-US"/>
          </a:p>
        </p:txBody>
      </p:sp>
      <p:sp>
        <p:nvSpPr>
          <p:cNvPr id="28" name="Slide Number Placeholder 27"/>
          <p:cNvSpPr>
            <a:spLocks noGrp="1"/>
          </p:cNvSpPr>
          <p:nvPr>
            <p:ph type="sldNum" sz="quarter" idx="12"/>
          </p:nvPr>
        </p:nvSpPr>
        <p:spPr/>
        <p:txBody>
          <a:bodyPr/>
          <a:lstStyle/>
          <a:p>
            <a:fld id="{6055C559-F800-E248-BEDB-E8A0154211FA}" type="slidenum">
              <a:rPr lang="en-US" smtClean="0"/>
              <a:t>84</a:t>
            </a:fld>
            <a:endParaRPr lang="en-US"/>
          </a:p>
        </p:txBody>
      </p:sp>
    </p:spTree>
  </p:cSld>
  <p:clrMapOvr>
    <a:masterClrMapping/>
  </p:clrMapOvr>
  <p:transition advTm="1389"/>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5411025"/>
            <a:ext cx="8511989" cy="1446975"/>
          </a:xfrm>
        </p:spPr>
        <p:txBody>
          <a:bodyPr/>
          <a:lstStyle/>
          <a:p>
            <a:pPr>
              <a:lnSpc>
                <a:spcPct val="100000"/>
              </a:lnSpc>
            </a:pPr>
            <a:r>
              <a:rPr lang="en-US" sz="7200" dirty="0" smtClean="0"/>
              <a:t>Fax-over-IP</a:t>
            </a:r>
            <a:endParaRPr lang="en-US" sz="7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Fax-over-IP</a:t>
            </a:r>
            <a:endParaRPr lang="en-US" dirty="0"/>
          </a:p>
        </p:txBody>
      </p:sp>
      <p:sp>
        <p:nvSpPr>
          <p:cNvPr id="4" name="Footer Placeholder 3"/>
          <p:cNvSpPr>
            <a:spLocks noGrp="1"/>
          </p:cNvSpPr>
          <p:nvPr>
            <p:ph type="ftr" sz="quarter" idx="11"/>
          </p:nvPr>
        </p:nvSpPr>
        <p:spPr/>
        <p:txBody>
          <a:bodyPr/>
          <a:lstStyle/>
          <a:p>
            <a:r>
              <a:rPr lang="en-US" smtClean="0"/>
              <a:t>IEEE DLT 2009</a:t>
            </a:r>
            <a:endParaRPr lang="en-US"/>
          </a:p>
        </p:txBody>
      </p:sp>
      <p:graphicFrame>
        <p:nvGraphicFramePr>
          <p:cNvPr id="5" name="Diagram 4"/>
          <p:cNvGraphicFramePr/>
          <p:nvPr/>
        </p:nvGraphicFramePr>
        <p:xfrm>
          <a:off x="304801" y="1397000"/>
          <a:ext cx="8226424" cy="487829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6055C559-F800-E248-BEDB-E8A0154211FA}" type="slidenum">
              <a:rPr lang="en-US" smtClean="0"/>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Fax pass-through</a:t>
            </a:r>
            <a:endParaRPr lang="en-US" dirty="0"/>
          </a:p>
        </p:txBody>
      </p:sp>
      <p:sp>
        <p:nvSpPr>
          <p:cNvPr id="3" name="Content Placeholder 2"/>
          <p:cNvSpPr>
            <a:spLocks noGrp="1"/>
          </p:cNvSpPr>
          <p:nvPr>
            <p:ph idx="1"/>
          </p:nvPr>
        </p:nvSpPr>
        <p:spPr/>
        <p:txBody>
          <a:bodyPr>
            <a:normAutofit lnSpcReduction="10000"/>
          </a:bodyPr>
          <a:lstStyle/>
          <a:p>
            <a:r>
              <a:rPr lang="en-US" dirty="0" smtClean="0"/>
              <a:t>Uses G.711 over RTP</a:t>
            </a:r>
          </a:p>
          <a:p>
            <a:pPr lvl="1"/>
            <a:r>
              <a:rPr lang="en-US" dirty="0" smtClean="0"/>
              <a:t>fax signaling events (RFC 3665)</a:t>
            </a:r>
          </a:p>
          <a:p>
            <a:pPr lvl="1"/>
            <a:r>
              <a:rPr lang="en-US" dirty="0" smtClean="0"/>
              <a:t>other </a:t>
            </a:r>
            <a:r>
              <a:rPr lang="en-US" dirty="0" err="1" smtClean="0"/>
              <a:t>codecs</a:t>
            </a:r>
            <a:r>
              <a:rPr lang="en-US" dirty="0" smtClean="0"/>
              <a:t> may not reproduce modem tones</a:t>
            </a:r>
          </a:p>
          <a:p>
            <a:r>
              <a:rPr lang="en-US" dirty="0" smtClean="0"/>
              <a:t>May be sensitive to packet-specific distortions</a:t>
            </a:r>
          </a:p>
          <a:p>
            <a:pPr lvl="1"/>
            <a:r>
              <a:rPr lang="en-US" dirty="0" smtClean="0"/>
              <a:t>bit errors </a:t>
            </a:r>
            <a:r>
              <a:rPr lang="en-US" dirty="0" err="1" smtClean="0">
                <a:sym typeface="Wingdings"/>
              </a:rPr>
              <a:t></a:t>
            </a:r>
            <a:r>
              <a:rPr lang="en-US" dirty="0" smtClean="0">
                <a:sym typeface="Wingdings"/>
              </a:rPr>
              <a:t> </a:t>
            </a:r>
            <a:r>
              <a:rPr lang="en-US" dirty="0" smtClean="0"/>
              <a:t>packet loss bursts</a:t>
            </a:r>
          </a:p>
          <a:p>
            <a:pPr lvl="1"/>
            <a:r>
              <a:rPr lang="en-US" dirty="0" smtClean="0"/>
              <a:t>jitter </a:t>
            </a:r>
            <a:r>
              <a:rPr lang="en-US" dirty="0" err="1" smtClean="0">
                <a:sym typeface="Wingdings"/>
              </a:rPr>
              <a:t></a:t>
            </a:r>
            <a:r>
              <a:rPr lang="en-US" dirty="0" smtClean="0">
                <a:sym typeface="Wingdings"/>
              </a:rPr>
              <a:t> delay adaptation gaps</a:t>
            </a:r>
            <a:endParaRPr lang="en-US" dirty="0" smtClean="0"/>
          </a:p>
          <a:p>
            <a:r>
              <a:rPr lang="en-US" dirty="0" smtClean="0"/>
              <a:t>Fixes:</a:t>
            </a:r>
          </a:p>
          <a:p>
            <a:pPr lvl="1"/>
            <a:r>
              <a:rPr lang="en-US" dirty="0" smtClean="0"/>
              <a:t>PLC in terminal adapter</a:t>
            </a:r>
          </a:p>
          <a:p>
            <a:pPr lvl="1"/>
            <a:r>
              <a:rPr lang="en-US" dirty="0" smtClean="0"/>
              <a:t>FEC in RTP stream</a:t>
            </a:r>
          </a:p>
          <a:p>
            <a:pPr lvl="1"/>
            <a:r>
              <a:rPr lang="en-US" dirty="0" smtClean="0"/>
              <a:t>T.38 in gateway?</a:t>
            </a:r>
            <a:endParaRPr lang="en-US" dirty="0" smtClean="0"/>
          </a:p>
        </p:txBody>
      </p:sp>
      <p:sp>
        <p:nvSpPr>
          <p:cNvPr id="4" name="Footer Placeholder 3"/>
          <p:cNvSpPr>
            <a:spLocks noGrp="1"/>
          </p:cNvSpPr>
          <p:nvPr>
            <p:ph type="ftr" sz="quarter" idx="11"/>
          </p:nvPr>
        </p:nvSpPr>
        <p:spPr/>
        <p:txBody>
          <a:bodyPr/>
          <a:lstStyle/>
          <a:p>
            <a:r>
              <a:rPr lang="en-US" smtClean="0"/>
              <a:t>IEEE DLT 2009</a:t>
            </a:r>
            <a:endParaRPr lang="en-US"/>
          </a:p>
        </p:txBody>
      </p:sp>
      <p:sp>
        <p:nvSpPr>
          <p:cNvPr id="5" name="Slide Number Placeholder 4"/>
          <p:cNvSpPr>
            <a:spLocks noGrp="1"/>
          </p:cNvSpPr>
          <p:nvPr>
            <p:ph type="sldNum" sz="quarter" idx="12"/>
          </p:nvPr>
        </p:nvSpPr>
        <p:spPr/>
        <p:txBody>
          <a:bodyPr/>
          <a:lstStyle/>
          <a:p>
            <a:fld id="{6055C559-F800-E248-BEDB-E8A0154211FA}" type="slidenum">
              <a:rPr lang="en-US" smtClean="0"/>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02151" y="4495800"/>
            <a:ext cx="8511989" cy="2362200"/>
          </a:xfrm>
        </p:spPr>
        <p:txBody>
          <a:bodyPr/>
          <a:lstStyle/>
          <a:p>
            <a:pPr>
              <a:lnSpc>
                <a:spcPct val="100000"/>
              </a:lnSpc>
            </a:pPr>
            <a:r>
              <a:rPr lang="en-US" sz="7200" dirty="0" smtClean="0"/>
              <a:t>Standards &amp; interoperability</a:t>
            </a:r>
            <a:endParaRPr lang="en-US" sz="7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7CF98E4C-D17A-2F48-8C91-C818832C9BEB}" type="slidenum">
              <a:rPr lang="en-US" smtClean="0"/>
              <a:pPr/>
              <a:t>89</a:t>
            </a:fld>
            <a:endParaRPr lang="en-US" smtClean="0"/>
          </a:p>
        </p:txBody>
      </p:sp>
      <p:sp>
        <p:nvSpPr>
          <p:cNvPr id="203779" name="Rectangle 2"/>
          <p:cNvSpPr>
            <a:spLocks noGrp="1" noChangeArrowheads="1"/>
          </p:cNvSpPr>
          <p:nvPr>
            <p:ph type="title"/>
          </p:nvPr>
        </p:nvSpPr>
        <p:spPr/>
        <p:txBody>
          <a:bodyPr/>
          <a:lstStyle/>
          <a:p>
            <a:pPr eaLnBrk="1" hangingPunct="1"/>
            <a:r>
              <a:rPr lang="en-US"/>
              <a:t>Interoperability</a:t>
            </a:r>
          </a:p>
        </p:txBody>
      </p:sp>
      <p:sp>
        <p:nvSpPr>
          <p:cNvPr id="203780" name="Rectangle 3"/>
          <p:cNvSpPr>
            <a:spLocks noGrp="1" noChangeArrowheads="1"/>
          </p:cNvSpPr>
          <p:nvPr>
            <p:ph type="body" idx="1"/>
          </p:nvPr>
        </p:nvSpPr>
        <p:spPr>
          <a:xfrm>
            <a:off x="457200" y="1600200"/>
            <a:ext cx="8147050" cy="4376738"/>
          </a:xfrm>
        </p:spPr>
        <p:txBody>
          <a:bodyPr>
            <a:normAutofit fontScale="77500" lnSpcReduction="20000"/>
          </a:bodyPr>
          <a:lstStyle/>
          <a:p>
            <a:pPr eaLnBrk="1" hangingPunct="1">
              <a:lnSpc>
                <a:spcPct val="90000"/>
              </a:lnSpc>
            </a:pPr>
            <a:r>
              <a:rPr lang="en-US" sz="2000" dirty="0"/>
              <a:t>Generally no interoperability problems for basic SIP functionality</a:t>
            </a:r>
          </a:p>
          <a:p>
            <a:pPr lvl="1" eaLnBrk="1" hangingPunct="1">
              <a:lnSpc>
                <a:spcPct val="90000"/>
              </a:lnSpc>
            </a:pPr>
            <a:r>
              <a:rPr lang="en-US" sz="1800" dirty="0"/>
              <a:t>basic call, digest registration (mostly...), call transfer, voice mail</a:t>
            </a:r>
          </a:p>
          <a:p>
            <a:pPr eaLnBrk="1" hangingPunct="1">
              <a:lnSpc>
                <a:spcPct val="90000"/>
              </a:lnSpc>
            </a:pPr>
            <a:r>
              <a:rPr lang="en-US" sz="2000" dirty="0"/>
              <a:t>Weaker in advanced scenarios and backward compatibility</a:t>
            </a:r>
          </a:p>
          <a:p>
            <a:pPr lvl="1" eaLnBrk="1" hangingPunct="1">
              <a:lnSpc>
                <a:spcPct val="90000"/>
              </a:lnSpc>
            </a:pPr>
            <a:r>
              <a:rPr lang="en-US" sz="1800" dirty="0"/>
              <a:t>handling TCP, TLS</a:t>
            </a:r>
          </a:p>
          <a:p>
            <a:pPr lvl="1" eaLnBrk="1" hangingPunct="1">
              <a:lnSpc>
                <a:spcPct val="90000"/>
              </a:lnSpc>
            </a:pPr>
            <a:r>
              <a:rPr lang="en-US" sz="1800" dirty="0"/>
              <a:t>NAT support (symmetric RTP, ICE, STUN, ...)</a:t>
            </a:r>
          </a:p>
          <a:p>
            <a:pPr lvl="1" eaLnBrk="1" hangingPunct="1">
              <a:lnSpc>
                <a:spcPct val="90000"/>
              </a:lnSpc>
            </a:pPr>
            <a:r>
              <a:rPr lang="en-US" sz="1800" dirty="0"/>
              <a:t>multipart bodies</a:t>
            </a:r>
          </a:p>
          <a:p>
            <a:pPr lvl="1" eaLnBrk="1" hangingPunct="1">
              <a:lnSpc>
                <a:spcPct val="90000"/>
              </a:lnSpc>
            </a:pPr>
            <a:r>
              <a:rPr lang="en-US" sz="1800" dirty="0"/>
              <a:t>SIP torture tests</a:t>
            </a:r>
          </a:p>
          <a:p>
            <a:pPr lvl="1" eaLnBrk="1" hangingPunct="1">
              <a:lnSpc>
                <a:spcPct val="90000"/>
              </a:lnSpc>
            </a:pPr>
            <a:r>
              <a:rPr lang="en-US" sz="1800" dirty="0"/>
              <a:t>call transfer, call pick-up</a:t>
            </a:r>
          </a:p>
          <a:p>
            <a:pPr lvl="1" eaLnBrk="1" hangingPunct="1">
              <a:lnSpc>
                <a:spcPct val="90000"/>
              </a:lnSpc>
            </a:pPr>
            <a:r>
              <a:rPr lang="en-US" sz="1800" dirty="0"/>
              <a:t>video and voice codec interoperability (H.264, anything beyond G.711)</a:t>
            </a:r>
          </a:p>
          <a:p>
            <a:pPr eaLnBrk="1" hangingPunct="1">
              <a:lnSpc>
                <a:spcPct val="90000"/>
              </a:lnSpc>
            </a:pPr>
            <a:r>
              <a:rPr lang="en-US" sz="2000" dirty="0" err="1"/>
              <a:t>SIPit</a:t>
            </a:r>
            <a:r>
              <a:rPr lang="en-US" sz="2000" dirty="0"/>
              <a:t> useful, but no equivalent of </a:t>
            </a:r>
            <a:r>
              <a:rPr lang="en-US" sz="2000" dirty="0" err="1"/>
              <a:t>WiFi</a:t>
            </a:r>
            <a:r>
              <a:rPr lang="en-US" sz="2000" dirty="0"/>
              <a:t> certification</a:t>
            </a:r>
          </a:p>
          <a:p>
            <a:pPr lvl="1" eaLnBrk="1" hangingPunct="1">
              <a:lnSpc>
                <a:spcPct val="90000"/>
              </a:lnSpc>
            </a:pPr>
            <a:r>
              <a:rPr lang="en-US" sz="1800" dirty="0"/>
              <a:t>most implementations still single-vendor (enterprise, carrier) or vendor-supplied (VSP)</a:t>
            </a:r>
          </a:p>
          <a:p>
            <a:pPr lvl="1" eaLnBrk="1" hangingPunct="1">
              <a:lnSpc>
                <a:spcPct val="90000"/>
              </a:lnSpc>
            </a:pPr>
            <a:r>
              <a:rPr lang="en-US" sz="1800" dirty="0"/>
              <a:t>SFTF (test framework) still limited</a:t>
            </a:r>
          </a:p>
          <a:p>
            <a:pPr eaLnBrk="1" hangingPunct="1">
              <a:lnSpc>
                <a:spcPct val="90000"/>
              </a:lnSpc>
            </a:pPr>
            <a:r>
              <a:rPr lang="en-US" sz="2000" dirty="0"/>
              <a:t>Need profiles to guide </a:t>
            </a:r>
            <a:r>
              <a:rPr lang="en-US" sz="2000" dirty="0" smtClean="0"/>
              <a:t>implementers</a:t>
            </a:r>
          </a:p>
          <a:p>
            <a:pPr eaLnBrk="1" hangingPunct="1">
              <a:lnSpc>
                <a:spcPct val="90000"/>
              </a:lnSpc>
            </a:pPr>
            <a:r>
              <a:rPr lang="en-US" sz="2000" dirty="0" smtClean="0"/>
              <a:t>A</a:t>
            </a:r>
            <a:r>
              <a:rPr lang="en-US" sz="2000" dirty="0" smtClean="0"/>
              <a:t> role for public shaming?</a:t>
            </a:r>
            <a:endParaRPr lang="en-US" sz="2000" dirty="0"/>
          </a:p>
        </p:txBody>
      </p:sp>
      <p:pic>
        <p:nvPicPr>
          <p:cNvPr id="203781" name="Picture 4" descr="sipconnect"/>
          <p:cNvPicPr>
            <a:picLocks noChangeAspect="1" noChangeArrowheads="1"/>
          </p:cNvPicPr>
          <p:nvPr/>
        </p:nvPicPr>
        <p:blipFill>
          <a:blip r:embed="rId3"/>
          <a:srcRect/>
          <a:stretch>
            <a:fillRect/>
          </a:stretch>
        </p:blipFill>
        <p:spPr bwMode="auto">
          <a:xfrm>
            <a:off x="5022850" y="5102225"/>
            <a:ext cx="1925638" cy="365125"/>
          </a:xfrm>
          <a:prstGeom prst="rect">
            <a:avLst/>
          </a:prstGeom>
          <a:noFill/>
          <a:ln w="9525">
            <a:noFill/>
            <a:miter lim="800000"/>
            <a:headEnd/>
            <a:tailEnd/>
          </a:ln>
        </p:spPr>
      </p:pic>
      <p:pic>
        <p:nvPicPr>
          <p:cNvPr id="203782" name="Picture 5" descr="sipit-150"/>
          <p:cNvPicPr>
            <a:picLocks noChangeAspect="1" noChangeArrowheads="1"/>
          </p:cNvPicPr>
          <p:nvPr/>
        </p:nvPicPr>
        <p:blipFill>
          <a:blip r:embed="rId4"/>
          <a:srcRect/>
          <a:stretch>
            <a:fillRect/>
          </a:stretch>
        </p:blipFill>
        <p:spPr bwMode="auto">
          <a:xfrm>
            <a:off x="5610225" y="3184525"/>
            <a:ext cx="1352550" cy="492125"/>
          </a:xfrm>
          <a:prstGeom prst="rect">
            <a:avLst/>
          </a:prstGeom>
          <a:noFill/>
          <a:ln w="9525">
            <a:noFill/>
            <a:miter lim="800000"/>
            <a:headEnd/>
            <a:tailEnd/>
          </a:ln>
        </p:spPr>
      </p:pic>
      <p:pic>
        <p:nvPicPr>
          <p:cNvPr id="203783" name="Picture 6" descr="header_logo"/>
          <p:cNvPicPr>
            <a:picLocks noChangeAspect="1" noChangeArrowheads="1"/>
          </p:cNvPicPr>
          <p:nvPr/>
        </p:nvPicPr>
        <p:blipFill>
          <a:blip r:embed="rId5"/>
          <a:srcRect/>
          <a:stretch>
            <a:fillRect/>
          </a:stretch>
        </p:blipFill>
        <p:spPr bwMode="auto">
          <a:xfrm>
            <a:off x="7237413" y="2905125"/>
            <a:ext cx="1219200" cy="6096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p>
            <a:fld id="{9376640A-BE33-7D46-A11A-9710B512164A}" type="slidenum">
              <a:rPr lang="en-US" smtClean="0"/>
              <a:pPr/>
              <a:t>9</a:t>
            </a:fld>
            <a:endParaRPr lang="en-US" smtClean="0"/>
          </a:p>
        </p:txBody>
      </p:sp>
      <p:sp>
        <p:nvSpPr>
          <p:cNvPr id="33795" name="Rectangle 2"/>
          <p:cNvSpPr>
            <a:spLocks noGrp="1" noChangeArrowheads="1"/>
          </p:cNvSpPr>
          <p:nvPr>
            <p:ph type="title"/>
          </p:nvPr>
        </p:nvSpPr>
        <p:spPr/>
        <p:txBody>
          <a:bodyPr/>
          <a:lstStyle/>
          <a:p>
            <a:pPr eaLnBrk="1" hangingPunct="1"/>
            <a:r>
              <a:rPr lang="en-US"/>
              <a:t>Old vs. new</a:t>
            </a:r>
          </a:p>
        </p:txBody>
      </p:sp>
      <p:graphicFrame>
        <p:nvGraphicFramePr>
          <p:cNvPr id="235588" name="Group 68"/>
          <p:cNvGraphicFramePr>
            <a:graphicFrameLocks noGrp="1"/>
          </p:cNvGraphicFramePr>
          <p:nvPr/>
        </p:nvGraphicFramePr>
        <p:xfrm>
          <a:off x="455613" y="1397000"/>
          <a:ext cx="8385175" cy="4622801"/>
        </p:xfrm>
        <a:graphic>
          <a:graphicData uri="http://schemas.openxmlformats.org/drawingml/2006/table">
            <a:tbl>
              <a:tblPr firstRow="1"/>
              <a:tblGrid>
                <a:gridCol w="1144587"/>
                <a:gridCol w="1960563"/>
                <a:gridCol w="2071687"/>
                <a:gridCol w="3208338"/>
              </a:tblGrid>
              <a:tr h="454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old reality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new idea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new reality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alpha val="50000"/>
                      </a:srgbClr>
                    </a:solidFill>
                  </a:tcPr>
                </a:tc>
              </a:tr>
              <a:tr h="978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service provider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a:ln>
                            <a:noFill/>
                          </a:ln>
                          <a:solidFill>
                            <a:schemeClr val="tx1"/>
                          </a:solidFill>
                          <a:effectLst/>
                          <a:latin typeface="Arial" charset="0"/>
                        </a:rPr>
                        <a:t>ILEC</a:t>
                      </a:r>
                      <a:r>
                        <a:rPr kumimoji="0" lang="en-US" sz="1600" b="0" i="0" u="none" strike="noStrike" cap="none" normalizeH="0" baseline="0">
                          <a:ln>
                            <a:noFill/>
                          </a:ln>
                          <a:solidFill>
                            <a:schemeClr val="tx1"/>
                          </a:solidFill>
                          <a:effectLst/>
                          <a:latin typeface="Arial" charset="0"/>
                        </a:rPr>
                        <a:t>, </a:t>
                      </a:r>
                      <a:r>
                        <a:rPr kumimoji="0" lang="en-US" sz="800" b="0" i="1" u="none" strike="noStrike" cap="none" normalizeH="0" baseline="0">
                          <a:ln>
                            <a:noFill/>
                          </a:ln>
                          <a:solidFill>
                            <a:schemeClr val="tx1"/>
                          </a:solidFill>
                          <a:effectLst/>
                          <a:latin typeface="Arial" charset="0"/>
                        </a:rPr>
                        <a:t>CLEC</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email-like, run by enterprise, homes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E.164-driven; MSOs, some ILECs, Skype, European SIP providers, </a:t>
                      </a:r>
                      <a:r>
                        <a:rPr kumimoji="0" lang="en-US" sz="1000" b="0" i="0" u="none" strike="noStrike" cap="none" normalizeH="0" baseline="0">
                          <a:ln>
                            <a:noFill/>
                          </a:ln>
                          <a:solidFill>
                            <a:schemeClr val="tx1"/>
                          </a:solidFill>
                          <a:effectLst/>
                          <a:latin typeface="Arial" charset="0"/>
                        </a:rPr>
                        <a:t>Vonage, SunRocket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alpha val="50000"/>
                      </a:srgbClr>
                    </a:solidFill>
                  </a:tcPr>
                </a:tc>
              </a:tr>
              <a:tr h="978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media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 kHz audio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wideband audio, video, IM, shared apps,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 kHz audio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alpha val="50000"/>
                      </a:srgbClr>
                    </a:solidFill>
                  </a:tcPr>
                </a:tc>
              </a:tr>
              <a:tr h="1465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CLASS (CLID, call forwarding, 3-way calling,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user-created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(web model)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presence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still CLASS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B0B0">
                        <a:alpha val="50000"/>
                      </a:srgbClr>
                    </a:solidFill>
                  </a:tcPr>
                </a:tc>
              </a:tr>
              <a:tr h="746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user 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33">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email-like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E.164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IM handles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B0B0">
                        <a:alpha val="50000"/>
                      </a:srgbClr>
                    </a:solidFill>
                  </a:tcPr>
                </a:tc>
              </a:tr>
            </a:tbl>
          </a:graphicData>
        </a:graphic>
      </p:graphicFrame>
      <p:pic>
        <p:nvPicPr>
          <p:cNvPr id="33828" name="Picture 45" descr="grandcentral"/>
          <p:cNvPicPr>
            <a:picLocks noChangeAspect="1" noChangeArrowheads="1"/>
          </p:cNvPicPr>
          <p:nvPr/>
        </p:nvPicPr>
        <p:blipFill>
          <a:blip r:embed="rId2"/>
          <a:srcRect/>
          <a:stretch>
            <a:fillRect/>
          </a:stretch>
        </p:blipFill>
        <p:spPr bwMode="auto">
          <a:xfrm>
            <a:off x="5935663" y="4179887"/>
            <a:ext cx="1290637" cy="384175"/>
          </a:xfrm>
          <a:prstGeom prst="rect">
            <a:avLst/>
          </a:prstGeom>
          <a:noFill/>
          <a:ln w="9525">
            <a:noFill/>
            <a:miter lim="800000"/>
            <a:headEnd/>
            <a:tailEnd/>
          </a:ln>
        </p:spPr>
      </p:pic>
      <p:pic>
        <p:nvPicPr>
          <p:cNvPr id="33829" name="Picture 46" descr="jaiku"/>
          <p:cNvPicPr>
            <a:picLocks noChangeAspect="1" noChangeArrowheads="1"/>
          </p:cNvPicPr>
          <p:nvPr/>
        </p:nvPicPr>
        <p:blipFill>
          <a:blip r:embed="rId3"/>
          <a:srcRect/>
          <a:stretch>
            <a:fillRect/>
          </a:stretch>
        </p:blipFill>
        <p:spPr bwMode="auto">
          <a:xfrm>
            <a:off x="7794625" y="4330699"/>
            <a:ext cx="565150" cy="466725"/>
          </a:xfrm>
          <a:prstGeom prst="rect">
            <a:avLst/>
          </a:prstGeom>
          <a:noFill/>
          <a:ln w="9525">
            <a:noFill/>
            <a:miter lim="800000"/>
            <a:headEnd/>
            <a:tailEnd/>
          </a:ln>
        </p:spPr>
      </p:pic>
      <p:sp>
        <p:nvSpPr>
          <p:cNvPr id="33830" name="Line 69"/>
          <p:cNvSpPr>
            <a:spLocks noChangeShapeType="1"/>
          </p:cNvSpPr>
          <p:nvPr/>
        </p:nvSpPr>
        <p:spPr bwMode="auto">
          <a:xfrm>
            <a:off x="7192963" y="2400300"/>
            <a:ext cx="635000" cy="968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1" name="Line 70"/>
          <p:cNvSpPr>
            <a:spLocks noChangeShapeType="1"/>
          </p:cNvSpPr>
          <p:nvPr/>
        </p:nvSpPr>
        <p:spPr bwMode="auto">
          <a:xfrm flipV="1">
            <a:off x="7192963" y="2382838"/>
            <a:ext cx="652462" cy="1317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 name="Footer Placeholder 8"/>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p:spPr>
        <p:txBody>
          <a:bodyPr/>
          <a:lstStyle/>
          <a:p>
            <a:fld id="{9BFB76F3-BAE1-3341-A692-042AFAFC78B2}" type="slidenum">
              <a:rPr lang="en-US" smtClean="0"/>
              <a:pPr/>
              <a:t>90</a:t>
            </a:fld>
            <a:endParaRPr lang="en-US" smtClean="0"/>
          </a:p>
        </p:txBody>
      </p:sp>
      <p:sp>
        <p:nvSpPr>
          <p:cNvPr id="205827" name="Rectangle 2"/>
          <p:cNvSpPr>
            <a:spLocks noGrp="1" noChangeArrowheads="1"/>
          </p:cNvSpPr>
          <p:nvPr>
            <p:ph type="title"/>
          </p:nvPr>
        </p:nvSpPr>
        <p:spPr/>
        <p:txBody>
          <a:bodyPr/>
          <a:lstStyle/>
          <a:p>
            <a:pPr eaLnBrk="1" hangingPunct="1"/>
            <a:r>
              <a:rPr lang="en-US"/>
              <a:t>Trouble in Standards Land</a:t>
            </a:r>
          </a:p>
        </p:txBody>
      </p:sp>
      <p:sp>
        <p:nvSpPr>
          <p:cNvPr id="205828" name="Rectangle 3"/>
          <p:cNvSpPr>
            <a:spLocks noGrp="1" noChangeArrowheads="1"/>
          </p:cNvSpPr>
          <p:nvPr>
            <p:ph type="body" idx="1"/>
          </p:nvPr>
        </p:nvSpPr>
        <p:spPr>
          <a:xfrm>
            <a:off x="457200" y="1600200"/>
            <a:ext cx="4799013" cy="4525963"/>
          </a:xfrm>
        </p:spPr>
        <p:txBody>
          <a:bodyPr/>
          <a:lstStyle/>
          <a:p>
            <a:pPr eaLnBrk="1" hangingPunct="1">
              <a:lnSpc>
                <a:spcPct val="90000"/>
              </a:lnSpc>
            </a:pPr>
            <a:r>
              <a:rPr lang="en-US" sz="1800"/>
              <a:t>Proliferation of transition standards: 2.5G, 2.6G, 3.5G, …</a:t>
            </a:r>
          </a:p>
          <a:p>
            <a:pPr lvl="1" eaLnBrk="1" hangingPunct="1">
              <a:lnSpc>
                <a:spcPct val="90000"/>
              </a:lnSpc>
            </a:pPr>
            <a:r>
              <a:rPr lang="en-US" sz="1600"/>
              <a:t>true even for emergency calling…</a:t>
            </a:r>
          </a:p>
          <a:p>
            <a:pPr eaLnBrk="1" hangingPunct="1">
              <a:lnSpc>
                <a:spcPct val="90000"/>
              </a:lnSpc>
            </a:pPr>
            <a:r>
              <a:rPr lang="en-US" sz="1800"/>
              <a:t>Splintering of standardization efforts across SDOs</a:t>
            </a:r>
          </a:p>
          <a:p>
            <a:pPr lvl="1" eaLnBrk="1" hangingPunct="1">
              <a:lnSpc>
                <a:spcPct val="90000"/>
              </a:lnSpc>
            </a:pPr>
            <a:r>
              <a:rPr lang="en-US" sz="1600"/>
              <a:t>primary:</a:t>
            </a:r>
          </a:p>
          <a:p>
            <a:pPr lvl="2" eaLnBrk="1" hangingPunct="1">
              <a:lnSpc>
                <a:spcPct val="90000"/>
              </a:lnSpc>
            </a:pPr>
            <a:r>
              <a:rPr lang="en-US" sz="1400"/>
              <a:t>IEEE, IETF, W3C, OASIS, ISO</a:t>
            </a:r>
          </a:p>
          <a:p>
            <a:pPr lvl="1" eaLnBrk="1" hangingPunct="1">
              <a:lnSpc>
                <a:spcPct val="90000"/>
              </a:lnSpc>
            </a:pPr>
            <a:r>
              <a:rPr lang="en-US" sz="1600"/>
              <a:t>architectural:</a:t>
            </a:r>
          </a:p>
          <a:p>
            <a:pPr lvl="2" eaLnBrk="1" hangingPunct="1">
              <a:lnSpc>
                <a:spcPct val="90000"/>
              </a:lnSpc>
            </a:pPr>
            <a:r>
              <a:rPr lang="en-US" sz="1400"/>
              <a:t>PacketCable, ETSI, 3GPP, 3GPP2, OMA, UMA, ATIS, …</a:t>
            </a:r>
          </a:p>
          <a:p>
            <a:pPr lvl="1" eaLnBrk="1" hangingPunct="1">
              <a:lnSpc>
                <a:spcPct val="90000"/>
              </a:lnSpc>
            </a:pPr>
            <a:r>
              <a:rPr lang="en-US" sz="1600"/>
              <a:t>specialized:</a:t>
            </a:r>
          </a:p>
          <a:p>
            <a:pPr lvl="2" eaLnBrk="1" hangingPunct="1">
              <a:lnSpc>
                <a:spcPct val="90000"/>
              </a:lnSpc>
            </a:pPr>
            <a:r>
              <a:rPr lang="en-US" sz="1400"/>
              <a:t>NENA</a:t>
            </a:r>
          </a:p>
          <a:p>
            <a:pPr lvl="1" eaLnBrk="1" hangingPunct="1">
              <a:lnSpc>
                <a:spcPct val="90000"/>
              </a:lnSpc>
            </a:pPr>
            <a:r>
              <a:rPr lang="en-US" sz="1600"/>
              <a:t>operational, marketing:</a:t>
            </a:r>
          </a:p>
          <a:p>
            <a:pPr lvl="2" eaLnBrk="1" hangingPunct="1">
              <a:lnSpc>
                <a:spcPct val="90000"/>
              </a:lnSpc>
            </a:pPr>
            <a:r>
              <a:rPr lang="en-US" sz="1400"/>
              <a:t>SIP Forum, IPCC, …</a:t>
            </a:r>
          </a:p>
        </p:txBody>
      </p:sp>
      <p:sp>
        <p:nvSpPr>
          <p:cNvPr id="205829" name="AutoShape 4"/>
          <p:cNvSpPr>
            <a:spLocks noChangeArrowheads="1"/>
          </p:cNvSpPr>
          <p:nvPr/>
        </p:nvSpPr>
        <p:spPr bwMode="auto">
          <a:xfrm>
            <a:off x="6400800" y="1600200"/>
            <a:ext cx="1676400" cy="609600"/>
          </a:xfrm>
          <a:prstGeom prst="roundRect">
            <a:avLst>
              <a:gd name="adj" fmla="val 16667"/>
            </a:avLst>
          </a:prstGeom>
          <a:solidFill>
            <a:srgbClr val="FFCC99"/>
          </a:solidFill>
          <a:ln w="9525">
            <a:solidFill>
              <a:schemeClr val="tx1"/>
            </a:solidFill>
            <a:miter lim="800000"/>
            <a:headEnd/>
            <a:tailEnd/>
          </a:ln>
        </p:spPr>
        <p:txBody>
          <a:bodyPr wrap="none" anchor="ctr">
            <a:prstTxWarp prst="textNoShape">
              <a:avLst/>
            </a:prstTxWarp>
          </a:bodyPr>
          <a:lstStyle/>
          <a:p>
            <a:r>
              <a:rPr lang="en-US" sz="2400">
                <a:latin typeface="Tahoma" charset="0"/>
              </a:rPr>
              <a:t>OASIS</a:t>
            </a:r>
          </a:p>
        </p:txBody>
      </p:sp>
      <p:sp>
        <p:nvSpPr>
          <p:cNvPr id="205830" name="AutoShape 5"/>
          <p:cNvSpPr>
            <a:spLocks noChangeArrowheads="1"/>
          </p:cNvSpPr>
          <p:nvPr/>
        </p:nvSpPr>
        <p:spPr bwMode="auto">
          <a:xfrm>
            <a:off x="6400800" y="3657600"/>
            <a:ext cx="1676400" cy="609600"/>
          </a:xfrm>
          <a:prstGeom prst="roundRect">
            <a:avLst>
              <a:gd name="adj" fmla="val 16667"/>
            </a:avLst>
          </a:prstGeom>
          <a:solidFill>
            <a:srgbClr val="00FFFF"/>
          </a:solidFill>
          <a:ln w="9525">
            <a:solidFill>
              <a:schemeClr val="tx1"/>
            </a:solidFill>
            <a:miter lim="800000"/>
            <a:headEnd/>
            <a:tailEnd/>
          </a:ln>
        </p:spPr>
        <p:txBody>
          <a:bodyPr wrap="none" anchor="ctr">
            <a:prstTxWarp prst="textNoShape">
              <a:avLst/>
            </a:prstTxWarp>
          </a:bodyPr>
          <a:lstStyle/>
          <a:p>
            <a:r>
              <a:rPr lang="en-US" sz="2400">
                <a:latin typeface="Tahoma" charset="0"/>
              </a:rPr>
              <a:t>IEEE</a:t>
            </a:r>
          </a:p>
        </p:txBody>
      </p:sp>
      <p:sp>
        <p:nvSpPr>
          <p:cNvPr id="205831" name="AutoShape 6"/>
          <p:cNvSpPr>
            <a:spLocks noChangeArrowheads="1"/>
          </p:cNvSpPr>
          <p:nvPr/>
        </p:nvSpPr>
        <p:spPr bwMode="auto">
          <a:xfrm>
            <a:off x="6400800" y="2971800"/>
            <a:ext cx="1676400" cy="609600"/>
          </a:xfrm>
          <a:prstGeom prst="roundRect">
            <a:avLst>
              <a:gd name="adj" fmla="val 16667"/>
            </a:avLst>
          </a:prstGeom>
          <a:solidFill>
            <a:srgbClr val="00FF00"/>
          </a:solidFill>
          <a:ln w="9525">
            <a:solidFill>
              <a:schemeClr val="tx1"/>
            </a:solidFill>
            <a:miter lim="800000"/>
            <a:headEnd/>
            <a:tailEnd/>
          </a:ln>
        </p:spPr>
        <p:txBody>
          <a:bodyPr wrap="none" anchor="ctr">
            <a:prstTxWarp prst="textNoShape">
              <a:avLst/>
            </a:prstTxWarp>
          </a:bodyPr>
          <a:lstStyle/>
          <a:p>
            <a:r>
              <a:rPr lang="en-US" sz="2400">
                <a:latin typeface="Tahoma" charset="0"/>
              </a:rPr>
              <a:t>IETF</a:t>
            </a:r>
          </a:p>
        </p:txBody>
      </p:sp>
      <p:sp>
        <p:nvSpPr>
          <p:cNvPr id="205832" name="AutoShape 7"/>
          <p:cNvSpPr>
            <a:spLocks noChangeArrowheads="1"/>
          </p:cNvSpPr>
          <p:nvPr/>
        </p:nvSpPr>
        <p:spPr bwMode="auto">
          <a:xfrm>
            <a:off x="6400800" y="2286000"/>
            <a:ext cx="1676400" cy="609600"/>
          </a:xfrm>
          <a:prstGeom prst="roundRect">
            <a:avLst>
              <a:gd name="adj" fmla="val 16667"/>
            </a:avLst>
          </a:prstGeom>
          <a:solidFill>
            <a:srgbClr val="FFFF99"/>
          </a:solidFill>
          <a:ln w="9525">
            <a:solidFill>
              <a:schemeClr val="tx1"/>
            </a:solidFill>
            <a:miter lim="800000"/>
            <a:headEnd/>
            <a:tailEnd/>
          </a:ln>
        </p:spPr>
        <p:txBody>
          <a:bodyPr wrap="none" anchor="ctr">
            <a:prstTxWarp prst="textNoShape">
              <a:avLst/>
            </a:prstTxWarp>
          </a:bodyPr>
          <a:lstStyle/>
          <a:p>
            <a:r>
              <a:rPr lang="en-US" sz="1600" dirty="0">
                <a:solidFill>
                  <a:srgbClr val="54638C"/>
                </a:solidFill>
                <a:latin typeface="Tahoma" charset="0"/>
              </a:rPr>
              <a:t>W3C</a:t>
            </a:r>
          </a:p>
          <a:p>
            <a:r>
              <a:rPr lang="en-US" sz="1600" dirty="0">
                <a:solidFill>
                  <a:srgbClr val="54638C"/>
                </a:solidFill>
                <a:latin typeface="Tahoma" charset="0"/>
              </a:rPr>
              <a:t>ISO (MPEG)</a:t>
            </a:r>
          </a:p>
        </p:txBody>
      </p:sp>
      <p:sp>
        <p:nvSpPr>
          <p:cNvPr id="205833" name="Text Box 8"/>
          <p:cNvSpPr txBox="1">
            <a:spLocks noChangeArrowheads="1"/>
          </p:cNvSpPr>
          <p:nvPr/>
        </p:nvSpPr>
        <p:spPr bwMode="auto">
          <a:xfrm>
            <a:off x="8185150" y="2971800"/>
            <a:ext cx="1000125" cy="581025"/>
          </a:xfrm>
          <a:prstGeom prst="rect">
            <a:avLst/>
          </a:prstGeom>
          <a:noFill/>
          <a:ln w="9525">
            <a:noFill/>
            <a:miter lim="800000"/>
            <a:headEnd/>
            <a:tailEnd/>
          </a:ln>
        </p:spPr>
        <p:txBody>
          <a:bodyPr wrap="none">
            <a:prstTxWarp prst="textNoShape">
              <a:avLst/>
            </a:prstTxWarp>
            <a:spAutoFit/>
          </a:bodyPr>
          <a:lstStyle/>
          <a:p>
            <a:pPr algn="l"/>
            <a:r>
              <a:rPr lang="en-US" sz="1600">
                <a:latin typeface="Tahoma" charset="0"/>
              </a:rPr>
              <a:t>L2.5-L7</a:t>
            </a:r>
          </a:p>
          <a:p>
            <a:pPr algn="l"/>
            <a:r>
              <a:rPr lang="en-US" sz="1600">
                <a:latin typeface="Tahoma" charset="0"/>
              </a:rPr>
              <a:t>protocols</a:t>
            </a:r>
          </a:p>
        </p:txBody>
      </p:sp>
      <p:sp>
        <p:nvSpPr>
          <p:cNvPr id="205834" name="Text Box 9"/>
          <p:cNvSpPr txBox="1">
            <a:spLocks noChangeArrowheads="1"/>
          </p:cNvSpPr>
          <p:nvPr/>
        </p:nvSpPr>
        <p:spPr bwMode="auto">
          <a:xfrm>
            <a:off x="8229600" y="2286000"/>
            <a:ext cx="1038225" cy="581025"/>
          </a:xfrm>
          <a:prstGeom prst="rect">
            <a:avLst/>
          </a:prstGeom>
          <a:noFill/>
          <a:ln w="9525">
            <a:noFill/>
            <a:miter lim="800000"/>
            <a:headEnd/>
            <a:tailEnd/>
          </a:ln>
        </p:spPr>
        <p:txBody>
          <a:bodyPr wrap="none">
            <a:prstTxWarp prst="textNoShape">
              <a:avLst/>
            </a:prstTxWarp>
            <a:spAutoFit/>
          </a:bodyPr>
          <a:lstStyle/>
          <a:p>
            <a:pPr algn="l"/>
            <a:r>
              <a:rPr lang="en-US" sz="1600">
                <a:latin typeface="Tahoma" charset="0"/>
              </a:rPr>
              <a:t>data</a:t>
            </a:r>
          </a:p>
          <a:p>
            <a:pPr algn="l"/>
            <a:r>
              <a:rPr lang="en-US" sz="1600">
                <a:latin typeface="Tahoma" charset="0"/>
              </a:rPr>
              <a:t>exchange</a:t>
            </a:r>
          </a:p>
        </p:txBody>
      </p:sp>
      <p:sp>
        <p:nvSpPr>
          <p:cNvPr id="205835" name="Text Box 10"/>
          <p:cNvSpPr txBox="1">
            <a:spLocks noChangeArrowheads="1"/>
          </p:cNvSpPr>
          <p:nvPr/>
        </p:nvSpPr>
        <p:spPr bwMode="auto">
          <a:xfrm>
            <a:off x="8229600" y="1676400"/>
            <a:ext cx="868363" cy="581025"/>
          </a:xfrm>
          <a:prstGeom prst="rect">
            <a:avLst/>
          </a:prstGeom>
          <a:noFill/>
          <a:ln w="9525">
            <a:noFill/>
            <a:miter lim="800000"/>
            <a:headEnd/>
            <a:tailEnd/>
          </a:ln>
        </p:spPr>
        <p:txBody>
          <a:bodyPr wrap="none">
            <a:prstTxWarp prst="textNoShape">
              <a:avLst/>
            </a:prstTxWarp>
            <a:spAutoFit/>
          </a:bodyPr>
          <a:lstStyle/>
          <a:p>
            <a:pPr algn="l"/>
            <a:r>
              <a:rPr lang="en-US" sz="1600">
                <a:latin typeface="Tahoma" charset="0"/>
              </a:rPr>
              <a:t>data</a:t>
            </a:r>
          </a:p>
          <a:p>
            <a:pPr algn="l"/>
            <a:r>
              <a:rPr lang="en-US" sz="1600">
                <a:latin typeface="Tahoma" charset="0"/>
              </a:rPr>
              <a:t>formats</a:t>
            </a:r>
          </a:p>
        </p:txBody>
      </p:sp>
      <p:sp>
        <p:nvSpPr>
          <p:cNvPr id="205836" name="Text Box 11"/>
          <p:cNvSpPr txBox="1">
            <a:spLocks noChangeArrowheads="1"/>
          </p:cNvSpPr>
          <p:nvPr/>
        </p:nvSpPr>
        <p:spPr bwMode="auto">
          <a:xfrm>
            <a:off x="8229600" y="3733800"/>
            <a:ext cx="682625" cy="336550"/>
          </a:xfrm>
          <a:prstGeom prst="rect">
            <a:avLst/>
          </a:prstGeom>
          <a:noFill/>
          <a:ln w="9525">
            <a:noFill/>
            <a:miter lim="800000"/>
            <a:headEnd/>
            <a:tailEnd/>
          </a:ln>
        </p:spPr>
        <p:txBody>
          <a:bodyPr wrap="none">
            <a:prstTxWarp prst="textNoShape">
              <a:avLst/>
            </a:prstTxWarp>
            <a:spAutoFit/>
          </a:bodyPr>
          <a:lstStyle/>
          <a:p>
            <a:pPr algn="l"/>
            <a:r>
              <a:rPr lang="en-US" sz="1600">
                <a:latin typeface="Tahoma" charset="0"/>
              </a:rPr>
              <a:t>L1-L2</a:t>
            </a:r>
          </a:p>
        </p:txBody>
      </p:sp>
      <p:sp>
        <p:nvSpPr>
          <p:cNvPr id="205837" name="AutoShape 12"/>
          <p:cNvSpPr>
            <a:spLocks noChangeArrowheads="1"/>
          </p:cNvSpPr>
          <p:nvPr/>
        </p:nvSpPr>
        <p:spPr bwMode="auto">
          <a:xfrm>
            <a:off x="6400800" y="4724400"/>
            <a:ext cx="685800" cy="1600200"/>
          </a:xfrm>
          <a:prstGeom prst="roundRect">
            <a:avLst>
              <a:gd name="adj" fmla="val 16667"/>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205838" name="AutoShape 13"/>
          <p:cNvSpPr>
            <a:spLocks noChangeArrowheads="1"/>
          </p:cNvSpPr>
          <p:nvPr/>
        </p:nvSpPr>
        <p:spPr bwMode="auto">
          <a:xfrm>
            <a:off x="7239000" y="4724400"/>
            <a:ext cx="685800" cy="1600200"/>
          </a:xfrm>
          <a:prstGeom prst="roundRect">
            <a:avLst>
              <a:gd name="adj" fmla="val 16667"/>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solidFill>
                <a:srgbClr val="54638C"/>
              </a:solidFill>
            </a:endParaRPr>
          </a:p>
        </p:txBody>
      </p:sp>
      <p:sp>
        <p:nvSpPr>
          <p:cNvPr id="205839" name="Text Box 14"/>
          <p:cNvSpPr txBox="1">
            <a:spLocks noChangeArrowheads="1"/>
          </p:cNvSpPr>
          <p:nvPr/>
        </p:nvSpPr>
        <p:spPr bwMode="auto">
          <a:xfrm rot="-5400000">
            <a:off x="6380163" y="5354637"/>
            <a:ext cx="712788" cy="366713"/>
          </a:xfrm>
          <a:prstGeom prst="rect">
            <a:avLst/>
          </a:prstGeom>
          <a:noFill/>
          <a:ln w="9525">
            <a:noFill/>
            <a:miter lim="800000"/>
            <a:headEnd/>
            <a:tailEnd/>
          </a:ln>
        </p:spPr>
        <p:txBody>
          <a:bodyPr wrap="none">
            <a:prstTxWarp prst="textNoShape">
              <a:avLst/>
            </a:prstTxWarp>
            <a:spAutoFit/>
          </a:bodyPr>
          <a:lstStyle/>
          <a:p>
            <a:pPr algn="l"/>
            <a:r>
              <a:rPr lang="en-US" sz="1800">
                <a:latin typeface="Tahoma" charset="0"/>
              </a:rPr>
              <a:t>3GPP</a:t>
            </a:r>
          </a:p>
        </p:txBody>
      </p:sp>
      <p:sp>
        <p:nvSpPr>
          <p:cNvPr id="205840" name="Text Box 15"/>
          <p:cNvSpPr txBox="1">
            <a:spLocks noChangeArrowheads="1"/>
          </p:cNvSpPr>
          <p:nvPr/>
        </p:nvSpPr>
        <p:spPr bwMode="auto">
          <a:xfrm flipH="1" flipV="1">
            <a:off x="7390111" y="4878388"/>
            <a:ext cx="461665" cy="1315249"/>
          </a:xfrm>
          <a:prstGeom prst="rect">
            <a:avLst/>
          </a:prstGeom>
          <a:noFill/>
          <a:ln w="9525">
            <a:noFill/>
            <a:miter lim="800000"/>
            <a:headEnd/>
            <a:tailEnd/>
          </a:ln>
        </p:spPr>
        <p:txBody>
          <a:bodyPr vert="eaVert" wrap="none">
            <a:prstTxWarp prst="textNoShape">
              <a:avLst/>
            </a:prstTxWarp>
            <a:spAutoFit/>
          </a:bodyPr>
          <a:lstStyle/>
          <a:p>
            <a:pPr algn="l"/>
            <a:r>
              <a:rPr lang="en-US" sz="1800" dirty="0" err="1">
                <a:solidFill>
                  <a:srgbClr val="54638C"/>
                </a:solidFill>
                <a:latin typeface="Tahoma" charset="0"/>
              </a:rPr>
              <a:t>PacketCable</a:t>
            </a:r>
            <a:endParaRPr lang="en-US" sz="1800" dirty="0">
              <a:solidFill>
                <a:srgbClr val="54638C"/>
              </a:solidFill>
              <a:latin typeface="Tahoma" charset="0"/>
            </a:endParaRPr>
          </a:p>
        </p:txBody>
      </p:sp>
      <p:sp>
        <p:nvSpPr>
          <p:cNvPr id="17" name="Footer Placeholder 16"/>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Slide Number Placeholder 6"/>
          <p:cNvSpPr>
            <a:spLocks noGrp="1"/>
          </p:cNvSpPr>
          <p:nvPr>
            <p:ph type="sldNum" sz="quarter" idx="12"/>
          </p:nvPr>
        </p:nvSpPr>
        <p:spPr>
          <a:noFill/>
        </p:spPr>
        <p:txBody>
          <a:bodyPr/>
          <a:lstStyle/>
          <a:p>
            <a:fld id="{702A35D7-B956-5144-A757-8FF055A4F59D}" type="slidenum">
              <a:rPr lang="en-US" smtClean="0"/>
              <a:pPr/>
              <a:t>91</a:t>
            </a:fld>
            <a:endParaRPr lang="en-US" smtClean="0"/>
          </a:p>
        </p:txBody>
      </p:sp>
      <p:sp>
        <p:nvSpPr>
          <p:cNvPr id="207875" name="Rectangle 2"/>
          <p:cNvSpPr>
            <a:spLocks noGrp="1" noChangeArrowheads="1"/>
          </p:cNvSpPr>
          <p:nvPr>
            <p:ph type="title"/>
          </p:nvPr>
        </p:nvSpPr>
        <p:spPr/>
        <p:txBody>
          <a:bodyPr/>
          <a:lstStyle/>
          <a:p>
            <a:pPr eaLnBrk="1" hangingPunct="1"/>
            <a:r>
              <a:rPr lang="en-US"/>
              <a:t>IETF issues</a:t>
            </a:r>
          </a:p>
        </p:txBody>
      </p:sp>
      <p:sp>
        <p:nvSpPr>
          <p:cNvPr id="207876" name="Rectangle 3"/>
          <p:cNvSpPr>
            <a:spLocks noGrp="1" noChangeArrowheads="1"/>
          </p:cNvSpPr>
          <p:nvPr>
            <p:ph type="body" sz="half" idx="1"/>
          </p:nvPr>
        </p:nvSpPr>
        <p:spPr/>
        <p:txBody>
          <a:bodyPr>
            <a:normAutofit lnSpcReduction="10000"/>
          </a:bodyPr>
          <a:lstStyle/>
          <a:p>
            <a:pPr eaLnBrk="1" hangingPunct="1">
              <a:lnSpc>
                <a:spcPct val="80000"/>
              </a:lnSpc>
            </a:pPr>
            <a:r>
              <a:rPr lang="en-US" sz="1800"/>
              <a:t>SIP WGs: small number (dozen?) of core authors (80/20)</a:t>
            </a:r>
          </a:p>
          <a:p>
            <a:pPr lvl="1" eaLnBrk="1" hangingPunct="1">
              <a:lnSpc>
                <a:spcPct val="80000"/>
              </a:lnSpc>
            </a:pPr>
            <a:r>
              <a:rPr lang="en-US" sz="1600"/>
              <a:t>some now becoming managers…</a:t>
            </a:r>
          </a:p>
          <a:p>
            <a:pPr lvl="1" eaLnBrk="1" hangingPunct="1">
              <a:lnSpc>
                <a:spcPct val="80000"/>
              </a:lnSpc>
            </a:pPr>
            <a:r>
              <a:rPr lang="en-US" sz="1600"/>
              <a:t>or moving to other topics</a:t>
            </a:r>
          </a:p>
          <a:p>
            <a:pPr eaLnBrk="1" hangingPunct="1">
              <a:lnSpc>
                <a:spcPct val="80000"/>
              </a:lnSpc>
            </a:pPr>
            <a:r>
              <a:rPr lang="en-US" sz="1800"/>
              <a:t>IETF: research </a:t>
            </a:r>
            <a:r>
              <a:rPr lang="en-US" sz="1800">
                <a:sym typeface="Wingdings" charset="2"/>
              </a:rPr>
              <a:t> engineering  maintenance</a:t>
            </a:r>
          </a:p>
          <a:p>
            <a:pPr lvl="1" eaLnBrk="1" hangingPunct="1">
              <a:lnSpc>
                <a:spcPct val="80000"/>
              </a:lnSpc>
            </a:pPr>
            <a:r>
              <a:rPr lang="en-US" sz="1600"/>
              <a:t>many groups are essentially maintaining standards written a decade (or two) ago</a:t>
            </a:r>
          </a:p>
          <a:p>
            <a:pPr lvl="2" eaLnBrk="1" hangingPunct="1">
              <a:lnSpc>
                <a:spcPct val="80000"/>
              </a:lnSpc>
            </a:pPr>
            <a:r>
              <a:rPr lang="en-US" sz="1400"/>
              <a:t>DNS, IPv4, IPv6, BGP, DHCP; RTP, SIP, RTSP</a:t>
            </a:r>
          </a:p>
          <a:p>
            <a:pPr lvl="2" eaLnBrk="1" hangingPunct="1">
              <a:lnSpc>
                <a:spcPct val="80000"/>
              </a:lnSpc>
            </a:pPr>
            <a:r>
              <a:rPr lang="en-US" sz="1400"/>
              <a:t>constrained by design choices made long ago</a:t>
            </a:r>
          </a:p>
          <a:p>
            <a:pPr lvl="1" eaLnBrk="1" hangingPunct="1">
              <a:lnSpc>
                <a:spcPct val="80000"/>
              </a:lnSpc>
            </a:pPr>
            <a:r>
              <a:rPr lang="en-US" sz="1600"/>
              <a:t>often dealing with transition to hostile &amp; “random” network</a:t>
            </a:r>
          </a:p>
          <a:p>
            <a:pPr lvl="1" eaLnBrk="1" hangingPunct="1">
              <a:lnSpc>
                <a:spcPct val="80000"/>
              </a:lnSpc>
            </a:pPr>
            <a:r>
              <a:rPr lang="en-US" sz="1600"/>
              <a:t>network ossification</a:t>
            </a:r>
          </a:p>
        </p:txBody>
      </p:sp>
      <p:sp>
        <p:nvSpPr>
          <p:cNvPr id="207877" name="Rectangle 4"/>
          <p:cNvSpPr>
            <a:spLocks noGrp="1" noChangeArrowheads="1"/>
          </p:cNvSpPr>
          <p:nvPr>
            <p:ph type="body" sz="half" idx="2"/>
          </p:nvPr>
        </p:nvSpPr>
        <p:spPr/>
        <p:txBody>
          <a:bodyPr/>
          <a:lstStyle/>
          <a:p>
            <a:pPr eaLnBrk="1" hangingPunct="1">
              <a:lnSpc>
                <a:spcPct val="80000"/>
              </a:lnSpc>
            </a:pPr>
            <a:r>
              <a:rPr lang="en-US" sz="1800"/>
              <a:t>Stale IETF leadership</a:t>
            </a:r>
          </a:p>
          <a:p>
            <a:pPr lvl="1" eaLnBrk="1" hangingPunct="1">
              <a:lnSpc>
                <a:spcPct val="80000"/>
              </a:lnSpc>
            </a:pPr>
            <a:r>
              <a:rPr lang="en-US" sz="1600"/>
              <a:t>often from core equipment vendors, not software vendors or carriers</a:t>
            </a:r>
          </a:p>
          <a:p>
            <a:pPr eaLnBrk="1" hangingPunct="1">
              <a:lnSpc>
                <a:spcPct val="80000"/>
              </a:lnSpc>
            </a:pPr>
            <a:r>
              <a:rPr lang="en-US" sz="1800"/>
              <a:t>fair amount of not-invented-here syndrome</a:t>
            </a:r>
          </a:p>
          <a:p>
            <a:pPr lvl="2" eaLnBrk="1" hangingPunct="1">
              <a:lnSpc>
                <a:spcPct val="80000"/>
              </a:lnSpc>
            </a:pPr>
            <a:r>
              <a:rPr lang="en-US" sz="1400"/>
              <a:t>late to recognize wide usage of XML and web standards</a:t>
            </a:r>
          </a:p>
          <a:p>
            <a:pPr lvl="2" eaLnBrk="1" hangingPunct="1">
              <a:lnSpc>
                <a:spcPct val="80000"/>
              </a:lnSpc>
            </a:pPr>
            <a:r>
              <a:rPr lang="en-US" sz="1400"/>
              <a:t>late to deal with NATs</a:t>
            </a:r>
          </a:p>
          <a:p>
            <a:pPr lvl="2" eaLnBrk="1" hangingPunct="1">
              <a:lnSpc>
                <a:spcPct val="80000"/>
              </a:lnSpc>
            </a:pPr>
            <a:r>
              <a:rPr lang="en-US" sz="1400"/>
              <a:t>security tends to be per-protocol (silo)</a:t>
            </a:r>
          </a:p>
          <a:p>
            <a:pPr lvl="3" eaLnBrk="1" hangingPunct="1">
              <a:lnSpc>
                <a:spcPct val="80000"/>
              </a:lnSpc>
            </a:pPr>
            <a:r>
              <a:rPr lang="en-US" sz="1200"/>
              <a:t>some efforts such as SAML and SASL</a:t>
            </a:r>
          </a:p>
          <a:p>
            <a:pPr eaLnBrk="1" hangingPunct="1">
              <a:lnSpc>
                <a:spcPct val="80000"/>
              </a:lnSpc>
            </a:pPr>
            <a:r>
              <a:rPr lang="en-US" sz="1800"/>
              <a:t>tendency to re-invent the wheel in each group</a:t>
            </a:r>
            <a:endParaRPr lang="en-US"/>
          </a:p>
          <a:p>
            <a:pPr eaLnBrk="1" hangingPunct="1"/>
            <a:endParaRPr lang="en-US"/>
          </a:p>
        </p:txBody>
      </p:sp>
      <p:sp>
        <p:nvSpPr>
          <p:cNvPr id="6" name="Footer Placeholder 5"/>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Slide Number Placeholder 5"/>
          <p:cNvSpPr>
            <a:spLocks noGrp="1"/>
          </p:cNvSpPr>
          <p:nvPr>
            <p:ph type="sldNum" sz="quarter" idx="12"/>
          </p:nvPr>
        </p:nvSpPr>
        <p:spPr>
          <a:noFill/>
        </p:spPr>
        <p:txBody>
          <a:bodyPr/>
          <a:lstStyle/>
          <a:p>
            <a:fld id="{2881E09D-A589-8443-8A6A-28D74AD2C1B7}" type="slidenum">
              <a:rPr lang="en-US" smtClean="0"/>
              <a:pPr/>
              <a:t>92</a:t>
            </a:fld>
            <a:endParaRPr lang="en-US" smtClean="0"/>
          </a:p>
        </p:txBody>
      </p:sp>
      <p:sp>
        <p:nvSpPr>
          <p:cNvPr id="214019" name="Rectangle 2"/>
          <p:cNvSpPr>
            <a:spLocks noGrp="1" noChangeArrowheads="1"/>
          </p:cNvSpPr>
          <p:nvPr>
            <p:ph type="title"/>
          </p:nvPr>
        </p:nvSpPr>
        <p:spPr/>
        <p:txBody>
          <a:bodyPr/>
          <a:lstStyle/>
          <a:p>
            <a:pPr eaLnBrk="1" hangingPunct="1"/>
            <a:r>
              <a:rPr lang="en-US"/>
              <a:t>Conclusion</a:t>
            </a:r>
          </a:p>
        </p:txBody>
      </p:sp>
      <p:sp>
        <p:nvSpPr>
          <p:cNvPr id="214020" name="Rectangle 3"/>
          <p:cNvSpPr>
            <a:spLocks noGrp="1" noChangeArrowheads="1"/>
          </p:cNvSpPr>
          <p:nvPr>
            <p:ph type="body" idx="1"/>
          </p:nvPr>
        </p:nvSpPr>
        <p:spPr/>
        <p:txBody>
          <a:bodyPr>
            <a:normAutofit fontScale="92500"/>
          </a:bodyPr>
          <a:lstStyle/>
          <a:p>
            <a:pPr eaLnBrk="1" hangingPunct="1"/>
            <a:r>
              <a:rPr lang="en-US"/>
              <a:t>Even after 10+ years, VoIP mostly still “cheaper calls”</a:t>
            </a:r>
          </a:p>
          <a:p>
            <a:pPr eaLnBrk="1" hangingPunct="1"/>
            <a:r>
              <a:rPr lang="en-US"/>
              <a:t>New services and models:</a:t>
            </a:r>
          </a:p>
          <a:p>
            <a:pPr lvl="1" eaLnBrk="1" hangingPunct="1"/>
            <a:r>
              <a:rPr lang="en-US"/>
              <a:t>(rich) presence</a:t>
            </a:r>
          </a:p>
          <a:p>
            <a:pPr lvl="1" eaLnBrk="1" hangingPunct="1"/>
            <a:r>
              <a:rPr lang="en-US"/>
              <a:t>location-based services</a:t>
            </a:r>
          </a:p>
          <a:p>
            <a:pPr lvl="1" eaLnBrk="1" hangingPunct="1"/>
            <a:r>
              <a:rPr lang="en-US"/>
              <a:t>user-programmable services</a:t>
            </a:r>
          </a:p>
          <a:p>
            <a:pPr lvl="1" eaLnBrk="1" hangingPunct="1"/>
            <a:r>
              <a:rPr lang="en-US"/>
              <a:t>P2P SIP</a:t>
            </a:r>
          </a:p>
          <a:p>
            <a:pPr eaLnBrk="1" hangingPunct="1"/>
            <a:r>
              <a:rPr lang="en-US"/>
              <a:t>Scaling to carrier-scale and under duress</a:t>
            </a:r>
          </a:p>
          <a:p>
            <a:pPr eaLnBrk="1" hangingPunct="1"/>
            <a:r>
              <a:rPr lang="en-US"/>
              <a:t>Current standardization processes slow and complexity-inducing</a:t>
            </a:r>
          </a:p>
        </p:txBody>
      </p:sp>
      <p:sp>
        <p:nvSpPr>
          <p:cNvPr id="5" name="Footer Placeholder 4"/>
          <p:cNvSpPr>
            <a:spLocks noGrp="1"/>
          </p:cNvSpPr>
          <p:nvPr>
            <p:ph type="ftr" sz="quarter" idx="11"/>
          </p:nvPr>
        </p:nvSpPr>
        <p:spPr/>
        <p:txBody>
          <a:bodyPr/>
          <a:lstStyle/>
          <a:p>
            <a:r>
              <a:rPr lang="en-US" smtClean="0"/>
              <a:t>IEEE DLT 2009</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1.3|2.4|0.4|0.2|0.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271</TotalTime>
  <Words>5782</Words>
  <Application>Microsoft Macintosh PowerPoint</Application>
  <PresentationFormat>On-screen Show (4:3)</PresentationFormat>
  <Paragraphs>1354</Paragraphs>
  <Slides>92</Slides>
  <Notes>54</Notes>
  <HiddenSlides>0</HiddenSlides>
  <MMClips>0</MMClips>
  <ScaleCrop>false</ScaleCrop>
  <HeadingPairs>
    <vt:vector size="6" baseType="variant">
      <vt:variant>
        <vt:lpstr>Design Template</vt:lpstr>
      </vt:variant>
      <vt:variant>
        <vt:i4>1</vt:i4>
      </vt:variant>
      <vt:variant>
        <vt:lpstr>Embedded OLE Servers</vt:lpstr>
      </vt:variant>
      <vt:variant>
        <vt:i4>5</vt:i4>
      </vt:variant>
      <vt:variant>
        <vt:lpstr>Slide Titles</vt:lpstr>
      </vt:variant>
      <vt:variant>
        <vt:i4>92</vt:i4>
      </vt:variant>
    </vt:vector>
  </HeadingPairs>
  <TitlesOfParts>
    <vt:vector size="98" baseType="lpstr">
      <vt:lpstr>Twilight</vt:lpstr>
      <vt:lpstr>Bitmap Image</vt:lpstr>
      <vt:lpstr>Microsoft Photo Editor 3.0 Photo</vt:lpstr>
      <vt:lpstr>Microsoft Office Visio Drawing</vt:lpstr>
      <vt:lpstr>Microsoft Visio Drawing</vt:lpstr>
      <vt:lpstr>Visio</vt:lpstr>
      <vt:lpstr>VoIP – not your grandmother’s phone any more</vt:lpstr>
      <vt:lpstr>Overview</vt:lpstr>
      <vt:lpstr>Outline</vt:lpstr>
      <vt:lpstr>The three Cs of Internet applications</vt:lpstr>
      <vt:lpstr>Killer Application</vt:lpstr>
      <vt:lpstr>Collaboration in transition</vt:lpstr>
      <vt:lpstr>Evolution of VoIP</vt:lpstr>
      <vt:lpstr>IETF VoIP &amp; presence efforts</vt:lpstr>
      <vt:lpstr>Old vs. new</vt:lpstr>
      <vt:lpstr>SIP overview</vt:lpstr>
      <vt:lpstr>Internet services – the missing entry</vt:lpstr>
      <vt:lpstr>Filling in the protocol gap</vt:lpstr>
      <vt:lpstr>SIP as service enabler</vt:lpstr>
      <vt:lpstr>What is SIP?</vt:lpstr>
      <vt:lpstr>Philosophy</vt:lpstr>
      <vt:lpstr>Basic SIP message flow</vt:lpstr>
      <vt:lpstr>SIP trapezoid</vt:lpstr>
      <vt:lpstr>SIP message format</vt:lpstr>
      <vt:lpstr>PSTN vs. Internet Telephony</vt:lpstr>
      <vt:lpstr>SIP addressing</vt:lpstr>
      <vt:lpstr>3G Architecture (Registration)</vt:lpstr>
      <vt:lpstr>Presence &amp; events</vt:lpstr>
      <vt:lpstr>We need glue!</vt:lpstr>
      <vt:lpstr>Left to do: event notification</vt:lpstr>
      <vt:lpstr>Context-aware communication</vt:lpstr>
      <vt:lpstr>The role of presence</vt:lpstr>
      <vt:lpstr>GEOPRIV and SIMPLE architectures</vt:lpstr>
      <vt:lpstr>Presentity and Watchers</vt:lpstr>
      <vt:lpstr>Basic presence</vt:lpstr>
      <vt:lpstr>Presence data architecture</vt:lpstr>
      <vt:lpstr>Presence data architecture</vt:lpstr>
      <vt:lpstr>Rich presence</vt:lpstr>
      <vt:lpstr>Rich presence</vt:lpstr>
      <vt:lpstr>The role of presence for call routing</vt:lpstr>
      <vt:lpstr>Presence and privacy</vt:lpstr>
      <vt:lpstr>Privacy rules</vt:lpstr>
      <vt:lpstr>Example rules document</vt:lpstr>
      <vt:lpstr>Location-based services</vt:lpstr>
      <vt:lpstr>Location-based services</vt:lpstr>
      <vt:lpstr>Location-based SIP services</vt:lpstr>
      <vt:lpstr>Location delivery</vt:lpstr>
      <vt:lpstr>Location determination options</vt:lpstr>
      <vt:lpstr>Program location-based services</vt:lpstr>
      <vt:lpstr>Slide 44</vt:lpstr>
      <vt:lpstr>Emergency calling</vt:lpstr>
      <vt:lpstr>Modes of emergency communications</vt:lpstr>
      <vt:lpstr>Background on 9-1-1</vt:lpstr>
      <vt:lpstr>Slide 48</vt:lpstr>
      <vt:lpstr>What makes VoIP 112/911 hard?</vt:lpstr>
      <vt:lpstr>Emergency numbers</vt:lpstr>
      <vt:lpstr>Service URN</vt:lpstr>
      <vt:lpstr>LoST: Location-to-URL Mapping</vt:lpstr>
      <vt:lpstr>Slide 53</vt:lpstr>
      <vt:lpstr>Slide 54</vt:lpstr>
      <vt:lpstr>P2P</vt:lpstr>
      <vt:lpstr>Defining peer-to-peer systems</vt:lpstr>
      <vt:lpstr>P2P systems are …</vt:lpstr>
      <vt:lpstr>Motivation for peer-to-peer systems</vt:lpstr>
      <vt:lpstr>P2P traffic is not devouring the Internet…</vt:lpstr>
      <vt:lpstr>Energy consumption</vt:lpstr>
      <vt:lpstr>Bandwidth costs</vt:lpstr>
      <vt:lpstr>Economics of P2P</vt:lpstr>
      <vt:lpstr>Which is greener – P2P vs. server?</vt:lpstr>
      <vt:lpstr>Reliability</vt:lpstr>
      <vt:lpstr>Security &amp; privacy</vt:lpstr>
      <vt:lpstr>OA&amp;M</vt:lpstr>
      <vt:lpstr>P2P for VoIP</vt:lpstr>
      <vt:lpstr>The role of SIP proxies</vt:lpstr>
      <vt:lpstr>P2P SIP</vt:lpstr>
      <vt:lpstr>More than a DHT algorithm</vt:lpstr>
      <vt:lpstr>P2P SIP -- components</vt:lpstr>
      <vt:lpstr>P2PSIP architecture</vt:lpstr>
      <vt:lpstr>IETF peer-to-peer efforts</vt:lpstr>
      <vt:lpstr>RELOAD</vt:lpstr>
      <vt:lpstr>Typical residential access</vt:lpstr>
      <vt:lpstr>NAT traversal</vt:lpstr>
      <vt:lpstr>ICE (Interactive Connectivity Establishment)</vt:lpstr>
      <vt:lpstr>OpenVoIP snapshots</vt:lpstr>
      <vt:lpstr>OpenVoIP snapshots</vt:lpstr>
      <vt:lpstr>OpenVoIP snapshots</vt:lpstr>
      <vt:lpstr>Integrating cellular and 802.11</vt:lpstr>
      <vt:lpstr>Integrating VoIP and Cellular</vt:lpstr>
      <vt:lpstr>VoIP+GSM testbed</vt:lpstr>
      <vt:lpstr>Experiments</vt:lpstr>
      <vt:lpstr>Fax-over-IP</vt:lpstr>
      <vt:lpstr>Fax-over-IP</vt:lpstr>
      <vt:lpstr>Fax pass-through</vt:lpstr>
      <vt:lpstr>Standards &amp; interoperability</vt:lpstr>
      <vt:lpstr>Interoperability</vt:lpstr>
      <vt:lpstr>Trouble in Standards Land</vt:lpstr>
      <vt:lpstr>IETF issues</vt:lpstr>
      <vt:lpstr>Conclusion</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VoIP – not your grandmother’s phone any more</dc:title>
  <dc:creator>Henning Schulzrinne</dc:creator>
  <cp:lastModifiedBy>Henning Schulzrinne</cp:lastModifiedBy>
  <cp:revision>8</cp:revision>
  <dcterms:created xsi:type="dcterms:W3CDTF">2009-06-11T17:49:30Z</dcterms:created>
  <dcterms:modified xsi:type="dcterms:W3CDTF">2009-06-11T22:20:53Z</dcterms:modified>
</cp:coreProperties>
</file>