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vml" ContentType="application/vnd.openxmlformats-officedocument.vmlDrawin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3.xml" ContentType="application/vnd.openxmlformats-officedocument.presentationml.notesSlide+xml"/>
  <Default Extension="bin" ContentType="application/vnd.openxmlformats-officedocument.presentationml.printerSettings"/>
  <Default Extension="wmf" ContentType="image/x-wmf"/>
  <Override PartName="/ppt/notesSlides/notesSlide4.xml" ContentType="application/vnd.openxmlformats-officedocument.presentationml.notesSlide+xml"/>
  <Override PartName="/docProps/core.xml" ContentType="application/vnd.openxmlformats-package.core-properties+xml"/>
  <Default Extension="rels" ContentType="application/vnd.openxmlformats-package.relationships+xml"/>
  <Override PartName="/ppt/embeddings/oleObject1.bin" ContentType="application/vnd.openxmlformats-officedocument.oleObject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63" r:id="rId6"/>
    <p:sldId id="260" r:id="rId7"/>
    <p:sldId id="259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73" d="100"/>
          <a:sy n="73" d="100"/>
        </p:scale>
        <p:origin x="-17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FCFCD-1637-6D4C-B8C3-4A1E2B9108A1}" type="datetimeFigureOut">
              <a:rPr lang="en-US" smtClean="0"/>
              <a:t>9/22/08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C5BF9-9CA4-C64D-8DBB-AE44FA2785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2FC2E7-4151-1546-A5B9-26711C8C0AE1}" type="slidenum">
              <a:rPr lang="en-US"/>
              <a:pPr/>
              <a:t>2</a:t>
            </a:fld>
            <a:endParaRPr lang="en-US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8E9EDC-E105-6C4E-913C-A521022F9421}" type="slidenum">
              <a:rPr lang="en-US"/>
              <a:pPr/>
              <a:t>3</a:t>
            </a:fld>
            <a:endParaRPr lang="en-US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155E6-DDD8-3947-AA0D-93DA3219717E}" type="slidenum">
              <a:rPr lang="en-US"/>
              <a:pPr/>
              <a:t>6</a:t>
            </a:fld>
            <a:endParaRPr lang="en-US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42963" y="241300"/>
            <a:ext cx="5232400" cy="392430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305300"/>
            <a:ext cx="5989637" cy="4184650"/>
          </a:xfrm>
        </p:spPr>
        <p:txBody>
          <a:bodyPr/>
          <a:lstStyle/>
          <a:p>
            <a:pPr lvl="3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E4D1DF-A68E-B349-A3BA-6B7B0E8CAD95}" type="slidenum">
              <a:rPr lang="en-US"/>
              <a:pPr/>
              <a:t>7</a:t>
            </a:fld>
            <a:endParaRPr lang="en-US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4C2-ABA0-3E40-AB88-A61EBC4AE1D7}" type="datetimeFigureOut">
              <a:rPr lang="en-US" smtClean="0"/>
              <a:t>9/22/08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E5C-22BA-B64E-B30C-4395E37FD8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4C2-ABA0-3E40-AB88-A61EBC4AE1D7}" type="datetimeFigureOut">
              <a:rPr lang="en-US" smtClean="0"/>
              <a:t>9/22/08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E5C-22BA-B64E-B30C-4395E37FD8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4C2-ABA0-3E40-AB88-A61EBC4AE1D7}" type="datetimeFigureOut">
              <a:rPr lang="en-US" smtClean="0"/>
              <a:t>9/22/08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E5C-22BA-B64E-B30C-4395E37FD8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4C2-ABA0-3E40-AB88-A61EBC4AE1D7}" type="datetimeFigureOut">
              <a:rPr lang="en-US" smtClean="0"/>
              <a:t>9/22/08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E5C-22BA-B64E-B30C-4395E37FD8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4C2-ABA0-3E40-AB88-A61EBC4AE1D7}" type="datetimeFigureOut">
              <a:rPr lang="en-US" smtClean="0"/>
              <a:t>9/22/08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E5C-22BA-B64E-B30C-4395E37FD8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4C2-ABA0-3E40-AB88-A61EBC4AE1D7}" type="datetimeFigureOut">
              <a:rPr lang="en-US" smtClean="0"/>
              <a:t>9/22/08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E5C-22BA-B64E-B30C-4395E37FD8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4C2-ABA0-3E40-AB88-A61EBC4AE1D7}" type="datetimeFigureOut">
              <a:rPr lang="en-US" smtClean="0"/>
              <a:t>9/22/08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E5C-22BA-B64E-B30C-4395E37FD8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4C2-ABA0-3E40-AB88-A61EBC4AE1D7}" type="datetimeFigureOut">
              <a:rPr lang="en-US" smtClean="0"/>
              <a:t>9/22/08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E5C-22BA-B64E-B30C-4395E37FD8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4C2-ABA0-3E40-AB88-A61EBC4AE1D7}" type="datetimeFigureOut">
              <a:rPr lang="en-US" smtClean="0"/>
              <a:t>9/22/08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E5C-22BA-B64E-B30C-4395E37FD8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4C2-ABA0-3E40-AB88-A61EBC4AE1D7}" type="datetimeFigureOut">
              <a:rPr lang="en-US" smtClean="0"/>
              <a:t>9/22/08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E5C-22BA-B64E-B30C-4395E37FD8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4C2-ABA0-3E40-AB88-A61EBC4AE1D7}" type="datetimeFigureOut">
              <a:rPr lang="en-US" smtClean="0"/>
              <a:t>9/22/08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E5C-22BA-B64E-B30C-4395E37FD8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264C2-ABA0-3E40-AB88-A61EBC4AE1D7}" type="datetimeFigureOut">
              <a:rPr lang="en-US" smtClean="0"/>
              <a:t>9/22/08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7AE5C-22BA-B64E-B30C-4395E37FD8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5.wmf"/><Relationship Id="rId20" Type="http://schemas.openxmlformats.org/officeDocument/2006/relationships/image" Target="../media/image21.png"/><Relationship Id="rId4" Type="http://schemas.openxmlformats.org/officeDocument/2006/relationships/image" Target="../media/image5.png"/><Relationship Id="rId21" Type="http://schemas.openxmlformats.org/officeDocument/2006/relationships/image" Target="../media/image22.wmf"/><Relationship Id="rId22" Type="http://schemas.openxmlformats.org/officeDocument/2006/relationships/oleObject" Target="../embeddings/oleObject1.bin"/><Relationship Id="rId23" Type="http://schemas.openxmlformats.org/officeDocument/2006/relationships/image" Target="../media/image23.wmf"/><Relationship Id="rId7" Type="http://schemas.openxmlformats.org/officeDocument/2006/relationships/image" Target="../media/image8.png"/><Relationship Id="rId11" Type="http://schemas.openxmlformats.org/officeDocument/2006/relationships/image" Target="../media/image12.png"/><Relationship Id="rId1" Type="http://schemas.openxmlformats.org/officeDocument/2006/relationships/vmlDrawing" Target="../drawings/vmlDrawing1.vml"/><Relationship Id="rId24" Type="http://schemas.openxmlformats.org/officeDocument/2006/relationships/image" Target="../media/image24.wmf"/><Relationship Id="rId6" Type="http://schemas.openxmlformats.org/officeDocument/2006/relationships/image" Target="../media/image7.png"/><Relationship Id="rId16" Type="http://schemas.openxmlformats.org/officeDocument/2006/relationships/image" Target="../media/image17.wmf"/><Relationship Id="rId8" Type="http://schemas.openxmlformats.org/officeDocument/2006/relationships/image" Target="../media/image9.png"/><Relationship Id="rId13" Type="http://schemas.openxmlformats.org/officeDocument/2006/relationships/image" Target="../media/image14.wmf"/><Relationship Id="rId10" Type="http://schemas.openxmlformats.org/officeDocument/2006/relationships/image" Target="../media/image11.png"/><Relationship Id="rId5" Type="http://schemas.openxmlformats.org/officeDocument/2006/relationships/image" Target="../media/image6.png"/><Relationship Id="rId15" Type="http://schemas.openxmlformats.org/officeDocument/2006/relationships/image" Target="../media/image16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19" Type="http://schemas.openxmlformats.org/officeDocument/2006/relationships/image" Target="../media/image20.wmf"/><Relationship Id="rId2" Type="http://schemas.openxmlformats.org/officeDocument/2006/relationships/slideLayout" Target="../slideLayouts/slideLayout6.xml"/><Relationship Id="rId9" Type="http://schemas.openxmlformats.org/officeDocument/2006/relationships/image" Target="../media/image10.png"/><Relationship Id="rId3" Type="http://schemas.openxmlformats.org/officeDocument/2006/relationships/notesSlide" Target="../notesSlides/notesSlide3.xml"/><Relationship Id="rId18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VoIP intro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Henning Schulzrinne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Name confusion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Commonly used interchangeably:</a:t>
            </a:r>
          </a:p>
          <a:p>
            <a:pPr lvl="1">
              <a:lnSpc>
                <a:spcPct val="90000"/>
              </a:lnSpc>
            </a:pPr>
            <a:r>
              <a:rPr lang="en-US" sz="2000" b="1" i="1"/>
              <a:t>Voice-over-IP (VoIP)</a:t>
            </a:r>
            <a:r>
              <a:rPr lang="en-US" sz="2000"/>
              <a:t> – but includes video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Internet telephony – but may not run over Internet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IP telephony (IPtel)</a:t>
            </a:r>
          </a:p>
          <a:p>
            <a:pPr>
              <a:lnSpc>
                <a:spcPct val="90000"/>
              </a:lnSpc>
            </a:pPr>
            <a:r>
              <a:rPr lang="en-US" sz="2000"/>
              <a:t>Also: VoP (any of ATM, IP, MPLS)</a:t>
            </a:r>
          </a:p>
          <a:p>
            <a:pPr>
              <a:lnSpc>
                <a:spcPct val="90000"/>
              </a:lnSpc>
            </a:pPr>
            <a:r>
              <a:rPr lang="en-US" sz="2000"/>
              <a:t>Some reserve Internet telephony for transmission across the (public) Internet</a:t>
            </a:r>
          </a:p>
          <a:p>
            <a:pPr>
              <a:lnSpc>
                <a:spcPct val="90000"/>
              </a:lnSpc>
            </a:pPr>
            <a:r>
              <a:rPr lang="en-US" sz="2000"/>
              <a:t>Transmission of telephone services over IP-based packet switched networks</a:t>
            </a:r>
          </a:p>
          <a:p>
            <a:pPr>
              <a:lnSpc>
                <a:spcPct val="90000"/>
              </a:lnSpc>
            </a:pPr>
            <a:r>
              <a:rPr lang="en-US" sz="2000"/>
              <a:t>Also includes video and other media, not just voice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bit of history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/>
              <a:t>1876 invention of telephone</a:t>
            </a:r>
          </a:p>
          <a:p>
            <a:pPr>
              <a:lnSpc>
                <a:spcPct val="90000"/>
              </a:lnSpc>
            </a:pPr>
            <a:r>
              <a:rPr lang="en-US"/>
              <a:t>1915 first transcontinental telephone (NY–SF)</a:t>
            </a:r>
          </a:p>
          <a:p>
            <a:pPr>
              <a:lnSpc>
                <a:spcPct val="90000"/>
              </a:lnSpc>
            </a:pPr>
            <a:r>
              <a:rPr lang="en-US"/>
              <a:t>1920’s first automatic switches</a:t>
            </a:r>
          </a:p>
          <a:p>
            <a:pPr>
              <a:lnSpc>
                <a:spcPct val="90000"/>
              </a:lnSpc>
            </a:pPr>
            <a:r>
              <a:rPr lang="en-US"/>
              <a:t>1956 TAT-1 transatlantic cable (35 lines)</a:t>
            </a:r>
          </a:p>
          <a:p>
            <a:pPr>
              <a:lnSpc>
                <a:spcPct val="90000"/>
              </a:lnSpc>
            </a:pPr>
            <a:r>
              <a:rPr lang="en-US"/>
              <a:t>1962 digital transmission (T1)</a:t>
            </a:r>
          </a:p>
          <a:p>
            <a:pPr>
              <a:lnSpc>
                <a:spcPct val="90000"/>
              </a:lnSpc>
            </a:pPr>
            <a:r>
              <a:rPr lang="en-US"/>
              <a:t>1965 1ESS analog switch</a:t>
            </a:r>
          </a:p>
          <a:p>
            <a:pPr>
              <a:lnSpc>
                <a:spcPct val="90000"/>
              </a:lnSpc>
            </a:pPr>
            <a:r>
              <a:rPr lang="en-US"/>
              <a:t>1974 Internet packet voice (2.4 kb/s LPC)</a:t>
            </a:r>
          </a:p>
          <a:p>
            <a:pPr>
              <a:lnSpc>
                <a:spcPct val="90000"/>
              </a:lnSpc>
            </a:pPr>
            <a:r>
              <a:rPr lang="en-US"/>
              <a:t>1977 4ESS digital switch</a:t>
            </a:r>
          </a:p>
          <a:p>
            <a:pPr>
              <a:lnSpc>
                <a:spcPct val="90000"/>
              </a:lnSpc>
            </a:pPr>
            <a:r>
              <a:rPr lang="en-US"/>
              <a:t>1980s Signaling System #7 (out-of-band)</a:t>
            </a:r>
          </a:p>
          <a:p>
            <a:pPr>
              <a:lnSpc>
                <a:spcPct val="90000"/>
              </a:lnSpc>
            </a:pPr>
            <a:r>
              <a:rPr lang="en-US"/>
              <a:t>1990s Advanced Intelligent Network (AIN)</a:t>
            </a:r>
          </a:p>
          <a:p>
            <a:pPr>
              <a:lnSpc>
                <a:spcPct val="90000"/>
              </a:lnSpc>
            </a:pPr>
            <a:r>
              <a:rPr lang="en-US"/>
              <a:t>1992 Mbone packet audio (RTP)</a:t>
            </a:r>
          </a:p>
          <a:p>
            <a:pPr>
              <a:lnSpc>
                <a:spcPct val="90000"/>
              </a:lnSpc>
            </a:pPr>
            <a:r>
              <a:rPr lang="en-US"/>
              <a:t>1996 early commercial VoIP implementations (Vocaltec); PC-to-PC calling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5105400" y="1234281"/>
            <a:ext cx="2846387" cy="1661319"/>
          </a:xfrm>
          <a:prstGeom prst="rect">
            <a:avLst/>
          </a:prstGeom>
          <a:solidFill>
            <a:schemeClr val="accent1">
              <a:alpha val="22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to.com</a:t>
            </a:r>
            <a:endParaRPr lang="en-US" dirty="0"/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00B94-ED8E-A148-A912-D1C2487B4D9E}" type="slidenum">
              <a:rPr lang="en-US"/>
              <a:pPr/>
              <a:t>4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model</a:t>
            </a:r>
          </a:p>
        </p:txBody>
      </p:sp>
      <p:pic>
        <p:nvPicPr>
          <p:cNvPr id="24579" name="Picture 3" descr="sip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057400"/>
            <a:ext cx="685800" cy="609600"/>
          </a:xfrm>
          <a:prstGeom prst="rect">
            <a:avLst/>
          </a:prstGeom>
          <a:noFill/>
        </p:spPr>
      </p:pic>
      <p:pic>
        <p:nvPicPr>
          <p:cNvPr id="24580" name="Picture 4" descr="http://www.cs.columbia.edu/~hgs/clipart/Communications/telecom/phone_pingte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947988"/>
            <a:ext cx="1352550" cy="962025"/>
          </a:xfrm>
          <a:prstGeom prst="rect">
            <a:avLst/>
          </a:prstGeom>
          <a:noFill/>
        </p:spPr>
      </p:pic>
      <p:pic>
        <p:nvPicPr>
          <p:cNvPr id="24581" name="Picture 5" descr="sip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8300" y="2043113"/>
            <a:ext cx="685800" cy="623887"/>
          </a:xfrm>
          <a:prstGeom prst="rect">
            <a:avLst/>
          </a:prstGeom>
          <a:noFill/>
        </p:spPr>
      </p:pic>
      <p:pic>
        <p:nvPicPr>
          <p:cNvPr id="24582" name="Picture 6" descr="http://www.cs.columbia.edu/~hgs/clipart/Communications/telecom/phone_cisc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5200" y="2936875"/>
            <a:ext cx="1322388" cy="982663"/>
          </a:xfrm>
          <a:prstGeom prst="rect">
            <a:avLst/>
          </a:prstGeom>
          <a:noFill/>
        </p:spPr>
      </p:pic>
      <p:sp>
        <p:nvSpPr>
          <p:cNvPr id="24583" name="Line 7"/>
          <p:cNvSpPr>
            <a:spLocks noChangeShapeType="1"/>
          </p:cNvSpPr>
          <p:nvPr/>
        </p:nvSpPr>
        <p:spPr bwMode="auto">
          <a:xfrm flipV="1">
            <a:off x="1752600" y="2286000"/>
            <a:ext cx="1524000" cy="609600"/>
          </a:xfrm>
          <a:prstGeom prst="line">
            <a:avLst/>
          </a:prstGeom>
          <a:noFill/>
          <a:ln w="28575">
            <a:solidFill>
              <a:schemeClr val="folHlink"/>
            </a:solidFill>
            <a:miter lim="800000"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V="1">
            <a:off x="3962400" y="2316479"/>
            <a:ext cx="1485900" cy="45719"/>
          </a:xfrm>
          <a:prstGeom prst="line">
            <a:avLst/>
          </a:prstGeom>
          <a:noFill/>
          <a:ln w="28575">
            <a:solidFill>
              <a:schemeClr val="folHlink"/>
            </a:solidFill>
            <a:miter lim="800000"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6134100" y="2297668"/>
            <a:ext cx="1866900" cy="674132"/>
          </a:xfrm>
          <a:prstGeom prst="line">
            <a:avLst/>
          </a:prstGeom>
          <a:noFill/>
          <a:ln w="28575">
            <a:solidFill>
              <a:schemeClr val="folHlink"/>
            </a:solidFill>
            <a:miter lim="800000"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2057400" y="3429000"/>
            <a:ext cx="5334000" cy="0"/>
          </a:xfrm>
          <a:prstGeom prst="line">
            <a:avLst/>
          </a:prstGeom>
          <a:noFill/>
          <a:ln w="28575">
            <a:solidFill>
              <a:schemeClr val="folHlink"/>
            </a:solidFill>
            <a:miter lim="800000"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3733800" y="2819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SIP trapezoid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5334000" y="1447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2667000" y="15240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outbound proxy</a:t>
            </a:r>
          </a:p>
        </p:txBody>
      </p:sp>
      <p:sp>
        <p:nvSpPr>
          <p:cNvPr id="24590" name="AutoShape 14"/>
          <p:cNvSpPr>
            <a:spLocks noChangeArrowheads="1"/>
          </p:cNvSpPr>
          <p:nvPr/>
        </p:nvSpPr>
        <p:spPr bwMode="auto">
          <a:xfrm>
            <a:off x="6858000" y="14478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6858000" y="1478756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00" dirty="0" err="1"/>
              <a:t>a@foo.com</a:t>
            </a:r>
            <a:r>
              <a:rPr lang="en-US" sz="700" dirty="0"/>
              <a:t>: 128.59.16.1</a:t>
            </a:r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 flipV="1">
            <a:off x="7200899" y="1905000"/>
            <a:ext cx="750887" cy="10668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7200900" y="1264443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/>
              <a:t>registrar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00200" y="2297668"/>
            <a:ext cx="1004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signaling</a:t>
            </a:r>
            <a:endParaRPr lang="en-US" dirty="0"/>
          </a:p>
        </p:txBody>
      </p:sp>
      <p:sp>
        <p:nvSpPr>
          <p:cNvPr id="21" name="Freeform 20"/>
          <p:cNvSpPr/>
          <p:nvPr/>
        </p:nvSpPr>
        <p:spPr>
          <a:xfrm>
            <a:off x="1862667" y="3668889"/>
            <a:ext cx="5517444" cy="635000"/>
          </a:xfrm>
          <a:custGeom>
            <a:avLst/>
            <a:gdLst>
              <a:gd name="connsiteX0" fmla="*/ 0 w 5517444"/>
              <a:gd name="connsiteY0" fmla="*/ 0 h 635000"/>
              <a:gd name="connsiteX1" fmla="*/ 2596444 w 5517444"/>
              <a:gd name="connsiteY1" fmla="*/ 635000 h 635000"/>
              <a:gd name="connsiteX2" fmla="*/ 5517444 w 5517444"/>
              <a:gd name="connsiteY2" fmla="*/ 0 h 63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17444" h="635000">
                <a:moveTo>
                  <a:pt x="0" y="0"/>
                </a:moveTo>
                <a:cubicBezTo>
                  <a:pt x="838435" y="317500"/>
                  <a:pt x="1676870" y="635000"/>
                  <a:pt x="2596444" y="635000"/>
                </a:cubicBezTo>
                <a:cubicBezTo>
                  <a:pt x="3516018" y="635000"/>
                  <a:pt x="4516731" y="317500"/>
                  <a:pt x="5517444" y="0"/>
                </a:cubicBezTo>
              </a:path>
            </a:pathLst>
          </a:custGeom>
          <a:ln w="79375" cmpd="dbl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334000" y="4355068"/>
            <a:ext cx="768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media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needed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Signaling</a:t>
            </a:r>
          </a:p>
          <a:p>
            <a:pPr lvl="1"/>
            <a:r>
              <a:rPr lang="en-US" dirty="0" smtClean="0"/>
              <a:t>Find destination user (vs. host)</a:t>
            </a:r>
          </a:p>
          <a:p>
            <a:pPr lvl="2"/>
            <a:r>
              <a:rPr lang="en-US" dirty="0" smtClean="0"/>
              <a:t>Using registration (“binding”)</a:t>
            </a:r>
          </a:p>
          <a:p>
            <a:pPr lvl="1"/>
            <a:r>
              <a:rPr lang="en-US" dirty="0" smtClean="0"/>
              <a:t>Negotiate media and their parameters</a:t>
            </a:r>
          </a:p>
          <a:p>
            <a:pPr lvl="1"/>
            <a:r>
              <a:rPr lang="en-US" dirty="0" smtClean="0"/>
              <a:t>Authenticate caller</a:t>
            </a:r>
          </a:p>
          <a:p>
            <a:pPr lvl="1"/>
            <a:r>
              <a:rPr lang="en-US" dirty="0" smtClean="0"/>
              <a:t>Implement services and policies</a:t>
            </a:r>
          </a:p>
          <a:p>
            <a:pPr lvl="2"/>
            <a:r>
              <a:rPr lang="en-US" dirty="0" smtClean="0"/>
              <a:t>Call vs. media services</a:t>
            </a:r>
          </a:p>
          <a:p>
            <a:r>
              <a:rPr lang="en-US" dirty="0" smtClean="0"/>
              <a:t>Media</a:t>
            </a:r>
          </a:p>
          <a:p>
            <a:pPr lvl="1"/>
            <a:r>
              <a:rPr lang="en-US" dirty="0" smtClean="0"/>
              <a:t>Deliver media streams</a:t>
            </a:r>
          </a:p>
          <a:p>
            <a:pPr lvl="2"/>
            <a:r>
              <a:rPr lang="en-US" dirty="0" smtClean="0"/>
              <a:t>Right order, right codec, right timing</a:t>
            </a:r>
          </a:p>
          <a:p>
            <a:pPr lvl="2"/>
            <a:r>
              <a:rPr lang="en-US" dirty="0" smtClean="0"/>
              <a:t>Provide </a:t>
            </a:r>
            <a:r>
              <a:rPr lang="en-US" dirty="0" err="1" smtClean="0"/>
              <a:t>QoS</a:t>
            </a:r>
            <a:r>
              <a:rPr lang="en-US" dirty="0" smtClean="0"/>
              <a:t> feedback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962400" y="4587875"/>
            <a:ext cx="1371600" cy="12573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3025" tIns="36512" rIns="73025" bIns="3651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7569200" y="2568575"/>
            <a:ext cx="1066800" cy="9906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3025" tIns="36512" rIns="73025" bIns="3651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209800" y="1463675"/>
            <a:ext cx="2667000" cy="11049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3025" tIns="36512" rIns="73025" bIns="3651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4876800" y="1463675"/>
            <a:ext cx="1600200" cy="11049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3025" tIns="36512" rIns="73025" bIns="3651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6477000" y="1463675"/>
            <a:ext cx="1371600" cy="11049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3025" tIns="36512" rIns="73025" bIns="3651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7696200" y="1463675"/>
            <a:ext cx="1143000" cy="11049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3025" tIns="36512" rIns="73025" bIns="3651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3175000" y="5934075"/>
            <a:ext cx="448945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spcAft>
                <a:spcPct val="0"/>
              </a:spcAft>
            </a:pPr>
            <a:r>
              <a:rPr lang="en-US" sz="1800" b="1">
                <a:latin typeface="Arial" pitchFamily="-65" charset="0"/>
              </a:rPr>
              <a:t>The World Is Now Global—</a:t>
            </a:r>
            <a:br>
              <a:rPr lang="en-US" sz="1800" b="1">
                <a:latin typeface="Arial" pitchFamily="-65" charset="0"/>
              </a:rPr>
            </a:br>
            <a:r>
              <a:rPr lang="en-US" sz="1800" b="1">
                <a:latin typeface="Arial" pitchFamily="-65" charset="0"/>
              </a:rPr>
              <a:t>All Apps Must Travel Time and Distance</a:t>
            </a:r>
          </a:p>
        </p:txBody>
      </p:sp>
      <p:pic>
        <p:nvPicPr>
          <p:cNvPr id="36873" name="Picture 9" descr="LegoRe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6850" y="1549400"/>
            <a:ext cx="1974850" cy="1257300"/>
          </a:xfrm>
          <a:prstGeom prst="rect">
            <a:avLst/>
          </a:prstGeom>
          <a:noFill/>
        </p:spPr>
      </p:pic>
      <p:pic>
        <p:nvPicPr>
          <p:cNvPr id="36874" name="Picture 10" descr="LegoBlu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6850" y="2562225"/>
            <a:ext cx="1974850" cy="1257300"/>
          </a:xfrm>
          <a:prstGeom prst="rect">
            <a:avLst/>
          </a:prstGeom>
          <a:noFill/>
        </p:spPr>
      </p:pic>
      <p:pic>
        <p:nvPicPr>
          <p:cNvPr id="36875" name="Picture 11" descr="LegoGreen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6850" y="3575050"/>
            <a:ext cx="1974850" cy="1257300"/>
          </a:xfrm>
          <a:prstGeom prst="rect">
            <a:avLst/>
          </a:prstGeom>
          <a:noFill/>
        </p:spPr>
      </p:pic>
      <p:pic>
        <p:nvPicPr>
          <p:cNvPr id="36876" name="Picture 12" descr="LegoYellow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6850" y="4587875"/>
            <a:ext cx="1974850" cy="1257300"/>
          </a:xfrm>
          <a:prstGeom prst="rect">
            <a:avLst/>
          </a:prstGeom>
          <a:noFill/>
        </p:spPr>
      </p:pic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76200" y="2092325"/>
            <a:ext cx="21717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rgbClr val="000000">
                <a:alpha val="74998"/>
              </a:srgbClr>
            </a:outerShdw>
          </a:effectLst>
        </p:spPr>
        <p:txBody>
          <a:bodyPr lIns="73025" tIns="36512" rIns="73025" bIns="36512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65" charset="0"/>
              </a:rPr>
              <a:t>Applications</a:t>
            </a:r>
            <a:endParaRPr lang="en-US" sz="2000" b="1">
              <a:solidFill>
                <a:srgbClr val="FFFFFF"/>
              </a:solidFill>
              <a:latin typeface="Arial" pitchFamily="-65" charset="0"/>
            </a:endParaRP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387350" y="2816225"/>
            <a:ext cx="16002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rgbClr val="000000">
                <a:alpha val="74998"/>
              </a:srgbClr>
            </a:outerShdw>
          </a:effectLst>
        </p:spPr>
        <p:txBody>
          <a:bodyPr lIns="73025" tIns="36512" rIns="73025" bIns="36512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65" charset="0"/>
              </a:rPr>
              <a:t>Call Processing</a:t>
            </a:r>
            <a:endParaRPr lang="en-US" sz="2000" b="1">
              <a:solidFill>
                <a:srgbClr val="FFFFFF"/>
              </a:solidFill>
              <a:latin typeface="Arial" pitchFamily="-65" charset="0"/>
            </a:endParaRP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158750" y="4067175"/>
            <a:ext cx="20574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rgbClr val="000000">
                <a:alpha val="74998"/>
              </a:srgbClr>
            </a:outerShdw>
          </a:effectLst>
        </p:spPr>
        <p:txBody>
          <a:bodyPr lIns="73025" tIns="36512" rIns="73025" bIns="36512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65" charset="0"/>
              </a:rPr>
              <a:t>Infrastructure</a:t>
            </a:r>
            <a:endParaRPr lang="en-US" sz="2000" b="1">
              <a:solidFill>
                <a:srgbClr val="FFFFFF"/>
              </a:solidFill>
              <a:latin typeface="Arial" pitchFamily="-65" charset="0"/>
            </a:endParaRP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361950" y="5224463"/>
            <a:ext cx="16002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3025" tIns="36512" rIns="73025" bIns="36512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65" charset="0"/>
              </a:rPr>
              <a:t>Clients</a:t>
            </a:r>
            <a:endParaRPr lang="en-US" sz="2000" b="1">
              <a:latin typeface="Arial" pitchFamily="-65" charset="0"/>
            </a:endParaRPr>
          </a:p>
        </p:txBody>
      </p:sp>
      <p:pic>
        <p:nvPicPr>
          <p:cNvPr id="36881" name="Picture 17" descr="ITE-12sd_l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667000" y="4664075"/>
            <a:ext cx="1143000" cy="900113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ffectLst/>
        </p:spPr>
      </p:pic>
      <p:pic>
        <p:nvPicPr>
          <p:cNvPr id="36882" name="Picture 18" descr="notebook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4664075"/>
            <a:ext cx="1144588" cy="942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</p:pic>
      <p:pic>
        <p:nvPicPr>
          <p:cNvPr id="36883" name="Picture 1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486400" y="4664075"/>
            <a:ext cx="1257300" cy="95250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ffectLst/>
        </p:spPr>
      </p:pic>
      <p:pic>
        <p:nvPicPr>
          <p:cNvPr id="36884" name="Picture 20" descr="man_mtbz_char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934200" y="4664075"/>
            <a:ext cx="1219200" cy="96520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ffectLst/>
        </p:spPr>
      </p:pic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2209800" y="4587875"/>
            <a:ext cx="6629400" cy="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wrap="none" lIns="73025" tIns="36512" rIns="73025" bIns="3651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3989388" y="5589588"/>
            <a:ext cx="140970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73368" tIns="36684" rIns="73368" bIns="36684">
            <a:prstTxWarp prst="textNoShape">
              <a:avLst/>
            </a:prstTxWarp>
            <a:spAutoFit/>
          </a:bodyPr>
          <a:lstStyle/>
          <a:p>
            <a:pPr algn="l" defTabSz="812800" ea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 b="1">
                <a:latin typeface="Arial" pitchFamily="-65" charset="0"/>
              </a:rPr>
              <a:t>IP SoftPhone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209800" y="3559175"/>
            <a:ext cx="6629400" cy="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wrap="none" lIns="73025" tIns="36512" rIns="73025" bIns="3651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2209800" y="2568575"/>
            <a:ext cx="6629400" cy="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wrap="none" lIns="73025" tIns="36512" rIns="73025" bIns="3651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248400" y="3711575"/>
            <a:ext cx="2590800" cy="81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7997" tIns="28999" rIns="57997" bIns="28999">
            <a:prstTxWarp prst="textNoShape">
              <a:avLst/>
            </a:prstTxWarp>
            <a:spAutoFit/>
          </a:bodyPr>
          <a:lstStyle/>
          <a:p>
            <a:pPr marL="171450" indent="-171450" algn="l" ea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Tx/>
              <a:buChar char="•"/>
            </a:pPr>
            <a:r>
              <a:rPr lang="en-US" sz="1600" b="1">
                <a:latin typeface="Arial" pitchFamily="-65" charset="0"/>
              </a:rPr>
              <a:t>PSTN gateways</a:t>
            </a:r>
          </a:p>
          <a:p>
            <a:pPr marL="171450" indent="-171450" algn="l" ea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Tx/>
              <a:buChar char="•"/>
            </a:pPr>
            <a:r>
              <a:rPr lang="en-US" sz="1600" b="1">
                <a:latin typeface="Arial" pitchFamily="-65" charset="0"/>
              </a:rPr>
              <a:t>Analog phone support</a:t>
            </a:r>
          </a:p>
          <a:p>
            <a:pPr marL="171450" indent="-171450" algn="l" ea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Tx/>
              <a:buChar char="•"/>
            </a:pPr>
            <a:r>
              <a:rPr lang="en-US" sz="1600" b="1">
                <a:latin typeface="Arial" pitchFamily="-65" charset="0"/>
              </a:rPr>
              <a:t>DSP farms</a:t>
            </a:r>
          </a:p>
        </p:txBody>
      </p:sp>
      <p:sp>
        <p:nvSpPr>
          <p:cNvPr id="36890" name="Line 26"/>
          <p:cNvSpPr>
            <a:spLocks noChangeShapeType="1"/>
          </p:cNvSpPr>
          <p:nvPr/>
        </p:nvSpPr>
        <p:spPr bwMode="auto">
          <a:xfrm flipH="1">
            <a:off x="3581400" y="3711575"/>
            <a:ext cx="304800" cy="533400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lIns="92791" tIns="46395" rIns="92791" bIns="46395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V="1">
            <a:off x="3886200" y="3863975"/>
            <a:ext cx="6858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lIns="92791" tIns="46395" rIns="92791" bIns="46395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92" name="Picture 28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343400" y="3597275"/>
            <a:ext cx="914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893" name="Line 29"/>
          <p:cNvSpPr>
            <a:spLocks noChangeShapeType="1"/>
          </p:cNvSpPr>
          <p:nvPr/>
        </p:nvSpPr>
        <p:spPr bwMode="auto">
          <a:xfrm flipH="1" flipV="1">
            <a:off x="3810000" y="4244975"/>
            <a:ext cx="1260475" cy="952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lIns="92791" tIns="46395" rIns="92791" bIns="46395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94" name="Picture 30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876800" y="3892550"/>
            <a:ext cx="10668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4919663" y="3921125"/>
            <a:ext cx="9858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791" tIns="46395" rIns="92791" bIns="46395">
            <a:prstTxWarp prst="textNoShape">
              <a:avLst/>
            </a:prstTxWarp>
            <a:spAutoFit/>
          </a:bodyPr>
          <a:lstStyle/>
          <a:p>
            <a:pPr defTabSz="812800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pitchFamily="-65" charset="0"/>
              </a:rPr>
              <a:t>IP</a:t>
            </a:r>
          </a:p>
          <a:p>
            <a:pPr defTabSz="812800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pitchFamily="-65" charset="0"/>
              </a:rPr>
              <a:t>Network</a:t>
            </a:r>
          </a:p>
        </p:txBody>
      </p:sp>
      <p:sp>
        <p:nvSpPr>
          <p:cNvPr id="36896" name="Rectangle 32"/>
          <p:cNvSpPr>
            <a:spLocks noChangeArrowheads="1"/>
          </p:cNvSpPr>
          <p:nvPr/>
        </p:nvSpPr>
        <p:spPr bwMode="auto">
          <a:xfrm>
            <a:off x="4457700" y="3609975"/>
            <a:ext cx="723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791" tIns="46395" rIns="92791" bIns="46395">
            <a:prstTxWarp prst="textNoShape">
              <a:avLst/>
            </a:prstTxWarp>
            <a:spAutoFit/>
          </a:bodyPr>
          <a:lstStyle/>
          <a:p>
            <a:pPr defTabSz="812800" eaLnBrk="0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pitchFamily="-65" charset="0"/>
              </a:rPr>
              <a:t>PSTN</a:t>
            </a:r>
          </a:p>
        </p:txBody>
      </p:sp>
      <p:sp>
        <p:nvSpPr>
          <p:cNvPr id="36897" name="Line 33"/>
          <p:cNvSpPr>
            <a:spLocks noChangeShapeType="1"/>
          </p:cNvSpPr>
          <p:nvPr/>
        </p:nvSpPr>
        <p:spPr bwMode="auto">
          <a:xfrm flipH="1" flipV="1">
            <a:off x="3138488" y="3956050"/>
            <a:ext cx="671512" cy="158750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lIns="92791" tIns="46395" rIns="92791" bIns="46395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98" name="Line 34"/>
          <p:cNvSpPr>
            <a:spLocks noChangeShapeType="1"/>
          </p:cNvSpPr>
          <p:nvPr/>
        </p:nvSpPr>
        <p:spPr bwMode="auto">
          <a:xfrm flipH="1">
            <a:off x="2819400" y="3711575"/>
            <a:ext cx="1066800" cy="304800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lIns="92791" tIns="46395" rIns="92791" bIns="46395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99" name="Picture 35" descr="Router_Voic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505200" y="4054475"/>
            <a:ext cx="609600" cy="357188"/>
          </a:xfrm>
          <a:prstGeom prst="rect">
            <a:avLst/>
          </a:prstGeom>
          <a:noFill/>
        </p:spPr>
      </p:pic>
      <p:pic>
        <p:nvPicPr>
          <p:cNvPr id="36900" name="Picture 36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438400" y="3848100"/>
            <a:ext cx="7350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901" name="Picture 37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792538" y="3597275"/>
            <a:ext cx="26035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902" name="Text Box 38"/>
          <p:cNvSpPr txBox="1">
            <a:spLocks noChangeArrowheads="1"/>
          </p:cNvSpPr>
          <p:nvPr/>
        </p:nvSpPr>
        <p:spPr bwMode="auto">
          <a:xfrm>
            <a:off x="7608888" y="3197225"/>
            <a:ext cx="10096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57997" tIns="28999" rIns="57997" bIns="28999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chemeClr val="bg2"/>
                </a:solidFill>
                <a:latin typeface="Arial" pitchFamily="-65" charset="0"/>
              </a:rPr>
              <a:t>Directory</a:t>
            </a:r>
            <a:endParaRPr lang="en-US" sz="1200" b="1">
              <a:solidFill>
                <a:schemeClr val="bg2"/>
              </a:solidFill>
              <a:latin typeface="Arial" pitchFamily="-65" charset="0"/>
            </a:endParaRP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7575550" y="2647950"/>
            <a:ext cx="862013" cy="830263"/>
            <a:chOff x="4223" y="1872"/>
            <a:chExt cx="601" cy="636"/>
          </a:xfrm>
        </p:grpSpPr>
        <p:pic>
          <p:nvPicPr>
            <p:cNvPr id="36904" name="Picture 40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4317" y="1872"/>
              <a:ext cx="507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6905" name="Rectangle 41"/>
            <p:cNvSpPr>
              <a:spLocks noChangeArrowheads="1"/>
            </p:cNvSpPr>
            <p:nvPr/>
          </p:nvSpPr>
          <p:spPr bwMode="auto">
            <a:xfrm>
              <a:off x="4223" y="2277"/>
              <a:ext cx="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57997" tIns="28999" rIns="57997" bIns="28999">
              <a:prstTxWarp prst="textNoShape">
                <a:avLst/>
              </a:prstTxWarp>
              <a:spAutoFit/>
            </a:bodyPr>
            <a:lstStyle/>
            <a:p>
              <a:pPr algn="l" defTabSz="1028700" eaLnBrk="0" hangingPunct="0">
                <a:spcBef>
                  <a:spcPct val="0"/>
                </a:spcBef>
                <a:spcAft>
                  <a:spcPct val="0"/>
                </a:spcAft>
              </a:pPr>
              <a:endParaRPr lang="en-AU" sz="1600" b="1" u="sng">
                <a:solidFill>
                  <a:schemeClr val="tx2"/>
                </a:solidFill>
                <a:latin typeface="Arial" pitchFamily="-65" charset="0"/>
              </a:endParaRPr>
            </a:p>
          </p:txBody>
        </p:sp>
      </p:grpSp>
      <p:sp>
        <p:nvSpPr>
          <p:cNvPr id="36906" name="Rectangle 42"/>
          <p:cNvSpPr>
            <a:spLocks noChangeArrowheads="1"/>
          </p:cNvSpPr>
          <p:nvPr/>
        </p:nvSpPr>
        <p:spPr bwMode="auto">
          <a:xfrm>
            <a:off x="3752850" y="2832100"/>
            <a:ext cx="1211263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57997" tIns="28999" rIns="57997" bIns="28999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 b="1">
                <a:latin typeface="Arial" pitchFamily="-65" charset="0"/>
              </a:rPr>
              <a:t>Call </a:t>
            </a:r>
          </a:p>
          <a:p>
            <a:pPr algn="l" ea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 b="1">
                <a:latin typeface="Arial" pitchFamily="-65" charset="0"/>
              </a:rPr>
              <a:t>Processing</a:t>
            </a:r>
          </a:p>
        </p:txBody>
      </p:sp>
      <p:sp>
        <p:nvSpPr>
          <p:cNvPr id="36907" name="Rectangle 43"/>
          <p:cNvSpPr>
            <a:spLocks noChangeArrowheads="1"/>
          </p:cNvSpPr>
          <p:nvPr/>
        </p:nvSpPr>
        <p:spPr bwMode="auto">
          <a:xfrm>
            <a:off x="3048000" y="2093913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3368" tIns="36684" rIns="73368" bIns="36684">
            <a:prstTxWarp prst="textNoShape">
              <a:avLst/>
            </a:prstTxWarp>
            <a:spAutoFit/>
          </a:bodyPr>
          <a:lstStyle/>
          <a:p>
            <a:pPr defTabSz="812800" ea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400" b="1">
                <a:latin typeface="Arial" pitchFamily="-65" charset="0"/>
              </a:rPr>
              <a:t>Cisco Unity</a:t>
            </a:r>
          </a:p>
          <a:p>
            <a:pPr defTabSz="812800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pitchFamily="-65" charset="0"/>
              </a:rPr>
              <a:t>Voice Mail, UMS</a:t>
            </a:r>
          </a:p>
        </p:txBody>
      </p:sp>
      <p:sp>
        <p:nvSpPr>
          <p:cNvPr id="36908" name="Rectangle 44"/>
          <p:cNvSpPr>
            <a:spLocks noChangeArrowheads="1"/>
          </p:cNvSpPr>
          <p:nvPr/>
        </p:nvSpPr>
        <p:spPr bwMode="auto">
          <a:xfrm>
            <a:off x="5029200" y="1654175"/>
            <a:ext cx="103028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73368" tIns="36684" rIns="73368" bIns="36684">
            <a:prstTxWarp prst="textNoShape">
              <a:avLst/>
            </a:prstTxWarp>
            <a:spAutoFit/>
          </a:bodyPr>
          <a:lstStyle/>
          <a:p>
            <a:pPr algn="l" defTabSz="812800" ea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400" b="1">
                <a:latin typeface="Arial" pitchFamily="-65" charset="0"/>
              </a:rPr>
              <a:t>Intelligent </a:t>
            </a:r>
            <a:br>
              <a:rPr lang="en-US" sz="1400" b="1">
                <a:latin typeface="Arial" pitchFamily="-65" charset="0"/>
              </a:rPr>
            </a:br>
            <a:r>
              <a:rPr lang="en-US" sz="1400" b="1">
                <a:latin typeface="Arial" pitchFamily="-65" charset="0"/>
              </a:rPr>
              <a:t>Contact </a:t>
            </a:r>
            <a:br>
              <a:rPr lang="en-US" sz="1400" b="1">
                <a:latin typeface="Arial" pitchFamily="-65" charset="0"/>
              </a:rPr>
            </a:br>
            <a:r>
              <a:rPr lang="en-US" sz="1400" b="1">
                <a:latin typeface="Arial" pitchFamily="-65" charset="0"/>
              </a:rPr>
              <a:t>Manager</a:t>
            </a:r>
          </a:p>
        </p:txBody>
      </p:sp>
      <p:grpSp>
        <p:nvGrpSpPr>
          <p:cNvPr id="3" name="Group 45"/>
          <p:cNvGrpSpPr>
            <a:grpSpLocks noChangeAspect="1"/>
          </p:cNvGrpSpPr>
          <p:nvPr/>
        </p:nvGrpSpPr>
        <p:grpSpPr bwMode="auto">
          <a:xfrm>
            <a:off x="3810000" y="1387475"/>
            <a:ext cx="381000" cy="466725"/>
            <a:chOff x="1677" y="1460"/>
            <a:chExt cx="538" cy="966"/>
          </a:xfrm>
        </p:grpSpPr>
        <p:sp>
          <p:nvSpPr>
            <p:cNvPr id="36910" name="Freeform 46"/>
            <p:cNvSpPr>
              <a:spLocks noChangeAspect="1"/>
            </p:cNvSpPr>
            <p:nvPr/>
          </p:nvSpPr>
          <p:spPr bwMode="auto">
            <a:xfrm>
              <a:off x="1715" y="1652"/>
              <a:ext cx="476" cy="772"/>
            </a:xfrm>
            <a:custGeom>
              <a:avLst/>
              <a:gdLst/>
              <a:ahLst/>
              <a:cxnLst>
                <a:cxn ang="0">
                  <a:pos x="281" y="403"/>
                </a:cxn>
                <a:cxn ang="0">
                  <a:pos x="0" y="318"/>
                </a:cxn>
                <a:cxn ang="0">
                  <a:pos x="109" y="171"/>
                </a:cxn>
                <a:cxn ang="0">
                  <a:pos x="162" y="97"/>
                </a:cxn>
                <a:cxn ang="0">
                  <a:pos x="192" y="58"/>
                </a:cxn>
                <a:cxn ang="0">
                  <a:pos x="224" y="28"/>
                </a:cxn>
                <a:cxn ang="0">
                  <a:pos x="256" y="13"/>
                </a:cxn>
                <a:cxn ang="0">
                  <a:pos x="284" y="1"/>
                </a:cxn>
                <a:cxn ang="0">
                  <a:pos x="321" y="0"/>
                </a:cxn>
                <a:cxn ang="0">
                  <a:pos x="349" y="5"/>
                </a:cxn>
                <a:cxn ang="0">
                  <a:pos x="379" y="12"/>
                </a:cxn>
                <a:cxn ang="0">
                  <a:pos x="406" y="27"/>
                </a:cxn>
                <a:cxn ang="0">
                  <a:pos x="439" y="56"/>
                </a:cxn>
                <a:cxn ang="0">
                  <a:pos x="464" y="91"/>
                </a:cxn>
                <a:cxn ang="0">
                  <a:pos x="475" y="133"/>
                </a:cxn>
                <a:cxn ang="0">
                  <a:pos x="475" y="505"/>
                </a:cxn>
                <a:cxn ang="0">
                  <a:pos x="281" y="771"/>
                </a:cxn>
                <a:cxn ang="0">
                  <a:pos x="281" y="403"/>
                </a:cxn>
              </a:cxnLst>
              <a:rect l="0" t="0" r="r" b="b"/>
              <a:pathLst>
                <a:path w="476" h="772">
                  <a:moveTo>
                    <a:pt x="281" y="403"/>
                  </a:moveTo>
                  <a:lnTo>
                    <a:pt x="0" y="318"/>
                  </a:lnTo>
                  <a:lnTo>
                    <a:pt x="109" y="171"/>
                  </a:lnTo>
                  <a:lnTo>
                    <a:pt x="162" y="97"/>
                  </a:lnTo>
                  <a:lnTo>
                    <a:pt x="192" y="58"/>
                  </a:lnTo>
                  <a:lnTo>
                    <a:pt x="224" y="28"/>
                  </a:lnTo>
                  <a:lnTo>
                    <a:pt x="256" y="13"/>
                  </a:lnTo>
                  <a:lnTo>
                    <a:pt x="284" y="1"/>
                  </a:lnTo>
                  <a:lnTo>
                    <a:pt x="321" y="0"/>
                  </a:lnTo>
                  <a:lnTo>
                    <a:pt x="349" y="5"/>
                  </a:lnTo>
                  <a:lnTo>
                    <a:pt x="379" y="12"/>
                  </a:lnTo>
                  <a:lnTo>
                    <a:pt x="406" y="27"/>
                  </a:lnTo>
                  <a:lnTo>
                    <a:pt x="439" y="56"/>
                  </a:lnTo>
                  <a:lnTo>
                    <a:pt x="464" y="91"/>
                  </a:lnTo>
                  <a:lnTo>
                    <a:pt x="475" y="133"/>
                  </a:lnTo>
                  <a:lnTo>
                    <a:pt x="475" y="505"/>
                  </a:lnTo>
                  <a:lnTo>
                    <a:pt x="281" y="771"/>
                  </a:lnTo>
                  <a:lnTo>
                    <a:pt x="281" y="403"/>
                  </a:lnTo>
                </a:path>
              </a:pathLst>
            </a:custGeom>
            <a:gradFill rotWithShape="0">
              <a:gsLst>
                <a:gs pos="0">
                  <a:srgbClr val="CBD2DC">
                    <a:gamma/>
                    <a:shade val="19608"/>
                    <a:invGamma/>
                  </a:srgbClr>
                </a:gs>
                <a:gs pos="50000">
                  <a:srgbClr val="CBD2DC"/>
                </a:gs>
                <a:gs pos="100000">
                  <a:srgbClr val="CBD2DC">
                    <a:gamma/>
                    <a:shade val="19608"/>
                    <a:invGamma/>
                  </a:srgbClr>
                </a:gs>
              </a:gsLst>
              <a:lin ang="2700000" scaled="1"/>
            </a:gra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lIns="65239" tIns="32620" rIns="65239" bIns="3262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6911" name="Freeform 47"/>
            <p:cNvSpPr>
              <a:spLocks noChangeAspect="1"/>
            </p:cNvSpPr>
            <p:nvPr/>
          </p:nvSpPr>
          <p:spPr bwMode="auto">
            <a:xfrm>
              <a:off x="1677" y="1917"/>
              <a:ext cx="319" cy="509"/>
            </a:xfrm>
            <a:custGeom>
              <a:avLst/>
              <a:gdLst/>
              <a:ahLst/>
              <a:cxnLst>
                <a:cxn ang="0">
                  <a:pos x="0" y="141"/>
                </a:cxn>
                <a:cxn ang="0">
                  <a:pos x="5" y="112"/>
                </a:cxn>
                <a:cxn ang="0">
                  <a:pos x="15" y="90"/>
                </a:cxn>
                <a:cxn ang="0">
                  <a:pos x="40" y="52"/>
                </a:cxn>
                <a:cxn ang="0">
                  <a:pos x="56" y="37"/>
                </a:cxn>
                <a:cxn ang="0">
                  <a:pos x="84" y="18"/>
                </a:cxn>
                <a:cxn ang="0">
                  <a:pos x="121" y="5"/>
                </a:cxn>
                <a:cxn ang="0">
                  <a:pos x="157" y="0"/>
                </a:cxn>
                <a:cxn ang="0">
                  <a:pos x="190" y="5"/>
                </a:cxn>
                <a:cxn ang="0">
                  <a:pos x="229" y="18"/>
                </a:cxn>
                <a:cxn ang="0">
                  <a:pos x="257" y="33"/>
                </a:cxn>
                <a:cxn ang="0">
                  <a:pos x="280" y="54"/>
                </a:cxn>
                <a:cxn ang="0">
                  <a:pos x="303" y="90"/>
                </a:cxn>
                <a:cxn ang="0">
                  <a:pos x="314" y="112"/>
                </a:cxn>
                <a:cxn ang="0">
                  <a:pos x="318" y="139"/>
                </a:cxn>
                <a:cxn ang="0">
                  <a:pos x="318" y="508"/>
                </a:cxn>
                <a:cxn ang="0">
                  <a:pos x="0" y="508"/>
                </a:cxn>
                <a:cxn ang="0">
                  <a:pos x="0" y="141"/>
                </a:cxn>
              </a:cxnLst>
              <a:rect l="0" t="0" r="r" b="b"/>
              <a:pathLst>
                <a:path w="319" h="509">
                  <a:moveTo>
                    <a:pt x="0" y="141"/>
                  </a:moveTo>
                  <a:lnTo>
                    <a:pt x="5" y="112"/>
                  </a:lnTo>
                  <a:lnTo>
                    <a:pt x="15" y="90"/>
                  </a:lnTo>
                  <a:lnTo>
                    <a:pt x="40" y="52"/>
                  </a:lnTo>
                  <a:lnTo>
                    <a:pt x="56" y="37"/>
                  </a:lnTo>
                  <a:lnTo>
                    <a:pt x="84" y="18"/>
                  </a:lnTo>
                  <a:lnTo>
                    <a:pt x="121" y="5"/>
                  </a:lnTo>
                  <a:lnTo>
                    <a:pt x="157" y="0"/>
                  </a:lnTo>
                  <a:lnTo>
                    <a:pt x="190" y="5"/>
                  </a:lnTo>
                  <a:lnTo>
                    <a:pt x="229" y="18"/>
                  </a:lnTo>
                  <a:lnTo>
                    <a:pt x="257" y="33"/>
                  </a:lnTo>
                  <a:lnTo>
                    <a:pt x="280" y="54"/>
                  </a:lnTo>
                  <a:lnTo>
                    <a:pt x="303" y="90"/>
                  </a:lnTo>
                  <a:lnTo>
                    <a:pt x="314" y="112"/>
                  </a:lnTo>
                  <a:lnTo>
                    <a:pt x="318" y="139"/>
                  </a:lnTo>
                  <a:lnTo>
                    <a:pt x="318" y="508"/>
                  </a:lnTo>
                  <a:lnTo>
                    <a:pt x="0" y="508"/>
                  </a:lnTo>
                  <a:lnTo>
                    <a:pt x="0" y="141"/>
                  </a:lnTo>
                </a:path>
              </a:pathLst>
            </a:custGeom>
            <a:solidFill>
              <a:srgbClr val="CBD2DC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lIns="65239" tIns="32620" rIns="65239" bIns="3262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6912" name="Freeform 48"/>
            <p:cNvSpPr>
              <a:spLocks noChangeAspect="1"/>
            </p:cNvSpPr>
            <p:nvPr/>
          </p:nvSpPr>
          <p:spPr bwMode="auto">
            <a:xfrm>
              <a:off x="2035" y="1460"/>
              <a:ext cx="180" cy="578"/>
            </a:xfrm>
            <a:custGeom>
              <a:avLst/>
              <a:gdLst/>
              <a:ahLst/>
              <a:cxnLst>
                <a:cxn ang="0">
                  <a:pos x="0" y="576"/>
                </a:cxn>
                <a:cxn ang="0">
                  <a:pos x="0" y="0"/>
                </a:cxn>
                <a:cxn ang="0">
                  <a:pos x="179" y="188"/>
                </a:cxn>
                <a:cxn ang="0">
                  <a:pos x="59" y="160"/>
                </a:cxn>
                <a:cxn ang="0">
                  <a:pos x="59" y="576"/>
                </a:cxn>
                <a:cxn ang="0">
                  <a:pos x="0" y="576"/>
                </a:cxn>
              </a:cxnLst>
              <a:rect l="0" t="0" r="r" b="b"/>
              <a:pathLst>
                <a:path w="180" h="577">
                  <a:moveTo>
                    <a:pt x="0" y="576"/>
                  </a:moveTo>
                  <a:lnTo>
                    <a:pt x="0" y="0"/>
                  </a:lnTo>
                  <a:lnTo>
                    <a:pt x="179" y="188"/>
                  </a:lnTo>
                  <a:lnTo>
                    <a:pt x="59" y="160"/>
                  </a:lnTo>
                  <a:lnTo>
                    <a:pt x="59" y="576"/>
                  </a:lnTo>
                  <a:lnTo>
                    <a:pt x="0" y="576"/>
                  </a:lnTo>
                </a:path>
              </a:pathLst>
            </a:custGeom>
            <a:solidFill>
              <a:schemeClr val="accent2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lIns="65239" tIns="32620" rIns="65239" bIns="3262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6913" name="Rectangle 49"/>
            <p:cNvSpPr>
              <a:spLocks noChangeAspect="1" noChangeArrowheads="1"/>
            </p:cNvSpPr>
            <p:nvPr/>
          </p:nvSpPr>
          <p:spPr bwMode="auto">
            <a:xfrm>
              <a:off x="1716" y="2038"/>
              <a:ext cx="232" cy="64"/>
            </a:xfrm>
            <a:prstGeom prst="rect">
              <a:avLst/>
            </a:prstGeom>
            <a:gradFill rotWithShape="0">
              <a:gsLst>
                <a:gs pos="0">
                  <a:srgbClr val="647996">
                    <a:gamma/>
                    <a:shade val="80000"/>
                    <a:invGamma/>
                  </a:srgbClr>
                </a:gs>
                <a:gs pos="100000">
                  <a:srgbClr val="647996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65239" tIns="32620" rIns="65239" bIns="3262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pic>
        <p:nvPicPr>
          <p:cNvPr id="36914" name="Picture 50"/>
          <p:cNvPicPr>
            <a:picLocks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733800" y="1844675"/>
            <a:ext cx="311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915" name="Picture 51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070725" y="1958975"/>
            <a:ext cx="35718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916" name="Rectangle 52"/>
          <p:cNvSpPr>
            <a:spLocks noChangeArrowheads="1"/>
          </p:cNvSpPr>
          <p:nvPr/>
        </p:nvSpPr>
        <p:spPr bwMode="auto">
          <a:xfrm>
            <a:off x="6615113" y="1501775"/>
            <a:ext cx="1233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73368" tIns="36684" rIns="73368" bIns="36684">
            <a:prstTxWarp prst="textNoShape">
              <a:avLst/>
            </a:prstTxWarp>
            <a:spAutoFit/>
          </a:bodyPr>
          <a:lstStyle/>
          <a:p>
            <a:pPr defTabSz="812800" ea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400" b="1">
                <a:latin typeface="Arial" pitchFamily="-65" charset="0"/>
              </a:rPr>
              <a:t>IP IVR, IP AA</a:t>
            </a:r>
            <a:br>
              <a:rPr lang="en-US" sz="1400" b="1">
                <a:latin typeface="Arial" pitchFamily="-65" charset="0"/>
              </a:rPr>
            </a:br>
            <a:r>
              <a:rPr lang="en-US" sz="1400" b="1">
                <a:latin typeface="Arial" pitchFamily="-65" charset="0"/>
              </a:rPr>
              <a:t>Apps Engine</a:t>
            </a:r>
          </a:p>
        </p:txBody>
      </p:sp>
      <p:pic>
        <p:nvPicPr>
          <p:cNvPr id="36917" name="Picture 53"/>
          <p:cNvPicPr>
            <a:picLocks noChangeAspect="1" noChangeArrowheads="1"/>
          </p:cNvPicPr>
          <p:nvPr/>
        </p:nvPicPr>
        <p:blipFill>
          <a:blip r:embed="rId18"/>
          <a:srcRect b="1567"/>
          <a:stretch>
            <a:fillRect/>
          </a:stretch>
        </p:blipFill>
        <p:spPr bwMode="auto">
          <a:xfrm>
            <a:off x="8001000" y="1577975"/>
            <a:ext cx="682625" cy="633413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36918" name="Rectangle 54"/>
          <p:cNvSpPr>
            <a:spLocks noChangeArrowheads="1"/>
          </p:cNvSpPr>
          <p:nvPr/>
        </p:nvSpPr>
        <p:spPr bwMode="auto">
          <a:xfrm>
            <a:off x="7670800" y="2244725"/>
            <a:ext cx="1171575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73368" tIns="36684" rIns="73368" bIns="36684">
            <a:prstTxWarp prst="textNoShape">
              <a:avLst/>
            </a:prstTxWarp>
            <a:spAutoFit/>
          </a:bodyPr>
          <a:lstStyle/>
          <a:p>
            <a:pPr algn="l" defTabSz="812800" ea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400" b="1">
                <a:latin typeface="Arial" pitchFamily="-65" charset="0"/>
              </a:rPr>
              <a:t>Voice Portal</a:t>
            </a:r>
          </a:p>
        </p:txBody>
      </p:sp>
      <p:pic>
        <p:nvPicPr>
          <p:cNvPr id="36919" name="Picture 55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4633913" y="1539875"/>
            <a:ext cx="503237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920" name="Text Box 56"/>
          <p:cNvSpPr txBox="1">
            <a:spLocks noChangeArrowheads="1"/>
          </p:cNvSpPr>
          <p:nvPr/>
        </p:nvSpPr>
        <p:spPr bwMode="auto">
          <a:xfrm>
            <a:off x="4495800" y="1908175"/>
            <a:ext cx="609600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rgbClr val="000000">
                <a:alpha val="74998"/>
              </a:srgbClr>
            </a:outerShdw>
          </a:effectLst>
        </p:spPr>
        <p:txBody>
          <a:bodyPr lIns="73025" tIns="36512" rIns="73025" bIns="36512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>
                <a:solidFill>
                  <a:srgbClr val="FFFFFF"/>
                </a:solidFill>
                <a:latin typeface="Arial" pitchFamily="-65" charset="0"/>
              </a:rPr>
              <a:t>ICM</a:t>
            </a:r>
          </a:p>
        </p:txBody>
      </p:sp>
      <p:pic>
        <p:nvPicPr>
          <p:cNvPr id="36921" name="Picture 57" descr="AvvidShareBig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2271713" y="1749425"/>
            <a:ext cx="928687" cy="7810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36922" name="Rectangle 58"/>
          <p:cNvSpPr>
            <a:spLocks noChangeArrowheads="1"/>
          </p:cNvSpPr>
          <p:nvPr/>
        </p:nvSpPr>
        <p:spPr bwMode="auto">
          <a:xfrm>
            <a:off x="2133600" y="1474788"/>
            <a:ext cx="1287463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73368" tIns="36684" rIns="73368" bIns="36684">
            <a:prstTxWarp prst="textNoShape">
              <a:avLst/>
            </a:prstTxWarp>
            <a:spAutoFit/>
          </a:bodyPr>
          <a:lstStyle/>
          <a:p>
            <a:pPr algn="l" defTabSz="812800" ea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400" b="1">
                <a:latin typeface="Arial" pitchFamily="-65" charset="0"/>
              </a:rPr>
              <a:t>Collaboration</a:t>
            </a:r>
          </a:p>
        </p:txBody>
      </p:sp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6005513" y="1539875"/>
            <a:ext cx="547687" cy="622300"/>
            <a:chOff x="1489" y="2160"/>
            <a:chExt cx="354" cy="486"/>
          </a:xfrm>
        </p:grpSpPr>
        <p:sp>
          <p:nvSpPr>
            <p:cNvPr id="36924" name="Freeform 60"/>
            <p:cNvSpPr>
              <a:spLocks/>
            </p:cNvSpPr>
            <p:nvPr/>
          </p:nvSpPr>
          <p:spPr bwMode="auto">
            <a:xfrm>
              <a:off x="1741" y="2256"/>
              <a:ext cx="102" cy="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3"/>
                </a:cxn>
                <a:cxn ang="0">
                  <a:pos x="51" y="9"/>
                </a:cxn>
                <a:cxn ang="0">
                  <a:pos x="67" y="19"/>
                </a:cxn>
                <a:cxn ang="0">
                  <a:pos x="83" y="29"/>
                </a:cxn>
                <a:cxn ang="0">
                  <a:pos x="92" y="41"/>
                </a:cxn>
                <a:cxn ang="0">
                  <a:pos x="99" y="57"/>
                </a:cxn>
                <a:cxn ang="0">
                  <a:pos x="102" y="70"/>
                </a:cxn>
                <a:cxn ang="0">
                  <a:pos x="102" y="121"/>
                </a:cxn>
                <a:cxn ang="0">
                  <a:pos x="102" y="121"/>
                </a:cxn>
                <a:cxn ang="0">
                  <a:pos x="92" y="93"/>
                </a:cxn>
                <a:cxn ang="0">
                  <a:pos x="79" y="80"/>
                </a:cxn>
                <a:cxn ang="0">
                  <a:pos x="63" y="70"/>
                </a:cxn>
                <a:cxn ang="0">
                  <a:pos x="44" y="61"/>
                </a:cxn>
                <a:cxn ang="0">
                  <a:pos x="22" y="57"/>
                </a:cxn>
                <a:cxn ang="0">
                  <a:pos x="3" y="64"/>
                </a:cxn>
                <a:cxn ang="0">
                  <a:pos x="0" y="0"/>
                </a:cxn>
              </a:cxnLst>
              <a:rect l="0" t="0" r="r" b="b"/>
              <a:pathLst>
                <a:path w="102" h="121">
                  <a:moveTo>
                    <a:pt x="0" y="0"/>
                  </a:moveTo>
                  <a:lnTo>
                    <a:pt x="25" y="3"/>
                  </a:lnTo>
                  <a:lnTo>
                    <a:pt x="51" y="9"/>
                  </a:lnTo>
                  <a:lnTo>
                    <a:pt x="67" y="19"/>
                  </a:lnTo>
                  <a:lnTo>
                    <a:pt x="83" y="29"/>
                  </a:lnTo>
                  <a:lnTo>
                    <a:pt x="92" y="41"/>
                  </a:lnTo>
                  <a:lnTo>
                    <a:pt x="99" y="57"/>
                  </a:lnTo>
                  <a:lnTo>
                    <a:pt x="102" y="70"/>
                  </a:lnTo>
                  <a:lnTo>
                    <a:pt x="102" y="121"/>
                  </a:lnTo>
                  <a:lnTo>
                    <a:pt x="102" y="121"/>
                  </a:lnTo>
                  <a:lnTo>
                    <a:pt x="92" y="93"/>
                  </a:lnTo>
                  <a:lnTo>
                    <a:pt x="79" y="80"/>
                  </a:lnTo>
                  <a:lnTo>
                    <a:pt x="63" y="70"/>
                  </a:lnTo>
                  <a:lnTo>
                    <a:pt x="44" y="61"/>
                  </a:lnTo>
                  <a:lnTo>
                    <a:pt x="22" y="57"/>
                  </a:lnTo>
                  <a:lnTo>
                    <a:pt x="3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E3E3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25" name="Freeform 61"/>
            <p:cNvSpPr>
              <a:spLocks/>
            </p:cNvSpPr>
            <p:nvPr/>
          </p:nvSpPr>
          <p:spPr bwMode="auto">
            <a:xfrm>
              <a:off x="1741" y="2256"/>
              <a:ext cx="102" cy="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3"/>
                </a:cxn>
                <a:cxn ang="0">
                  <a:pos x="51" y="9"/>
                </a:cxn>
                <a:cxn ang="0">
                  <a:pos x="67" y="19"/>
                </a:cxn>
                <a:cxn ang="0">
                  <a:pos x="83" y="29"/>
                </a:cxn>
                <a:cxn ang="0">
                  <a:pos x="92" y="41"/>
                </a:cxn>
                <a:cxn ang="0">
                  <a:pos x="99" y="57"/>
                </a:cxn>
                <a:cxn ang="0">
                  <a:pos x="102" y="70"/>
                </a:cxn>
                <a:cxn ang="0">
                  <a:pos x="102" y="121"/>
                </a:cxn>
                <a:cxn ang="0">
                  <a:pos x="92" y="93"/>
                </a:cxn>
                <a:cxn ang="0">
                  <a:pos x="79" y="80"/>
                </a:cxn>
                <a:cxn ang="0">
                  <a:pos x="63" y="70"/>
                </a:cxn>
                <a:cxn ang="0">
                  <a:pos x="44" y="61"/>
                </a:cxn>
                <a:cxn ang="0">
                  <a:pos x="22" y="57"/>
                </a:cxn>
                <a:cxn ang="0">
                  <a:pos x="3" y="64"/>
                </a:cxn>
                <a:cxn ang="0">
                  <a:pos x="0" y="0"/>
                </a:cxn>
              </a:cxnLst>
              <a:rect l="0" t="0" r="r" b="b"/>
              <a:pathLst>
                <a:path w="102" h="121">
                  <a:moveTo>
                    <a:pt x="0" y="0"/>
                  </a:moveTo>
                  <a:lnTo>
                    <a:pt x="25" y="3"/>
                  </a:lnTo>
                  <a:lnTo>
                    <a:pt x="51" y="9"/>
                  </a:lnTo>
                  <a:lnTo>
                    <a:pt x="67" y="19"/>
                  </a:lnTo>
                  <a:lnTo>
                    <a:pt x="83" y="29"/>
                  </a:lnTo>
                  <a:lnTo>
                    <a:pt x="92" y="41"/>
                  </a:lnTo>
                  <a:lnTo>
                    <a:pt x="99" y="57"/>
                  </a:lnTo>
                  <a:lnTo>
                    <a:pt x="102" y="70"/>
                  </a:lnTo>
                  <a:lnTo>
                    <a:pt x="102" y="121"/>
                  </a:lnTo>
                  <a:lnTo>
                    <a:pt x="92" y="93"/>
                  </a:lnTo>
                  <a:lnTo>
                    <a:pt x="79" y="80"/>
                  </a:lnTo>
                  <a:lnTo>
                    <a:pt x="63" y="70"/>
                  </a:lnTo>
                  <a:lnTo>
                    <a:pt x="44" y="61"/>
                  </a:lnTo>
                  <a:lnTo>
                    <a:pt x="22" y="57"/>
                  </a:lnTo>
                  <a:lnTo>
                    <a:pt x="3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E3E3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26" name="Arc 62"/>
            <p:cNvSpPr>
              <a:spLocks/>
            </p:cNvSpPr>
            <p:nvPr/>
          </p:nvSpPr>
          <p:spPr bwMode="auto">
            <a:xfrm>
              <a:off x="1741" y="2315"/>
              <a:ext cx="102" cy="62"/>
            </a:xfrm>
            <a:custGeom>
              <a:avLst/>
              <a:gdLst>
                <a:gd name="G0" fmla="+- 0 0 0"/>
                <a:gd name="G1" fmla="+- 20257 0 0"/>
                <a:gd name="G2" fmla="+- 21600 0 0"/>
                <a:gd name="T0" fmla="*/ 7498 w 21600"/>
                <a:gd name="T1" fmla="*/ 0 h 20257"/>
                <a:gd name="T2" fmla="*/ 21600 w 21600"/>
                <a:gd name="T3" fmla="*/ 20257 h 20257"/>
                <a:gd name="T4" fmla="*/ 0 w 21600"/>
                <a:gd name="T5" fmla="*/ 20257 h 20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257" fill="none" extrusionOk="0">
                  <a:moveTo>
                    <a:pt x="7497" y="0"/>
                  </a:moveTo>
                  <a:cubicBezTo>
                    <a:pt x="15973" y="3137"/>
                    <a:pt x="21600" y="11219"/>
                    <a:pt x="21600" y="20257"/>
                  </a:cubicBezTo>
                </a:path>
                <a:path w="21600" h="20257" stroke="0" extrusionOk="0">
                  <a:moveTo>
                    <a:pt x="7497" y="0"/>
                  </a:moveTo>
                  <a:cubicBezTo>
                    <a:pt x="15973" y="3137"/>
                    <a:pt x="21600" y="11219"/>
                    <a:pt x="21600" y="20257"/>
                  </a:cubicBezTo>
                  <a:lnTo>
                    <a:pt x="0" y="20257"/>
                  </a:lnTo>
                  <a:close/>
                </a:path>
              </a:pathLst>
            </a:custGeom>
            <a:solidFill>
              <a:srgbClr val="E3E3E3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27" name="Arc 63"/>
            <p:cNvSpPr>
              <a:spLocks/>
            </p:cNvSpPr>
            <p:nvPr/>
          </p:nvSpPr>
          <p:spPr bwMode="auto">
            <a:xfrm>
              <a:off x="1738" y="2261"/>
              <a:ext cx="105" cy="128"/>
            </a:xfrm>
            <a:custGeom>
              <a:avLst/>
              <a:gdLst>
                <a:gd name="G0" fmla="+- 69 0 0"/>
                <a:gd name="G1" fmla="+- 20252 0 0"/>
                <a:gd name="G2" fmla="+- 21600 0 0"/>
                <a:gd name="T0" fmla="*/ 7581 w 21669"/>
                <a:gd name="T1" fmla="*/ 0 h 41852"/>
                <a:gd name="T2" fmla="*/ 0 w 21669"/>
                <a:gd name="T3" fmla="*/ 41852 h 41852"/>
                <a:gd name="T4" fmla="*/ 69 w 21669"/>
                <a:gd name="T5" fmla="*/ 20252 h 4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69" h="41852" fill="none" extrusionOk="0">
                  <a:moveTo>
                    <a:pt x="7580" y="0"/>
                  </a:moveTo>
                  <a:cubicBezTo>
                    <a:pt x="16049" y="3141"/>
                    <a:pt x="21669" y="11219"/>
                    <a:pt x="21669" y="20252"/>
                  </a:cubicBezTo>
                  <a:cubicBezTo>
                    <a:pt x="21669" y="32181"/>
                    <a:pt x="11998" y="41852"/>
                    <a:pt x="69" y="41852"/>
                  </a:cubicBezTo>
                  <a:cubicBezTo>
                    <a:pt x="46" y="41851"/>
                    <a:pt x="23" y="41851"/>
                    <a:pt x="0" y="41851"/>
                  </a:cubicBezTo>
                </a:path>
                <a:path w="21669" h="41852" stroke="0" extrusionOk="0">
                  <a:moveTo>
                    <a:pt x="7580" y="0"/>
                  </a:moveTo>
                  <a:cubicBezTo>
                    <a:pt x="16049" y="3141"/>
                    <a:pt x="21669" y="11219"/>
                    <a:pt x="21669" y="20252"/>
                  </a:cubicBezTo>
                  <a:cubicBezTo>
                    <a:pt x="21669" y="32181"/>
                    <a:pt x="11998" y="41852"/>
                    <a:pt x="69" y="41852"/>
                  </a:cubicBezTo>
                  <a:cubicBezTo>
                    <a:pt x="46" y="41851"/>
                    <a:pt x="23" y="41851"/>
                    <a:pt x="0" y="41851"/>
                  </a:cubicBezTo>
                  <a:lnTo>
                    <a:pt x="69" y="20252"/>
                  </a:lnTo>
                  <a:close/>
                </a:path>
              </a:pathLst>
            </a:custGeom>
            <a:solidFill>
              <a:srgbClr val="E3E3E3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28" name="Rectangle 64"/>
            <p:cNvSpPr>
              <a:spLocks noChangeArrowheads="1"/>
            </p:cNvSpPr>
            <p:nvPr/>
          </p:nvSpPr>
          <p:spPr bwMode="auto">
            <a:xfrm>
              <a:off x="1489" y="2270"/>
              <a:ext cx="100" cy="62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29" name="Rectangle 65"/>
            <p:cNvSpPr>
              <a:spLocks noChangeArrowheads="1"/>
            </p:cNvSpPr>
            <p:nvPr/>
          </p:nvSpPr>
          <p:spPr bwMode="auto">
            <a:xfrm>
              <a:off x="1536" y="2202"/>
              <a:ext cx="224" cy="444"/>
            </a:xfrm>
            <a:prstGeom prst="rect">
              <a:avLst/>
            </a:prstGeom>
            <a:solidFill>
              <a:srgbClr val="0096D5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30" name="Rectangle 66"/>
            <p:cNvSpPr>
              <a:spLocks noChangeArrowheads="1"/>
            </p:cNvSpPr>
            <p:nvPr/>
          </p:nvSpPr>
          <p:spPr bwMode="auto">
            <a:xfrm>
              <a:off x="1537" y="2203"/>
              <a:ext cx="222" cy="442"/>
            </a:xfrm>
            <a:prstGeom prst="rect">
              <a:avLst/>
            </a:prstGeom>
            <a:solidFill>
              <a:srgbClr val="0096D5"/>
            </a:solidFill>
            <a:ln w="4763">
              <a:solidFill>
                <a:srgbClr val="AAE6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31" name="Freeform 67"/>
            <p:cNvSpPr>
              <a:spLocks/>
            </p:cNvSpPr>
            <p:nvPr/>
          </p:nvSpPr>
          <p:spPr bwMode="auto">
            <a:xfrm>
              <a:off x="1536" y="2160"/>
              <a:ext cx="268" cy="42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45" y="0"/>
                </a:cxn>
                <a:cxn ang="0">
                  <a:pos x="268" y="0"/>
                </a:cxn>
                <a:cxn ang="0">
                  <a:pos x="224" y="42"/>
                </a:cxn>
                <a:cxn ang="0">
                  <a:pos x="0" y="42"/>
                </a:cxn>
              </a:cxnLst>
              <a:rect l="0" t="0" r="r" b="b"/>
              <a:pathLst>
                <a:path w="268" h="42">
                  <a:moveTo>
                    <a:pt x="0" y="42"/>
                  </a:moveTo>
                  <a:lnTo>
                    <a:pt x="45" y="0"/>
                  </a:lnTo>
                  <a:lnTo>
                    <a:pt x="268" y="0"/>
                  </a:lnTo>
                  <a:lnTo>
                    <a:pt x="224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B4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32" name="Freeform 68"/>
            <p:cNvSpPr>
              <a:spLocks/>
            </p:cNvSpPr>
            <p:nvPr/>
          </p:nvSpPr>
          <p:spPr bwMode="auto">
            <a:xfrm>
              <a:off x="1536" y="2160"/>
              <a:ext cx="268" cy="42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45" y="0"/>
                </a:cxn>
                <a:cxn ang="0">
                  <a:pos x="268" y="0"/>
                </a:cxn>
                <a:cxn ang="0">
                  <a:pos x="224" y="42"/>
                </a:cxn>
                <a:cxn ang="0">
                  <a:pos x="0" y="42"/>
                </a:cxn>
              </a:cxnLst>
              <a:rect l="0" t="0" r="r" b="b"/>
              <a:pathLst>
                <a:path w="268" h="42">
                  <a:moveTo>
                    <a:pt x="0" y="42"/>
                  </a:moveTo>
                  <a:lnTo>
                    <a:pt x="45" y="0"/>
                  </a:lnTo>
                  <a:lnTo>
                    <a:pt x="268" y="0"/>
                  </a:lnTo>
                  <a:lnTo>
                    <a:pt x="224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B4FF"/>
            </a:solidFill>
            <a:ln w="4763">
              <a:solidFill>
                <a:srgbClr val="AAE6FF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33" name="Freeform 69"/>
            <p:cNvSpPr>
              <a:spLocks/>
            </p:cNvSpPr>
            <p:nvPr/>
          </p:nvSpPr>
          <p:spPr bwMode="auto">
            <a:xfrm>
              <a:off x="1760" y="2160"/>
              <a:ext cx="44" cy="483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44" y="0"/>
                </a:cxn>
                <a:cxn ang="0">
                  <a:pos x="44" y="441"/>
                </a:cxn>
                <a:cxn ang="0">
                  <a:pos x="0" y="483"/>
                </a:cxn>
                <a:cxn ang="0">
                  <a:pos x="0" y="42"/>
                </a:cxn>
              </a:cxnLst>
              <a:rect l="0" t="0" r="r" b="b"/>
              <a:pathLst>
                <a:path w="44" h="483">
                  <a:moveTo>
                    <a:pt x="0" y="42"/>
                  </a:moveTo>
                  <a:lnTo>
                    <a:pt x="44" y="0"/>
                  </a:lnTo>
                  <a:lnTo>
                    <a:pt x="44" y="441"/>
                  </a:lnTo>
                  <a:lnTo>
                    <a:pt x="0" y="483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5A8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34" name="Freeform 70"/>
            <p:cNvSpPr>
              <a:spLocks/>
            </p:cNvSpPr>
            <p:nvPr/>
          </p:nvSpPr>
          <p:spPr bwMode="auto">
            <a:xfrm>
              <a:off x="1760" y="2160"/>
              <a:ext cx="44" cy="483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44" y="0"/>
                </a:cxn>
                <a:cxn ang="0">
                  <a:pos x="44" y="441"/>
                </a:cxn>
                <a:cxn ang="0">
                  <a:pos x="0" y="483"/>
                </a:cxn>
                <a:cxn ang="0">
                  <a:pos x="0" y="42"/>
                </a:cxn>
              </a:cxnLst>
              <a:rect l="0" t="0" r="r" b="b"/>
              <a:pathLst>
                <a:path w="44" h="483">
                  <a:moveTo>
                    <a:pt x="0" y="42"/>
                  </a:moveTo>
                  <a:lnTo>
                    <a:pt x="44" y="0"/>
                  </a:lnTo>
                  <a:lnTo>
                    <a:pt x="44" y="441"/>
                  </a:lnTo>
                  <a:lnTo>
                    <a:pt x="0" y="483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5A80"/>
            </a:solidFill>
            <a:ln w="4763">
              <a:solidFill>
                <a:srgbClr val="AAE6FF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35" name="Freeform 71"/>
            <p:cNvSpPr>
              <a:spLocks/>
            </p:cNvSpPr>
            <p:nvPr/>
          </p:nvSpPr>
          <p:spPr bwMode="auto">
            <a:xfrm>
              <a:off x="1734" y="2333"/>
              <a:ext cx="109" cy="118"/>
            </a:xfrm>
            <a:custGeom>
              <a:avLst/>
              <a:gdLst/>
              <a:ahLst/>
              <a:cxnLst>
                <a:cxn ang="0">
                  <a:pos x="7" y="118"/>
                </a:cxn>
                <a:cxn ang="0">
                  <a:pos x="29" y="118"/>
                </a:cxn>
                <a:cxn ang="0">
                  <a:pos x="54" y="111"/>
                </a:cxn>
                <a:cxn ang="0">
                  <a:pos x="74" y="102"/>
                </a:cxn>
                <a:cxn ang="0">
                  <a:pos x="90" y="89"/>
                </a:cxn>
                <a:cxn ang="0">
                  <a:pos x="99" y="79"/>
                </a:cxn>
                <a:cxn ang="0">
                  <a:pos x="106" y="64"/>
                </a:cxn>
                <a:cxn ang="0">
                  <a:pos x="109" y="51"/>
                </a:cxn>
                <a:cxn ang="0">
                  <a:pos x="109" y="0"/>
                </a:cxn>
                <a:cxn ang="0">
                  <a:pos x="96" y="19"/>
                </a:cxn>
                <a:cxn ang="0">
                  <a:pos x="83" y="35"/>
                </a:cxn>
                <a:cxn ang="0">
                  <a:pos x="67" y="41"/>
                </a:cxn>
                <a:cxn ang="0">
                  <a:pos x="48" y="51"/>
                </a:cxn>
                <a:cxn ang="0">
                  <a:pos x="29" y="54"/>
                </a:cxn>
                <a:cxn ang="0">
                  <a:pos x="13" y="57"/>
                </a:cxn>
                <a:cxn ang="0">
                  <a:pos x="0" y="57"/>
                </a:cxn>
                <a:cxn ang="0">
                  <a:pos x="7" y="118"/>
                </a:cxn>
              </a:cxnLst>
              <a:rect l="0" t="0" r="r" b="b"/>
              <a:pathLst>
                <a:path w="109" h="118">
                  <a:moveTo>
                    <a:pt x="7" y="118"/>
                  </a:moveTo>
                  <a:lnTo>
                    <a:pt x="29" y="118"/>
                  </a:lnTo>
                  <a:lnTo>
                    <a:pt x="54" y="111"/>
                  </a:lnTo>
                  <a:lnTo>
                    <a:pt x="74" y="102"/>
                  </a:lnTo>
                  <a:lnTo>
                    <a:pt x="90" y="89"/>
                  </a:lnTo>
                  <a:lnTo>
                    <a:pt x="99" y="79"/>
                  </a:lnTo>
                  <a:lnTo>
                    <a:pt x="106" y="64"/>
                  </a:lnTo>
                  <a:lnTo>
                    <a:pt x="109" y="51"/>
                  </a:lnTo>
                  <a:lnTo>
                    <a:pt x="109" y="0"/>
                  </a:lnTo>
                  <a:lnTo>
                    <a:pt x="96" y="19"/>
                  </a:lnTo>
                  <a:lnTo>
                    <a:pt x="83" y="35"/>
                  </a:lnTo>
                  <a:lnTo>
                    <a:pt x="67" y="41"/>
                  </a:lnTo>
                  <a:lnTo>
                    <a:pt x="48" y="51"/>
                  </a:lnTo>
                  <a:lnTo>
                    <a:pt x="29" y="54"/>
                  </a:lnTo>
                  <a:lnTo>
                    <a:pt x="13" y="57"/>
                  </a:lnTo>
                  <a:lnTo>
                    <a:pt x="0" y="57"/>
                  </a:lnTo>
                  <a:lnTo>
                    <a:pt x="7" y="1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36" name="Freeform 72"/>
            <p:cNvSpPr>
              <a:spLocks/>
            </p:cNvSpPr>
            <p:nvPr/>
          </p:nvSpPr>
          <p:spPr bwMode="auto">
            <a:xfrm>
              <a:off x="1734" y="2333"/>
              <a:ext cx="109" cy="118"/>
            </a:xfrm>
            <a:custGeom>
              <a:avLst/>
              <a:gdLst/>
              <a:ahLst/>
              <a:cxnLst>
                <a:cxn ang="0">
                  <a:pos x="7" y="118"/>
                </a:cxn>
                <a:cxn ang="0">
                  <a:pos x="29" y="118"/>
                </a:cxn>
                <a:cxn ang="0">
                  <a:pos x="54" y="111"/>
                </a:cxn>
                <a:cxn ang="0">
                  <a:pos x="74" y="102"/>
                </a:cxn>
                <a:cxn ang="0">
                  <a:pos x="90" y="89"/>
                </a:cxn>
                <a:cxn ang="0">
                  <a:pos x="99" y="79"/>
                </a:cxn>
                <a:cxn ang="0">
                  <a:pos x="106" y="64"/>
                </a:cxn>
                <a:cxn ang="0">
                  <a:pos x="109" y="51"/>
                </a:cxn>
                <a:cxn ang="0">
                  <a:pos x="109" y="0"/>
                </a:cxn>
                <a:cxn ang="0">
                  <a:pos x="96" y="19"/>
                </a:cxn>
                <a:cxn ang="0">
                  <a:pos x="83" y="35"/>
                </a:cxn>
                <a:cxn ang="0">
                  <a:pos x="67" y="41"/>
                </a:cxn>
                <a:cxn ang="0">
                  <a:pos x="48" y="51"/>
                </a:cxn>
                <a:cxn ang="0">
                  <a:pos x="29" y="54"/>
                </a:cxn>
                <a:cxn ang="0">
                  <a:pos x="13" y="57"/>
                </a:cxn>
                <a:cxn ang="0">
                  <a:pos x="0" y="57"/>
                </a:cxn>
                <a:cxn ang="0">
                  <a:pos x="7" y="118"/>
                </a:cxn>
              </a:cxnLst>
              <a:rect l="0" t="0" r="r" b="b"/>
              <a:pathLst>
                <a:path w="109" h="118">
                  <a:moveTo>
                    <a:pt x="7" y="118"/>
                  </a:moveTo>
                  <a:lnTo>
                    <a:pt x="29" y="118"/>
                  </a:lnTo>
                  <a:lnTo>
                    <a:pt x="54" y="111"/>
                  </a:lnTo>
                  <a:lnTo>
                    <a:pt x="74" y="102"/>
                  </a:lnTo>
                  <a:lnTo>
                    <a:pt x="90" y="89"/>
                  </a:lnTo>
                  <a:lnTo>
                    <a:pt x="99" y="79"/>
                  </a:lnTo>
                  <a:lnTo>
                    <a:pt x="106" y="64"/>
                  </a:lnTo>
                  <a:lnTo>
                    <a:pt x="109" y="51"/>
                  </a:lnTo>
                  <a:lnTo>
                    <a:pt x="109" y="0"/>
                  </a:lnTo>
                  <a:lnTo>
                    <a:pt x="96" y="19"/>
                  </a:lnTo>
                  <a:lnTo>
                    <a:pt x="83" y="35"/>
                  </a:lnTo>
                  <a:lnTo>
                    <a:pt x="67" y="41"/>
                  </a:lnTo>
                  <a:lnTo>
                    <a:pt x="48" y="51"/>
                  </a:lnTo>
                  <a:lnTo>
                    <a:pt x="29" y="54"/>
                  </a:lnTo>
                  <a:lnTo>
                    <a:pt x="13" y="57"/>
                  </a:lnTo>
                  <a:lnTo>
                    <a:pt x="0" y="57"/>
                  </a:lnTo>
                  <a:lnTo>
                    <a:pt x="7" y="1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37" name="Arc 73"/>
            <p:cNvSpPr>
              <a:spLocks/>
            </p:cNvSpPr>
            <p:nvPr/>
          </p:nvSpPr>
          <p:spPr bwMode="auto">
            <a:xfrm>
              <a:off x="1738" y="2384"/>
              <a:ext cx="105" cy="70"/>
            </a:xfrm>
            <a:custGeom>
              <a:avLst/>
              <a:gdLst>
                <a:gd name="G0" fmla="+- 68 0 0"/>
                <a:gd name="G1" fmla="+- 0 0 0"/>
                <a:gd name="G2" fmla="+- 21600 0 0"/>
                <a:gd name="T0" fmla="*/ 21668 w 21668"/>
                <a:gd name="T1" fmla="*/ 0 h 21600"/>
                <a:gd name="T2" fmla="*/ 0 w 21668"/>
                <a:gd name="T3" fmla="*/ 21600 h 21600"/>
                <a:gd name="T4" fmla="*/ 68 w 2166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68" h="21600" fill="none" extrusionOk="0">
                  <a:moveTo>
                    <a:pt x="21668" y="0"/>
                  </a:moveTo>
                  <a:cubicBezTo>
                    <a:pt x="21668" y="11929"/>
                    <a:pt x="11997" y="21600"/>
                    <a:pt x="68" y="21600"/>
                  </a:cubicBezTo>
                  <a:cubicBezTo>
                    <a:pt x="45" y="21599"/>
                    <a:pt x="22" y="21599"/>
                    <a:pt x="0" y="21599"/>
                  </a:cubicBezTo>
                </a:path>
                <a:path w="21668" h="21600" stroke="0" extrusionOk="0">
                  <a:moveTo>
                    <a:pt x="21668" y="0"/>
                  </a:moveTo>
                  <a:cubicBezTo>
                    <a:pt x="21668" y="11929"/>
                    <a:pt x="11997" y="21600"/>
                    <a:pt x="68" y="21600"/>
                  </a:cubicBezTo>
                  <a:cubicBezTo>
                    <a:pt x="45" y="21599"/>
                    <a:pt x="22" y="21599"/>
                    <a:pt x="0" y="21599"/>
                  </a:cubicBez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38" name="Line 74"/>
            <p:cNvSpPr>
              <a:spLocks noChangeShapeType="1"/>
            </p:cNvSpPr>
            <p:nvPr/>
          </p:nvSpPr>
          <p:spPr bwMode="auto">
            <a:xfrm flipV="1">
              <a:off x="1840" y="2326"/>
              <a:ext cx="1" cy="5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39" name="Freeform 75"/>
            <p:cNvSpPr>
              <a:spLocks/>
            </p:cNvSpPr>
            <p:nvPr/>
          </p:nvSpPr>
          <p:spPr bwMode="auto">
            <a:xfrm>
              <a:off x="1670" y="2365"/>
              <a:ext cx="71" cy="105"/>
            </a:xfrm>
            <a:custGeom>
              <a:avLst/>
              <a:gdLst/>
              <a:ahLst/>
              <a:cxnLst>
                <a:cxn ang="0">
                  <a:pos x="71" y="86"/>
                </a:cxn>
                <a:cxn ang="0">
                  <a:pos x="71" y="105"/>
                </a:cxn>
                <a:cxn ang="0">
                  <a:pos x="0" y="54"/>
                </a:cxn>
                <a:cxn ang="0">
                  <a:pos x="71" y="0"/>
                </a:cxn>
                <a:cxn ang="0">
                  <a:pos x="71" y="22"/>
                </a:cxn>
                <a:cxn ang="0">
                  <a:pos x="71" y="86"/>
                </a:cxn>
              </a:cxnLst>
              <a:rect l="0" t="0" r="r" b="b"/>
              <a:pathLst>
                <a:path w="71" h="105">
                  <a:moveTo>
                    <a:pt x="71" y="86"/>
                  </a:moveTo>
                  <a:lnTo>
                    <a:pt x="71" y="105"/>
                  </a:lnTo>
                  <a:lnTo>
                    <a:pt x="0" y="54"/>
                  </a:lnTo>
                  <a:lnTo>
                    <a:pt x="71" y="0"/>
                  </a:lnTo>
                  <a:lnTo>
                    <a:pt x="71" y="22"/>
                  </a:lnTo>
                  <a:lnTo>
                    <a:pt x="71" y="8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40" name="Freeform 76"/>
            <p:cNvSpPr>
              <a:spLocks/>
            </p:cNvSpPr>
            <p:nvPr/>
          </p:nvSpPr>
          <p:spPr bwMode="auto">
            <a:xfrm>
              <a:off x="1670" y="2365"/>
              <a:ext cx="71" cy="105"/>
            </a:xfrm>
            <a:custGeom>
              <a:avLst/>
              <a:gdLst/>
              <a:ahLst/>
              <a:cxnLst>
                <a:cxn ang="0">
                  <a:pos x="71" y="86"/>
                </a:cxn>
                <a:cxn ang="0">
                  <a:pos x="71" y="105"/>
                </a:cxn>
                <a:cxn ang="0">
                  <a:pos x="0" y="54"/>
                </a:cxn>
                <a:cxn ang="0">
                  <a:pos x="71" y="0"/>
                </a:cxn>
                <a:cxn ang="0">
                  <a:pos x="71" y="22"/>
                </a:cxn>
                <a:cxn ang="0">
                  <a:pos x="71" y="86"/>
                </a:cxn>
              </a:cxnLst>
              <a:rect l="0" t="0" r="r" b="b"/>
              <a:pathLst>
                <a:path w="71" h="105">
                  <a:moveTo>
                    <a:pt x="71" y="86"/>
                  </a:moveTo>
                  <a:lnTo>
                    <a:pt x="71" y="105"/>
                  </a:lnTo>
                  <a:lnTo>
                    <a:pt x="0" y="54"/>
                  </a:lnTo>
                  <a:lnTo>
                    <a:pt x="71" y="0"/>
                  </a:lnTo>
                  <a:lnTo>
                    <a:pt x="71" y="22"/>
                  </a:lnTo>
                  <a:lnTo>
                    <a:pt x="71" y="8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41" name="Freeform 77"/>
            <p:cNvSpPr>
              <a:spLocks/>
            </p:cNvSpPr>
            <p:nvPr/>
          </p:nvSpPr>
          <p:spPr bwMode="auto">
            <a:xfrm>
              <a:off x="1670" y="2365"/>
              <a:ext cx="71" cy="105"/>
            </a:xfrm>
            <a:custGeom>
              <a:avLst/>
              <a:gdLst/>
              <a:ahLst/>
              <a:cxnLst>
                <a:cxn ang="0">
                  <a:pos x="71" y="86"/>
                </a:cxn>
                <a:cxn ang="0">
                  <a:pos x="71" y="105"/>
                </a:cxn>
                <a:cxn ang="0">
                  <a:pos x="0" y="54"/>
                </a:cxn>
                <a:cxn ang="0">
                  <a:pos x="71" y="0"/>
                </a:cxn>
                <a:cxn ang="0">
                  <a:pos x="71" y="22"/>
                </a:cxn>
              </a:cxnLst>
              <a:rect l="0" t="0" r="r" b="b"/>
              <a:pathLst>
                <a:path w="71" h="105">
                  <a:moveTo>
                    <a:pt x="71" y="86"/>
                  </a:moveTo>
                  <a:lnTo>
                    <a:pt x="71" y="105"/>
                  </a:lnTo>
                  <a:lnTo>
                    <a:pt x="0" y="54"/>
                  </a:lnTo>
                  <a:lnTo>
                    <a:pt x="71" y="0"/>
                  </a:lnTo>
                  <a:lnTo>
                    <a:pt x="71" y="22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42" name="Freeform 78"/>
            <p:cNvSpPr>
              <a:spLocks/>
            </p:cNvSpPr>
            <p:nvPr/>
          </p:nvSpPr>
          <p:spPr bwMode="auto">
            <a:xfrm>
              <a:off x="1742" y="2339"/>
              <a:ext cx="100" cy="49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48" y="45"/>
                </a:cxn>
                <a:cxn ang="0">
                  <a:pos x="100" y="0"/>
                </a:cxn>
              </a:cxnLst>
              <a:rect l="0" t="0" r="r" b="b"/>
              <a:pathLst>
                <a:path w="100" h="52">
                  <a:moveTo>
                    <a:pt x="0" y="45"/>
                  </a:moveTo>
                  <a:cubicBezTo>
                    <a:pt x="15" y="48"/>
                    <a:pt x="31" y="52"/>
                    <a:pt x="48" y="45"/>
                  </a:cubicBezTo>
                  <a:cubicBezTo>
                    <a:pt x="65" y="38"/>
                    <a:pt x="91" y="7"/>
                    <a:pt x="100" y="0"/>
                  </a:cubicBezTo>
                </a:path>
              </a:pathLst>
            </a:custGeom>
            <a:noFill/>
            <a:ln w="63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6943" name="AutoShape 79"/>
            <p:cNvSpPr>
              <a:spLocks noChangeArrowheads="1"/>
            </p:cNvSpPr>
            <p:nvPr/>
          </p:nvSpPr>
          <p:spPr bwMode="auto">
            <a:xfrm rot="18894794" flipV="1">
              <a:off x="1536" y="2496"/>
              <a:ext cx="192" cy="96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FFFF"/>
            </a:solidFill>
            <a:ln w="63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6944" name="AutoShape 80"/>
            <p:cNvSpPr>
              <a:spLocks noChangeArrowheads="1"/>
            </p:cNvSpPr>
            <p:nvPr/>
          </p:nvSpPr>
          <p:spPr bwMode="auto">
            <a:xfrm rot="2705206">
              <a:off x="1536" y="2256"/>
              <a:ext cx="192" cy="96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FFFF"/>
            </a:solidFill>
            <a:ln w="63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6945" name="Line 81"/>
            <p:cNvSpPr>
              <a:spLocks noChangeShapeType="1"/>
            </p:cNvSpPr>
            <p:nvPr/>
          </p:nvSpPr>
          <p:spPr bwMode="auto">
            <a:xfrm>
              <a:off x="1842" y="2337"/>
              <a:ext cx="0" cy="5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5943600" y="2244725"/>
            <a:ext cx="62865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73368" tIns="36684" rIns="73368" bIns="36684">
            <a:prstTxWarp prst="textNoShape">
              <a:avLst/>
            </a:prstTxWarp>
            <a:spAutoFit/>
          </a:bodyPr>
          <a:lstStyle/>
          <a:p>
            <a:pPr defTabSz="812800" ea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400" b="1">
                <a:latin typeface="Arial" pitchFamily="-65" charset="0"/>
              </a:rPr>
              <a:t>Video</a:t>
            </a:r>
          </a:p>
        </p:txBody>
      </p:sp>
      <p:sp>
        <p:nvSpPr>
          <p:cNvPr id="36947" name="Rectangle 83"/>
          <p:cNvSpPr>
            <a:spLocks noGrp="1" noChangeArrowheads="1"/>
          </p:cNvSpPr>
          <p:nvPr>
            <p:ph type="title"/>
          </p:nvPr>
        </p:nvSpPr>
        <p:spPr>
          <a:xfrm>
            <a:off x="228600" y="292100"/>
            <a:ext cx="7623175" cy="838200"/>
          </a:xfrm>
        </p:spPr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</a:rPr>
              <a:t>AVVID Architecture - </a:t>
            </a:r>
            <a:br>
              <a:rPr lang="en-US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</a:rPr>
              <a:t>Open Packet Telephony</a:t>
            </a:r>
            <a:endParaRPr lang="en-US"/>
          </a:p>
        </p:txBody>
      </p:sp>
      <p:pic>
        <p:nvPicPr>
          <p:cNvPr id="36948" name="Picture 84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2292350" y="2647950"/>
            <a:ext cx="520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6949" name="Object 85"/>
          <p:cNvGraphicFramePr>
            <a:graphicFrameLocks noChangeAspect="1"/>
          </p:cNvGraphicFramePr>
          <p:nvPr/>
        </p:nvGraphicFramePr>
        <p:xfrm>
          <a:off x="3032125" y="2690813"/>
          <a:ext cx="476250" cy="752475"/>
        </p:xfrm>
        <a:graphic>
          <a:graphicData uri="http://schemas.openxmlformats.org/presentationml/2006/ole">
            <p:oleObj spid="_x0000_s16386" name="Bitmap Image" r:id="rId22" imgW="2733930" imgH="4324644" progId="Paint.Picture">
              <p:embed/>
            </p:oleObj>
          </a:graphicData>
        </a:graphic>
      </p:graphicFrame>
      <p:pic>
        <p:nvPicPr>
          <p:cNvPr id="36950" name="Picture 86" descr="CallManager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5106988" y="2759075"/>
            <a:ext cx="958850" cy="630238"/>
          </a:xfrm>
          <a:prstGeom prst="rect">
            <a:avLst/>
          </a:prstGeom>
          <a:noFill/>
        </p:spPr>
      </p:pic>
      <p:pic>
        <p:nvPicPr>
          <p:cNvPr id="36951" name="Picture 87"/>
          <p:cNvPicPr>
            <a:picLocks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6353175" y="2876550"/>
            <a:ext cx="7461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952" name="Text Box 88"/>
          <p:cNvSpPr txBox="1">
            <a:spLocks noChangeArrowheads="1"/>
          </p:cNvSpPr>
          <p:nvPr/>
        </p:nvSpPr>
        <p:spPr bwMode="auto">
          <a:xfrm>
            <a:off x="6494463" y="3089275"/>
            <a:ext cx="412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65" charset="0"/>
              </a:rPr>
              <a:t>GK</a:t>
            </a:r>
            <a:endParaRPr lang="en-US" sz="1800" b="1">
              <a:latin typeface="Times New Roman" pitchFamily="-65" charset="0"/>
            </a:endParaRPr>
          </a:p>
        </p:txBody>
      </p:sp>
      <p:sp>
        <p:nvSpPr>
          <p:cNvPr id="36953" name="Rectangle 89"/>
          <p:cNvSpPr>
            <a:spLocks noChangeArrowheads="1"/>
          </p:cNvSpPr>
          <p:nvPr/>
        </p:nvSpPr>
        <p:spPr bwMode="auto">
          <a:xfrm>
            <a:off x="762000" y="6423025"/>
            <a:ext cx="1768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>
                <a:latin typeface="Arial" pitchFamily="-65" charset="0"/>
              </a:rPr>
              <a:t>Brian Gracely, Cisco, 2001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/>
      <p:bldP spid="36867" grpId="0" animBg="1"/>
      <p:bldP spid="36868" grpId="0" animBg="1"/>
      <p:bldP spid="36869" grpId="0" animBg="1"/>
      <p:bldP spid="36870" grpId="0" animBg="1"/>
      <p:bldP spid="368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PBX features</a:t>
            </a:r>
          </a:p>
        </p:txBody>
      </p:sp>
      <p:graphicFrame>
        <p:nvGraphicFramePr>
          <p:cNvPr id="52227" name="Group 3"/>
          <p:cNvGraphicFramePr>
            <a:graphicFrameLocks noGrp="1"/>
          </p:cNvGraphicFramePr>
          <p:nvPr/>
        </p:nvGraphicFramePr>
        <p:xfrm>
          <a:off x="457200" y="1524000"/>
          <a:ext cx="4191000" cy="3911600"/>
        </p:xfrm>
        <a:graphic>
          <a:graphicData uri="http://schemas.openxmlformats.org/drawingml/2006/table">
            <a:tbl>
              <a:tblPr/>
              <a:tblGrid>
                <a:gridCol w="1981200"/>
                <a:gridCol w="22098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call waiting/multiple calls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RFC 3261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hold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RFC 3264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transfer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RFC 3515/Replaces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conference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RFC 3261/callee caps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message waiting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message summary package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call forward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RFC 3261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call park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RFC 3515/Replaces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call pickup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Replaces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do not disturb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RFC 3261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call coverage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RFC 3261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6324600" y="6324600"/>
            <a:ext cx="2813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latin typeface="Tahoma" pitchFamily="-65" charset="0"/>
              </a:rPr>
              <a:t>from Rohan Mahy’s VON Fall 2003 talk</a:t>
            </a:r>
          </a:p>
        </p:txBody>
      </p:sp>
      <p:graphicFrame>
        <p:nvGraphicFramePr>
          <p:cNvPr id="52263" name="Group 39"/>
          <p:cNvGraphicFramePr>
            <a:graphicFrameLocks noGrp="1"/>
          </p:cNvGraphicFramePr>
          <p:nvPr/>
        </p:nvGraphicFramePr>
        <p:xfrm>
          <a:off x="4800600" y="1524000"/>
          <a:ext cx="4191000" cy="3911600"/>
        </p:xfrm>
        <a:graphic>
          <a:graphicData uri="http://schemas.openxmlformats.org/drawingml/2006/table">
            <a:tbl>
              <a:tblPr/>
              <a:tblGrid>
                <a:gridCol w="1981200"/>
                <a:gridCol w="22098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simultaneous ringing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RFC 3261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basic shared lines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dialog/reg. package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barge-in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Join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“Take”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Replaces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Shared-line “privacy”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dialog package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divert to admin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RFC 3261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intercom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URI convention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auto attendant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RFC 3261/2833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attendant console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dialog package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night service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65" charset="0"/>
                        </a:rPr>
                        <a:t>RFC 3261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2298" name="Text Box 74"/>
          <p:cNvSpPr txBox="1">
            <a:spLocks noChangeArrowheads="1"/>
          </p:cNvSpPr>
          <p:nvPr/>
        </p:nvSpPr>
        <p:spPr bwMode="auto">
          <a:xfrm rot="-5400000">
            <a:off x="-742950" y="3378200"/>
            <a:ext cx="2127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chemeClr val="accent2"/>
                </a:solidFill>
                <a:latin typeface="Tahoma" pitchFamily="-65" charset="0"/>
              </a:rPr>
              <a:t>centrex-style features</a:t>
            </a:r>
          </a:p>
        </p:txBody>
      </p:sp>
      <p:sp>
        <p:nvSpPr>
          <p:cNvPr id="52299" name="Text Box 75"/>
          <p:cNvSpPr txBox="1">
            <a:spLocks noChangeArrowheads="1"/>
          </p:cNvSpPr>
          <p:nvPr/>
        </p:nvSpPr>
        <p:spPr bwMode="auto">
          <a:xfrm>
            <a:off x="6858000" y="1219200"/>
            <a:ext cx="2009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chemeClr val="accent1"/>
                </a:solidFill>
                <a:latin typeface="Tahoma" pitchFamily="-65" charset="0"/>
              </a:rPr>
              <a:t>boss/admin features</a:t>
            </a:r>
          </a:p>
        </p:txBody>
      </p:sp>
      <p:sp>
        <p:nvSpPr>
          <p:cNvPr id="52300" name="Text Box 76"/>
          <p:cNvSpPr txBox="1">
            <a:spLocks noChangeArrowheads="1"/>
          </p:cNvSpPr>
          <p:nvPr/>
        </p:nvSpPr>
        <p:spPr bwMode="auto">
          <a:xfrm>
            <a:off x="6019800" y="5943600"/>
            <a:ext cx="1633538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chemeClr val="folHlink"/>
                </a:solidFill>
                <a:latin typeface="Tahoma" pitchFamily="-65" charset="0"/>
              </a:rPr>
              <a:t>attendant features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(PSTN)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 between E.164 numbers and URLs</a:t>
            </a:r>
          </a:p>
          <a:p>
            <a:r>
              <a:rPr lang="en-US" dirty="0" smtClean="0"/>
              <a:t>Locate PSTN gateways</a:t>
            </a:r>
          </a:p>
          <a:p>
            <a:r>
              <a:rPr lang="en-US" dirty="0" smtClean="0"/>
              <a:t>PSTN services</a:t>
            </a:r>
          </a:p>
          <a:p>
            <a:pPr lvl="1"/>
            <a:r>
              <a:rPr lang="en-US" dirty="0" smtClean="0"/>
              <a:t>Shared lines &amp; key systems</a:t>
            </a:r>
          </a:p>
          <a:p>
            <a:pPr lvl="1"/>
            <a:r>
              <a:rPr lang="en-US" dirty="0" smtClean="0"/>
              <a:t>Early media (pre-pick up)</a:t>
            </a:r>
          </a:p>
          <a:p>
            <a:pPr lvl="1"/>
            <a:r>
              <a:rPr lang="en-US" dirty="0" smtClean="0"/>
              <a:t>Emergency calling</a:t>
            </a:r>
          </a:p>
          <a:p>
            <a:pPr lvl="1"/>
            <a:r>
              <a:rPr lang="en-US" dirty="0" smtClean="0"/>
              <a:t>Dumb end systems (</a:t>
            </a:r>
            <a:r>
              <a:rPr lang="en-US" smtClean="0"/>
              <a:t>elevator phones)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486</Words>
  <Application>Microsoft Macintosh PowerPoint</Application>
  <PresentationFormat>On-screen Show (4:3)</PresentationFormat>
  <Paragraphs>132</Paragraphs>
  <Slides>8</Slides>
  <Notes>4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Bitmap Image</vt:lpstr>
      <vt:lpstr>VoIP intro</vt:lpstr>
      <vt:lpstr>Name confusion</vt:lpstr>
      <vt:lpstr>A bit of history</vt:lpstr>
      <vt:lpstr>System model</vt:lpstr>
      <vt:lpstr>Functions needed</vt:lpstr>
      <vt:lpstr>AVVID Architecture -  Open Packet Telephony</vt:lpstr>
      <vt:lpstr>PBX features</vt:lpstr>
      <vt:lpstr>Legacy (PSTN) issues</vt:lpstr>
    </vt:vector>
  </TitlesOfParts>
  <Company>Columbia University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VoIP intro</dc:title>
  <dc:creator>Henning Schulzrinne</dc:creator>
  <cp:lastModifiedBy>Henning Schulzrinne</cp:lastModifiedBy>
  <cp:revision>2</cp:revision>
  <dcterms:created xsi:type="dcterms:W3CDTF">2008-09-22T19:07:05Z</dcterms:created>
  <dcterms:modified xsi:type="dcterms:W3CDTF">2008-09-22T19:55:20Z</dcterms:modified>
</cp:coreProperties>
</file>