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notesSlides/notesSlide11.xml" ContentType="application/vnd.openxmlformats-officedocument.presentationml.notes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notesSlides/notesSlide9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wmf" ContentType="image/x-wmf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oleObject1.bin" ContentType="application/vnd.openxmlformats-officedocument.oleObject"/>
  <Override PartName="/ppt/notesSlides/notesSlide1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56" r:id="rId1"/>
  </p:sldMasterIdLst>
  <p:notesMasterIdLst>
    <p:notesMasterId r:id="rId19"/>
  </p:notesMasterIdLst>
  <p:sldIdLst>
    <p:sldId id="256" r:id="rId2"/>
    <p:sldId id="301" r:id="rId3"/>
    <p:sldId id="381" r:id="rId4"/>
    <p:sldId id="307" r:id="rId5"/>
    <p:sldId id="316" r:id="rId6"/>
    <p:sldId id="303" r:id="rId7"/>
    <p:sldId id="399" r:id="rId8"/>
    <p:sldId id="325" r:id="rId9"/>
    <p:sldId id="324" r:id="rId10"/>
    <p:sldId id="327" r:id="rId11"/>
    <p:sldId id="329" r:id="rId12"/>
    <p:sldId id="337" r:id="rId13"/>
    <p:sldId id="367" r:id="rId14"/>
    <p:sldId id="338" r:id="rId15"/>
    <p:sldId id="328" r:id="rId16"/>
    <p:sldId id="401" r:id="rId17"/>
    <p:sldId id="392" r:id="rId1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76B8"/>
    <a:srgbClr val="006FDE"/>
    <a:srgbClr val="FFCC00"/>
    <a:srgbClr val="005CB8"/>
    <a:srgbClr val="0072E4"/>
    <a:srgbClr val="004D9A"/>
    <a:srgbClr val="CCFF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vertBarState="minimized">
    <p:restoredLeft sz="15680" autoAdjust="0"/>
    <p:restoredTop sz="94660"/>
  </p:normalViewPr>
  <p:slideViewPr>
    <p:cSldViewPr>
      <p:cViewPr varScale="1">
        <p:scale>
          <a:sx n="104" d="100"/>
          <a:sy n="104" d="100"/>
        </p:scale>
        <p:origin x="-21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5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ko-KR"/>
          </a:p>
        </p:txBody>
      </p:sp>
      <p:sp>
        <p:nvSpPr>
          <p:cNvPr id="593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</a:t>
            </a:r>
            <a:r>
              <a:rPr lang="en-US" altLang="ko-KR"/>
              <a:t> </a:t>
            </a:r>
            <a:r>
              <a:rPr lang="ko-KR" altLang="en-US"/>
              <a:t>텍스트</a:t>
            </a:r>
            <a:r>
              <a:rPr lang="en-US" altLang="ko-KR"/>
              <a:t> </a:t>
            </a:r>
            <a:r>
              <a:rPr lang="ko-KR" altLang="en-US"/>
              <a:t>스타일을</a:t>
            </a:r>
            <a:r>
              <a:rPr lang="en-US" altLang="ko-KR"/>
              <a:t> </a:t>
            </a:r>
            <a:r>
              <a:rPr lang="ko-KR" altLang="en-US"/>
              <a:t>편집합니다</a:t>
            </a:r>
            <a:endParaRPr lang="en-US" altLang="ko-KR"/>
          </a:p>
          <a:p>
            <a:pPr lvl="1"/>
            <a:r>
              <a:rPr lang="ko-KR" altLang="en-US"/>
              <a:t>둘째</a:t>
            </a:r>
            <a:r>
              <a:rPr lang="en-US" altLang="ko-KR"/>
              <a:t> </a:t>
            </a:r>
            <a:r>
              <a:rPr lang="ko-KR" altLang="en-US"/>
              <a:t>수준</a:t>
            </a:r>
            <a:endParaRPr lang="en-US" altLang="ko-KR"/>
          </a:p>
          <a:p>
            <a:pPr lvl="2"/>
            <a:r>
              <a:rPr lang="ko-KR" altLang="en-US"/>
              <a:t>셋째</a:t>
            </a:r>
            <a:r>
              <a:rPr lang="en-US" altLang="ko-KR"/>
              <a:t> </a:t>
            </a:r>
            <a:r>
              <a:rPr lang="ko-KR" altLang="en-US"/>
              <a:t>수준</a:t>
            </a:r>
            <a:endParaRPr lang="en-US" altLang="ko-KR"/>
          </a:p>
          <a:p>
            <a:pPr lvl="3"/>
            <a:r>
              <a:rPr lang="ko-KR" altLang="en-US"/>
              <a:t>넷째</a:t>
            </a:r>
            <a:r>
              <a:rPr lang="en-US" altLang="ko-KR"/>
              <a:t> </a:t>
            </a:r>
            <a:r>
              <a:rPr lang="ko-KR" altLang="en-US"/>
              <a:t>수준</a:t>
            </a:r>
            <a:endParaRPr lang="en-US" altLang="ko-KR"/>
          </a:p>
          <a:p>
            <a:pPr lvl="4"/>
            <a:r>
              <a:rPr lang="ko-KR" altLang="en-US"/>
              <a:t>다섯째</a:t>
            </a:r>
            <a:r>
              <a:rPr lang="en-US" altLang="ko-KR"/>
              <a:t> </a:t>
            </a:r>
            <a:r>
              <a:rPr lang="ko-KR" altLang="en-US"/>
              <a:t>수준</a:t>
            </a:r>
            <a:endParaRPr lang="en-US" altLang="ko-KR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ko-KR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757FE2-E18E-A646-887D-F6EAA702D18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-108" charset="-127"/>
        <a:ea typeface="굴림" pitchFamily="-108" charset="-127"/>
        <a:cs typeface="굴림" pitchFamily="-108" charset="-127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4BD54-7674-E749-BA28-1FE1F6ED8F17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299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872056-C490-384C-85BC-31FC0F51C7EB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325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EB5A6-7A97-6647-80F8-14B803B9B01C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326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2E02BA-8082-5846-ACF1-8EA8C3CA48D8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327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253D7-ACC7-7142-BD6A-E149DDCBA6B3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328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12760-D0DB-A343-823C-3F3BBF8E72B7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329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370010-709E-9D4C-8372-F67CE75BBD98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330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B9488D-49EE-0440-B036-D5DB583B4A46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342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5BAF36-E86A-AC44-A962-3D6A2F3929E9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343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E49319-8BEF-6B49-B36E-BC228E3EC663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302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BC5858-0DC1-784E-BEA3-9663DBC0B0E1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303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04D290-E38E-074E-A51C-BD6A809DBF7F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304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B8650C-420D-A84F-91B6-51583B36607E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306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CB8F2-D657-FD4D-ACBA-F538E1E71260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308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984972-AF24-3243-B2D0-CBCB62ED79B1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314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DF4D66-8869-E549-9CF8-DACC84614407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317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26C34B-C8D9-7B44-B412-3CF3372B7F24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324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54A6DEA-A3C2-C449-AE7D-1BF60920E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AD5433D-62DD-D44C-8CAD-152530FF84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7871F50-5829-BE40-BA95-7BB9E90040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24A58504-F345-A146-BE9F-95D0E90D9D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5BBBDC-393A-3848-B44B-A56BD2F17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5B3FB0F-92DD-5648-B72C-DE0071FC9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70C4C88-7C7F-1D4A-B5DF-EB01E00B6B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202E66D-9A69-5A48-B3F3-06E3DF166A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58595F4-B7E0-3845-A89E-05B278739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8C4D1C3-8EF3-6249-ACDA-598927AB62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9B12B5-DFC8-F047-969B-173D1A099A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032B798-5510-BF4B-939E-119D7387F7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5E4E62-2F2F-494E-BF00-86B670BB57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ietf.org/html.charters/geopriv-chart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5.xml"/><Relationship Id="rId5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image" Target="../media/image4.wmf"/><Relationship Id="rId4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6.xml"/><Relationship Id="rId5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hyperlink" Target="http://transport.wspgroup.fi/hklkartta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98863" y="762000"/>
            <a:ext cx="5545137" cy="1689101"/>
          </a:xfrm>
        </p:spPr>
        <p:txBody>
          <a:bodyPr/>
          <a:lstStyle/>
          <a:p>
            <a:pPr algn="l"/>
            <a:r>
              <a:rPr lang="en-US" sz="3600" dirty="0" smtClean="0">
                <a:latin typeface="Arial Black" pitchFamily="-108" charset="0"/>
              </a:rPr>
              <a:t>Identity, Spheres and Privacy Rules</a:t>
            </a:r>
            <a:endParaRPr lang="en-US" sz="3600" dirty="0">
              <a:latin typeface="Arial Black" pitchFamily="-108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267200"/>
            <a:ext cx="5867400" cy="1117600"/>
          </a:xfrm>
        </p:spPr>
        <p:txBody>
          <a:bodyPr/>
          <a:lstStyle/>
          <a:p>
            <a:pPr algn="l"/>
            <a:r>
              <a:rPr lang="en-US" i="1" dirty="0" smtClean="0"/>
              <a:t>Henning Schulzrinne</a:t>
            </a:r>
          </a:p>
          <a:p>
            <a:pPr algn="l"/>
            <a:r>
              <a:rPr lang="en-US" sz="2000" dirty="0" smtClean="0"/>
              <a:t>(with </a:t>
            </a:r>
            <a:r>
              <a:rPr lang="en-US" sz="2000" dirty="0" err="1" smtClean="0"/>
              <a:t>Hannes</a:t>
            </a:r>
            <a:r>
              <a:rPr lang="en-US" sz="2000" dirty="0" smtClean="0"/>
              <a:t> </a:t>
            </a:r>
            <a:r>
              <a:rPr lang="en-US" sz="2000" dirty="0" err="1" smtClean="0"/>
              <a:t>Tschofenig</a:t>
            </a:r>
            <a:r>
              <a:rPr lang="en-US" sz="2000" dirty="0" smtClean="0"/>
              <a:t> and Richard Barnes)</a:t>
            </a:r>
          </a:p>
        </p:txBody>
      </p:sp>
      <p:pic>
        <p:nvPicPr>
          <p:cNvPr id="66566" name="Picture 6" descr="1ietf-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925" y="333375"/>
            <a:ext cx="2987675" cy="1798638"/>
          </a:xfrm>
          <a:prstGeom prst="rect">
            <a:avLst/>
          </a:prstGeom>
          <a:noFill/>
        </p:spPr>
      </p:pic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2057400" y="5943600"/>
            <a:ext cx="53184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Workshop on Identity, Information and </a:t>
            </a:r>
            <a:r>
              <a:rPr lang="en-US" b="1" dirty="0" err="1"/>
              <a:t>Context October</a:t>
            </a:r>
            <a:r>
              <a:rPr lang="en-US" b="1" dirty="0"/>
              <a:t> 21 - 22, </a:t>
            </a:r>
            <a:r>
              <a:rPr lang="en-US" b="1" dirty="0" smtClean="0"/>
              <a:t>2008</a:t>
            </a:r>
            <a:endParaRPr kumimoji="0"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AA6-2F5C-F64E-8AD1-4E54BDCF1221}" type="slidenum">
              <a:rPr lang="en-US"/>
              <a:pPr/>
              <a:t>10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Extended Ruleset</a:t>
            </a:r>
            <a:br>
              <a:rPr lang="en-US" sz="4000"/>
            </a:br>
            <a:r>
              <a:rPr lang="en-US" sz="4000"/>
              <a:t>Common Policy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5068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Design Goals: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Permit only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Additive permissions (“Minimal Disclosure”)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Upgradeable/Extensibility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Capability/Versioning support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No false assurance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Efficient implementation (no regular expressions)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Protocol-independent</a:t>
            </a:r>
          </a:p>
          <a:p>
            <a:pPr>
              <a:lnSpc>
                <a:spcPct val="90000"/>
              </a:lnSpc>
            </a:pPr>
            <a:r>
              <a:rPr lang="en-US" sz="2400"/>
              <a:t>Supports pluralism of contexts</a:t>
            </a:r>
          </a:p>
          <a:p>
            <a:pPr>
              <a:lnSpc>
                <a:spcPct val="90000"/>
              </a:lnSpc>
            </a:pPr>
            <a:r>
              <a:rPr lang="en-US" sz="2400"/>
              <a:t>Two Usage Models: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Attached (per-value or per-reference) to PIDF-LO document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Available at the Location/Presence Server</a:t>
            </a:r>
            <a:endParaRPr lang="en-US" sz="2000" b="1"/>
          </a:p>
          <a:p>
            <a:pPr>
              <a:lnSpc>
                <a:spcPct val="90000"/>
              </a:lnSpc>
            </a:pPr>
            <a:r>
              <a:rPr lang="en-US" sz="2400"/>
              <a:t>Identity information needs to be instantiated based on the specific conveyance protocol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1CCD-A526-7B43-9B36-32D925F46DAC}" type="slidenum">
              <a:rPr lang="en-US"/>
              <a:pPr/>
              <a:t>11</a:t>
            </a:fld>
            <a:endParaRPr 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Extended Ruleset </a:t>
            </a:r>
            <a:br>
              <a:rPr lang="en-US" sz="4000"/>
            </a:br>
            <a:r>
              <a:rPr lang="en-US" sz="4000"/>
              <a:t> Common Policy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Rule consists of: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conditions part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actions parts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transformations part</a:t>
            </a:r>
          </a:p>
          <a:p>
            <a:pPr>
              <a:lnSpc>
                <a:spcPct val="80000"/>
              </a:lnSpc>
            </a:pPr>
            <a:r>
              <a:rPr lang="en-US" sz="2400"/>
              <a:t>Conditions: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Identity Conditions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Matching One Entity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Matching Multiple Entities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Matching Any Authenticated Identity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Matching Any Authenticated Identity Excepting Enumerated Domains/Identities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Sphere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Validity</a:t>
            </a:r>
          </a:p>
          <a:p>
            <a:pPr>
              <a:lnSpc>
                <a:spcPct val="80000"/>
              </a:lnSpc>
            </a:pPr>
            <a:r>
              <a:rPr lang="en-US" sz="2400"/>
              <a:t>No actions &amp; no transformations specified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B787-F0E0-9D4D-BA93-04D2022ACAA5}" type="slidenum">
              <a:rPr lang="en-US"/>
              <a:pPr/>
              <a:t>12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Common Policy</a:t>
            </a:r>
            <a:br>
              <a:rPr lang="en-US" sz="4000"/>
            </a:br>
            <a:r>
              <a:rPr lang="en-US" sz="4000"/>
              <a:t>Example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&lt;?xml version="1.0" encoding="UTF-8"?&gt;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&lt;ruleset xmlns="urn:ietf:params:xml:ns:common-policy"&gt;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&lt;rule id="f3g44r1"&gt;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&lt;conditions&gt;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&lt;identity&gt;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    &lt;one id="sip:alice@example.com"/&gt;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    &lt;one id="tel:+1-212-555-1234" /&gt;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    &lt;one id="mailto:bob@example.net" /&gt;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    &lt;many domain="example.com"/&gt;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&lt;/identity&gt;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&lt;sphere value="work"/&gt;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&lt;validity&gt;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    &lt;from&gt;2003-12-24T17:00:00+01:00&lt;/from&gt;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    &lt;until&gt;2003-12-24T19:00:00+01:00&lt;/until&gt;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    &lt;/validity&gt;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&lt;/conditions&gt;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&lt;actions/&gt;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    &lt;transformations/&gt;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    &lt;/rule&gt;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600"/>
              <a:t>   &lt;/ruleset&gt;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75709-21D7-E64B-ADD3-161096A2146A}" type="slidenum">
              <a:rPr lang="en-US"/>
              <a:pPr/>
              <a:t>13</a:t>
            </a:fld>
            <a:endParaRPr 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Identity Handling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Identity information depends on the selected conveyance protocol. </a:t>
            </a:r>
          </a:p>
          <a:p>
            <a:pPr>
              <a:lnSpc>
                <a:spcPct val="80000"/>
              </a:lnSpc>
            </a:pPr>
            <a:r>
              <a:rPr lang="en-US" sz="2400"/>
              <a:t>Specification needs to indicate how the identity fields of Common Policy are populated.</a:t>
            </a:r>
          </a:p>
          <a:p>
            <a:pPr>
              <a:lnSpc>
                <a:spcPct val="80000"/>
              </a:lnSpc>
            </a:pPr>
            <a:r>
              <a:rPr lang="en-US" sz="2400"/>
              <a:t>Functionality about identity management and privacy inherited from conveyance protocol (e.g., SIP) </a:t>
            </a:r>
          </a:p>
          <a:p>
            <a:pPr>
              <a:lnSpc>
                <a:spcPct val="80000"/>
              </a:lnSpc>
            </a:pPr>
            <a:r>
              <a:rPr lang="en-US" sz="2400"/>
              <a:t>Examples in the SIP context: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P-Asserted ID (RFC 3325)</a:t>
            </a:r>
            <a:r>
              <a:rPr lang="en-US" sz="1800"/>
              <a:t> 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2000"/>
              <a:t>SIP Identity (RFC 4474) / Authenticated Identity Body (RFC 3893)</a:t>
            </a:r>
            <a:r>
              <a:rPr lang="en-US" sz="1800"/>
              <a:t> 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2000"/>
              <a:t>SIP SAML (draft-ietf-sip-saml-03.txt)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SIP CERTS (draft-ietf-sip-certs-05.txt)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Privacy in SIP: RFC 3323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E86F9-129B-2D45-A7F4-EA02595AC4D3}" type="slidenum">
              <a:rPr lang="en-US"/>
              <a:pPr/>
              <a:t>14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Geopriv Policy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Adds location-based authorization policies to the Common Policy framework</a:t>
            </a:r>
          </a:p>
          <a:p>
            <a:r>
              <a:rPr lang="en-US"/>
              <a:t>Conditions:</a:t>
            </a:r>
          </a:p>
          <a:p>
            <a:pPr lvl="1"/>
            <a:r>
              <a:rPr lang="en-US"/>
              <a:t>IF **I am in the following area** THEN </a:t>
            </a:r>
          </a:p>
          <a:p>
            <a:r>
              <a:rPr lang="en-US"/>
              <a:t>Transformations:</a:t>
            </a:r>
          </a:p>
          <a:p>
            <a:pPr lvl="1"/>
            <a:r>
              <a:rPr lang="en-US"/>
              <a:t>SET usage policies</a:t>
            </a:r>
          </a:p>
          <a:p>
            <a:pPr lvl="1"/>
            <a:r>
              <a:rPr lang="en-US"/>
              <a:t>REDUCE granularity of provided location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500-B0A9-8243-BEB7-61B2D9C2C187}" type="slidenum">
              <a:rPr lang="en-US"/>
              <a:pPr/>
              <a:t>15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25413"/>
            <a:ext cx="8229600" cy="1143000"/>
          </a:xfrm>
        </p:spPr>
        <p:txBody>
          <a:bodyPr/>
          <a:lstStyle/>
          <a:p>
            <a:pPr algn="l"/>
            <a:r>
              <a:rPr lang="en-US" sz="4000"/>
              <a:t>Policy</a:t>
            </a:r>
            <a:br>
              <a:rPr lang="en-US" sz="4000"/>
            </a:br>
            <a:r>
              <a:rPr lang="en-US" sz="4000"/>
              <a:t>Example (1/2)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684213" y="1700213"/>
            <a:ext cx="4464051" cy="4857750"/>
          </a:xfrm>
        </p:spPr>
        <p:txBody>
          <a:bodyPr/>
          <a:lstStyle/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&lt;cp:rule id="AA56i09"&gt;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&lt;cp:conditions&gt;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  &lt;gp:civic-loc-condition&gt;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    &lt;country&gt;DE&lt;/country&gt;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    &lt;A1&gt;Bavaria&lt;/A1&gt;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    &lt;A3&gt;Munich&lt;/A3&gt;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    &lt;A4&gt;Perlach&lt;/A4&gt;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    &lt;A6&gt;Otto-Hahn-Ring&lt;/A6&gt;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    &lt;HNO&gt;6&lt;/HNO&gt;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  &lt;/gp:civic-loc-condition&gt;</a:t>
            </a:r>
          </a:p>
          <a:p>
            <a:pPr>
              <a:buFontTx/>
              <a:buNone/>
            </a:pPr>
            <a:r>
              <a:rPr lang="en-US" sz="1600">
                <a:latin typeface="Courier New" pitchFamily="-108" charset="0"/>
              </a:rPr>
              <a:t>        &lt;/cp:conditions&gt;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3995738" y="300038"/>
            <a:ext cx="5113337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&lt;rule id="BB56A19"&gt;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&lt;conditions&gt;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&lt;gp:location-condition&gt;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&lt;gp:location 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profile="geodetic-condition"&gt;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&lt;gs:Circle 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    srsName="urn:ogc:def:crs:EPSG::4326"&gt;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    &lt;gml:pos&gt;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        -34.410649 150.87651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    &lt;/gml:pos&gt;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    &lt;gs:radius 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        uom="urn:ogc:def:uom:EPSG::9001"&gt;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        1500 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    &lt;/gs:radius&gt;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    &lt;/gs:Circle&gt;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    &lt;/gp:location&gt;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    &lt;/gp:location-condition&gt;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&lt;/conditions&gt;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    &lt;transformations/&gt;</a:t>
            </a:r>
          </a:p>
          <a:p>
            <a:pPr marL="342900" indent="-342900" latinLnBrk="0">
              <a:spcBef>
                <a:spcPct val="20000"/>
              </a:spcBef>
            </a:pPr>
            <a:r>
              <a:rPr kumimoji="0" lang="en-US" sz="1600">
                <a:latin typeface="Arial" pitchFamily="-108" charset="0"/>
              </a:rPr>
              <a:t>&lt;/rule&gt;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E1042-A00D-E540-99D1-48EA14FDD4DB}" type="slidenum">
              <a:rPr lang="en-US"/>
              <a:pPr/>
              <a:t>16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Challenge: User Interface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work is necessary to develop user-friendly interfaces. </a:t>
            </a:r>
          </a:p>
          <a:p>
            <a:r>
              <a:rPr lang="en-US"/>
              <a:t>Particularly important since authorization policies are an integral part of the solution</a:t>
            </a:r>
          </a:p>
          <a:p>
            <a:r>
              <a:rPr lang="en-US"/>
              <a:t>A lot of today’s communication is still done without any policy handling. </a:t>
            </a:r>
          </a:p>
          <a:p>
            <a:r>
              <a:rPr lang="en-US"/>
              <a:t>Paradigm change since we see user in the role of changing the privacy policies (“user control and consent”).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E9718-E57B-9846-B0F8-BC69F36F019E}" type="slidenum">
              <a:rPr lang="en-US"/>
              <a:pPr/>
              <a:t>17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Outlook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002588" cy="4784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Increased usage of PUB/SUB usage and richer presence usage expected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As deployment increases the problems with data retention and privacy will increase too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GEOPRIV architecture unique among the standardization solutions.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More implementation work is needed to determine better and extended policy handling</a:t>
            </a:r>
            <a:endParaRPr lang="en-US" sz="2400" dirty="0" smtClean="0"/>
          </a:p>
          <a:p>
            <a:pPr>
              <a:lnSpc>
                <a:spcPct val="80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DB4C-AE71-D142-921F-3A668591AE44}" type="slidenum">
              <a:rPr lang="en-US"/>
              <a:pPr/>
              <a:t>2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/>
              <a:t>The GEOPRIV Working Group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60513"/>
            <a:ext cx="8567738" cy="4460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First </a:t>
            </a:r>
            <a:r>
              <a:rPr lang="en-US" sz="2000" dirty="0" err="1"/>
              <a:t>BoF</a:t>
            </a:r>
            <a:r>
              <a:rPr lang="en-US" sz="2000" dirty="0"/>
              <a:t> on Spatial Location held at 48</a:t>
            </a:r>
            <a:r>
              <a:rPr lang="en-US" sz="2000" baseline="30000" dirty="0"/>
              <a:t>th</a:t>
            </a:r>
            <a:r>
              <a:rPr lang="en-US" sz="2000" dirty="0"/>
              <a:t> IETF (July 2000)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IETF community had concerns that privacy was not sufficiently addressed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GEOPRIV WG formed, met for the first time at 50</a:t>
            </a:r>
            <a:r>
              <a:rPr lang="en-US" sz="2000" baseline="30000" dirty="0"/>
              <a:t>th</a:t>
            </a:r>
            <a:r>
              <a:rPr lang="en-US" sz="2000" dirty="0"/>
              <a:t> IETF (August 2001)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Strong user privacy mandate in WG charter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Location determination methods are out of scope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Scope is on protecting the transmission of location information over the public Internet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2008: A number of </a:t>
            </a:r>
            <a:r>
              <a:rPr lang="en-US" sz="2000" dirty="0" err="1"/>
              <a:t>RFCs</a:t>
            </a:r>
            <a:r>
              <a:rPr lang="en-US" sz="2000" dirty="0"/>
              <a:t> associated already available.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/>
              <a:t>V</a:t>
            </a:r>
            <a:r>
              <a:rPr lang="en-US" sz="2000" dirty="0" smtClean="0"/>
              <a:t>endors</a:t>
            </a:r>
            <a:r>
              <a:rPr lang="en-US" sz="2000" dirty="0"/>
              <a:t>, operators, standards professionals, policy experts, and academia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More </a:t>
            </a:r>
            <a:r>
              <a:rPr lang="en-US" sz="2000" dirty="0"/>
              <a:t>information:</a:t>
            </a:r>
            <a:br>
              <a:rPr lang="en-US" sz="2000" dirty="0"/>
            </a:br>
            <a:r>
              <a:rPr lang="en-US" sz="2000" dirty="0">
                <a:hlinkClick r:id="rId3"/>
              </a:rPr>
              <a:t>http://www.ietf.org/html.charters/geopriv-charter.html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11531-FE06-2A46-8276-63BCCC381A80}" type="slidenum">
              <a:rPr lang="en-US"/>
              <a:pPr/>
              <a:t>3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/>
              <a:t>Privacy Concerns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08963" cy="5111750"/>
          </a:xfrm>
        </p:spPr>
        <p:txBody>
          <a:bodyPr/>
          <a:lstStyle/>
          <a:p>
            <a:r>
              <a:rPr lang="de-DE"/>
              <a:t>Location</a:t>
            </a:r>
            <a:endParaRPr lang="en-US"/>
          </a:p>
          <a:p>
            <a:pPr lvl="1"/>
            <a:r>
              <a:rPr lang="en-US"/>
              <a:t>Many entities know your location today</a:t>
            </a:r>
          </a:p>
          <a:p>
            <a:pPr lvl="1"/>
            <a:r>
              <a:rPr lang="en-US"/>
              <a:t>In many cases, YOU do not control the systems that determines and stores your location</a:t>
            </a:r>
          </a:p>
          <a:p>
            <a:pPr lvl="1"/>
            <a:r>
              <a:rPr lang="en-US"/>
              <a:t>Example: NetGeo database (see RFC 1876) </a:t>
            </a:r>
          </a:p>
          <a:p>
            <a:r>
              <a:rPr lang="de-DE"/>
              <a:t>In many cases, location is only one data element in the larger presence context. Distribution of these other attributes also deserves privacy protection.</a:t>
            </a:r>
          </a:p>
          <a:p>
            <a:r>
              <a:rPr lang="de-DE"/>
              <a:t>To understand the work in GEOPRIV the presence work has to be considered.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0D7F7-A161-4B40-9EAB-75E74588C2DA}" type="slidenum">
              <a:rPr lang="en-US"/>
              <a:pPr/>
              <a:t>4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93700"/>
            <a:ext cx="8075612" cy="860425"/>
          </a:xfrm>
        </p:spPr>
        <p:txBody>
          <a:bodyPr/>
          <a:lstStyle/>
          <a:p>
            <a:r>
              <a:rPr lang="en-US"/>
              <a:t> Overview of Presence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424863" cy="5589587"/>
          </a:xfrm>
        </p:spPr>
        <p:txBody>
          <a:bodyPr/>
          <a:lstStyle/>
          <a:p>
            <a:r>
              <a:rPr lang="en-US" sz="2400"/>
              <a:t>Presence emerged as a component of instant messaging applications</a:t>
            </a:r>
          </a:p>
          <a:p>
            <a:r>
              <a:rPr lang="en-US" sz="2400"/>
              <a:t>Foremost, provides binary availability data</a:t>
            </a:r>
          </a:p>
          <a:p>
            <a:pPr lvl="1"/>
            <a:r>
              <a:rPr lang="en-US" sz="2000"/>
              <a:t>Online or offline?</a:t>
            </a:r>
          </a:p>
          <a:p>
            <a:r>
              <a:rPr lang="en-US" sz="2400"/>
              <a:t>Closely tied to the concept of a friends list</a:t>
            </a:r>
          </a:p>
          <a:p>
            <a:pPr lvl="1"/>
            <a:r>
              <a:rPr lang="en-US" sz="2000"/>
              <a:t>Based on subscription, a persistent relationship</a:t>
            </a:r>
          </a:p>
          <a:p>
            <a:r>
              <a:rPr lang="en-US" sz="2400"/>
              <a:t>Modern presence systems also provide a disposition towards communication</a:t>
            </a:r>
          </a:p>
          <a:p>
            <a:pPr lvl="1"/>
            <a:r>
              <a:rPr lang="en-US" sz="2000"/>
              <a:t>Not just am I online, but am I busy, away, etc</a:t>
            </a:r>
          </a:p>
          <a:p>
            <a:r>
              <a:rPr lang="en-US" sz="2400"/>
              <a:t>Capability information</a:t>
            </a:r>
          </a:p>
          <a:p>
            <a:pPr lvl="1"/>
            <a:r>
              <a:rPr lang="en-US" sz="2000"/>
              <a:t>What kinds of communication can I accommodate with my endpoint?</a:t>
            </a:r>
          </a:p>
          <a:p>
            <a:r>
              <a:rPr lang="en-US" sz="2400"/>
              <a:t>Customized responses – context dependent</a:t>
            </a:r>
          </a:p>
          <a:p>
            <a:pPr lvl="1"/>
            <a:r>
              <a:rPr lang="en-US" sz="2000"/>
              <a:t>Give different answers to different subscribers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E90BD-688E-1F48-A1DE-72BA43038D39}" type="slidenum">
              <a:rPr lang="en-US"/>
              <a:pPr/>
              <a:t>5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/>
              <a:t>Basic Presence Model </a:t>
            </a:r>
          </a:p>
        </p:txBody>
      </p:sp>
      <p:pic>
        <p:nvPicPr>
          <p:cNvPr id="2078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7963" y="2112963"/>
            <a:ext cx="6858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3813175" y="2701925"/>
            <a:ext cx="1114425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77" name="Text Box 5"/>
          <p:cNvSpPr txBox="1">
            <a:spLocks noChangeArrowheads="1"/>
          </p:cNvSpPr>
          <p:nvPr/>
        </p:nvSpPr>
        <p:spPr bwMode="auto">
          <a:xfrm>
            <a:off x="3860800" y="2719388"/>
            <a:ext cx="1085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Presence</a:t>
            </a:r>
          </a:p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Server</a:t>
            </a:r>
          </a:p>
        </p:txBody>
      </p:sp>
      <p:pic>
        <p:nvPicPr>
          <p:cNvPr id="2078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9775" y="2265363"/>
            <a:ext cx="92075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78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5575" y="4170363"/>
            <a:ext cx="92075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7881" name="Text Box 9"/>
          <p:cNvSpPr txBox="1">
            <a:spLocks noChangeArrowheads="1"/>
          </p:cNvSpPr>
          <p:nvPr/>
        </p:nvSpPr>
        <p:spPr bwMode="auto">
          <a:xfrm>
            <a:off x="3779838" y="5084763"/>
            <a:ext cx="12684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Rule Maker</a:t>
            </a:r>
          </a:p>
        </p:txBody>
      </p:sp>
      <p:sp>
        <p:nvSpPr>
          <p:cNvPr id="207882" name="Text Box 10"/>
          <p:cNvSpPr txBox="1">
            <a:spLocks noChangeArrowheads="1"/>
          </p:cNvSpPr>
          <p:nvPr/>
        </p:nvSpPr>
        <p:spPr bwMode="auto">
          <a:xfrm>
            <a:off x="7038975" y="325596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rgbClr val="B40000"/>
                </a:solidFill>
                <a:latin typeface="Arial" pitchFamily="-108" charset="0"/>
              </a:rPr>
              <a:t>Watcher</a:t>
            </a:r>
          </a:p>
        </p:txBody>
      </p:sp>
      <p:sp>
        <p:nvSpPr>
          <p:cNvPr id="207883" name="Line 11"/>
          <p:cNvSpPr>
            <a:spLocks noChangeShapeType="1"/>
          </p:cNvSpPr>
          <p:nvPr/>
        </p:nvSpPr>
        <p:spPr bwMode="auto">
          <a:xfrm flipV="1">
            <a:off x="1908175" y="2570163"/>
            <a:ext cx="1905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4" name="Line 12"/>
          <p:cNvSpPr>
            <a:spLocks noChangeShapeType="1"/>
          </p:cNvSpPr>
          <p:nvPr/>
        </p:nvSpPr>
        <p:spPr bwMode="auto">
          <a:xfrm>
            <a:off x="5108575" y="2722563"/>
            <a:ext cx="1600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5" name="Line 13"/>
          <p:cNvSpPr>
            <a:spLocks noChangeShapeType="1"/>
          </p:cNvSpPr>
          <p:nvPr/>
        </p:nvSpPr>
        <p:spPr bwMode="auto">
          <a:xfrm flipV="1">
            <a:off x="4422775" y="3332163"/>
            <a:ext cx="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6" name="Text Box 14"/>
          <p:cNvSpPr txBox="1">
            <a:spLocks noChangeArrowheads="1"/>
          </p:cNvSpPr>
          <p:nvPr/>
        </p:nvSpPr>
        <p:spPr bwMode="auto">
          <a:xfrm>
            <a:off x="2165350" y="2265363"/>
            <a:ext cx="1379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rgbClr val="FFCC00"/>
                </a:solidFill>
                <a:latin typeface="Arial" pitchFamily="-108" charset="0"/>
              </a:rPr>
              <a:t>(4) PUBLISH</a:t>
            </a:r>
          </a:p>
        </p:txBody>
      </p:sp>
      <p:sp>
        <p:nvSpPr>
          <p:cNvPr id="207887" name="Text Box 15"/>
          <p:cNvSpPr txBox="1">
            <a:spLocks noChangeArrowheads="1"/>
          </p:cNvSpPr>
          <p:nvPr/>
        </p:nvSpPr>
        <p:spPr bwMode="auto">
          <a:xfrm>
            <a:off x="5338763" y="2722563"/>
            <a:ext cx="1235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(5) NOTIFY</a:t>
            </a:r>
          </a:p>
        </p:txBody>
      </p:sp>
      <p:sp>
        <p:nvSpPr>
          <p:cNvPr id="207888" name="Text Box 16"/>
          <p:cNvSpPr txBox="1">
            <a:spLocks noChangeArrowheads="1"/>
          </p:cNvSpPr>
          <p:nvPr/>
        </p:nvSpPr>
        <p:spPr bwMode="auto">
          <a:xfrm>
            <a:off x="4422775" y="3560763"/>
            <a:ext cx="1052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(2) XCAP</a:t>
            </a:r>
          </a:p>
        </p:txBody>
      </p:sp>
      <p:sp>
        <p:nvSpPr>
          <p:cNvPr id="207889" name="Text Box 17"/>
          <p:cNvSpPr txBox="1">
            <a:spLocks noChangeArrowheads="1"/>
          </p:cNvSpPr>
          <p:nvPr/>
        </p:nvSpPr>
        <p:spPr bwMode="auto">
          <a:xfrm>
            <a:off x="7016750" y="4629150"/>
            <a:ext cx="1550988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latin typeface="Arial" pitchFamily="-108" charset="0"/>
              </a:rPr>
              <a:t>Simplified SIP</a:t>
            </a:r>
          </a:p>
          <a:p>
            <a:pPr algn="ctr" eaLnBrk="0" latinLnBrk="0" hangingPunct="0"/>
            <a:r>
              <a:rPr kumimoji="0" lang="en-US" sz="1600" b="1">
                <a:latin typeface="Arial" pitchFamily="-108" charset="0"/>
              </a:rPr>
              <a:t>exchanges</a:t>
            </a:r>
          </a:p>
        </p:txBody>
      </p:sp>
      <p:graphicFrame>
        <p:nvGraphicFramePr>
          <p:cNvPr id="207890" name="Object 18"/>
          <p:cNvGraphicFramePr>
            <a:graphicFrameLocks noChangeAspect="1"/>
          </p:cNvGraphicFramePr>
          <p:nvPr/>
        </p:nvGraphicFramePr>
        <p:xfrm>
          <a:off x="917575" y="2036763"/>
          <a:ext cx="639763" cy="1600200"/>
        </p:xfrm>
        <a:graphic>
          <a:graphicData uri="http://schemas.openxmlformats.org/presentationml/2006/ole">
            <p:oleObj spid="_x0000_s207890" name="Bitmap Image" r:id="rId6" imgW="1047619" imgH="2619048" progId="Paint.Picture">
              <p:embed/>
            </p:oleObj>
          </a:graphicData>
        </a:graphic>
      </p:graphicFrame>
      <p:sp>
        <p:nvSpPr>
          <p:cNvPr id="207891" name="Line 19"/>
          <p:cNvSpPr>
            <a:spLocks noChangeShapeType="1"/>
          </p:cNvSpPr>
          <p:nvPr/>
        </p:nvSpPr>
        <p:spPr bwMode="auto">
          <a:xfrm>
            <a:off x="5108575" y="2493963"/>
            <a:ext cx="1600200" cy="0"/>
          </a:xfrm>
          <a:prstGeom prst="line">
            <a:avLst/>
          </a:prstGeom>
          <a:noFill/>
          <a:ln w="38100">
            <a:solidFill>
              <a:srgbClr val="B40000"/>
            </a:solidFill>
            <a:round/>
            <a:headEnd type="triangle" w="med" len="med"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92" name="Text Box 20"/>
          <p:cNvSpPr txBox="1">
            <a:spLocks noChangeArrowheads="1"/>
          </p:cNvSpPr>
          <p:nvPr/>
        </p:nvSpPr>
        <p:spPr bwMode="auto">
          <a:xfrm>
            <a:off x="5186363" y="2189163"/>
            <a:ext cx="1682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rgbClr val="B40000"/>
                </a:solidFill>
                <a:latin typeface="Arial" pitchFamily="-108" charset="0"/>
              </a:rPr>
              <a:t>(3) SUBSCRIBE</a:t>
            </a:r>
          </a:p>
        </p:txBody>
      </p:sp>
      <p:sp>
        <p:nvSpPr>
          <p:cNvPr id="207895" name="Text Box 23"/>
          <p:cNvSpPr txBox="1">
            <a:spLocks noChangeArrowheads="1"/>
          </p:cNvSpPr>
          <p:nvPr/>
        </p:nvSpPr>
        <p:spPr bwMode="auto">
          <a:xfrm>
            <a:off x="2309813" y="2595563"/>
            <a:ext cx="1279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rgbClr val="FFCC00"/>
                </a:solidFill>
                <a:latin typeface="Arial" pitchFamily="-108" charset="0"/>
              </a:rPr>
              <a:t>Publication</a:t>
            </a:r>
          </a:p>
        </p:txBody>
      </p:sp>
      <p:sp>
        <p:nvSpPr>
          <p:cNvPr id="207896" name="Text Box 24"/>
          <p:cNvSpPr txBox="1">
            <a:spLocks noChangeArrowheads="1"/>
          </p:cNvSpPr>
          <p:nvPr/>
        </p:nvSpPr>
        <p:spPr bwMode="auto">
          <a:xfrm>
            <a:off x="5260975" y="1874838"/>
            <a:ext cx="1303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Notification</a:t>
            </a:r>
          </a:p>
        </p:txBody>
      </p:sp>
      <p:sp>
        <p:nvSpPr>
          <p:cNvPr id="207897" name="Text Box 25"/>
          <p:cNvSpPr txBox="1">
            <a:spLocks noChangeArrowheads="1"/>
          </p:cNvSpPr>
          <p:nvPr/>
        </p:nvSpPr>
        <p:spPr bwMode="auto">
          <a:xfrm>
            <a:off x="4686300" y="3819525"/>
            <a:ext cx="85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Policy</a:t>
            </a:r>
          </a:p>
        </p:txBody>
      </p:sp>
      <p:sp>
        <p:nvSpPr>
          <p:cNvPr id="207880" name="Text Box 8"/>
          <p:cNvSpPr txBox="1">
            <a:spLocks noChangeArrowheads="1"/>
          </p:cNvSpPr>
          <p:nvPr/>
        </p:nvSpPr>
        <p:spPr bwMode="auto">
          <a:xfrm>
            <a:off x="628650" y="3355975"/>
            <a:ext cx="1166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rgbClr val="FFCC00"/>
                </a:solidFill>
                <a:latin typeface="Arial" pitchFamily="-108" charset="0"/>
              </a:rPr>
              <a:t>Presentity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AD048-4972-3747-AA3D-B8ED8BBC67FA}" type="slidenum">
              <a:rPr lang="en-US"/>
              <a:pPr/>
              <a:t>6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93700"/>
            <a:ext cx="7643812" cy="860425"/>
          </a:xfrm>
        </p:spPr>
        <p:txBody>
          <a:bodyPr/>
          <a:lstStyle/>
          <a:p>
            <a:r>
              <a:rPr lang="en-US"/>
              <a:t>Basic GEOPRIV Architecture</a:t>
            </a:r>
          </a:p>
        </p:txBody>
      </p:sp>
      <p:pic>
        <p:nvPicPr>
          <p:cNvPr id="19456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6550" y="2514600"/>
            <a:ext cx="6858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64" name="Rectangle 4"/>
          <p:cNvSpPr>
            <a:spLocks noChangeArrowheads="1"/>
          </p:cNvSpPr>
          <p:nvPr/>
        </p:nvSpPr>
        <p:spPr bwMode="auto">
          <a:xfrm>
            <a:off x="3941763" y="3103563"/>
            <a:ext cx="1114425" cy="39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4013200" y="3121025"/>
            <a:ext cx="10302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1"/>
                </a:solidFill>
                <a:latin typeface="Arial" pitchFamily="-108" charset="0"/>
              </a:rPr>
              <a:t>Location</a:t>
            </a:r>
          </a:p>
          <a:p>
            <a:pPr algn="ctr" eaLnBrk="0" latinLnBrk="0" hangingPunct="0"/>
            <a:r>
              <a:rPr kumimoji="0" lang="en-US" sz="1600" b="1">
                <a:solidFill>
                  <a:schemeClr val="accent1"/>
                </a:solidFill>
                <a:latin typeface="Arial" pitchFamily="-108" charset="0"/>
              </a:rPr>
              <a:t>Server</a:t>
            </a:r>
          </a:p>
        </p:txBody>
      </p:sp>
      <p:graphicFrame>
        <p:nvGraphicFramePr>
          <p:cNvPr id="194566" name="Object 6"/>
          <p:cNvGraphicFramePr>
            <a:graphicFrameLocks noChangeAspect="1"/>
          </p:cNvGraphicFramePr>
          <p:nvPr/>
        </p:nvGraphicFramePr>
        <p:xfrm>
          <a:off x="1046163" y="2438400"/>
          <a:ext cx="639762" cy="1600200"/>
        </p:xfrm>
        <a:graphic>
          <a:graphicData uri="http://schemas.openxmlformats.org/presentationml/2006/ole">
            <p:oleObj spid="_x0000_s194566" name="Bitmap Image" r:id="rId5" imgW="1047619" imgH="2619048" progId="Paint.Picture">
              <p:embed/>
            </p:oleObj>
          </a:graphicData>
        </a:graphic>
      </p:graphicFrame>
      <p:pic>
        <p:nvPicPr>
          <p:cNvPr id="19456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218363" y="2667000"/>
            <a:ext cx="92075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6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94163" y="4572000"/>
            <a:ext cx="920750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755650" y="3733800"/>
            <a:ext cx="1155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rgbClr val="FFCC00"/>
                </a:solidFill>
                <a:latin typeface="Arial" pitchFamily="-108" charset="0"/>
              </a:rPr>
              <a:t>Location</a:t>
            </a:r>
          </a:p>
          <a:p>
            <a:pPr algn="ctr" eaLnBrk="0" latinLnBrk="0" hangingPunct="0"/>
            <a:r>
              <a:rPr kumimoji="0" lang="en-US" sz="1600" b="1">
                <a:solidFill>
                  <a:srgbClr val="FFCC00"/>
                </a:solidFill>
                <a:latin typeface="Arial" pitchFamily="-108" charset="0"/>
              </a:rPr>
              <a:t>Generator</a:t>
            </a:r>
          </a:p>
        </p:txBody>
      </p:sp>
      <p:sp>
        <p:nvSpPr>
          <p:cNvPr id="194570" name="Text Box 10"/>
          <p:cNvSpPr txBox="1">
            <a:spLocks noChangeArrowheads="1"/>
          </p:cNvSpPr>
          <p:nvPr/>
        </p:nvSpPr>
        <p:spPr bwMode="auto">
          <a:xfrm>
            <a:off x="4149725" y="5486400"/>
            <a:ext cx="771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Rule</a:t>
            </a:r>
          </a:p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Maker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7108825" y="3657600"/>
            <a:ext cx="1098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rgbClr val="B40000"/>
                </a:solidFill>
                <a:latin typeface="Arial" pitchFamily="-108" charset="0"/>
              </a:rPr>
              <a:t>Location</a:t>
            </a:r>
          </a:p>
          <a:p>
            <a:pPr algn="ctr" eaLnBrk="0" latinLnBrk="0" hangingPunct="0"/>
            <a:r>
              <a:rPr kumimoji="0" lang="en-US" sz="1600" b="1">
                <a:solidFill>
                  <a:srgbClr val="B40000"/>
                </a:solidFill>
                <a:latin typeface="Arial" pitchFamily="-108" charset="0"/>
              </a:rPr>
              <a:t>Recipient</a:t>
            </a:r>
          </a:p>
        </p:txBody>
      </p:sp>
      <p:sp>
        <p:nvSpPr>
          <p:cNvPr id="194572" name="Line 12"/>
          <p:cNvSpPr>
            <a:spLocks noChangeShapeType="1"/>
          </p:cNvSpPr>
          <p:nvPr/>
        </p:nvSpPr>
        <p:spPr bwMode="auto">
          <a:xfrm flipV="1">
            <a:off x="2036763" y="2971800"/>
            <a:ext cx="1905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73" name="Line 13"/>
          <p:cNvSpPr>
            <a:spLocks noChangeShapeType="1"/>
          </p:cNvSpPr>
          <p:nvPr/>
        </p:nvSpPr>
        <p:spPr bwMode="auto">
          <a:xfrm>
            <a:off x="5237163" y="2971800"/>
            <a:ext cx="16002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74" name="Line 14"/>
          <p:cNvSpPr>
            <a:spLocks noChangeShapeType="1"/>
          </p:cNvSpPr>
          <p:nvPr/>
        </p:nvSpPr>
        <p:spPr bwMode="auto">
          <a:xfrm flipV="1">
            <a:off x="4551363" y="3733800"/>
            <a:ext cx="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2341563" y="2667000"/>
            <a:ext cx="12795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rgbClr val="FFCC00"/>
                </a:solidFill>
                <a:latin typeface="Arial" pitchFamily="-108" charset="0"/>
              </a:rPr>
              <a:t>Publication</a:t>
            </a:r>
          </a:p>
        </p:txBody>
      </p:sp>
      <p:sp>
        <p:nvSpPr>
          <p:cNvPr id="194576" name="Text Box 16"/>
          <p:cNvSpPr txBox="1">
            <a:spLocks noChangeArrowheads="1"/>
          </p:cNvSpPr>
          <p:nvPr/>
        </p:nvSpPr>
        <p:spPr bwMode="auto">
          <a:xfrm>
            <a:off x="5389563" y="2667000"/>
            <a:ext cx="1303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1"/>
                </a:solidFill>
                <a:latin typeface="Arial" pitchFamily="-108" charset="0"/>
              </a:rPr>
              <a:t>Notification</a:t>
            </a:r>
          </a:p>
        </p:txBody>
      </p:sp>
      <p:sp>
        <p:nvSpPr>
          <p:cNvPr id="194577" name="Text Box 17"/>
          <p:cNvSpPr txBox="1">
            <a:spLocks noChangeArrowheads="1"/>
          </p:cNvSpPr>
          <p:nvPr/>
        </p:nvSpPr>
        <p:spPr bwMode="auto">
          <a:xfrm>
            <a:off x="5529263" y="5661025"/>
            <a:ext cx="302895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latin typeface="Arial" pitchFamily="-108" charset="0"/>
              </a:rPr>
              <a:t>Shows only the network</a:t>
            </a:r>
          </a:p>
          <a:p>
            <a:pPr algn="ctr" eaLnBrk="0" latinLnBrk="0" hangingPunct="0"/>
            <a:r>
              <a:rPr kumimoji="0" lang="en-US" sz="1600" b="1">
                <a:latin typeface="Arial" pitchFamily="-108" charset="0"/>
              </a:rPr>
              <a:t>agents, not the human actors</a:t>
            </a:r>
          </a:p>
        </p:txBody>
      </p:sp>
      <p:sp>
        <p:nvSpPr>
          <p:cNvPr id="194578" name="Text Box 18"/>
          <p:cNvSpPr txBox="1">
            <a:spLocks noChangeArrowheads="1"/>
          </p:cNvSpPr>
          <p:nvPr/>
        </p:nvSpPr>
        <p:spPr bwMode="auto">
          <a:xfrm>
            <a:off x="4551363" y="3962400"/>
            <a:ext cx="7826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Policy</a:t>
            </a:r>
          </a:p>
          <a:p>
            <a:pPr algn="ctr" eaLnBrk="0" latinLnBrk="0" hangingPunct="0"/>
            <a:r>
              <a:rPr kumimoji="0" lang="en-US" sz="1600" b="1">
                <a:solidFill>
                  <a:schemeClr val="accent2"/>
                </a:solidFill>
                <a:latin typeface="Arial" pitchFamily="-108" charset="0"/>
              </a:rPr>
              <a:t>Rules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ED73-C130-4144-95DA-90CE1741971A}" type="slidenum">
              <a:rPr lang="en-US"/>
              <a:pPr/>
              <a:t>7</a:t>
            </a:fld>
            <a:endParaRPr lang="en-US"/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Vehicle Tracking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594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628775"/>
            <a:ext cx="8281987" cy="4495800"/>
          </a:xfrm>
          <a:prstGeom prst="rect">
            <a:avLst/>
          </a:prstGeom>
          <a:noFill/>
        </p:spPr>
      </p:pic>
      <p:sp>
        <p:nvSpPr>
          <p:cNvPr id="295942" name="Rectangle 6"/>
          <p:cNvSpPr>
            <a:spLocks noChangeArrowheads="1"/>
          </p:cNvSpPr>
          <p:nvPr/>
        </p:nvSpPr>
        <p:spPr bwMode="auto">
          <a:xfrm>
            <a:off x="2700338" y="6308725"/>
            <a:ext cx="3879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4"/>
              </a:rPr>
              <a:t>http://transport.wspgroup.fi/hklkartta/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6E10C-D47F-E84A-8054-A71F48DAA767}" type="slidenum">
              <a:rPr lang="en-US"/>
              <a:pPr/>
              <a:t>8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PIDF-LO: RFC 4119</a:t>
            </a:r>
            <a:br>
              <a:rPr lang="en-US" sz="4000"/>
            </a:br>
            <a:r>
              <a:rPr lang="en-US" sz="4000"/>
              <a:t>Basic Ruleset = Usage Restriction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4997450"/>
          </a:xfrm>
        </p:spPr>
        <p:txBody>
          <a:bodyPr/>
          <a:lstStyle/>
          <a:p>
            <a:r>
              <a:rPr lang="en-US" sz="3200"/>
              <a:t>MUST always be attached to a PIDF-LO document</a:t>
            </a:r>
          </a:p>
          <a:p>
            <a:pPr lvl="2"/>
            <a:r>
              <a:rPr lang="en-US" sz="2400" b="1"/>
              <a:t>Retention</a:t>
            </a:r>
            <a:r>
              <a:rPr lang="en-US" sz="2400"/>
              <a:t> expires (how long are you allowed to keep the object)</a:t>
            </a:r>
          </a:p>
          <a:p>
            <a:pPr lvl="2"/>
            <a:r>
              <a:rPr lang="en-US" sz="2400"/>
              <a:t>Policy for </a:t>
            </a:r>
            <a:r>
              <a:rPr lang="en-US" sz="2400" b="1"/>
              <a:t>retransmission</a:t>
            </a:r>
            <a:r>
              <a:rPr lang="en-US" sz="2400"/>
              <a:t> of location information (Yes/No)</a:t>
            </a:r>
          </a:p>
          <a:p>
            <a:pPr lvl="2"/>
            <a:r>
              <a:rPr lang="en-US" sz="2400"/>
              <a:t>Reference to an </a:t>
            </a:r>
            <a:r>
              <a:rPr lang="en-US" sz="2400" b="1"/>
              <a:t>external ruleset</a:t>
            </a:r>
            <a:r>
              <a:rPr lang="en-US" sz="2400"/>
              <a:t> (optional) </a:t>
            </a:r>
          </a:p>
          <a:p>
            <a:pPr lvl="2"/>
            <a:r>
              <a:rPr lang="en-US" sz="2400"/>
              <a:t>A “note well” of free text, </a:t>
            </a:r>
            <a:r>
              <a:rPr lang="en-US" sz="2400" b="1"/>
              <a:t>human readable privacy policy</a:t>
            </a:r>
            <a:endParaRPr lang="de-AT" sz="2400"/>
          </a:p>
          <a:p>
            <a:r>
              <a:rPr lang="de-AT" sz="3200"/>
              <a:t>Specified in RFC 4119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6F1A-4E81-074D-B185-EF6824DAB94E}" type="slidenum">
              <a:rPr lang="en-US"/>
              <a:pPr/>
              <a:t>9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Authorization for Presence and Location Information</a:t>
            </a:r>
          </a:p>
        </p:txBody>
      </p:sp>
      <p:sp>
        <p:nvSpPr>
          <p:cNvPr id="216079" name="Rectangle 15"/>
          <p:cNvSpPr>
            <a:spLocks noChangeArrowheads="1"/>
          </p:cNvSpPr>
          <p:nvPr/>
        </p:nvSpPr>
        <p:spPr bwMode="auto">
          <a:xfrm>
            <a:off x="395288" y="5445125"/>
            <a:ext cx="307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RFC 4745 – Common Policy</a:t>
            </a:r>
          </a:p>
        </p:txBody>
      </p:sp>
      <p:sp>
        <p:nvSpPr>
          <p:cNvPr id="216080" name="Rectangle 16"/>
          <p:cNvSpPr>
            <a:spLocks noChangeArrowheads="1"/>
          </p:cNvSpPr>
          <p:nvPr/>
        </p:nvSpPr>
        <p:spPr bwMode="auto">
          <a:xfrm>
            <a:off x="395288" y="5805488"/>
            <a:ext cx="454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RFC 5020 -- Presence Authorization Policy</a:t>
            </a:r>
          </a:p>
        </p:txBody>
      </p:sp>
      <p:sp>
        <p:nvSpPr>
          <p:cNvPr id="216081" name="Rectangle 17"/>
          <p:cNvSpPr>
            <a:spLocks noChangeArrowheads="1"/>
          </p:cNvSpPr>
          <p:nvPr/>
        </p:nvSpPr>
        <p:spPr bwMode="auto">
          <a:xfrm>
            <a:off x="395288" y="6165850"/>
            <a:ext cx="528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draft-ietf-geopriv-policy-14.txt – Geolocation Policy</a:t>
            </a:r>
          </a:p>
        </p:txBody>
      </p:sp>
      <p:sp>
        <p:nvSpPr>
          <p:cNvPr id="216082" name="AutoShape 18"/>
          <p:cNvSpPr>
            <a:spLocks noChangeArrowheads="1"/>
          </p:cNvSpPr>
          <p:nvPr/>
        </p:nvSpPr>
        <p:spPr bwMode="auto">
          <a:xfrm>
            <a:off x="1042988" y="2349500"/>
            <a:ext cx="6769100" cy="2592388"/>
          </a:xfrm>
          <a:prstGeom prst="roundRect">
            <a:avLst>
              <a:gd name="adj" fmla="val 16667"/>
            </a:avLst>
          </a:prstGeom>
          <a:solidFill>
            <a:srgbClr val="CC99FF">
              <a:alpha val="50000"/>
            </a:srgbClr>
          </a:solidFill>
          <a:ln w="12700">
            <a:noFill/>
            <a:round/>
            <a:headEnd/>
            <a:tailEnd/>
          </a:ln>
          <a:effectLst/>
        </p:spPr>
        <p:txBody>
          <a:bodyPr tIns="36000">
            <a:prstTxWarp prst="textNoShape">
              <a:avLst/>
            </a:prstTxWarp>
          </a:bodyPr>
          <a:lstStyle/>
          <a:p>
            <a:pPr algn="ctr" latinLnBrk="0">
              <a:spcBef>
                <a:spcPct val="50000"/>
              </a:spcBef>
            </a:pPr>
            <a:r>
              <a:rPr kumimoji="0" lang="en-GB" sz="2400">
                <a:latin typeface="Tahoma" pitchFamily="-108" charset="0"/>
              </a:rPr>
              <a:t>Authorization Framework</a:t>
            </a:r>
            <a:endParaRPr kumimoji="0" lang="en-GB" sz="2400">
              <a:latin typeface="Tahoma" pitchFamily="-108" charset="0"/>
              <a:ea typeface="Times New Roman" pitchFamily="-108" charset="0"/>
              <a:cs typeface="Times New Roman" pitchFamily="-108" charset="0"/>
            </a:endParaRPr>
          </a:p>
        </p:txBody>
      </p:sp>
      <p:sp>
        <p:nvSpPr>
          <p:cNvPr id="216083" name="AutoShape 19"/>
          <p:cNvSpPr>
            <a:spLocks noChangeArrowheads="1"/>
          </p:cNvSpPr>
          <p:nvPr/>
        </p:nvSpPr>
        <p:spPr bwMode="auto">
          <a:xfrm>
            <a:off x="1116013" y="2925763"/>
            <a:ext cx="1800225" cy="19446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2700">
            <a:noFill/>
            <a:round/>
            <a:headEnd/>
            <a:tailEnd/>
          </a:ln>
          <a:effectLst/>
        </p:spPr>
        <p:txBody>
          <a:bodyPr tIns="36000">
            <a:prstTxWarp prst="textNoShape">
              <a:avLst/>
            </a:prstTxWarp>
          </a:bodyPr>
          <a:lstStyle/>
          <a:p>
            <a:pPr algn="ctr" latinLnBrk="0">
              <a:spcBef>
                <a:spcPct val="50000"/>
              </a:spcBef>
            </a:pPr>
            <a:r>
              <a:rPr kumimoji="0" lang="en-GB" sz="2400">
                <a:latin typeface="Tahoma" pitchFamily="-108" charset="0"/>
              </a:rPr>
              <a:t>Basic Ruleset</a:t>
            </a:r>
            <a:endParaRPr kumimoji="0" lang="en-GB" sz="2400">
              <a:latin typeface="Tahoma" pitchFamily="-108" charset="0"/>
              <a:ea typeface="Times New Roman" pitchFamily="-108" charset="0"/>
              <a:cs typeface="Times New Roman" pitchFamily="-108" charset="0"/>
            </a:endParaRPr>
          </a:p>
        </p:txBody>
      </p:sp>
      <p:sp>
        <p:nvSpPr>
          <p:cNvPr id="216084" name="AutoShape 20"/>
          <p:cNvSpPr>
            <a:spLocks noChangeArrowheads="1"/>
          </p:cNvSpPr>
          <p:nvPr/>
        </p:nvSpPr>
        <p:spPr bwMode="auto">
          <a:xfrm>
            <a:off x="2987675" y="2925763"/>
            <a:ext cx="4752975" cy="1944687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12700">
            <a:noFill/>
            <a:round/>
            <a:headEnd/>
            <a:tailEnd/>
          </a:ln>
          <a:effectLst/>
        </p:spPr>
        <p:txBody>
          <a:bodyPr tIns="36000">
            <a:prstTxWarp prst="textNoShape">
              <a:avLst/>
            </a:prstTxWarp>
          </a:bodyPr>
          <a:lstStyle/>
          <a:p>
            <a:pPr algn="ctr" latinLnBrk="0">
              <a:spcBef>
                <a:spcPct val="50000"/>
              </a:spcBef>
            </a:pPr>
            <a:r>
              <a:rPr kumimoji="0" lang="en-GB" sz="2400">
                <a:latin typeface="Tahoma" pitchFamily="-108" charset="0"/>
              </a:rPr>
              <a:t>Extended Ruleset</a:t>
            </a:r>
            <a:endParaRPr kumimoji="0" lang="en-GB" sz="2400">
              <a:latin typeface="Tahoma" pitchFamily="-108" charset="0"/>
              <a:ea typeface="Times New Roman" pitchFamily="-108" charset="0"/>
              <a:cs typeface="Times New Roman" pitchFamily="-108" charset="0"/>
            </a:endParaRPr>
          </a:p>
        </p:txBody>
      </p:sp>
      <p:sp>
        <p:nvSpPr>
          <p:cNvPr id="216085" name="AutoShape 21"/>
          <p:cNvSpPr>
            <a:spLocks noChangeArrowheads="1"/>
          </p:cNvSpPr>
          <p:nvPr/>
        </p:nvSpPr>
        <p:spPr bwMode="auto">
          <a:xfrm>
            <a:off x="4716463" y="3519488"/>
            <a:ext cx="1225550" cy="70008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noFill/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latinLnBrk="0"/>
            <a:r>
              <a:rPr kumimoji="0" lang="en-US">
                <a:latin typeface="Tahoma" pitchFamily="-108" charset="0"/>
              </a:rPr>
              <a:t>Common </a:t>
            </a:r>
          </a:p>
          <a:p>
            <a:pPr algn="ctr" latinLnBrk="0"/>
            <a:r>
              <a:rPr kumimoji="0" lang="en-US">
                <a:latin typeface="Tahoma" pitchFamily="-108" charset="0"/>
              </a:rPr>
              <a:t>Policy</a:t>
            </a:r>
            <a:endParaRPr kumimoji="0" lang="de-DE" baseline="30000">
              <a:latin typeface="Tahoma" pitchFamily="-108" charset="0"/>
            </a:endParaRPr>
          </a:p>
        </p:txBody>
      </p:sp>
      <p:sp>
        <p:nvSpPr>
          <p:cNvPr id="216086" name="Line 22"/>
          <p:cNvSpPr>
            <a:spLocks noChangeShapeType="1"/>
          </p:cNvSpPr>
          <p:nvPr/>
        </p:nvSpPr>
        <p:spPr bwMode="auto">
          <a:xfrm>
            <a:off x="5940425" y="3806825"/>
            <a:ext cx="360363" cy="217488"/>
          </a:xfrm>
          <a:prstGeom prst="line">
            <a:avLst/>
          </a:prstGeom>
          <a:noFill/>
          <a:ln w="28575">
            <a:solidFill>
              <a:srgbClr val="5A5A5A"/>
            </a:solidFill>
            <a:round/>
            <a:headEnd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087" name="Line 23"/>
          <p:cNvSpPr>
            <a:spLocks noChangeShapeType="1"/>
          </p:cNvSpPr>
          <p:nvPr/>
        </p:nvSpPr>
        <p:spPr bwMode="auto">
          <a:xfrm flipH="1">
            <a:off x="4429125" y="3806825"/>
            <a:ext cx="287338" cy="290513"/>
          </a:xfrm>
          <a:prstGeom prst="line">
            <a:avLst/>
          </a:prstGeom>
          <a:noFill/>
          <a:ln w="28575">
            <a:solidFill>
              <a:srgbClr val="5A5A5A"/>
            </a:solidFill>
            <a:round/>
            <a:headEnd/>
            <a:tailEnd type="stealth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088" name="AutoShape 24"/>
          <p:cNvSpPr>
            <a:spLocks noChangeArrowheads="1"/>
          </p:cNvSpPr>
          <p:nvPr/>
        </p:nvSpPr>
        <p:spPr bwMode="auto">
          <a:xfrm>
            <a:off x="3203575" y="4024313"/>
            <a:ext cx="1220788" cy="70008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noFill/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latinLnBrk="0"/>
            <a:r>
              <a:rPr kumimoji="0" lang="en-US">
                <a:latin typeface="Tahoma" pitchFamily="-108" charset="0"/>
              </a:rPr>
              <a:t>Geopriv Policy</a:t>
            </a:r>
            <a:endParaRPr kumimoji="0" lang="de-DE" baseline="30000">
              <a:latin typeface="Tahoma" pitchFamily="-108" charset="0"/>
            </a:endParaRPr>
          </a:p>
        </p:txBody>
      </p:sp>
      <p:sp>
        <p:nvSpPr>
          <p:cNvPr id="216089" name="AutoShape 25"/>
          <p:cNvSpPr>
            <a:spLocks noChangeArrowheads="1"/>
          </p:cNvSpPr>
          <p:nvPr/>
        </p:nvSpPr>
        <p:spPr bwMode="auto">
          <a:xfrm>
            <a:off x="1260475" y="4006850"/>
            <a:ext cx="1511300" cy="39687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noFill/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latinLnBrk="0"/>
            <a:r>
              <a:rPr kumimoji="0" lang="en-US">
                <a:latin typeface="Tahoma" pitchFamily="-108" charset="0"/>
              </a:rPr>
              <a:t>PIDF-LO</a:t>
            </a:r>
            <a:endParaRPr kumimoji="0" lang="de-DE" baseline="30000">
              <a:latin typeface="Tahoma" pitchFamily="-108" charset="0"/>
            </a:endParaRPr>
          </a:p>
        </p:txBody>
      </p:sp>
      <p:sp>
        <p:nvSpPr>
          <p:cNvPr id="216090" name="AutoShape 26"/>
          <p:cNvSpPr>
            <a:spLocks noChangeArrowheads="1"/>
          </p:cNvSpPr>
          <p:nvPr/>
        </p:nvSpPr>
        <p:spPr bwMode="auto">
          <a:xfrm>
            <a:off x="6300788" y="4024313"/>
            <a:ext cx="1295400" cy="70008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2700">
            <a:noFill/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latinLnBrk="0"/>
            <a:r>
              <a:rPr kumimoji="0" lang="en-US">
                <a:latin typeface="Tahoma" pitchFamily="-108" charset="0"/>
              </a:rPr>
              <a:t>Presence Policy</a:t>
            </a:r>
            <a:endParaRPr kumimoji="0" lang="de-DE" baseline="30000">
              <a:latin typeface="Tahoma" pitchFamily="-10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굴림" pitchFamily="-108" charset="-127"/>
            <a:ea typeface="굴림" pitchFamily="-108" charset="-127"/>
            <a:cs typeface="굴림" pitchFamily="-10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굴림" pitchFamily="-108" charset="-127"/>
            <a:ea typeface="굴림" pitchFamily="-108" charset="-127"/>
            <a:cs typeface="굴림" pitchFamily="-108" charset="-127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1317</Words>
  <Application>Microsoft PowerPoint</Application>
  <PresentationFormat>On-screen Show (4:3)</PresentationFormat>
  <Paragraphs>225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굴림</vt:lpstr>
      <vt:lpstr>Arial</vt:lpstr>
      <vt:lpstr>Times New Roman</vt:lpstr>
      <vt:lpstr>Arial Black</vt:lpstr>
      <vt:lpstr>Courier New</vt:lpstr>
      <vt:lpstr>Tahoma</vt:lpstr>
      <vt:lpstr>Custom Design</vt:lpstr>
      <vt:lpstr>Bitmap Image</vt:lpstr>
      <vt:lpstr>Identity, Spheres and Privacy Rules</vt:lpstr>
      <vt:lpstr>The GEOPRIV Working Group</vt:lpstr>
      <vt:lpstr>Privacy Concerns</vt:lpstr>
      <vt:lpstr> Overview of Presence</vt:lpstr>
      <vt:lpstr>Basic Presence Model </vt:lpstr>
      <vt:lpstr>Basic GEOPRIV Architecture</vt:lpstr>
      <vt:lpstr>Example: Vehicle Tracking</vt:lpstr>
      <vt:lpstr>PIDF-LO: RFC 4119 Basic Ruleset = Usage Restriction</vt:lpstr>
      <vt:lpstr>Authorization for Presence and Location Information</vt:lpstr>
      <vt:lpstr>Extended Ruleset Common Policy</vt:lpstr>
      <vt:lpstr>Extended Ruleset   Common Policy</vt:lpstr>
      <vt:lpstr>Common Policy Example</vt:lpstr>
      <vt:lpstr>Identity Handling</vt:lpstr>
      <vt:lpstr>Geopriv Policy</vt:lpstr>
      <vt:lpstr>Policy Example (1/2)</vt:lpstr>
      <vt:lpstr>Challenge: User Interface</vt:lpstr>
      <vt:lpstr>Outlook</vt:lpstr>
    </vt:vector>
  </TitlesOfParts>
  <Company>sait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Geolocation Privacy</dc:title>
  <dc:creator>Hannes Tschofenig</dc:creator>
  <cp:lastModifiedBy>Henning Schulzrinne</cp:lastModifiedBy>
  <cp:revision>166</cp:revision>
  <dcterms:created xsi:type="dcterms:W3CDTF">2008-10-20T02:52:56Z</dcterms:created>
  <dcterms:modified xsi:type="dcterms:W3CDTF">2008-10-20T03:03:27Z</dcterms:modified>
</cp:coreProperties>
</file>