
<file path=[Content_Types].xml><?xml version="1.0" encoding="utf-8"?>
<Types xmlns="http://schemas.openxmlformats.org/package/2006/content-types">
  <Override PartName="/ppt/slideLayouts/slideLayout8.xml" ContentType="application/vnd.openxmlformats-officedocument.presentationml.slideLayout+xml"/>
  <Override PartName="/ppt/embeddings/oleObject4.bin" ContentType="application/vnd.openxmlformats-officedocument.oleObject"/>
  <Override PartName="/ppt/slides/slide22.xml" ContentType="application/vnd.openxmlformats-officedocument.presentationml.slide+xml"/>
  <Override PartName="/ppt/slides/slide28.xml" ContentType="application/vnd.openxmlformats-officedocument.presentationml.slide+xml"/>
  <Override PartName="/ppt/notesSlides/notesSlide11.xml" ContentType="application/vnd.openxmlformats-officedocument.presentationml.notesSlide+xml"/>
  <Override PartName="/docProps/app.xml" ContentType="application/vnd.openxmlformats-officedocument.extended-properties+xml"/>
  <Override PartName="/ppt/slides/slide30.xml" ContentType="application/vnd.openxmlformats-officedocument.presentationml.slide+xml"/>
  <Override PartName="/ppt/notesSlides/notesSlide9.xml" ContentType="application/vnd.openxmlformats-officedocument.presentationml.notesSlide+xml"/>
  <Override PartName="/ppt/slides/slide36.xml" ContentType="application/vnd.openxmlformats-officedocument.presentationml.slide+xml"/>
  <Override PartName="/ppt/slides/slide11.xml" ContentType="application/vnd.openxmlformats-officedocument.presentationml.slide+xml"/>
  <Override PartName="/ppt/slides/slide18.xml" ContentType="application/vnd.openxmlformats-officedocument.presentationml.slide+xml"/>
  <Override PartName="/ppt/theme/theme3.xml" ContentType="application/vnd.openxmlformats-officedocument.theme+xml"/>
  <Override PartName="/ppt/embeddings/oleObject16.bin" ContentType="application/vnd.openxmlformats-officedocument.oleObject"/>
  <Override PartName="/ppt/notesSlides/notesSlide16.xml" ContentType="application/vnd.openxmlformats-officedocument.presentationml.notesSlide+xml"/>
  <Override PartName="/ppt/slideLayouts/slideLayout3.xml" ContentType="application/vnd.openxmlformats-officedocument.presentationml.slideLayout+xml"/>
  <Override PartName="/ppt/slides/slide21.xml" ContentType="application/vnd.openxmlformats-officedocument.presentationml.slide+xml"/>
  <Override PartName="/ppt/slides/slide23.xml" ContentType="application/vnd.openxmlformats-officedocument.presentationml.slide+xml"/>
  <Override PartName="/ppt/slideLayouts/slideLayout9.xml" ContentType="application/vnd.openxmlformats-officedocument.presentationml.slideLayout+xml"/>
  <Override PartName="/ppt/embeddings/oleObject2.bin" ContentType="application/vnd.openxmlformats-officedocument.oleObject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slides/slide7.xml" ContentType="application/vnd.openxmlformats-officedocument.presentationml.slide+xml"/>
  <Override PartName="/ppt/viewProps.xml" ContentType="application/vnd.openxmlformats-officedocument.presentationml.viewProps+xml"/>
  <Default Extension="wmf" ContentType="image/x-wmf"/>
  <Override PartName="/ppt/embeddings/oleObject22.bin" ContentType="application/vnd.openxmlformats-officedocument.oleObject"/>
  <Override PartName="/ppt/notesSlides/notesSlide15.xml" ContentType="application/vnd.openxmlformats-officedocument.presentationml.notesSlide+xml"/>
  <Override PartName="/ppt/notesSlides/notesSlide4.xml" ContentType="application/vnd.openxmlformats-officedocument.presentationml.notesSlide+xml"/>
  <Override PartName="/ppt/handoutMasters/handoutMaster1.xml" ContentType="application/vnd.openxmlformats-officedocument.presentationml.handoutMaster+xml"/>
  <Override PartName="/ppt/slides/slide13.xml" ContentType="application/vnd.openxmlformats-officedocument.presentationml.slide+xml"/>
  <Override PartName="/ppt/notesSlides/notesSlide6.xml" ContentType="application/vnd.openxmlformats-officedocument.presentationml.notesSlide+xml"/>
  <Override PartName="/ppt/slides/slide20.xml" ContentType="application/vnd.openxmlformats-officedocument.presentationml.slide+xml"/>
  <Override PartName="/ppt/slides/slide17.xml" ContentType="application/vnd.openxmlformats-officedocument.presentationml.slide+xml"/>
  <Override PartName="/ppt/embeddings/oleObject3.bin" ContentType="application/vnd.openxmlformats-officedocument.oleObject"/>
  <Override PartName="/ppt/slideLayouts/slideLayout4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Layouts/slideLayout2.xml" ContentType="application/vnd.openxmlformats-officedocument.presentationml.slideLayout+xml"/>
  <Override PartName="/ppt/notesSlides/notesSlide1.xml" ContentType="application/vnd.openxmlformats-officedocument.presentationml.notesSlide+xml"/>
  <Override PartName="/ppt/slideLayouts/slideLayout6.xml" ContentType="application/vnd.openxmlformats-officedocument.presentationml.slideLayout+xml"/>
  <Default Extension="emf" ContentType="image/x-emf"/>
  <Override PartName="/ppt/slides/slide37.xml" ContentType="application/vnd.openxmlformats-officedocument.presentationml.slide+xml"/>
  <Override PartName="/ppt/slideLayouts/slideLayout14.xml" ContentType="application/vnd.openxmlformats-officedocument.presentationml.slideLayout+xml"/>
  <Override PartName="/ppt/slides/slide10.xml" ContentType="application/vnd.openxmlformats-officedocument.presentationml.slide+xml"/>
  <Override PartName="/ppt/embeddings/oleObject13.bin" ContentType="application/vnd.openxmlformats-officedocument.oleObject"/>
  <Override PartName="/ppt/slides/slide33.xml" ContentType="application/vnd.openxmlformats-officedocument.presentationml.slide+xml"/>
  <Override PartName="/ppt/embeddings/oleObject10.bin" ContentType="application/vnd.openxmlformats-officedocument.oleObject"/>
  <Override PartName="/ppt/presProps.xml" ContentType="application/vnd.openxmlformats-officedocument.presentationml.presProps+xml"/>
  <Default Extension="vml" ContentType="application/vnd.openxmlformats-officedocument.vmlDrawing"/>
  <Override PartName="/ppt/embeddings/oleObject15.bin" ContentType="application/vnd.openxmlformats-officedocument.oleObject"/>
  <Default Extension="png" ContentType="image/png"/>
  <Override PartName="/ppt/slides/slide27.xml" ContentType="application/vnd.openxmlformats-officedocument.presentationml.slide+xml"/>
  <Override PartName="/ppt/embeddings/oleObject9.bin" ContentType="application/vnd.openxmlformats-officedocument.oleObject"/>
  <Override PartName="/ppt/embeddings/oleObject29.bin" ContentType="application/vnd.openxmlformats-officedocument.oleObject"/>
  <Override PartName="/docProps/core.xml" ContentType="application/vnd.openxmlformats-package.core-properties+xml"/>
  <Override PartName="/ppt/embeddings/oleObject28.bin" ContentType="application/vnd.openxmlformats-officedocument.oleObject"/>
  <Override PartName="/ppt/slides/slide31.xml" ContentType="application/vnd.openxmlformats-officedocument.presentationml.slide+xml"/>
  <Override PartName="/ppt/embeddings/oleObject11.bin" ContentType="application/vnd.openxmlformats-officedocument.oleObject"/>
  <Default Extension="bin" ContentType="application/vnd.openxmlformats-officedocument.presentationml.printerSettings"/>
  <Override PartName="/ppt/notesSlides/notesSlide10.xml" ContentType="application/vnd.openxmlformats-officedocument.presentationml.notesSlide+xml"/>
  <Override PartName="/ppt/embeddings/oleObject27.bin" ContentType="application/vnd.openxmlformats-officedocument.oleObject"/>
  <Override PartName="/ppt/slides/slide12.xml" ContentType="application/vnd.openxmlformats-officedocument.presentationml.slide+xml"/>
  <Override PartName="/ppt/slides/slide19.xml" ContentType="application/vnd.openxmlformats-officedocument.presentationml.slide+xml"/>
  <Override PartName="/ppt/slides/slide41.xml" ContentType="application/vnd.openxmlformats-officedocument.presentationml.slide+xml"/>
  <Override PartName="/ppt/notesSlides/notesSlide2.xml" ContentType="application/vnd.openxmlformats-officedocument.presentationml.notesSlide+xml"/>
  <Override PartName="/ppt/notesSlides/notesSlide14.xml" ContentType="application/vnd.openxmlformats-officedocument.presentationml.notesSlide+xml"/>
  <Override PartName="/ppt/theme/theme2.xml" ContentType="application/vnd.openxmlformats-officedocument.theme+xml"/>
  <Override PartName="/ppt/embeddings/oleObject18.bin" ContentType="application/vnd.openxmlformats-officedocument.oleObject"/>
  <Override PartName="/ppt/slides/slide2.xml" ContentType="application/vnd.openxmlformats-officedocument.presentationml.slide+xml"/>
  <Override PartName="/ppt/slides/slide35.xml" ContentType="application/vnd.openxmlformats-officedocument.presentationml.slide+xml"/>
  <Override PartName="/ppt/slides/slide42.xml" ContentType="application/vnd.openxmlformats-officedocument.presentationml.slide+xml"/>
  <Override PartName="/ppt/embeddings/oleObject20.bin" ContentType="application/vnd.openxmlformats-officedocument.oleObject"/>
  <Override PartName="/ppt/embeddings/oleObject24.bin" ContentType="application/vnd.openxmlformats-officedocument.oleObject"/>
  <Override PartName="/ppt/slideLayouts/slideLayout5.xml" ContentType="application/vnd.openxmlformats-officedocument.presentationml.slideLayout+xml"/>
  <Override PartName="/ppt/slideLayouts/slideLayout10.xml" ContentType="application/vnd.openxmlformats-officedocument.presentationml.slideLayout+xml"/>
  <Override PartName="/ppt/embeddings/oleObject6.bin" ContentType="application/vnd.openxmlformats-officedocument.oleObject"/>
  <Override PartName="/ppt/embeddings/oleObject19.bin" ContentType="application/vnd.openxmlformats-officedocument.oleObject"/>
  <Override PartName="/ppt/notesSlides/notesSlide3.xml" ContentType="application/vnd.openxmlformats-officedocument.presentationml.notesSlide+xml"/>
  <Default Extension="xml" ContentType="application/xml"/>
  <Override PartName="/ppt/slides/slide26.xml" ContentType="application/vnd.openxmlformats-officedocument.presentationml.slide+xml"/>
  <Override PartName="/ppt/slideMasters/slideMaster1.xml" ContentType="application/vnd.openxmlformats-officedocument.presentationml.slideMaster+xml"/>
  <Override PartName="/ppt/notesSlides/notesSlide7.xml" ContentType="application/vnd.openxmlformats-officedocument.presentationml.notesSlide+xml"/>
  <Override PartName="/ppt/slides/slide25.xml" ContentType="application/vnd.openxmlformats-officedocument.presentationml.slide+xml"/>
  <Override PartName="/ppt/embeddings/oleObject26.bin" ContentType="application/vnd.openxmlformats-officedocument.oleObject"/>
  <Override PartName="/ppt/embeddings/oleObject25.bin" ContentType="application/vnd.openxmlformats-officedocument.oleObject"/>
  <Override PartName="/ppt/embeddings/oleObject5.bin" ContentType="application/vnd.openxmlformats-officedocument.oleObject"/>
  <Override PartName="/ppt/slides/slide14.xml" ContentType="application/vnd.openxmlformats-officedocument.presentationml.slide+xml"/>
  <Override PartName="/ppt/slides/slide40.xml" ContentType="application/vnd.openxmlformats-officedocument.presentationml.slide+xml"/>
  <Override PartName="/ppt/embeddings/oleObject1.bin" ContentType="application/vnd.openxmlformats-officedocument.oleObject"/>
  <Override PartName="/ppt/slides/slide34.xml" ContentType="application/vnd.openxmlformats-officedocument.presentationml.slide+xml"/>
  <Override PartName="/ppt/embeddings/oleObject23.bin" ContentType="application/vnd.openxmlformats-officedocument.oleObject"/>
  <Override PartName="/ppt/notesSlides/notesSlide12.xml" ContentType="application/vnd.openxmlformats-officedocument.presentationml.notesSlide+xml"/>
  <Override PartName="/ppt/notesSlides/notesSlide5.xml" ContentType="application/vnd.openxmlformats-officedocument.presentationml.notesSlide+xml"/>
  <Override PartName="/ppt/embeddings/oleObject17.bin" ContentType="application/vnd.openxmlformats-officedocument.oleObject"/>
  <Override PartName="/ppt/slideLayouts/slideLayout1.xml" ContentType="application/vnd.openxmlformats-officedocument.presentationml.slideLayout+xml"/>
  <Override PartName="/ppt/embeddings/oleObject7.bin" ContentType="application/vnd.openxmlformats-officedocument.oleObject"/>
  <Override PartName="/ppt/theme/theme1.xml" ContentType="application/vnd.openxmlformats-officedocument.theme+xml"/>
  <Override PartName="/ppt/presentation.xml" ContentType="application/vnd.openxmlformats-officedocument.presentationml.presentation.main+xml"/>
  <Override PartName="/ppt/embeddings/oleObject12.bin" ContentType="application/vnd.openxmlformats-officedocument.oleObject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jpeg" ContentType="image/jpeg"/>
  <Override PartName="/ppt/embeddings/oleObject14.bin" ContentType="application/vnd.openxmlformats-officedocument.oleObject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8.xml" ContentType="application/vnd.openxmlformats-officedocument.presentationml.notesSlide+xml"/>
  <Override PartName="/ppt/embeddings/oleObject21.bin" ContentType="application/vnd.openxmlformats-officedocument.oleObject"/>
  <Override PartName="/ppt/slideLayouts/slideLayout13.xml" ContentType="application/vnd.openxmlformats-officedocument.presentationml.slideLayout+xml"/>
  <Override PartName="/ppt/slides/slide8.xml" ContentType="application/vnd.openxmlformats-officedocument.presentationml.slide+xml"/>
  <Override PartName="/ppt/slides/slide15.xml" ContentType="application/vnd.openxmlformats-officedocument.presentationml.slide+xml"/>
  <Default Extension="rels" ContentType="application/vnd.openxmlformats-package.relationships+xml"/>
  <Override PartName="/ppt/slides/slide9.xml" ContentType="application/vnd.openxmlformats-officedocument.presentationml.slide+xml"/>
  <Override PartName="/ppt/embeddings/oleObject8.bin" ContentType="application/vnd.openxmlformats-officedocument.oleObject"/>
  <Override PartName="/ppt/slides/slide24.xml" ContentType="application/vnd.openxmlformats-officedocument.presentationml.slide+xml"/>
  <Override PartName="/ppt/slides/slide39.xml" ContentType="application/vnd.openxmlformats-officedocument.presentationml.slide+xml"/>
  <Override PartName="/ppt/slides/slide32.xml" ContentType="application/vnd.openxmlformats-officedocument.presentationml.slide+xml"/>
  <Override PartName="/ppt/slides/slide6.xml" ContentType="application/vnd.openxmlformats-officedocument.presentationml.slide+xml"/>
  <Override PartName="/ppt/slides/slide16.xml" ContentType="application/vnd.openxmlformats-officedocument.presentationml.slide+xml"/>
  <Override PartName="/ppt/slides/slide38.xml" ContentType="application/vnd.openxmlformats-officedocument.presentationml.slide+xml"/>
  <Override PartName="/ppt/slideLayouts/slideLayout12.xml" ContentType="application/vnd.openxmlformats-officedocument.presentationml.slideLayout+xml"/>
  <Override PartName="/ppt/slides/slide29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SpecialPlsOnTitleSld="0" saveSubsetFonts="1" autoCompressPictures="0">
  <p:sldMasterIdLst>
    <p:sldMasterId id="2147483650" r:id="rId1"/>
  </p:sldMasterIdLst>
  <p:notesMasterIdLst>
    <p:notesMasterId r:id="rId44"/>
  </p:notesMasterIdLst>
  <p:handoutMasterIdLst>
    <p:handoutMasterId r:id="rId45"/>
  </p:handoutMasterIdLst>
  <p:sldIdLst>
    <p:sldId id="280" r:id="rId2"/>
    <p:sldId id="281" r:id="rId3"/>
    <p:sldId id="353" r:id="rId4"/>
    <p:sldId id="352" r:id="rId5"/>
    <p:sldId id="356" r:id="rId6"/>
    <p:sldId id="357" r:id="rId7"/>
    <p:sldId id="358" r:id="rId8"/>
    <p:sldId id="359" r:id="rId9"/>
    <p:sldId id="362" r:id="rId10"/>
    <p:sldId id="363" r:id="rId11"/>
    <p:sldId id="364" r:id="rId12"/>
    <p:sldId id="365" r:id="rId13"/>
    <p:sldId id="371" r:id="rId14"/>
    <p:sldId id="372" r:id="rId15"/>
    <p:sldId id="373" r:id="rId16"/>
    <p:sldId id="377" r:id="rId17"/>
    <p:sldId id="383" r:id="rId18"/>
    <p:sldId id="384" r:id="rId19"/>
    <p:sldId id="385" r:id="rId20"/>
    <p:sldId id="386" r:id="rId21"/>
    <p:sldId id="387" r:id="rId22"/>
    <p:sldId id="388" r:id="rId23"/>
    <p:sldId id="389" r:id="rId24"/>
    <p:sldId id="390" r:id="rId25"/>
    <p:sldId id="391" r:id="rId26"/>
    <p:sldId id="392" r:id="rId27"/>
    <p:sldId id="393" r:id="rId28"/>
    <p:sldId id="394" r:id="rId29"/>
    <p:sldId id="395" r:id="rId30"/>
    <p:sldId id="396" r:id="rId31"/>
    <p:sldId id="397" r:id="rId32"/>
    <p:sldId id="398" r:id="rId33"/>
    <p:sldId id="399" r:id="rId34"/>
    <p:sldId id="400" r:id="rId35"/>
    <p:sldId id="401" r:id="rId36"/>
    <p:sldId id="402" r:id="rId37"/>
    <p:sldId id="403" r:id="rId38"/>
    <p:sldId id="405" r:id="rId39"/>
    <p:sldId id="407" r:id="rId40"/>
    <p:sldId id="408" r:id="rId41"/>
    <p:sldId id="409" r:id="rId42"/>
    <p:sldId id="410" r:id="rId43"/>
  </p:sldIdLst>
  <p:sldSz cx="9144000" cy="6858000" type="screen4x3"/>
  <p:notesSz cx="6858000" cy="9313863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457200" rtl="0" eaLnBrk="1" latinLnBrk="0" hangingPunct="1">
      <a:defRPr sz="14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457200" rtl="0" eaLnBrk="1" latinLnBrk="0" hangingPunct="1">
      <a:defRPr sz="14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457200" rtl="0" eaLnBrk="1" latinLnBrk="0" hangingPunct="1">
      <a:defRPr sz="14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457200" rtl="0" eaLnBrk="1" latinLnBrk="0" hangingPunct="1">
      <a:defRPr sz="1400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lrMru>
    <a:srgbClr val="FFE44C"/>
    <a:srgbClr val="B0B0B0"/>
    <a:srgbClr val="008000"/>
    <a:srgbClr val="FFFFCC"/>
    <a:srgbClr val="A0DEE3"/>
    <a:srgbClr val="F5E559"/>
    <a:srgbClr val="5CD772"/>
    <a:srgbClr val="4F6F92"/>
    <a:srgbClr val="E3734D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 showOutlineIcons="0">
    <p:restoredLeft sz="15620"/>
    <p:restoredTop sz="94660"/>
  </p:normalViewPr>
  <p:slideViewPr>
    <p:cSldViewPr snapToGrid="0">
      <p:cViewPr>
        <p:scale>
          <a:sx n="75" d="100"/>
          <a:sy n="75" d="100"/>
        </p:scale>
        <p:origin x="-1744" y="-53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2744"/>
    </p:cViewPr>
  </p:sorterViewPr>
  <p:notesViewPr>
    <p:cSldViewPr snapToGrid="0">
      <p:cViewPr varScale="1">
        <p:scale>
          <a:sx n="127" d="100"/>
          <a:sy n="127" d="100"/>
        </p:scale>
        <p:origin x="-2600" y="-96"/>
      </p:cViewPr>
      <p:guideLst>
        <p:guide orient="horz" pos="2934"/>
        <p:guide pos="2160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9" Type="http://schemas.openxmlformats.org/officeDocument/2006/relationships/slide" Target="slides/slide38.xml"/><Relationship Id="rId7" Type="http://schemas.openxmlformats.org/officeDocument/2006/relationships/slide" Target="slides/slide6.xml"/><Relationship Id="rId43" Type="http://schemas.openxmlformats.org/officeDocument/2006/relationships/slide" Target="slides/slide42.xml"/><Relationship Id="rId25" Type="http://schemas.openxmlformats.org/officeDocument/2006/relationships/slide" Target="slides/slide24.xml"/><Relationship Id="rId10" Type="http://schemas.openxmlformats.org/officeDocument/2006/relationships/slide" Target="slides/slide9.xml"/><Relationship Id="rId50" Type="http://schemas.openxmlformats.org/officeDocument/2006/relationships/tableStyles" Target="tableStyles.xml"/><Relationship Id="rId17" Type="http://schemas.openxmlformats.org/officeDocument/2006/relationships/slide" Target="slides/slide16.xml"/><Relationship Id="rId9" Type="http://schemas.openxmlformats.org/officeDocument/2006/relationships/slide" Target="slides/slide8.xml"/><Relationship Id="rId18" Type="http://schemas.openxmlformats.org/officeDocument/2006/relationships/slide" Target="slides/slide17.xml"/><Relationship Id="rId27" Type="http://schemas.openxmlformats.org/officeDocument/2006/relationships/slide" Target="slides/slide26.xml"/><Relationship Id="rId14" Type="http://schemas.openxmlformats.org/officeDocument/2006/relationships/slide" Target="slides/slide13.xml"/><Relationship Id="rId4" Type="http://schemas.openxmlformats.org/officeDocument/2006/relationships/slide" Target="slides/slide3.xml"/><Relationship Id="rId28" Type="http://schemas.openxmlformats.org/officeDocument/2006/relationships/slide" Target="slides/slide27.xml"/><Relationship Id="rId45" Type="http://schemas.openxmlformats.org/officeDocument/2006/relationships/handoutMaster" Target="handoutMasters/handoutMaster1.xml"/><Relationship Id="rId42" Type="http://schemas.openxmlformats.org/officeDocument/2006/relationships/slide" Target="slides/slide41.xml"/><Relationship Id="rId6" Type="http://schemas.openxmlformats.org/officeDocument/2006/relationships/slide" Target="slides/slide5.xml"/><Relationship Id="rId49" Type="http://schemas.openxmlformats.org/officeDocument/2006/relationships/theme" Target="theme/theme1.xml"/><Relationship Id="rId44" Type="http://schemas.openxmlformats.org/officeDocument/2006/relationships/notesMaster" Target="notesMasters/notesMaster1.xml"/><Relationship Id="rId19" Type="http://schemas.openxmlformats.org/officeDocument/2006/relationships/slide" Target="slides/slide18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2" Type="http://schemas.openxmlformats.org/officeDocument/2006/relationships/slide" Target="slides/slide1.xml"/><Relationship Id="rId46" Type="http://schemas.openxmlformats.org/officeDocument/2006/relationships/printerSettings" Target="printerSettings/printerSettings1.bin"/><Relationship Id="rId35" Type="http://schemas.openxmlformats.org/officeDocument/2006/relationships/slide" Target="slides/slide34.xml"/><Relationship Id="rId31" Type="http://schemas.openxmlformats.org/officeDocument/2006/relationships/slide" Target="slides/slide30.xml"/><Relationship Id="rId34" Type="http://schemas.openxmlformats.org/officeDocument/2006/relationships/slide" Target="slides/slide33.xml"/><Relationship Id="rId40" Type="http://schemas.openxmlformats.org/officeDocument/2006/relationships/slide" Target="slides/slide39.xml"/><Relationship Id="rId36" Type="http://schemas.openxmlformats.org/officeDocument/2006/relationships/slide" Target="slides/slide35.xml"/><Relationship Id="rId1" Type="http://schemas.openxmlformats.org/officeDocument/2006/relationships/slideMaster" Target="slideMasters/slideMaster1.xml"/><Relationship Id="rId24" Type="http://schemas.openxmlformats.org/officeDocument/2006/relationships/slide" Target="slides/slide23.xml"/><Relationship Id="rId47" Type="http://schemas.openxmlformats.org/officeDocument/2006/relationships/presProps" Target="presProps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12" Type="http://schemas.openxmlformats.org/officeDocument/2006/relationships/slide" Target="slides/slide11.xml"/><Relationship Id="rId3" Type="http://schemas.openxmlformats.org/officeDocument/2006/relationships/slide" Target="slides/slide2.xml"/><Relationship Id="rId23" Type="http://schemas.openxmlformats.org/officeDocument/2006/relationships/slide" Target="slides/slide22.xml"/><Relationship Id="rId26" Type="http://schemas.openxmlformats.org/officeDocument/2006/relationships/slide" Target="slides/slide25.xml"/><Relationship Id="rId30" Type="http://schemas.openxmlformats.org/officeDocument/2006/relationships/slide" Target="slides/slide29.xml"/><Relationship Id="rId11" Type="http://schemas.openxmlformats.org/officeDocument/2006/relationships/slide" Target="slides/slide10.xml"/><Relationship Id="rId29" Type="http://schemas.openxmlformats.org/officeDocument/2006/relationships/slide" Target="slides/slide28.xml"/><Relationship Id="rId16" Type="http://schemas.openxmlformats.org/officeDocument/2006/relationships/slide" Target="slides/slide15.xml"/><Relationship Id="rId33" Type="http://schemas.openxmlformats.org/officeDocument/2006/relationships/slide" Target="slides/slide32.xml"/><Relationship Id="rId41" Type="http://schemas.openxmlformats.org/officeDocument/2006/relationships/slide" Target="slides/slide4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2" Type="http://schemas.openxmlformats.org/officeDocument/2006/relationships/slide" Target="slides/slide21.xml"/><Relationship Id="rId21" Type="http://schemas.openxmlformats.org/officeDocument/2006/relationships/slide" Target="slides/slide20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e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image" Target="../media/image26.emf"/></Relationships>
</file>

<file path=ppt/drawings/_rels/vmlDrawing3.vml.rels><?xml version="1.0" encoding="UTF-8" standalone="yes"?>
<Relationships xmlns="http://schemas.openxmlformats.org/package/2006/relationships"><Relationship Id="rId4" Type="http://schemas.openxmlformats.org/officeDocument/2006/relationships/image" Target="../media/image35.emf"/><Relationship Id="rId1" Type="http://schemas.openxmlformats.org/officeDocument/2006/relationships/image" Target="../media/image24.emf"/><Relationship Id="rId2" Type="http://schemas.openxmlformats.org/officeDocument/2006/relationships/image" Target="../media/image33.emf"/><Relationship Id="rId3" Type="http://schemas.openxmlformats.org/officeDocument/2006/relationships/image" Target="../media/image34.emf"/></Relationships>
</file>

<file path=ppt/drawings/_rels/vmlDrawing4.vml.rels><?xml version="1.0" encoding="UTF-8" standalone="yes"?>
<Relationships xmlns="http://schemas.openxmlformats.org/package/2006/relationships"><Relationship Id="rId4" Type="http://schemas.openxmlformats.org/officeDocument/2006/relationships/image" Target="../media/image35.emf"/><Relationship Id="rId1" Type="http://schemas.openxmlformats.org/officeDocument/2006/relationships/image" Target="../media/image24.emf"/><Relationship Id="rId2" Type="http://schemas.openxmlformats.org/officeDocument/2006/relationships/image" Target="../media/image33.emf"/><Relationship Id="rId3" Type="http://schemas.openxmlformats.org/officeDocument/2006/relationships/image" Target="../media/image34.emf"/></Relationships>
</file>

<file path=ppt/drawings/_rels/vmlDrawing5.vml.rels><?xml version="1.0" encoding="UTF-8" standalone="yes"?>
<Relationships xmlns="http://schemas.openxmlformats.org/package/2006/relationships"><Relationship Id="rId4" Type="http://schemas.openxmlformats.org/officeDocument/2006/relationships/image" Target="../media/image27.emf"/><Relationship Id="rId1" Type="http://schemas.openxmlformats.org/officeDocument/2006/relationships/image" Target="../media/image24.emf"/><Relationship Id="rId2" Type="http://schemas.openxmlformats.org/officeDocument/2006/relationships/image" Target="../media/image35.emf"/><Relationship Id="rId3" Type="http://schemas.openxmlformats.org/officeDocument/2006/relationships/image" Target="../media/image36.emf"/><Relationship Id="rId5" Type="http://schemas.openxmlformats.org/officeDocument/2006/relationships/image" Target="../media/image37.emf"/></Relationships>
</file>

<file path=ppt/drawings/_rels/vmlDrawing6.vml.rels><?xml version="1.0" encoding="UTF-8" standalone="yes"?>
<Relationships xmlns="http://schemas.openxmlformats.org/package/2006/relationships"><Relationship Id="rId4" Type="http://schemas.openxmlformats.org/officeDocument/2006/relationships/image" Target="../media/image27.emf"/><Relationship Id="rId1" Type="http://schemas.openxmlformats.org/officeDocument/2006/relationships/image" Target="../media/image24.emf"/><Relationship Id="rId2" Type="http://schemas.openxmlformats.org/officeDocument/2006/relationships/image" Target="../media/image35.emf"/><Relationship Id="rId3" Type="http://schemas.openxmlformats.org/officeDocument/2006/relationships/image" Target="../media/image38.emf"/><Relationship Id="rId5" Type="http://schemas.openxmlformats.org/officeDocument/2006/relationships/image" Target="../media/image37.emf"/></Relationships>
</file>

<file path=ppt/drawings/_rels/vmlDrawing7.vml.rels><?xml version="1.0" encoding="UTF-8" standalone="yes"?>
<Relationships xmlns="http://schemas.openxmlformats.org/package/2006/relationships"><Relationship Id="rId6" Type="http://schemas.openxmlformats.org/officeDocument/2006/relationships/image" Target="../media/image40.emf"/><Relationship Id="rId4" Type="http://schemas.openxmlformats.org/officeDocument/2006/relationships/image" Target="../media/image27.emf"/><Relationship Id="rId1" Type="http://schemas.openxmlformats.org/officeDocument/2006/relationships/image" Target="../media/image24.emf"/><Relationship Id="rId2" Type="http://schemas.openxmlformats.org/officeDocument/2006/relationships/image" Target="../media/image35.emf"/><Relationship Id="rId3" Type="http://schemas.openxmlformats.org/officeDocument/2006/relationships/image" Target="../media/image36.emf"/><Relationship Id="rId5" Type="http://schemas.openxmlformats.org/officeDocument/2006/relationships/image" Target="../media/image39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49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50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47138"/>
            <a:ext cx="2971800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847138"/>
            <a:ext cx="2971800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147003A7-EB35-D34A-9748-EDCC9FDCC7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3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01725" y="698500"/>
            <a:ext cx="4656138" cy="34925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2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424363"/>
            <a:ext cx="5486400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47138"/>
            <a:ext cx="2971800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2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847138"/>
            <a:ext cx="2971800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337F5565-D11F-3F48-9207-47F6E94711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50000"/>
      </a:spcAft>
      <a:buFont typeface="Wingdings" charset="2"/>
      <a:defRPr sz="1200" kern="1200">
        <a:solidFill>
          <a:schemeClr val="tx1"/>
        </a:solidFill>
        <a:latin typeface="Times New Roman" charset="0"/>
        <a:ea typeface="ＭＳ Ｐゴシック" pitchFamily="-65" charset="-128"/>
        <a:cs typeface="ＭＳ Ｐゴシック" pitchFamily="-65" charset="-128"/>
      </a:defRPr>
    </a:lvl1pPr>
    <a:lvl2pPr marL="37931725" indent="-37474525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E64BD94-9DE1-824F-8FD4-7CB1F39B22B1}" type="slidenum">
              <a:rPr lang="en-US"/>
              <a:pPr/>
              <a:t>1</a:t>
            </a:fld>
            <a:endParaRPr lang="en-US"/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sz="1800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742B418-A6AD-674A-B730-40B8844ADE18}" type="slidenum">
              <a:rPr lang="en-US"/>
              <a:pPr/>
              <a:t>35</a:t>
            </a:fld>
            <a:endParaRPr lang="en-US"/>
          </a:p>
        </p:txBody>
      </p:sp>
      <p:sp>
        <p:nvSpPr>
          <p:cNvPr id="95233" name="Text Box 1"/>
          <p:cNvSpPr txBox="1">
            <a:spLocks noChangeArrowheads="1"/>
          </p:cNvSpPr>
          <p:nvPr>
            <p:ph type="sldImg"/>
          </p:nvPr>
        </p:nvSpPr>
        <p:spPr bwMode="auto">
          <a:xfrm>
            <a:off x="1146140" y="698100"/>
            <a:ext cx="4567290" cy="3493699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5234" name="Text Box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686115" y="4423965"/>
            <a:ext cx="5485772" cy="4193399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0C00DC16-F3AA-CF4E-B817-893CD519EA39}" type="slidenum">
              <a:rPr lang="en-US"/>
              <a:pPr/>
              <a:t>36</a:t>
            </a:fld>
            <a:endParaRPr lang="en-US"/>
          </a:p>
        </p:txBody>
      </p:sp>
      <p:sp>
        <p:nvSpPr>
          <p:cNvPr id="97281" name="Text Box 1"/>
          <p:cNvSpPr txBox="1">
            <a:spLocks noChangeArrowheads="1"/>
          </p:cNvSpPr>
          <p:nvPr>
            <p:ph type="sldImg"/>
          </p:nvPr>
        </p:nvSpPr>
        <p:spPr bwMode="auto">
          <a:xfrm>
            <a:off x="1146140" y="698100"/>
            <a:ext cx="4567290" cy="3493699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7282" name="Text Box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686115" y="4423965"/>
            <a:ext cx="5485772" cy="4193399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848DAFDE-AE3E-7740-B8AB-C0BDAF11BB5F}" type="slidenum">
              <a:rPr lang="en-US"/>
              <a:pPr/>
              <a:t>37</a:t>
            </a:fld>
            <a:endParaRPr lang="en-US"/>
          </a:p>
        </p:txBody>
      </p:sp>
      <p:sp>
        <p:nvSpPr>
          <p:cNvPr id="104449" name="Text Box 1"/>
          <p:cNvSpPr txBox="1">
            <a:spLocks noChangeArrowheads="1"/>
          </p:cNvSpPr>
          <p:nvPr>
            <p:ph type="sldImg"/>
          </p:nvPr>
        </p:nvSpPr>
        <p:spPr bwMode="auto">
          <a:xfrm>
            <a:off x="1146140" y="698100"/>
            <a:ext cx="4567290" cy="3493699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4450" name="Text Box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686115" y="4423965"/>
            <a:ext cx="5485772" cy="4193399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0F7E86E-DFF8-F145-B4BD-D01F3C96904A}" type="slidenum">
              <a:rPr lang="en-US"/>
              <a:pPr/>
              <a:t>38</a:t>
            </a:fld>
            <a:endParaRPr lang="en-US"/>
          </a:p>
        </p:txBody>
      </p:sp>
      <p:sp>
        <p:nvSpPr>
          <p:cNvPr id="106497" name="Text Box 1"/>
          <p:cNvSpPr txBox="1">
            <a:spLocks noChangeArrowheads="1"/>
          </p:cNvSpPr>
          <p:nvPr>
            <p:ph type="sldImg"/>
          </p:nvPr>
        </p:nvSpPr>
        <p:spPr bwMode="auto">
          <a:xfrm>
            <a:off x="1146140" y="698100"/>
            <a:ext cx="4567290" cy="3493699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6498" name="Text Box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686115" y="4423965"/>
            <a:ext cx="5485772" cy="4193399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156BA66E-517C-F74D-85FD-CD8C543A5CA0}" type="slidenum">
              <a:rPr lang="en-US"/>
              <a:pPr/>
              <a:t>39</a:t>
            </a:fld>
            <a:endParaRPr lang="en-US"/>
          </a:p>
        </p:txBody>
      </p:sp>
      <p:sp>
        <p:nvSpPr>
          <p:cNvPr id="108545" name="Text Box 1"/>
          <p:cNvSpPr txBox="1">
            <a:spLocks noChangeArrowheads="1"/>
          </p:cNvSpPr>
          <p:nvPr>
            <p:ph type="sldImg"/>
          </p:nvPr>
        </p:nvSpPr>
        <p:spPr bwMode="auto">
          <a:xfrm>
            <a:off x="1146140" y="698100"/>
            <a:ext cx="4567290" cy="3493699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8546" name="Text Box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686115" y="4423965"/>
            <a:ext cx="5485772" cy="4193399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2BAA8DF2-D206-954C-AC6A-4984DC3F7D5E}" type="slidenum">
              <a:rPr lang="en-US"/>
              <a:pPr/>
              <a:t>40</a:t>
            </a:fld>
            <a:endParaRPr lang="en-US"/>
          </a:p>
        </p:txBody>
      </p:sp>
      <p:sp>
        <p:nvSpPr>
          <p:cNvPr id="110593" name="Text Box 1"/>
          <p:cNvSpPr txBox="1">
            <a:spLocks noChangeArrowheads="1"/>
          </p:cNvSpPr>
          <p:nvPr>
            <p:ph type="sldImg"/>
          </p:nvPr>
        </p:nvSpPr>
        <p:spPr bwMode="auto">
          <a:xfrm>
            <a:off x="1146140" y="698100"/>
            <a:ext cx="4567290" cy="3493699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0594" name="Text Box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686115" y="4423965"/>
            <a:ext cx="5485772" cy="4193399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ADB2012-F724-3748-B075-5FADEC4D3BF2}" type="slidenum">
              <a:rPr lang="en-US"/>
              <a:pPr/>
              <a:t>41</a:t>
            </a:fld>
            <a:endParaRPr lang="en-US"/>
          </a:p>
        </p:txBody>
      </p:sp>
      <p:sp>
        <p:nvSpPr>
          <p:cNvPr id="147457" name="Text Box 1"/>
          <p:cNvSpPr txBox="1">
            <a:spLocks noChangeArrowheads="1"/>
          </p:cNvSpPr>
          <p:nvPr>
            <p:ph type="sldImg"/>
          </p:nvPr>
        </p:nvSpPr>
        <p:spPr bwMode="auto">
          <a:xfrm>
            <a:off x="1146140" y="698100"/>
            <a:ext cx="4567290" cy="3493699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7458" name="Text Box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686115" y="4423965"/>
            <a:ext cx="5485772" cy="4193399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737DFB4-9999-EF41-ACCC-90AD875D66A6}" type="slidenum">
              <a:rPr lang="en-US"/>
              <a:pPr/>
              <a:t>3</a:t>
            </a:fld>
            <a:endParaRPr lang="en-US"/>
          </a:p>
        </p:txBody>
      </p:sp>
      <p:sp>
        <p:nvSpPr>
          <p:cNvPr id="11266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71256BC-4FC4-4B44-9396-552F45A9E25D}" type="slidenum">
              <a:rPr lang="en-US"/>
              <a:pPr/>
              <a:t>4</a:t>
            </a:fld>
            <a:endParaRPr lang="en-US"/>
          </a:p>
        </p:txBody>
      </p:sp>
      <p:sp>
        <p:nvSpPr>
          <p:cNvPr id="189442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94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C964E500-7B1A-5847-93F0-26B7714414BD}" type="slidenum">
              <a:rPr lang="en-US"/>
              <a:pPr/>
              <a:t>29</a:t>
            </a:fld>
            <a:endParaRPr lang="en-US"/>
          </a:p>
        </p:txBody>
      </p:sp>
      <p:sp>
        <p:nvSpPr>
          <p:cNvPr id="76801" name="Text Box 1"/>
          <p:cNvSpPr txBox="1">
            <a:spLocks noChangeArrowheads="1"/>
          </p:cNvSpPr>
          <p:nvPr/>
        </p:nvSpPr>
        <p:spPr bwMode="auto">
          <a:xfrm>
            <a:off x="1146140" y="698100"/>
            <a:ext cx="4567290" cy="3493699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6802" name="Text Box 2"/>
          <p:cNvSpPr txBox="1">
            <a:spLocks noChangeArrowheads="1"/>
          </p:cNvSpPr>
          <p:nvPr>
            <p:ph type="body"/>
          </p:nvPr>
        </p:nvSpPr>
        <p:spPr bwMode="auto">
          <a:xfrm>
            <a:off x="686115" y="4423965"/>
            <a:ext cx="5485772" cy="4193399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E59BB23-1870-494D-8944-51321F5502B3}" type="slidenum">
              <a:rPr lang="en-US"/>
              <a:pPr/>
              <a:t>30</a:t>
            </a:fld>
            <a:endParaRPr lang="en-US"/>
          </a:p>
        </p:txBody>
      </p:sp>
      <p:sp>
        <p:nvSpPr>
          <p:cNvPr id="81921" name="Text Box 1"/>
          <p:cNvSpPr txBox="1">
            <a:spLocks noChangeArrowheads="1"/>
          </p:cNvSpPr>
          <p:nvPr>
            <p:ph type="sldImg"/>
          </p:nvPr>
        </p:nvSpPr>
        <p:spPr bwMode="auto">
          <a:xfrm>
            <a:off x="1146140" y="698100"/>
            <a:ext cx="4567290" cy="3493699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922" name="Text Box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686115" y="4423965"/>
            <a:ext cx="5485772" cy="4193399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D281BC92-17F4-8E4A-A64D-13AD22CBB7FE}" type="slidenum">
              <a:rPr lang="en-US"/>
              <a:pPr/>
              <a:t>31</a:t>
            </a:fld>
            <a:endParaRPr lang="en-US"/>
          </a:p>
        </p:txBody>
      </p:sp>
      <p:sp>
        <p:nvSpPr>
          <p:cNvPr id="82945" name="Text Box 1"/>
          <p:cNvSpPr txBox="1">
            <a:spLocks noChangeArrowheads="1"/>
          </p:cNvSpPr>
          <p:nvPr>
            <p:ph type="sldImg"/>
          </p:nvPr>
        </p:nvSpPr>
        <p:spPr bwMode="auto">
          <a:xfrm>
            <a:off x="1146140" y="698100"/>
            <a:ext cx="4567290" cy="3493699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2946" name="Text Box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686115" y="4423965"/>
            <a:ext cx="5485772" cy="4193399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92A7AF3-051E-E943-97D8-E4BF3BC9304F}" type="slidenum">
              <a:rPr lang="en-US"/>
              <a:pPr/>
              <a:t>32</a:t>
            </a:fld>
            <a:endParaRPr lang="en-US"/>
          </a:p>
        </p:txBody>
      </p:sp>
      <p:sp>
        <p:nvSpPr>
          <p:cNvPr id="83969" name="Text Box 1"/>
          <p:cNvSpPr txBox="1">
            <a:spLocks noChangeArrowheads="1"/>
          </p:cNvSpPr>
          <p:nvPr>
            <p:ph type="sldImg"/>
          </p:nvPr>
        </p:nvSpPr>
        <p:spPr bwMode="auto">
          <a:xfrm>
            <a:off x="1146140" y="698100"/>
            <a:ext cx="4567290" cy="3493699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3970" name="Text Box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686115" y="4423965"/>
            <a:ext cx="5485772" cy="4193399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E34ED726-CE4A-674A-9F98-4517E7C15AA7}" type="slidenum">
              <a:rPr lang="en-US"/>
              <a:pPr/>
              <a:t>33</a:t>
            </a:fld>
            <a:endParaRPr lang="en-US"/>
          </a:p>
        </p:txBody>
      </p:sp>
      <p:sp>
        <p:nvSpPr>
          <p:cNvPr id="84993" name="Text Box 1"/>
          <p:cNvSpPr txBox="1">
            <a:spLocks noChangeArrowheads="1"/>
          </p:cNvSpPr>
          <p:nvPr>
            <p:ph type="sldImg"/>
          </p:nvPr>
        </p:nvSpPr>
        <p:spPr bwMode="auto">
          <a:xfrm>
            <a:off x="1146140" y="698100"/>
            <a:ext cx="4567290" cy="3493699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4994" name="Text Box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686115" y="4423965"/>
            <a:ext cx="5485772" cy="4193399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76483094-C0C8-7E47-9942-69BE0E0CB50C}" type="slidenum">
              <a:rPr lang="en-US"/>
              <a:pPr/>
              <a:t>34</a:t>
            </a:fld>
            <a:endParaRPr lang="en-US"/>
          </a:p>
        </p:txBody>
      </p:sp>
      <p:sp>
        <p:nvSpPr>
          <p:cNvPr id="94209" name="Text Box 1"/>
          <p:cNvSpPr txBox="1">
            <a:spLocks noChangeArrowheads="1"/>
          </p:cNvSpPr>
          <p:nvPr>
            <p:ph type="sldImg"/>
          </p:nvPr>
        </p:nvSpPr>
        <p:spPr bwMode="auto">
          <a:xfrm>
            <a:off x="1146140" y="698100"/>
            <a:ext cx="4567290" cy="3493699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4210" name="Text Box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686115" y="4423965"/>
            <a:ext cx="5485772" cy="4193399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3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cscu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7680325" y="4867275"/>
            <a:ext cx="1268413" cy="102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Line 8"/>
          <p:cNvSpPr>
            <a:spLocks noChangeShapeType="1"/>
          </p:cNvSpPr>
          <p:nvPr userDrawn="1"/>
        </p:nvSpPr>
        <p:spPr bwMode="auto">
          <a:xfrm>
            <a:off x="469900" y="2193925"/>
            <a:ext cx="8229600" cy="0"/>
          </a:xfrm>
          <a:prstGeom prst="line">
            <a:avLst/>
          </a:prstGeom>
          <a:noFill/>
          <a:ln w="57150" cmpd="thickThin">
            <a:solidFill>
              <a:srgbClr val="EE003B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/>
          </a:p>
        </p:txBody>
      </p:sp>
      <p:pic>
        <p:nvPicPr>
          <p:cNvPr id="6" name="Picture 9" descr="IRT_logo"/>
          <p:cNvPicPr>
            <a:picLocks noChangeAspect="1"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306388" y="4841875"/>
            <a:ext cx="1052512" cy="938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974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52463" y="936625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5974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60488" y="2547938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smtClean="0"/>
              <a:t>October 2008</a:t>
            </a: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VoIP-IIT 2008</a:t>
            </a: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FBC373-008E-1B43-A8A1-E45E29409F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October 2008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VoIP-IIT 2008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62F7F4-309F-7B49-B0D0-0743CAF1F59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7813" y="157163"/>
            <a:ext cx="2058987" cy="5969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47675" y="157163"/>
            <a:ext cx="6027738" cy="5969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October 2008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VoIP-IIT 2008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B714C3-2D47-5C49-86D8-54049F00C5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7675" y="157163"/>
            <a:ext cx="8229600" cy="9493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October 2008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VoIP-IIT 2008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156E60-E89D-AD42-8E25-5A161D6B7F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9963" y="152400"/>
            <a:ext cx="7793037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90600" y="1600200"/>
            <a:ext cx="3810000" cy="453231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953000" y="1600200"/>
            <a:ext cx="3810000" cy="21891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953000" y="3941763"/>
            <a:ext cx="3810000" cy="21907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1295400" y="63246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352800" y="63246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7010400" y="6324600"/>
            <a:ext cx="1905000" cy="457200"/>
          </a:xfrm>
        </p:spPr>
        <p:txBody>
          <a:bodyPr/>
          <a:lstStyle>
            <a:lvl1pPr>
              <a:defRPr smtClean="0"/>
            </a:lvl1pPr>
          </a:lstStyle>
          <a:p>
            <a:fld id="{D996C432-B3CB-5B4C-8008-EAF7288F21A8}" type="slidenum">
              <a:rPr lang="en-US"/>
              <a:pPr/>
              <a:t>‹#›</a:t>
            </a:fld>
            <a:r>
              <a:rPr lang="en-US"/>
              <a:t> / 32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0"/>
            <a:ext cx="7770813" cy="114141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0"/>
          </p:nvPr>
        </p:nvSpPr>
        <p:spPr>
          <a:xfrm>
            <a:off x="685800" y="6248400"/>
            <a:ext cx="1903413" cy="455613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idx="11"/>
          </p:nvPr>
        </p:nvSpPr>
        <p:spPr>
          <a:xfrm>
            <a:off x="3124200" y="6248400"/>
            <a:ext cx="2894013" cy="455613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>
          <a:xfrm>
            <a:off x="6553200" y="6248400"/>
            <a:ext cx="1903413" cy="455613"/>
          </a:xfrm>
        </p:spPr>
        <p:txBody>
          <a:bodyPr/>
          <a:lstStyle>
            <a:lvl1pPr>
              <a:defRPr smtClean="0"/>
            </a:lvl1pPr>
          </a:lstStyle>
          <a:p>
            <a:fld id="{8B202DCE-38E8-F348-ACA1-5D34F80CC9B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October 2008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VoIP-IIT 2008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8FF420-BD8C-504F-AC45-7BBA26AE66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October 2008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VoIP-IIT 2008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60EA39-0DC6-834F-A545-0503EBC92E4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October 2008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VoIP-IIT 2008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3F4009-3282-E24F-9A78-E615239D500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October 2008</a:t>
            </a: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VoIP-IIT 2008</a:t>
            </a: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5DAFE9-E6A9-2941-BF8B-279202DD312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October 2008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VoIP-IIT 2008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30CA0A-1FCB-E642-87A9-DC3140866EC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October 2008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VoIP-IIT 2008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B44754-F37F-1744-9DD6-309F5D98D74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October 2008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VoIP-IIT 2008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1A6A4D-1140-C24B-8512-63BA95F76C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October 2008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VoIP-IIT 2008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406D7C-C6B7-554D-89C0-68D23629D0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4" Type="http://schemas.openxmlformats.org/officeDocument/2006/relationships/slideLayout" Target="../slideLayouts/slideLayout14.xml"/><Relationship Id="rId4" Type="http://schemas.openxmlformats.org/officeDocument/2006/relationships/slideLayout" Target="../slideLayouts/slideLayout4.xml"/><Relationship Id="rId7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6" Type="http://schemas.openxmlformats.org/officeDocument/2006/relationships/image" Target="../media/image1.jpeg"/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0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9" Type="http://schemas.openxmlformats.org/officeDocument/2006/relationships/slideLayout" Target="../slideLayouts/slideLayout9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47675" y="157163"/>
            <a:ext cx="8229600" cy="949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26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 b="1" i="1" smtClean="0">
                <a:solidFill>
                  <a:schemeClr val="accent2"/>
                </a:solidFill>
                <a:latin typeface="Arial" pitchFamily="-65" charset="0"/>
              </a:defRPr>
            </a:lvl1pPr>
          </a:lstStyle>
          <a:p>
            <a:pPr>
              <a:defRPr/>
            </a:pPr>
            <a:r>
              <a:rPr lang="en-US" smtClean="0"/>
              <a:t>October 2008</a:t>
            </a:r>
            <a:endParaRPr lang="en-US" dirty="0"/>
          </a:p>
        </p:txBody>
      </p:sp>
      <p:sp>
        <p:nvSpPr>
          <p:cNvPr id="1126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r>
              <a:rPr lang="en-US" smtClean="0"/>
              <a:t>VoIP-IIT 2008</a:t>
            </a:r>
            <a:endParaRPr lang="en-US"/>
          </a:p>
        </p:txBody>
      </p:sp>
      <p:sp>
        <p:nvSpPr>
          <p:cNvPr id="1127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1">
                <a:latin typeface="Arial" charset="0"/>
              </a:defRPr>
            </a:lvl1pPr>
          </a:lstStyle>
          <a:p>
            <a:pPr>
              <a:defRPr/>
            </a:pPr>
            <a:fld id="{6D6424B6-854F-A646-B38B-3A94DD4AC8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031" name="Picture 7" descr="cscu"/>
          <p:cNvPicPr>
            <a:picLocks noChangeAspect="1" noChangeArrowheads="1"/>
          </p:cNvPicPr>
          <p:nvPr userDrawn="1"/>
        </p:nvPicPr>
        <p:blipFill>
          <a:blip r:embed="rId16"/>
          <a:srcRect/>
          <a:stretch>
            <a:fillRect/>
          </a:stretch>
        </p:blipFill>
        <p:spPr bwMode="auto">
          <a:xfrm>
            <a:off x="7859713" y="142875"/>
            <a:ext cx="838200" cy="677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72" name="Line 8"/>
          <p:cNvSpPr>
            <a:spLocks noChangeShapeType="1"/>
          </p:cNvSpPr>
          <p:nvPr userDrawn="1"/>
        </p:nvSpPr>
        <p:spPr bwMode="auto">
          <a:xfrm>
            <a:off x="466725" y="985838"/>
            <a:ext cx="8229600" cy="0"/>
          </a:xfrm>
          <a:prstGeom prst="line">
            <a:avLst/>
          </a:prstGeom>
          <a:noFill/>
          <a:ln w="57150" cmpd="thickThin">
            <a:solidFill>
              <a:srgbClr val="EE003B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  <p:sldLayoutId id="2147483690" r:id="rId13"/>
    <p:sldLayoutId id="2147483691" r:id="rId14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+mj-lt"/>
          <a:ea typeface="ＭＳ Ｐゴシック" pitchFamily="-65" charset="-128"/>
          <a:cs typeface="ＭＳ Ｐゴシック" pitchFamily="-65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Tahoma" charset="0"/>
          <a:ea typeface="ＭＳ Ｐゴシック" pitchFamily="-65" charset="-128"/>
          <a:cs typeface="ＭＳ Ｐゴシック" pitchFamily="-65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Tahoma" charset="0"/>
          <a:ea typeface="ＭＳ Ｐゴシック" pitchFamily="-65" charset="-128"/>
          <a:cs typeface="ＭＳ Ｐゴシック" pitchFamily="-65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Tahoma" charset="0"/>
          <a:ea typeface="ＭＳ Ｐゴシック" pitchFamily="-65" charset="-128"/>
          <a:cs typeface="ＭＳ Ｐゴシック" pitchFamily="-65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Tahoma" charset="0"/>
          <a:ea typeface="ＭＳ Ｐゴシック" pitchFamily="-65" charset="-128"/>
          <a:cs typeface="ＭＳ Ｐゴシック" pitchFamily="-65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Tahoma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Tahoma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Tahoma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Tahoma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65" charset="-128"/>
          <a:cs typeface="ＭＳ Ｐゴシック" pitchFamily="-65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333399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3" Type="http://schemas.openxmlformats.org/officeDocument/2006/relationships/hyperlink" Target="mailto:hgs@cs.columbia.edu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3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3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4" Type="http://schemas.openxmlformats.org/officeDocument/2006/relationships/image" Target="../media/image18.png"/><Relationship Id="rId5" Type="http://schemas.openxmlformats.org/officeDocument/2006/relationships/image" Target="../media/image19.jpeg"/><Relationship Id="rId7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Relationship Id="rId3" Type="http://schemas.openxmlformats.org/officeDocument/2006/relationships/image" Target="../media/image17.jpeg"/><Relationship Id="rId6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oleObject" Target="../embeddings/oleObject1.bin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7.xml"/><Relationship Id="rId3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wmf"/><Relationship Id="rId4" Type="http://schemas.openxmlformats.org/officeDocument/2006/relationships/oleObject" Target="../embeddings/oleObject2.bin"/><Relationship Id="rId5" Type="http://schemas.openxmlformats.org/officeDocument/2006/relationships/oleObject" Target="../embeddings/oleObject3.bin"/><Relationship Id="rId7" Type="http://schemas.openxmlformats.org/officeDocument/2006/relationships/image" Target="../media/image30.w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7.xml"/><Relationship Id="rId9" Type="http://schemas.openxmlformats.org/officeDocument/2006/relationships/image" Target="../media/image32.wmf"/><Relationship Id="rId3" Type="http://schemas.openxmlformats.org/officeDocument/2006/relationships/image" Target="../media/image28.png"/><Relationship Id="rId6" Type="http://schemas.openxmlformats.org/officeDocument/2006/relationships/image" Target="../media/image29.wmf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image" Target="../media/image25.png"/><Relationship Id="rId5" Type="http://schemas.openxmlformats.org/officeDocument/2006/relationships/oleObject" Target="../embeddings/oleObject5.bin"/><Relationship Id="rId7" Type="http://schemas.openxmlformats.org/officeDocument/2006/relationships/oleObject" Target="../embeddings/oleObject7.bin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7.xml"/><Relationship Id="rId3" Type="http://schemas.openxmlformats.org/officeDocument/2006/relationships/oleObject" Target="../embeddings/oleObject4.bin"/><Relationship Id="rId6" Type="http://schemas.openxmlformats.org/officeDocument/2006/relationships/oleObject" Target="../embeddings/oleObject6.bin"/></Relationships>
</file>

<file path=ppt/slides/_rels/slide24.xml.rels><?xml version="1.0" encoding="UTF-8" standalone="yes"?>
<Relationships xmlns="http://schemas.openxmlformats.org/package/2006/relationships"><Relationship Id="rId4" Type="http://schemas.openxmlformats.org/officeDocument/2006/relationships/image" Target="../media/image25.png"/><Relationship Id="rId5" Type="http://schemas.openxmlformats.org/officeDocument/2006/relationships/oleObject" Target="../embeddings/oleObject9.bin"/><Relationship Id="rId7" Type="http://schemas.openxmlformats.org/officeDocument/2006/relationships/oleObject" Target="../embeddings/oleObject11.bin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7.xml"/><Relationship Id="rId3" Type="http://schemas.openxmlformats.org/officeDocument/2006/relationships/oleObject" Target="../embeddings/oleObject8.bin"/><Relationship Id="rId6" Type="http://schemas.openxmlformats.org/officeDocument/2006/relationships/oleObject" Target="../embeddings/oleObject10.bin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6.bin"/><Relationship Id="rId4" Type="http://schemas.openxmlformats.org/officeDocument/2006/relationships/oleObject" Target="../embeddings/oleObject13.bin"/><Relationship Id="rId5" Type="http://schemas.openxmlformats.org/officeDocument/2006/relationships/oleObject" Target="../embeddings/oleObject14.bin"/><Relationship Id="rId7" Type="http://schemas.openxmlformats.org/officeDocument/2006/relationships/image" Target="../media/image25.png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7.xml"/><Relationship Id="rId3" Type="http://schemas.openxmlformats.org/officeDocument/2006/relationships/oleObject" Target="../embeddings/oleObject12.bin"/><Relationship Id="rId6" Type="http://schemas.openxmlformats.org/officeDocument/2006/relationships/oleObject" Target="../embeddings/oleObject15.bin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1.bin"/><Relationship Id="rId4" Type="http://schemas.openxmlformats.org/officeDocument/2006/relationships/oleObject" Target="../embeddings/oleObject18.bin"/><Relationship Id="rId5" Type="http://schemas.openxmlformats.org/officeDocument/2006/relationships/oleObject" Target="../embeddings/oleObject19.bin"/><Relationship Id="rId7" Type="http://schemas.openxmlformats.org/officeDocument/2006/relationships/image" Target="../media/image25.png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7.xml"/><Relationship Id="rId3" Type="http://schemas.openxmlformats.org/officeDocument/2006/relationships/oleObject" Target="../embeddings/oleObject17.bin"/><Relationship Id="rId6" Type="http://schemas.openxmlformats.org/officeDocument/2006/relationships/oleObject" Target="../embeddings/oleObject20.bin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4" Type="http://schemas.openxmlformats.org/officeDocument/2006/relationships/oleObject" Target="../embeddings/oleObject23.bin"/><Relationship Id="rId5" Type="http://schemas.openxmlformats.org/officeDocument/2006/relationships/oleObject" Target="../embeddings/oleObject24.bin"/><Relationship Id="rId7" Type="http://schemas.openxmlformats.org/officeDocument/2006/relationships/oleObject" Target="../embeddings/oleObject26.bin"/><Relationship Id="rId1" Type="http://schemas.openxmlformats.org/officeDocument/2006/relationships/vmlDrawing" Target="../drawings/vmlDrawing7.vml"/><Relationship Id="rId2" Type="http://schemas.openxmlformats.org/officeDocument/2006/relationships/slideLayout" Target="../slideLayouts/slideLayout7.xml"/><Relationship Id="rId9" Type="http://schemas.openxmlformats.org/officeDocument/2006/relationships/oleObject" Target="../embeddings/oleObject27.bin"/><Relationship Id="rId3" Type="http://schemas.openxmlformats.org/officeDocument/2006/relationships/oleObject" Target="../embeddings/oleObject22.bin"/><Relationship Id="rId6" Type="http://schemas.openxmlformats.org/officeDocument/2006/relationships/oleObject" Target="../embeddings/oleObject25.bin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3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3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3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4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45.png"/></Relationships>
</file>

<file path=ppt/slides/_rels/slide35.xml.rels><?xml version="1.0" encoding="UTF-8" standalone="yes"?>
<Relationships xmlns="http://schemas.openxmlformats.org/package/2006/relationships"><Relationship Id="rId4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45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4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47.png"/></Relationships>
</file>

<file path=ppt/slides/_rels/slide39.xml.rels><?xml version="1.0" encoding="UTF-8" standalone="yes"?>
<Relationships xmlns="http://schemas.openxmlformats.org/package/2006/relationships"><Relationship Id="rId4" Type="http://schemas.openxmlformats.org/officeDocument/2006/relationships/oleObject" Target="../embeddings/oleObject28.bin"/><Relationship Id="rId1" Type="http://schemas.openxmlformats.org/officeDocument/2006/relationships/vmlDrawing" Target="../drawings/vmlDrawing8.v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1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4" Type="http://schemas.openxmlformats.org/officeDocument/2006/relationships/oleObject" Target="../embeddings/oleObject29.bin"/><Relationship Id="rId1" Type="http://schemas.openxmlformats.org/officeDocument/2006/relationships/vmlDrawing" Target="../drawings/vmlDrawing9.v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15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3" Type="http://schemas.openxmlformats.org/officeDocument/2006/relationships/image" Target="../media/image7.jpe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4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 b="1" dirty="0" smtClean="0">
                <a:latin typeface="Arial" charset="0"/>
                <a:ea typeface="ＭＳ Ｐゴシック" charset="-128"/>
                <a:cs typeface="ＭＳ Ｐゴシック" charset="-128"/>
              </a:rPr>
              <a:t>VoIP beyond calling grandma: </a:t>
            </a:r>
            <a:r>
              <a:rPr lang="en-US" b="1" dirty="0" smtClean="0">
                <a:latin typeface="Arial" charset="0"/>
                <a:ea typeface="ＭＳ Ｐゴシック" charset="-128"/>
                <a:cs typeface="ＭＳ Ｐゴシック" charset="-128"/>
              </a:rPr>
              <a:t>3 projects</a:t>
            </a:r>
            <a:endParaRPr lang="en-US" b="1" dirty="0" smtClean="0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6387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1360488" y="2547938"/>
            <a:ext cx="6608762" cy="2490787"/>
          </a:xfrm>
        </p:spPr>
        <p:txBody>
          <a:bodyPr/>
          <a:lstStyle/>
          <a:p>
            <a:pPr eaLnBrk="1" hangingPunct="1"/>
            <a:r>
              <a:rPr lang="en-US" sz="1800" dirty="0">
                <a:ea typeface="ＭＳ Ｐゴシック" charset="-128"/>
                <a:cs typeface="ＭＳ Ｐゴシック" charset="-128"/>
              </a:rPr>
              <a:t>Henning Schulzrinne</a:t>
            </a:r>
          </a:p>
          <a:p>
            <a:pPr eaLnBrk="1" hangingPunct="1"/>
            <a:r>
              <a:rPr lang="en-US" sz="1200" dirty="0">
                <a:ea typeface="ＭＳ Ｐゴシック" charset="-128"/>
                <a:cs typeface="ＭＳ Ｐゴシック" charset="-128"/>
              </a:rPr>
              <a:t>Dept. of Computer Science, Columbia University, New York</a:t>
            </a:r>
            <a:endParaRPr lang="en-US" sz="1800" dirty="0">
              <a:ea typeface="ＭＳ Ｐゴシック" charset="-128"/>
              <a:cs typeface="ＭＳ Ｐゴシック" charset="-128"/>
            </a:endParaRPr>
          </a:p>
          <a:p>
            <a:pPr eaLnBrk="1" hangingPunct="1"/>
            <a:r>
              <a:rPr lang="en-US" sz="1400" i="1" dirty="0">
                <a:ea typeface="ＭＳ Ｐゴシック" charset="-128"/>
                <a:cs typeface="ＭＳ Ｐゴシック" charset="-128"/>
                <a:hlinkClick r:id="rId3"/>
              </a:rPr>
              <a:t>hgs@cs.columbia.</a:t>
            </a:r>
            <a:r>
              <a:rPr lang="en-US" sz="1400" i="1" dirty="0" smtClean="0">
                <a:ea typeface="ＭＳ Ｐゴシック" charset="-128"/>
                <a:cs typeface="ＭＳ Ｐゴシック" charset="-128"/>
                <a:hlinkClick r:id="rId3"/>
              </a:rPr>
              <a:t>edu</a:t>
            </a:r>
            <a:endParaRPr lang="en-US" sz="1400" i="1" dirty="0" smtClean="0">
              <a:ea typeface="ＭＳ Ｐゴシック" charset="-128"/>
              <a:cs typeface="ＭＳ Ｐゴシック" charset="-128"/>
            </a:endParaRPr>
          </a:p>
          <a:p>
            <a:pPr eaLnBrk="1" hangingPunct="1"/>
            <a:r>
              <a:rPr lang="en-US" sz="1400" i="1" dirty="0" smtClean="0">
                <a:ea typeface="ＭＳ Ｐゴシック" charset="-128"/>
                <a:cs typeface="ＭＳ Ｐゴシック" charset="-128"/>
              </a:rPr>
              <a:t>(with</a:t>
            </a:r>
            <a:r>
              <a:rPr lang="en-US" sz="1400" i="1" dirty="0" smtClean="0">
                <a:ea typeface="ＭＳ Ｐゴシック" charset="-128"/>
                <a:cs typeface="ＭＳ Ｐゴシック" charset="-128"/>
              </a:rPr>
              <a:t> </a:t>
            </a:r>
            <a:r>
              <a:rPr lang="en-US" sz="1400" i="1" dirty="0" err="1" smtClean="0">
                <a:ea typeface="ＭＳ Ｐゴシック" charset="-128"/>
                <a:cs typeface="ＭＳ Ｐゴシック" charset="-128"/>
              </a:rPr>
              <a:t>Jong</a:t>
            </a:r>
            <a:r>
              <a:rPr lang="en-US" sz="1400" i="1" dirty="0" smtClean="0">
                <a:ea typeface="ＭＳ Ｐゴシック" charset="-128"/>
                <a:cs typeface="ＭＳ Ｐゴシック" charset="-128"/>
              </a:rPr>
              <a:t> </a:t>
            </a:r>
            <a:r>
              <a:rPr lang="en-US" sz="1400" i="1" dirty="0" err="1" smtClean="0">
                <a:ea typeface="ＭＳ Ｐゴシック" charset="-128"/>
                <a:cs typeface="ＭＳ Ｐゴシック" charset="-128"/>
              </a:rPr>
              <a:t>Yul</a:t>
            </a:r>
            <a:r>
              <a:rPr lang="en-US" sz="1400" i="1" dirty="0" smtClean="0">
                <a:ea typeface="ＭＳ Ｐゴシック" charset="-128"/>
                <a:cs typeface="ＭＳ Ｐゴシック" charset="-128"/>
              </a:rPr>
              <a:t> Kim, </a:t>
            </a:r>
            <a:r>
              <a:rPr lang="en-US" sz="1400" i="1" dirty="0" err="1" smtClean="0">
                <a:ea typeface="ＭＳ Ｐゴシック" charset="-128"/>
                <a:cs typeface="ＭＳ Ｐゴシック" charset="-128"/>
              </a:rPr>
              <a:t>Wonsng</a:t>
            </a:r>
            <a:r>
              <a:rPr lang="en-US" sz="1400" i="1" dirty="0" smtClean="0">
                <a:ea typeface="ＭＳ Ｐゴシック" charset="-128"/>
                <a:cs typeface="ＭＳ Ｐゴシック" charset="-128"/>
              </a:rPr>
              <a:t> Song, Omer </a:t>
            </a:r>
            <a:r>
              <a:rPr lang="en-US" sz="1400" i="1" dirty="0" err="1" smtClean="0">
                <a:ea typeface="ＭＳ Ｐゴシック" charset="-128"/>
                <a:cs typeface="ＭＳ Ｐゴシック" charset="-128"/>
              </a:rPr>
              <a:t>Boyaci</a:t>
            </a:r>
            <a:r>
              <a:rPr lang="en-US" sz="1400" i="1" dirty="0" smtClean="0">
                <a:ea typeface="ＭＳ Ｐゴシック" charset="-128"/>
                <a:cs typeface="ＭＳ Ｐゴシック" charset="-128"/>
              </a:rPr>
              <a:t>, </a:t>
            </a:r>
            <a:r>
              <a:rPr lang="en-US" sz="1400" i="1" dirty="0" err="1" smtClean="0">
                <a:ea typeface="ＭＳ Ｐゴシック" charset="-128"/>
                <a:cs typeface="ＭＳ Ｐゴシック" charset="-128"/>
              </a:rPr>
              <a:t>Supreeth</a:t>
            </a:r>
            <a:r>
              <a:rPr lang="en-US" sz="1400" i="1" dirty="0" smtClean="0">
                <a:ea typeface="ＭＳ Ｐゴシック" charset="-128"/>
                <a:cs typeface="ＭＳ Ｐゴシック" charset="-128"/>
              </a:rPr>
              <a:t> </a:t>
            </a:r>
            <a:r>
              <a:rPr lang="en-US" sz="1400" i="1" dirty="0" err="1" smtClean="0">
                <a:ea typeface="ＭＳ Ｐゴシック" charset="-128"/>
                <a:cs typeface="ＭＳ Ｐゴシック" charset="-128"/>
              </a:rPr>
              <a:t>Subramanya</a:t>
            </a:r>
            <a:r>
              <a:rPr lang="en-US" sz="1400" i="1" dirty="0" smtClean="0">
                <a:ea typeface="ＭＳ Ｐゴシック" charset="-128"/>
                <a:cs typeface="ＭＳ Ｐゴシック" charset="-128"/>
              </a:rPr>
              <a:t> and others</a:t>
            </a:r>
            <a:r>
              <a:rPr lang="en-US" sz="1400" i="1" dirty="0" smtClean="0">
                <a:ea typeface="ＭＳ Ｐゴシック" charset="-128"/>
                <a:cs typeface="ＭＳ Ｐゴシック" charset="-128"/>
              </a:rPr>
              <a:t>)</a:t>
            </a:r>
            <a:endParaRPr lang="en-US" sz="1400" i="1" dirty="0" smtClean="0">
              <a:ea typeface="ＭＳ Ｐゴシック" charset="-128"/>
              <a:cs typeface="ＭＳ Ｐゴシック" charset="-128"/>
            </a:endParaRPr>
          </a:p>
          <a:p>
            <a:pPr eaLnBrk="1" hangingPunct="1"/>
            <a:endParaRPr lang="en-US" sz="1000" i="1" dirty="0" smtClean="0">
              <a:ea typeface="ＭＳ Ｐゴシック" charset="-128"/>
              <a:cs typeface="ＭＳ Ｐゴシック" charset="-128"/>
            </a:endParaRPr>
          </a:p>
          <a:p>
            <a:pPr eaLnBrk="1" hangingPunct="1"/>
            <a:r>
              <a:rPr lang="en-US" sz="1400" b="1" i="1" dirty="0" smtClean="0">
                <a:ea typeface="ＭＳ Ｐゴシック" charset="-128"/>
                <a:cs typeface="ＭＳ Ｐゴシック" charset="-128"/>
              </a:rPr>
              <a:t>VoIP Conference &amp; Expo 2008</a:t>
            </a:r>
            <a:endParaRPr lang="en-US" b="1" dirty="0" smtClean="0">
              <a:ea typeface="ＭＳ Ｐゴシック" charset="-128"/>
              <a:cs typeface="ＭＳ Ｐゴシック" charset="-128"/>
            </a:endParaRPr>
          </a:p>
          <a:p>
            <a:pPr eaLnBrk="1" hangingPunct="1"/>
            <a:r>
              <a:rPr lang="en-US" sz="1400" dirty="0" smtClean="0">
                <a:ea typeface="ＭＳ Ｐゴシック" charset="-128"/>
                <a:cs typeface="ＭＳ Ｐゴシック" charset="-128"/>
              </a:rPr>
              <a:t>October </a:t>
            </a:r>
            <a:r>
              <a:rPr lang="en-US" sz="1400" dirty="0" smtClean="0">
                <a:ea typeface="ＭＳ Ｐゴシック" charset="-128"/>
                <a:cs typeface="ＭＳ Ｐゴシック" charset="-128"/>
              </a:rPr>
              <a:t>24, </a:t>
            </a:r>
            <a:r>
              <a:rPr lang="en-US" sz="1400" dirty="0">
                <a:ea typeface="ＭＳ Ｐゴシック" charset="-128"/>
                <a:cs typeface="ＭＳ Ｐゴシック" charset="-128"/>
              </a:rPr>
              <a:t>2008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65C0A-7064-F847-AF1C-908133B6D7B3}" type="slidenum">
              <a:rPr lang="en-US"/>
              <a:pPr/>
              <a:t>10</a:t>
            </a:fld>
            <a:r>
              <a:rPr lang="en-US"/>
              <a:t> / 32</a:t>
            </a:r>
            <a:endParaRPr lang="en-US"/>
          </a:p>
        </p:txBody>
      </p:sp>
      <p:sp>
        <p:nvSpPr>
          <p:cNvPr id="153602" name="Rectangle 2"/>
          <p:cNvSpPr>
            <a:spLocks noGrp="1" noChangeArrowheads="1"/>
          </p:cNvSpPr>
          <p:nvPr>
            <p:ph type="title"/>
          </p:nvPr>
        </p:nvSpPr>
        <p:spPr>
          <a:xfrm>
            <a:off x="1046163" y="152400"/>
            <a:ext cx="7793037" cy="685800"/>
          </a:xfrm>
        </p:spPr>
        <p:txBody>
          <a:bodyPr/>
          <a:lstStyle/>
          <a:p>
            <a:r>
              <a:rPr lang="en-US" sz="3000" b="1" dirty="0"/>
              <a:t>The Classroom VoIP </a:t>
            </a:r>
            <a:r>
              <a:rPr lang="en-US" sz="3000" b="1" dirty="0" smtClean="0"/>
              <a:t>System</a:t>
            </a:r>
            <a:endParaRPr lang="en-US" sz="3000" b="1" dirty="0"/>
          </a:p>
        </p:txBody>
      </p:sp>
      <p:sp>
        <p:nvSpPr>
          <p:cNvPr id="153604" name="Rectangle 4"/>
          <p:cNvSpPr>
            <a:spLocks noChangeArrowheads="1"/>
          </p:cNvSpPr>
          <p:nvPr/>
        </p:nvSpPr>
        <p:spPr bwMode="auto">
          <a:xfrm>
            <a:off x="838200" y="1371600"/>
            <a:ext cx="72390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marL="342900" indent="-342900" algn="l">
              <a:spcBef>
                <a:spcPct val="40000"/>
              </a:spcBef>
              <a:spcAft>
                <a:spcPct val="40000"/>
              </a:spcAft>
              <a:buClr>
                <a:schemeClr val="folHlink"/>
              </a:buClr>
              <a:buSzPct val="60000"/>
              <a:buFont typeface="Wingdings" charset="2"/>
              <a:buNone/>
            </a:pPr>
            <a:r>
              <a:rPr lang="en-US" sz="1600" b="1" dirty="0"/>
              <a:t>Four Communication scenarios</a:t>
            </a:r>
          </a:p>
          <a:p>
            <a:pPr marL="342900" indent="-342900" algn="l">
              <a:spcBef>
                <a:spcPct val="40000"/>
              </a:spcBef>
              <a:buClr>
                <a:schemeClr val="folHlink"/>
              </a:buClr>
              <a:buSzPct val="60000"/>
              <a:buFont typeface="Wingdings" charset="2"/>
              <a:buChar char="n"/>
            </a:pPr>
            <a:r>
              <a:rPr lang="en-US" sz="1600" dirty="0"/>
              <a:t>ATC communicates with the pilots in his </a:t>
            </a:r>
            <a:r>
              <a:rPr lang="en-US" sz="1600" b="1" i="1" dirty="0"/>
              <a:t>sector </a:t>
            </a:r>
            <a:r>
              <a:rPr lang="en-US" sz="1600" dirty="0"/>
              <a:t>(radio broadcast)</a:t>
            </a:r>
          </a:p>
          <a:p>
            <a:pPr marL="342900" indent="-342900" algn="l">
              <a:spcBef>
                <a:spcPct val="40000"/>
              </a:spcBef>
              <a:buClr>
                <a:schemeClr val="folHlink"/>
              </a:buClr>
              <a:buSzPct val="60000"/>
              <a:buFont typeface="Wingdings" charset="2"/>
              <a:buChar char="n"/>
            </a:pPr>
            <a:r>
              <a:rPr lang="en-US" sz="1600" dirty="0"/>
              <a:t>ATC communicates with neighboring </a:t>
            </a:r>
            <a:r>
              <a:rPr lang="en-US" sz="1600" dirty="0" err="1"/>
              <a:t>ATCs</a:t>
            </a:r>
            <a:r>
              <a:rPr lang="en-US" sz="1600" dirty="0"/>
              <a:t> during </a:t>
            </a:r>
            <a:r>
              <a:rPr lang="en-US" sz="1600" b="1" i="1" dirty="0"/>
              <a:t>pilot handoff </a:t>
            </a:r>
            <a:r>
              <a:rPr lang="en-US" sz="1600" dirty="0"/>
              <a:t>(point-to-point)</a:t>
            </a:r>
          </a:p>
          <a:p>
            <a:pPr marL="342900" indent="-342900" algn="l">
              <a:spcBef>
                <a:spcPct val="40000"/>
              </a:spcBef>
              <a:buClr>
                <a:schemeClr val="folHlink"/>
              </a:buClr>
              <a:buSzPct val="60000"/>
              <a:buFont typeface="Wingdings" charset="2"/>
              <a:buChar char="n"/>
            </a:pPr>
            <a:r>
              <a:rPr lang="en-US" sz="1600" dirty="0"/>
              <a:t>Instructor may monitor students (i.e. listen to what they hear/talk)</a:t>
            </a:r>
          </a:p>
          <a:p>
            <a:pPr marL="342900" indent="-342900" algn="l">
              <a:spcBef>
                <a:spcPct val="40000"/>
              </a:spcBef>
              <a:buClr>
                <a:schemeClr val="folHlink"/>
              </a:buClr>
              <a:buSzPct val="60000"/>
              <a:buFont typeface="Wingdings" charset="2"/>
              <a:buChar char="n"/>
            </a:pPr>
            <a:r>
              <a:rPr lang="en-US" sz="1600" dirty="0"/>
              <a:t>Instructor may record the training sessions</a:t>
            </a:r>
          </a:p>
        </p:txBody>
      </p:sp>
      <p:sp>
        <p:nvSpPr>
          <p:cNvPr id="153605" name="Rectangle 5"/>
          <p:cNvSpPr>
            <a:spLocks noChangeArrowheads="1"/>
          </p:cNvSpPr>
          <p:nvPr/>
        </p:nvSpPr>
        <p:spPr bwMode="auto">
          <a:xfrm>
            <a:off x="838200" y="4258733"/>
            <a:ext cx="67818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marL="342900" indent="-342900" algn="l">
              <a:spcBef>
                <a:spcPct val="40000"/>
              </a:spcBef>
              <a:spcAft>
                <a:spcPct val="40000"/>
              </a:spcAft>
              <a:buClr>
                <a:schemeClr val="folHlink"/>
              </a:buClr>
              <a:buSzPct val="60000"/>
              <a:buFont typeface="Wingdings" charset="2"/>
              <a:buNone/>
            </a:pPr>
            <a:r>
              <a:rPr lang="en-US" sz="1600" b="1" dirty="0"/>
              <a:t>SIP perspective</a:t>
            </a:r>
          </a:p>
          <a:p>
            <a:pPr marL="342900" indent="-342900" algn="l">
              <a:spcBef>
                <a:spcPct val="40000"/>
              </a:spcBef>
              <a:buClr>
                <a:schemeClr val="folHlink"/>
              </a:buClr>
              <a:buSzPct val="60000"/>
              <a:buFont typeface="Wingdings" charset="2"/>
              <a:buChar char="n"/>
            </a:pPr>
            <a:r>
              <a:rPr lang="en-US" sz="1600" dirty="0"/>
              <a:t>Signaling – Student UA, Instructor UA and SIP proxy</a:t>
            </a:r>
            <a:endParaRPr lang="en-US" sz="1600" b="1" i="1" dirty="0"/>
          </a:p>
          <a:p>
            <a:pPr marL="342900" indent="-342900" algn="l">
              <a:spcBef>
                <a:spcPct val="40000"/>
              </a:spcBef>
              <a:buClr>
                <a:schemeClr val="folHlink"/>
              </a:buClr>
              <a:buSzPct val="60000"/>
              <a:buFont typeface="Wingdings" charset="2"/>
              <a:buChar char="n"/>
            </a:pPr>
            <a:r>
              <a:rPr lang="en-US" sz="1600" dirty="0"/>
              <a:t>Voice communication – RTP stack, Audio/speech codec library</a:t>
            </a:r>
          </a:p>
          <a:p>
            <a:pPr marL="342900" indent="-342900" algn="l">
              <a:spcBef>
                <a:spcPct val="40000"/>
              </a:spcBef>
              <a:buClr>
                <a:schemeClr val="folHlink"/>
              </a:buClr>
              <a:buSzPct val="60000"/>
              <a:buFont typeface="Wingdings" charset="2"/>
              <a:buChar char="n"/>
            </a:pPr>
            <a:r>
              <a:rPr lang="en-US" sz="1600" dirty="0"/>
              <a:t>System information – Database (</a:t>
            </a:r>
            <a:r>
              <a:rPr lang="en-US" sz="1600" dirty="0" err="1"/>
              <a:t>MySQL</a:t>
            </a:r>
            <a:r>
              <a:rPr lang="en-US" sz="1600" dirty="0"/>
              <a:t>)</a:t>
            </a:r>
            <a:endParaRPr lang="en-US" sz="1600" b="1" i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0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16A77-4414-9D40-A489-8B82DBD39CB7}" type="slidenum">
              <a:rPr lang="en-US"/>
              <a:pPr/>
              <a:t>11</a:t>
            </a:fld>
            <a:r>
              <a:rPr lang="en-US"/>
              <a:t> / 32</a:t>
            </a:r>
            <a:endParaRPr lang="en-US"/>
          </a:p>
        </p:txBody>
      </p:sp>
      <p:sp>
        <p:nvSpPr>
          <p:cNvPr id="162818" name="Rectangle 2"/>
          <p:cNvSpPr>
            <a:spLocks noGrp="1" noChangeArrowheads="1"/>
          </p:cNvSpPr>
          <p:nvPr>
            <p:ph type="title"/>
          </p:nvPr>
        </p:nvSpPr>
        <p:spPr>
          <a:xfrm>
            <a:off x="1046163" y="152400"/>
            <a:ext cx="7793037" cy="685800"/>
          </a:xfrm>
        </p:spPr>
        <p:txBody>
          <a:bodyPr/>
          <a:lstStyle/>
          <a:p>
            <a:r>
              <a:rPr lang="en-US" sz="3000" b="1" dirty="0"/>
              <a:t>The Classroom VoIP </a:t>
            </a:r>
            <a:r>
              <a:rPr lang="en-US" sz="3000" b="1" dirty="0" smtClean="0"/>
              <a:t>System</a:t>
            </a:r>
            <a:endParaRPr lang="en-US" sz="3000" b="1" dirty="0"/>
          </a:p>
        </p:txBody>
      </p:sp>
      <p:sp>
        <p:nvSpPr>
          <p:cNvPr id="162820" name="Rectangle 4"/>
          <p:cNvSpPr>
            <a:spLocks noChangeArrowheads="1"/>
          </p:cNvSpPr>
          <p:nvPr/>
        </p:nvSpPr>
        <p:spPr bwMode="auto">
          <a:xfrm>
            <a:off x="838199" y="1371600"/>
            <a:ext cx="7780867" cy="11006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marL="342900" indent="-342900" algn="l">
              <a:spcBef>
                <a:spcPct val="40000"/>
              </a:spcBef>
              <a:spcAft>
                <a:spcPct val="40000"/>
              </a:spcAft>
              <a:buClr>
                <a:schemeClr val="folHlink"/>
              </a:buClr>
              <a:buSzPct val="60000"/>
              <a:buFont typeface="Wingdings" charset="2"/>
              <a:buNone/>
            </a:pPr>
            <a:r>
              <a:rPr lang="en-US" sz="1600" b="1" dirty="0"/>
              <a:t>1.  Radio (or Frequency) Communication</a:t>
            </a:r>
          </a:p>
          <a:p>
            <a:pPr marL="342900" indent="-342900" algn="l">
              <a:spcBef>
                <a:spcPct val="40000"/>
              </a:spcBef>
              <a:buClr>
                <a:schemeClr val="folHlink"/>
              </a:buClr>
              <a:buSzPct val="60000"/>
              <a:buFont typeface="Wingdings" charset="2"/>
              <a:buChar char="n"/>
            </a:pPr>
            <a:r>
              <a:rPr lang="en-US" sz="1600" dirty="0"/>
              <a:t>Communication amongst ATC and all the pilots in his sector </a:t>
            </a:r>
            <a:r>
              <a:rPr lang="en-US" sz="1600" dirty="0" err="1">
                <a:sym typeface="Wingdings" charset="2"/>
              </a:rPr>
              <a:t></a:t>
            </a:r>
            <a:r>
              <a:rPr lang="en-US" sz="1600" dirty="0">
                <a:sym typeface="Wingdings" charset="2"/>
              </a:rPr>
              <a:t> Multicast</a:t>
            </a:r>
          </a:p>
          <a:p>
            <a:pPr marL="342900" indent="-342900" algn="l">
              <a:spcBef>
                <a:spcPct val="40000"/>
              </a:spcBef>
              <a:buClr>
                <a:schemeClr val="folHlink"/>
              </a:buClr>
              <a:buSzPct val="60000"/>
              <a:buFont typeface="Wingdings" charset="2"/>
              <a:buChar char="n"/>
            </a:pPr>
            <a:r>
              <a:rPr lang="en-US" sz="1600" dirty="0">
                <a:sym typeface="Wingdings" charset="2"/>
              </a:rPr>
              <a:t>The flight scenario loaded by the instructor defines the communication rules</a:t>
            </a:r>
          </a:p>
        </p:txBody>
      </p:sp>
      <p:sp>
        <p:nvSpPr>
          <p:cNvPr id="162821" name="Rectangle 5"/>
          <p:cNvSpPr>
            <a:spLocks noChangeArrowheads="1"/>
          </p:cNvSpPr>
          <p:nvPr/>
        </p:nvSpPr>
        <p:spPr bwMode="auto">
          <a:xfrm>
            <a:off x="838200" y="2743200"/>
            <a:ext cx="7467600" cy="386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marL="342900" indent="-342900" algn="l">
              <a:spcBef>
                <a:spcPct val="40000"/>
              </a:spcBef>
              <a:spcAft>
                <a:spcPct val="40000"/>
              </a:spcAft>
              <a:buClr>
                <a:schemeClr val="folHlink"/>
              </a:buClr>
              <a:buSzPct val="60000"/>
              <a:buFont typeface="Wingdings" charset="2"/>
              <a:buNone/>
            </a:pPr>
            <a:r>
              <a:rPr lang="en-US" sz="1600" b="1" dirty="0"/>
              <a:t>SIP perspective</a:t>
            </a:r>
          </a:p>
          <a:p>
            <a:pPr marL="342900" indent="-342900" algn="l">
              <a:spcBef>
                <a:spcPct val="40000"/>
              </a:spcBef>
              <a:buClr>
                <a:schemeClr val="folHlink"/>
              </a:buClr>
              <a:buSzPct val="60000"/>
              <a:buFont typeface="Wingdings" charset="2"/>
              <a:buChar char="n"/>
            </a:pPr>
            <a:r>
              <a:rPr lang="en-US" sz="1600" dirty="0"/>
              <a:t>Every radio channel is given a permanent SIP address (sip:freq_120@faa.gov)</a:t>
            </a:r>
          </a:p>
          <a:p>
            <a:pPr marL="342900" indent="-342900" algn="l">
              <a:spcBef>
                <a:spcPct val="40000"/>
              </a:spcBef>
              <a:buClr>
                <a:schemeClr val="folHlink"/>
              </a:buClr>
              <a:buSzPct val="60000"/>
              <a:buFont typeface="Wingdings" charset="2"/>
              <a:buChar char="n"/>
            </a:pPr>
            <a:r>
              <a:rPr lang="en-US" sz="1600" dirty="0"/>
              <a:t>There’s no destination for a radio call – the caller needs to join a multicast session</a:t>
            </a:r>
          </a:p>
          <a:p>
            <a:pPr marL="342900" indent="-342900" algn="l">
              <a:spcBef>
                <a:spcPct val="40000"/>
              </a:spcBef>
              <a:buClr>
                <a:schemeClr val="folHlink"/>
              </a:buClr>
              <a:buSzPct val="60000"/>
              <a:buFont typeface="Wingdings" charset="2"/>
              <a:buChar char="n"/>
            </a:pPr>
            <a:r>
              <a:rPr lang="en-US" sz="1600" dirty="0"/>
              <a:t>Generation and management of multicast address</a:t>
            </a:r>
          </a:p>
          <a:p>
            <a:pPr marL="742950" lvl="1" indent="-285750" algn="l">
              <a:spcBef>
                <a:spcPct val="40000"/>
              </a:spcBef>
              <a:buClr>
                <a:schemeClr val="hlink"/>
              </a:buClr>
              <a:buSzPct val="55000"/>
              <a:buFont typeface="Wingdings" charset="2"/>
              <a:buChar char="n"/>
            </a:pPr>
            <a:r>
              <a:rPr lang="en-US" dirty="0">
                <a:ea typeface="ＭＳ Ｐゴシック" charset="-128"/>
              </a:rPr>
              <a:t>Multicast Address Provider UA (MAP UA)</a:t>
            </a:r>
            <a:endParaRPr lang="en-US" b="1" i="1" dirty="0">
              <a:ea typeface="ＭＳ Ｐゴシック" charset="-128"/>
            </a:endParaRPr>
          </a:p>
          <a:p>
            <a:pPr marL="342900" indent="-342900" algn="l">
              <a:spcBef>
                <a:spcPct val="40000"/>
              </a:spcBef>
              <a:buClr>
                <a:schemeClr val="folHlink"/>
              </a:buClr>
              <a:buSzPct val="60000"/>
              <a:buFont typeface="Wingdings" charset="2"/>
              <a:buChar char="n"/>
            </a:pPr>
            <a:r>
              <a:rPr lang="en-US" sz="1600" dirty="0"/>
              <a:t>Define the rules for allowing a student to participate in a radio channel communication</a:t>
            </a:r>
          </a:p>
          <a:p>
            <a:pPr marL="742950" lvl="1" indent="-285750" algn="l">
              <a:spcBef>
                <a:spcPct val="40000"/>
              </a:spcBef>
              <a:buClr>
                <a:schemeClr val="hlink"/>
              </a:buClr>
              <a:buSzPct val="55000"/>
              <a:buFont typeface="Wingdings" charset="2"/>
              <a:buChar char="n"/>
            </a:pPr>
            <a:r>
              <a:rPr lang="en-US" dirty="0">
                <a:ea typeface="ＭＳ Ｐゴシック" charset="-128"/>
              </a:rPr>
              <a:t>Configurations and roles defined in database (by the Instructor)</a:t>
            </a:r>
          </a:p>
          <a:p>
            <a:pPr marL="342900" indent="-342900" algn="l">
              <a:spcBef>
                <a:spcPct val="40000"/>
              </a:spcBef>
              <a:buClr>
                <a:schemeClr val="folHlink"/>
              </a:buClr>
              <a:buSzPct val="60000"/>
              <a:buFont typeface="Wingdings" charset="2"/>
              <a:buChar char="n"/>
            </a:pPr>
            <a:r>
              <a:rPr lang="en-US" sz="1600" dirty="0"/>
              <a:t>Logic for processing the communication request</a:t>
            </a:r>
          </a:p>
          <a:p>
            <a:pPr marL="742950" lvl="1" indent="-285750" algn="l">
              <a:spcBef>
                <a:spcPct val="40000"/>
              </a:spcBef>
              <a:buClr>
                <a:schemeClr val="hlink"/>
              </a:buClr>
              <a:buSzPct val="55000"/>
              <a:buFont typeface="Wingdings" charset="2"/>
              <a:buChar char="n"/>
            </a:pPr>
            <a:r>
              <a:rPr lang="en-US" dirty="0">
                <a:ea typeface="ＭＳ Ｐゴシック" charset="-128"/>
              </a:rPr>
              <a:t>SIP-CGI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282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3078E-9218-8340-ABB5-69D3CACC98B3}" type="slidenum">
              <a:rPr lang="en-US"/>
              <a:pPr/>
              <a:t>12</a:t>
            </a:fld>
            <a:r>
              <a:rPr lang="en-US"/>
              <a:t> / 32</a:t>
            </a:r>
            <a:endParaRPr lang="en-US"/>
          </a:p>
        </p:txBody>
      </p:sp>
      <p:sp>
        <p:nvSpPr>
          <p:cNvPr id="164866" name="Rectangle 2"/>
          <p:cNvSpPr>
            <a:spLocks noGrp="1" noChangeArrowheads="1"/>
          </p:cNvSpPr>
          <p:nvPr>
            <p:ph type="title"/>
          </p:nvPr>
        </p:nvSpPr>
        <p:spPr>
          <a:xfrm>
            <a:off x="1046163" y="76200"/>
            <a:ext cx="7793037" cy="762000"/>
          </a:xfrm>
        </p:spPr>
        <p:txBody>
          <a:bodyPr/>
          <a:lstStyle/>
          <a:p>
            <a:r>
              <a:rPr lang="en-US" sz="3000" b="1" dirty="0"/>
              <a:t>The Classroom VoIP </a:t>
            </a:r>
            <a:r>
              <a:rPr lang="en-US" sz="3000" b="1" dirty="0" smtClean="0"/>
              <a:t>System</a:t>
            </a:r>
            <a:endParaRPr lang="en-US" sz="3000" b="1" dirty="0"/>
          </a:p>
        </p:txBody>
      </p:sp>
      <p:sp>
        <p:nvSpPr>
          <p:cNvPr id="164867" name="Rectangle 3"/>
          <p:cNvSpPr>
            <a:spLocks noChangeArrowheads="1"/>
          </p:cNvSpPr>
          <p:nvPr/>
        </p:nvSpPr>
        <p:spPr bwMode="auto">
          <a:xfrm>
            <a:off x="304800" y="1295400"/>
            <a:ext cx="19812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marL="342900" indent="-342900">
              <a:spcBef>
                <a:spcPct val="20000"/>
              </a:spcBef>
              <a:buClr>
                <a:schemeClr val="folHlink"/>
              </a:buClr>
              <a:buSzPct val="60000"/>
              <a:buFont typeface="Wingdings" charset="2"/>
              <a:buNone/>
            </a:pPr>
            <a:r>
              <a:rPr lang="en-US" b="1"/>
              <a:t>Radio</a:t>
            </a:r>
          </a:p>
          <a:p>
            <a:pPr marL="342900" indent="-342900">
              <a:spcBef>
                <a:spcPct val="20000"/>
              </a:spcBef>
              <a:buClr>
                <a:schemeClr val="folHlink"/>
              </a:buClr>
              <a:buSzPct val="60000"/>
              <a:buFont typeface="Wingdings" charset="2"/>
              <a:buNone/>
            </a:pPr>
            <a:r>
              <a:rPr lang="en-US" b="1"/>
              <a:t>Communication</a:t>
            </a:r>
          </a:p>
          <a:p>
            <a:pPr marL="342900" indent="-342900">
              <a:spcBef>
                <a:spcPct val="20000"/>
              </a:spcBef>
              <a:buClr>
                <a:schemeClr val="folHlink"/>
              </a:buClr>
              <a:buSzPct val="60000"/>
              <a:buFont typeface="Wingdings" charset="2"/>
              <a:buNone/>
            </a:pPr>
            <a:r>
              <a:rPr lang="en-US" b="1"/>
              <a:t>Design</a:t>
            </a:r>
          </a:p>
        </p:txBody>
      </p:sp>
      <p:pic>
        <p:nvPicPr>
          <p:cNvPr id="164871" name="Picture 7" descr="Frequency communication"/>
          <p:cNvPicPr>
            <a:picLocks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300288" y="1331913"/>
            <a:ext cx="6310312" cy="4992687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823F57-A894-4642-AB03-5CCD2B704A00}" type="slidenum">
              <a:rPr lang="en-US"/>
              <a:pPr/>
              <a:t>13</a:t>
            </a:fld>
            <a:r>
              <a:rPr lang="en-US"/>
              <a:t> / 32</a:t>
            </a:r>
            <a:endParaRPr lang="en-US"/>
          </a:p>
        </p:txBody>
      </p:sp>
      <p:sp>
        <p:nvSpPr>
          <p:cNvPr id="175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000" b="1" dirty="0"/>
              <a:t>The Classroom VoIP </a:t>
            </a:r>
            <a:r>
              <a:rPr lang="en-US" sz="3000" b="1" dirty="0" smtClean="0"/>
              <a:t>System</a:t>
            </a:r>
            <a:endParaRPr lang="en-US" sz="3000" b="1" dirty="0"/>
          </a:p>
        </p:txBody>
      </p:sp>
      <p:sp>
        <p:nvSpPr>
          <p:cNvPr id="175107" name="Rectangle 3"/>
          <p:cNvSpPr>
            <a:spLocks noChangeArrowheads="1"/>
          </p:cNvSpPr>
          <p:nvPr/>
        </p:nvSpPr>
        <p:spPr bwMode="auto">
          <a:xfrm>
            <a:off x="838200" y="1219200"/>
            <a:ext cx="70866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marL="342900" indent="-342900" algn="l">
              <a:spcBef>
                <a:spcPct val="40000"/>
              </a:spcBef>
              <a:spcAft>
                <a:spcPct val="40000"/>
              </a:spcAft>
              <a:buClr>
                <a:schemeClr val="folHlink"/>
              </a:buClr>
              <a:buSzPct val="60000"/>
              <a:buFont typeface="Wingdings" charset="2"/>
              <a:buNone/>
            </a:pPr>
            <a:r>
              <a:rPr lang="en-US" b="1" dirty="0"/>
              <a:t>User Interfaces and I/O Devices</a:t>
            </a:r>
          </a:p>
          <a:p>
            <a:pPr marL="342900" indent="-342900" algn="l">
              <a:spcBef>
                <a:spcPct val="40000"/>
              </a:spcBef>
              <a:buClr>
                <a:schemeClr val="folHlink"/>
              </a:buClr>
              <a:buSzPct val="60000"/>
              <a:buFont typeface="Wingdings" charset="2"/>
              <a:buNone/>
            </a:pPr>
            <a:r>
              <a:rPr lang="en-US" sz="1400" b="1" dirty="0"/>
              <a:t>Student UI</a:t>
            </a:r>
          </a:p>
          <a:p>
            <a:pPr marL="342900" indent="-342900" algn="l">
              <a:spcBef>
                <a:spcPct val="40000"/>
              </a:spcBef>
              <a:buClr>
                <a:schemeClr val="folHlink"/>
              </a:buClr>
              <a:buSzPct val="60000"/>
              <a:buFont typeface="Wingdings" charset="2"/>
              <a:buChar char="n"/>
            </a:pPr>
            <a:r>
              <a:rPr lang="en-US" sz="1400" dirty="0">
                <a:sym typeface="Wingdings" charset="2"/>
              </a:rPr>
              <a:t>Buttons for each radio and landline channels</a:t>
            </a:r>
          </a:p>
          <a:p>
            <a:pPr marL="342900" indent="-342900" algn="l">
              <a:spcBef>
                <a:spcPct val="40000"/>
              </a:spcBef>
              <a:buClr>
                <a:schemeClr val="folHlink"/>
              </a:buClr>
              <a:buSzPct val="60000"/>
              <a:buFont typeface="Wingdings" charset="2"/>
              <a:buChar char="n"/>
            </a:pPr>
            <a:r>
              <a:rPr lang="en-US" sz="1400" dirty="0">
                <a:sym typeface="Wingdings" charset="2"/>
              </a:rPr>
              <a:t>Audio visual cues to describe the state – Unselected, Selected, Active or Ringing</a:t>
            </a:r>
          </a:p>
          <a:p>
            <a:pPr marL="342900" indent="-342900" algn="l">
              <a:spcBef>
                <a:spcPct val="40000"/>
              </a:spcBef>
              <a:buClr>
                <a:schemeClr val="folHlink"/>
              </a:buClr>
              <a:buSzPct val="60000"/>
              <a:buFont typeface="Wingdings" charset="2"/>
              <a:buChar char="n"/>
            </a:pPr>
            <a:r>
              <a:rPr lang="en-US" sz="1400" dirty="0">
                <a:sym typeface="Wingdings" charset="2"/>
              </a:rPr>
              <a:t>Dynamic creation of the UI based on a configuration file</a:t>
            </a:r>
          </a:p>
        </p:txBody>
      </p:sp>
      <p:sp>
        <p:nvSpPr>
          <p:cNvPr id="175109" name="Rectangle 5"/>
          <p:cNvSpPr>
            <a:spLocks noChangeArrowheads="1"/>
          </p:cNvSpPr>
          <p:nvPr/>
        </p:nvSpPr>
        <p:spPr bwMode="auto">
          <a:xfrm>
            <a:off x="838200" y="4648200"/>
            <a:ext cx="76200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marL="342900" indent="-342900" algn="l">
              <a:spcBef>
                <a:spcPct val="40000"/>
              </a:spcBef>
              <a:buClr>
                <a:schemeClr val="folHlink"/>
              </a:buClr>
              <a:buSzPct val="60000"/>
              <a:buFont typeface="Wingdings" charset="2"/>
              <a:buNone/>
            </a:pPr>
            <a:r>
              <a:rPr lang="en-US" sz="1400" b="1" dirty="0">
                <a:sym typeface="Wingdings" charset="2"/>
              </a:rPr>
              <a:t>Push-To-Talk (PTT)</a:t>
            </a:r>
          </a:p>
          <a:p>
            <a:pPr marL="342900" indent="-342900" algn="l">
              <a:spcBef>
                <a:spcPct val="40000"/>
              </a:spcBef>
              <a:buClr>
                <a:schemeClr val="folHlink"/>
              </a:buClr>
              <a:buSzPct val="60000"/>
              <a:buFont typeface="Wingdings" charset="2"/>
              <a:buChar char="n"/>
            </a:pPr>
            <a:r>
              <a:rPr lang="en-US" sz="1400" dirty="0">
                <a:sym typeface="Wingdings" charset="2"/>
              </a:rPr>
              <a:t>A USB device with a headphone, a microphone and a binary switch</a:t>
            </a:r>
          </a:p>
          <a:p>
            <a:pPr marL="342900" indent="-342900" algn="l">
              <a:spcBef>
                <a:spcPct val="40000"/>
              </a:spcBef>
              <a:buClr>
                <a:schemeClr val="folHlink"/>
              </a:buClr>
              <a:buSzPct val="60000"/>
              <a:buFont typeface="Wingdings" charset="2"/>
              <a:buChar char="n"/>
            </a:pPr>
            <a:r>
              <a:rPr lang="en-US" sz="1400" dirty="0">
                <a:sym typeface="Wingdings" charset="2"/>
              </a:rPr>
              <a:t>Used as a selector for the voice transmission channel</a:t>
            </a:r>
          </a:p>
          <a:p>
            <a:pPr marL="742950" lvl="1" indent="-285750" algn="l">
              <a:spcBef>
                <a:spcPct val="40000"/>
              </a:spcBef>
              <a:buClr>
                <a:schemeClr val="hlink"/>
              </a:buClr>
              <a:buSzPct val="55000"/>
              <a:buFont typeface="Wingdings" charset="2"/>
              <a:buChar char="n"/>
            </a:pPr>
            <a:r>
              <a:rPr lang="en-US" sz="1200" dirty="0">
                <a:ea typeface="ＭＳ Ｐゴシック" charset="-128"/>
                <a:sym typeface="Wingdings" charset="2"/>
              </a:rPr>
              <a:t>Reception on radio and landline can be simultaneous, but transmission is mutually exclusive</a:t>
            </a:r>
          </a:p>
          <a:p>
            <a:pPr marL="342900" indent="-342900" algn="l">
              <a:spcBef>
                <a:spcPct val="40000"/>
              </a:spcBef>
              <a:buClr>
                <a:schemeClr val="folHlink"/>
              </a:buClr>
              <a:buSzPct val="60000"/>
              <a:buFont typeface="Wingdings" charset="2"/>
              <a:buNone/>
            </a:pPr>
            <a:endParaRPr lang="en-US" sz="1400" b="1" i="1" dirty="0"/>
          </a:p>
        </p:txBody>
      </p:sp>
      <p:pic>
        <p:nvPicPr>
          <p:cNvPr id="175110" name="Picture 6" descr="Student UI"/>
          <p:cNvPicPr>
            <a:picLocks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5334000" y="3200400"/>
            <a:ext cx="3276600" cy="987425"/>
          </a:xfrm>
          <a:noFill/>
          <a:ln/>
        </p:spPr>
      </p:pic>
      <p:pic>
        <p:nvPicPr>
          <p:cNvPr id="175112" name="Picture 8" descr="Student UI - old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14400" y="3057525"/>
            <a:ext cx="3000375" cy="1262063"/>
          </a:xfrm>
          <a:prstGeom prst="rect">
            <a:avLst/>
          </a:prstGeom>
          <a:noFill/>
        </p:spPr>
      </p:pic>
      <p:sp>
        <p:nvSpPr>
          <p:cNvPr id="175114" name="Rectangle 10"/>
          <p:cNvSpPr>
            <a:spLocks noChangeArrowheads="1"/>
          </p:cNvSpPr>
          <p:nvPr/>
        </p:nvSpPr>
        <p:spPr bwMode="auto">
          <a:xfrm>
            <a:off x="4038600" y="3073400"/>
            <a:ext cx="11430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1200"/>
              <a:t>Hardwired </a:t>
            </a:r>
          </a:p>
          <a:p>
            <a:pPr algn="ctr"/>
            <a:r>
              <a:rPr lang="en-US" sz="1200"/>
              <a:t>System UI</a:t>
            </a:r>
          </a:p>
          <a:p>
            <a:pPr algn="ctr"/>
            <a:endParaRPr lang="en-US" sz="1200"/>
          </a:p>
          <a:p>
            <a:pPr algn="ctr"/>
            <a:endParaRPr lang="en-US" sz="1200"/>
          </a:p>
          <a:p>
            <a:pPr algn="ctr"/>
            <a:endParaRPr lang="en-US" sz="1200"/>
          </a:p>
          <a:p>
            <a:pPr algn="ctr"/>
            <a:r>
              <a:rPr lang="en-US" sz="1200"/>
              <a:t>VoIP System UI</a:t>
            </a:r>
          </a:p>
        </p:txBody>
      </p:sp>
      <p:sp>
        <p:nvSpPr>
          <p:cNvPr id="175115" name="Line 11"/>
          <p:cNvSpPr>
            <a:spLocks noChangeShapeType="1"/>
          </p:cNvSpPr>
          <p:nvPr/>
        </p:nvSpPr>
        <p:spPr bwMode="auto">
          <a:xfrm flipH="1">
            <a:off x="4165600" y="3632200"/>
            <a:ext cx="838200" cy="0"/>
          </a:xfrm>
          <a:prstGeom prst="line">
            <a:avLst/>
          </a:prstGeom>
          <a:noFill/>
          <a:ln w="25400">
            <a:solidFill>
              <a:srgbClr val="808080"/>
            </a:solidFill>
            <a:round/>
            <a:headEnd/>
            <a:tailEnd type="triangle" w="lg" len="lg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5116" name="Line 12"/>
          <p:cNvSpPr>
            <a:spLocks noChangeShapeType="1"/>
          </p:cNvSpPr>
          <p:nvPr/>
        </p:nvSpPr>
        <p:spPr bwMode="auto">
          <a:xfrm>
            <a:off x="4191000" y="3860800"/>
            <a:ext cx="838200" cy="0"/>
          </a:xfrm>
          <a:prstGeom prst="line">
            <a:avLst/>
          </a:prstGeom>
          <a:noFill/>
          <a:ln w="25400">
            <a:solidFill>
              <a:srgbClr val="808080"/>
            </a:solidFill>
            <a:round/>
            <a:headEnd/>
            <a:tailEnd type="triangle" w="lg" len="lg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5109" grpId="0"/>
      <p:bldP spid="175114" grpId="0"/>
      <p:bldP spid="175115" grpId="0" animBg="1"/>
      <p:bldP spid="17511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8C8AF-7487-024E-B71B-80CBDC6436CE}" type="slidenum">
              <a:rPr lang="en-US"/>
              <a:pPr/>
              <a:t>14</a:t>
            </a:fld>
            <a:r>
              <a:rPr lang="en-US"/>
              <a:t> / 32</a:t>
            </a:r>
            <a:endParaRPr lang="en-US"/>
          </a:p>
        </p:txBody>
      </p:sp>
      <p:sp>
        <p:nvSpPr>
          <p:cNvPr id="1781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000" b="1" dirty="0"/>
              <a:t>The Classroom VoIP </a:t>
            </a:r>
            <a:r>
              <a:rPr lang="en-US" sz="3000" b="1" dirty="0" smtClean="0"/>
              <a:t>System</a:t>
            </a:r>
            <a:endParaRPr lang="en-US" sz="3000" b="1" dirty="0"/>
          </a:p>
        </p:txBody>
      </p:sp>
      <p:pic>
        <p:nvPicPr>
          <p:cNvPr id="178188" name="Picture 12" descr="Instructor UI - old"/>
          <p:cNvPicPr>
            <a:picLocks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914400" y="3124200"/>
            <a:ext cx="4038600" cy="2954338"/>
          </a:xfrm>
          <a:noFill/>
          <a:ln/>
        </p:spPr>
      </p:pic>
      <p:sp>
        <p:nvSpPr>
          <p:cNvPr id="178179" name="Rectangle 3"/>
          <p:cNvSpPr>
            <a:spLocks noChangeArrowheads="1"/>
          </p:cNvSpPr>
          <p:nvPr/>
        </p:nvSpPr>
        <p:spPr bwMode="auto">
          <a:xfrm>
            <a:off x="914400" y="1143000"/>
            <a:ext cx="55626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marL="342900" indent="-342900" algn="l">
              <a:spcBef>
                <a:spcPct val="40000"/>
              </a:spcBef>
              <a:spcAft>
                <a:spcPct val="40000"/>
              </a:spcAft>
              <a:buClr>
                <a:schemeClr val="folHlink"/>
              </a:buClr>
              <a:buSzPct val="60000"/>
              <a:buFont typeface="Wingdings" charset="2"/>
              <a:buNone/>
            </a:pPr>
            <a:r>
              <a:rPr lang="en-US" b="1" dirty="0"/>
              <a:t>User Interfaces and I/O Devices</a:t>
            </a:r>
          </a:p>
          <a:p>
            <a:pPr marL="342900" indent="-342900" algn="l">
              <a:spcBef>
                <a:spcPct val="40000"/>
              </a:spcBef>
              <a:buClr>
                <a:schemeClr val="folHlink"/>
              </a:buClr>
              <a:buSzPct val="60000"/>
              <a:buFont typeface="Wingdings" charset="2"/>
              <a:buNone/>
            </a:pPr>
            <a:r>
              <a:rPr lang="en-US" sz="1400" b="1" dirty="0"/>
              <a:t>Instructor UI</a:t>
            </a:r>
          </a:p>
          <a:p>
            <a:pPr marL="342900" indent="-342900" algn="l">
              <a:spcBef>
                <a:spcPct val="40000"/>
              </a:spcBef>
              <a:buClr>
                <a:schemeClr val="folHlink"/>
              </a:buClr>
              <a:buSzPct val="60000"/>
              <a:buFont typeface="Wingdings" charset="2"/>
              <a:buChar char="n"/>
            </a:pPr>
            <a:r>
              <a:rPr lang="en-US" sz="1400" dirty="0">
                <a:sym typeface="Wingdings" charset="2"/>
              </a:rPr>
              <a:t>Create configurations/rules and load/unload exercises</a:t>
            </a:r>
          </a:p>
          <a:p>
            <a:pPr marL="342900" indent="-342900" algn="l">
              <a:spcBef>
                <a:spcPct val="40000"/>
              </a:spcBef>
              <a:buClr>
                <a:schemeClr val="folHlink"/>
              </a:buClr>
              <a:buSzPct val="60000"/>
              <a:buFont typeface="Wingdings" charset="2"/>
              <a:buChar char="n"/>
            </a:pPr>
            <a:r>
              <a:rPr lang="en-US" sz="1400" dirty="0">
                <a:sym typeface="Wingdings" charset="2"/>
              </a:rPr>
              <a:t>Monitor students and record/replay voice communications</a:t>
            </a:r>
          </a:p>
          <a:p>
            <a:pPr marL="342900" indent="-342900" algn="l">
              <a:spcBef>
                <a:spcPct val="40000"/>
              </a:spcBef>
              <a:buClr>
                <a:schemeClr val="folHlink"/>
              </a:buClr>
              <a:buSzPct val="60000"/>
              <a:buFont typeface="Wingdings" charset="2"/>
              <a:buChar char="n"/>
            </a:pPr>
            <a:r>
              <a:rPr lang="en-US" sz="1400" dirty="0">
                <a:sym typeface="Wingdings" charset="2"/>
              </a:rPr>
              <a:t>Visual representation of the classroom</a:t>
            </a:r>
          </a:p>
        </p:txBody>
      </p:sp>
      <p:sp>
        <p:nvSpPr>
          <p:cNvPr id="178183" name="Rectangle 7"/>
          <p:cNvSpPr>
            <a:spLocks noChangeArrowheads="1"/>
          </p:cNvSpPr>
          <p:nvPr/>
        </p:nvSpPr>
        <p:spPr bwMode="auto">
          <a:xfrm>
            <a:off x="6400800" y="6248400"/>
            <a:ext cx="10668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1400"/>
              <a:t>VoIP System UI</a:t>
            </a:r>
          </a:p>
        </p:txBody>
      </p:sp>
      <p:sp>
        <p:nvSpPr>
          <p:cNvPr id="178187" name="Rectangle 11"/>
          <p:cNvSpPr>
            <a:spLocks noChangeArrowheads="1"/>
          </p:cNvSpPr>
          <p:nvPr/>
        </p:nvSpPr>
        <p:spPr bwMode="auto">
          <a:xfrm>
            <a:off x="2057400" y="6210300"/>
            <a:ext cx="1066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1400"/>
              <a:t>Hardwired System UI</a:t>
            </a:r>
          </a:p>
        </p:txBody>
      </p:sp>
      <p:pic>
        <p:nvPicPr>
          <p:cNvPr id="178190" name="Picture 14" descr="Instructor UI"/>
          <p:cNvPicPr>
            <a:picLocks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5105400" y="3124200"/>
            <a:ext cx="3657600" cy="2924175"/>
          </a:xfrm>
          <a:noFill/>
          <a:ln/>
        </p:spPr>
      </p:pic>
      <p:sp>
        <p:nvSpPr>
          <p:cNvPr id="178192" name="Line 16"/>
          <p:cNvSpPr>
            <a:spLocks noChangeShapeType="1"/>
          </p:cNvSpPr>
          <p:nvPr/>
        </p:nvSpPr>
        <p:spPr bwMode="auto">
          <a:xfrm>
            <a:off x="4953000" y="3124200"/>
            <a:ext cx="0" cy="2946400"/>
          </a:xfrm>
          <a:prstGeom prst="line">
            <a:avLst/>
          </a:prstGeom>
          <a:noFill/>
          <a:ln w="6350">
            <a:solidFill>
              <a:srgbClr val="808080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8193" name="Line 17"/>
          <p:cNvSpPr>
            <a:spLocks noChangeShapeType="1"/>
          </p:cNvSpPr>
          <p:nvPr/>
        </p:nvSpPr>
        <p:spPr bwMode="auto">
          <a:xfrm>
            <a:off x="914400" y="6070600"/>
            <a:ext cx="4038600" cy="0"/>
          </a:xfrm>
          <a:prstGeom prst="line">
            <a:avLst/>
          </a:prstGeom>
          <a:noFill/>
          <a:ln w="6350">
            <a:solidFill>
              <a:srgbClr val="808080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8183" grpId="0"/>
      <p:bldP spid="178187" grpId="0"/>
      <p:bldP spid="178192" grpId="0" animBg="1"/>
      <p:bldP spid="17819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E9A52D-A52A-8F4D-89C2-497CD599BE1E}" type="slidenum">
              <a:rPr lang="en-US"/>
              <a:pPr/>
              <a:t>15</a:t>
            </a:fld>
            <a:r>
              <a:rPr lang="en-US"/>
              <a:t> / 32</a:t>
            </a:r>
            <a:endParaRPr lang="en-US"/>
          </a:p>
        </p:txBody>
      </p:sp>
      <p:sp>
        <p:nvSpPr>
          <p:cNvPr id="174082" name="Rectangle 2"/>
          <p:cNvSpPr>
            <a:spLocks noGrp="1" noChangeArrowheads="1"/>
          </p:cNvSpPr>
          <p:nvPr>
            <p:ph type="title"/>
          </p:nvPr>
        </p:nvSpPr>
        <p:spPr>
          <a:xfrm>
            <a:off x="1046163" y="152400"/>
            <a:ext cx="7793037" cy="685800"/>
          </a:xfrm>
        </p:spPr>
        <p:txBody>
          <a:bodyPr/>
          <a:lstStyle/>
          <a:p>
            <a:r>
              <a:rPr lang="en-US" sz="3000" b="1" dirty="0"/>
              <a:t>The Classroom VoIP </a:t>
            </a:r>
            <a:r>
              <a:rPr lang="en-US" sz="3000" b="1" dirty="0" smtClean="0"/>
              <a:t>System</a:t>
            </a:r>
            <a:endParaRPr lang="en-US" sz="3000" b="1" dirty="0"/>
          </a:p>
        </p:txBody>
      </p:sp>
      <p:sp>
        <p:nvSpPr>
          <p:cNvPr id="174083" name="Rectangle 3"/>
          <p:cNvSpPr>
            <a:spLocks noChangeArrowheads="1"/>
          </p:cNvSpPr>
          <p:nvPr/>
        </p:nvSpPr>
        <p:spPr bwMode="auto">
          <a:xfrm>
            <a:off x="838200" y="1295400"/>
            <a:ext cx="67818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marL="342900" indent="-342900" algn="l">
              <a:spcBef>
                <a:spcPct val="40000"/>
              </a:spcBef>
              <a:spcAft>
                <a:spcPct val="40000"/>
              </a:spcAft>
              <a:buClr>
                <a:schemeClr val="folHlink"/>
              </a:buClr>
              <a:buSzPct val="60000"/>
              <a:buFont typeface="Wingdings" charset="2"/>
              <a:buNone/>
            </a:pPr>
            <a:r>
              <a:rPr lang="en-US" sz="2400" b="1" dirty="0"/>
              <a:t>Implementation and Packaging</a:t>
            </a:r>
          </a:p>
          <a:p>
            <a:pPr marL="342900" indent="-342900" algn="l">
              <a:spcBef>
                <a:spcPct val="40000"/>
              </a:spcBef>
              <a:buClr>
                <a:schemeClr val="folHlink"/>
              </a:buClr>
              <a:buSzPct val="60000"/>
              <a:buFont typeface="Wingdings" charset="2"/>
              <a:buChar char="n"/>
            </a:pPr>
            <a:r>
              <a:rPr lang="en-US" sz="2400" dirty="0"/>
              <a:t>Everything’s in </a:t>
            </a:r>
            <a:r>
              <a:rPr lang="en-US" sz="2400" dirty="0" err="1"/>
              <a:t>Tcl/Tk</a:t>
            </a:r>
            <a:endParaRPr lang="en-US" sz="2400" dirty="0">
              <a:sym typeface="Wingdings" charset="2"/>
            </a:endParaRPr>
          </a:p>
          <a:p>
            <a:pPr marL="342900" indent="-342900" algn="l">
              <a:spcBef>
                <a:spcPct val="40000"/>
              </a:spcBef>
              <a:buClr>
                <a:schemeClr val="folHlink"/>
              </a:buClr>
              <a:buSzPct val="60000"/>
              <a:buFont typeface="Wingdings" charset="2"/>
              <a:buChar char="n"/>
            </a:pPr>
            <a:r>
              <a:rPr lang="en-US" sz="2400" dirty="0">
                <a:sym typeface="Wingdings" charset="2"/>
              </a:rPr>
              <a:t>RTP and audio/speech library is in C++</a:t>
            </a:r>
          </a:p>
          <a:p>
            <a:pPr marL="342900" indent="-342900" algn="l">
              <a:spcBef>
                <a:spcPct val="40000"/>
              </a:spcBef>
              <a:buClr>
                <a:schemeClr val="folHlink"/>
              </a:buClr>
              <a:buSzPct val="60000"/>
              <a:buFont typeface="Wingdings" charset="2"/>
              <a:buChar char="n"/>
            </a:pPr>
            <a:r>
              <a:rPr lang="en-US" sz="2400" dirty="0">
                <a:sym typeface="Wingdings" charset="2"/>
              </a:rPr>
              <a:t>Student, instructor machines are Windows and VoIP server is Linux</a:t>
            </a:r>
          </a:p>
          <a:p>
            <a:pPr marL="742950" lvl="1" indent="-285750" algn="l">
              <a:spcBef>
                <a:spcPct val="40000"/>
              </a:spcBef>
              <a:buClr>
                <a:schemeClr val="hlink"/>
              </a:buClr>
              <a:buSzPct val="55000"/>
              <a:buFont typeface="Wingdings" charset="2"/>
              <a:buChar char="n"/>
            </a:pPr>
            <a:r>
              <a:rPr lang="en-US" sz="2000" b="1" dirty="0" err="1">
                <a:ea typeface="ＭＳ Ｐゴシック" charset="-128"/>
                <a:sym typeface="Wingdings" charset="2"/>
              </a:rPr>
              <a:t>Freewrap</a:t>
            </a:r>
            <a:r>
              <a:rPr lang="en-US" sz="2000" dirty="0">
                <a:ea typeface="ＭＳ Ｐゴシック" charset="-128"/>
                <a:sym typeface="Wingdings" charset="2"/>
              </a:rPr>
              <a:t> - to package all the </a:t>
            </a:r>
            <a:r>
              <a:rPr lang="en-US" sz="2000" dirty="0" err="1">
                <a:ea typeface="ＭＳ Ｐゴシック" charset="-128"/>
                <a:sym typeface="Wingdings" charset="2"/>
              </a:rPr>
              <a:t>Tcl/Tk</a:t>
            </a:r>
            <a:r>
              <a:rPr lang="en-US" sz="2000" dirty="0">
                <a:ea typeface="ＭＳ Ｐゴシック" charset="-128"/>
                <a:sym typeface="Wingdings" charset="2"/>
              </a:rPr>
              <a:t> files into a single windows executable</a:t>
            </a:r>
          </a:p>
          <a:p>
            <a:pPr marL="742950" lvl="1" indent="-285750" algn="l">
              <a:spcBef>
                <a:spcPct val="40000"/>
              </a:spcBef>
              <a:buClr>
                <a:schemeClr val="hlink"/>
              </a:buClr>
              <a:buSzPct val="55000"/>
              <a:buFont typeface="Wingdings" charset="2"/>
              <a:buChar char="n"/>
            </a:pPr>
            <a:r>
              <a:rPr lang="en-US" sz="2000" b="1" dirty="0" err="1">
                <a:ea typeface="ＭＳ Ｐゴシック" charset="-128"/>
              </a:rPr>
              <a:t>Installshield</a:t>
            </a:r>
            <a:r>
              <a:rPr lang="en-US" sz="2000" dirty="0">
                <a:ea typeface="ＭＳ Ｐゴシック" charset="-128"/>
              </a:rPr>
              <a:t> - to put the executables, configuration files </a:t>
            </a:r>
          </a:p>
          <a:p>
            <a:pPr marL="742950" lvl="1" indent="-285750" algn="l">
              <a:spcBef>
                <a:spcPct val="40000"/>
              </a:spcBef>
              <a:buClr>
                <a:schemeClr val="hlink"/>
              </a:buClr>
              <a:buSzPct val="55000"/>
              <a:buFont typeface="Wingdings" charset="2"/>
              <a:buChar char="n"/>
            </a:pPr>
            <a:r>
              <a:rPr lang="en-US" sz="2000" b="1" dirty="0">
                <a:ea typeface="ＭＳ Ｐゴシック" charset="-128"/>
              </a:rPr>
              <a:t>Linux RPM</a:t>
            </a:r>
            <a:r>
              <a:rPr lang="en-US" sz="2000" dirty="0">
                <a:ea typeface="ＭＳ Ｐゴシック" charset="-128"/>
              </a:rPr>
              <a:t> - </a:t>
            </a:r>
            <a:r>
              <a:rPr lang="en-US" sz="2000" dirty="0" err="1">
                <a:ea typeface="ＭＳ Ｐゴシック" charset="-128"/>
              </a:rPr>
              <a:t>sipd</a:t>
            </a:r>
            <a:r>
              <a:rPr lang="en-US" sz="2000" dirty="0">
                <a:ea typeface="ＭＳ Ｐゴシック" charset="-128"/>
              </a:rPr>
              <a:t>, </a:t>
            </a:r>
            <a:r>
              <a:rPr lang="en-US" sz="2000" dirty="0" err="1">
                <a:ea typeface="ＭＳ Ｐゴシック" charset="-128"/>
              </a:rPr>
              <a:t>rtspd</a:t>
            </a:r>
            <a:r>
              <a:rPr lang="en-US" sz="2000" dirty="0">
                <a:ea typeface="ＭＳ Ｐゴシック" charset="-128"/>
              </a:rPr>
              <a:t>, sip-</a:t>
            </a:r>
            <a:r>
              <a:rPr lang="en-US" sz="2000" dirty="0" err="1">
                <a:ea typeface="ＭＳ Ｐゴシック" charset="-128"/>
              </a:rPr>
              <a:t>cgi</a:t>
            </a:r>
            <a:r>
              <a:rPr lang="en-US" sz="2000" dirty="0">
                <a:ea typeface="ＭＳ Ｐゴシック" charset="-128"/>
              </a:rPr>
              <a:t>, </a:t>
            </a:r>
            <a:r>
              <a:rPr lang="en-US" sz="2000" dirty="0" err="1">
                <a:ea typeface="ＭＳ Ｐゴシック" charset="-128"/>
              </a:rPr>
              <a:t>mapua</a:t>
            </a:r>
            <a:r>
              <a:rPr lang="en-US" sz="2000" dirty="0">
                <a:ea typeface="ＭＳ Ｐゴシック" charset="-128"/>
              </a:rPr>
              <a:t>, </a:t>
            </a:r>
            <a:r>
              <a:rPr lang="en-US" sz="2000" dirty="0" err="1">
                <a:ea typeface="ＭＳ Ｐゴシック" charset="-128"/>
              </a:rPr>
              <a:t>MySQL</a:t>
            </a:r>
            <a:endParaRPr lang="en-US" sz="2000" dirty="0">
              <a:ea typeface="ＭＳ Ｐゴシック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E00B29-0102-A34B-9FF9-F65DD19F226B}" type="slidenum">
              <a:rPr lang="en-US"/>
              <a:pPr/>
              <a:t>16</a:t>
            </a:fld>
            <a:r>
              <a:rPr lang="en-US"/>
              <a:t> / 32</a:t>
            </a:r>
            <a:endParaRPr lang="en-US"/>
          </a:p>
        </p:txBody>
      </p:sp>
      <p:sp>
        <p:nvSpPr>
          <p:cNvPr id="181250" name="Rectangle 2"/>
          <p:cNvSpPr>
            <a:spLocks noGrp="1" noChangeArrowheads="1"/>
          </p:cNvSpPr>
          <p:nvPr>
            <p:ph type="title"/>
          </p:nvPr>
        </p:nvSpPr>
        <p:spPr>
          <a:xfrm>
            <a:off x="1046163" y="76200"/>
            <a:ext cx="7793037" cy="762000"/>
          </a:xfrm>
        </p:spPr>
        <p:txBody>
          <a:bodyPr/>
          <a:lstStyle/>
          <a:p>
            <a:r>
              <a:rPr lang="en-US" sz="3000" b="1" dirty="0"/>
              <a:t>The Lab VoIP </a:t>
            </a:r>
            <a:r>
              <a:rPr lang="en-US" sz="3000" b="1" dirty="0" smtClean="0"/>
              <a:t>System</a:t>
            </a:r>
            <a:endParaRPr lang="en-US" sz="3000" b="1" dirty="0"/>
          </a:p>
        </p:txBody>
      </p:sp>
      <p:sp>
        <p:nvSpPr>
          <p:cNvPr id="181251" name="Rectangle 3"/>
          <p:cNvSpPr>
            <a:spLocks noChangeArrowheads="1"/>
          </p:cNvSpPr>
          <p:nvPr/>
        </p:nvSpPr>
        <p:spPr bwMode="auto">
          <a:xfrm>
            <a:off x="838200" y="1219200"/>
            <a:ext cx="7086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marL="342900" indent="-342900">
              <a:spcBef>
                <a:spcPct val="40000"/>
              </a:spcBef>
              <a:buClr>
                <a:schemeClr val="folHlink"/>
              </a:buClr>
              <a:buSzPct val="60000"/>
              <a:buFont typeface="Wingdings" charset="2"/>
              <a:buNone/>
            </a:pPr>
            <a:r>
              <a:rPr lang="en-US" sz="1400" b="1" dirty="0" smtClean="0"/>
              <a:t> </a:t>
            </a:r>
            <a:r>
              <a:rPr lang="en-US" sz="1400" b="1" dirty="0"/>
              <a:t>Unified, configurable GUI for ATC and Position Instructors</a:t>
            </a:r>
            <a:endParaRPr lang="en-US" sz="1400" dirty="0">
              <a:sym typeface="Wingdings" charset="2"/>
            </a:endParaRPr>
          </a:p>
        </p:txBody>
      </p:sp>
      <p:pic>
        <p:nvPicPr>
          <p:cNvPr id="181259" name="Picture 11" descr="Controller UI"/>
          <p:cNvPicPr>
            <a:picLocks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066800" y="2209800"/>
            <a:ext cx="5181600" cy="3876675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46064-E153-C94E-8974-395EF82D56D8}" type="slidenum">
              <a:rPr lang="en-US"/>
              <a:pPr/>
              <a:t>17</a:t>
            </a:fld>
            <a:r>
              <a:rPr lang="en-US"/>
              <a:t> / 32</a:t>
            </a:r>
            <a:endParaRPr lang="en-US"/>
          </a:p>
        </p:txBody>
      </p:sp>
      <p:sp>
        <p:nvSpPr>
          <p:cNvPr id="154626" name="Rectangle 2"/>
          <p:cNvSpPr>
            <a:spLocks noGrp="1" noChangeArrowheads="1"/>
          </p:cNvSpPr>
          <p:nvPr>
            <p:ph type="title"/>
          </p:nvPr>
        </p:nvSpPr>
        <p:spPr>
          <a:xfrm>
            <a:off x="1046163" y="152400"/>
            <a:ext cx="7793037" cy="685800"/>
          </a:xfrm>
        </p:spPr>
        <p:txBody>
          <a:bodyPr/>
          <a:lstStyle/>
          <a:p>
            <a:r>
              <a:rPr lang="en-US" sz="3000" b="1" dirty="0" smtClean="0"/>
              <a:t>FAA systems: lessons learned</a:t>
            </a:r>
            <a:endParaRPr lang="en-US" sz="3000" b="1" dirty="0"/>
          </a:p>
        </p:txBody>
      </p:sp>
      <p:sp>
        <p:nvSpPr>
          <p:cNvPr id="154627" name="Rectangle 3"/>
          <p:cNvSpPr>
            <a:spLocks noChangeArrowheads="1"/>
          </p:cNvSpPr>
          <p:nvPr/>
        </p:nvSpPr>
        <p:spPr bwMode="auto">
          <a:xfrm>
            <a:off x="905933" y="4648200"/>
            <a:ext cx="67818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marL="342900" indent="-342900" algn="l">
              <a:spcBef>
                <a:spcPct val="40000"/>
              </a:spcBef>
              <a:spcAft>
                <a:spcPct val="40000"/>
              </a:spcAft>
              <a:buClr>
                <a:schemeClr val="folHlink"/>
              </a:buClr>
              <a:buSzPct val="60000"/>
              <a:buFont typeface="Wingdings" charset="2"/>
              <a:buNone/>
            </a:pPr>
            <a:r>
              <a:rPr lang="en-US" sz="1800" b="1" dirty="0"/>
              <a:t>Progress so far</a:t>
            </a:r>
          </a:p>
          <a:p>
            <a:pPr marL="342900" indent="-342900" algn="l">
              <a:spcBef>
                <a:spcPct val="40000"/>
              </a:spcBef>
              <a:buClr>
                <a:schemeClr val="folHlink"/>
              </a:buClr>
              <a:buSzPct val="60000"/>
              <a:buFont typeface="Wingdings" charset="2"/>
              <a:buChar char="n"/>
            </a:pPr>
            <a:r>
              <a:rPr lang="en-US" sz="1800" dirty="0"/>
              <a:t>Classroom VoIP is operational in 5 training rooms</a:t>
            </a:r>
            <a:endParaRPr lang="en-US" sz="1800" b="1" i="1" dirty="0"/>
          </a:p>
          <a:p>
            <a:pPr marL="342900" indent="-342900" algn="l">
              <a:spcBef>
                <a:spcPct val="40000"/>
              </a:spcBef>
              <a:buClr>
                <a:schemeClr val="folHlink"/>
              </a:buClr>
              <a:buSzPct val="60000"/>
              <a:buFont typeface="Wingdings" charset="2"/>
              <a:buChar char="n"/>
            </a:pPr>
            <a:r>
              <a:rPr lang="en-US" sz="1800" dirty="0"/>
              <a:t>Lab VoIP to be deployed by June ‘07</a:t>
            </a:r>
            <a:endParaRPr lang="en-US" sz="1800" b="1" i="1" dirty="0"/>
          </a:p>
        </p:txBody>
      </p:sp>
      <p:sp>
        <p:nvSpPr>
          <p:cNvPr id="154628" name="Rectangle 4"/>
          <p:cNvSpPr>
            <a:spLocks noChangeArrowheads="1"/>
          </p:cNvSpPr>
          <p:nvPr/>
        </p:nvSpPr>
        <p:spPr bwMode="auto">
          <a:xfrm>
            <a:off x="838200" y="1371599"/>
            <a:ext cx="6781800" cy="30310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marL="342900" indent="-342900" algn="l">
              <a:spcBef>
                <a:spcPct val="40000"/>
              </a:spcBef>
              <a:spcAft>
                <a:spcPct val="40000"/>
              </a:spcAft>
              <a:buClr>
                <a:schemeClr val="folHlink"/>
              </a:buClr>
              <a:buSzPct val="60000"/>
              <a:buFont typeface="Wingdings" charset="2"/>
              <a:buNone/>
            </a:pPr>
            <a:r>
              <a:rPr lang="en-US" sz="1800" b="1" dirty="0"/>
              <a:t>Key</a:t>
            </a:r>
            <a:r>
              <a:rPr lang="en-US" sz="1800" b="1" dirty="0" smtClean="0"/>
              <a:t> insights</a:t>
            </a:r>
          </a:p>
          <a:p>
            <a:pPr marL="342900" indent="-342900" algn="l">
              <a:spcBef>
                <a:spcPct val="40000"/>
              </a:spcBef>
              <a:buClr>
                <a:schemeClr val="folHlink"/>
              </a:buClr>
              <a:buSzPct val="60000"/>
              <a:buFont typeface="Wingdings" charset="2"/>
              <a:buChar char="n"/>
            </a:pPr>
            <a:r>
              <a:rPr lang="en-US" sz="1800" dirty="0"/>
              <a:t>Map real-world </a:t>
            </a:r>
            <a:r>
              <a:rPr lang="en-US" sz="2400" dirty="0"/>
              <a:t>communication</a:t>
            </a:r>
            <a:r>
              <a:rPr lang="en-US" sz="1800" dirty="0"/>
              <a:t> scenarios to SIP/RTP/RTSP flows</a:t>
            </a:r>
            <a:endParaRPr lang="en-US" sz="1800" b="1" i="1" dirty="0"/>
          </a:p>
          <a:p>
            <a:pPr marL="342900" indent="-342900" algn="l">
              <a:spcBef>
                <a:spcPct val="40000"/>
              </a:spcBef>
              <a:buClr>
                <a:schemeClr val="folHlink"/>
              </a:buClr>
              <a:buSzPct val="60000"/>
              <a:buFont typeface="Wingdings" charset="2"/>
              <a:buChar char="n"/>
            </a:pPr>
            <a:r>
              <a:rPr lang="en-US" sz="1800" dirty="0"/>
              <a:t>Put together SIP components, leading to a VoIP architecture</a:t>
            </a:r>
          </a:p>
          <a:p>
            <a:pPr marL="342900" indent="-342900" algn="l">
              <a:spcBef>
                <a:spcPct val="40000"/>
              </a:spcBef>
              <a:buClr>
                <a:schemeClr val="folHlink"/>
              </a:buClr>
              <a:buSzPct val="60000"/>
              <a:buFont typeface="Wingdings" charset="2"/>
              <a:buChar char="n"/>
            </a:pPr>
            <a:r>
              <a:rPr lang="en-US" sz="1800" dirty="0"/>
              <a:t>Importance of an extensible design with well-defined interfaces</a:t>
            </a:r>
          </a:p>
          <a:p>
            <a:pPr marL="742950" lvl="1" indent="-285750" algn="l">
              <a:spcBef>
                <a:spcPct val="40000"/>
              </a:spcBef>
              <a:buClr>
                <a:schemeClr val="hlink"/>
              </a:buClr>
              <a:buSzPct val="55000"/>
              <a:buFont typeface="Wingdings" charset="2"/>
              <a:buChar char="n"/>
            </a:pPr>
            <a:r>
              <a:rPr lang="en-US" sz="1600" dirty="0">
                <a:ea typeface="ＭＳ Ｐゴシック" charset="-128"/>
              </a:rPr>
              <a:t>VoIP system migration from classrooms to the labs</a:t>
            </a:r>
          </a:p>
          <a:p>
            <a:pPr marL="342900" indent="-342900" algn="l">
              <a:spcBef>
                <a:spcPct val="40000"/>
              </a:spcBef>
              <a:buClr>
                <a:schemeClr val="folHlink"/>
              </a:buClr>
              <a:buSzPct val="60000"/>
              <a:buFont typeface="Wingdings" charset="2"/>
              <a:buChar char="n"/>
            </a:pPr>
            <a:r>
              <a:rPr lang="en-US" sz="1800" dirty="0"/>
              <a:t>Need for robust error/warning handling</a:t>
            </a:r>
            <a:endParaRPr lang="en-US" sz="1800" b="1" i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462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04800"/>
            <a:ext cx="8229600" cy="1143000"/>
          </a:xfrm>
        </p:spPr>
        <p:txBody>
          <a:bodyPr/>
          <a:lstStyle/>
          <a:p>
            <a:r>
              <a:rPr lang="en-US" altLang="ko-KR" sz="4000">
                <a:ea typeface="굴림" charset="-127"/>
                <a:cs typeface="굴림" charset="-127"/>
              </a:rPr>
              <a:t>The Next Generation 9-1-1 </a:t>
            </a:r>
            <a:br>
              <a:rPr lang="en-US" altLang="ko-KR" sz="4000">
                <a:ea typeface="굴림" charset="-127"/>
                <a:cs typeface="굴림" charset="-127"/>
              </a:rPr>
            </a:br>
            <a:r>
              <a:rPr lang="en-US" altLang="ko-KR" sz="4000">
                <a:ea typeface="굴림" charset="-127"/>
                <a:cs typeface="굴림" charset="-127"/>
              </a:rPr>
              <a:t>Proof-of-Concept System</a:t>
            </a:r>
            <a:endParaRPr lang="en-US" sz="4000"/>
          </a:p>
        </p:txBody>
      </p:sp>
      <p:pic>
        <p:nvPicPr>
          <p:cNvPr id="18435" name="Picture 3" descr="dot-small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36838" y="1884363"/>
            <a:ext cx="1524000" cy="1524000"/>
          </a:xfrm>
          <a:prstGeom prst="rect">
            <a:avLst/>
          </a:prstGeom>
          <a:noFill/>
        </p:spPr>
      </p:pic>
      <p:pic>
        <p:nvPicPr>
          <p:cNvPr id="18436" name="Picture 4" descr="nen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51438" y="1884363"/>
            <a:ext cx="1401762" cy="1524000"/>
          </a:xfrm>
          <a:prstGeom prst="rect">
            <a:avLst/>
          </a:prstGeom>
          <a:noFill/>
        </p:spPr>
      </p:pic>
      <p:pic>
        <p:nvPicPr>
          <p:cNvPr id="18437" name="Picture 5" descr="bah_logo-white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676400" y="3865563"/>
            <a:ext cx="2438400" cy="647700"/>
          </a:xfrm>
          <a:prstGeom prst="rect">
            <a:avLst/>
          </a:prstGeom>
          <a:noFill/>
        </p:spPr>
      </p:pic>
      <p:pic>
        <p:nvPicPr>
          <p:cNvPr id="18438" name="Picture 6" descr="kimball logo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943600" y="5008563"/>
            <a:ext cx="1752600" cy="731837"/>
          </a:xfrm>
          <a:prstGeom prst="rect">
            <a:avLst/>
          </a:prstGeom>
          <a:noFill/>
        </p:spPr>
      </p:pic>
      <p:pic>
        <p:nvPicPr>
          <p:cNvPr id="18439" name="Picture 7" descr="cu_logo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724400" y="3865563"/>
            <a:ext cx="4191000" cy="581025"/>
          </a:xfrm>
          <a:prstGeom prst="rect">
            <a:avLst/>
          </a:prstGeom>
          <a:noFill/>
        </p:spPr>
      </p:pic>
      <p:pic>
        <p:nvPicPr>
          <p:cNvPr id="18440" name="Picture 8" descr="TAMUBanner"/>
          <p:cNvPicPr>
            <a:picLocks noChangeAspect="1" noChangeArrowheads="1"/>
          </p:cNvPicPr>
          <p:nvPr/>
        </p:nvPicPr>
        <p:blipFill>
          <a:blip r:embed="rId7"/>
          <a:srcRect l="27586" t="2809" r="28220" b="5618"/>
          <a:stretch>
            <a:fillRect/>
          </a:stretch>
        </p:blipFill>
        <p:spPr bwMode="auto">
          <a:xfrm>
            <a:off x="990600" y="5008563"/>
            <a:ext cx="3810000" cy="493712"/>
          </a:xfrm>
          <a:prstGeom prst="rect">
            <a:avLst/>
          </a:prstGeom>
          <a:noFill/>
        </p:spPr>
      </p:pic>
      <p:pic>
        <p:nvPicPr>
          <p:cNvPr id="18441" name="Picture 9" descr="noblis"/>
          <p:cNvPicPr>
            <a:picLocks noChangeAspect="1" noChangeArrowheads="1"/>
          </p:cNvPicPr>
          <p:nvPr/>
        </p:nvPicPr>
        <p:blipFill>
          <a:blip r:embed="rId8"/>
          <a:srcRect r="77594" b="2716"/>
          <a:stretch>
            <a:fillRect/>
          </a:stretch>
        </p:blipFill>
        <p:spPr bwMode="auto">
          <a:xfrm>
            <a:off x="3810000" y="5846763"/>
            <a:ext cx="1817688" cy="85883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3" name="Text Box 5"/>
          <p:cNvSpPr txBox="1">
            <a:spLocks noChangeArrowheads="1"/>
          </p:cNvSpPr>
          <p:nvPr/>
        </p:nvSpPr>
        <p:spPr bwMode="auto">
          <a:xfrm>
            <a:off x="304800" y="152400"/>
            <a:ext cx="19113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ko-KR">
                <a:ea typeface="굴림" charset="-127"/>
                <a:cs typeface="굴림" charset="-127"/>
              </a:rPr>
              <a:t>About the project</a:t>
            </a:r>
            <a:endParaRPr lang="en-US"/>
          </a:p>
        </p:txBody>
      </p:sp>
      <p:sp>
        <p:nvSpPr>
          <p:cNvPr id="2054" name="Text Box 6"/>
          <p:cNvSpPr txBox="1">
            <a:spLocks noChangeArrowheads="1"/>
          </p:cNvSpPr>
          <p:nvPr/>
        </p:nvSpPr>
        <p:spPr bwMode="auto">
          <a:xfrm>
            <a:off x="533400" y="914400"/>
            <a:ext cx="8229600" cy="671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altLang="ko-KR" sz="2000" b="1">
                <a:ea typeface="굴림" charset="-127"/>
                <a:cs typeface="굴림" charset="-127"/>
              </a:rPr>
              <a:t>“EMERGENCY HELP. Anytime, anywhere, any device.”™</a:t>
            </a:r>
          </a:p>
          <a:p>
            <a:pPr algn="r"/>
            <a:r>
              <a:rPr lang="en-US" altLang="ko-KR">
                <a:ea typeface="굴림" charset="-127"/>
                <a:cs typeface="굴림" charset="-127"/>
              </a:rPr>
              <a:t>National Emergency Number Association (NENA)</a:t>
            </a:r>
          </a:p>
        </p:txBody>
      </p:sp>
      <p:sp>
        <p:nvSpPr>
          <p:cNvPr id="2057" name="Text Box 9"/>
          <p:cNvSpPr txBox="1">
            <a:spLocks noChangeArrowheads="1"/>
          </p:cNvSpPr>
          <p:nvPr/>
        </p:nvSpPr>
        <p:spPr bwMode="auto">
          <a:xfrm>
            <a:off x="5029200" y="2895600"/>
            <a:ext cx="338455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ko-KR">
                <a:ea typeface="굴림" charset="-127"/>
                <a:cs typeface="굴림" charset="-127"/>
              </a:rPr>
              <a:t>Technical standards</a:t>
            </a:r>
          </a:p>
          <a:p>
            <a:r>
              <a:rPr lang="en-US" altLang="ko-KR">
                <a:ea typeface="굴림" charset="-127"/>
                <a:cs typeface="굴림" charset="-127"/>
              </a:rPr>
              <a:t>IETF ECRIT Working Group</a:t>
            </a:r>
          </a:p>
          <a:p>
            <a:r>
              <a:rPr lang="en-US" altLang="ko-KR">
                <a:ea typeface="굴림" charset="-127"/>
                <a:cs typeface="굴림" charset="-127"/>
              </a:rPr>
              <a:t>IETF GEOPRIV Working Group</a:t>
            </a:r>
            <a:endParaRPr lang="en-US"/>
          </a:p>
        </p:txBody>
      </p:sp>
      <p:sp>
        <p:nvSpPr>
          <p:cNvPr id="2058" name="AutoShape 10"/>
          <p:cNvSpPr>
            <a:spLocks noChangeArrowheads="1"/>
          </p:cNvSpPr>
          <p:nvPr/>
        </p:nvSpPr>
        <p:spPr bwMode="auto">
          <a:xfrm>
            <a:off x="1905000" y="5105400"/>
            <a:ext cx="5334000" cy="1066800"/>
          </a:xfrm>
          <a:prstGeom prst="roundRect">
            <a:avLst>
              <a:gd name="adj" fmla="val 16667"/>
            </a:avLst>
          </a:prstGeom>
          <a:solidFill>
            <a:srgbClr val="00FF00"/>
          </a:solidFill>
          <a:ln w="9525">
            <a:noFill/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altLang="ko-KR">
                <a:ea typeface="굴림" charset="-127"/>
                <a:cs typeface="굴림" charset="-127"/>
              </a:rPr>
              <a:t>The NG9-1-1 POC System</a:t>
            </a:r>
            <a:endParaRPr lang="en-US"/>
          </a:p>
        </p:txBody>
      </p:sp>
      <p:sp>
        <p:nvSpPr>
          <p:cNvPr id="2059" name="AutoShape 11"/>
          <p:cNvSpPr>
            <a:spLocks noChangeArrowheads="1"/>
          </p:cNvSpPr>
          <p:nvPr/>
        </p:nvSpPr>
        <p:spPr bwMode="auto">
          <a:xfrm>
            <a:off x="990600" y="2667000"/>
            <a:ext cx="3352800" cy="16764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noFill/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altLang="ko-KR" b="1">
                <a:ea typeface="굴림" charset="-127"/>
                <a:cs typeface="굴림" charset="-127"/>
              </a:rPr>
              <a:t>High level requirements</a:t>
            </a:r>
          </a:p>
          <a:p>
            <a:pPr algn="ctr"/>
            <a:endParaRPr lang="en-US" altLang="ko-KR">
              <a:ea typeface="굴림" charset="-127"/>
              <a:cs typeface="굴림" charset="-127"/>
            </a:endParaRPr>
          </a:p>
          <a:p>
            <a:pPr algn="ctr"/>
            <a:r>
              <a:rPr lang="en-US" altLang="ko-KR">
                <a:ea typeface="굴림" charset="-127"/>
                <a:cs typeface="굴림" charset="-127"/>
              </a:rPr>
              <a:t>Use of multimedia</a:t>
            </a:r>
          </a:p>
          <a:p>
            <a:pPr algn="ctr"/>
            <a:r>
              <a:rPr lang="en-US" altLang="ko-KR">
                <a:ea typeface="굴림" charset="-127"/>
                <a:cs typeface="굴림" charset="-127"/>
              </a:rPr>
              <a:t>Data delivery and sharing</a:t>
            </a:r>
          </a:p>
          <a:p>
            <a:pPr algn="ctr"/>
            <a:r>
              <a:rPr lang="en-US" altLang="ko-KR">
                <a:ea typeface="굴림" charset="-127"/>
                <a:cs typeface="굴림" charset="-127"/>
              </a:rPr>
              <a:t>Recording and incident details</a:t>
            </a:r>
          </a:p>
          <a:p>
            <a:pPr algn="ctr"/>
            <a:r>
              <a:rPr lang="en-US" altLang="ko-KR">
                <a:ea typeface="굴림" charset="-127"/>
                <a:cs typeface="굴림" charset="-127"/>
              </a:rPr>
              <a:t>Call taker user interface</a:t>
            </a:r>
            <a:endParaRPr lang="en-US"/>
          </a:p>
        </p:txBody>
      </p:sp>
      <p:sp>
        <p:nvSpPr>
          <p:cNvPr id="2060" name="AutoShape 12"/>
          <p:cNvSpPr>
            <a:spLocks noChangeArrowheads="1"/>
          </p:cNvSpPr>
          <p:nvPr/>
        </p:nvSpPr>
        <p:spPr bwMode="auto">
          <a:xfrm>
            <a:off x="5105400" y="2667000"/>
            <a:ext cx="3352800" cy="16764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9525">
            <a:noFill/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altLang="ko-KR" b="1">
                <a:ea typeface="굴림" charset="-127"/>
                <a:cs typeface="굴림" charset="-127"/>
              </a:rPr>
              <a:t>Technical standards</a:t>
            </a:r>
          </a:p>
          <a:p>
            <a:pPr algn="ctr"/>
            <a:endParaRPr lang="en-US" altLang="ko-KR">
              <a:ea typeface="굴림" charset="-127"/>
              <a:cs typeface="굴림" charset="-127"/>
            </a:endParaRPr>
          </a:p>
          <a:p>
            <a:pPr algn="ctr"/>
            <a:r>
              <a:rPr lang="en-US" altLang="ko-KR">
                <a:ea typeface="굴림" charset="-127"/>
                <a:cs typeface="굴림" charset="-127"/>
              </a:rPr>
              <a:t>System architecture</a:t>
            </a:r>
          </a:p>
          <a:p>
            <a:pPr algn="ctr"/>
            <a:r>
              <a:rPr lang="en-US" altLang="ko-KR">
                <a:ea typeface="굴림" charset="-127"/>
                <a:cs typeface="굴림" charset="-127"/>
              </a:rPr>
              <a:t>Behavior of components</a:t>
            </a:r>
          </a:p>
          <a:p>
            <a:pPr algn="ctr"/>
            <a:r>
              <a:rPr lang="en-US" altLang="ko-KR">
                <a:ea typeface="굴림" charset="-127"/>
                <a:cs typeface="굴림" charset="-127"/>
              </a:rPr>
              <a:t>Format of location objects</a:t>
            </a:r>
            <a:endParaRPr lang="en-US"/>
          </a:p>
        </p:txBody>
      </p:sp>
      <p:sp>
        <p:nvSpPr>
          <p:cNvPr id="2061" name="AutoShape 13"/>
          <p:cNvSpPr>
            <a:spLocks noChangeArrowheads="1"/>
          </p:cNvSpPr>
          <p:nvPr/>
        </p:nvSpPr>
        <p:spPr bwMode="auto">
          <a:xfrm rot="3122098">
            <a:off x="3124201" y="4530725"/>
            <a:ext cx="762000" cy="441325"/>
          </a:xfrm>
          <a:prstGeom prst="notchedRightArrow">
            <a:avLst>
              <a:gd name="adj1" fmla="val 50000"/>
              <a:gd name="adj2" fmla="val 43165"/>
            </a:avLst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63" name="AutoShape 15"/>
          <p:cNvSpPr>
            <a:spLocks noChangeArrowheads="1"/>
          </p:cNvSpPr>
          <p:nvPr/>
        </p:nvSpPr>
        <p:spPr bwMode="auto">
          <a:xfrm rot="18477902" flipH="1">
            <a:off x="5326063" y="4530725"/>
            <a:ext cx="762000" cy="441325"/>
          </a:xfrm>
          <a:prstGeom prst="notchedRightArrow">
            <a:avLst>
              <a:gd name="adj1" fmla="val 50000"/>
              <a:gd name="adj2" fmla="val 43165"/>
            </a:avLst>
          </a:prstGeom>
          <a:solidFill>
            <a:srgbClr val="FFFF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64" name="Text Box 16"/>
          <p:cNvSpPr txBox="1">
            <a:spLocks noChangeArrowheads="1"/>
          </p:cNvSpPr>
          <p:nvPr/>
        </p:nvSpPr>
        <p:spPr bwMode="auto">
          <a:xfrm>
            <a:off x="4953000" y="1955800"/>
            <a:ext cx="3738563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ko-KR" sz="2000">
                <a:ea typeface="굴림" charset="-127"/>
                <a:cs typeface="굴림" charset="-127"/>
              </a:rPr>
              <a:t>IETF ECRIT Working Group</a:t>
            </a:r>
          </a:p>
          <a:p>
            <a:pPr algn="ctr"/>
            <a:r>
              <a:rPr lang="en-US" altLang="ko-KR" sz="2000">
                <a:ea typeface="굴림" charset="-127"/>
                <a:cs typeface="굴림" charset="-127"/>
              </a:rPr>
              <a:t>IETF GEOPRIV Working Group</a:t>
            </a:r>
            <a:endParaRPr lang="en-US" sz="2000"/>
          </a:p>
        </p:txBody>
      </p:sp>
      <p:sp>
        <p:nvSpPr>
          <p:cNvPr id="2065" name="Text Box 17"/>
          <p:cNvSpPr txBox="1">
            <a:spLocks noChangeArrowheads="1"/>
          </p:cNvSpPr>
          <p:nvPr/>
        </p:nvSpPr>
        <p:spPr bwMode="auto">
          <a:xfrm>
            <a:off x="2079625" y="2108200"/>
            <a:ext cx="8921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ko-KR" sz="2000">
                <a:ea typeface="굴림" charset="-127"/>
                <a:cs typeface="굴림" charset="-127"/>
              </a:rPr>
              <a:t>NENA</a:t>
            </a:r>
            <a:endParaRPr lang="en-US" sz="20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0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20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20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20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7" grpId="0"/>
      <p:bldP spid="2058" grpId="0" animBg="1"/>
      <p:bldP spid="2059" grpId="0" animBg="1"/>
      <p:bldP spid="2060" grpId="0" animBg="1"/>
      <p:bldP spid="2061" grpId="0" animBg="1"/>
      <p:bldP spid="2063" grpId="0" animBg="1"/>
      <p:bldP spid="2064" grpId="0"/>
      <p:bldP spid="206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200" dirty="0" smtClean="0"/>
              <a:t>FAA training: beyond phone numbers</a:t>
            </a:r>
          </a:p>
          <a:p>
            <a:r>
              <a:rPr lang="en-US" sz="3200" dirty="0" smtClean="0"/>
              <a:t>NG911 prototype: integrating data</a:t>
            </a:r>
          </a:p>
          <a:p>
            <a:r>
              <a:rPr lang="en-US" sz="3200" dirty="0" smtClean="0"/>
              <a:t>BASS application sharing: beyond voice and video</a:t>
            </a:r>
            <a:endParaRPr lang="en-US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8FF420-BD8C-504F-AC45-7BBA26AE665F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0" y="533400"/>
            <a:ext cx="9144000" cy="381000"/>
          </a:xfrm>
        </p:spPr>
        <p:txBody>
          <a:bodyPr/>
          <a:lstStyle/>
          <a:p>
            <a:pPr algn="ctr">
              <a:buFontTx/>
              <a:buNone/>
            </a:pPr>
            <a:r>
              <a:rPr lang="en-US" altLang="ko-KR" sz="2000">
                <a:ea typeface="굴림" charset="-127"/>
                <a:cs typeface="굴림" charset="-127"/>
              </a:rPr>
              <a:t>The POC system is deployed in </a:t>
            </a:r>
            <a:r>
              <a:rPr lang="en-US" sz="2000"/>
              <a:t>5 real PSAPs and 3 labs across the USA</a:t>
            </a:r>
            <a:r>
              <a:rPr lang="en-US" altLang="ko-KR" sz="2000">
                <a:ea typeface="굴림" charset="-127"/>
                <a:cs typeface="굴림" charset="-127"/>
              </a:rPr>
              <a:t>.</a:t>
            </a:r>
          </a:p>
          <a:p>
            <a:pPr algn="ctr">
              <a:buFontTx/>
              <a:buNone/>
            </a:pPr>
            <a:r>
              <a:rPr lang="en-US" altLang="ko-KR" sz="1800">
                <a:ea typeface="굴림" charset="-127"/>
                <a:cs typeface="굴림" charset="-127"/>
              </a:rPr>
              <a:t>PSAP: Public Safety Answering Point (=Emergency call center)</a:t>
            </a:r>
            <a:endParaRPr lang="en-US" sz="1800"/>
          </a:p>
        </p:txBody>
      </p:sp>
      <p:pic>
        <p:nvPicPr>
          <p:cNvPr id="14340" name="Picture 4" descr="psap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219200"/>
            <a:ext cx="9144000" cy="5024438"/>
          </a:xfrm>
          <a:prstGeom prst="rect">
            <a:avLst/>
          </a:prstGeom>
          <a:noFill/>
        </p:spPr>
      </p:pic>
      <p:sp>
        <p:nvSpPr>
          <p:cNvPr id="14341" name="AutoShape 5"/>
          <p:cNvSpPr>
            <a:spLocks noChangeArrowheads="1"/>
          </p:cNvSpPr>
          <p:nvPr/>
        </p:nvSpPr>
        <p:spPr bwMode="auto">
          <a:xfrm>
            <a:off x="4724400" y="3124200"/>
            <a:ext cx="990600" cy="381000"/>
          </a:xfrm>
          <a:prstGeom prst="wedgeRoundRectCallout">
            <a:avLst>
              <a:gd name="adj1" fmla="val 68750"/>
              <a:gd name="adj2" fmla="val -22083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0" tIns="0" rIns="0" bIns="0">
            <a:prstTxWarp prst="textNoShape">
              <a:avLst/>
            </a:prstTxWarp>
          </a:bodyPr>
          <a:lstStyle/>
          <a:p>
            <a:pPr lvl="1">
              <a:lnSpc>
                <a:spcPct val="80000"/>
              </a:lnSpc>
              <a:spcBef>
                <a:spcPct val="20000"/>
              </a:spcBef>
            </a:pPr>
            <a:endParaRPr lang="en-US" sz="1000"/>
          </a:p>
        </p:txBody>
      </p:sp>
      <p:sp>
        <p:nvSpPr>
          <p:cNvPr id="14342" name="Text Box 6"/>
          <p:cNvSpPr txBox="1">
            <a:spLocks noChangeArrowheads="1"/>
          </p:cNvSpPr>
          <p:nvPr/>
        </p:nvSpPr>
        <p:spPr bwMode="auto">
          <a:xfrm>
            <a:off x="4724400" y="3200400"/>
            <a:ext cx="990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00" b="1">
                <a:solidFill>
                  <a:schemeClr val="accent2"/>
                </a:solidFill>
              </a:rPr>
              <a:t>Fort Wayne, IN</a:t>
            </a:r>
          </a:p>
        </p:txBody>
      </p:sp>
      <p:sp>
        <p:nvSpPr>
          <p:cNvPr id="14343" name="AutoShape 7"/>
          <p:cNvSpPr>
            <a:spLocks noChangeArrowheads="1"/>
          </p:cNvSpPr>
          <p:nvPr/>
        </p:nvSpPr>
        <p:spPr bwMode="auto">
          <a:xfrm>
            <a:off x="6629400" y="2286000"/>
            <a:ext cx="990600" cy="381000"/>
          </a:xfrm>
          <a:prstGeom prst="wedgeRoundRectCallout">
            <a:avLst>
              <a:gd name="adj1" fmla="val -35097"/>
              <a:gd name="adj2" fmla="val 107917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0" tIns="0" rIns="0" bIns="0">
            <a:prstTxWarp prst="textNoShape">
              <a:avLst/>
            </a:prstTxWarp>
          </a:bodyPr>
          <a:lstStyle/>
          <a:p>
            <a:pPr lvl="1">
              <a:lnSpc>
                <a:spcPct val="80000"/>
              </a:lnSpc>
              <a:spcBef>
                <a:spcPct val="20000"/>
              </a:spcBef>
            </a:pPr>
            <a:endParaRPr lang="en-US" sz="1000"/>
          </a:p>
        </p:txBody>
      </p:sp>
      <p:sp>
        <p:nvSpPr>
          <p:cNvPr id="14344" name="Text Box 8"/>
          <p:cNvSpPr txBox="1">
            <a:spLocks noChangeArrowheads="1"/>
          </p:cNvSpPr>
          <p:nvPr/>
        </p:nvSpPr>
        <p:spPr bwMode="auto">
          <a:xfrm>
            <a:off x="6629400" y="2362200"/>
            <a:ext cx="990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00" b="1">
                <a:solidFill>
                  <a:schemeClr val="accent2"/>
                </a:solidFill>
              </a:rPr>
              <a:t>Rochester, NY</a:t>
            </a:r>
          </a:p>
        </p:txBody>
      </p:sp>
      <p:sp>
        <p:nvSpPr>
          <p:cNvPr id="14345" name="AutoShape 9"/>
          <p:cNvSpPr>
            <a:spLocks noChangeArrowheads="1"/>
          </p:cNvSpPr>
          <p:nvPr/>
        </p:nvSpPr>
        <p:spPr bwMode="auto">
          <a:xfrm>
            <a:off x="2743200" y="1905000"/>
            <a:ext cx="914400" cy="381000"/>
          </a:xfrm>
          <a:prstGeom prst="wedgeRoundRectCallout">
            <a:avLst>
              <a:gd name="adj1" fmla="val -47394"/>
              <a:gd name="adj2" fmla="val 95417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0" tIns="0" rIns="0" bIns="0">
            <a:prstTxWarp prst="textNoShape">
              <a:avLst/>
            </a:prstTxWarp>
          </a:bodyPr>
          <a:lstStyle/>
          <a:p>
            <a:pPr lvl="1">
              <a:lnSpc>
                <a:spcPct val="80000"/>
              </a:lnSpc>
              <a:spcBef>
                <a:spcPct val="20000"/>
              </a:spcBef>
            </a:pPr>
            <a:endParaRPr lang="en-US" sz="1000"/>
          </a:p>
        </p:txBody>
      </p:sp>
      <p:sp>
        <p:nvSpPr>
          <p:cNvPr id="14346" name="Text Box 10"/>
          <p:cNvSpPr txBox="1">
            <a:spLocks noChangeArrowheads="1"/>
          </p:cNvSpPr>
          <p:nvPr/>
        </p:nvSpPr>
        <p:spPr bwMode="auto">
          <a:xfrm>
            <a:off x="2743200" y="1981200"/>
            <a:ext cx="990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00" b="1">
                <a:solidFill>
                  <a:schemeClr val="accent2"/>
                </a:solidFill>
              </a:rPr>
              <a:t>Bozeman, MT</a:t>
            </a:r>
          </a:p>
        </p:txBody>
      </p:sp>
      <p:sp>
        <p:nvSpPr>
          <p:cNvPr id="14347" name="AutoShape 11"/>
          <p:cNvSpPr>
            <a:spLocks noChangeArrowheads="1"/>
          </p:cNvSpPr>
          <p:nvPr/>
        </p:nvSpPr>
        <p:spPr bwMode="auto">
          <a:xfrm>
            <a:off x="457200" y="1600200"/>
            <a:ext cx="1066800" cy="381000"/>
          </a:xfrm>
          <a:prstGeom prst="wedgeRoundRectCallout">
            <a:avLst>
              <a:gd name="adj1" fmla="val 45088"/>
              <a:gd name="adj2" fmla="val 90417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0" tIns="0" rIns="0" bIns="0">
            <a:prstTxWarp prst="textNoShape">
              <a:avLst/>
            </a:prstTxWarp>
          </a:bodyPr>
          <a:lstStyle/>
          <a:p>
            <a:pPr lvl="1">
              <a:lnSpc>
                <a:spcPct val="80000"/>
              </a:lnSpc>
              <a:spcBef>
                <a:spcPct val="20000"/>
              </a:spcBef>
            </a:pPr>
            <a:endParaRPr lang="en-US" sz="1000"/>
          </a:p>
        </p:txBody>
      </p:sp>
      <p:sp>
        <p:nvSpPr>
          <p:cNvPr id="14348" name="Text Box 12"/>
          <p:cNvSpPr txBox="1">
            <a:spLocks noChangeArrowheads="1"/>
          </p:cNvSpPr>
          <p:nvPr/>
        </p:nvSpPr>
        <p:spPr bwMode="auto">
          <a:xfrm>
            <a:off x="457200" y="1676400"/>
            <a:ext cx="1143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00" b="1">
                <a:solidFill>
                  <a:schemeClr val="accent2"/>
                </a:solidFill>
              </a:rPr>
              <a:t>King County, WA</a:t>
            </a:r>
          </a:p>
        </p:txBody>
      </p:sp>
      <p:sp>
        <p:nvSpPr>
          <p:cNvPr id="14349" name="AutoShape 13"/>
          <p:cNvSpPr>
            <a:spLocks noChangeArrowheads="1"/>
          </p:cNvSpPr>
          <p:nvPr/>
        </p:nvSpPr>
        <p:spPr bwMode="auto">
          <a:xfrm>
            <a:off x="4724400" y="2057400"/>
            <a:ext cx="838200" cy="381000"/>
          </a:xfrm>
          <a:prstGeom prst="wedgeRoundRectCallout">
            <a:avLst>
              <a:gd name="adj1" fmla="val -28977"/>
              <a:gd name="adj2" fmla="val 92917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0" tIns="0" rIns="0" bIns="0">
            <a:prstTxWarp prst="textNoShape">
              <a:avLst/>
            </a:prstTxWarp>
          </a:bodyPr>
          <a:lstStyle/>
          <a:p>
            <a:pPr lvl="1">
              <a:lnSpc>
                <a:spcPct val="80000"/>
              </a:lnSpc>
              <a:spcBef>
                <a:spcPct val="20000"/>
              </a:spcBef>
            </a:pPr>
            <a:endParaRPr lang="en-US" sz="1000"/>
          </a:p>
        </p:txBody>
      </p:sp>
      <p:sp>
        <p:nvSpPr>
          <p:cNvPr id="14350" name="Text Box 14"/>
          <p:cNvSpPr txBox="1">
            <a:spLocks noChangeArrowheads="1"/>
          </p:cNvSpPr>
          <p:nvPr/>
        </p:nvSpPr>
        <p:spPr bwMode="auto">
          <a:xfrm>
            <a:off x="4724400" y="2133600"/>
            <a:ext cx="990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00" b="1">
                <a:solidFill>
                  <a:schemeClr val="accent2"/>
                </a:solidFill>
              </a:rPr>
              <a:t>St. Paul, MN</a:t>
            </a:r>
          </a:p>
        </p:txBody>
      </p:sp>
      <p:sp>
        <p:nvSpPr>
          <p:cNvPr id="14351" name="AutoShape 15"/>
          <p:cNvSpPr>
            <a:spLocks noChangeArrowheads="1"/>
          </p:cNvSpPr>
          <p:nvPr/>
        </p:nvSpPr>
        <p:spPr bwMode="auto">
          <a:xfrm>
            <a:off x="7620000" y="2971800"/>
            <a:ext cx="762000" cy="381000"/>
          </a:xfrm>
          <a:prstGeom prst="wedgeRoundRectCallout">
            <a:avLst>
              <a:gd name="adj1" fmla="val -99375"/>
              <a:gd name="adj2" fmla="val 32917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0" tIns="0" rIns="0" bIns="0">
            <a:prstTxWarp prst="textNoShape">
              <a:avLst/>
            </a:prstTxWarp>
          </a:bodyPr>
          <a:lstStyle/>
          <a:p>
            <a:pPr lvl="1">
              <a:lnSpc>
                <a:spcPct val="80000"/>
              </a:lnSpc>
              <a:spcBef>
                <a:spcPct val="20000"/>
              </a:spcBef>
            </a:pPr>
            <a:endParaRPr lang="en-US" sz="1000"/>
          </a:p>
        </p:txBody>
      </p:sp>
      <p:sp>
        <p:nvSpPr>
          <p:cNvPr id="14352" name="AutoShape 16"/>
          <p:cNvSpPr>
            <a:spLocks noChangeArrowheads="1"/>
          </p:cNvSpPr>
          <p:nvPr/>
        </p:nvSpPr>
        <p:spPr bwMode="auto">
          <a:xfrm>
            <a:off x="6858000" y="3962400"/>
            <a:ext cx="762000" cy="381000"/>
          </a:xfrm>
          <a:prstGeom prst="wedgeRoundRectCallout">
            <a:avLst>
              <a:gd name="adj1" fmla="val -51875"/>
              <a:gd name="adj2" fmla="val -137083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0" tIns="0" rIns="0" bIns="0">
            <a:prstTxWarp prst="textNoShape">
              <a:avLst/>
            </a:prstTxWarp>
          </a:bodyPr>
          <a:lstStyle/>
          <a:p>
            <a:pPr lvl="1">
              <a:lnSpc>
                <a:spcPct val="80000"/>
              </a:lnSpc>
              <a:spcBef>
                <a:spcPct val="20000"/>
              </a:spcBef>
            </a:pPr>
            <a:endParaRPr lang="en-US" sz="1000"/>
          </a:p>
        </p:txBody>
      </p:sp>
      <p:sp>
        <p:nvSpPr>
          <p:cNvPr id="14353" name="AutoShape 17"/>
          <p:cNvSpPr>
            <a:spLocks noChangeArrowheads="1"/>
          </p:cNvSpPr>
          <p:nvPr/>
        </p:nvSpPr>
        <p:spPr bwMode="auto">
          <a:xfrm>
            <a:off x="3429000" y="4343400"/>
            <a:ext cx="990600" cy="381000"/>
          </a:xfrm>
          <a:prstGeom prst="wedgeRoundRectCallout">
            <a:avLst>
              <a:gd name="adj1" fmla="val 58171"/>
              <a:gd name="adj2" fmla="val 75417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0" tIns="0" rIns="0" bIns="0">
            <a:prstTxWarp prst="textNoShape">
              <a:avLst/>
            </a:prstTxWarp>
          </a:bodyPr>
          <a:lstStyle/>
          <a:p>
            <a:pPr lvl="1">
              <a:lnSpc>
                <a:spcPct val="80000"/>
              </a:lnSpc>
              <a:spcBef>
                <a:spcPct val="20000"/>
              </a:spcBef>
            </a:pPr>
            <a:endParaRPr lang="en-US" sz="1000"/>
          </a:p>
        </p:txBody>
      </p:sp>
      <p:sp>
        <p:nvSpPr>
          <p:cNvPr id="14354" name="Text Box 18"/>
          <p:cNvSpPr txBox="1">
            <a:spLocks noChangeArrowheads="1"/>
          </p:cNvSpPr>
          <p:nvPr/>
        </p:nvSpPr>
        <p:spPr bwMode="auto">
          <a:xfrm>
            <a:off x="6858000" y="4038600"/>
            <a:ext cx="990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00" b="1">
                <a:solidFill>
                  <a:srgbClr val="A50021"/>
                </a:solidFill>
              </a:rPr>
              <a:t>BAH Lab</a:t>
            </a:r>
          </a:p>
        </p:txBody>
      </p:sp>
      <p:sp>
        <p:nvSpPr>
          <p:cNvPr id="14355" name="Text Box 19"/>
          <p:cNvSpPr txBox="1">
            <a:spLocks noChangeArrowheads="1"/>
          </p:cNvSpPr>
          <p:nvPr/>
        </p:nvSpPr>
        <p:spPr bwMode="auto">
          <a:xfrm>
            <a:off x="7620000" y="2971800"/>
            <a:ext cx="9144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00" b="1">
                <a:solidFill>
                  <a:srgbClr val="A50021"/>
                </a:solidFill>
              </a:rPr>
              <a:t>Columbia Univ. Lab</a:t>
            </a:r>
          </a:p>
        </p:txBody>
      </p:sp>
      <p:sp>
        <p:nvSpPr>
          <p:cNvPr id="14356" name="Text Box 20"/>
          <p:cNvSpPr txBox="1">
            <a:spLocks noChangeArrowheads="1"/>
          </p:cNvSpPr>
          <p:nvPr/>
        </p:nvSpPr>
        <p:spPr bwMode="auto">
          <a:xfrm>
            <a:off x="3505200" y="4419600"/>
            <a:ext cx="990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00" b="1">
                <a:solidFill>
                  <a:srgbClr val="A50021"/>
                </a:solidFill>
              </a:rPr>
              <a:t>TAMU Lab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40" name="Rectangle 8"/>
          <p:cNvSpPr>
            <a:spLocks noChangeArrowheads="1"/>
          </p:cNvSpPr>
          <p:nvPr/>
        </p:nvSpPr>
        <p:spPr bwMode="auto">
          <a:xfrm>
            <a:off x="2971800" y="685800"/>
            <a:ext cx="5867400" cy="61722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altLang="ko-KR" sz="2400">
                <a:ea typeface="굴림" charset="-127"/>
                <a:cs typeface="굴림" charset="-127"/>
              </a:rPr>
              <a:t>Emergency Services Network (ESN)</a:t>
            </a:r>
            <a:endParaRPr lang="en-US"/>
          </a:p>
        </p:txBody>
      </p:sp>
      <p:sp>
        <p:nvSpPr>
          <p:cNvPr id="44041" name="Text Box 9"/>
          <p:cNvSpPr txBox="1">
            <a:spLocks noChangeArrowheads="1"/>
          </p:cNvSpPr>
          <p:nvPr/>
        </p:nvSpPr>
        <p:spPr bwMode="auto">
          <a:xfrm>
            <a:off x="2438400" y="2971800"/>
            <a:ext cx="6035675" cy="3276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 anchorCtr="1">
            <a:prstTxWarp prst="textNoShape">
              <a:avLst/>
            </a:prstTxWarp>
          </a:bodyPr>
          <a:lstStyle/>
          <a:p>
            <a:r>
              <a:rPr lang="en-US" altLang="ko-KR">
                <a:ea typeface="굴림" charset="-127"/>
                <a:cs typeface="굴림" charset="-127"/>
              </a:rPr>
              <a:t>Network used by emergency caller to ask for help</a:t>
            </a:r>
          </a:p>
          <a:p>
            <a:endParaRPr lang="en-US" altLang="ko-KR">
              <a:ea typeface="굴림" charset="-127"/>
              <a:cs typeface="굴림" charset="-127"/>
            </a:endParaRPr>
          </a:p>
          <a:p>
            <a:r>
              <a:rPr lang="en-US" altLang="ko-KR">
                <a:ea typeface="굴림" charset="-127"/>
                <a:cs typeface="굴림" charset="-127"/>
              </a:rPr>
              <a:t>Examples: PSTN, Cellular, Residential VoIP</a:t>
            </a:r>
          </a:p>
          <a:p>
            <a:endParaRPr lang="en-US" altLang="ko-KR">
              <a:ea typeface="굴림" charset="-127"/>
              <a:cs typeface="굴림" charset="-127"/>
            </a:endParaRPr>
          </a:p>
          <a:p>
            <a:r>
              <a:rPr lang="en-US" altLang="ko-KR">
                <a:ea typeface="굴림" charset="-127"/>
                <a:cs typeface="굴림" charset="-127"/>
              </a:rPr>
              <a:t>Role</a:t>
            </a:r>
          </a:p>
          <a:p>
            <a:r>
              <a:rPr lang="en-US" altLang="ko-KR">
                <a:ea typeface="굴림" charset="-127"/>
                <a:cs typeface="굴림" charset="-127"/>
              </a:rPr>
              <a:t>1. Determine location of caller</a:t>
            </a:r>
          </a:p>
          <a:p>
            <a:r>
              <a:rPr lang="en-US" altLang="ko-KR">
                <a:ea typeface="굴림" charset="-127"/>
                <a:cs typeface="굴림" charset="-127"/>
              </a:rPr>
              <a:t>2. Route call to ESN</a:t>
            </a:r>
            <a:endParaRPr lang="en-US"/>
          </a:p>
        </p:txBody>
      </p:sp>
      <p:cxnSp>
        <p:nvCxnSpPr>
          <p:cNvPr id="44036" name="AutoShape 4"/>
          <p:cNvCxnSpPr>
            <a:cxnSpLocks noChangeShapeType="1"/>
          </p:cNvCxnSpPr>
          <p:nvPr/>
        </p:nvCxnSpPr>
        <p:spPr bwMode="auto">
          <a:xfrm flipH="1">
            <a:off x="1289050" y="2187575"/>
            <a:ext cx="6350" cy="78422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</p:cxnSp>
      <p:sp>
        <p:nvSpPr>
          <p:cNvPr id="44037" name="Text Box 5"/>
          <p:cNvSpPr txBox="1">
            <a:spLocks noChangeArrowheads="1"/>
          </p:cNvSpPr>
          <p:nvPr/>
        </p:nvSpPr>
        <p:spPr bwMode="auto">
          <a:xfrm>
            <a:off x="914400" y="1690688"/>
            <a:ext cx="7175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ko-KR">
                <a:ea typeface="굴림" charset="-127"/>
                <a:cs typeface="굴림" charset="-127"/>
              </a:rPr>
              <a:t>9-1-1</a:t>
            </a:r>
            <a:endParaRPr lang="en-US"/>
          </a:p>
        </p:txBody>
      </p:sp>
      <p:sp>
        <p:nvSpPr>
          <p:cNvPr id="44038" name="Rectangle 6"/>
          <p:cNvSpPr>
            <a:spLocks noChangeArrowheads="1"/>
          </p:cNvSpPr>
          <p:nvPr/>
        </p:nvSpPr>
        <p:spPr bwMode="auto">
          <a:xfrm>
            <a:off x="152400" y="2971800"/>
            <a:ext cx="2209800" cy="3276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altLang="ko-KR" sz="2000">
                <a:ea typeface="굴림" charset="-127"/>
                <a:cs typeface="굴림" charset="-127"/>
              </a:rPr>
              <a:t>Access Network</a:t>
            </a:r>
            <a:endParaRPr lang="en-US" sz="2000"/>
          </a:p>
        </p:txBody>
      </p:sp>
      <p:pic>
        <p:nvPicPr>
          <p:cNvPr id="44039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60450" y="1295400"/>
            <a:ext cx="414338" cy="457200"/>
          </a:xfrm>
          <a:prstGeom prst="rect">
            <a:avLst/>
          </a:prstGeom>
          <a:noFill/>
        </p:spPr>
      </p:pic>
      <p:graphicFrame>
        <p:nvGraphicFramePr>
          <p:cNvPr id="44042" name="Object 10"/>
          <p:cNvGraphicFramePr>
            <a:graphicFrameLocks noChangeAspect="1"/>
          </p:cNvGraphicFramePr>
          <p:nvPr/>
        </p:nvGraphicFramePr>
        <p:xfrm>
          <a:off x="2971800" y="685800"/>
          <a:ext cx="5867400" cy="6145213"/>
        </p:xfrm>
        <a:graphic>
          <a:graphicData uri="http://schemas.openxmlformats.org/presentationml/2006/ole">
            <p:oleObj spid="_x0000_s408578" name="Visio" r:id="rId4" imgW="5867116" imgH="6145418" progId="Visio.Drawing.11">
              <p:embed/>
            </p:oleObj>
          </a:graphicData>
        </a:graphic>
      </p:graphicFrame>
      <p:sp>
        <p:nvSpPr>
          <p:cNvPr id="44043" name="Text Box 11"/>
          <p:cNvSpPr txBox="1">
            <a:spLocks noChangeArrowheads="1"/>
          </p:cNvSpPr>
          <p:nvPr/>
        </p:nvSpPr>
        <p:spPr bwMode="auto">
          <a:xfrm>
            <a:off x="228600" y="152400"/>
            <a:ext cx="7516813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ko-KR" sz="3200">
                <a:ea typeface="굴림" charset="-127"/>
                <a:cs typeface="굴림" charset="-127"/>
              </a:rPr>
              <a:t>POC system is divided into two networks</a:t>
            </a:r>
            <a:endParaRPr lang="en-US" sz="3200"/>
          </a:p>
        </p:txBody>
      </p:sp>
      <p:sp>
        <p:nvSpPr>
          <p:cNvPr id="44044" name="Text Box 12"/>
          <p:cNvSpPr txBox="1">
            <a:spLocks noChangeArrowheads="1"/>
          </p:cNvSpPr>
          <p:nvPr/>
        </p:nvSpPr>
        <p:spPr bwMode="auto">
          <a:xfrm>
            <a:off x="3152775" y="2441575"/>
            <a:ext cx="5457825" cy="1673225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 anchorCtr="1">
            <a:prstTxWarp prst="textNoShape">
              <a:avLst/>
            </a:prstTxWarp>
          </a:bodyPr>
          <a:lstStyle/>
          <a:p>
            <a:pPr algn="ctr"/>
            <a:r>
              <a:rPr lang="en-US" altLang="ko-KR" sz="2400">
                <a:ea typeface="굴림" charset="-127"/>
                <a:cs typeface="굴림" charset="-127"/>
              </a:rPr>
              <a:t>SIP-based network of PSAPs </a:t>
            </a:r>
          </a:p>
          <a:p>
            <a:pPr algn="ctr"/>
            <a:r>
              <a:rPr lang="en-US" altLang="ko-KR" sz="2400">
                <a:ea typeface="굴림" charset="-127"/>
                <a:cs typeface="굴림" charset="-127"/>
              </a:rPr>
              <a:t>managed by the emergency authorities</a:t>
            </a:r>
            <a:endParaRPr lang="en-US" sz="24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40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40" grpId="0" animBg="1"/>
      <p:bldP spid="44041" grpId="0" animBg="1"/>
      <p:bldP spid="44041" grpId="1" animBg="1"/>
      <p:bldP spid="4404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8" name="Text Box 6"/>
          <p:cNvSpPr txBox="1">
            <a:spLocks noChangeArrowheads="1"/>
          </p:cNvSpPr>
          <p:nvPr/>
        </p:nvSpPr>
        <p:spPr bwMode="auto">
          <a:xfrm>
            <a:off x="381000" y="760413"/>
            <a:ext cx="433965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r>
              <a:rPr lang="en-US" altLang="ko-KR" sz="2000" dirty="0">
                <a:ea typeface="굴림" charset="-127"/>
                <a:cs typeface="굴림" charset="-127"/>
              </a:rPr>
              <a:t>Why is location important?</a:t>
            </a:r>
          </a:p>
          <a:p>
            <a:pPr algn="l">
              <a:buFontTx/>
              <a:buChar char="•"/>
            </a:pPr>
            <a:r>
              <a:rPr lang="en-US" altLang="ko-KR" sz="2000" dirty="0">
                <a:ea typeface="굴림" charset="-127"/>
                <a:cs typeface="굴림" charset="-127"/>
              </a:rPr>
              <a:t> Send help to the site of emergency</a:t>
            </a:r>
          </a:p>
          <a:p>
            <a:pPr algn="l">
              <a:buFontTx/>
              <a:buChar char="•"/>
            </a:pPr>
            <a:r>
              <a:rPr lang="en-US" altLang="ko-KR" sz="2000" dirty="0">
                <a:ea typeface="굴림" charset="-127"/>
                <a:cs typeface="굴림" charset="-127"/>
              </a:rPr>
              <a:t> Route call to the correct destination</a:t>
            </a:r>
          </a:p>
        </p:txBody>
      </p:sp>
      <p:pic>
        <p:nvPicPr>
          <p:cNvPr id="3079" name="Picture 7" descr="DHC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33600" y="3290888"/>
            <a:ext cx="720725" cy="733425"/>
          </a:xfrm>
          <a:prstGeom prst="rect">
            <a:avLst/>
          </a:prstGeom>
          <a:noFill/>
        </p:spPr>
      </p:pic>
      <p:graphicFrame>
        <p:nvGraphicFramePr>
          <p:cNvPr id="3080" name="Object 8"/>
          <p:cNvGraphicFramePr>
            <a:graphicFrameLocks noChangeAspect="1"/>
          </p:cNvGraphicFramePr>
          <p:nvPr/>
        </p:nvGraphicFramePr>
        <p:xfrm>
          <a:off x="3581400" y="2300288"/>
          <a:ext cx="860425" cy="646112"/>
        </p:xfrm>
        <a:graphic>
          <a:graphicData uri="http://schemas.openxmlformats.org/presentationml/2006/ole">
            <p:oleObj spid="_x0000_s409602" name="Visio" r:id="rId4" imgW="556280" imgH="416804" progId="Visio.Drawing.11">
              <p:embed/>
            </p:oleObj>
          </a:graphicData>
        </a:graphic>
      </p:graphicFrame>
      <p:graphicFrame>
        <p:nvGraphicFramePr>
          <p:cNvPr id="3081" name="Object 9"/>
          <p:cNvGraphicFramePr>
            <a:graphicFrameLocks noChangeAspect="1"/>
          </p:cNvGraphicFramePr>
          <p:nvPr/>
        </p:nvGraphicFramePr>
        <p:xfrm>
          <a:off x="5943600" y="3976688"/>
          <a:ext cx="509588" cy="1066800"/>
        </p:xfrm>
        <a:graphic>
          <a:graphicData uri="http://schemas.openxmlformats.org/presentationml/2006/ole">
            <p:oleObj spid="_x0000_s409603" name="Visio" r:id="rId5" imgW="459069" imgH="962030" progId="Visio.Drawing.11">
              <p:embed/>
            </p:oleObj>
          </a:graphicData>
        </a:graphic>
      </p:graphicFrame>
      <p:pic>
        <p:nvPicPr>
          <p:cNvPr id="3082" name="Picture 10" descr="MCj02821120000[1]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514600" y="5043488"/>
            <a:ext cx="733425" cy="654050"/>
          </a:xfrm>
          <a:prstGeom prst="rect">
            <a:avLst/>
          </a:prstGeom>
          <a:noFill/>
        </p:spPr>
      </p:pic>
      <p:pic>
        <p:nvPicPr>
          <p:cNvPr id="3083" name="Picture 11" descr="MCj03984470000[1]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553075" y="2986088"/>
            <a:ext cx="771525" cy="458787"/>
          </a:xfrm>
          <a:prstGeom prst="rect">
            <a:avLst/>
          </a:prstGeom>
          <a:noFill/>
        </p:spPr>
      </p:pic>
      <p:pic>
        <p:nvPicPr>
          <p:cNvPr id="3085" name="Picture 13" descr="MCj03984450000[1]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419600" y="5272088"/>
            <a:ext cx="838200" cy="673100"/>
          </a:xfrm>
          <a:prstGeom prst="rect">
            <a:avLst/>
          </a:prstGeom>
          <a:noFill/>
        </p:spPr>
      </p:pic>
      <p:sp>
        <p:nvSpPr>
          <p:cNvPr id="3086" name="Text Box 14"/>
          <p:cNvSpPr txBox="1">
            <a:spLocks noChangeArrowheads="1"/>
          </p:cNvSpPr>
          <p:nvPr/>
        </p:nvSpPr>
        <p:spPr bwMode="auto">
          <a:xfrm>
            <a:off x="6572250" y="4281488"/>
            <a:ext cx="12763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ko-KR">
                <a:ea typeface="굴림" charset="-127"/>
                <a:cs typeface="굴림" charset="-127"/>
              </a:rPr>
              <a:t>Cell Tower</a:t>
            </a:r>
            <a:endParaRPr lang="en-US"/>
          </a:p>
        </p:txBody>
      </p:sp>
      <p:sp>
        <p:nvSpPr>
          <p:cNvPr id="3087" name="Text Box 15"/>
          <p:cNvSpPr txBox="1">
            <a:spLocks noChangeArrowheads="1"/>
          </p:cNvSpPr>
          <p:nvPr/>
        </p:nvSpPr>
        <p:spPr bwMode="auto">
          <a:xfrm>
            <a:off x="6400800" y="2909888"/>
            <a:ext cx="13398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ko-KR">
                <a:ea typeface="굴림" charset="-127"/>
                <a:cs typeface="굴림" charset="-127"/>
              </a:rPr>
              <a:t>LLDP-MED</a:t>
            </a:r>
          </a:p>
        </p:txBody>
      </p:sp>
      <p:sp>
        <p:nvSpPr>
          <p:cNvPr id="3088" name="Text Box 16"/>
          <p:cNvSpPr txBox="1">
            <a:spLocks noChangeArrowheads="1"/>
          </p:cNvSpPr>
          <p:nvPr/>
        </p:nvSpPr>
        <p:spPr bwMode="auto">
          <a:xfrm>
            <a:off x="3676650" y="1933575"/>
            <a:ext cx="6667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ko-KR">
                <a:ea typeface="굴림" charset="-127"/>
                <a:cs typeface="굴림" charset="-127"/>
              </a:rPr>
              <a:t>GPS</a:t>
            </a:r>
            <a:endParaRPr lang="en-US"/>
          </a:p>
        </p:txBody>
      </p:sp>
      <p:sp>
        <p:nvSpPr>
          <p:cNvPr id="3089" name="Text Box 17"/>
          <p:cNvSpPr txBox="1">
            <a:spLocks noChangeArrowheads="1"/>
          </p:cNvSpPr>
          <p:nvPr/>
        </p:nvSpPr>
        <p:spPr bwMode="auto">
          <a:xfrm>
            <a:off x="1301750" y="3457575"/>
            <a:ext cx="8318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ko-KR">
                <a:ea typeface="굴림" charset="-127"/>
                <a:cs typeface="굴림" charset="-127"/>
              </a:rPr>
              <a:t>DHCP</a:t>
            </a:r>
            <a:endParaRPr lang="en-US"/>
          </a:p>
        </p:txBody>
      </p:sp>
      <p:sp>
        <p:nvSpPr>
          <p:cNvPr id="3090" name="Text Box 18"/>
          <p:cNvSpPr txBox="1">
            <a:spLocks noChangeArrowheads="1"/>
          </p:cNvSpPr>
          <p:nvPr/>
        </p:nvSpPr>
        <p:spPr bwMode="auto">
          <a:xfrm>
            <a:off x="1066800" y="5119688"/>
            <a:ext cx="15303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ko-KR">
                <a:ea typeface="굴림" charset="-127"/>
                <a:cs typeface="굴림" charset="-127"/>
              </a:rPr>
              <a:t>Manual Entry</a:t>
            </a:r>
            <a:endParaRPr lang="en-US"/>
          </a:p>
        </p:txBody>
      </p:sp>
      <p:sp>
        <p:nvSpPr>
          <p:cNvPr id="3091" name="Text Box 19"/>
          <p:cNvSpPr txBox="1">
            <a:spLocks noChangeArrowheads="1"/>
          </p:cNvSpPr>
          <p:nvPr/>
        </p:nvSpPr>
        <p:spPr bwMode="auto">
          <a:xfrm>
            <a:off x="5010150" y="5805488"/>
            <a:ext cx="20002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ko-KR">
                <a:ea typeface="굴림" charset="-127"/>
                <a:cs typeface="굴림" charset="-127"/>
              </a:rPr>
              <a:t>Skyhook Wireless</a:t>
            </a:r>
            <a:endParaRPr lang="en-US"/>
          </a:p>
        </p:txBody>
      </p:sp>
      <p:pic>
        <p:nvPicPr>
          <p:cNvPr id="3102" name="Picture 30" descr="MCj00786220000[1]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962400" y="3367088"/>
            <a:ext cx="754063" cy="1620837"/>
          </a:xfrm>
          <a:prstGeom prst="rect">
            <a:avLst/>
          </a:prstGeom>
          <a:noFill/>
        </p:spPr>
      </p:pic>
      <p:sp>
        <p:nvSpPr>
          <p:cNvPr id="3105" name="Text Box 33"/>
          <p:cNvSpPr txBox="1">
            <a:spLocks noChangeArrowheads="1"/>
          </p:cNvSpPr>
          <p:nvPr/>
        </p:nvSpPr>
        <p:spPr bwMode="auto">
          <a:xfrm>
            <a:off x="5006975" y="760413"/>
            <a:ext cx="3908425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l"/>
            <a:r>
              <a:rPr lang="en-US" altLang="ko-KR" sz="1800" dirty="0">
                <a:ea typeface="굴림" charset="-127"/>
                <a:cs typeface="굴림" charset="-127"/>
              </a:rPr>
              <a:t>How do I send my location?</a:t>
            </a:r>
          </a:p>
          <a:p>
            <a:pPr algn="l">
              <a:buFontTx/>
              <a:buChar char="•"/>
            </a:pPr>
            <a:r>
              <a:rPr lang="en-US" altLang="ko-KR" sz="1800" dirty="0">
                <a:ea typeface="굴림" charset="-127"/>
                <a:cs typeface="굴림" charset="-127"/>
              </a:rPr>
              <a:t>Sent along with SIP INVITE </a:t>
            </a:r>
          </a:p>
          <a:p>
            <a:pPr algn="l">
              <a:buFontTx/>
              <a:buChar char="•"/>
            </a:pPr>
            <a:r>
              <a:rPr lang="en-US" altLang="ko-KR" sz="1800" dirty="0">
                <a:ea typeface="굴림" charset="-127"/>
                <a:cs typeface="굴림" charset="-127"/>
              </a:rPr>
              <a:t>Formatted as PIDF-LO</a:t>
            </a:r>
            <a:r>
              <a:rPr lang="ko-KR" altLang="en-US" sz="1800" dirty="0">
                <a:ea typeface="굴림" charset="-127"/>
                <a:cs typeface="굴림" charset="-127"/>
              </a:rPr>
              <a:t> </a:t>
            </a:r>
            <a:r>
              <a:rPr lang="en-US" altLang="ko-KR" sz="1800" dirty="0">
                <a:ea typeface="굴림" charset="-127"/>
                <a:cs typeface="굴림" charset="-127"/>
              </a:rPr>
              <a:t>XML object</a:t>
            </a:r>
          </a:p>
        </p:txBody>
      </p:sp>
      <p:sp>
        <p:nvSpPr>
          <p:cNvPr id="3106" name="Text Box 34"/>
          <p:cNvSpPr txBox="1">
            <a:spLocks noChangeArrowheads="1"/>
          </p:cNvSpPr>
          <p:nvPr/>
        </p:nvSpPr>
        <p:spPr bwMode="auto">
          <a:xfrm>
            <a:off x="304800" y="381000"/>
            <a:ext cx="4889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ko-KR" altLang="en-US" sz="2400">
                <a:solidFill>
                  <a:srgbClr val="CC3399"/>
                </a:solidFill>
                <a:ea typeface="굴림" charset="-127"/>
                <a:cs typeface="굴림" charset="-127"/>
              </a:rPr>
              <a:t>①</a:t>
            </a:r>
          </a:p>
        </p:txBody>
      </p:sp>
      <p:sp>
        <p:nvSpPr>
          <p:cNvPr id="3108" name="Text Box 36"/>
          <p:cNvSpPr txBox="1">
            <a:spLocks noChangeArrowheads="1"/>
          </p:cNvSpPr>
          <p:nvPr/>
        </p:nvSpPr>
        <p:spPr bwMode="auto">
          <a:xfrm>
            <a:off x="5029200" y="381000"/>
            <a:ext cx="4889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ko-KR" altLang="en-US" sz="2400">
                <a:solidFill>
                  <a:srgbClr val="CC3399"/>
                </a:solidFill>
                <a:ea typeface="굴림" charset="-127"/>
                <a:cs typeface="굴림" charset="-127"/>
              </a:rPr>
              <a:t>③</a:t>
            </a:r>
          </a:p>
        </p:txBody>
      </p:sp>
      <p:sp>
        <p:nvSpPr>
          <p:cNvPr id="3109" name="Text Box 37"/>
          <p:cNvSpPr txBox="1">
            <a:spLocks noChangeArrowheads="1"/>
          </p:cNvSpPr>
          <p:nvPr/>
        </p:nvSpPr>
        <p:spPr bwMode="auto">
          <a:xfrm>
            <a:off x="1752600" y="2133600"/>
            <a:ext cx="4889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ko-KR" altLang="en-US" sz="2400">
                <a:solidFill>
                  <a:srgbClr val="CC3399"/>
                </a:solidFill>
                <a:ea typeface="굴림" charset="-127"/>
                <a:cs typeface="굴림" charset="-127"/>
              </a:rPr>
              <a:t>②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3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6" dur="500"/>
                                        <p:tgtEl>
                                          <p:spTgt spid="3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0" dur="500"/>
                                        <p:tgtEl>
                                          <p:spTgt spid="3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5" dur="500"/>
                                        <p:tgtEl>
                                          <p:spTgt spid="3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0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0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0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0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0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08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0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0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0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08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0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0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0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3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0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0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08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30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0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0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308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30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30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30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308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30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30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30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309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30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30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30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309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30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04" dur="500"/>
                                        <p:tgtEl>
                                          <p:spTgt spid="3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8" grpId="0"/>
      <p:bldP spid="3086" grpId="0"/>
      <p:bldP spid="3087" grpId="0"/>
      <p:bldP spid="3088" grpId="0"/>
      <p:bldP spid="3089" grpId="0"/>
      <p:bldP spid="3090" grpId="0"/>
      <p:bldP spid="3091" grpId="0"/>
      <p:bldP spid="3105" grpId="0"/>
      <p:bldP spid="3106" grpId="0"/>
      <p:bldP spid="3108" grpId="0"/>
      <p:bldP spid="310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ext Box 2"/>
          <p:cNvSpPr txBox="1">
            <a:spLocks noChangeArrowheads="1"/>
          </p:cNvSpPr>
          <p:nvPr/>
        </p:nvSpPr>
        <p:spPr bwMode="auto">
          <a:xfrm>
            <a:off x="228600" y="228600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45059" name="Object 3"/>
          <p:cNvGraphicFramePr>
            <a:graphicFrameLocks noChangeAspect="1"/>
          </p:cNvGraphicFramePr>
          <p:nvPr/>
        </p:nvGraphicFramePr>
        <p:xfrm>
          <a:off x="2971800" y="381000"/>
          <a:ext cx="5867400" cy="6145213"/>
        </p:xfrm>
        <a:graphic>
          <a:graphicData uri="http://schemas.openxmlformats.org/presentationml/2006/ole">
            <p:oleObj spid="_x0000_s410626" name="Visio" r:id="rId3" imgW="5867116" imgH="6145418" progId="Visio.Drawing.11">
              <p:embed/>
            </p:oleObj>
          </a:graphicData>
        </a:graphic>
      </p:graphicFrame>
      <p:sp>
        <p:nvSpPr>
          <p:cNvPr id="45060" name="Line 4"/>
          <p:cNvSpPr>
            <a:spLocks noChangeShapeType="1"/>
          </p:cNvSpPr>
          <p:nvPr/>
        </p:nvSpPr>
        <p:spPr bwMode="auto">
          <a:xfrm>
            <a:off x="5257800" y="3429000"/>
            <a:ext cx="533400" cy="0"/>
          </a:xfrm>
          <a:prstGeom prst="line">
            <a:avLst/>
          </a:prstGeom>
          <a:noFill/>
          <a:ln w="57150">
            <a:solidFill>
              <a:srgbClr val="0099FF"/>
            </a:solidFill>
            <a:prstDash val="dash"/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5061" name="Line 5"/>
          <p:cNvSpPr>
            <a:spLocks noChangeShapeType="1"/>
          </p:cNvSpPr>
          <p:nvPr/>
        </p:nvSpPr>
        <p:spPr bwMode="auto">
          <a:xfrm>
            <a:off x="5791200" y="4572000"/>
            <a:ext cx="609600" cy="0"/>
          </a:xfrm>
          <a:prstGeom prst="line">
            <a:avLst/>
          </a:prstGeom>
          <a:noFill/>
          <a:ln w="57150">
            <a:solidFill>
              <a:srgbClr val="0099FF"/>
            </a:solidFill>
            <a:prstDash val="dash"/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5062" name="Line 6"/>
          <p:cNvSpPr>
            <a:spLocks noChangeShapeType="1"/>
          </p:cNvSpPr>
          <p:nvPr/>
        </p:nvSpPr>
        <p:spPr bwMode="auto">
          <a:xfrm rot="-5400000">
            <a:off x="5219700" y="4000500"/>
            <a:ext cx="1143000" cy="0"/>
          </a:xfrm>
          <a:prstGeom prst="line">
            <a:avLst/>
          </a:prstGeom>
          <a:noFill/>
          <a:ln w="57150">
            <a:solidFill>
              <a:srgbClr val="0099FF"/>
            </a:solidFill>
            <a:prstDash val="dash"/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5063" name="Line 7"/>
          <p:cNvSpPr>
            <a:spLocks noChangeShapeType="1"/>
          </p:cNvSpPr>
          <p:nvPr/>
        </p:nvSpPr>
        <p:spPr bwMode="auto">
          <a:xfrm>
            <a:off x="6781800" y="4572000"/>
            <a:ext cx="457200" cy="0"/>
          </a:xfrm>
          <a:prstGeom prst="line">
            <a:avLst/>
          </a:prstGeom>
          <a:noFill/>
          <a:ln w="57150">
            <a:solidFill>
              <a:srgbClr val="0099FF"/>
            </a:solidFill>
            <a:prstDash val="dash"/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5064" name="Line 8"/>
          <p:cNvSpPr>
            <a:spLocks noChangeShapeType="1"/>
          </p:cNvSpPr>
          <p:nvPr/>
        </p:nvSpPr>
        <p:spPr bwMode="auto">
          <a:xfrm rot="-5400000">
            <a:off x="6705600" y="5105400"/>
            <a:ext cx="1066800" cy="0"/>
          </a:xfrm>
          <a:prstGeom prst="line">
            <a:avLst/>
          </a:prstGeom>
          <a:noFill/>
          <a:ln w="57150">
            <a:solidFill>
              <a:srgbClr val="0099FF"/>
            </a:solidFill>
            <a:prstDash val="dash"/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5065" name="Line 9"/>
          <p:cNvSpPr>
            <a:spLocks noChangeShapeType="1"/>
          </p:cNvSpPr>
          <p:nvPr/>
        </p:nvSpPr>
        <p:spPr bwMode="auto">
          <a:xfrm>
            <a:off x="7315200" y="5638800"/>
            <a:ext cx="152400" cy="0"/>
          </a:xfrm>
          <a:prstGeom prst="line">
            <a:avLst/>
          </a:prstGeom>
          <a:noFill/>
          <a:ln w="57150">
            <a:solidFill>
              <a:srgbClr val="0099FF"/>
            </a:solidFill>
            <a:prstDash val="dash"/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5066" name="Line 10"/>
          <p:cNvSpPr>
            <a:spLocks noChangeShapeType="1"/>
          </p:cNvSpPr>
          <p:nvPr/>
        </p:nvSpPr>
        <p:spPr bwMode="auto">
          <a:xfrm rot="-5400000">
            <a:off x="5943600" y="5029200"/>
            <a:ext cx="914400" cy="0"/>
          </a:xfrm>
          <a:prstGeom prst="line">
            <a:avLst/>
          </a:prstGeom>
          <a:noFill/>
          <a:ln w="57150">
            <a:solidFill>
              <a:srgbClr val="0099FF"/>
            </a:solidFill>
            <a:prstDash val="dash"/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5067" name="Line 11"/>
          <p:cNvSpPr>
            <a:spLocks noChangeShapeType="1"/>
          </p:cNvSpPr>
          <p:nvPr/>
        </p:nvSpPr>
        <p:spPr bwMode="auto">
          <a:xfrm>
            <a:off x="6477000" y="5486400"/>
            <a:ext cx="381000" cy="0"/>
          </a:xfrm>
          <a:prstGeom prst="line">
            <a:avLst/>
          </a:prstGeom>
          <a:noFill/>
          <a:ln w="57150">
            <a:solidFill>
              <a:srgbClr val="0099FF"/>
            </a:solidFill>
            <a:prstDash val="dash"/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5068" name="Line 12"/>
          <p:cNvSpPr>
            <a:spLocks noChangeShapeType="1"/>
          </p:cNvSpPr>
          <p:nvPr/>
        </p:nvSpPr>
        <p:spPr bwMode="auto">
          <a:xfrm rot="-5400000">
            <a:off x="6324600" y="5029200"/>
            <a:ext cx="914400" cy="0"/>
          </a:xfrm>
          <a:prstGeom prst="line">
            <a:avLst/>
          </a:prstGeom>
          <a:noFill/>
          <a:ln w="57150">
            <a:solidFill>
              <a:srgbClr val="0099FF"/>
            </a:solidFill>
            <a:prstDash val="dash"/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5069" name="Line 13"/>
          <p:cNvSpPr>
            <a:spLocks noChangeShapeType="1"/>
          </p:cNvSpPr>
          <p:nvPr/>
        </p:nvSpPr>
        <p:spPr bwMode="auto">
          <a:xfrm rot="-5400000">
            <a:off x="2933700" y="1943100"/>
            <a:ext cx="1143000" cy="0"/>
          </a:xfrm>
          <a:prstGeom prst="line">
            <a:avLst/>
          </a:prstGeom>
          <a:noFill/>
          <a:ln w="57150">
            <a:solidFill>
              <a:srgbClr val="CC3399"/>
            </a:solidFill>
            <a:prstDash val="sysDot"/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5070" name="Line 14"/>
          <p:cNvSpPr>
            <a:spLocks noChangeShapeType="1"/>
          </p:cNvSpPr>
          <p:nvPr/>
        </p:nvSpPr>
        <p:spPr bwMode="auto">
          <a:xfrm rot="-5400000">
            <a:off x="4457700" y="1943100"/>
            <a:ext cx="1143000" cy="0"/>
          </a:xfrm>
          <a:prstGeom prst="line">
            <a:avLst/>
          </a:prstGeom>
          <a:noFill/>
          <a:ln w="57150">
            <a:solidFill>
              <a:srgbClr val="CC3399"/>
            </a:solidFill>
            <a:prstDash val="sysDot"/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5071" name="Line 15"/>
          <p:cNvSpPr>
            <a:spLocks noChangeShapeType="1"/>
          </p:cNvSpPr>
          <p:nvPr/>
        </p:nvSpPr>
        <p:spPr bwMode="auto">
          <a:xfrm>
            <a:off x="3505200" y="1371600"/>
            <a:ext cx="1524000" cy="0"/>
          </a:xfrm>
          <a:prstGeom prst="line">
            <a:avLst/>
          </a:prstGeom>
          <a:noFill/>
          <a:ln w="57150">
            <a:solidFill>
              <a:srgbClr val="CC3399"/>
            </a:solidFill>
            <a:prstDash val="sysDot"/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5072" name="Line 16"/>
          <p:cNvSpPr>
            <a:spLocks noChangeShapeType="1"/>
          </p:cNvSpPr>
          <p:nvPr/>
        </p:nvSpPr>
        <p:spPr bwMode="auto">
          <a:xfrm rot="-5400000">
            <a:off x="7620000" y="6172200"/>
            <a:ext cx="457200" cy="0"/>
          </a:xfrm>
          <a:prstGeom prst="line">
            <a:avLst/>
          </a:prstGeom>
          <a:noFill/>
          <a:ln w="57150" cap="rnd">
            <a:solidFill>
              <a:srgbClr val="FF0000"/>
            </a:solidFill>
            <a:prstDash val="sysDot"/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5073" name="Line 17"/>
          <p:cNvSpPr>
            <a:spLocks noChangeShapeType="1"/>
          </p:cNvSpPr>
          <p:nvPr/>
        </p:nvSpPr>
        <p:spPr bwMode="auto">
          <a:xfrm rot="-5400000">
            <a:off x="4305300" y="6210300"/>
            <a:ext cx="381000" cy="0"/>
          </a:xfrm>
          <a:prstGeom prst="line">
            <a:avLst/>
          </a:prstGeom>
          <a:noFill/>
          <a:ln w="57150" cap="rnd">
            <a:solidFill>
              <a:srgbClr val="FF0000"/>
            </a:solidFill>
            <a:prstDash val="sysDot"/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5074" name="Line 18"/>
          <p:cNvSpPr>
            <a:spLocks noChangeShapeType="1"/>
          </p:cNvSpPr>
          <p:nvPr/>
        </p:nvSpPr>
        <p:spPr bwMode="auto">
          <a:xfrm>
            <a:off x="4572000" y="6400800"/>
            <a:ext cx="3276600" cy="0"/>
          </a:xfrm>
          <a:prstGeom prst="line">
            <a:avLst/>
          </a:prstGeom>
          <a:noFill/>
          <a:ln w="57150" cap="rnd">
            <a:solidFill>
              <a:srgbClr val="FF0000"/>
            </a:solidFill>
            <a:prstDash val="sysDot"/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5075" name="Text Box 19"/>
          <p:cNvSpPr txBox="1">
            <a:spLocks noChangeArrowheads="1"/>
          </p:cNvSpPr>
          <p:nvPr/>
        </p:nvSpPr>
        <p:spPr bwMode="auto">
          <a:xfrm>
            <a:off x="2343150" y="5043488"/>
            <a:ext cx="6413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ko-KR">
                <a:solidFill>
                  <a:srgbClr val="FF0000"/>
                </a:solidFill>
                <a:ea typeface="굴림" charset="-127"/>
                <a:cs typeface="굴림" charset="-127"/>
              </a:rPr>
              <a:t>RTP</a:t>
            </a:r>
            <a:endParaRPr lang="en-US">
              <a:solidFill>
                <a:srgbClr val="FF0000"/>
              </a:solidFill>
            </a:endParaRPr>
          </a:p>
        </p:txBody>
      </p:sp>
      <p:sp>
        <p:nvSpPr>
          <p:cNvPr id="45076" name="Text Box 20"/>
          <p:cNvSpPr txBox="1">
            <a:spLocks noChangeArrowheads="1"/>
          </p:cNvSpPr>
          <p:nvPr/>
        </p:nvSpPr>
        <p:spPr bwMode="auto">
          <a:xfrm>
            <a:off x="3079750" y="990600"/>
            <a:ext cx="7302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ko-KR">
                <a:solidFill>
                  <a:srgbClr val="CC3399"/>
                </a:solidFill>
                <a:ea typeface="굴림" charset="-127"/>
                <a:cs typeface="굴림" charset="-127"/>
              </a:rPr>
              <a:t>LoST</a:t>
            </a:r>
            <a:endParaRPr lang="en-US">
              <a:solidFill>
                <a:srgbClr val="CC3399"/>
              </a:solidFill>
            </a:endParaRPr>
          </a:p>
        </p:txBody>
      </p:sp>
      <p:sp>
        <p:nvSpPr>
          <p:cNvPr id="45077" name="Rectangle 21"/>
          <p:cNvSpPr>
            <a:spLocks noChangeArrowheads="1"/>
          </p:cNvSpPr>
          <p:nvPr/>
        </p:nvSpPr>
        <p:spPr bwMode="auto">
          <a:xfrm>
            <a:off x="152400" y="2667000"/>
            <a:ext cx="2209800" cy="3276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/>
          </a:p>
        </p:txBody>
      </p:sp>
      <p:sp>
        <p:nvSpPr>
          <p:cNvPr id="45078" name="Text Box 22"/>
          <p:cNvSpPr txBox="1">
            <a:spLocks noChangeArrowheads="1"/>
          </p:cNvSpPr>
          <p:nvPr/>
        </p:nvSpPr>
        <p:spPr bwMode="auto">
          <a:xfrm>
            <a:off x="457200" y="334963"/>
            <a:ext cx="1065213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ko-KR" sz="3200">
                <a:ea typeface="굴림" charset="-127"/>
                <a:cs typeface="굴림" charset="-127"/>
              </a:rPr>
              <a:t>VoIP</a:t>
            </a:r>
            <a:endParaRPr lang="en-US" sz="3200"/>
          </a:p>
        </p:txBody>
      </p:sp>
      <p:sp>
        <p:nvSpPr>
          <p:cNvPr id="45081" name="Text Box 25"/>
          <p:cNvSpPr txBox="1">
            <a:spLocks noChangeArrowheads="1"/>
          </p:cNvSpPr>
          <p:nvPr/>
        </p:nvSpPr>
        <p:spPr bwMode="auto">
          <a:xfrm>
            <a:off x="457200" y="5957888"/>
            <a:ext cx="18224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ko-KR">
                <a:ea typeface="굴림" charset="-127"/>
                <a:cs typeface="굴림" charset="-127"/>
              </a:rPr>
              <a:t>Access Network</a:t>
            </a:r>
            <a:endParaRPr lang="en-US"/>
          </a:p>
        </p:txBody>
      </p:sp>
      <p:cxnSp>
        <p:nvCxnSpPr>
          <p:cNvPr id="45082" name="AutoShape 26"/>
          <p:cNvCxnSpPr>
            <a:cxnSpLocks noChangeShapeType="1"/>
          </p:cNvCxnSpPr>
          <p:nvPr/>
        </p:nvCxnSpPr>
        <p:spPr bwMode="auto">
          <a:xfrm flipH="1">
            <a:off x="1289050" y="1882775"/>
            <a:ext cx="6350" cy="78422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</p:cxnSp>
      <p:pic>
        <p:nvPicPr>
          <p:cNvPr id="45085" name="Picture 2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60450" y="990600"/>
            <a:ext cx="414338" cy="457200"/>
          </a:xfrm>
          <a:prstGeom prst="rect">
            <a:avLst/>
          </a:prstGeom>
          <a:noFill/>
        </p:spPr>
      </p:pic>
      <p:sp>
        <p:nvSpPr>
          <p:cNvPr id="45086" name="Text Box 30"/>
          <p:cNvSpPr txBox="1">
            <a:spLocks noChangeArrowheads="1"/>
          </p:cNvSpPr>
          <p:nvPr/>
        </p:nvSpPr>
        <p:spPr bwMode="auto">
          <a:xfrm>
            <a:off x="2343150" y="3062288"/>
            <a:ext cx="5524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ko-KR">
                <a:solidFill>
                  <a:srgbClr val="0099FF"/>
                </a:solidFill>
                <a:ea typeface="굴림" charset="-127"/>
                <a:cs typeface="굴림" charset="-127"/>
              </a:rPr>
              <a:t>SIP</a:t>
            </a:r>
            <a:endParaRPr lang="en-US">
              <a:solidFill>
                <a:srgbClr val="0099FF"/>
              </a:solidFill>
            </a:endParaRPr>
          </a:p>
        </p:txBody>
      </p:sp>
      <p:sp>
        <p:nvSpPr>
          <p:cNvPr id="45087" name="Line 31"/>
          <p:cNvSpPr>
            <a:spLocks noChangeShapeType="1"/>
          </p:cNvSpPr>
          <p:nvPr/>
        </p:nvSpPr>
        <p:spPr bwMode="auto">
          <a:xfrm>
            <a:off x="1905000" y="3429000"/>
            <a:ext cx="1447800" cy="0"/>
          </a:xfrm>
          <a:prstGeom prst="line">
            <a:avLst/>
          </a:prstGeom>
          <a:noFill/>
          <a:ln w="57150">
            <a:solidFill>
              <a:srgbClr val="0099FF"/>
            </a:solidFill>
            <a:prstDash val="dash"/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5090" name="Line 34"/>
          <p:cNvSpPr>
            <a:spLocks noChangeShapeType="1"/>
          </p:cNvSpPr>
          <p:nvPr/>
        </p:nvSpPr>
        <p:spPr bwMode="auto">
          <a:xfrm rot="-5400000">
            <a:off x="609600" y="2971800"/>
            <a:ext cx="762000" cy="0"/>
          </a:xfrm>
          <a:prstGeom prst="line">
            <a:avLst/>
          </a:prstGeom>
          <a:noFill/>
          <a:ln w="57150">
            <a:solidFill>
              <a:srgbClr val="0099FF"/>
            </a:solidFill>
            <a:prstDash val="dash"/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5091" name="Line 35"/>
          <p:cNvSpPr>
            <a:spLocks noChangeShapeType="1"/>
          </p:cNvSpPr>
          <p:nvPr/>
        </p:nvSpPr>
        <p:spPr bwMode="auto">
          <a:xfrm>
            <a:off x="990600" y="3429000"/>
            <a:ext cx="152400" cy="0"/>
          </a:xfrm>
          <a:prstGeom prst="line">
            <a:avLst/>
          </a:prstGeom>
          <a:noFill/>
          <a:ln w="57150">
            <a:solidFill>
              <a:srgbClr val="0099FF"/>
            </a:solidFill>
            <a:prstDash val="dash"/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5092" name="Line 36"/>
          <p:cNvSpPr>
            <a:spLocks noChangeShapeType="1"/>
          </p:cNvSpPr>
          <p:nvPr/>
        </p:nvSpPr>
        <p:spPr bwMode="auto">
          <a:xfrm>
            <a:off x="685800" y="5410200"/>
            <a:ext cx="3124200" cy="0"/>
          </a:xfrm>
          <a:prstGeom prst="line">
            <a:avLst/>
          </a:prstGeom>
          <a:noFill/>
          <a:ln w="57150" cap="rnd">
            <a:solidFill>
              <a:srgbClr val="FF0000"/>
            </a:solidFill>
            <a:prstDash val="sysDot"/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5093" name="Line 37"/>
          <p:cNvSpPr>
            <a:spLocks noChangeShapeType="1"/>
          </p:cNvSpPr>
          <p:nvPr/>
        </p:nvSpPr>
        <p:spPr bwMode="auto">
          <a:xfrm rot="-5400000">
            <a:off x="-723900" y="3924300"/>
            <a:ext cx="2819400" cy="0"/>
          </a:xfrm>
          <a:prstGeom prst="line">
            <a:avLst/>
          </a:prstGeom>
          <a:noFill/>
          <a:ln w="57150" cap="rnd">
            <a:solidFill>
              <a:srgbClr val="FF0000"/>
            </a:solidFill>
            <a:prstDash val="sysDot"/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5095" name="Text Box 39"/>
          <p:cNvSpPr txBox="1">
            <a:spLocks noChangeArrowheads="1"/>
          </p:cNvSpPr>
          <p:nvPr/>
        </p:nvSpPr>
        <p:spPr bwMode="auto">
          <a:xfrm>
            <a:off x="914400" y="1346200"/>
            <a:ext cx="4016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ko-KR" sz="2000" b="1">
                <a:ea typeface="굴림" charset="-127"/>
                <a:cs typeface="굴림" charset="-127"/>
              </a:rPr>
              <a:t>9</a:t>
            </a:r>
            <a:r>
              <a:rPr lang="en-US" altLang="ko-KR">
                <a:ea typeface="굴림" charset="-127"/>
                <a:cs typeface="굴림" charset="-127"/>
              </a:rPr>
              <a:t>-</a:t>
            </a:r>
            <a:endParaRPr lang="en-US"/>
          </a:p>
        </p:txBody>
      </p:sp>
      <p:sp>
        <p:nvSpPr>
          <p:cNvPr id="45096" name="Text Box 40"/>
          <p:cNvSpPr txBox="1">
            <a:spLocks noChangeArrowheads="1"/>
          </p:cNvSpPr>
          <p:nvPr/>
        </p:nvSpPr>
        <p:spPr bwMode="auto">
          <a:xfrm>
            <a:off x="914400" y="1385888"/>
            <a:ext cx="7175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ko-KR">
                <a:ea typeface="굴림" charset="-127"/>
                <a:cs typeface="굴림" charset="-127"/>
              </a:rPr>
              <a:t>9-1-1</a:t>
            </a:r>
            <a:endParaRPr lang="en-US"/>
          </a:p>
        </p:txBody>
      </p:sp>
      <p:sp>
        <p:nvSpPr>
          <p:cNvPr id="45097" name="Text Box 41"/>
          <p:cNvSpPr txBox="1">
            <a:spLocks noChangeArrowheads="1"/>
          </p:cNvSpPr>
          <p:nvPr/>
        </p:nvSpPr>
        <p:spPr bwMode="auto">
          <a:xfrm>
            <a:off x="914400" y="1355725"/>
            <a:ext cx="6048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ko-KR">
                <a:ea typeface="굴림" charset="-127"/>
                <a:cs typeface="굴림" charset="-127"/>
              </a:rPr>
              <a:t>9-</a:t>
            </a:r>
            <a:r>
              <a:rPr lang="en-US" altLang="ko-KR" sz="2000" b="1">
                <a:ea typeface="굴림" charset="-127"/>
                <a:cs typeface="굴림" charset="-127"/>
              </a:rPr>
              <a:t>1</a:t>
            </a:r>
            <a:r>
              <a:rPr lang="en-US" altLang="ko-KR">
                <a:ea typeface="굴림" charset="-127"/>
                <a:cs typeface="굴림" charset="-127"/>
              </a:rPr>
              <a:t>-</a:t>
            </a:r>
            <a:endParaRPr lang="en-US"/>
          </a:p>
        </p:txBody>
      </p:sp>
      <p:sp>
        <p:nvSpPr>
          <p:cNvPr id="45098" name="Text Box 42"/>
          <p:cNvSpPr txBox="1">
            <a:spLocks noChangeArrowheads="1"/>
          </p:cNvSpPr>
          <p:nvPr/>
        </p:nvSpPr>
        <p:spPr bwMode="auto">
          <a:xfrm>
            <a:off x="914400" y="1355725"/>
            <a:ext cx="7318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ko-KR">
                <a:ea typeface="굴림" charset="-127"/>
                <a:cs typeface="굴림" charset="-127"/>
              </a:rPr>
              <a:t>9-1-</a:t>
            </a:r>
            <a:r>
              <a:rPr lang="en-US" altLang="ko-KR" sz="2000" b="1">
                <a:ea typeface="굴림" charset="-127"/>
                <a:cs typeface="굴림" charset="-127"/>
              </a:rPr>
              <a:t>1</a:t>
            </a:r>
            <a:endParaRPr lang="en-US" sz="2000" b="1"/>
          </a:p>
        </p:txBody>
      </p:sp>
      <p:graphicFrame>
        <p:nvGraphicFramePr>
          <p:cNvPr id="45108" name="Object 52"/>
          <p:cNvGraphicFramePr>
            <a:graphicFrameLocks noChangeAspect="1"/>
          </p:cNvGraphicFramePr>
          <p:nvPr/>
        </p:nvGraphicFramePr>
        <p:xfrm>
          <a:off x="457200" y="1831975"/>
          <a:ext cx="685800" cy="606425"/>
        </p:xfrm>
        <a:graphic>
          <a:graphicData uri="http://schemas.openxmlformats.org/presentationml/2006/ole">
            <p:oleObj spid="_x0000_s410627" name="Visio" r:id="rId5" imgW="493776" imgH="435864" progId="Visio.Drawing.11">
              <p:embed/>
            </p:oleObj>
          </a:graphicData>
        </a:graphic>
      </p:graphicFrame>
      <p:graphicFrame>
        <p:nvGraphicFramePr>
          <p:cNvPr id="45109" name="Object 53"/>
          <p:cNvGraphicFramePr>
            <a:graphicFrameLocks noChangeAspect="1"/>
          </p:cNvGraphicFramePr>
          <p:nvPr/>
        </p:nvGraphicFramePr>
        <p:xfrm>
          <a:off x="1524000" y="1793875"/>
          <a:ext cx="769938" cy="720725"/>
        </p:xfrm>
        <a:graphic>
          <a:graphicData uri="http://schemas.openxmlformats.org/presentationml/2006/ole">
            <p:oleObj spid="_x0000_s410628" name="Visio" r:id="rId6" imgW="553822" imgH="519379" progId="Visio.Drawing.11">
              <p:embed/>
            </p:oleObj>
          </a:graphicData>
        </a:graphic>
      </p:graphicFrame>
      <p:graphicFrame>
        <p:nvGraphicFramePr>
          <p:cNvPr id="45110" name="Object 54"/>
          <p:cNvGraphicFramePr>
            <a:graphicFrameLocks noChangeAspect="1"/>
          </p:cNvGraphicFramePr>
          <p:nvPr/>
        </p:nvGraphicFramePr>
        <p:xfrm>
          <a:off x="1066800" y="3124200"/>
          <a:ext cx="850900" cy="1447800"/>
        </p:xfrm>
        <a:graphic>
          <a:graphicData uri="http://schemas.openxmlformats.org/presentationml/2006/ole">
            <p:oleObj spid="_x0000_s410629" name="Visio" r:id="rId7" imgW="476402" imgH="811682" progId="Visio.Drawing.11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xit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exit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xit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450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450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450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45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450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45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450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450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45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500"/>
                                        <p:tgtEl>
                                          <p:spTgt spid="45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000"/>
                            </p:stCondLst>
                            <p:childTnLst>
                              <p:par>
                                <p:cTn id="6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450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500"/>
                            </p:stCondLst>
                            <p:childTnLst>
                              <p:par>
                                <p:cTn id="7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3" dur="500"/>
                                        <p:tgtEl>
                                          <p:spTgt spid="450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450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450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"/>
                            </p:stCondLst>
                            <p:childTnLst>
                              <p:par>
                                <p:cTn id="8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450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500"/>
                            </p:stCondLst>
                            <p:childTnLst>
                              <p:par>
                                <p:cTn id="8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0" dur="500"/>
                                        <p:tgtEl>
                                          <p:spTgt spid="450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000"/>
                            </p:stCondLst>
                            <p:childTnLst>
                              <p:par>
                                <p:cTn id="9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500"/>
                                        <p:tgtEl>
                                          <p:spTgt spid="450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00"/>
                                        <p:tgtEl>
                                          <p:spTgt spid="450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500"/>
                                        <p:tgtEl>
                                          <p:spTgt spid="450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00"/>
                                        <p:tgtEl>
                                          <p:spTgt spid="45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8" dur="500"/>
                                        <p:tgtEl>
                                          <p:spTgt spid="450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1" dur="500"/>
                                        <p:tgtEl>
                                          <p:spTgt spid="45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4" dur="500"/>
                                        <p:tgtEl>
                                          <p:spTgt spid="450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060" grpId="0" animBg="1"/>
      <p:bldP spid="45061" grpId="0" animBg="1"/>
      <p:bldP spid="45062" grpId="0" animBg="1"/>
      <p:bldP spid="45063" grpId="0" animBg="1"/>
      <p:bldP spid="45064" grpId="0" animBg="1"/>
      <p:bldP spid="45065" grpId="0" animBg="1"/>
      <p:bldP spid="45066" grpId="0" animBg="1"/>
      <p:bldP spid="45067" grpId="0" animBg="1"/>
      <p:bldP spid="45068" grpId="0" animBg="1"/>
      <p:bldP spid="45069" grpId="0" animBg="1"/>
      <p:bldP spid="45070" grpId="0" animBg="1"/>
      <p:bldP spid="45071" grpId="0" animBg="1"/>
      <p:bldP spid="45072" grpId="0" animBg="1"/>
      <p:bldP spid="45073" grpId="0" animBg="1"/>
      <p:bldP spid="45074" grpId="0" animBg="1"/>
      <p:bldP spid="45075" grpId="0"/>
      <p:bldP spid="45076" grpId="0"/>
      <p:bldP spid="45086" grpId="0"/>
      <p:bldP spid="45087" grpId="0" animBg="1"/>
      <p:bldP spid="45090" grpId="0" animBg="1"/>
      <p:bldP spid="45091" grpId="0" animBg="1"/>
      <p:bldP spid="45092" grpId="0" animBg="1"/>
      <p:bldP spid="45093" grpId="0" animBg="1"/>
      <p:bldP spid="45095" grpId="0"/>
      <p:bldP spid="45095" grpId="1"/>
      <p:bldP spid="45096" grpId="0"/>
      <p:bldP spid="45097" grpId="0"/>
      <p:bldP spid="45097" grpId="1"/>
      <p:bldP spid="45098" grpId="0"/>
      <p:bldP spid="45098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ext Box 2"/>
          <p:cNvSpPr txBox="1">
            <a:spLocks noChangeArrowheads="1"/>
          </p:cNvSpPr>
          <p:nvPr/>
        </p:nvSpPr>
        <p:spPr bwMode="auto">
          <a:xfrm>
            <a:off x="228600" y="228600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48131" name="Object 3"/>
          <p:cNvGraphicFramePr>
            <a:graphicFrameLocks noChangeAspect="1"/>
          </p:cNvGraphicFramePr>
          <p:nvPr/>
        </p:nvGraphicFramePr>
        <p:xfrm>
          <a:off x="2971800" y="381000"/>
          <a:ext cx="5867400" cy="6145213"/>
        </p:xfrm>
        <a:graphic>
          <a:graphicData uri="http://schemas.openxmlformats.org/presentationml/2006/ole">
            <p:oleObj spid="_x0000_s411650" name="Visio" r:id="rId3" imgW="5867116" imgH="6145418" progId="Visio.Drawing.11">
              <p:embed/>
            </p:oleObj>
          </a:graphicData>
        </a:graphic>
      </p:graphicFrame>
      <p:sp>
        <p:nvSpPr>
          <p:cNvPr id="48132" name="Line 4"/>
          <p:cNvSpPr>
            <a:spLocks noChangeShapeType="1"/>
          </p:cNvSpPr>
          <p:nvPr/>
        </p:nvSpPr>
        <p:spPr bwMode="auto">
          <a:xfrm>
            <a:off x="5257800" y="3429000"/>
            <a:ext cx="533400" cy="0"/>
          </a:xfrm>
          <a:prstGeom prst="line">
            <a:avLst/>
          </a:prstGeom>
          <a:noFill/>
          <a:ln w="57150">
            <a:solidFill>
              <a:srgbClr val="0099FF"/>
            </a:solidFill>
            <a:prstDash val="dash"/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8133" name="Line 5"/>
          <p:cNvSpPr>
            <a:spLocks noChangeShapeType="1"/>
          </p:cNvSpPr>
          <p:nvPr/>
        </p:nvSpPr>
        <p:spPr bwMode="auto">
          <a:xfrm>
            <a:off x="5791200" y="4572000"/>
            <a:ext cx="609600" cy="0"/>
          </a:xfrm>
          <a:prstGeom prst="line">
            <a:avLst/>
          </a:prstGeom>
          <a:noFill/>
          <a:ln w="57150">
            <a:solidFill>
              <a:srgbClr val="0099FF"/>
            </a:solidFill>
            <a:prstDash val="dash"/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8134" name="Line 6"/>
          <p:cNvSpPr>
            <a:spLocks noChangeShapeType="1"/>
          </p:cNvSpPr>
          <p:nvPr/>
        </p:nvSpPr>
        <p:spPr bwMode="auto">
          <a:xfrm rot="-5400000">
            <a:off x="5219700" y="4000500"/>
            <a:ext cx="1143000" cy="0"/>
          </a:xfrm>
          <a:prstGeom prst="line">
            <a:avLst/>
          </a:prstGeom>
          <a:noFill/>
          <a:ln w="57150">
            <a:solidFill>
              <a:srgbClr val="0099FF"/>
            </a:solidFill>
            <a:prstDash val="dash"/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8138" name="Line 10"/>
          <p:cNvSpPr>
            <a:spLocks noChangeShapeType="1"/>
          </p:cNvSpPr>
          <p:nvPr/>
        </p:nvSpPr>
        <p:spPr bwMode="auto">
          <a:xfrm rot="-5400000">
            <a:off x="6019800" y="4953000"/>
            <a:ext cx="762000" cy="0"/>
          </a:xfrm>
          <a:prstGeom prst="line">
            <a:avLst/>
          </a:prstGeom>
          <a:noFill/>
          <a:ln w="57150">
            <a:solidFill>
              <a:srgbClr val="0099FF"/>
            </a:solidFill>
            <a:prstDash val="dash"/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8141" name="Line 13"/>
          <p:cNvSpPr>
            <a:spLocks noChangeShapeType="1"/>
          </p:cNvSpPr>
          <p:nvPr/>
        </p:nvSpPr>
        <p:spPr bwMode="auto">
          <a:xfrm rot="-5400000">
            <a:off x="2933700" y="1943100"/>
            <a:ext cx="1143000" cy="0"/>
          </a:xfrm>
          <a:prstGeom prst="line">
            <a:avLst/>
          </a:prstGeom>
          <a:noFill/>
          <a:ln w="57150">
            <a:solidFill>
              <a:srgbClr val="CC3399"/>
            </a:solidFill>
            <a:prstDash val="sysDot"/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8142" name="Line 14"/>
          <p:cNvSpPr>
            <a:spLocks noChangeShapeType="1"/>
          </p:cNvSpPr>
          <p:nvPr/>
        </p:nvSpPr>
        <p:spPr bwMode="auto">
          <a:xfrm rot="-5400000">
            <a:off x="4457700" y="1943100"/>
            <a:ext cx="1143000" cy="0"/>
          </a:xfrm>
          <a:prstGeom prst="line">
            <a:avLst/>
          </a:prstGeom>
          <a:noFill/>
          <a:ln w="57150">
            <a:solidFill>
              <a:srgbClr val="CC3399"/>
            </a:solidFill>
            <a:prstDash val="sysDot"/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8143" name="Line 15"/>
          <p:cNvSpPr>
            <a:spLocks noChangeShapeType="1"/>
          </p:cNvSpPr>
          <p:nvPr/>
        </p:nvSpPr>
        <p:spPr bwMode="auto">
          <a:xfrm>
            <a:off x="3505200" y="1371600"/>
            <a:ext cx="1524000" cy="0"/>
          </a:xfrm>
          <a:prstGeom prst="line">
            <a:avLst/>
          </a:prstGeom>
          <a:noFill/>
          <a:ln w="57150">
            <a:solidFill>
              <a:srgbClr val="CC3399"/>
            </a:solidFill>
            <a:prstDash val="sysDot"/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8147" name="Text Box 19"/>
          <p:cNvSpPr txBox="1">
            <a:spLocks noChangeArrowheads="1"/>
          </p:cNvSpPr>
          <p:nvPr/>
        </p:nvSpPr>
        <p:spPr bwMode="auto">
          <a:xfrm>
            <a:off x="2343150" y="5043488"/>
            <a:ext cx="6413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ko-KR">
                <a:solidFill>
                  <a:srgbClr val="FF0000"/>
                </a:solidFill>
                <a:ea typeface="굴림" charset="-127"/>
                <a:cs typeface="굴림" charset="-127"/>
              </a:rPr>
              <a:t>RTP</a:t>
            </a:r>
            <a:endParaRPr lang="en-US">
              <a:solidFill>
                <a:srgbClr val="FF0000"/>
              </a:solidFill>
            </a:endParaRPr>
          </a:p>
        </p:txBody>
      </p:sp>
      <p:sp>
        <p:nvSpPr>
          <p:cNvPr id="48148" name="Text Box 20"/>
          <p:cNvSpPr txBox="1">
            <a:spLocks noChangeArrowheads="1"/>
          </p:cNvSpPr>
          <p:nvPr/>
        </p:nvSpPr>
        <p:spPr bwMode="auto">
          <a:xfrm>
            <a:off x="3079750" y="990600"/>
            <a:ext cx="7302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ko-KR">
                <a:solidFill>
                  <a:srgbClr val="CC3399"/>
                </a:solidFill>
                <a:ea typeface="굴림" charset="-127"/>
                <a:cs typeface="굴림" charset="-127"/>
              </a:rPr>
              <a:t>LoST</a:t>
            </a:r>
            <a:endParaRPr lang="en-US">
              <a:solidFill>
                <a:srgbClr val="CC3399"/>
              </a:solidFill>
            </a:endParaRPr>
          </a:p>
        </p:txBody>
      </p:sp>
      <p:sp>
        <p:nvSpPr>
          <p:cNvPr id="48149" name="Rectangle 21"/>
          <p:cNvSpPr>
            <a:spLocks noChangeArrowheads="1"/>
          </p:cNvSpPr>
          <p:nvPr/>
        </p:nvSpPr>
        <p:spPr bwMode="auto">
          <a:xfrm>
            <a:off x="152400" y="2667000"/>
            <a:ext cx="2209800" cy="3276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/>
          </a:p>
        </p:txBody>
      </p:sp>
      <p:sp>
        <p:nvSpPr>
          <p:cNvPr id="48151" name="Text Box 23"/>
          <p:cNvSpPr txBox="1">
            <a:spLocks noChangeArrowheads="1"/>
          </p:cNvSpPr>
          <p:nvPr/>
        </p:nvSpPr>
        <p:spPr bwMode="auto">
          <a:xfrm>
            <a:off x="457200" y="5957888"/>
            <a:ext cx="18224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ko-KR">
                <a:ea typeface="굴림" charset="-127"/>
                <a:cs typeface="굴림" charset="-127"/>
              </a:rPr>
              <a:t>Access Network</a:t>
            </a:r>
            <a:endParaRPr lang="en-US"/>
          </a:p>
        </p:txBody>
      </p:sp>
      <p:cxnSp>
        <p:nvCxnSpPr>
          <p:cNvPr id="48152" name="AutoShape 24"/>
          <p:cNvCxnSpPr>
            <a:cxnSpLocks noChangeShapeType="1"/>
          </p:cNvCxnSpPr>
          <p:nvPr/>
        </p:nvCxnSpPr>
        <p:spPr bwMode="auto">
          <a:xfrm flipH="1">
            <a:off x="1289050" y="1882775"/>
            <a:ext cx="6350" cy="78422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</p:cxnSp>
      <p:pic>
        <p:nvPicPr>
          <p:cNvPr id="48153" name="Picture 2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60450" y="990600"/>
            <a:ext cx="414338" cy="457200"/>
          </a:xfrm>
          <a:prstGeom prst="rect">
            <a:avLst/>
          </a:prstGeom>
          <a:noFill/>
        </p:spPr>
      </p:pic>
      <p:sp>
        <p:nvSpPr>
          <p:cNvPr id="48154" name="Text Box 26"/>
          <p:cNvSpPr txBox="1">
            <a:spLocks noChangeArrowheads="1"/>
          </p:cNvSpPr>
          <p:nvPr/>
        </p:nvSpPr>
        <p:spPr bwMode="auto">
          <a:xfrm>
            <a:off x="2343150" y="3062288"/>
            <a:ext cx="5524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ko-KR">
                <a:solidFill>
                  <a:srgbClr val="0099FF"/>
                </a:solidFill>
                <a:ea typeface="굴림" charset="-127"/>
                <a:cs typeface="굴림" charset="-127"/>
              </a:rPr>
              <a:t>SIP</a:t>
            </a:r>
            <a:endParaRPr lang="en-US">
              <a:solidFill>
                <a:srgbClr val="0099FF"/>
              </a:solidFill>
            </a:endParaRPr>
          </a:p>
        </p:txBody>
      </p:sp>
      <p:sp>
        <p:nvSpPr>
          <p:cNvPr id="48155" name="Line 27"/>
          <p:cNvSpPr>
            <a:spLocks noChangeShapeType="1"/>
          </p:cNvSpPr>
          <p:nvPr/>
        </p:nvSpPr>
        <p:spPr bwMode="auto">
          <a:xfrm>
            <a:off x="1905000" y="3429000"/>
            <a:ext cx="1447800" cy="0"/>
          </a:xfrm>
          <a:prstGeom prst="line">
            <a:avLst/>
          </a:prstGeom>
          <a:noFill/>
          <a:ln w="57150">
            <a:solidFill>
              <a:srgbClr val="0099FF"/>
            </a:solidFill>
            <a:prstDash val="dash"/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8156" name="Line 28"/>
          <p:cNvSpPr>
            <a:spLocks noChangeShapeType="1"/>
          </p:cNvSpPr>
          <p:nvPr/>
        </p:nvSpPr>
        <p:spPr bwMode="auto">
          <a:xfrm rot="-5400000">
            <a:off x="609600" y="2971800"/>
            <a:ext cx="762000" cy="0"/>
          </a:xfrm>
          <a:prstGeom prst="line">
            <a:avLst/>
          </a:prstGeom>
          <a:noFill/>
          <a:ln w="57150">
            <a:solidFill>
              <a:srgbClr val="0099FF"/>
            </a:solidFill>
            <a:prstDash val="dash"/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8157" name="Line 29"/>
          <p:cNvSpPr>
            <a:spLocks noChangeShapeType="1"/>
          </p:cNvSpPr>
          <p:nvPr/>
        </p:nvSpPr>
        <p:spPr bwMode="auto">
          <a:xfrm>
            <a:off x="990600" y="3429000"/>
            <a:ext cx="152400" cy="0"/>
          </a:xfrm>
          <a:prstGeom prst="line">
            <a:avLst/>
          </a:prstGeom>
          <a:noFill/>
          <a:ln w="57150">
            <a:solidFill>
              <a:srgbClr val="0099FF"/>
            </a:solidFill>
            <a:prstDash val="dash"/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8158" name="Line 30"/>
          <p:cNvSpPr>
            <a:spLocks noChangeShapeType="1"/>
          </p:cNvSpPr>
          <p:nvPr/>
        </p:nvSpPr>
        <p:spPr bwMode="auto">
          <a:xfrm>
            <a:off x="685800" y="5410200"/>
            <a:ext cx="3124200" cy="0"/>
          </a:xfrm>
          <a:prstGeom prst="line">
            <a:avLst/>
          </a:prstGeom>
          <a:noFill/>
          <a:ln w="57150" cap="rnd">
            <a:solidFill>
              <a:srgbClr val="FF0000"/>
            </a:solidFill>
            <a:prstDash val="sysDot"/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8159" name="Line 31"/>
          <p:cNvSpPr>
            <a:spLocks noChangeShapeType="1"/>
          </p:cNvSpPr>
          <p:nvPr/>
        </p:nvSpPr>
        <p:spPr bwMode="auto">
          <a:xfrm rot="-5400000">
            <a:off x="-723900" y="3924300"/>
            <a:ext cx="2819400" cy="0"/>
          </a:xfrm>
          <a:prstGeom prst="line">
            <a:avLst/>
          </a:prstGeom>
          <a:noFill/>
          <a:ln w="57150" cap="rnd">
            <a:solidFill>
              <a:srgbClr val="FF0000"/>
            </a:solidFill>
            <a:prstDash val="sysDot"/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8161" name="Text Box 33"/>
          <p:cNvSpPr txBox="1">
            <a:spLocks noChangeArrowheads="1"/>
          </p:cNvSpPr>
          <p:nvPr/>
        </p:nvSpPr>
        <p:spPr bwMode="auto">
          <a:xfrm>
            <a:off x="914400" y="1385888"/>
            <a:ext cx="7175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ko-KR">
                <a:ea typeface="굴림" charset="-127"/>
                <a:cs typeface="굴림" charset="-127"/>
              </a:rPr>
              <a:t>9-1-1</a:t>
            </a:r>
            <a:endParaRPr lang="en-US"/>
          </a:p>
        </p:txBody>
      </p:sp>
      <p:graphicFrame>
        <p:nvGraphicFramePr>
          <p:cNvPr id="48164" name="Object 36"/>
          <p:cNvGraphicFramePr>
            <a:graphicFrameLocks noChangeAspect="1"/>
          </p:cNvGraphicFramePr>
          <p:nvPr/>
        </p:nvGraphicFramePr>
        <p:xfrm>
          <a:off x="457200" y="1831975"/>
          <a:ext cx="685800" cy="606425"/>
        </p:xfrm>
        <a:graphic>
          <a:graphicData uri="http://schemas.openxmlformats.org/presentationml/2006/ole">
            <p:oleObj spid="_x0000_s411651" name="Visio" r:id="rId5" imgW="493776" imgH="435864" progId="Visio.Drawing.11">
              <p:embed/>
            </p:oleObj>
          </a:graphicData>
        </a:graphic>
      </p:graphicFrame>
      <p:graphicFrame>
        <p:nvGraphicFramePr>
          <p:cNvPr id="48165" name="Object 37"/>
          <p:cNvGraphicFramePr>
            <a:graphicFrameLocks noChangeAspect="1"/>
          </p:cNvGraphicFramePr>
          <p:nvPr/>
        </p:nvGraphicFramePr>
        <p:xfrm>
          <a:off x="1524000" y="1793875"/>
          <a:ext cx="769938" cy="720725"/>
        </p:xfrm>
        <a:graphic>
          <a:graphicData uri="http://schemas.openxmlformats.org/presentationml/2006/ole">
            <p:oleObj spid="_x0000_s411652" name="Visio" r:id="rId6" imgW="553822" imgH="519379" progId="Visio.Drawing.11">
              <p:embed/>
            </p:oleObj>
          </a:graphicData>
        </a:graphic>
      </p:graphicFrame>
      <p:graphicFrame>
        <p:nvGraphicFramePr>
          <p:cNvPr id="48166" name="Object 38"/>
          <p:cNvGraphicFramePr>
            <a:graphicFrameLocks noChangeAspect="1"/>
          </p:cNvGraphicFramePr>
          <p:nvPr/>
        </p:nvGraphicFramePr>
        <p:xfrm>
          <a:off x="1066800" y="3124200"/>
          <a:ext cx="850900" cy="1447800"/>
        </p:xfrm>
        <a:graphic>
          <a:graphicData uri="http://schemas.openxmlformats.org/presentationml/2006/ole">
            <p:oleObj spid="_x0000_s411653" name="Visio" r:id="rId7" imgW="476402" imgH="811682" progId="Visio.Drawing.11">
              <p:embed/>
            </p:oleObj>
          </a:graphicData>
        </a:graphic>
      </p:graphicFrame>
      <p:sp>
        <p:nvSpPr>
          <p:cNvPr id="48167" name="Line 39"/>
          <p:cNvSpPr>
            <a:spLocks noChangeShapeType="1"/>
          </p:cNvSpPr>
          <p:nvPr/>
        </p:nvSpPr>
        <p:spPr bwMode="auto">
          <a:xfrm>
            <a:off x="4572000" y="5410200"/>
            <a:ext cx="1828800" cy="0"/>
          </a:xfrm>
          <a:prstGeom prst="line">
            <a:avLst/>
          </a:prstGeom>
          <a:noFill/>
          <a:ln w="57150">
            <a:solidFill>
              <a:srgbClr val="0099FF"/>
            </a:solidFill>
            <a:prstDash val="dash"/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8168" name="Line 40"/>
          <p:cNvSpPr>
            <a:spLocks noChangeShapeType="1"/>
          </p:cNvSpPr>
          <p:nvPr/>
        </p:nvSpPr>
        <p:spPr bwMode="auto">
          <a:xfrm>
            <a:off x="6781800" y="4572000"/>
            <a:ext cx="457200" cy="0"/>
          </a:xfrm>
          <a:prstGeom prst="line">
            <a:avLst/>
          </a:prstGeom>
          <a:noFill/>
          <a:ln w="57150">
            <a:solidFill>
              <a:srgbClr val="0099FF"/>
            </a:solidFill>
            <a:prstDash val="dash"/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8169" name="Line 41"/>
          <p:cNvSpPr>
            <a:spLocks noChangeShapeType="1"/>
          </p:cNvSpPr>
          <p:nvPr/>
        </p:nvSpPr>
        <p:spPr bwMode="auto">
          <a:xfrm rot="-5400000">
            <a:off x="6705600" y="5105400"/>
            <a:ext cx="1066800" cy="0"/>
          </a:xfrm>
          <a:prstGeom prst="line">
            <a:avLst/>
          </a:prstGeom>
          <a:noFill/>
          <a:ln w="57150">
            <a:solidFill>
              <a:srgbClr val="0099FF"/>
            </a:solidFill>
            <a:prstDash val="dash"/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8170" name="Line 42"/>
          <p:cNvSpPr>
            <a:spLocks noChangeShapeType="1"/>
          </p:cNvSpPr>
          <p:nvPr/>
        </p:nvSpPr>
        <p:spPr bwMode="auto">
          <a:xfrm>
            <a:off x="7315200" y="5638800"/>
            <a:ext cx="152400" cy="0"/>
          </a:xfrm>
          <a:prstGeom prst="line">
            <a:avLst/>
          </a:prstGeom>
          <a:noFill/>
          <a:ln w="57150">
            <a:solidFill>
              <a:srgbClr val="0099FF"/>
            </a:solidFill>
            <a:prstDash val="dash"/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8171" name="Line 43"/>
          <p:cNvSpPr>
            <a:spLocks noChangeShapeType="1"/>
          </p:cNvSpPr>
          <p:nvPr/>
        </p:nvSpPr>
        <p:spPr bwMode="auto">
          <a:xfrm rot="-5400000">
            <a:off x="6324600" y="5029200"/>
            <a:ext cx="914400" cy="0"/>
          </a:xfrm>
          <a:prstGeom prst="line">
            <a:avLst/>
          </a:prstGeom>
          <a:noFill/>
          <a:ln w="57150">
            <a:solidFill>
              <a:srgbClr val="0099FF"/>
            </a:solidFill>
            <a:prstDash val="dash"/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8172" name="Line 44"/>
          <p:cNvSpPr>
            <a:spLocks noChangeShapeType="1"/>
          </p:cNvSpPr>
          <p:nvPr/>
        </p:nvSpPr>
        <p:spPr bwMode="auto">
          <a:xfrm rot="-5400000">
            <a:off x="7620000" y="6172200"/>
            <a:ext cx="457200" cy="0"/>
          </a:xfrm>
          <a:prstGeom prst="line">
            <a:avLst/>
          </a:prstGeom>
          <a:noFill/>
          <a:ln w="57150" cap="rnd">
            <a:solidFill>
              <a:srgbClr val="FF0000"/>
            </a:solidFill>
            <a:prstDash val="sysDot"/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8173" name="Line 45"/>
          <p:cNvSpPr>
            <a:spLocks noChangeShapeType="1"/>
          </p:cNvSpPr>
          <p:nvPr/>
        </p:nvSpPr>
        <p:spPr bwMode="auto">
          <a:xfrm rot="-5400000">
            <a:off x="4305300" y="6210300"/>
            <a:ext cx="381000" cy="0"/>
          </a:xfrm>
          <a:prstGeom prst="line">
            <a:avLst/>
          </a:prstGeom>
          <a:noFill/>
          <a:ln w="57150" cap="rnd">
            <a:solidFill>
              <a:srgbClr val="FF0000"/>
            </a:solidFill>
            <a:prstDash val="sysDot"/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8174" name="Line 46"/>
          <p:cNvSpPr>
            <a:spLocks noChangeShapeType="1"/>
          </p:cNvSpPr>
          <p:nvPr/>
        </p:nvSpPr>
        <p:spPr bwMode="auto">
          <a:xfrm>
            <a:off x="4572000" y="6400800"/>
            <a:ext cx="3276600" cy="0"/>
          </a:xfrm>
          <a:prstGeom prst="line">
            <a:avLst/>
          </a:prstGeom>
          <a:noFill/>
          <a:ln w="57150" cap="rnd">
            <a:solidFill>
              <a:srgbClr val="FF0000"/>
            </a:solidFill>
            <a:prstDash val="sysDot"/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8176" name="Text Box 48"/>
          <p:cNvSpPr txBox="1">
            <a:spLocks noChangeArrowheads="1"/>
          </p:cNvSpPr>
          <p:nvPr/>
        </p:nvSpPr>
        <p:spPr bwMode="auto">
          <a:xfrm>
            <a:off x="1035050" y="5486400"/>
            <a:ext cx="285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ko-KR">
                <a:solidFill>
                  <a:srgbClr val="FF0000"/>
                </a:solidFill>
                <a:ea typeface="굴림" charset="-127"/>
                <a:cs typeface="굴림" charset="-127"/>
              </a:rPr>
              <a:t>“All call takers are busy…”</a:t>
            </a:r>
            <a:endParaRPr lang="en-US">
              <a:solidFill>
                <a:srgbClr val="FF0000"/>
              </a:solidFill>
            </a:endParaRPr>
          </a:p>
        </p:txBody>
      </p:sp>
      <p:sp>
        <p:nvSpPr>
          <p:cNvPr id="48177" name="Text Box 49"/>
          <p:cNvSpPr txBox="1">
            <a:spLocks noChangeArrowheads="1"/>
          </p:cNvSpPr>
          <p:nvPr/>
        </p:nvSpPr>
        <p:spPr bwMode="auto">
          <a:xfrm>
            <a:off x="457200" y="334963"/>
            <a:ext cx="1065213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ko-KR" sz="3200">
                <a:ea typeface="굴림" charset="-127"/>
                <a:cs typeface="굴림" charset="-127"/>
              </a:rPr>
              <a:t>VoIP</a:t>
            </a:r>
            <a:endParaRPr lang="en-US" sz="32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48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8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8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8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1" dur="500"/>
                                        <p:tgtEl>
                                          <p:spTgt spid="48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48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48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500"/>
                                        <p:tgtEl>
                                          <p:spTgt spid="48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48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48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48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48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147" grpId="0"/>
      <p:bldP spid="48158" grpId="0" animBg="1"/>
      <p:bldP spid="48159" grpId="0" animBg="1"/>
      <p:bldP spid="48167" grpId="0" animBg="1"/>
      <p:bldP spid="48167" grpId="1" animBg="1"/>
      <p:bldP spid="48168" grpId="0" animBg="1"/>
      <p:bldP spid="48169" grpId="0" animBg="1"/>
      <p:bldP spid="48170" grpId="0" animBg="1"/>
      <p:bldP spid="48171" grpId="0" animBg="1"/>
      <p:bldP spid="48172" grpId="0" animBg="1"/>
      <p:bldP spid="48173" grpId="0" animBg="1"/>
      <p:bldP spid="48174" grpId="0" animBg="1"/>
      <p:bldP spid="48176" grpId="0"/>
      <p:bldP spid="48176" grpI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ext Box 2"/>
          <p:cNvSpPr txBox="1">
            <a:spLocks noChangeArrowheads="1"/>
          </p:cNvSpPr>
          <p:nvPr/>
        </p:nvSpPr>
        <p:spPr bwMode="auto">
          <a:xfrm>
            <a:off x="228600" y="228600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47107" name="Object 3"/>
          <p:cNvGraphicFramePr>
            <a:graphicFrameLocks noChangeAspect="1"/>
          </p:cNvGraphicFramePr>
          <p:nvPr/>
        </p:nvGraphicFramePr>
        <p:xfrm>
          <a:off x="2971800" y="381000"/>
          <a:ext cx="5867400" cy="6145213"/>
        </p:xfrm>
        <a:graphic>
          <a:graphicData uri="http://schemas.openxmlformats.org/presentationml/2006/ole">
            <p:oleObj spid="_x0000_s412674" name="Visio" r:id="rId3" imgW="5867116" imgH="6145418" progId="Visio.Drawing.11">
              <p:embed/>
            </p:oleObj>
          </a:graphicData>
        </a:graphic>
      </p:graphicFrame>
      <p:sp>
        <p:nvSpPr>
          <p:cNvPr id="47108" name="Line 4"/>
          <p:cNvSpPr>
            <a:spLocks noChangeShapeType="1"/>
          </p:cNvSpPr>
          <p:nvPr/>
        </p:nvSpPr>
        <p:spPr bwMode="auto">
          <a:xfrm>
            <a:off x="5257800" y="3429000"/>
            <a:ext cx="533400" cy="0"/>
          </a:xfrm>
          <a:prstGeom prst="line">
            <a:avLst/>
          </a:prstGeom>
          <a:noFill/>
          <a:ln w="57150">
            <a:solidFill>
              <a:srgbClr val="0099FF"/>
            </a:solidFill>
            <a:prstDash val="dash"/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109" name="Line 5"/>
          <p:cNvSpPr>
            <a:spLocks noChangeShapeType="1"/>
          </p:cNvSpPr>
          <p:nvPr/>
        </p:nvSpPr>
        <p:spPr bwMode="auto">
          <a:xfrm>
            <a:off x="5791200" y="4572000"/>
            <a:ext cx="609600" cy="0"/>
          </a:xfrm>
          <a:prstGeom prst="line">
            <a:avLst/>
          </a:prstGeom>
          <a:noFill/>
          <a:ln w="57150">
            <a:solidFill>
              <a:srgbClr val="0099FF"/>
            </a:solidFill>
            <a:prstDash val="dash"/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110" name="Line 6"/>
          <p:cNvSpPr>
            <a:spLocks noChangeShapeType="1"/>
          </p:cNvSpPr>
          <p:nvPr/>
        </p:nvSpPr>
        <p:spPr bwMode="auto">
          <a:xfrm rot="-5400000">
            <a:off x="5219700" y="4000500"/>
            <a:ext cx="1143000" cy="0"/>
          </a:xfrm>
          <a:prstGeom prst="line">
            <a:avLst/>
          </a:prstGeom>
          <a:noFill/>
          <a:ln w="57150">
            <a:solidFill>
              <a:srgbClr val="0099FF"/>
            </a:solidFill>
            <a:prstDash val="dash"/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111" name="Line 7"/>
          <p:cNvSpPr>
            <a:spLocks noChangeShapeType="1"/>
          </p:cNvSpPr>
          <p:nvPr/>
        </p:nvSpPr>
        <p:spPr bwMode="auto">
          <a:xfrm>
            <a:off x="6781800" y="4572000"/>
            <a:ext cx="457200" cy="0"/>
          </a:xfrm>
          <a:prstGeom prst="line">
            <a:avLst/>
          </a:prstGeom>
          <a:noFill/>
          <a:ln w="57150">
            <a:solidFill>
              <a:srgbClr val="0099FF"/>
            </a:solidFill>
            <a:prstDash val="dash"/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112" name="Line 8"/>
          <p:cNvSpPr>
            <a:spLocks noChangeShapeType="1"/>
          </p:cNvSpPr>
          <p:nvPr/>
        </p:nvSpPr>
        <p:spPr bwMode="auto">
          <a:xfrm rot="-5400000">
            <a:off x="6705600" y="5105400"/>
            <a:ext cx="1066800" cy="0"/>
          </a:xfrm>
          <a:prstGeom prst="line">
            <a:avLst/>
          </a:prstGeom>
          <a:noFill/>
          <a:ln w="57150">
            <a:solidFill>
              <a:srgbClr val="0099FF"/>
            </a:solidFill>
            <a:prstDash val="dash"/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113" name="Line 9"/>
          <p:cNvSpPr>
            <a:spLocks noChangeShapeType="1"/>
          </p:cNvSpPr>
          <p:nvPr/>
        </p:nvSpPr>
        <p:spPr bwMode="auto">
          <a:xfrm>
            <a:off x="7315200" y="5638800"/>
            <a:ext cx="152400" cy="0"/>
          </a:xfrm>
          <a:prstGeom prst="line">
            <a:avLst/>
          </a:prstGeom>
          <a:noFill/>
          <a:ln w="57150">
            <a:solidFill>
              <a:srgbClr val="0099FF"/>
            </a:solidFill>
            <a:prstDash val="dash"/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114" name="Line 10"/>
          <p:cNvSpPr>
            <a:spLocks noChangeShapeType="1"/>
          </p:cNvSpPr>
          <p:nvPr/>
        </p:nvSpPr>
        <p:spPr bwMode="auto">
          <a:xfrm rot="-5400000">
            <a:off x="5943600" y="5029200"/>
            <a:ext cx="914400" cy="0"/>
          </a:xfrm>
          <a:prstGeom prst="line">
            <a:avLst/>
          </a:prstGeom>
          <a:noFill/>
          <a:ln w="57150">
            <a:solidFill>
              <a:srgbClr val="0099FF"/>
            </a:solidFill>
            <a:prstDash val="dash"/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115" name="Line 11"/>
          <p:cNvSpPr>
            <a:spLocks noChangeShapeType="1"/>
          </p:cNvSpPr>
          <p:nvPr/>
        </p:nvSpPr>
        <p:spPr bwMode="auto">
          <a:xfrm>
            <a:off x="6477000" y="5486400"/>
            <a:ext cx="381000" cy="0"/>
          </a:xfrm>
          <a:prstGeom prst="line">
            <a:avLst/>
          </a:prstGeom>
          <a:noFill/>
          <a:ln w="57150">
            <a:solidFill>
              <a:srgbClr val="0099FF"/>
            </a:solidFill>
            <a:prstDash val="dash"/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116" name="Line 12"/>
          <p:cNvSpPr>
            <a:spLocks noChangeShapeType="1"/>
          </p:cNvSpPr>
          <p:nvPr/>
        </p:nvSpPr>
        <p:spPr bwMode="auto">
          <a:xfrm rot="-5400000">
            <a:off x="6324600" y="5029200"/>
            <a:ext cx="914400" cy="0"/>
          </a:xfrm>
          <a:prstGeom prst="line">
            <a:avLst/>
          </a:prstGeom>
          <a:noFill/>
          <a:ln w="57150">
            <a:solidFill>
              <a:srgbClr val="0099FF"/>
            </a:solidFill>
            <a:prstDash val="dash"/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117" name="Line 13"/>
          <p:cNvSpPr>
            <a:spLocks noChangeShapeType="1"/>
          </p:cNvSpPr>
          <p:nvPr/>
        </p:nvSpPr>
        <p:spPr bwMode="auto">
          <a:xfrm rot="-5400000">
            <a:off x="2933700" y="1943100"/>
            <a:ext cx="1143000" cy="0"/>
          </a:xfrm>
          <a:prstGeom prst="line">
            <a:avLst/>
          </a:prstGeom>
          <a:noFill/>
          <a:ln w="57150">
            <a:solidFill>
              <a:srgbClr val="CC3399"/>
            </a:solidFill>
            <a:prstDash val="sysDot"/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118" name="Line 14"/>
          <p:cNvSpPr>
            <a:spLocks noChangeShapeType="1"/>
          </p:cNvSpPr>
          <p:nvPr/>
        </p:nvSpPr>
        <p:spPr bwMode="auto">
          <a:xfrm rot="-5400000">
            <a:off x="4457700" y="1943100"/>
            <a:ext cx="1143000" cy="0"/>
          </a:xfrm>
          <a:prstGeom prst="line">
            <a:avLst/>
          </a:prstGeom>
          <a:noFill/>
          <a:ln w="57150">
            <a:solidFill>
              <a:srgbClr val="CC3399"/>
            </a:solidFill>
            <a:prstDash val="sysDot"/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119" name="Line 15"/>
          <p:cNvSpPr>
            <a:spLocks noChangeShapeType="1"/>
          </p:cNvSpPr>
          <p:nvPr/>
        </p:nvSpPr>
        <p:spPr bwMode="auto">
          <a:xfrm>
            <a:off x="3505200" y="1371600"/>
            <a:ext cx="1524000" cy="0"/>
          </a:xfrm>
          <a:prstGeom prst="line">
            <a:avLst/>
          </a:prstGeom>
          <a:noFill/>
          <a:ln w="57150">
            <a:solidFill>
              <a:srgbClr val="CC3399"/>
            </a:solidFill>
            <a:prstDash val="sysDot"/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120" name="Line 16"/>
          <p:cNvSpPr>
            <a:spLocks noChangeShapeType="1"/>
          </p:cNvSpPr>
          <p:nvPr/>
        </p:nvSpPr>
        <p:spPr bwMode="auto">
          <a:xfrm rot="-5400000">
            <a:off x="7620000" y="6172200"/>
            <a:ext cx="457200" cy="0"/>
          </a:xfrm>
          <a:prstGeom prst="line">
            <a:avLst/>
          </a:prstGeom>
          <a:noFill/>
          <a:ln w="57150" cap="rnd">
            <a:solidFill>
              <a:srgbClr val="FF0000"/>
            </a:solidFill>
            <a:prstDash val="sysDot"/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121" name="Line 17"/>
          <p:cNvSpPr>
            <a:spLocks noChangeShapeType="1"/>
          </p:cNvSpPr>
          <p:nvPr/>
        </p:nvSpPr>
        <p:spPr bwMode="auto">
          <a:xfrm rot="-5400000">
            <a:off x="4305300" y="6210300"/>
            <a:ext cx="381000" cy="0"/>
          </a:xfrm>
          <a:prstGeom prst="line">
            <a:avLst/>
          </a:prstGeom>
          <a:noFill/>
          <a:ln w="57150" cap="rnd">
            <a:solidFill>
              <a:srgbClr val="FF0000"/>
            </a:solidFill>
            <a:prstDash val="sysDot"/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122" name="Line 18"/>
          <p:cNvSpPr>
            <a:spLocks noChangeShapeType="1"/>
          </p:cNvSpPr>
          <p:nvPr/>
        </p:nvSpPr>
        <p:spPr bwMode="auto">
          <a:xfrm>
            <a:off x="4572000" y="6400800"/>
            <a:ext cx="3276600" cy="0"/>
          </a:xfrm>
          <a:prstGeom prst="line">
            <a:avLst/>
          </a:prstGeom>
          <a:noFill/>
          <a:ln w="57150" cap="rnd">
            <a:solidFill>
              <a:srgbClr val="FF0000"/>
            </a:solidFill>
            <a:prstDash val="sysDot"/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123" name="Text Box 19"/>
          <p:cNvSpPr txBox="1">
            <a:spLocks noChangeArrowheads="1"/>
          </p:cNvSpPr>
          <p:nvPr/>
        </p:nvSpPr>
        <p:spPr bwMode="auto">
          <a:xfrm>
            <a:off x="2343150" y="5043488"/>
            <a:ext cx="6413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ko-KR">
                <a:solidFill>
                  <a:srgbClr val="FF0000"/>
                </a:solidFill>
                <a:ea typeface="굴림" charset="-127"/>
                <a:cs typeface="굴림" charset="-127"/>
              </a:rPr>
              <a:t>RTP</a:t>
            </a:r>
            <a:endParaRPr lang="en-US">
              <a:solidFill>
                <a:srgbClr val="FF0000"/>
              </a:solidFill>
            </a:endParaRPr>
          </a:p>
        </p:txBody>
      </p:sp>
      <p:sp>
        <p:nvSpPr>
          <p:cNvPr id="47124" name="Text Box 20"/>
          <p:cNvSpPr txBox="1">
            <a:spLocks noChangeArrowheads="1"/>
          </p:cNvSpPr>
          <p:nvPr/>
        </p:nvSpPr>
        <p:spPr bwMode="auto">
          <a:xfrm>
            <a:off x="3079750" y="990600"/>
            <a:ext cx="7302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ko-KR">
                <a:solidFill>
                  <a:srgbClr val="CC3399"/>
                </a:solidFill>
                <a:ea typeface="굴림" charset="-127"/>
                <a:cs typeface="굴림" charset="-127"/>
              </a:rPr>
              <a:t>LoST</a:t>
            </a:r>
            <a:endParaRPr lang="en-US">
              <a:solidFill>
                <a:srgbClr val="CC3399"/>
              </a:solidFill>
            </a:endParaRPr>
          </a:p>
        </p:txBody>
      </p:sp>
      <p:sp>
        <p:nvSpPr>
          <p:cNvPr id="47125" name="Rectangle 21"/>
          <p:cNvSpPr>
            <a:spLocks noChangeArrowheads="1"/>
          </p:cNvSpPr>
          <p:nvPr/>
        </p:nvSpPr>
        <p:spPr bwMode="auto">
          <a:xfrm>
            <a:off x="152400" y="2667000"/>
            <a:ext cx="2209800" cy="3276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/>
          </a:p>
        </p:txBody>
      </p:sp>
      <p:sp>
        <p:nvSpPr>
          <p:cNvPr id="47126" name="Text Box 22"/>
          <p:cNvSpPr txBox="1">
            <a:spLocks noChangeArrowheads="1"/>
          </p:cNvSpPr>
          <p:nvPr/>
        </p:nvSpPr>
        <p:spPr bwMode="auto">
          <a:xfrm>
            <a:off x="457200" y="334963"/>
            <a:ext cx="1560513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ko-KR" sz="3200">
                <a:ea typeface="굴림" charset="-127"/>
                <a:cs typeface="굴림" charset="-127"/>
              </a:rPr>
              <a:t>Cellular</a:t>
            </a:r>
            <a:endParaRPr lang="en-US" sz="3200"/>
          </a:p>
        </p:txBody>
      </p:sp>
      <p:graphicFrame>
        <p:nvGraphicFramePr>
          <p:cNvPr id="47127" name="Object 23"/>
          <p:cNvGraphicFramePr>
            <a:graphicFrameLocks noChangeAspect="1"/>
          </p:cNvGraphicFramePr>
          <p:nvPr/>
        </p:nvGraphicFramePr>
        <p:xfrm>
          <a:off x="1447800" y="2895600"/>
          <a:ext cx="850900" cy="1447800"/>
        </p:xfrm>
        <a:graphic>
          <a:graphicData uri="http://schemas.openxmlformats.org/presentationml/2006/ole">
            <p:oleObj spid="_x0000_s412675" name="Visio" r:id="rId4" imgW="476402" imgH="811682" progId="Visio.Drawing.11">
              <p:embed/>
            </p:oleObj>
          </a:graphicData>
        </a:graphic>
      </p:graphicFrame>
      <p:graphicFrame>
        <p:nvGraphicFramePr>
          <p:cNvPr id="47128" name="Object 24"/>
          <p:cNvGraphicFramePr>
            <a:graphicFrameLocks noChangeAspect="1"/>
          </p:cNvGraphicFramePr>
          <p:nvPr/>
        </p:nvGraphicFramePr>
        <p:xfrm>
          <a:off x="457200" y="4419600"/>
          <a:ext cx="685800" cy="528638"/>
        </p:xfrm>
        <a:graphic>
          <a:graphicData uri="http://schemas.openxmlformats.org/presentationml/2006/ole">
            <p:oleObj spid="_x0000_s412676" name="Visio" r:id="rId5" imgW="517246" imgH="398678" progId="Visio.Drawing.11">
              <p:embed/>
            </p:oleObj>
          </a:graphicData>
        </a:graphic>
      </p:graphicFrame>
      <p:sp>
        <p:nvSpPr>
          <p:cNvPr id="47129" name="Text Box 25"/>
          <p:cNvSpPr txBox="1">
            <a:spLocks noChangeArrowheads="1"/>
          </p:cNvSpPr>
          <p:nvPr/>
        </p:nvSpPr>
        <p:spPr bwMode="auto">
          <a:xfrm>
            <a:off x="457200" y="5957888"/>
            <a:ext cx="18224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ko-KR">
                <a:ea typeface="굴림" charset="-127"/>
                <a:cs typeface="굴림" charset="-127"/>
              </a:rPr>
              <a:t>Access Network</a:t>
            </a:r>
            <a:endParaRPr lang="en-US"/>
          </a:p>
        </p:txBody>
      </p:sp>
      <p:cxnSp>
        <p:nvCxnSpPr>
          <p:cNvPr id="47130" name="AutoShape 26"/>
          <p:cNvCxnSpPr>
            <a:cxnSpLocks noChangeShapeType="1"/>
          </p:cNvCxnSpPr>
          <p:nvPr/>
        </p:nvCxnSpPr>
        <p:spPr bwMode="auto">
          <a:xfrm flipH="1">
            <a:off x="1289050" y="1882775"/>
            <a:ext cx="6350" cy="78422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</p:cxnSp>
      <p:graphicFrame>
        <p:nvGraphicFramePr>
          <p:cNvPr id="47131" name="Object 27"/>
          <p:cNvGraphicFramePr>
            <a:graphicFrameLocks noChangeAspect="1"/>
          </p:cNvGraphicFramePr>
          <p:nvPr/>
        </p:nvGraphicFramePr>
        <p:xfrm>
          <a:off x="533400" y="2895600"/>
          <a:ext cx="509588" cy="1066800"/>
        </p:xfrm>
        <a:graphic>
          <a:graphicData uri="http://schemas.openxmlformats.org/presentationml/2006/ole">
            <p:oleObj spid="_x0000_s412677" name="Visio" r:id="rId6" imgW="459069" imgH="962030" progId="Visio.Drawing.11">
              <p:embed/>
            </p:oleObj>
          </a:graphicData>
        </a:graphic>
      </p:graphicFrame>
      <p:pic>
        <p:nvPicPr>
          <p:cNvPr id="47132" name="Picture 28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060450" y="990600"/>
            <a:ext cx="414338" cy="457200"/>
          </a:xfrm>
          <a:prstGeom prst="rect">
            <a:avLst/>
          </a:prstGeom>
          <a:noFill/>
        </p:spPr>
      </p:pic>
      <p:sp>
        <p:nvSpPr>
          <p:cNvPr id="47133" name="Text Box 29"/>
          <p:cNvSpPr txBox="1">
            <a:spLocks noChangeArrowheads="1"/>
          </p:cNvSpPr>
          <p:nvPr/>
        </p:nvSpPr>
        <p:spPr bwMode="auto">
          <a:xfrm>
            <a:off x="2343150" y="3062288"/>
            <a:ext cx="5524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ko-KR">
                <a:solidFill>
                  <a:srgbClr val="0099FF"/>
                </a:solidFill>
                <a:ea typeface="굴림" charset="-127"/>
                <a:cs typeface="굴림" charset="-127"/>
              </a:rPr>
              <a:t>SIP</a:t>
            </a:r>
            <a:endParaRPr lang="en-US">
              <a:solidFill>
                <a:srgbClr val="0099FF"/>
              </a:solidFill>
            </a:endParaRPr>
          </a:p>
        </p:txBody>
      </p:sp>
      <p:sp>
        <p:nvSpPr>
          <p:cNvPr id="47134" name="Line 30"/>
          <p:cNvSpPr>
            <a:spLocks noChangeShapeType="1"/>
          </p:cNvSpPr>
          <p:nvPr/>
        </p:nvSpPr>
        <p:spPr bwMode="auto">
          <a:xfrm>
            <a:off x="2209800" y="3429000"/>
            <a:ext cx="1143000" cy="0"/>
          </a:xfrm>
          <a:prstGeom prst="line">
            <a:avLst/>
          </a:prstGeom>
          <a:noFill/>
          <a:ln w="57150">
            <a:solidFill>
              <a:srgbClr val="0099FF"/>
            </a:solidFill>
            <a:prstDash val="dash"/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135" name="AutoShape 31"/>
          <p:cNvSpPr>
            <a:spLocks noChangeArrowheads="1"/>
          </p:cNvSpPr>
          <p:nvPr/>
        </p:nvSpPr>
        <p:spPr bwMode="auto">
          <a:xfrm>
            <a:off x="609600" y="2514600"/>
            <a:ext cx="228600" cy="533400"/>
          </a:xfrm>
          <a:prstGeom prst="lightningBol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136" name="AutoShape 32"/>
          <p:cNvSpPr>
            <a:spLocks noChangeArrowheads="1"/>
          </p:cNvSpPr>
          <p:nvPr/>
        </p:nvSpPr>
        <p:spPr bwMode="auto">
          <a:xfrm>
            <a:off x="685800" y="3962400"/>
            <a:ext cx="228600" cy="45720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vert="eaVert"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137" name="Line 33"/>
          <p:cNvSpPr>
            <a:spLocks noChangeShapeType="1"/>
          </p:cNvSpPr>
          <p:nvPr/>
        </p:nvSpPr>
        <p:spPr bwMode="auto">
          <a:xfrm rot="-5400000">
            <a:off x="1676400" y="4495800"/>
            <a:ext cx="457200" cy="0"/>
          </a:xfrm>
          <a:prstGeom prst="line">
            <a:avLst/>
          </a:prstGeom>
          <a:noFill/>
          <a:ln w="57150">
            <a:solidFill>
              <a:srgbClr val="0099FF"/>
            </a:solidFill>
            <a:prstDash val="dash"/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138" name="Line 34"/>
          <p:cNvSpPr>
            <a:spLocks noChangeShapeType="1"/>
          </p:cNvSpPr>
          <p:nvPr/>
        </p:nvSpPr>
        <p:spPr bwMode="auto">
          <a:xfrm>
            <a:off x="1143000" y="4724400"/>
            <a:ext cx="762000" cy="0"/>
          </a:xfrm>
          <a:prstGeom prst="line">
            <a:avLst/>
          </a:prstGeom>
          <a:noFill/>
          <a:ln w="57150">
            <a:solidFill>
              <a:srgbClr val="0099FF"/>
            </a:solidFill>
            <a:prstDash val="dash"/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139" name="Line 35"/>
          <p:cNvSpPr>
            <a:spLocks noChangeShapeType="1"/>
          </p:cNvSpPr>
          <p:nvPr/>
        </p:nvSpPr>
        <p:spPr bwMode="auto">
          <a:xfrm>
            <a:off x="685800" y="5410200"/>
            <a:ext cx="3124200" cy="0"/>
          </a:xfrm>
          <a:prstGeom prst="line">
            <a:avLst/>
          </a:prstGeom>
          <a:noFill/>
          <a:ln w="57150" cap="rnd">
            <a:solidFill>
              <a:srgbClr val="FF0000"/>
            </a:solidFill>
            <a:prstDash val="sysDot"/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140" name="Line 36"/>
          <p:cNvSpPr>
            <a:spLocks noChangeShapeType="1"/>
          </p:cNvSpPr>
          <p:nvPr/>
        </p:nvSpPr>
        <p:spPr bwMode="auto">
          <a:xfrm rot="-5400000">
            <a:off x="495300" y="5143500"/>
            <a:ext cx="381000" cy="0"/>
          </a:xfrm>
          <a:prstGeom prst="line">
            <a:avLst/>
          </a:prstGeom>
          <a:noFill/>
          <a:ln w="57150" cap="rnd">
            <a:solidFill>
              <a:srgbClr val="FF0000"/>
            </a:solidFill>
            <a:prstDash val="sysDot"/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141" name="Text Box 37"/>
          <p:cNvSpPr txBox="1">
            <a:spLocks noChangeArrowheads="1"/>
          </p:cNvSpPr>
          <p:nvPr/>
        </p:nvSpPr>
        <p:spPr bwMode="auto">
          <a:xfrm>
            <a:off x="914400" y="1346200"/>
            <a:ext cx="4016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ko-KR" sz="2000" b="1">
                <a:ea typeface="굴림" charset="-127"/>
                <a:cs typeface="굴림" charset="-127"/>
              </a:rPr>
              <a:t>9</a:t>
            </a:r>
            <a:r>
              <a:rPr lang="en-US" altLang="ko-KR">
                <a:ea typeface="굴림" charset="-127"/>
                <a:cs typeface="굴림" charset="-127"/>
              </a:rPr>
              <a:t>-</a:t>
            </a:r>
            <a:endParaRPr lang="en-US"/>
          </a:p>
        </p:txBody>
      </p:sp>
      <p:sp>
        <p:nvSpPr>
          <p:cNvPr id="47142" name="Text Box 38"/>
          <p:cNvSpPr txBox="1">
            <a:spLocks noChangeArrowheads="1"/>
          </p:cNvSpPr>
          <p:nvPr/>
        </p:nvSpPr>
        <p:spPr bwMode="auto">
          <a:xfrm>
            <a:off x="914400" y="1385888"/>
            <a:ext cx="7175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ko-KR">
                <a:ea typeface="굴림" charset="-127"/>
                <a:cs typeface="굴림" charset="-127"/>
              </a:rPr>
              <a:t>9-1-1</a:t>
            </a:r>
            <a:endParaRPr lang="en-US"/>
          </a:p>
        </p:txBody>
      </p:sp>
      <p:sp>
        <p:nvSpPr>
          <p:cNvPr id="47143" name="Text Box 39"/>
          <p:cNvSpPr txBox="1">
            <a:spLocks noChangeArrowheads="1"/>
          </p:cNvSpPr>
          <p:nvPr/>
        </p:nvSpPr>
        <p:spPr bwMode="auto">
          <a:xfrm>
            <a:off x="914400" y="1355725"/>
            <a:ext cx="6048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ko-KR">
                <a:ea typeface="굴림" charset="-127"/>
                <a:cs typeface="굴림" charset="-127"/>
              </a:rPr>
              <a:t>9-</a:t>
            </a:r>
            <a:r>
              <a:rPr lang="en-US" altLang="ko-KR" sz="2000" b="1">
                <a:ea typeface="굴림" charset="-127"/>
                <a:cs typeface="굴림" charset="-127"/>
              </a:rPr>
              <a:t>1</a:t>
            </a:r>
            <a:r>
              <a:rPr lang="en-US" altLang="ko-KR">
                <a:ea typeface="굴림" charset="-127"/>
                <a:cs typeface="굴림" charset="-127"/>
              </a:rPr>
              <a:t>-</a:t>
            </a:r>
            <a:endParaRPr lang="en-US"/>
          </a:p>
        </p:txBody>
      </p:sp>
      <p:sp>
        <p:nvSpPr>
          <p:cNvPr id="47144" name="Text Box 40"/>
          <p:cNvSpPr txBox="1">
            <a:spLocks noChangeArrowheads="1"/>
          </p:cNvSpPr>
          <p:nvPr/>
        </p:nvSpPr>
        <p:spPr bwMode="auto">
          <a:xfrm>
            <a:off x="914400" y="1355725"/>
            <a:ext cx="7318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ko-KR">
                <a:ea typeface="굴림" charset="-127"/>
                <a:cs typeface="굴림" charset="-127"/>
              </a:rPr>
              <a:t>9-1-</a:t>
            </a:r>
            <a:r>
              <a:rPr lang="en-US" altLang="ko-KR" sz="2000" b="1">
                <a:ea typeface="굴림" charset="-127"/>
                <a:cs typeface="굴림" charset="-127"/>
              </a:rPr>
              <a:t>1</a:t>
            </a:r>
            <a:endParaRPr lang="en-US" sz="2000" b="1"/>
          </a:p>
        </p:txBody>
      </p:sp>
      <p:graphicFrame>
        <p:nvGraphicFramePr>
          <p:cNvPr id="47145" name="Object 41"/>
          <p:cNvGraphicFramePr>
            <a:graphicFrameLocks noChangeAspect="1"/>
          </p:cNvGraphicFramePr>
          <p:nvPr/>
        </p:nvGraphicFramePr>
        <p:xfrm>
          <a:off x="533400" y="1905000"/>
          <a:ext cx="606425" cy="609600"/>
        </p:xfrm>
        <a:graphic>
          <a:graphicData uri="http://schemas.openxmlformats.org/presentationml/2006/ole">
            <p:oleObj spid="_x0000_s412678" name="Visio" r:id="rId8" imgW="373380" imgH="373990" progId="Visio.Drawing.11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xit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exit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xit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47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47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47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47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47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47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47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47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47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500"/>
                                        <p:tgtEl>
                                          <p:spTgt spid="47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47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47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000"/>
                            </p:stCondLst>
                            <p:childTnLst>
                              <p:par>
                                <p:cTn id="7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47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500"/>
                            </p:stCondLst>
                            <p:childTnLst>
                              <p:par>
                                <p:cTn id="8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2" dur="500"/>
                                        <p:tgtEl>
                                          <p:spTgt spid="47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000"/>
                            </p:stCondLst>
                            <p:childTnLst>
                              <p:par>
                                <p:cTn id="8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47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2500"/>
                            </p:stCondLst>
                            <p:childTnLst>
                              <p:par>
                                <p:cTn id="8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500"/>
                                        <p:tgtEl>
                                          <p:spTgt spid="47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3000"/>
                            </p:stCondLst>
                            <p:childTnLst>
                              <p:par>
                                <p:cTn id="9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500"/>
                                        <p:tgtEl>
                                          <p:spTgt spid="47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3500"/>
                            </p:stCondLst>
                            <p:childTnLst>
                              <p:par>
                                <p:cTn id="9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8" dur="500"/>
                                        <p:tgtEl>
                                          <p:spTgt spid="47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4000"/>
                            </p:stCondLst>
                            <p:childTnLst>
                              <p:par>
                                <p:cTn id="10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500"/>
                                        <p:tgtEl>
                                          <p:spTgt spid="47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500"/>
                                        <p:tgtEl>
                                          <p:spTgt spid="47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0" dur="500"/>
                                        <p:tgtEl>
                                          <p:spTgt spid="47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3" dur="500"/>
                                        <p:tgtEl>
                                          <p:spTgt spid="47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6" dur="500"/>
                                        <p:tgtEl>
                                          <p:spTgt spid="47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500"/>
                                        <p:tgtEl>
                                          <p:spTgt spid="47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2" dur="500"/>
                                        <p:tgtEl>
                                          <p:spTgt spid="47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108" grpId="0" animBg="1"/>
      <p:bldP spid="47109" grpId="0" animBg="1"/>
      <p:bldP spid="47110" grpId="0" animBg="1"/>
      <p:bldP spid="47111" grpId="0" animBg="1"/>
      <p:bldP spid="47112" grpId="0" animBg="1"/>
      <p:bldP spid="47113" grpId="0" animBg="1"/>
      <p:bldP spid="47114" grpId="0" animBg="1"/>
      <p:bldP spid="47115" grpId="0" animBg="1"/>
      <p:bldP spid="47116" grpId="0" animBg="1"/>
      <p:bldP spid="47117" grpId="0" animBg="1"/>
      <p:bldP spid="47118" grpId="0" animBg="1"/>
      <p:bldP spid="47119" grpId="0" animBg="1"/>
      <p:bldP spid="47120" grpId="0" animBg="1"/>
      <p:bldP spid="47121" grpId="0" animBg="1"/>
      <p:bldP spid="47122" grpId="0" animBg="1"/>
      <p:bldP spid="47123" grpId="0"/>
      <p:bldP spid="47124" grpId="0"/>
      <p:bldP spid="47133" grpId="0"/>
      <p:bldP spid="47134" grpId="0" animBg="1"/>
      <p:bldP spid="47135" grpId="0" animBg="1"/>
      <p:bldP spid="47136" grpId="0" animBg="1"/>
      <p:bldP spid="47137" grpId="0" animBg="1"/>
      <p:bldP spid="47138" grpId="0" animBg="1"/>
      <p:bldP spid="47139" grpId="0" animBg="1"/>
      <p:bldP spid="47140" grpId="0" animBg="1"/>
      <p:bldP spid="47141" grpId="0"/>
      <p:bldP spid="47141" grpId="1"/>
      <p:bldP spid="47142" grpId="0"/>
      <p:bldP spid="47143" grpId="0"/>
      <p:bldP spid="47143" grpId="1"/>
      <p:bldP spid="47144" grpId="0"/>
      <p:bldP spid="47144" grpId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ext Box 2"/>
          <p:cNvSpPr txBox="1">
            <a:spLocks noChangeArrowheads="1"/>
          </p:cNvSpPr>
          <p:nvPr/>
        </p:nvSpPr>
        <p:spPr bwMode="auto">
          <a:xfrm>
            <a:off x="228600" y="228600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46083" name="Object 3"/>
          <p:cNvGraphicFramePr>
            <a:graphicFrameLocks noChangeAspect="1"/>
          </p:cNvGraphicFramePr>
          <p:nvPr/>
        </p:nvGraphicFramePr>
        <p:xfrm>
          <a:off x="2971800" y="381000"/>
          <a:ext cx="5867400" cy="6145213"/>
        </p:xfrm>
        <a:graphic>
          <a:graphicData uri="http://schemas.openxmlformats.org/presentationml/2006/ole">
            <p:oleObj spid="_x0000_s413698" name="Visio" r:id="rId3" imgW="5867116" imgH="6145418" progId="Visio.Drawing.11">
              <p:embed/>
            </p:oleObj>
          </a:graphicData>
        </a:graphic>
      </p:graphicFrame>
      <p:sp>
        <p:nvSpPr>
          <p:cNvPr id="46084" name="Line 4"/>
          <p:cNvSpPr>
            <a:spLocks noChangeShapeType="1"/>
          </p:cNvSpPr>
          <p:nvPr/>
        </p:nvSpPr>
        <p:spPr bwMode="auto">
          <a:xfrm>
            <a:off x="5257800" y="3429000"/>
            <a:ext cx="533400" cy="0"/>
          </a:xfrm>
          <a:prstGeom prst="line">
            <a:avLst/>
          </a:prstGeom>
          <a:noFill/>
          <a:ln w="57150">
            <a:solidFill>
              <a:srgbClr val="0099FF"/>
            </a:solidFill>
            <a:prstDash val="dash"/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6085" name="Line 5"/>
          <p:cNvSpPr>
            <a:spLocks noChangeShapeType="1"/>
          </p:cNvSpPr>
          <p:nvPr/>
        </p:nvSpPr>
        <p:spPr bwMode="auto">
          <a:xfrm>
            <a:off x="5791200" y="4572000"/>
            <a:ext cx="609600" cy="0"/>
          </a:xfrm>
          <a:prstGeom prst="line">
            <a:avLst/>
          </a:prstGeom>
          <a:noFill/>
          <a:ln w="57150">
            <a:solidFill>
              <a:srgbClr val="0099FF"/>
            </a:solidFill>
            <a:prstDash val="dash"/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6086" name="Line 6"/>
          <p:cNvSpPr>
            <a:spLocks noChangeShapeType="1"/>
          </p:cNvSpPr>
          <p:nvPr/>
        </p:nvSpPr>
        <p:spPr bwMode="auto">
          <a:xfrm rot="-5400000">
            <a:off x="5219700" y="4000500"/>
            <a:ext cx="1143000" cy="0"/>
          </a:xfrm>
          <a:prstGeom prst="line">
            <a:avLst/>
          </a:prstGeom>
          <a:noFill/>
          <a:ln w="57150">
            <a:solidFill>
              <a:srgbClr val="0099FF"/>
            </a:solidFill>
            <a:prstDash val="dash"/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6087" name="Line 7"/>
          <p:cNvSpPr>
            <a:spLocks noChangeShapeType="1"/>
          </p:cNvSpPr>
          <p:nvPr/>
        </p:nvSpPr>
        <p:spPr bwMode="auto">
          <a:xfrm>
            <a:off x="6781800" y="4572000"/>
            <a:ext cx="457200" cy="0"/>
          </a:xfrm>
          <a:prstGeom prst="line">
            <a:avLst/>
          </a:prstGeom>
          <a:noFill/>
          <a:ln w="57150">
            <a:solidFill>
              <a:srgbClr val="0099FF"/>
            </a:solidFill>
            <a:prstDash val="dash"/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6088" name="Line 8"/>
          <p:cNvSpPr>
            <a:spLocks noChangeShapeType="1"/>
          </p:cNvSpPr>
          <p:nvPr/>
        </p:nvSpPr>
        <p:spPr bwMode="auto">
          <a:xfrm rot="-5400000">
            <a:off x="6705600" y="5105400"/>
            <a:ext cx="1066800" cy="0"/>
          </a:xfrm>
          <a:prstGeom prst="line">
            <a:avLst/>
          </a:prstGeom>
          <a:noFill/>
          <a:ln w="57150">
            <a:solidFill>
              <a:srgbClr val="0099FF"/>
            </a:solidFill>
            <a:prstDash val="dash"/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6089" name="Line 9"/>
          <p:cNvSpPr>
            <a:spLocks noChangeShapeType="1"/>
          </p:cNvSpPr>
          <p:nvPr/>
        </p:nvSpPr>
        <p:spPr bwMode="auto">
          <a:xfrm>
            <a:off x="7315200" y="5638800"/>
            <a:ext cx="152400" cy="0"/>
          </a:xfrm>
          <a:prstGeom prst="line">
            <a:avLst/>
          </a:prstGeom>
          <a:noFill/>
          <a:ln w="57150">
            <a:solidFill>
              <a:srgbClr val="0099FF"/>
            </a:solidFill>
            <a:prstDash val="dash"/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6090" name="Line 10"/>
          <p:cNvSpPr>
            <a:spLocks noChangeShapeType="1"/>
          </p:cNvSpPr>
          <p:nvPr/>
        </p:nvSpPr>
        <p:spPr bwMode="auto">
          <a:xfrm rot="-5400000">
            <a:off x="5943600" y="5029200"/>
            <a:ext cx="914400" cy="0"/>
          </a:xfrm>
          <a:prstGeom prst="line">
            <a:avLst/>
          </a:prstGeom>
          <a:noFill/>
          <a:ln w="57150">
            <a:solidFill>
              <a:srgbClr val="0099FF"/>
            </a:solidFill>
            <a:prstDash val="dash"/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6091" name="Line 11"/>
          <p:cNvSpPr>
            <a:spLocks noChangeShapeType="1"/>
          </p:cNvSpPr>
          <p:nvPr/>
        </p:nvSpPr>
        <p:spPr bwMode="auto">
          <a:xfrm>
            <a:off x="6477000" y="5486400"/>
            <a:ext cx="381000" cy="0"/>
          </a:xfrm>
          <a:prstGeom prst="line">
            <a:avLst/>
          </a:prstGeom>
          <a:noFill/>
          <a:ln w="57150">
            <a:solidFill>
              <a:srgbClr val="0099FF"/>
            </a:solidFill>
            <a:prstDash val="dash"/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6092" name="Line 12"/>
          <p:cNvSpPr>
            <a:spLocks noChangeShapeType="1"/>
          </p:cNvSpPr>
          <p:nvPr/>
        </p:nvSpPr>
        <p:spPr bwMode="auto">
          <a:xfrm rot="-5400000">
            <a:off x="6324600" y="5029200"/>
            <a:ext cx="914400" cy="0"/>
          </a:xfrm>
          <a:prstGeom prst="line">
            <a:avLst/>
          </a:prstGeom>
          <a:noFill/>
          <a:ln w="57150">
            <a:solidFill>
              <a:srgbClr val="0099FF"/>
            </a:solidFill>
            <a:prstDash val="dash"/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6093" name="Line 13"/>
          <p:cNvSpPr>
            <a:spLocks noChangeShapeType="1"/>
          </p:cNvSpPr>
          <p:nvPr/>
        </p:nvSpPr>
        <p:spPr bwMode="auto">
          <a:xfrm rot="-5400000">
            <a:off x="2933700" y="1943100"/>
            <a:ext cx="1143000" cy="0"/>
          </a:xfrm>
          <a:prstGeom prst="line">
            <a:avLst/>
          </a:prstGeom>
          <a:noFill/>
          <a:ln w="57150">
            <a:solidFill>
              <a:srgbClr val="CC3399"/>
            </a:solidFill>
            <a:prstDash val="sysDot"/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6094" name="Line 14"/>
          <p:cNvSpPr>
            <a:spLocks noChangeShapeType="1"/>
          </p:cNvSpPr>
          <p:nvPr/>
        </p:nvSpPr>
        <p:spPr bwMode="auto">
          <a:xfrm rot="-5400000">
            <a:off x="4457700" y="1943100"/>
            <a:ext cx="1143000" cy="0"/>
          </a:xfrm>
          <a:prstGeom prst="line">
            <a:avLst/>
          </a:prstGeom>
          <a:noFill/>
          <a:ln w="57150">
            <a:solidFill>
              <a:srgbClr val="CC3399"/>
            </a:solidFill>
            <a:prstDash val="sysDot"/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6095" name="Line 15"/>
          <p:cNvSpPr>
            <a:spLocks noChangeShapeType="1"/>
          </p:cNvSpPr>
          <p:nvPr/>
        </p:nvSpPr>
        <p:spPr bwMode="auto">
          <a:xfrm>
            <a:off x="3505200" y="1371600"/>
            <a:ext cx="1524000" cy="0"/>
          </a:xfrm>
          <a:prstGeom prst="line">
            <a:avLst/>
          </a:prstGeom>
          <a:noFill/>
          <a:ln w="57150">
            <a:solidFill>
              <a:srgbClr val="CC3399"/>
            </a:solidFill>
            <a:prstDash val="sysDot"/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6100" name="Text Box 20"/>
          <p:cNvSpPr txBox="1">
            <a:spLocks noChangeArrowheads="1"/>
          </p:cNvSpPr>
          <p:nvPr/>
        </p:nvSpPr>
        <p:spPr bwMode="auto">
          <a:xfrm>
            <a:off x="3079750" y="990600"/>
            <a:ext cx="7302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ko-KR">
                <a:solidFill>
                  <a:srgbClr val="CC3399"/>
                </a:solidFill>
                <a:ea typeface="굴림" charset="-127"/>
                <a:cs typeface="굴림" charset="-127"/>
              </a:rPr>
              <a:t>LoST</a:t>
            </a:r>
            <a:endParaRPr lang="en-US">
              <a:solidFill>
                <a:srgbClr val="CC3399"/>
              </a:solidFill>
            </a:endParaRPr>
          </a:p>
        </p:txBody>
      </p:sp>
      <p:sp>
        <p:nvSpPr>
          <p:cNvPr id="46101" name="Rectangle 21"/>
          <p:cNvSpPr>
            <a:spLocks noChangeArrowheads="1"/>
          </p:cNvSpPr>
          <p:nvPr/>
        </p:nvSpPr>
        <p:spPr bwMode="auto">
          <a:xfrm>
            <a:off x="152400" y="2667000"/>
            <a:ext cx="2209800" cy="3276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/>
          </a:p>
        </p:txBody>
      </p:sp>
      <p:sp>
        <p:nvSpPr>
          <p:cNvPr id="46102" name="Text Box 22"/>
          <p:cNvSpPr txBox="1">
            <a:spLocks noChangeArrowheads="1"/>
          </p:cNvSpPr>
          <p:nvPr/>
        </p:nvSpPr>
        <p:spPr bwMode="auto">
          <a:xfrm>
            <a:off x="457200" y="334963"/>
            <a:ext cx="1065213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ko-KR" sz="3200">
                <a:ea typeface="굴림" charset="-127"/>
                <a:cs typeface="굴림" charset="-127"/>
              </a:rPr>
              <a:t>SMS</a:t>
            </a:r>
            <a:endParaRPr lang="en-US" sz="3200"/>
          </a:p>
        </p:txBody>
      </p:sp>
      <p:graphicFrame>
        <p:nvGraphicFramePr>
          <p:cNvPr id="46103" name="Object 23"/>
          <p:cNvGraphicFramePr>
            <a:graphicFrameLocks noChangeAspect="1"/>
          </p:cNvGraphicFramePr>
          <p:nvPr/>
        </p:nvGraphicFramePr>
        <p:xfrm>
          <a:off x="1447800" y="2895600"/>
          <a:ext cx="850900" cy="1447800"/>
        </p:xfrm>
        <a:graphic>
          <a:graphicData uri="http://schemas.openxmlformats.org/presentationml/2006/ole">
            <p:oleObj spid="_x0000_s413699" name="Visio" r:id="rId4" imgW="476402" imgH="811682" progId="Visio.Drawing.11">
              <p:embed/>
            </p:oleObj>
          </a:graphicData>
        </a:graphic>
      </p:graphicFrame>
      <p:graphicFrame>
        <p:nvGraphicFramePr>
          <p:cNvPr id="46104" name="Object 24"/>
          <p:cNvGraphicFramePr>
            <a:graphicFrameLocks noChangeAspect="1"/>
          </p:cNvGraphicFramePr>
          <p:nvPr/>
        </p:nvGraphicFramePr>
        <p:xfrm>
          <a:off x="457200" y="4419600"/>
          <a:ext cx="685800" cy="528638"/>
        </p:xfrm>
        <a:graphic>
          <a:graphicData uri="http://schemas.openxmlformats.org/presentationml/2006/ole">
            <p:oleObj spid="_x0000_s413700" name="Visio" r:id="rId5" imgW="535534" imgH="416966" progId="Visio.Drawing.11">
              <p:embed/>
            </p:oleObj>
          </a:graphicData>
        </a:graphic>
      </p:graphicFrame>
      <p:sp>
        <p:nvSpPr>
          <p:cNvPr id="46105" name="Text Box 25"/>
          <p:cNvSpPr txBox="1">
            <a:spLocks noChangeArrowheads="1"/>
          </p:cNvSpPr>
          <p:nvPr/>
        </p:nvSpPr>
        <p:spPr bwMode="auto">
          <a:xfrm>
            <a:off x="457200" y="5957888"/>
            <a:ext cx="18224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ko-KR">
                <a:ea typeface="굴림" charset="-127"/>
                <a:cs typeface="굴림" charset="-127"/>
              </a:rPr>
              <a:t>Access Network</a:t>
            </a:r>
            <a:endParaRPr lang="en-US"/>
          </a:p>
        </p:txBody>
      </p:sp>
      <p:cxnSp>
        <p:nvCxnSpPr>
          <p:cNvPr id="46106" name="AutoShape 26"/>
          <p:cNvCxnSpPr>
            <a:cxnSpLocks noChangeShapeType="1"/>
          </p:cNvCxnSpPr>
          <p:nvPr/>
        </p:nvCxnSpPr>
        <p:spPr bwMode="auto">
          <a:xfrm flipH="1">
            <a:off x="1289050" y="1882775"/>
            <a:ext cx="6350" cy="78422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</p:cxnSp>
      <p:graphicFrame>
        <p:nvGraphicFramePr>
          <p:cNvPr id="46107" name="Object 27"/>
          <p:cNvGraphicFramePr>
            <a:graphicFrameLocks noChangeAspect="1"/>
          </p:cNvGraphicFramePr>
          <p:nvPr/>
        </p:nvGraphicFramePr>
        <p:xfrm>
          <a:off x="533400" y="2895600"/>
          <a:ext cx="509588" cy="1066800"/>
        </p:xfrm>
        <a:graphic>
          <a:graphicData uri="http://schemas.openxmlformats.org/presentationml/2006/ole">
            <p:oleObj spid="_x0000_s413701" name="Visio" r:id="rId6" imgW="459069" imgH="962030" progId="Visio.Drawing.11">
              <p:embed/>
            </p:oleObj>
          </a:graphicData>
        </a:graphic>
      </p:graphicFrame>
      <p:pic>
        <p:nvPicPr>
          <p:cNvPr id="46108" name="Picture 28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060450" y="990600"/>
            <a:ext cx="414338" cy="457200"/>
          </a:xfrm>
          <a:prstGeom prst="rect">
            <a:avLst/>
          </a:prstGeom>
          <a:noFill/>
        </p:spPr>
      </p:pic>
      <p:sp>
        <p:nvSpPr>
          <p:cNvPr id="46109" name="Text Box 29"/>
          <p:cNvSpPr txBox="1">
            <a:spLocks noChangeArrowheads="1"/>
          </p:cNvSpPr>
          <p:nvPr/>
        </p:nvSpPr>
        <p:spPr bwMode="auto">
          <a:xfrm>
            <a:off x="2343150" y="3062288"/>
            <a:ext cx="5524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ko-KR">
                <a:solidFill>
                  <a:srgbClr val="0099FF"/>
                </a:solidFill>
                <a:ea typeface="굴림" charset="-127"/>
                <a:cs typeface="굴림" charset="-127"/>
              </a:rPr>
              <a:t>SIP</a:t>
            </a:r>
            <a:endParaRPr lang="en-US">
              <a:solidFill>
                <a:srgbClr val="0099FF"/>
              </a:solidFill>
            </a:endParaRPr>
          </a:p>
        </p:txBody>
      </p:sp>
      <p:sp>
        <p:nvSpPr>
          <p:cNvPr id="46110" name="Line 30"/>
          <p:cNvSpPr>
            <a:spLocks noChangeShapeType="1"/>
          </p:cNvSpPr>
          <p:nvPr/>
        </p:nvSpPr>
        <p:spPr bwMode="auto">
          <a:xfrm>
            <a:off x="2209800" y="3429000"/>
            <a:ext cx="1143000" cy="0"/>
          </a:xfrm>
          <a:prstGeom prst="line">
            <a:avLst/>
          </a:prstGeom>
          <a:noFill/>
          <a:ln w="57150">
            <a:solidFill>
              <a:srgbClr val="0099FF"/>
            </a:solidFill>
            <a:prstDash val="dash"/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6111" name="AutoShape 31"/>
          <p:cNvSpPr>
            <a:spLocks noChangeArrowheads="1"/>
          </p:cNvSpPr>
          <p:nvPr/>
        </p:nvSpPr>
        <p:spPr bwMode="auto">
          <a:xfrm>
            <a:off x="609600" y="2514600"/>
            <a:ext cx="228600" cy="533400"/>
          </a:xfrm>
          <a:prstGeom prst="lightningBol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6112" name="AutoShape 32"/>
          <p:cNvSpPr>
            <a:spLocks noChangeArrowheads="1"/>
          </p:cNvSpPr>
          <p:nvPr/>
        </p:nvSpPr>
        <p:spPr bwMode="auto">
          <a:xfrm>
            <a:off x="685800" y="3962400"/>
            <a:ext cx="228600" cy="45720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vert="eaVert"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6113" name="Line 33"/>
          <p:cNvSpPr>
            <a:spLocks noChangeShapeType="1"/>
          </p:cNvSpPr>
          <p:nvPr/>
        </p:nvSpPr>
        <p:spPr bwMode="auto">
          <a:xfrm rot="-5400000">
            <a:off x="1676400" y="4495800"/>
            <a:ext cx="457200" cy="0"/>
          </a:xfrm>
          <a:prstGeom prst="line">
            <a:avLst/>
          </a:prstGeom>
          <a:noFill/>
          <a:ln w="57150">
            <a:solidFill>
              <a:srgbClr val="0099FF"/>
            </a:solidFill>
            <a:prstDash val="dash"/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6114" name="Line 34"/>
          <p:cNvSpPr>
            <a:spLocks noChangeShapeType="1"/>
          </p:cNvSpPr>
          <p:nvPr/>
        </p:nvSpPr>
        <p:spPr bwMode="auto">
          <a:xfrm>
            <a:off x="1143000" y="4724400"/>
            <a:ext cx="762000" cy="0"/>
          </a:xfrm>
          <a:prstGeom prst="line">
            <a:avLst/>
          </a:prstGeom>
          <a:noFill/>
          <a:ln w="57150">
            <a:solidFill>
              <a:srgbClr val="0099FF"/>
            </a:solidFill>
            <a:prstDash val="dash"/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6117" name="Text Box 37"/>
          <p:cNvSpPr txBox="1">
            <a:spLocks noChangeArrowheads="1"/>
          </p:cNvSpPr>
          <p:nvPr/>
        </p:nvSpPr>
        <p:spPr bwMode="auto">
          <a:xfrm>
            <a:off x="914400" y="1346200"/>
            <a:ext cx="4016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ko-KR" sz="2000" b="1">
                <a:ea typeface="굴림" charset="-127"/>
                <a:cs typeface="굴림" charset="-127"/>
              </a:rPr>
              <a:t>9</a:t>
            </a:r>
            <a:r>
              <a:rPr lang="en-US" altLang="ko-KR">
                <a:ea typeface="굴림" charset="-127"/>
                <a:cs typeface="굴림" charset="-127"/>
              </a:rPr>
              <a:t>-</a:t>
            </a:r>
            <a:endParaRPr lang="en-US"/>
          </a:p>
        </p:txBody>
      </p:sp>
      <p:sp>
        <p:nvSpPr>
          <p:cNvPr id="46118" name="Text Box 38"/>
          <p:cNvSpPr txBox="1">
            <a:spLocks noChangeArrowheads="1"/>
          </p:cNvSpPr>
          <p:nvPr/>
        </p:nvSpPr>
        <p:spPr bwMode="auto">
          <a:xfrm>
            <a:off x="914400" y="1385888"/>
            <a:ext cx="7175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ko-KR">
                <a:ea typeface="굴림" charset="-127"/>
                <a:cs typeface="굴림" charset="-127"/>
              </a:rPr>
              <a:t>9-1-1</a:t>
            </a:r>
            <a:endParaRPr lang="en-US"/>
          </a:p>
        </p:txBody>
      </p:sp>
      <p:sp>
        <p:nvSpPr>
          <p:cNvPr id="46119" name="Text Box 39"/>
          <p:cNvSpPr txBox="1">
            <a:spLocks noChangeArrowheads="1"/>
          </p:cNvSpPr>
          <p:nvPr/>
        </p:nvSpPr>
        <p:spPr bwMode="auto">
          <a:xfrm>
            <a:off x="914400" y="1355725"/>
            <a:ext cx="6048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ko-KR">
                <a:ea typeface="굴림" charset="-127"/>
                <a:cs typeface="굴림" charset="-127"/>
              </a:rPr>
              <a:t>9-</a:t>
            </a:r>
            <a:r>
              <a:rPr lang="en-US" altLang="ko-KR" sz="2000" b="1">
                <a:ea typeface="굴림" charset="-127"/>
                <a:cs typeface="굴림" charset="-127"/>
              </a:rPr>
              <a:t>1</a:t>
            </a:r>
            <a:r>
              <a:rPr lang="en-US" altLang="ko-KR">
                <a:ea typeface="굴림" charset="-127"/>
                <a:cs typeface="굴림" charset="-127"/>
              </a:rPr>
              <a:t>-</a:t>
            </a:r>
            <a:endParaRPr lang="en-US"/>
          </a:p>
        </p:txBody>
      </p:sp>
      <p:sp>
        <p:nvSpPr>
          <p:cNvPr id="46120" name="Text Box 40"/>
          <p:cNvSpPr txBox="1">
            <a:spLocks noChangeArrowheads="1"/>
          </p:cNvSpPr>
          <p:nvPr/>
        </p:nvSpPr>
        <p:spPr bwMode="auto">
          <a:xfrm>
            <a:off x="914400" y="1355725"/>
            <a:ext cx="7318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ko-KR">
                <a:ea typeface="굴림" charset="-127"/>
                <a:cs typeface="굴림" charset="-127"/>
              </a:rPr>
              <a:t>9-1-</a:t>
            </a:r>
            <a:r>
              <a:rPr lang="en-US" altLang="ko-KR" sz="2000" b="1">
                <a:ea typeface="굴림" charset="-127"/>
                <a:cs typeface="굴림" charset="-127"/>
              </a:rPr>
              <a:t>1</a:t>
            </a:r>
            <a:endParaRPr lang="en-US" sz="2000" b="1"/>
          </a:p>
        </p:txBody>
      </p:sp>
      <p:graphicFrame>
        <p:nvGraphicFramePr>
          <p:cNvPr id="46121" name="Object 41"/>
          <p:cNvGraphicFramePr>
            <a:graphicFrameLocks noChangeAspect="1"/>
          </p:cNvGraphicFramePr>
          <p:nvPr/>
        </p:nvGraphicFramePr>
        <p:xfrm>
          <a:off x="533400" y="1905000"/>
          <a:ext cx="606425" cy="609600"/>
        </p:xfrm>
        <a:graphic>
          <a:graphicData uri="http://schemas.openxmlformats.org/presentationml/2006/ole">
            <p:oleObj spid="_x0000_s413702" name="Visio" r:id="rId8" imgW="373380" imgH="373990" progId="Visio.Drawing.11">
              <p:embed/>
            </p:oleObj>
          </a:graphicData>
        </a:graphic>
      </p:graphicFrame>
      <p:sp>
        <p:nvSpPr>
          <p:cNvPr id="46122" name="Text Box 42"/>
          <p:cNvSpPr txBox="1">
            <a:spLocks noChangeArrowheads="1"/>
          </p:cNvSpPr>
          <p:nvPr/>
        </p:nvSpPr>
        <p:spPr bwMode="auto">
          <a:xfrm>
            <a:off x="1289050" y="2057400"/>
            <a:ext cx="17589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ko-KR">
                <a:ea typeface="굴림" charset="-127"/>
                <a:cs typeface="굴림" charset="-127"/>
              </a:rPr>
              <a:t>“Bank robbery!”</a:t>
            </a:r>
            <a:endParaRPr lang="en-US"/>
          </a:p>
        </p:txBody>
      </p:sp>
      <p:sp>
        <p:nvSpPr>
          <p:cNvPr id="46123" name="Text Box 43"/>
          <p:cNvSpPr txBox="1">
            <a:spLocks noChangeArrowheads="1"/>
          </p:cNvSpPr>
          <p:nvPr/>
        </p:nvSpPr>
        <p:spPr bwMode="auto">
          <a:xfrm>
            <a:off x="647700" y="4635500"/>
            <a:ext cx="244475" cy="2746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altLang="ko-KR" sz="1200" i="1">
                <a:ea typeface="굴림" charset="-127"/>
                <a:cs typeface="굴림" charset="-127"/>
              </a:rPr>
              <a:t>S</a:t>
            </a:r>
            <a:endParaRPr lang="en-US" sz="1200" i="1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xit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exit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xit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3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6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6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6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46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46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46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46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46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46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460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46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460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00"/>
                            </p:stCondLst>
                            <p:childTnLst>
                              <p:par>
                                <p:cTn id="7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460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46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"/>
                            </p:stCondLst>
                            <p:childTnLst>
                              <p:par>
                                <p:cTn id="8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3" dur="500"/>
                                        <p:tgtEl>
                                          <p:spTgt spid="46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"/>
                            </p:stCondLst>
                            <p:childTnLst>
                              <p:par>
                                <p:cTn id="8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460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500"/>
                            </p:stCondLst>
                            <p:childTnLst>
                              <p:par>
                                <p:cTn id="8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1" dur="500"/>
                                        <p:tgtEl>
                                          <p:spTgt spid="460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2000"/>
                            </p:stCondLst>
                            <p:childTnLst>
                              <p:par>
                                <p:cTn id="9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500"/>
                                        <p:tgtEl>
                                          <p:spTgt spid="460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2500"/>
                            </p:stCondLst>
                            <p:childTnLst>
                              <p:par>
                                <p:cTn id="9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00"/>
                                        <p:tgtEl>
                                          <p:spTgt spid="460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3000"/>
                            </p:stCondLst>
                            <p:childTnLst>
                              <p:par>
                                <p:cTn id="10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500"/>
                                        <p:tgtEl>
                                          <p:spTgt spid="460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3500"/>
                            </p:stCondLst>
                            <p:childTnLst>
                              <p:par>
                                <p:cTn id="10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7" dur="500"/>
                                        <p:tgtEl>
                                          <p:spTgt spid="460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4000"/>
                            </p:stCondLst>
                            <p:childTnLst>
                              <p:par>
                                <p:cTn id="10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1" dur="500"/>
                                        <p:tgtEl>
                                          <p:spTgt spid="460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084" grpId="0" animBg="1"/>
      <p:bldP spid="46085" grpId="0" animBg="1"/>
      <p:bldP spid="46086" grpId="0" animBg="1"/>
      <p:bldP spid="46087" grpId="0" animBg="1"/>
      <p:bldP spid="46088" grpId="0" animBg="1"/>
      <p:bldP spid="46089" grpId="0" animBg="1"/>
      <p:bldP spid="46090" grpId="0" animBg="1"/>
      <p:bldP spid="46091" grpId="0" animBg="1"/>
      <p:bldP spid="46092" grpId="0" animBg="1"/>
      <p:bldP spid="46093" grpId="0" animBg="1"/>
      <p:bldP spid="46094" grpId="0" animBg="1"/>
      <p:bldP spid="46095" grpId="0" animBg="1"/>
      <p:bldP spid="46100" grpId="0"/>
      <p:bldP spid="46109" grpId="0"/>
      <p:bldP spid="46110" grpId="0" animBg="1"/>
      <p:bldP spid="46111" grpId="0" animBg="1"/>
      <p:bldP spid="46112" grpId="0" animBg="1"/>
      <p:bldP spid="46113" grpId="0" animBg="1"/>
      <p:bldP spid="46114" grpId="0" animBg="1"/>
      <p:bldP spid="46117" grpId="0"/>
      <p:bldP spid="46117" grpId="1"/>
      <p:bldP spid="46118" grpId="0"/>
      <p:bldP spid="46119" grpId="0"/>
      <p:bldP spid="46119" grpId="1"/>
      <p:bldP spid="46120" grpId="0"/>
      <p:bldP spid="46120" grpId="1"/>
      <p:bldP spid="46122" grpId="0"/>
      <p:bldP spid="46122" grpId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ext Box 2"/>
          <p:cNvSpPr txBox="1">
            <a:spLocks noChangeArrowheads="1"/>
          </p:cNvSpPr>
          <p:nvPr/>
        </p:nvSpPr>
        <p:spPr bwMode="auto">
          <a:xfrm>
            <a:off x="228600" y="228600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39939" name="Object 3"/>
          <p:cNvGraphicFramePr>
            <a:graphicFrameLocks noChangeAspect="1"/>
          </p:cNvGraphicFramePr>
          <p:nvPr/>
        </p:nvGraphicFramePr>
        <p:xfrm>
          <a:off x="2971800" y="381000"/>
          <a:ext cx="5867400" cy="6145213"/>
        </p:xfrm>
        <a:graphic>
          <a:graphicData uri="http://schemas.openxmlformats.org/presentationml/2006/ole">
            <p:oleObj spid="_x0000_s414722" name="Visio" r:id="rId3" imgW="5867116" imgH="6145418" progId="Visio.Drawing.11">
              <p:embed/>
            </p:oleObj>
          </a:graphicData>
        </a:graphic>
      </p:graphicFrame>
      <p:sp>
        <p:nvSpPr>
          <p:cNvPr id="39941" name="Line 5"/>
          <p:cNvSpPr>
            <a:spLocks noChangeShapeType="1"/>
          </p:cNvSpPr>
          <p:nvPr/>
        </p:nvSpPr>
        <p:spPr bwMode="auto">
          <a:xfrm>
            <a:off x="5257800" y="3429000"/>
            <a:ext cx="533400" cy="0"/>
          </a:xfrm>
          <a:prstGeom prst="line">
            <a:avLst/>
          </a:prstGeom>
          <a:noFill/>
          <a:ln w="57150">
            <a:solidFill>
              <a:srgbClr val="0099FF"/>
            </a:solidFill>
            <a:prstDash val="dash"/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9942" name="Line 6"/>
          <p:cNvSpPr>
            <a:spLocks noChangeShapeType="1"/>
          </p:cNvSpPr>
          <p:nvPr/>
        </p:nvSpPr>
        <p:spPr bwMode="auto">
          <a:xfrm>
            <a:off x="5791200" y="4572000"/>
            <a:ext cx="609600" cy="0"/>
          </a:xfrm>
          <a:prstGeom prst="line">
            <a:avLst/>
          </a:prstGeom>
          <a:noFill/>
          <a:ln w="57150">
            <a:solidFill>
              <a:srgbClr val="0099FF"/>
            </a:solidFill>
            <a:prstDash val="dash"/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9943" name="Line 7"/>
          <p:cNvSpPr>
            <a:spLocks noChangeShapeType="1"/>
          </p:cNvSpPr>
          <p:nvPr/>
        </p:nvSpPr>
        <p:spPr bwMode="auto">
          <a:xfrm rot="-5400000">
            <a:off x="5219700" y="4000500"/>
            <a:ext cx="1143000" cy="0"/>
          </a:xfrm>
          <a:prstGeom prst="line">
            <a:avLst/>
          </a:prstGeom>
          <a:noFill/>
          <a:ln w="57150">
            <a:solidFill>
              <a:srgbClr val="0099FF"/>
            </a:solidFill>
            <a:prstDash val="dash"/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9944" name="Line 8"/>
          <p:cNvSpPr>
            <a:spLocks noChangeShapeType="1"/>
          </p:cNvSpPr>
          <p:nvPr/>
        </p:nvSpPr>
        <p:spPr bwMode="auto">
          <a:xfrm>
            <a:off x="6781800" y="4572000"/>
            <a:ext cx="457200" cy="0"/>
          </a:xfrm>
          <a:prstGeom prst="line">
            <a:avLst/>
          </a:prstGeom>
          <a:noFill/>
          <a:ln w="57150">
            <a:solidFill>
              <a:srgbClr val="0099FF"/>
            </a:solidFill>
            <a:prstDash val="dash"/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9945" name="Line 9"/>
          <p:cNvSpPr>
            <a:spLocks noChangeShapeType="1"/>
          </p:cNvSpPr>
          <p:nvPr/>
        </p:nvSpPr>
        <p:spPr bwMode="auto">
          <a:xfrm rot="-5400000">
            <a:off x="6705600" y="5105400"/>
            <a:ext cx="1066800" cy="0"/>
          </a:xfrm>
          <a:prstGeom prst="line">
            <a:avLst/>
          </a:prstGeom>
          <a:noFill/>
          <a:ln w="57150">
            <a:solidFill>
              <a:srgbClr val="0099FF"/>
            </a:solidFill>
            <a:prstDash val="dash"/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9946" name="Line 10"/>
          <p:cNvSpPr>
            <a:spLocks noChangeShapeType="1"/>
          </p:cNvSpPr>
          <p:nvPr/>
        </p:nvSpPr>
        <p:spPr bwMode="auto">
          <a:xfrm>
            <a:off x="7315200" y="5638800"/>
            <a:ext cx="152400" cy="0"/>
          </a:xfrm>
          <a:prstGeom prst="line">
            <a:avLst/>
          </a:prstGeom>
          <a:noFill/>
          <a:ln w="57150">
            <a:solidFill>
              <a:srgbClr val="0099FF"/>
            </a:solidFill>
            <a:prstDash val="dash"/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9947" name="Line 11"/>
          <p:cNvSpPr>
            <a:spLocks noChangeShapeType="1"/>
          </p:cNvSpPr>
          <p:nvPr/>
        </p:nvSpPr>
        <p:spPr bwMode="auto">
          <a:xfrm rot="-5400000">
            <a:off x="5943600" y="5029200"/>
            <a:ext cx="914400" cy="0"/>
          </a:xfrm>
          <a:prstGeom prst="line">
            <a:avLst/>
          </a:prstGeom>
          <a:noFill/>
          <a:ln w="57150">
            <a:solidFill>
              <a:srgbClr val="0099FF"/>
            </a:solidFill>
            <a:prstDash val="dash"/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9948" name="Line 12"/>
          <p:cNvSpPr>
            <a:spLocks noChangeShapeType="1"/>
          </p:cNvSpPr>
          <p:nvPr/>
        </p:nvSpPr>
        <p:spPr bwMode="auto">
          <a:xfrm>
            <a:off x="6477000" y="5486400"/>
            <a:ext cx="381000" cy="0"/>
          </a:xfrm>
          <a:prstGeom prst="line">
            <a:avLst/>
          </a:prstGeom>
          <a:noFill/>
          <a:ln w="57150">
            <a:solidFill>
              <a:srgbClr val="0099FF"/>
            </a:solidFill>
            <a:prstDash val="dash"/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9949" name="Line 13"/>
          <p:cNvSpPr>
            <a:spLocks noChangeShapeType="1"/>
          </p:cNvSpPr>
          <p:nvPr/>
        </p:nvSpPr>
        <p:spPr bwMode="auto">
          <a:xfrm rot="-5400000">
            <a:off x="6324600" y="5029200"/>
            <a:ext cx="914400" cy="0"/>
          </a:xfrm>
          <a:prstGeom prst="line">
            <a:avLst/>
          </a:prstGeom>
          <a:noFill/>
          <a:ln w="57150">
            <a:solidFill>
              <a:srgbClr val="0099FF"/>
            </a:solidFill>
            <a:prstDash val="dash"/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9950" name="Line 14"/>
          <p:cNvSpPr>
            <a:spLocks noChangeShapeType="1"/>
          </p:cNvSpPr>
          <p:nvPr/>
        </p:nvSpPr>
        <p:spPr bwMode="auto">
          <a:xfrm rot="-5400000">
            <a:off x="2933700" y="1943100"/>
            <a:ext cx="1143000" cy="0"/>
          </a:xfrm>
          <a:prstGeom prst="line">
            <a:avLst/>
          </a:prstGeom>
          <a:noFill/>
          <a:ln w="57150">
            <a:solidFill>
              <a:srgbClr val="CC3399"/>
            </a:solidFill>
            <a:prstDash val="sysDot"/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9951" name="Line 15"/>
          <p:cNvSpPr>
            <a:spLocks noChangeShapeType="1"/>
          </p:cNvSpPr>
          <p:nvPr/>
        </p:nvSpPr>
        <p:spPr bwMode="auto">
          <a:xfrm rot="-5400000">
            <a:off x="4457700" y="1943100"/>
            <a:ext cx="1143000" cy="0"/>
          </a:xfrm>
          <a:prstGeom prst="line">
            <a:avLst/>
          </a:prstGeom>
          <a:noFill/>
          <a:ln w="57150">
            <a:solidFill>
              <a:srgbClr val="CC3399"/>
            </a:solidFill>
            <a:prstDash val="sysDot"/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9952" name="Line 16"/>
          <p:cNvSpPr>
            <a:spLocks noChangeShapeType="1"/>
          </p:cNvSpPr>
          <p:nvPr/>
        </p:nvSpPr>
        <p:spPr bwMode="auto">
          <a:xfrm>
            <a:off x="3505200" y="1371600"/>
            <a:ext cx="1524000" cy="0"/>
          </a:xfrm>
          <a:prstGeom prst="line">
            <a:avLst/>
          </a:prstGeom>
          <a:noFill/>
          <a:ln w="57150">
            <a:solidFill>
              <a:srgbClr val="CC3399"/>
            </a:solidFill>
            <a:prstDash val="sysDot"/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9953" name="Line 17"/>
          <p:cNvSpPr>
            <a:spLocks noChangeShapeType="1"/>
          </p:cNvSpPr>
          <p:nvPr/>
        </p:nvSpPr>
        <p:spPr bwMode="auto">
          <a:xfrm rot="-5400000">
            <a:off x="7620000" y="6172200"/>
            <a:ext cx="457200" cy="0"/>
          </a:xfrm>
          <a:prstGeom prst="line">
            <a:avLst/>
          </a:prstGeom>
          <a:noFill/>
          <a:ln w="57150" cap="rnd">
            <a:solidFill>
              <a:srgbClr val="FF0000"/>
            </a:solidFill>
            <a:prstDash val="sysDot"/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9954" name="Line 18"/>
          <p:cNvSpPr>
            <a:spLocks noChangeShapeType="1"/>
          </p:cNvSpPr>
          <p:nvPr/>
        </p:nvSpPr>
        <p:spPr bwMode="auto">
          <a:xfrm rot="-5400000">
            <a:off x="4305300" y="6210300"/>
            <a:ext cx="381000" cy="0"/>
          </a:xfrm>
          <a:prstGeom prst="line">
            <a:avLst/>
          </a:prstGeom>
          <a:noFill/>
          <a:ln w="57150" cap="rnd">
            <a:solidFill>
              <a:srgbClr val="FF0000"/>
            </a:solidFill>
            <a:prstDash val="sysDot"/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9955" name="Line 19"/>
          <p:cNvSpPr>
            <a:spLocks noChangeShapeType="1"/>
          </p:cNvSpPr>
          <p:nvPr/>
        </p:nvSpPr>
        <p:spPr bwMode="auto">
          <a:xfrm>
            <a:off x="4572000" y="6400800"/>
            <a:ext cx="3276600" cy="0"/>
          </a:xfrm>
          <a:prstGeom prst="line">
            <a:avLst/>
          </a:prstGeom>
          <a:noFill/>
          <a:ln w="57150" cap="rnd">
            <a:solidFill>
              <a:srgbClr val="FF0000"/>
            </a:solidFill>
            <a:prstDash val="sysDot"/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9958" name="Text Box 22"/>
          <p:cNvSpPr txBox="1">
            <a:spLocks noChangeArrowheads="1"/>
          </p:cNvSpPr>
          <p:nvPr/>
        </p:nvSpPr>
        <p:spPr bwMode="auto">
          <a:xfrm>
            <a:off x="2343150" y="5043488"/>
            <a:ext cx="6413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ko-KR">
                <a:solidFill>
                  <a:srgbClr val="FF0000"/>
                </a:solidFill>
                <a:ea typeface="굴림" charset="-127"/>
                <a:cs typeface="굴림" charset="-127"/>
              </a:rPr>
              <a:t>RTP</a:t>
            </a:r>
            <a:endParaRPr lang="en-US">
              <a:solidFill>
                <a:srgbClr val="FF0000"/>
              </a:solidFill>
            </a:endParaRPr>
          </a:p>
        </p:txBody>
      </p:sp>
      <p:sp>
        <p:nvSpPr>
          <p:cNvPr id="39959" name="Text Box 23"/>
          <p:cNvSpPr txBox="1">
            <a:spLocks noChangeArrowheads="1"/>
          </p:cNvSpPr>
          <p:nvPr/>
        </p:nvSpPr>
        <p:spPr bwMode="auto">
          <a:xfrm>
            <a:off x="3079750" y="990600"/>
            <a:ext cx="7302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ko-KR">
                <a:solidFill>
                  <a:srgbClr val="CC3399"/>
                </a:solidFill>
                <a:ea typeface="굴림" charset="-127"/>
                <a:cs typeface="굴림" charset="-127"/>
              </a:rPr>
              <a:t>LoST</a:t>
            </a:r>
            <a:endParaRPr lang="en-US">
              <a:solidFill>
                <a:srgbClr val="CC3399"/>
              </a:solidFill>
            </a:endParaRPr>
          </a:p>
        </p:txBody>
      </p:sp>
      <p:sp>
        <p:nvSpPr>
          <p:cNvPr id="39960" name="Rectangle 24"/>
          <p:cNvSpPr>
            <a:spLocks noChangeArrowheads="1"/>
          </p:cNvSpPr>
          <p:nvPr/>
        </p:nvSpPr>
        <p:spPr bwMode="auto">
          <a:xfrm>
            <a:off x="152400" y="2667000"/>
            <a:ext cx="2209800" cy="3276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/>
          </a:p>
        </p:txBody>
      </p:sp>
      <p:sp>
        <p:nvSpPr>
          <p:cNvPr id="39961" name="Text Box 25"/>
          <p:cNvSpPr txBox="1">
            <a:spLocks noChangeArrowheads="1"/>
          </p:cNvSpPr>
          <p:nvPr/>
        </p:nvSpPr>
        <p:spPr bwMode="auto">
          <a:xfrm>
            <a:off x="457200" y="334963"/>
            <a:ext cx="214630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ko-KR" sz="3200">
                <a:ea typeface="굴림" charset="-127"/>
                <a:cs typeface="굴림" charset="-127"/>
              </a:rPr>
              <a:t>Telematics</a:t>
            </a:r>
            <a:endParaRPr lang="en-US" sz="3200"/>
          </a:p>
        </p:txBody>
      </p:sp>
      <p:graphicFrame>
        <p:nvGraphicFramePr>
          <p:cNvPr id="39962" name="Object 26"/>
          <p:cNvGraphicFramePr>
            <a:graphicFrameLocks noChangeAspect="1"/>
          </p:cNvGraphicFramePr>
          <p:nvPr/>
        </p:nvGraphicFramePr>
        <p:xfrm>
          <a:off x="1447800" y="2895600"/>
          <a:ext cx="850900" cy="1447800"/>
        </p:xfrm>
        <a:graphic>
          <a:graphicData uri="http://schemas.openxmlformats.org/presentationml/2006/ole">
            <p:oleObj spid="_x0000_s414723" name="Visio" r:id="rId4" imgW="476402" imgH="811682" progId="Visio.Drawing.11">
              <p:embed/>
            </p:oleObj>
          </a:graphicData>
        </a:graphic>
      </p:graphicFrame>
      <p:graphicFrame>
        <p:nvGraphicFramePr>
          <p:cNvPr id="39964" name="Object 28"/>
          <p:cNvGraphicFramePr>
            <a:graphicFrameLocks noChangeAspect="1"/>
          </p:cNvGraphicFramePr>
          <p:nvPr/>
        </p:nvGraphicFramePr>
        <p:xfrm>
          <a:off x="457200" y="4419600"/>
          <a:ext cx="685800" cy="528638"/>
        </p:xfrm>
        <a:graphic>
          <a:graphicData uri="http://schemas.openxmlformats.org/presentationml/2006/ole">
            <p:oleObj spid="_x0000_s414724" name="Visio" r:id="rId5" imgW="517246" imgH="398678" progId="Visio.Drawing.11">
              <p:embed/>
            </p:oleObj>
          </a:graphicData>
        </a:graphic>
      </p:graphicFrame>
      <p:sp>
        <p:nvSpPr>
          <p:cNvPr id="39965" name="Text Box 29"/>
          <p:cNvSpPr txBox="1">
            <a:spLocks noChangeArrowheads="1"/>
          </p:cNvSpPr>
          <p:nvPr/>
        </p:nvSpPr>
        <p:spPr bwMode="auto">
          <a:xfrm>
            <a:off x="457200" y="5957888"/>
            <a:ext cx="18224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ko-KR">
                <a:ea typeface="굴림" charset="-127"/>
                <a:cs typeface="굴림" charset="-127"/>
              </a:rPr>
              <a:t>Access Network</a:t>
            </a:r>
            <a:endParaRPr lang="en-US"/>
          </a:p>
        </p:txBody>
      </p:sp>
      <p:cxnSp>
        <p:nvCxnSpPr>
          <p:cNvPr id="39966" name="AutoShape 30"/>
          <p:cNvCxnSpPr>
            <a:cxnSpLocks noChangeShapeType="1"/>
          </p:cNvCxnSpPr>
          <p:nvPr/>
        </p:nvCxnSpPr>
        <p:spPr bwMode="auto">
          <a:xfrm flipH="1">
            <a:off x="1289050" y="1882775"/>
            <a:ext cx="6350" cy="78422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</p:cxnSp>
      <p:graphicFrame>
        <p:nvGraphicFramePr>
          <p:cNvPr id="39968" name="Object 32"/>
          <p:cNvGraphicFramePr>
            <a:graphicFrameLocks noChangeAspect="1"/>
          </p:cNvGraphicFramePr>
          <p:nvPr/>
        </p:nvGraphicFramePr>
        <p:xfrm>
          <a:off x="533400" y="2895600"/>
          <a:ext cx="509588" cy="1066800"/>
        </p:xfrm>
        <a:graphic>
          <a:graphicData uri="http://schemas.openxmlformats.org/presentationml/2006/ole">
            <p:oleObj spid="_x0000_s414725" name="Visio" r:id="rId6" imgW="459069" imgH="962030" progId="Visio.Drawing.11">
              <p:embed/>
            </p:oleObj>
          </a:graphicData>
        </a:graphic>
      </p:graphicFrame>
      <p:graphicFrame>
        <p:nvGraphicFramePr>
          <p:cNvPr id="39969" name="Object 33"/>
          <p:cNvGraphicFramePr>
            <a:graphicFrameLocks noChangeAspect="1"/>
          </p:cNvGraphicFramePr>
          <p:nvPr/>
        </p:nvGraphicFramePr>
        <p:xfrm>
          <a:off x="457200" y="1981200"/>
          <a:ext cx="685800" cy="474663"/>
        </p:xfrm>
        <a:graphic>
          <a:graphicData uri="http://schemas.openxmlformats.org/presentationml/2006/ole">
            <p:oleObj spid="_x0000_s414726" name="Visio" r:id="rId7" imgW="520294" imgH="360274" progId="Visio.Drawing.11">
              <p:embed/>
            </p:oleObj>
          </a:graphicData>
        </a:graphic>
      </p:graphicFrame>
      <p:pic>
        <p:nvPicPr>
          <p:cNvPr id="39971" name="Picture 35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060450" y="990600"/>
            <a:ext cx="414338" cy="457200"/>
          </a:xfrm>
          <a:prstGeom prst="rect">
            <a:avLst/>
          </a:prstGeom>
          <a:noFill/>
        </p:spPr>
      </p:pic>
      <p:sp>
        <p:nvSpPr>
          <p:cNvPr id="39956" name="Text Box 20"/>
          <p:cNvSpPr txBox="1">
            <a:spLocks noChangeArrowheads="1"/>
          </p:cNvSpPr>
          <p:nvPr/>
        </p:nvSpPr>
        <p:spPr bwMode="auto">
          <a:xfrm>
            <a:off x="2343150" y="3062288"/>
            <a:ext cx="5524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ko-KR">
                <a:solidFill>
                  <a:srgbClr val="0099FF"/>
                </a:solidFill>
                <a:ea typeface="굴림" charset="-127"/>
                <a:cs typeface="굴림" charset="-127"/>
              </a:rPr>
              <a:t>SIP</a:t>
            </a:r>
            <a:endParaRPr lang="en-US">
              <a:solidFill>
                <a:srgbClr val="0099FF"/>
              </a:solidFill>
            </a:endParaRPr>
          </a:p>
        </p:txBody>
      </p:sp>
      <p:sp>
        <p:nvSpPr>
          <p:cNvPr id="39940" name="Line 4"/>
          <p:cNvSpPr>
            <a:spLocks noChangeShapeType="1"/>
          </p:cNvSpPr>
          <p:nvPr/>
        </p:nvSpPr>
        <p:spPr bwMode="auto">
          <a:xfrm>
            <a:off x="2209800" y="3429000"/>
            <a:ext cx="1143000" cy="0"/>
          </a:xfrm>
          <a:prstGeom prst="line">
            <a:avLst/>
          </a:prstGeom>
          <a:noFill/>
          <a:ln w="57150">
            <a:solidFill>
              <a:srgbClr val="0099FF"/>
            </a:solidFill>
            <a:prstDash val="dash"/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9972" name="AutoShape 36"/>
          <p:cNvSpPr>
            <a:spLocks noChangeArrowheads="1"/>
          </p:cNvSpPr>
          <p:nvPr/>
        </p:nvSpPr>
        <p:spPr bwMode="auto">
          <a:xfrm>
            <a:off x="609600" y="2514600"/>
            <a:ext cx="228600" cy="533400"/>
          </a:xfrm>
          <a:prstGeom prst="lightningBol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9973" name="AutoShape 37"/>
          <p:cNvSpPr>
            <a:spLocks noChangeArrowheads="1"/>
          </p:cNvSpPr>
          <p:nvPr/>
        </p:nvSpPr>
        <p:spPr bwMode="auto">
          <a:xfrm>
            <a:off x="685800" y="3962400"/>
            <a:ext cx="228600" cy="45720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vert="eaVert"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9974" name="Line 38"/>
          <p:cNvSpPr>
            <a:spLocks noChangeShapeType="1"/>
          </p:cNvSpPr>
          <p:nvPr/>
        </p:nvSpPr>
        <p:spPr bwMode="auto">
          <a:xfrm rot="-5400000">
            <a:off x="1676400" y="4495800"/>
            <a:ext cx="457200" cy="0"/>
          </a:xfrm>
          <a:prstGeom prst="line">
            <a:avLst/>
          </a:prstGeom>
          <a:noFill/>
          <a:ln w="57150">
            <a:solidFill>
              <a:srgbClr val="0099FF"/>
            </a:solidFill>
            <a:prstDash val="dash"/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9975" name="Line 39"/>
          <p:cNvSpPr>
            <a:spLocks noChangeShapeType="1"/>
          </p:cNvSpPr>
          <p:nvPr/>
        </p:nvSpPr>
        <p:spPr bwMode="auto">
          <a:xfrm>
            <a:off x="1143000" y="4724400"/>
            <a:ext cx="762000" cy="0"/>
          </a:xfrm>
          <a:prstGeom prst="line">
            <a:avLst/>
          </a:prstGeom>
          <a:noFill/>
          <a:ln w="57150">
            <a:solidFill>
              <a:srgbClr val="0099FF"/>
            </a:solidFill>
            <a:prstDash val="dash"/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9957" name="Line 21"/>
          <p:cNvSpPr>
            <a:spLocks noChangeShapeType="1"/>
          </p:cNvSpPr>
          <p:nvPr/>
        </p:nvSpPr>
        <p:spPr bwMode="auto">
          <a:xfrm>
            <a:off x="685800" y="5410200"/>
            <a:ext cx="3124200" cy="0"/>
          </a:xfrm>
          <a:prstGeom prst="line">
            <a:avLst/>
          </a:prstGeom>
          <a:noFill/>
          <a:ln w="57150" cap="rnd">
            <a:solidFill>
              <a:srgbClr val="FF0000"/>
            </a:solidFill>
            <a:prstDash val="sysDot"/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9977" name="Line 41"/>
          <p:cNvSpPr>
            <a:spLocks noChangeShapeType="1"/>
          </p:cNvSpPr>
          <p:nvPr/>
        </p:nvSpPr>
        <p:spPr bwMode="auto">
          <a:xfrm rot="-5400000">
            <a:off x="495300" y="5143500"/>
            <a:ext cx="381000" cy="0"/>
          </a:xfrm>
          <a:prstGeom prst="line">
            <a:avLst/>
          </a:prstGeom>
          <a:noFill/>
          <a:ln w="57150" cap="rnd">
            <a:solidFill>
              <a:srgbClr val="FF0000"/>
            </a:solidFill>
            <a:prstDash val="sysDot"/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graphicFrame>
        <p:nvGraphicFramePr>
          <p:cNvPr id="39978" name="Object 42"/>
          <p:cNvGraphicFramePr>
            <a:graphicFrameLocks noChangeAspect="1"/>
          </p:cNvGraphicFramePr>
          <p:nvPr/>
        </p:nvGraphicFramePr>
        <p:xfrm>
          <a:off x="533400" y="5562600"/>
          <a:ext cx="503238" cy="652463"/>
        </p:xfrm>
        <a:graphic>
          <a:graphicData uri="http://schemas.openxmlformats.org/presentationml/2006/ole">
            <p:oleObj spid="_x0000_s414727" name="Visio" r:id="rId9" imgW="301447" imgH="390144" progId="Visio.Drawing.11">
              <p:embed/>
            </p:oleObj>
          </a:graphicData>
        </a:graphic>
      </p:graphicFrame>
      <p:sp>
        <p:nvSpPr>
          <p:cNvPr id="39979" name="Text Box 43"/>
          <p:cNvSpPr txBox="1">
            <a:spLocks noChangeArrowheads="1"/>
          </p:cNvSpPr>
          <p:nvPr/>
        </p:nvSpPr>
        <p:spPr bwMode="auto">
          <a:xfrm>
            <a:off x="914400" y="1346200"/>
            <a:ext cx="4016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ko-KR" sz="2000" b="1">
                <a:ea typeface="굴림" charset="-127"/>
                <a:cs typeface="굴림" charset="-127"/>
              </a:rPr>
              <a:t>9</a:t>
            </a:r>
            <a:r>
              <a:rPr lang="en-US" altLang="ko-KR">
                <a:ea typeface="굴림" charset="-127"/>
                <a:cs typeface="굴림" charset="-127"/>
              </a:rPr>
              <a:t>-</a:t>
            </a:r>
            <a:endParaRPr lang="en-US"/>
          </a:p>
        </p:txBody>
      </p:sp>
      <p:sp>
        <p:nvSpPr>
          <p:cNvPr id="39981" name="Text Box 45"/>
          <p:cNvSpPr txBox="1">
            <a:spLocks noChangeArrowheads="1"/>
          </p:cNvSpPr>
          <p:nvPr/>
        </p:nvSpPr>
        <p:spPr bwMode="auto">
          <a:xfrm>
            <a:off x="914400" y="1385888"/>
            <a:ext cx="7175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ko-KR">
                <a:ea typeface="굴림" charset="-127"/>
                <a:cs typeface="굴림" charset="-127"/>
              </a:rPr>
              <a:t>9-1-1</a:t>
            </a:r>
            <a:endParaRPr lang="en-US"/>
          </a:p>
        </p:txBody>
      </p:sp>
      <p:sp>
        <p:nvSpPr>
          <p:cNvPr id="39982" name="Text Box 46"/>
          <p:cNvSpPr txBox="1">
            <a:spLocks noChangeArrowheads="1"/>
          </p:cNvSpPr>
          <p:nvPr/>
        </p:nvSpPr>
        <p:spPr bwMode="auto">
          <a:xfrm>
            <a:off x="914400" y="1355725"/>
            <a:ext cx="6048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ko-KR">
                <a:ea typeface="굴림" charset="-127"/>
                <a:cs typeface="굴림" charset="-127"/>
              </a:rPr>
              <a:t>9-</a:t>
            </a:r>
            <a:r>
              <a:rPr lang="en-US" altLang="ko-KR" sz="2000" b="1">
                <a:ea typeface="굴림" charset="-127"/>
                <a:cs typeface="굴림" charset="-127"/>
              </a:rPr>
              <a:t>1</a:t>
            </a:r>
            <a:r>
              <a:rPr lang="en-US" altLang="ko-KR">
                <a:ea typeface="굴림" charset="-127"/>
                <a:cs typeface="굴림" charset="-127"/>
              </a:rPr>
              <a:t>-</a:t>
            </a:r>
            <a:endParaRPr lang="en-US"/>
          </a:p>
        </p:txBody>
      </p:sp>
      <p:sp>
        <p:nvSpPr>
          <p:cNvPr id="39983" name="Text Box 47"/>
          <p:cNvSpPr txBox="1">
            <a:spLocks noChangeArrowheads="1"/>
          </p:cNvSpPr>
          <p:nvPr/>
        </p:nvSpPr>
        <p:spPr bwMode="auto">
          <a:xfrm>
            <a:off x="914400" y="1355725"/>
            <a:ext cx="7318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ko-KR">
                <a:ea typeface="굴림" charset="-127"/>
                <a:cs typeface="굴림" charset="-127"/>
              </a:rPr>
              <a:t>9-1-</a:t>
            </a:r>
            <a:r>
              <a:rPr lang="en-US" altLang="ko-KR" sz="2000" b="1">
                <a:ea typeface="굴림" charset="-127"/>
                <a:cs typeface="굴림" charset="-127"/>
              </a:rPr>
              <a:t>1</a:t>
            </a:r>
            <a:endParaRPr lang="en-US" sz="2000" b="1"/>
          </a:p>
        </p:txBody>
      </p:sp>
      <p:sp>
        <p:nvSpPr>
          <p:cNvPr id="39984" name="Line 48"/>
          <p:cNvSpPr>
            <a:spLocks noChangeShapeType="1"/>
          </p:cNvSpPr>
          <p:nvPr/>
        </p:nvSpPr>
        <p:spPr bwMode="auto">
          <a:xfrm>
            <a:off x="152400" y="2286000"/>
            <a:ext cx="304800" cy="0"/>
          </a:xfrm>
          <a:prstGeom prst="line">
            <a:avLst/>
          </a:prstGeom>
          <a:noFill/>
          <a:ln w="57150">
            <a:solidFill>
              <a:srgbClr val="00FF00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9985" name="Line 49"/>
          <p:cNvSpPr>
            <a:spLocks noChangeShapeType="1"/>
          </p:cNvSpPr>
          <p:nvPr/>
        </p:nvSpPr>
        <p:spPr bwMode="auto">
          <a:xfrm rot="-5400000">
            <a:off x="-1676400" y="4114800"/>
            <a:ext cx="3657600" cy="0"/>
          </a:xfrm>
          <a:prstGeom prst="line">
            <a:avLst/>
          </a:prstGeom>
          <a:noFill/>
          <a:ln w="57150">
            <a:solidFill>
              <a:srgbClr val="00FF00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9986" name="Line 50"/>
          <p:cNvSpPr>
            <a:spLocks noChangeShapeType="1"/>
          </p:cNvSpPr>
          <p:nvPr/>
        </p:nvSpPr>
        <p:spPr bwMode="auto">
          <a:xfrm>
            <a:off x="152400" y="5943600"/>
            <a:ext cx="381000" cy="0"/>
          </a:xfrm>
          <a:prstGeom prst="line">
            <a:avLst/>
          </a:prstGeom>
          <a:noFill/>
          <a:ln w="57150">
            <a:solidFill>
              <a:srgbClr val="00FF00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9987" name="Line 51"/>
          <p:cNvSpPr>
            <a:spLocks noChangeShapeType="1"/>
          </p:cNvSpPr>
          <p:nvPr/>
        </p:nvSpPr>
        <p:spPr bwMode="auto">
          <a:xfrm>
            <a:off x="838200" y="6705600"/>
            <a:ext cx="7391400" cy="0"/>
          </a:xfrm>
          <a:prstGeom prst="line">
            <a:avLst/>
          </a:prstGeom>
          <a:noFill/>
          <a:ln w="57150">
            <a:solidFill>
              <a:srgbClr val="00FF00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9988" name="Line 52"/>
          <p:cNvSpPr>
            <a:spLocks noChangeShapeType="1"/>
          </p:cNvSpPr>
          <p:nvPr/>
        </p:nvSpPr>
        <p:spPr bwMode="auto">
          <a:xfrm rot="-5400000">
            <a:off x="7772400" y="6248400"/>
            <a:ext cx="914400" cy="0"/>
          </a:xfrm>
          <a:prstGeom prst="line">
            <a:avLst/>
          </a:prstGeom>
          <a:noFill/>
          <a:ln w="57150">
            <a:solidFill>
              <a:srgbClr val="00FF00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9989" name="Line 53"/>
          <p:cNvSpPr>
            <a:spLocks noChangeShapeType="1"/>
          </p:cNvSpPr>
          <p:nvPr/>
        </p:nvSpPr>
        <p:spPr bwMode="auto">
          <a:xfrm rot="-5400000">
            <a:off x="609600" y="6477000"/>
            <a:ext cx="457200" cy="0"/>
          </a:xfrm>
          <a:prstGeom prst="line">
            <a:avLst/>
          </a:prstGeom>
          <a:noFill/>
          <a:ln w="57150">
            <a:solidFill>
              <a:srgbClr val="00FF00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9990" name="Text Box 54"/>
          <p:cNvSpPr txBox="1">
            <a:spLocks noChangeArrowheads="1"/>
          </p:cNvSpPr>
          <p:nvPr/>
        </p:nvSpPr>
        <p:spPr bwMode="auto">
          <a:xfrm>
            <a:off x="1676400" y="6400800"/>
            <a:ext cx="13398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ko-KR">
                <a:solidFill>
                  <a:srgbClr val="00FF00"/>
                </a:solidFill>
                <a:ea typeface="굴림" charset="-127"/>
                <a:cs typeface="굴림" charset="-127"/>
              </a:rPr>
              <a:t>Crash Data</a:t>
            </a:r>
            <a:endParaRPr lang="en-US">
              <a:solidFill>
                <a:srgbClr val="00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xit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exit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xit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399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399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399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99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399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399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399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399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399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500"/>
                                        <p:tgtEl>
                                          <p:spTgt spid="399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399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399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000"/>
                            </p:stCondLst>
                            <p:childTnLst>
                              <p:par>
                                <p:cTn id="7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399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500"/>
                            </p:stCondLst>
                            <p:childTnLst>
                              <p:par>
                                <p:cTn id="8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2" dur="500"/>
                                        <p:tgtEl>
                                          <p:spTgt spid="399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000"/>
                            </p:stCondLst>
                            <p:childTnLst>
                              <p:par>
                                <p:cTn id="8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399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2500"/>
                            </p:stCondLst>
                            <p:childTnLst>
                              <p:par>
                                <p:cTn id="8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500"/>
                                        <p:tgtEl>
                                          <p:spTgt spid="399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3000"/>
                            </p:stCondLst>
                            <p:childTnLst>
                              <p:par>
                                <p:cTn id="9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500"/>
                                        <p:tgtEl>
                                          <p:spTgt spid="399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3500"/>
                            </p:stCondLst>
                            <p:childTnLst>
                              <p:par>
                                <p:cTn id="9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8" dur="500"/>
                                        <p:tgtEl>
                                          <p:spTgt spid="399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4000"/>
                            </p:stCondLst>
                            <p:childTnLst>
                              <p:par>
                                <p:cTn id="10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500"/>
                                        <p:tgtEl>
                                          <p:spTgt spid="399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500"/>
                                        <p:tgtEl>
                                          <p:spTgt spid="399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0" dur="500"/>
                                        <p:tgtEl>
                                          <p:spTgt spid="399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3" dur="500"/>
                                        <p:tgtEl>
                                          <p:spTgt spid="399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6" dur="500"/>
                                        <p:tgtEl>
                                          <p:spTgt spid="399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500"/>
                                        <p:tgtEl>
                                          <p:spTgt spid="399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2" dur="500"/>
                                        <p:tgtEl>
                                          <p:spTgt spid="399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7" dur="500"/>
                                        <p:tgtEl>
                                          <p:spTgt spid="399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500"/>
                            </p:stCondLst>
                            <p:childTnLst>
                              <p:par>
                                <p:cTn id="12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1" dur="500"/>
                                        <p:tgtEl>
                                          <p:spTgt spid="399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5" dur="500"/>
                                        <p:tgtEl>
                                          <p:spTgt spid="399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1500"/>
                            </p:stCondLst>
                            <p:childTnLst>
                              <p:par>
                                <p:cTn id="13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9" dur="500"/>
                                        <p:tgtEl>
                                          <p:spTgt spid="399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2" dur="500"/>
                                        <p:tgtEl>
                                          <p:spTgt spid="399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6" dur="500"/>
                                        <p:tgtEl>
                                          <p:spTgt spid="399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2500"/>
                            </p:stCondLst>
                            <p:childTnLst>
                              <p:par>
                                <p:cTn id="14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0" dur="500"/>
                                        <p:tgtEl>
                                          <p:spTgt spid="399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41" grpId="0" animBg="1"/>
      <p:bldP spid="39942" grpId="0" animBg="1"/>
      <p:bldP spid="39943" grpId="0" animBg="1"/>
      <p:bldP spid="39944" grpId="0" animBg="1"/>
      <p:bldP spid="39945" grpId="0" animBg="1"/>
      <p:bldP spid="39946" grpId="0" animBg="1"/>
      <p:bldP spid="39947" grpId="0" animBg="1"/>
      <p:bldP spid="39948" grpId="0" animBg="1"/>
      <p:bldP spid="39949" grpId="0" animBg="1"/>
      <p:bldP spid="39950" grpId="0" animBg="1"/>
      <p:bldP spid="39951" grpId="0" animBg="1"/>
      <p:bldP spid="39952" grpId="0" animBg="1"/>
      <p:bldP spid="39953" grpId="0" animBg="1"/>
      <p:bldP spid="39954" grpId="0" animBg="1"/>
      <p:bldP spid="39955" grpId="0" animBg="1"/>
      <p:bldP spid="39958" grpId="0"/>
      <p:bldP spid="39959" grpId="0"/>
      <p:bldP spid="39956" grpId="0"/>
      <p:bldP spid="39940" grpId="0" animBg="1"/>
      <p:bldP spid="39972" grpId="0" animBg="1"/>
      <p:bldP spid="39973" grpId="0" animBg="1"/>
      <p:bldP spid="39974" grpId="0" animBg="1"/>
      <p:bldP spid="39975" grpId="0" animBg="1"/>
      <p:bldP spid="39957" grpId="0" animBg="1"/>
      <p:bldP spid="39977" grpId="0" animBg="1"/>
      <p:bldP spid="39979" grpId="0"/>
      <p:bldP spid="39979" grpId="1"/>
      <p:bldP spid="39981" grpId="0"/>
      <p:bldP spid="39982" grpId="0"/>
      <p:bldP spid="39982" grpId="1"/>
      <p:bldP spid="39983" grpId="0"/>
      <p:bldP spid="39983" grpId="1"/>
      <p:bldP spid="39984" grpId="0" animBg="1"/>
      <p:bldP spid="39985" grpId="0" animBg="1"/>
      <p:bldP spid="39986" grpId="0" animBg="1"/>
      <p:bldP spid="39987" grpId="0" animBg="1"/>
      <p:bldP spid="39988" grpId="0" animBg="1"/>
      <p:bldP spid="39989" grpId="0" animBg="1"/>
      <p:bldP spid="39990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>
                <a:ea typeface="굴림" charset="-127"/>
                <a:cs typeface="굴림" charset="-127"/>
              </a:rPr>
              <a:t>Comments</a:t>
            </a:r>
            <a:endParaRPr lang="en-US" dirty="0"/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sz="2800">
                <a:ea typeface="굴림" charset="-127"/>
                <a:cs typeface="굴림" charset="-127"/>
              </a:rPr>
              <a:t>We are beginning to understand what an emergency response system should look like</a:t>
            </a:r>
          </a:p>
          <a:p>
            <a:pPr>
              <a:buFontTx/>
              <a:buNone/>
            </a:pPr>
            <a:endParaRPr lang="en-US" altLang="ko-KR" sz="2800">
              <a:ea typeface="굴림" charset="-127"/>
              <a:cs typeface="굴림" charset="-127"/>
            </a:endParaRPr>
          </a:p>
          <a:p>
            <a:r>
              <a:rPr lang="en-US" altLang="ko-KR" sz="2800">
                <a:ea typeface="굴림" charset="-127"/>
                <a:cs typeface="굴림" charset="-127"/>
              </a:rPr>
              <a:t>There are lots of interesting network problems in emergency communication systems</a:t>
            </a:r>
          </a:p>
          <a:p>
            <a:pPr lvl="1"/>
            <a:r>
              <a:rPr lang="en-US" altLang="ko-KR" sz="2400">
                <a:ea typeface="굴림" charset="-127"/>
                <a:cs typeface="굴림" charset="-127"/>
              </a:rPr>
              <a:t>Location of network devices</a:t>
            </a:r>
          </a:p>
          <a:p>
            <a:pPr lvl="1"/>
            <a:r>
              <a:rPr lang="en-US" altLang="ko-KR" sz="2400">
                <a:ea typeface="굴림" charset="-127"/>
                <a:cs typeface="굴림" charset="-127"/>
              </a:rPr>
              <a:t>“Call setup time (dialing of last digit to ring at the PSAP), under expected peak load shall be less than 2 seconds.”</a:t>
            </a:r>
          </a:p>
          <a:p>
            <a:pPr lvl="1"/>
            <a:r>
              <a:rPr lang="en-US" altLang="ko-KR" sz="2400">
                <a:ea typeface="굴림" charset="-127"/>
                <a:cs typeface="굴림" charset="-127"/>
              </a:rPr>
              <a:t>Reliable communications in large scale disasters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/>
          <p:cNvSpPr>
            <a:spLocks noGrp="1" noChangeArrowheads="1"/>
          </p:cNvSpPr>
          <p:nvPr>
            <p:ph type="title"/>
          </p:nvPr>
        </p:nvSpPr>
        <p:spPr>
          <a:xfrm>
            <a:off x="685800" y="1743075"/>
            <a:ext cx="7772400" cy="1600200"/>
          </a:xfrm>
          <a:ln/>
        </p:spPr>
        <p:txBody>
          <a:bodyPr lIns="90000" tIns="46800" rIns="90000" bIns="46800"/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/>
              <a:t>BASS Application Sharing System</a:t>
            </a:r>
          </a:p>
        </p:txBody>
      </p:sp>
      <p:sp>
        <p:nvSpPr>
          <p:cNvPr id="4098" name="Text Box 2"/>
          <p:cNvSpPr txBox="1">
            <a:spLocks noChangeArrowheads="1"/>
          </p:cNvSpPr>
          <p:nvPr/>
        </p:nvSpPr>
        <p:spPr bwMode="auto">
          <a:xfrm>
            <a:off x="914400" y="3760788"/>
            <a:ext cx="7086600" cy="194468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71495" rIns="90000" bIns="46800" anchor="ctr">
            <a:prstTxWarp prst="textNoShape">
              <a:avLst/>
            </a:prstTxWarp>
          </a:bodyPr>
          <a:lstStyle/>
          <a:p>
            <a:pPr algn="ctr">
              <a:spcBef>
                <a:spcPts val="700"/>
              </a:spcBef>
              <a:tabLst>
                <a:tab pos="457200" algn="l"/>
                <a:tab pos="1371600" algn="l"/>
                <a:tab pos="2286000" algn="l"/>
                <a:tab pos="3200400" algn="l"/>
                <a:tab pos="4114800" algn="l"/>
                <a:tab pos="5029200" algn="l"/>
                <a:tab pos="5943600" algn="l"/>
                <a:tab pos="6858000" algn="l"/>
                <a:tab pos="7772400" algn="l"/>
                <a:tab pos="8686800" algn="l"/>
                <a:tab pos="9601200" algn="l"/>
                <a:tab pos="10515600" algn="l"/>
              </a:tabLst>
            </a:pPr>
            <a:r>
              <a:rPr lang="en-US" sz="2800" dirty="0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Omer </a:t>
            </a:r>
            <a:r>
              <a:rPr lang="en-US" sz="2800" dirty="0" err="1" smtClean="0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Boyaci</a:t>
            </a:r>
            <a:endParaRPr lang="en-US" sz="2800" dirty="0" smtClean="0">
              <a:solidFill>
                <a:srgbClr val="000000"/>
              </a:solidFill>
              <a:ea typeface="ＭＳ Ｐゴシック" charset="-128"/>
              <a:cs typeface="ＭＳ Ｐゴシック" charset="-128"/>
            </a:endParaRPr>
          </a:p>
          <a:p>
            <a:pPr algn="ctr">
              <a:spcBef>
                <a:spcPts val="700"/>
              </a:spcBef>
              <a:tabLst>
                <a:tab pos="457200" algn="l"/>
                <a:tab pos="1371600" algn="l"/>
                <a:tab pos="2286000" algn="l"/>
                <a:tab pos="3200400" algn="l"/>
                <a:tab pos="4114800" algn="l"/>
                <a:tab pos="5029200" algn="l"/>
                <a:tab pos="5943600" algn="l"/>
                <a:tab pos="6858000" algn="l"/>
                <a:tab pos="7772400" algn="l"/>
                <a:tab pos="8686800" algn="l"/>
                <a:tab pos="9601200" algn="l"/>
                <a:tab pos="10515600" algn="l"/>
              </a:tabLst>
            </a:pPr>
            <a:r>
              <a:rPr lang="en-US" sz="2800" dirty="0" err="1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www.cs.columbia.edu/~boyaci/appshare</a:t>
            </a:r>
            <a:endParaRPr lang="en-US" sz="2800" dirty="0">
              <a:solidFill>
                <a:srgbClr val="000000"/>
              </a:solidFill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96124-2EF6-0B48-81F9-A3D07AF83A39}" type="slidenum">
              <a:rPr lang="en-US"/>
              <a:pPr/>
              <a:t>3</a:t>
            </a:fld>
            <a:r>
              <a:rPr lang="en-US"/>
              <a:t> / 32</a:t>
            </a:r>
            <a:endParaRPr lang="en-US"/>
          </a:p>
        </p:txBody>
      </p:sp>
      <p:sp>
        <p:nvSpPr>
          <p:cNvPr id="10245" name="Rectangle 5"/>
          <p:cNvSpPr>
            <a:spLocks noChangeArrowheads="1"/>
          </p:cNvSpPr>
          <p:nvPr/>
        </p:nvSpPr>
        <p:spPr bwMode="auto">
          <a:xfrm>
            <a:off x="2209800" y="228600"/>
            <a:ext cx="41148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>
            <a:prstTxWarp prst="textNoShape">
              <a:avLst/>
            </a:prstTxWarp>
          </a:bodyPr>
          <a:lstStyle/>
          <a:p>
            <a:r>
              <a:rPr lang="en-US" altLang="ko-KR" sz="3000" b="1">
                <a:solidFill>
                  <a:schemeClr val="tx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ea typeface="굴림" charset="-127"/>
                <a:cs typeface="굴림" charset="-127"/>
              </a:rPr>
              <a:t>VoIP Systems at FAA</a:t>
            </a:r>
            <a:endParaRPr lang="en-US" sz="3000" b="1">
              <a:solidFill>
                <a:schemeClr val="tx2"/>
              </a:solidFill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sp>
        <p:nvSpPr>
          <p:cNvPr id="10246" name="Rectangle 6"/>
          <p:cNvSpPr>
            <a:spLocks noChangeArrowheads="1"/>
          </p:cNvSpPr>
          <p:nvPr/>
        </p:nvSpPr>
        <p:spPr bwMode="auto">
          <a:xfrm>
            <a:off x="1219200" y="3886200"/>
            <a:ext cx="63246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algn="ctr">
              <a:spcBef>
                <a:spcPct val="40000"/>
              </a:spcBef>
              <a:buClr>
                <a:schemeClr val="folHlink"/>
              </a:buClr>
              <a:buSzPct val="60000"/>
              <a:buFont typeface="Wingdings" charset="2"/>
              <a:buNone/>
            </a:pPr>
            <a:r>
              <a:rPr lang="en-US" altLang="ko-KR">
                <a:ea typeface="굴림" charset="-127"/>
                <a:cs typeface="굴림" charset="-127"/>
              </a:rPr>
              <a:t>Anurag Chakravarthi, Venkata Malladi, Prakash G S,</a:t>
            </a:r>
          </a:p>
          <a:p>
            <a:pPr algn="ctr">
              <a:spcBef>
                <a:spcPct val="40000"/>
              </a:spcBef>
              <a:buClr>
                <a:schemeClr val="folHlink"/>
              </a:buClr>
              <a:buSzPct val="60000"/>
              <a:buFont typeface="Wingdings" charset="2"/>
              <a:buNone/>
            </a:pPr>
            <a:r>
              <a:rPr lang="en-US" altLang="ko-KR">
                <a:ea typeface="굴림" charset="-127"/>
                <a:cs typeface="굴림" charset="-127"/>
              </a:rPr>
              <a:t>Henning Schulzrinne, Supreeth Subramanya, Xiaotao Wu</a:t>
            </a:r>
          </a:p>
          <a:p>
            <a:pPr algn="ctr">
              <a:spcBef>
                <a:spcPct val="40000"/>
              </a:spcBef>
              <a:buClr>
                <a:schemeClr val="folHlink"/>
              </a:buClr>
              <a:buSzPct val="60000"/>
              <a:buFont typeface="Wingdings" charset="2"/>
              <a:buNone/>
            </a:pPr>
            <a:endParaRPr lang="en-US" altLang="ko-KR">
              <a:ea typeface="굴림" charset="-127"/>
              <a:cs typeface="굴림" charset="-127"/>
            </a:endParaRPr>
          </a:p>
          <a:p>
            <a:pPr algn="ctr">
              <a:spcBef>
                <a:spcPct val="40000"/>
              </a:spcBef>
              <a:buClr>
                <a:schemeClr val="folHlink"/>
              </a:buClr>
              <a:buSzPct val="60000"/>
              <a:buFont typeface="Wingdings" charset="2"/>
              <a:buNone/>
            </a:pPr>
            <a:r>
              <a:rPr lang="en-US" altLang="ko-KR">
                <a:ea typeface="굴림" charset="-127"/>
                <a:cs typeface="굴림" charset="-127"/>
              </a:rPr>
              <a:t>Department of Computer Science</a:t>
            </a:r>
          </a:p>
          <a:p>
            <a:pPr algn="ctr">
              <a:spcBef>
                <a:spcPct val="40000"/>
              </a:spcBef>
              <a:buClr>
                <a:schemeClr val="folHlink"/>
              </a:buClr>
              <a:buSzPct val="60000"/>
              <a:buFont typeface="Wingdings" charset="2"/>
              <a:buNone/>
            </a:pPr>
            <a:r>
              <a:rPr lang="en-US" altLang="ko-KR">
                <a:ea typeface="굴림" charset="-127"/>
                <a:cs typeface="굴림" charset="-127"/>
              </a:rPr>
              <a:t>Columbia University</a:t>
            </a:r>
            <a:endParaRPr lang="en-US">
              <a:ea typeface="굴림" charset="-127"/>
              <a:cs typeface="굴림" charset="-127"/>
            </a:endParaRPr>
          </a:p>
        </p:txBody>
      </p:sp>
      <p:pic>
        <p:nvPicPr>
          <p:cNvPr id="10248" name="Picture 8" descr="FAA logo"/>
          <p:cNvPicPr>
            <a:picLocks noChangeAspect="1" noChangeArrowheads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5457825" y="1841500"/>
            <a:ext cx="1323975" cy="1371600"/>
          </a:xfrm>
          <a:noFill/>
          <a:ln/>
        </p:spPr>
      </p:pic>
      <p:pic>
        <p:nvPicPr>
          <p:cNvPr id="10250" name="Picture 10" descr="IRT logo"/>
          <p:cNvPicPr>
            <a:picLocks noChangeAspect="1" noChangeArrowheads="1"/>
          </p:cNvPicPr>
          <p:nvPr>
            <p:ph sz="half" idx="2"/>
          </p:nvPr>
        </p:nvPicPr>
        <p:blipFill>
          <a:blip r:embed="rId4"/>
          <a:srcRect/>
          <a:stretch>
            <a:fillRect/>
          </a:stretch>
        </p:blipFill>
        <p:spPr>
          <a:xfrm>
            <a:off x="2244725" y="1905000"/>
            <a:ext cx="1589088" cy="1306513"/>
          </a:xfrm>
          <a:noFill/>
          <a:ln/>
        </p:spPr>
      </p:pic>
      <p:sp>
        <p:nvSpPr>
          <p:cNvPr id="10255" name="Rectangle 15"/>
          <p:cNvSpPr>
            <a:spLocks noChangeArrowheads="1"/>
          </p:cNvSpPr>
          <p:nvPr/>
        </p:nvSpPr>
        <p:spPr bwMode="auto">
          <a:xfrm>
            <a:off x="3644900" y="6477000"/>
            <a:ext cx="1447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algn="just">
              <a:spcBef>
                <a:spcPct val="40000"/>
              </a:spcBef>
              <a:buClr>
                <a:schemeClr val="folHlink"/>
              </a:buClr>
              <a:buSzPct val="60000"/>
              <a:buFont typeface="Wingdings" charset="2"/>
              <a:buNone/>
            </a:pPr>
            <a:r>
              <a:rPr lang="en-US" altLang="ko-KR" sz="1000">
                <a:ea typeface="굴림" charset="-127"/>
                <a:cs typeface="굴림" charset="-127"/>
              </a:rPr>
              <a:t>Date: May 1, 2007</a:t>
            </a:r>
            <a:endParaRPr lang="en-US" sz="1000"/>
          </a:p>
        </p:txBody>
      </p:sp>
      <p:sp>
        <p:nvSpPr>
          <p:cNvPr id="10256" name="Rectangle 16"/>
          <p:cNvSpPr>
            <a:spLocks noChangeArrowheads="1"/>
          </p:cNvSpPr>
          <p:nvPr/>
        </p:nvSpPr>
        <p:spPr bwMode="auto">
          <a:xfrm>
            <a:off x="152400" y="152400"/>
            <a:ext cx="914400" cy="762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1143000" y="228600"/>
            <a:ext cx="7772400" cy="1143000"/>
          </a:xfrm>
          <a:ln/>
        </p:spPr>
        <p:txBody>
          <a:bodyPr tIns="31752"/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/>
              <a:t>Application Sharing</a:t>
            </a:r>
          </a:p>
        </p:txBody>
      </p:sp>
      <p:sp>
        <p:nvSpPr>
          <p:cNvPr id="9218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1143000" y="1524000"/>
            <a:ext cx="7772400" cy="4649788"/>
          </a:xfrm>
          <a:ln/>
        </p:spPr>
        <p:txBody>
          <a:bodyPr tIns="0"/>
          <a:lstStyle/>
          <a:p>
            <a:pPr marL="319088" indent="-319088">
              <a:buSzPct val="45000"/>
              <a:buFont typeface="Times New Roman" charset="0"/>
              <a:buBlip>
                <a:blip r:embed="rId3"/>
              </a:buBlip>
              <a:tabLst>
                <a:tab pos="889000" algn="l"/>
                <a:tab pos="1803400" algn="l"/>
                <a:tab pos="2717800" algn="l"/>
                <a:tab pos="3632200" algn="l"/>
                <a:tab pos="4546600" algn="l"/>
                <a:tab pos="5461000" algn="l"/>
                <a:tab pos="6375400" algn="l"/>
                <a:tab pos="7289800" algn="l"/>
                <a:tab pos="8204200" algn="l"/>
                <a:tab pos="9118600" algn="l"/>
                <a:tab pos="10033000" algn="l"/>
              </a:tabLst>
            </a:pPr>
            <a:r>
              <a:rPr lang="en-US"/>
              <a:t>Sharing an application with multiple users</a:t>
            </a:r>
          </a:p>
          <a:p>
            <a:pPr marL="319088" indent="-319088">
              <a:lnSpc>
                <a:spcPct val="140000"/>
              </a:lnSpc>
              <a:buSzPct val="45000"/>
              <a:buFont typeface="Times New Roman" charset="0"/>
              <a:buBlip>
                <a:blip r:embed="rId3"/>
              </a:buBlip>
              <a:tabLst>
                <a:tab pos="889000" algn="l"/>
                <a:tab pos="1803400" algn="l"/>
                <a:tab pos="2717800" algn="l"/>
                <a:tab pos="3632200" algn="l"/>
                <a:tab pos="4546600" algn="l"/>
                <a:tab pos="5461000" algn="l"/>
                <a:tab pos="6375400" algn="l"/>
                <a:tab pos="7289800" algn="l"/>
                <a:tab pos="8204200" algn="l"/>
                <a:tab pos="9118600" algn="l"/>
                <a:tab pos="10033000" algn="l"/>
              </a:tabLst>
            </a:pPr>
            <a:r>
              <a:rPr lang="en-US"/>
              <a:t>There is only one copy of the application</a:t>
            </a:r>
          </a:p>
          <a:p>
            <a:pPr marL="319088" indent="-319088">
              <a:lnSpc>
                <a:spcPct val="140000"/>
              </a:lnSpc>
              <a:buSzPct val="45000"/>
              <a:buFont typeface="Times New Roman" charset="0"/>
              <a:buBlip>
                <a:blip r:embed="rId3"/>
              </a:buBlip>
              <a:tabLst>
                <a:tab pos="889000" algn="l"/>
                <a:tab pos="1803400" algn="l"/>
                <a:tab pos="2717800" algn="l"/>
                <a:tab pos="3632200" algn="l"/>
                <a:tab pos="4546600" algn="l"/>
                <a:tab pos="5461000" algn="l"/>
                <a:tab pos="6375400" algn="l"/>
                <a:tab pos="7289800" algn="l"/>
                <a:tab pos="8204200" algn="l"/>
                <a:tab pos="9118600" algn="l"/>
                <a:tab pos="10033000" algn="l"/>
              </a:tabLst>
            </a:pPr>
            <a:r>
              <a:rPr lang="en-US"/>
              <a:t>Participants do not need application itself</a:t>
            </a:r>
          </a:p>
          <a:p>
            <a:pPr marL="319088" indent="-319088">
              <a:lnSpc>
                <a:spcPct val="140000"/>
              </a:lnSpc>
              <a:buSzPct val="45000"/>
              <a:buFont typeface="Times New Roman" charset="0"/>
              <a:buBlip>
                <a:blip r:embed="rId3"/>
              </a:buBlip>
              <a:tabLst>
                <a:tab pos="889000" algn="l"/>
                <a:tab pos="1803400" algn="l"/>
                <a:tab pos="2717800" algn="l"/>
                <a:tab pos="3632200" algn="l"/>
                <a:tab pos="4546600" algn="l"/>
                <a:tab pos="5461000" algn="l"/>
                <a:tab pos="6375400" algn="l"/>
                <a:tab pos="7289800" algn="l"/>
                <a:tab pos="8204200" algn="l"/>
                <a:tab pos="9118600" algn="l"/>
                <a:tab pos="10033000" algn="l"/>
              </a:tabLst>
            </a:pPr>
            <a:r>
              <a:rPr lang="en-US"/>
              <a:t>Briefly, participants</a:t>
            </a:r>
          </a:p>
          <a:p>
            <a:pPr marL="776288" lvl="1" indent="-319088">
              <a:buSzPct val="52000"/>
              <a:buFont typeface="Times New Roman" charset="0"/>
              <a:buBlip>
                <a:blip r:embed="rId3"/>
              </a:buBlip>
              <a:tabLst>
                <a:tab pos="889000" algn="l"/>
                <a:tab pos="1803400" algn="l"/>
                <a:tab pos="2717800" algn="l"/>
                <a:tab pos="3632200" algn="l"/>
                <a:tab pos="4546600" algn="l"/>
                <a:tab pos="5461000" algn="l"/>
                <a:tab pos="6375400" algn="l"/>
                <a:tab pos="7289800" algn="l"/>
                <a:tab pos="8204200" algn="l"/>
                <a:tab pos="9118600" algn="l"/>
                <a:tab pos="10033000" algn="l"/>
              </a:tabLst>
            </a:pPr>
            <a:r>
              <a:rPr lang="en-US"/>
              <a:t>receive screen updates</a:t>
            </a:r>
          </a:p>
          <a:p>
            <a:pPr marL="776288" lvl="1" indent="-319088">
              <a:buSzPct val="52000"/>
              <a:buFont typeface="Times New Roman" charset="0"/>
              <a:buBlip>
                <a:blip r:embed="rId3"/>
              </a:buBlip>
              <a:tabLst>
                <a:tab pos="889000" algn="l"/>
                <a:tab pos="1803400" algn="l"/>
                <a:tab pos="2717800" algn="l"/>
                <a:tab pos="3632200" algn="l"/>
                <a:tab pos="4546600" algn="l"/>
                <a:tab pos="5461000" algn="l"/>
                <a:tab pos="6375400" algn="l"/>
                <a:tab pos="7289800" algn="l"/>
                <a:tab pos="8204200" algn="l"/>
                <a:tab pos="9118600" algn="l"/>
                <a:tab pos="10033000" algn="l"/>
              </a:tabLst>
            </a:pPr>
            <a:r>
              <a:rPr lang="en-US"/>
              <a:t>send keyboard and mouse events</a:t>
            </a:r>
          </a:p>
          <a:p>
            <a:pPr marL="319088" indent="-319088">
              <a:buSzPct val="45000"/>
              <a:buFont typeface="Times New Roman" charset="0"/>
              <a:buBlip>
                <a:blip r:embed="rId3"/>
              </a:buBlip>
              <a:tabLst>
                <a:tab pos="889000" algn="l"/>
                <a:tab pos="1803400" algn="l"/>
                <a:tab pos="2717800" algn="l"/>
                <a:tab pos="3632200" algn="l"/>
                <a:tab pos="4546600" algn="l"/>
                <a:tab pos="5461000" algn="l"/>
                <a:tab pos="6375400" algn="l"/>
                <a:tab pos="7289800" algn="l"/>
                <a:tab pos="8204200" algn="l"/>
                <a:tab pos="9118600" algn="l"/>
                <a:tab pos="10033000" algn="l"/>
              </a:tabLst>
            </a:pPr>
            <a:r>
              <a:rPr lang="en-US"/>
              <a:t>Desktop sharing is also supported.</a:t>
            </a:r>
          </a:p>
        </p:txBody>
      </p:sp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1143000" y="228600"/>
            <a:ext cx="7772400" cy="1143000"/>
          </a:xfrm>
          <a:ln/>
        </p:spPr>
        <p:txBody>
          <a:bodyPr tIns="31752"/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/>
              <a:t>Screenshot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00200" y="1214438"/>
            <a:ext cx="5870575" cy="54864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1143000" y="228600"/>
            <a:ext cx="7772400" cy="1143000"/>
          </a:xfrm>
          <a:ln/>
        </p:spPr>
        <p:txBody>
          <a:bodyPr tIns="31752"/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/>
              <a:t>Screenshot (2)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00200" y="1214438"/>
            <a:ext cx="5916613" cy="54864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1143000" y="228600"/>
            <a:ext cx="7772400" cy="1054100"/>
          </a:xfrm>
          <a:ln/>
        </p:spPr>
        <p:txBody>
          <a:bodyPr tIns="31752"/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/>
              <a:t>Screenshot (Overlapped Windows)</a:t>
            </a:r>
          </a:p>
        </p:txBody>
      </p:sp>
      <p:sp>
        <p:nvSpPr>
          <p:cNvPr id="12290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1143000" y="1524000"/>
            <a:ext cx="7772400" cy="4649788"/>
          </a:xfrm>
          <a:ln/>
        </p:spPr>
        <p:txBody>
          <a:bodyPr/>
          <a:lstStyle/>
          <a:p>
            <a:endParaRPr lang="en-US"/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79513" y="1563688"/>
            <a:ext cx="6035675" cy="4572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12292" name="Text Box 4"/>
          <p:cNvSpPr txBox="1">
            <a:spLocks noChangeArrowheads="1"/>
          </p:cNvSpPr>
          <p:nvPr/>
        </p:nvSpPr>
        <p:spPr bwMode="auto">
          <a:xfrm>
            <a:off x="4510088" y="1516063"/>
            <a:ext cx="519112" cy="7715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87336" rIns="90000" bIns="45000">
            <a:prstTxWarp prst="textNoShape">
              <a:avLst/>
            </a:prstTxWarp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800" b="1">
                <a:solidFill>
                  <a:srgbClr val="FF0000"/>
                </a:solidFill>
                <a:ea typeface="ＭＳ Ｐゴシック" charset="-128"/>
                <a:cs typeface="ＭＳ Ｐゴシック" charset="-128"/>
              </a:rPr>
              <a:t>1</a:t>
            </a:r>
          </a:p>
        </p:txBody>
      </p:sp>
      <p:sp>
        <p:nvSpPr>
          <p:cNvPr id="12293" name="Text Box 5"/>
          <p:cNvSpPr txBox="1">
            <a:spLocks noChangeArrowheads="1"/>
          </p:cNvSpPr>
          <p:nvPr/>
        </p:nvSpPr>
        <p:spPr bwMode="auto">
          <a:xfrm>
            <a:off x="3429000" y="2743200"/>
            <a:ext cx="519113" cy="7715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87336" rIns="90000" bIns="45000">
            <a:prstTxWarp prst="textNoShape">
              <a:avLst/>
            </a:prstTxWarp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800" b="1">
                <a:solidFill>
                  <a:srgbClr val="FF0000"/>
                </a:solidFill>
                <a:ea typeface="ＭＳ Ｐゴシック" charset="-128"/>
                <a:cs typeface="ＭＳ Ｐゴシック" charset="-128"/>
              </a:rPr>
              <a:t>2</a:t>
            </a:r>
          </a:p>
        </p:txBody>
      </p:sp>
      <p:sp>
        <p:nvSpPr>
          <p:cNvPr id="12294" name="Text Box 6"/>
          <p:cNvSpPr txBox="1">
            <a:spLocks noChangeArrowheads="1"/>
          </p:cNvSpPr>
          <p:nvPr/>
        </p:nvSpPr>
        <p:spPr bwMode="auto">
          <a:xfrm>
            <a:off x="5715000" y="3344863"/>
            <a:ext cx="519113" cy="7715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87336" rIns="90000" bIns="45000">
            <a:prstTxWarp prst="textNoShape">
              <a:avLst/>
            </a:prstTxWarp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800" b="1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3</a:t>
            </a:r>
          </a:p>
        </p:txBody>
      </p:sp>
      <p:sp>
        <p:nvSpPr>
          <p:cNvPr id="12295" name="Text Box 7"/>
          <p:cNvSpPr txBox="1">
            <a:spLocks noChangeArrowheads="1"/>
          </p:cNvSpPr>
          <p:nvPr/>
        </p:nvSpPr>
        <p:spPr bwMode="auto">
          <a:xfrm>
            <a:off x="6110288" y="1600200"/>
            <a:ext cx="519112" cy="7715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87336" rIns="90000" bIns="45000">
            <a:prstTxWarp prst="textNoShape">
              <a:avLst/>
            </a:prstTxWarp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800" b="1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4</a:t>
            </a:r>
          </a:p>
        </p:txBody>
      </p:sp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28800" y="2286000"/>
            <a:ext cx="5238750" cy="38671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2150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143000" y="228600"/>
            <a:ext cx="7772400" cy="1143000"/>
          </a:xfrm>
          <a:ln/>
        </p:spPr>
        <p:txBody>
          <a:bodyPr tIns="31752"/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/>
              <a:t>System Architecture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143000" y="1524000"/>
            <a:ext cx="7772400" cy="4649788"/>
          </a:xfrm>
          <a:ln/>
        </p:spPr>
        <p:txBody>
          <a:bodyPr/>
          <a:lstStyle/>
          <a:p>
            <a:pPr marL="341313" indent="-341313">
              <a:buFont typeface="Arial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/>
              <a:t>Client/Server Software Architecture</a:t>
            </a:r>
          </a:p>
        </p:txBody>
      </p:sp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86200" y="3492500"/>
            <a:ext cx="914400" cy="8509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21509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43000" y="5029200"/>
            <a:ext cx="914400" cy="8509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21510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58000" y="2286000"/>
            <a:ext cx="914400" cy="8509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21511" name="Picture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43000" y="2349500"/>
            <a:ext cx="914400" cy="8509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cxnSp>
        <p:nvCxnSpPr>
          <p:cNvPr id="21512" name="AutoShape 8"/>
          <p:cNvCxnSpPr>
            <a:cxnSpLocks noChangeShapeType="1"/>
            <a:stCxn id="0" idx="1"/>
            <a:endCxn id="0" idx="3"/>
          </p:cNvCxnSpPr>
          <p:nvPr/>
        </p:nvCxnSpPr>
        <p:spPr bwMode="auto">
          <a:xfrm flipH="1" flipV="1">
            <a:off x="2057400" y="2774950"/>
            <a:ext cx="1828800" cy="1143000"/>
          </a:xfrm>
          <a:prstGeom prst="curvedConnector3">
            <a:avLst>
              <a:gd name="adj1" fmla="val 50000"/>
            </a:avLst>
          </a:prstGeom>
          <a:noFill/>
          <a:ln w="54720">
            <a:solidFill>
              <a:srgbClr val="800000"/>
            </a:solidFill>
            <a:round/>
            <a:headEnd/>
            <a:tailEnd type="triangle" w="med" len="med"/>
          </a:ln>
          <a:effectLst/>
        </p:spPr>
      </p:cxnSp>
      <p:cxnSp>
        <p:nvCxnSpPr>
          <p:cNvPr id="21513" name="AutoShape 9"/>
          <p:cNvCxnSpPr>
            <a:cxnSpLocks noChangeShapeType="1"/>
            <a:stCxn id="0" idx="1"/>
            <a:endCxn id="0" idx="3"/>
          </p:cNvCxnSpPr>
          <p:nvPr/>
        </p:nvCxnSpPr>
        <p:spPr bwMode="auto">
          <a:xfrm flipH="1">
            <a:off x="2057400" y="3917950"/>
            <a:ext cx="1828800" cy="1536700"/>
          </a:xfrm>
          <a:prstGeom prst="curvedConnector3">
            <a:avLst>
              <a:gd name="adj1" fmla="val 50000"/>
            </a:avLst>
          </a:prstGeom>
          <a:noFill/>
          <a:ln w="54720">
            <a:solidFill>
              <a:srgbClr val="800000"/>
            </a:solidFill>
            <a:round/>
            <a:headEnd/>
            <a:tailEnd type="triangle" w="med" len="med"/>
          </a:ln>
          <a:effectLst/>
        </p:spPr>
      </p:cxnSp>
      <p:cxnSp>
        <p:nvCxnSpPr>
          <p:cNvPr id="21514" name="AutoShape 10"/>
          <p:cNvCxnSpPr>
            <a:cxnSpLocks noChangeShapeType="1"/>
            <a:stCxn id="0" idx="3"/>
            <a:endCxn id="0" idx="1"/>
          </p:cNvCxnSpPr>
          <p:nvPr/>
        </p:nvCxnSpPr>
        <p:spPr bwMode="auto">
          <a:xfrm flipV="1">
            <a:off x="4800600" y="2711450"/>
            <a:ext cx="2057400" cy="1206500"/>
          </a:xfrm>
          <a:prstGeom prst="curvedConnector3">
            <a:avLst>
              <a:gd name="adj1" fmla="val 50000"/>
            </a:avLst>
          </a:prstGeom>
          <a:noFill/>
          <a:ln w="54720">
            <a:solidFill>
              <a:srgbClr val="800000"/>
            </a:solidFill>
            <a:round/>
            <a:headEnd/>
            <a:tailEnd type="triangle" w="med" len="med"/>
          </a:ln>
          <a:effectLst/>
        </p:spPr>
      </p:cxnSp>
      <p:sp>
        <p:nvSpPr>
          <p:cNvPr id="21515" name="Text Box 11"/>
          <p:cNvSpPr txBox="1">
            <a:spLocks noChangeArrowheads="1"/>
          </p:cNvSpPr>
          <p:nvPr/>
        </p:nvSpPr>
        <p:spPr bwMode="auto">
          <a:xfrm>
            <a:off x="7099300" y="6283325"/>
            <a:ext cx="1820863" cy="3460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60876" rIns="90000" bIns="45000">
            <a:prstTxWarp prst="textNoShape">
              <a:avLst/>
            </a:prstTxWarp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Screen Updates</a:t>
            </a:r>
          </a:p>
        </p:txBody>
      </p:sp>
      <p:cxnSp>
        <p:nvCxnSpPr>
          <p:cNvPr id="21516" name="AutoShape 12"/>
          <p:cNvCxnSpPr>
            <a:cxnSpLocks noChangeShapeType="1"/>
          </p:cNvCxnSpPr>
          <p:nvPr/>
        </p:nvCxnSpPr>
        <p:spPr bwMode="auto">
          <a:xfrm flipV="1">
            <a:off x="6694488" y="6121400"/>
            <a:ext cx="849312" cy="506413"/>
          </a:xfrm>
          <a:prstGeom prst="curvedConnector3">
            <a:avLst>
              <a:gd name="adj1" fmla="val 50000"/>
            </a:avLst>
          </a:prstGeom>
          <a:noFill/>
          <a:ln w="54720">
            <a:solidFill>
              <a:srgbClr val="800000"/>
            </a:solidFill>
            <a:round/>
            <a:headEnd/>
            <a:tailEnd type="triangle" w="med" len="med"/>
          </a:ln>
          <a:effectLst/>
        </p:spPr>
      </p:cxnSp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28800" y="2286000"/>
            <a:ext cx="5238750" cy="38671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2253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143000" y="228600"/>
            <a:ext cx="7772400" cy="1143000"/>
          </a:xfrm>
          <a:ln/>
        </p:spPr>
        <p:txBody>
          <a:bodyPr tIns="31752"/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/>
              <a:t>System Architecture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143000" y="1524000"/>
            <a:ext cx="7772400" cy="4649788"/>
          </a:xfrm>
          <a:ln/>
        </p:spPr>
        <p:txBody>
          <a:bodyPr/>
          <a:lstStyle/>
          <a:p>
            <a:pPr marL="341313" indent="-341313">
              <a:buFont typeface="Arial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/>
              <a:t>Client/Server Software Architecture</a:t>
            </a:r>
          </a:p>
        </p:txBody>
      </p:sp>
      <p:pic>
        <p:nvPicPr>
          <p:cNvPr id="22532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86200" y="3492500"/>
            <a:ext cx="914400" cy="8509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22533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43000" y="5029200"/>
            <a:ext cx="914400" cy="8509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22534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58000" y="2286000"/>
            <a:ext cx="914400" cy="8509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22535" name="Picture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43000" y="2349500"/>
            <a:ext cx="914400" cy="8509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cxnSp>
        <p:nvCxnSpPr>
          <p:cNvPr id="22536" name="AutoShape 8"/>
          <p:cNvCxnSpPr>
            <a:cxnSpLocks noChangeShapeType="1"/>
            <a:stCxn id="0" idx="3"/>
            <a:endCxn id="0" idx="1"/>
          </p:cNvCxnSpPr>
          <p:nvPr/>
        </p:nvCxnSpPr>
        <p:spPr bwMode="auto">
          <a:xfrm flipV="1">
            <a:off x="2057400" y="3917950"/>
            <a:ext cx="1828800" cy="1535113"/>
          </a:xfrm>
          <a:prstGeom prst="curvedConnector3">
            <a:avLst>
              <a:gd name="adj1" fmla="val 50000"/>
            </a:avLst>
          </a:prstGeom>
          <a:noFill/>
          <a:ln w="54720">
            <a:solidFill>
              <a:srgbClr val="008000"/>
            </a:solidFill>
            <a:round/>
            <a:headEnd/>
            <a:tailEnd type="triangle" w="med" len="med"/>
          </a:ln>
          <a:effectLst/>
        </p:spPr>
      </p:cxnSp>
      <p:sp>
        <p:nvSpPr>
          <p:cNvPr id="22537" name="Text Box 9"/>
          <p:cNvSpPr txBox="1">
            <a:spLocks noChangeArrowheads="1"/>
          </p:cNvSpPr>
          <p:nvPr/>
        </p:nvSpPr>
        <p:spPr bwMode="auto">
          <a:xfrm>
            <a:off x="6172200" y="6283325"/>
            <a:ext cx="2670175" cy="3460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60876" rIns="90000" bIns="45000">
            <a:prstTxWarp prst="textNoShape">
              <a:avLst/>
            </a:prstTxWarp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Keyboard Mouse Events</a:t>
            </a:r>
          </a:p>
        </p:txBody>
      </p:sp>
      <p:cxnSp>
        <p:nvCxnSpPr>
          <p:cNvPr id="22538" name="AutoShape 10"/>
          <p:cNvCxnSpPr>
            <a:cxnSpLocks noChangeShapeType="1"/>
          </p:cNvCxnSpPr>
          <p:nvPr/>
        </p:nvCxnSpPr>
        <p:spPr bwMode="auto">
          <a:xfrm flipV="1">
            <a:off x="5780088" y="6202363"/>
            <a:ext cx="908050" cy="427037"/>
          </a:xfrm>
          <a:prstGeom prst="curvedConnector3">
            <a:avLst>
              <a:gd name="adj1" fmla="val 50000"/>
            </a:avLst>
          </a:prstGeom>
          <a:noFill/>
          <a:ln w="54720">
            <a:solidFill>
              <a:srgbClr val="008000"/>
            </a:solidFill>
            <a:round/>
            <a:headEnd/>
            <a:tailEnd type="triangle" w="med" len="med"/>
          </a:ln>
          <a:effectLst/>
        </p:spPr>
      </p:cxnSp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1143000" y="228600"/>
            <a:ext cx="7772400" cy="1143000"/>
          </a:xfrm>
          <a:ln/>
        </p:spPr>
        <p:txBody>
          <a:bodyPr tIns="31752"/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/>
              <a:t>Client (Viewer) Architecture</a:t>
            </a:r>
          </a:p>
        </p:txBody>
      </p:sp>
      <p:sp>
        <p:nvSpPr>
          <p:cNvPr id="24578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1143000" y="1524000"/>
            <a:ext cx="7772400" cy="4649788"/>
          </a:xfrm>
          <a:ln/>
        </p:spPr>
        <p:txBody>
          <a:bodyPr/>
          <a:lstStyle/>
          <a:p>
            <a:pPr marL="341313" indent="-341313">
              <a:buFont typeface="Arial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/>
              <a:t>Client receives these commands </a:t>
            </a:r>
          </a:p>
          <a:p>
            <a:pPr marL="741363" lvl="1" indent="-284163">
              <a:buFont typeface="Arial" charset="0"/>
              <a:buChar char="–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/>
              <a:t>Open new window</a:t>
            </a:r>
          </a:p>
          <a:p>
            <a:pPr marL="741363" lvl="1" indent="-284163">
              <a:buFont typeface="Arial" charset="0"/>
              <a:buChar char="–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/>
              <a:t>Window size changed</a:t>
            </a:r>
          </a:p>
          <a:p>
            <a:pPr marL="741363" lvl="1" indent="-284163">
              <a:buFont typeface="Arial" charset="0"/>
              <a:buChar char="–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/>
              <a:t>Pixel update</a:t>
            </a:r>
          </a:p>
          <a:p>
            <a:pPr marL="741363" lvl="1" indent="-284163">
              <a:buFont typeface="Arial" charset="0"/>
              <a:buChar char="–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/>
              <a:t>Close window</a:t>
            </a:r>
          </a:p>
          <a:p>
            <a:pPr marL="341313" indent="-341313">
              <a:spcBef>
                <a:spcPts val="600"/>
              </a:spcBef>
              <a:buClrTx/>
              <a:buSzTx/>
              <a:buFontTx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en-US" sz="2400"/>
          </a:p>
          <a:p>
            <a:pPr marL="341313" indent="-341313">
              <a:buFont typeface="Arial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/>
              <a:t>Client sends</a:t>
            </a:r>
          </a:p>
          <a:p>
            <a:pPr marL="741363" lvl="1" indent="-284163">
              <a:buFont typeface="Arial" charset="0"/>
              <a:buChar char="–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/>
              <a:t>BFCP (Binary Floor Control Protocol) commands</a:t>
            </a:r>
          </a:p>
          <a:p>
            <a:pPr marL="741363" lvl="1" indent="-284163">
              <a:buFont typeface="Arial" charset="0"/>
              <a:buChar char="–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/>
              <a:t>Keyboard and mouse events</a:t>
            </a:r>
          </a:p>
        </p:txBody>
      </p:sp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1143000" y="228600"/>
            <a:ext cx="7772400" cy="1143000"/>
          </a:xfrm>
          <a:ln/>
        </p:spPr>
        <p:txBody>
          <a:bodyPr tIns="31752"/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/>
              <a:t>Multimedia Support (Movies)</a:t>
            </a:r>
          </a:p>
        </p:txBody>
      </p:sp>
      <p:sp>
        <p:nvSpPr>
          <p:cNvPr id="31746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1143000" y="1524000"/>
            <a:ext cx="7772400" cy="4649788"/>
          </a:xfrm>
          <a:ln/>
        </p:spPr>
        <p:txBody>
          <a:bodyPr/>
          <a:lstStyle/>
          <a:p>
            <a:endParaRPr lang="en-US"/>
          </a:p>
        </p:txBody>
      </p:sp>
      <p:pic>
        <p:nvPicPr>
          <p:cNvPr id="3174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98563" y="1212850"/>
            <a:ext cx="7315200" cy="5002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1143000" y="228600"/>
            <a:ext cx="7772400" cy="1143000"/>
          </a:xfrm>
          <a:ln/>
        </p:spPr>
        <p:txBody>
          <a:bodyPr tIns="31752"/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/>
              <a:t>Multimedia Support (Movies)</a:t>
            </a:r>
          </a:p>
        </p:txBody>
      </p:sp>
      <p:sp>
        <p:nvSpPr>
          <p:cNvPr id="33794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1143000" y="1524000"/>
            <a:ext cx="7772400" cy="4649788"/>
          </a:xfrm>
          <a:ln/>
        </p:spPr>
        <p:txBody>
          <a:bodyPr/>
          <a:lstStyle/>
          <a:p>
            <a:pPr marL="341313" indent="-341313">
              <a:buFont typeface="Arial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/>
              <a:t>Composite image comparing JPEG and PNG: notice artifacts in JPEG versus solid PNG background.</a:t>
            </a:r>
          </a:p>
        </p:txBody>
      </p:sp>
      <p:pic>
        <p:nvPicPr>
          <p:cNvPr id="3379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66850" y="2960688"/>
            <a:ext cx="2540000" cy="2525712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18360">
            <a:solidFill>
              <a:srgbClr val="000000"/>
            </a:solidFill>
            <a:round/>
            <a:headEnd/>
            <a:tailEnd/>
          </a:ln>
          <a:effectLst>
            <a:outerShdw blurRad="63500" dist="155281" dir="2700000" algn="ctr" rotWithShape="0">
              <a:srgbClr val="808080"/>
            </a:outerShdw>
          </a:effec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1143000" y="228600"/>
            <a:ext cx="7772400" cy="1143000"/>
          </a:xfrm>
          <a:ln/>
        </p:spPr>
        <p:txBody>
          <a:bodyPr tIns="31752"/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/>
              <a:t>Multimedia Support (PNG vs JPG)</a:t>
            </a:r>
          </a:p>
        </p:txBody>
      </p:sp>
      <p:sp>
        <p:nvSpPr>
          <p:cNvPr id="35842" name="Text Box 2"/>
          <p:cNvSpPr txBox="1">
            <a:spLocks noChangeArrowheads="1"/>
          </p:cNvSpPr>
          <p:nvPr/>
        </p:nvSpPr>
        <p:spPr bwMode="auto">
          <a:xfrm>
            <a:off x="3429000" y="5943600"/>
            <a:ext cx="27432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21168" rIns="0" bIns="0" anchor="ctr">
            <a:prstTxWarp prst="textNoShape">
              <a:avLst/>
            </a:prstTxWarp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400" b="1">
                <a:solidFill>
                  <a:srgbClr val="333399"/>
                </a:solidFill>
                <a:ea typeface="ＭＳ Ｐゴシック" charset="-128"/>
                <a:cs typeface="ＭＳ Ｐゴシック" charset="-128"/>
              </a:rPr>
              <a:t>Ethernet (60Mb/s)</a:t>
            </a:r>
          </a:p>
        </p:txBody>
      </p:sp>
      <p:graphicFrame>
        <p:nvGraphicFramePr>
          <p:cNvPr id="35843" name="Object 3"/>
          <p:cNvGraphicFramePr>
            <a:graphicFrameLocks noChangeAspect="1"/>
          </p:cNvGraphicFramePr>
          <p:nvPr/>
        </p:nvGraphicFramePr>
        <p:xfrm>
          <a:off x="1168400" y="1143000"/>
          <a:ext cx="7061200" cy="4800600"/>
        </p:xfrm>
        <a:graphic>
          <a:graphicData uri="http://schemas.openxmlformats.org/presentationml/2006/ole">
            <p:oleObj spid="_x0000_s442370" r:id="rId4" imgW="5690520" imgH="3706920" progId="">
              <p:embed/>
            </p:oleObj>
          </a:graphicData>
        </a:graphic>
      </p:graphicFrame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006" name="Picture 6" descr="ATC introduction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71600" y="990600"/>
            <a:ext cx="6096000" cy="3886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28007" name="Rectangle 7"/>
          <p:cNvSpPr>
            <a:spLocks noChangeArrowheads="1"/>
          </p:cNvSpPr>
          <p:nvPr/>
        </p:nvSpPr>
        <p:spPr bwMode="auto">
          <a:xfrm>
            <a:off x="1295400" y="5334000"/>
            <a:ext cx="6324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algn="just">
              <a:spcBef>
                <a:spcPct val="40000"/>
              </a:spcBef>
              <a:buClr>
                <a:schemeClr val="folHlink"/>
              </a:buClr>
              <a:buSzPct val="60000"/>
              <a:buFont typeface="Wingdings" charset="2"/>
              <a:buNone/>
            </a:pPr>
            <a:r>
              <a:rPr lang="en-US" altLang="ko-KR" sz="1400" b="1">
                <a:solidFill>
                  <a:schemeClr val="tx2"/>
                </a:solidFill>
                <a:ea typeface="굴림" charset="-127"/>
                <a:cs typeface="굴림" charset="-127"/>
              </a:rPr>
              <a:t>Air Traffic Controller</a:t>
            </a:r>
          </a:p>
          <a:p>
            <a:pPr algn="just">
              <a:lnSpc>
                <a:spcPct val="120000"/>
              </a:lnSpc>
              <a:spcBef>
                <a:spcPct val="40000"/>
              </a:spcBef>
              <a:buClr>
                <a:schemeClr val="folHlink"/>
              </a:buClr>
              <a:buSzPct val="60000"/>
              <a:buFont typeface="Wingdings" charset="2"/>
              <a:buNone/>
            </a:pPr>
            <a:r>
              <a:rPr lang="en-US" altLang="ko-KR" sz="1400">
                <a:ea typeface="굴림" charset="-127"/>
                <a:cs typeface="굴림" charset="-127"/>
              </a:rPr>
              <a:t>A person who operates the air traffic control system to expedite and maintain a safe and orderly flow of the air traffic and help </a:t>
            </a:r>
            <a:r>
              <a:rPr lang="en-US" altLang="ko-KR" sz="1400" b="1" i="1">
                <a:solidFill>
                  <a:schemeClr val="tx2"/>
                </a:solidFill>
                <a:ea typeface="굴림" charset="-127"/>
                <a:cs typeface="굴림" charset="-127"/>
              </a:rPr>
              <a:t>prevent mid-air collisions</a:t>
            </a:r>
            <a:r>
              <a:rPr lang="en-US" altLang="ko-KR" sz="1400" b="1">
                <a:ea typeface="굴림" charset="-127"/>
                <a:cs typeface="굴림" charset="-127"/>
              </a:rPr>
              <a:t>.</a:t>
            </a:r>
            <a:endParaRPr lang="en-US" sz="1400" b="1"/>
          </a:p>
        </p:txBody>
      </p:sp>
      <p:sp>
        <p:nvSpPr>
          <p:cNvPr id="128009" name="Rectangle 9"/>
          <p:cNvSpPr>
            <a:spLocks noChangeArrowheads="1"/>
          </p:cNvSpPr>
          <p:nvPr/>
        </p:nvSpPr>
        <p:spPr bwMode="auto">
          <a:xfrm>
            <a:off x="1295400" y="6477000"/>
            <a:ext cx="6324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algn="just">
              <a:spcBef>
                <a:spcPct val="40000"/>
              </a:spcBef>
              <a:buClr>
                <a:schemeClr val="folHlink"/>
              </a:buClr>
              <a:buSzPct val="60000"/>
              <a:buFont typeface="Wingdings" charset="2"/>
              <a:buNone/>
            </a:pPr>
            <a:r>
              <a:rPr lang="en-US" altLang="ko-KR" sz="800">
                <a:ea typeface="굴림" charset="-127"/>
                <a:cs typeface="굴림" charset="-127"/>
              </a:rPr>
              <a:t>Cartoon from - </a:t>
            </a:r>
            <a:r>
              <a:rPr lang="en-US" sz="800"/>
              <a:t>http://www.cartoonstock.com/lowres/rjo0363l.jpg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1143000" y="228600"/>
            <a:ext cx="7772400" cy="1143000"/>
          </a:xfrm>
          <a:ln/>
        </p:spPr>
        <p:txBody>
          <a:bodyPr tIns="31752"/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/>
              <a:t>PNG/JPG Detection Algorithm</a:t>
            </a:r>
          </a:p>
        </p:txBody>
      </p:sp>
      <p:sp>
        <p:nvSpPr>
          <p:cNvPr id="37890" name="AutoShape 2"/>
          <p:cNvSpPr>
            <a:spLocks noChangeArrowheads="1"/>
          </p:cNvSpPr>
          <p:nvPr/>
        </p:nvSpPr>
        <p:spPr bwMode="auto">
          <a:xfrm>
            <a:off x="3027363" y="1371600"/>
            <a:ext cx="1358900" cy="1371600"/>
          </a:xfrm>
          <a:prstGeom prst="diamond">
            <a:avLst/>
          </a:prstGeom>
          <a:solidFill>
            <a:srgbClr val="99CCFF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90000" tIns="60876" rIns="90000" bIns="45000" anchor="ctr">
            <a:prstTxWarp prst="textNoShape">
              <a:avLst/>
            </a:prstTxWarp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>
              <a:solidFill>
                <a:srgbClr val="000000"/>
              </a:solidFill>
              <a:ea typeface="ＭＳ Ｐゴシック" charset="-128"/>
              <a:cs typeface="ＭＳ Ｐゴシック" charset="-128"/>
            </a:endParaRP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Region&gt;</a:t>
            </a: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40,000px</a:t>
            </a: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?</a:t>
            </a:r>
          </a:p>
        </p:txBody>
      </p:sp>
      <p:sp>
        <p:nvSpPr>
          <p:cNvPr id="37891" name="Text Box 3"/>
          <p:cNvSpPr txBox="1">
            <a:spLocks noChangeArrowheads="1"/>
          </p:cNvSpPr>
          <p:nvPr/>
        </p:nvSpPr>
        <p:spPr bwMode="auto">
          <a:xfrm>
            <a:off x="3627438" y="2971800"/>
            <a:ext cx="638175" cy="381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60876" rIns="90000" bIns="45000">
            <a:prstTxWarp prst="textNoShape">
              <a:avLst/>
            </a:prstTxWarp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YES</a:t>
            </a:r>
          </a:p>
        </p:txBody>
      </p:sp>
      <p:sp>
        <p:nvSpPr>
          <p:cNvPr id="37892" name="AutoShape 4"/>
          <p:cNvSpPr>
            <a:spLocks noChangeArrowheads="1"/>
          </p:cNvSpPr>
          <p:nvPr/>
        </p:nvSpPr>
        <p:spPr bwMode="auto">
          <a:xfrm>
            <a:off x="3135313" y="3657600"/>
            <a:ext cx="1143000" cy="1143000"/>
          </a:xfrm>
          <a:prstGeom prst="diamond">
            <a:avLst/>
          </a:prstGeom>
          <a:solidFill>
            <a:srgbClr val="99CCFF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90000" tIns="60876" rIns="90000" bIns="45000" anchor="ctr">
            <a:prstTxWarp prst="textNoShape">
              <a:avLst/>
            </a:prstTxWarp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>
              <a:solidFill>
                <a:srgbClr val="000000"/>
              </a:solidFill>
              <a:ea typeface="ＭＳ Ｐゴシック" charset="-128"/>
              <a:cs typeface="ＭＳ Ｐゴシック" charset="-128"/>
            </a:endParaRP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New </a:t>
            </a: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Region</a:t>
            </a: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?</a:t>
            </a:r>
          </a:p>
        </p:txBody>
      </p:sp>
      <p:sp>
        <p:nvSpPr>
          <p:cNvPr id="37893" name="Text Box 5"/>
          <p:cNvSpPr txBox="1">
            <a:spLocks noChangeArrowheads="1"/>
          </p:cNvSpPr>
          <p:nvPr/>
        </p:nvSpPr>
        <p:spPr bwMode="auto">
          <a:xfrm>
            <a:off x="3652838" y="4992688"/>
            <a:ext cx="523875" cy="381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60876" rIns="90000" bIns="45000">
            <a:prstTxWarp prst="textNoShape">
              <a:avLst/>
            </a:prstTxWarp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NO</a:t>
            </a:r>
          </a:p>
        </p:txBody>
      </p:sp>
      <p:sp>
        <p:nvSpPr>
          <p:cNvPr id="37894" name="AutoShape 6"/>
          <p:cNvSpPr>
            <a:spLocks noChangeArrowheads="1"/>
          </p:cNvSpPr>
          <p:nvPr/>
        </p:nvSpPr>
        <p:spPr bwMode="auto">
          <a:xfrm>
            <a:off x="5121275" y="5643563"/>
            <a:ext cx="1652588" cy="914400"/>
          </a:xfrm>
          <a:prstGeom prst="roundRect">
            <a:avLst>
              <a:gd name="adj" fmla="val 16667"/>
            </a:avLst>
          </a:prstGeom>
          <a:solidFill>
            <a:srgbClr val="99CCFF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90000" tIns="60876" rIns="90000" bIns="45000" anchor="ctr">
            <a:prstTxWarp prst="textNoShape">
              <a:avLst/>
            </a:prstTxWarp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Use Detected</a:t>
            </a: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Format</a:t>
            </a:r>
          </a:p>
        </p:txBody>
      </p:sp>
      <p:sp>
        <p:nvSpPr>
          <p:cNvPr id="37895" name="Text Box 7"/>
          <p:cNvSpPr txBox="1">
            <a:spLocks noChangeArrowheads="1"/>
          </p:cNvSpPr>
          <p:nvPr/>
        </p:nvSpPr>
        <p:spPr bwMode="auto">
          <a:xfrm>
            <a:off x="4325938" y="3970338"/>
            <a:ext cx="638175" cy="381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60876" rIns="90000" bIns="45000">
            <a:prstTxWarp prst="textNoShape">
              <a:avLst/>
            </a:prstTxWarp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YES</a:t>
            </a:r>
          </a:p>
        </p:txBody>
      </p:sp>
      <p:graphicFrame>
        <p:nvGraphicFramePr>
          <p:cNvPr id="37896" name="Object 8"/>
          <p:cNvGraphicFramePr>
            <a:graphicFrameLocks noChangeAspect="1"/>
          </p:cNvGraphicFramePr>
          <p:nvPr/>
        </p:nvGraphicFramePr>
        <p:xfrm>
          <a:off x="3100388" y="3095625"/>
          <a:ext cx="3251200" cy="685800"/>
        </p:xfrm>
        <a:graphic>
          <a:graphicData uri="http://schemas.openxmlformats.org/presentationml/2006/ole">
            <p:oleObj spid="_x0000_s444418" r:id="rId4" imgW="3251880" imgH="686520" progId="">
              <p:embed/>
            </p:oleObj>
          </a:graphicData>
        </a:graphic>
      </p:graphicFrame>
      <p:sp>
        <p:nvSpPr>
          <p:cNvPr id="37897" name="Rectangle 9"/>
          <p:cNvSpPr>
            <a:spLocks noChangeArrowheads="1"/>
          </p:cNvSpPr>
          <p:nvPr/>
        </p:nvSpPr>
        <p:spPr bwMode="auto">
          <a:xfrm>
            <a:off x="7531100" y="1420813"/>
            <a:ext cx="685800" cy="457200"/>
          </a:xfrm>
          <a:prstGeom prst="rect">
            <a:avLst/>
          </a:prstGeom>
          <a:solidFill>
            <a:srgbClr val="99CCFF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90000" tIns="60876" rIns="90000" bIns="45000" anchor="ctr">
            <a:prstTxWarp prst="textNoShape">
              <a:avLst/>
            </a:prstTxWarp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-1,0,1</a:t>
            </a:r>
          </a:p>
        </p:txBody>
      </p:sp>
      <p:sp>
        <p:nvSpPr>
          <p:cNvPr id="37898" name="Rectangle 10"/>
          <p:cNvSpPr>
            <a:spLocks noChangeArrowheads="1"/>
          </p:cNvSpPr>
          <p:nvPr/>
        </p:nvSpPr>
        <p:spPr bwMode="auto">
          <a:xfrm>
            <a:off x="7073900" y="1878013"/>
            <a:ext cx="1600200" cy="457200"/>
          </a:xfrm>
          <a:prstGeom prst="rect">
            <a:avLst/>
          </a:prstGeom>
          <a:solidFill>
            <a:srgbClr val="99CCFF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90000" tIns="60876" rIns="90000" bIns="45000" anchor="ctr">
            <a:prstTxWarp prst="textNoShape">
              <a:avLst/>
            </a:prstTxWarp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coordinates</a:t>
            </a:r>
          </a:p>
        </p:txBody>
      </p:sp>
      <p:sp>
        <p:nvSpPr>
          <p:cNvPr id="37899" name="Rectangle 11"/>
          <p:cNvSpPr>
            <a:spLocks noChangeArrowheads="1"/>
          </p:cNvSpPr>
          <p:nvPr/>
        </p:nvSpPr>
        <p:spPr bwMode="auto">
          <a:xfrm>
            <a:off x="7073900" y="2335213"/>
            <a:ext cx="1600200" cy="457200"/>
          </a:xfrm>
          <a:prstGeom prst="rect">
            <a:avLst/>
          </a:prstGeom>
          <a:solidFill>
            <a:srgbClr val="99CCFF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90000" tIns="60876" rIns="90000" bIns="45000" anchor="ctr">
            <a:prstTxWarp prst="textNoShape">
              <a:avLst/>
            </a:prstTxWarp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PNG Size</a:t>
            </a:r>
          </a:p>
        </p:txBody>
      </p:sp>
      <p:sp>
        <p:nvSpPr>
          <p:cNvPr id="37900" name="Rectangle 12"/>
          <p:cNvSpPr>
            <a:spLocks noChangeArrowheads="1"/>
          </p:cNvSpPr>
          <p:nvPr/>
        </p:nvSpPr>
        <p:spPr bwMode="auto">
          <a:xfrm>
            <a:off x="7073900" y="3249613"/>
            <a:ext cx="1600200" cy="457200"/>
          </a:xfrm>
          <a:prstGeom prst="rect">
            <a:avLst/>
          </a:prstGeom>
          <a:solidFill>
            <a:srgbClr val="99CCFF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90000" tIns="60876" rIns="90000" bIns="45000" anchor="ctr">
            <a:prstTxWarp prst="textNoShape">
              <a:avLst/>
            </a:prstTxWarp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Time Stamp</a:t>
            </a:r>
          </a:p>
        </p:txBody>
      </p:sp>
      <p:sp>
        <p:nvSpPr>
          <p:cNvPr id="37901" name="Rectangle 13"/>
          <p:cNvSpPr>
            <a:spLocks noChangeArrowheads="1"/>
          </p:cNvSpPr>
          <p:nvPr/>
        </p:nvSpPr>
        <p:spPr bwMode="auto">
          <a:xfrm>
            <a:off x="7073900" y="2792413"/>
            <a:ext cx="1600200" cy="457200"/>
          </a:xfrm>
          <a:prstGeom prst="rect">
            <a:avLst/>
          </a:prstGeom>
          <a:solidFill>
            <a:srgbClr val="99CCFF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90000" tIns="60876" rIns="90000" bIns="45000" anchor="ctr">
            <a:prstTxWarp prst="textNoShape">
              <a:avLst/>
            </a:prstTxWarp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counter</a:t>
            </a:r>
          </a:p>
        </p:txBody>
      </p:sp>
      <p:sp>
        <p:nvSpPr>
          <p:cNvPr id="37902" name="Text Box 14"/>
          <p:cNvSpPr txBox="1">
            <a:spLocks noChangeArrowheads="1"/>
          </p:cNvSpPr>
          <p:nvPr/>
        </p:nvSpPr>
        <p:spPr bwMode="auto">
          <a:xfrm>
            <a:off x="7073900" y="3817938"/>
            <a:ext cx="1616075" cy="3460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60876" rIns="90000" bIns="45000">
            <a:prstTxWarp prst="textNoShape">
              <a:avLst/>
            </a:prstTxWarp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Region record</a:t>
            </a:r>
          </a:p>
        </p:txBody>
      </p:sp>
      <p:sp>
        <p:nvSpPr>
          <p:cNvPr id="37903" name="AutoShape 15"/>
          <p:cNvSpPr>
            <a:spLocks noChangeArrowheads="1"/>
          </p:cNvSpPr>
          <p:nvPr/>
        </p:nvSpPr>
        <p:spPr bwMode="auto">
          <a:xfrm>
            <a:off x="5121275" y="3778250"/>
            <a:ext cx="1652588" cy="914400"/>
          </a:xfrm>
          <a:prstGeom prst="roundRect">
            <a:avLst>
              <a:gd name="adj" fmla="val 16667"/>
            </a:avLst>
          </a:prstGeom>
          <a:solidFill>
            <a:srgbClr val="99CCFF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90000" tIns="60876" rIns="90000" bIns="45000" anchor="ctr">
            <a:prstTxWarp prst="textNoShape">
              <a:avLst/>
            </a:prstTxWarp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Create a record</a:t>
            </a: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&amp;</a:t>
            </a: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Start Checking</a:t>
            </a:r>
          </a:p>
        </p:txBody>
      </p:sp>
      <p:sp>
        <p:nvSpPr>
          <p:cNvPr id="37904" name="AutoShape 16"/>
          <p:cNvSpPr>
            <a:spLocks noChangeArrowheads="1"/>
          </p:cNvSpPr>
          <p:nvPr/>
        </p:nvSpPr>
        <p:spPr bwMode="auto">
          <a:xfrm>
            <a:off x="3135313" y="5522913"/>
            <a:ext cx="1143000" cy="1143000"/>
          </a:xfrm>
          <a:prstGeom prst="diamond">
            <a:avLst/>
          </a:prstGeom>
          <a:solidFill>
            <a:srgbClr val="99CCFF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90000" tIns="60876" rIns="90000" bIns="45000" anchor="ctr">
            <a:prstTxWarp prst="textNoShape">
              <a:avLst/>
            </a:prstTxWarp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>
              <a:solidFill>
                <a:srgbClr val="000000"/>
              </a:solidFill>
              <a:ea typeface="ＭＳ Ｐゴシック" charset="-128"/>
              <a:cs typeface="ＭＳ Ｐゴシック" charset="-128"/>
            </a:endParaRP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Detected</a:t>
            </a: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?</a:t>
            </a:r>
          </a:p>
        </p:txBody>
      </p:sp>
      <p:cxnSp>
        <p:nvCxnSpPr>
          <p:cNvPr id="37905" name="AutoShape 17"/>
          <p:cNvCxnSpPr>
            <a:cxnSpLocks noChangeShapeType="1"/>
            <a:stCxn id="37890" idx="2"/>
            <a:endCxn id="37892" idx="0"/>
          </p:cNvCxnSpPr>
          <p:nvPr/>
        </p:nvCxnSpPr>
        <p:spPr bwMode="auto">
          <a:xfrm>
            <a:off x="3706813" y="2743200"/>
            <a:ext cx="1587" cy="914400"/>
          </a:xfrm>
          <a:prstGeom prst="bentConnector3">
            <a:avLst>
              <a:gd name="adj1" fmla="val 50000"/>
            </a:avLst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</p:spPr>
      </p:cxnSp>
      <p:cxnSp>
        <p:nvCxnSpPr>
          <p:cNvPr id="37906" name="AutoShape 18"/>
          <p:cNvCxnSpPr>
            <a:cxnSpLocks noChangeShapeType="1"/>
            <a:stCxn id="37892" idx="2"/>
            <a:endCxn id="37904" idx="0"/>
          </p:cNvCxnSpPr>
          <p:nvPr/>
        </p:nvCxnSpPr>
        <p:spPr bwMode="auto">
          <a:xfrm>
            <a:off x="3706813" y="4800600"/>
            <a:ext cx="1587" cy="722313"/>
          </a:xfrm>
          <a:prstGeom prst="bentConnector3">
            <a:avLst>
              <a:gd name="adj1" fmla="val 50000"/>
            </a:avLst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</p:spPr>
      </p:cxnSp>
      <p:cxnSp>
        <p:nvCxnSpPr>
          <p:cNvPr id="37907" name="AutoShape 19"/>
          <p:cNvCxnSpPr>
            <a:cxnSpLocks noChangeShapeType="1"/>
            <a:stCxn id="37904" idx="3"/>
            <a:endCxn id="37894" idx="1"/>
          </p:cNvCxnSpPr>
          <p:nvPr/>
        </p:nvCxnSpPr>
        <p:spPr bwMode="auto">
          <a:xfrm>
            <a:off x="4278313" y="6094413"/>
            <a:ext cx="842962" cy="6350"/>
          </a:xfrm>
          <a:prstGeom prst="bentConnector3">
            <a:avLst>
              <a:gd name="adj1" fmla="val 50000"/>
            </a:avLst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</p:spPr>
      </p:cxnSp>
      <p:cxnSp>
        <p:nvCxnSpPr>
          <p:cNvPr id="37908" name="AutoShape 20"/>
          <p:cNvCxnSpPr>
            <a:cxnSpLocks noChangeShapeType="1"/>
            <a:stCxn id="37892" idx="3"/>
            <a:endCxn id="37903" idx="1"/>
          </p:cNvCxnSpPr>
          <p:nvPr/>
        </p:nvCxnSpPr>
        <p:spPr bwMode="auto">
          <a:xfrm>
            <a:off x="4278313" y="4229100"/>
            <a:ext cx="842962" cy="6350"/>
          </a:xfrm>
          <a:prstGeom prst="bentConnector3">
            <a:avLst>
              <a:gd name="adj1" fmla="val 50000"/>
            </a:avLst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</p:spPr>
      </p:cxnSp>
      <p:sp>
        <p:nvSpPr>
          <p:cNvPr id="37909" name="AutoShape 21"/>
          <p:cNvSpPr>
            <a:spLocks noChangeArrowheads="1"/>
          </p:cNvSpPr>
          <p:nvPr/>
        </p:nvSpPr>
        <p:spPr bwMode="auto">
          <a:xfrm>
            <a:off x="1130300" y="5643563"/>
            <a:ext cx="1528763" cy="914400"/>
          </a:xfrm>
          <a:prstGeom prst="roundRect">
            <a:avLst>
              <a:gd name="adj" fmla="val 16667"/>
            </a:avLst>
          </a:prstGeom>
          <a:solidFill>
            <a:srgbClr val="99CCFF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90000" tIns="60876" rIns="90000" bIns="45000" anchor="ctr">
            <a:prstTxWarp prst="textNoShape">
              <a:avLst/>
            </a:prstTxWarp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Continue </a:t>
            </a: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Checking</a:t>
            </a:r>
          </a:p>
        </p:txBody>
      </p:sp>
      <p:cxnSp>
        <p:nvCxnSpPr>
          <p:cNvPr id="37910" name="AutoShape 22"/>
          <p:cNvCxnSpPr>
            <a:cxnSpLocks noChangeShapeType="1"/>
            <a:stCxn id="37904" idx="1"/>
            <a:endCxn id="37909" idx="3"/>
          </p:cNvCxnSpPr>
          <p:nvPr/>
        </p:nvCxnSpPr>
        <p:spPr bwMode="auto">
          <a:xfrm flipH="1">
            <a:off x="2659063" y="6094413"/>
            <a:ext cx="476250" cy="6350"/>
          </a:xfrm>
          <a:prstGeom prst="bentConnector3">
            <a:avLst>
              <a:gd name="adj1" fmla="val 50000"/>
            </a:avLst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</p:spPr>
      </p:cxnSp>
      <p:sp>
        <p:nvSpPr>
          <p:cNvPr id="37911" name="Text Box 23"/>
          <p:cNvSpPr txBox="1">
            <a:spLocks noChangeArrowheads="1"/>
          </p:cNvSpPr>
          <p:nvPr/>
        </p:nvSpPr>
        <p:spPr bwMode="auto">
          <a:xfrm>
            <a:off x="2657475" y="5786438"/>
            <a:ext cx="523875" cy="381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60876" rIns="90000" bIns="45000">
            <a:prstTxWarp prst="textNoShape">
              <a:avLst/>
            </a:prstTxWarp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NO</a:t>
            </a:r>
          </a:p>
        </p:txBody>
      </p:sp>
      <p:sp>
        <p:nvSpPr>
          <p:cNvPr id="37912" name="Text Box 24"/>
          <p:cNvSpPr txBox="1">
            <a:spLocks noChangeArrowheads="1"/>
          </p:cNvSpPr>
          <p:nvPr/>
        </p:nvSpPr>
        <p:spPr bwMode="auto">
          <a:xfrm>
            <a:off x="4259263" y="5791200"/>
            <a:ext cx="638175" cy="381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60876" rIns="90000" bIns="45000">
            <a:prstTxWarp prst="textNoShape">
              <a:avLst/>
            </a:prstTxWarp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YES</a:t>
            </a:r>
          </a:p>
        </p:txBody>
      </p:sp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1143000" y="228600"/>
            <a:ext cx="7772400" cy="1143000"/>
          </a:xfrm>
          <a:ln/>
        </p:spPr>
        <p:txBody>
          <a:bodyPr tIns="31752"/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/>
              <a:t>Conclusion</a:t>
            </a:r>
          </a:p>
        </p:txBody>
      </p:sp>
      <p:sp>
        <p:nvSpPr>
          <p:cNvPr id="74754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1143000" y="1524000"/>
            <a:ext cx="7772400" cy="4649788"/>
          </a:xfrm>
          <a:ln/>
        </p:spPr>
        <p:txBody>
          <a:bodyPr/>
          <a:lstStyle/>
          <a:p>
            <a:pPr marL="341313" indent="-341313">
              <a:buFont typeface="Arial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/>
              <a:t>Application sharing allows users to share a single application with multiple participants.</a:t>
            </a:r>
          </a:p>
          <a:p>
            <a:pPr marL="341313" indent="-341313">
              <a:buClrTx/>
              <a:buSzTx/>
              <a:buFontTx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en-US"/>
          </a:p>
          <a:p>
            <a:pPr marL="341313" indent="-341313">
              <a:buFont typeface="Arial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/>
              <a:t>Participants don't need the application.</a:t>
            </a:r>
          </a:p>
          <a:p>
            <a:pPr marL="341313" indent="-341313">
              <a:buClrTx/>
              <a:buSzTx/>
              <a:buFontTx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en-US"/>
          </a:p>
          <a:p>
            <a:pPr marL="341313" indent="-341313">
              <a:buFont typeface="Arial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/>
              <a:t>It is not specific to a single application.</a:t>
            </a:r>
          </a:p>
          <a:p>
            <a:pPr marL="341313" indent="-341313">
              <a:buClrTx/>
              <a:buSzTx/>
              <a:buFontTx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en-US"/>
          </a:p>
          <a:p>
            <a:pPr marL="341313" indent="-341313">
              <a:buFont typeface="Arial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/>
              <a:t>Extra features like recording is added.</a:t>
            </a:r>
          </a:p>
        </p:txBody>
      </p:sp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Lessons learned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More than just voice and video</a:t>
            </a:r>
          </a:p>
          <a:p>
            <a:pPr lvl="1"/>
            <a:r>
              <a:rPr lang="en-US" dirty="0" smtClean="0"/>
              <a:t>integrate other session types (text, applications, …)</a:t>
            </a:r>
          </a:p>
          <a:p>
            <a:r>
              <a:rPr lang="en-US" dirty="0" smtClean="0"/>
              <a:t>More than point-to-point sessions</a:t>
            </a:r>
          </a:p>
          <a:p>
            <a:pPr lvl="1"/>
            <a:r>
              <a:rPr lang="en-US" dirty="0" smtClean="0"/>
              <a:t>multicast and multi-</a:t>
            </a:r>
            <a:r>
              <a:rPr lang="en-US" dirty="0" err="1" smtClean="0"/>
              <a:t>unicast</a:t>
            </a:r>
            <a:endParaRPr lang="en-US" dirty="0" smtClean="0"/>
          </a:p>
          <a:p>
            <a:r>
              <a:rPr lang="en-US" dirty="0" smtClean="0"/>
              <a:t>More than person URLs</a:t>
            </a:r>
          </a:p>
          <a:p>
            <a:pPr lvl="1"/>
            <a:r>
              <a:rPr lang="en-US" dirty="0" smtClean="0"/>
              <a:t>groups representing rooms, frequencies, …</a:t>
            </a:r>
          </a:p>
          <a:p>
            <a:r>
              <a:rPr lang="en-US" dirty="0" smtClean="0"/>
              <a:t>Integrated with external data</a:t>
            </a:r>
          </a:p>
          <a:p>
            <a:pPr lvl="1"/>
            <a:r>
              <a:rPr lang="en-US" dirty="0" smtClean="0"/>
              <a:t>maps, </a:t>
            </a:r>
            <a:r>
              <a:rPr lang="en-US" dirty="0" err="1" smtClean="0"/>
              <a:t>telematics</a:t>
            </a:r>
            <a:r>
              <a:rPr lang="en-US" dirty="0" smtClean="0"/>
              <a:t>, 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8FF420-BD8C-504F-AC45-7BBA26AE665F}" type="slidenum">
              <a:rPr lang="en-US" smtClean="0"/>
              <a:pPr>
                <a:defRPr/>
              </a:pPr>
              <a:t>42</a:t>
            </a:fld>
            <a:endParaRPr lang="en-U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D5E50C-3597-9848-ACB6-868A93BF3872}" type="slidenum">
              <a:rPr lang="en-US"/>
              <a:pPr/>
              <a:t>5</a:t>
            </a:fld>
            <a:r>
              <a:rPr lang="en-US"/>
              <a:t> / 32</a:t>
            </a:r>
            <a:endParaRPr lang="en-US"/>
          </a:p>
        </p:txBody>
      </p:sp>
      <p:sp>
        <p:nvSpPr>
          <p:cNvPr id="136194" name="Rectangle 2"/>
          <p:cNvSpPr>
            <a:spLocks noGrp="1" noChangeArrowheads="1"/>
          </p:cNvSpPr>
          <p:nvPr>
            <p:ph type="title"/>
          </p:nvPr>
        </p:nvSpPr>
        <p:spPr>
          <a:xfrm>
            <a:off x="1041400" y="152400"/>
            <a:ext cx="7793038" cy="685800"/>
          </a:xfrm>
        </p:spPr>
        <p:txBody>
          <a:bodyPr/>
          <a:lstStyle/>
          <a:p>
            <a:r>
              <a:rPr lang="en-US" sz="3000" b="1" dirty="0" smtClean="0"/>
              <a:t>FAA training</a:t>
            </a:r>
            <a:endParaRPr lang="en-US" sz="3000" b="1" dirty="0"/>
          </a:p>
        </p:txBody>
      </p:sp>
      <p:sp>
        <p:nvSpPr>
          <p:cNvPr id="136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1523999"/>
            <a:ext cx="6781800" cy="1540933"/>
          </a:xfrm>
        </p:spPr>
        <p:txBody>
          <a:bodyPr/>
          <a:lstStyle/>
          <a:p>
            <a:pPr>
              <a:lnSpc>
                <a:spcPct val="120000"/>
              </a:lnSpc>
              <a:spcBef>
                <a:spcPct val="40000"/>
              </a:spcBef>
              <a:buFont typeface="Wingdings" charset="2"/>
              <a:buNone/>
            </a:pPr>
            <a:r>
              <a:rPr lang="en-US" sz="2000" b="1" dirty="0"/>
              <a:t>Federal Aviation Administration (FAA)</a:t>
            </a:r>
          </a:p>
          <a:p>
            <a:pPr>
              <a:lnSpc>
                <a:spcPct val="120000"/>
              </a:lnSpc>
              <a:spcBef>
                <a:spcPct val="40000"/>
              </a:spcBef>
            </a:pPr>
            <a:r>
              <a:rPr lang="en-US" sz="1600" dirty="0"/>
              <a:t>An agency of the U.S. Department of Transportation with authority to regulate and oversee all aspects of civil aviation in the U.S.</a:t>
            </a:r>
          </a:p>
        </p:txBody>
      </p:sp>
      <p:sp>
        <p:nvSpPr>
          <p:cNvPr id="136197" name="Rectangle 5"/>
          <p:cNvSpPr>
            <a:spLocks noChangeArrowheads="1"/>
          </p:cNvSpPr>
          <p:nvPr/>
        </p:nvSpPr>
        <p:spPr bwMode="auto">
          <a:xfrm>
            <a:off x="897467" y="3547533"/>
            <a:ext cx="7086600" cy="23791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marL="342900" indent="-342900" algn="l">
              <a:lnSpc>
                <a:spcPct val="120000"/>
              </a:lnSpc>
              <a:spcBef>
                <a:spcPct val="40000"/>
              </a:spcBef>
              <a:buClr>
                <a:schemeClr val="folHlink"/>
              </a:buClr>
              <a:buSzPct val="60000"/>
              <a:buFont typeface="Wingdings" charset="2"/>
              <a:buNone/>
            </a:pPr>
            <a:r>
              <a:rPr lang="en-US" sz="1800" b="1" dirty="0"/>
              <a:t>FAA Academy</a:t>
            </a:r>
          </a:p>
          <a:p>
            <a:pPr marL="342900" indent="-342900" algn="l">
              <a:lnSpc>
                <a:spcPct val="120000"/>
              </a:lnSpc>
              <a:spcBef>
                <a:spcPct val="40000"/>
              </a:spcBef>
              <a:buClr>
                <a:schemeClr val="folHlink"/>
              </a:buClr>
              <a:buSzPct val="60000"/>
              <a:buFont typeface="Wingdings" charset="2"/>
              <a:buChar char="n"/>
            </a:pPr>
            <a:r>
              <a:rPr lang="en-US" sz="1800" dirty="0"/>
              <a:t>The education and training division of FAA</a:t>
            </a:r>
          </a:p>
          <a:p>
            <a:pPr marL="342900" indent="-342900" algn="l">
              <a:lnSpc>
                <a:spcPct val="120000"/>
              </a:lnSpc>
              <a:spcBef>
                <a:spcPct val="40000"/>
              </a:spcBef>
              <a:buClr>
                <a:schemeClr val="folHlink"/>
              </a:buClr>
              <a:buSzPct val="60000"/>
              <a:buFont typeface="Wingdings" charset="2"/>
              <a:buChar char="n"/>
            </a:pPr>
            <a:r>
              <a:rPr lang="en-US" sz="1800" dirty="0"/>
              <a:t>Provides training to all personnel of aviation community </a:t>
            </a:r>
          </a:p>
          <a:p>
            <a:pPr marL="342900" indent="-342900" algn="l">
              <a:lnSpc>
                <a:spcPct val="120000"/>
              </a:lnSpc>
              <a:spcBef>
                <a:spcPct val="40000"/>
              </a:spcBef>
              <a:buClr>
                <a:schemeClr val="folHlink"/>
              </a:buClr>
              <a:buSzPct val="60000"/>
              <a:buFont typeface="Wingdings" charset="2"/>
              <a:buChar char="n"/>
            </a:pPr>
            <a:r>
              <a:rPr lang="en-US" sz="1800" dirty="0"/>
              <a:t>We’re working with a group responsible for training the Air Traffic Controllers (ATC)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619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54408-570F-B646-B0BD-533EB5FB68D1}" type="slidenum">
              <a:rPr lang="en-US"/>
              <a:pPr/>
              <a:t>6</a:t>
            </a:fld>
            <a:r>
              <a:rPr lang="en-US"/>
              <a:t> / 32</a:t>
            </a:r>
            <a:endParaRPr lang="en-US"/>
          </a:p>
        </p:txBody>
      </p:sp>
      <p:sp>
        <p:nvSpPr>
          <p:cNvPr id="137218" name="Rectangle 2"/>
          <p:cNvSpPr>
            <a:spLocks noGrp="1" noChangeArrowheads="1"/>
          </p:cNvSpPr>
          <p:nvPr>
            <p:ph type="title"/>
          </p:nvPr>
        </p:nvSpPr>
        <p:spPr>
          <a:xfrm>
            <a:off x="1046163" y="76200"/>
            <a:ext cx="7793037" cy="762000"/>
          </a:xfrm>
        </p:spPr>
        <p:txBody>
          <a:bodyPr/>
          <a:lstStyle/>
          <a:p>
            <a:r>
              <a:rPr lang="en-US" sz="3000" b="1" dirty="0" smtClean="0"/>
              <a:t>FAA training</a:t>
            </a:r>
            <a:endParaRPr lang="en-US" sz="3000" b="1" dirty="0"/>
          </a:p>
        </p:txBody>
      </p:sp>
      <p:sp>
        <p:nvSpPr>
          <p:cNvPr id="13721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914400" y="1219200"/>
            <a:ext cx="6553200" cy="1600200"/>
          </a:xfrm>
        </p:spPr>
        <p:txBody>
          <a:bodyPr/>
          <a:lstStyle/>
          <a:p>
            <a:pPr>
              <a:lnSpc>
                <a:spcPct val="120000"/>
              </a:lnSpc>
              <a:spcBef>
                <a:spcPct val="40000"/>
              </a:spcBef>
              <a:buFont typeface="Wingdings" charset="2"/>
              <a:buNone/>
            </a:pPr>
            <a:r>
              <a:rPr lang="en-US" sz="1800" b="1"/>
              <a:t>ATC Training levels</a:t>
            </a:r>
          </a:p>
          <a:p>
            <a:pPr>
              <a:lnSpc>
                <a:spcPct val="120000"/>
              </a:lnSpc>
              <a:spcBef>
                <a:spcPct val="40000"/>
              </a:spcBef>
            </a:pPr>
            <a:r>
              <a:rPr lang="en-US" sz="1400"/>
              <a:t>Low fidelity – instructional games, individual training</a:t>
            </a:r>
          </a:p>
          <a:p>
            <a:pPr>
              <a:lnSpc>
                <a:spcPct val="120000"/>
              </a:lnSpc>
              <a:spcBef>
                <a:spcPct val="40000"/>
              </a:spcBef>
            </a:pPr>
            <a:r>
              <a:rPr lang="en-US" sz="1400"/>
              <a:t>Medium fidelity – real time interactive training</a:t>
            </a:r>
          </a:p>
          <a:p>
            <a:pPr>
              <a:lnSpc>
                <a:spcPct val="120000"/>
              </a:lnSpc>
              <a:spcBef>
                <a:spcPct val="40000"/>
              </a:spcBef>
            </a:pPr>
            <a:r>
              <a:rPr lang="en-US" sz="1400"/>
              <a:t>Full fidelity – complex interactions, real hardware</a:t>
            </a:r>
          </a:p>
        </p:txBody>
      </p:sp>
      <p:pic>
        <p:nvPicPr>
          <p:cNvPr id="137220" name="Picture 4" descr="ATC Classroom"/>
          <p:cNvPicPr>
            <a:picLocks noChangeAspect="1" noChangeArrowheads="1"/>
          </p:cNvPicPr>
          <p:nvPr>
            <p:ph sz="quarter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762000" y="3048000"/>
            <a:ext cx="3505200" cy="2857500"/>
          </a:xfrm>
          <a:noFill/>
          <a:ln/>
        </p:spPr>
      </p:pic>
      <p:pic>
        <p:nvPicPr>
          <p:cNvPr id="137225" name="Picture 9" descr="ATC room3 - minimized"/>
          <p:cNvPicPr>
            <a:picLocks noChangeAspect="1" noChangeArrowheads="1"/>
          </p:cNvPicPr>
          <p:nvPr>
            <p:ph sz="quarter" idx="3"/>
          </p:nvPr>
        </p:nvPicPr>
        <p:blipFill>
          <a:blip r:embed="rId3"/>
          <a:srcRect/>
          <a:stretch>
            <a:fillRect/>
          </a:stretch>
        </p:blipFill>
        <p:spPr>
          <a:xfrm>
            <a:off x="5005388" y="3048000"/>
            <a:ext cx="3452812" cy="2892425"/>
          </a:xfrm>
          <a:noFill/>
          <a:ln/>
        </p:spPr>
      </p:pic>
      <p:sp>
        <p:nvSpPr>
          <p:cNvPr id="137227" name="Rectangle 11"/>
          <p:cNvSpPr>
            <a:spLocks noChangeArrowheads="1"/>
          </p:cNvSpPr>
          <p:nvPr/>
        </p:nvSpPr>
        <p:spPr bwMode="auto">
          <a:xfrm>
            <a:off x="1066800" y="6477000"/>
            <a:ext cx="73152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algn="just">
              <a:spcBef>
                <a:spcPct val="40000"/>
              </a:spcBef>
              <a:buClr>
                <a:schemeClr val="folHlink"/>
              </a:buClr>
              <a:buSzPct val="60000"/>
              <a:buFont typeface="Wingdings" charset="2"/>
              <a:buNone/>
            </a:pPr>
            <a:r>
              <a:rPr lang="en-US" altLang="ko-KR" sz="1000">
                <a:ea typeface="굴림" charset="-127"/>
                <a:cs typeface="굴림" charset="-127"/>
              </a:rPr>
              <a:t>Photos - </a:t>
            </a:r>
            <a:r>
              <a:rPr lang="en-US" sz="1000"/>
              <a:t>http://www.cba.uri.edu/classrooms/pictures/computerlab.jpg  &amp;  http://www.lockheedmartin.com/data/assets/10307.jpg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7219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8CEC1-0DDC-824E-A27B-CB7DCE626EE5}" type="slidenum">
              <a:rPr lang="en-US"/>
              <a:pPr/>
              <a:t>7</a:t>
            </a:fld>
            <a:r>
              <a:rPr lang="en-US"/>
              <a:t> / 32</a:t>
            </a:r>
            <a:endParaRPr lang="en-US"/>
          </a:p>
        </p:txBody>
      </p:sp>
      <p:sp>
        <p:nvSpPr>
          <p:cNvPr id="140290" name="Rectangle 2"/>
          <p:cNvSpPr>
            <a:spLocks noGrp="1" noChangeArrowheads="1"/>
          </p:cNvSpPr>
          <p:nvPr>
            <p:ph type="title"/>
          </p:nvPr>
        </p:nvSpPr>
        <p:spPr>
          <a:xfrm>
            <a:off x="1046163" y="152400"/>
            <a:ext cx="7793037" cy="685800"/>
          </a:xfrm>
        </p:spPr>
        <p:txBody>
          <a:bodyPr/>
          <a:lstStyle/>
          <a:p>
            <a:r>
              <a:rPr lang="en-US" sz="3000" b="1" dirty="0" smtClean="0"/>
              <a:t>Before &amp; after</a:t>
            </a:r>
            <a:endParaRPr lang="en-US" sz="3000" b="1" dirty="0"/>
          </a:p>
        </p:txBody>
      </p:sp>
      <p:sp>
        <p:nvSpPr>
          <p:cNvPr id="140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1219200"/>
            <a:ext cx="6781800" cy="2057400"/>
          </a:xfrm>
        </p:spPr>
        <p:txBody>
          <a:bodyPr/>
          <a:lstStyle/>
          <a:p>
            <a:pPr>
              <a:lnSpc>
                <a:spcPct val="120000"/>
              </a:lnSpc>
              <a:spcBef>
                <a:spcPct val="40000"/>
              </a:spcBef>
              <a:spcAft>
                <a:spcPct val="40000"/>
              </a:spcAft>
              <a:buFont typeface="Wingdings" charset="2"/>
              <a:buNone/>
            </a:pPr>
            <a:r>
              <a:rPr lang="en-US" sz="1800" b="1"/>
              <a:t>FAA Academy Communication System</a:t>
            </a:r>
          </a:p>
          <a:p>
            <a:pPr>
              <a:lnSpc>
                <a:spcPct val="120000"/>
              </a:lnSpc>
              <a:spcBef>
                <a:spcPct val="40000"/>
              </a:spcBef>
              <a:spcAft>
                <a:spcPct val="40000"/>
              </a:spcAft>
              <a:buFont typeface="Wingdings" charset="2"/>
              <a:buNone/>
            </a:pPr>
            <a:r>
              <a:rPr lang="en-US" sz="1400" b="1"/>
              <a:t>Three parallel networks in every classroom and lab</a:t>
            </a:r>
          </a:p>
          <a:p>
            <a:pPr>
              <a:lnSpc>
                <a:spcPct val="120000"/>
              </a:lnSpc>
              <a:spcBef>
                <a:spcPct val="40000"/>
              </a:spcBef>
            </a:pPr>
            <a:r>
              <a:rPr lang="en-US" sz="1400"/>
              <a:t>Data Network (Fast or Gigabit Ethernet)</a:t>
            </a:r>
            <a:endParaRPr lang="en-US" sz="1400" b="1" i="1"/>
          </a:p>
          <a:p>
            <a:pPr>
              <a:lnSpc>
                <a:spcPct val="120000"/>
              </a:lnSpc>
              <a:spcBef>
                <a:spcPct val="40000"/>
              </a:spcBef>
            </a:pPr>
            <a:r>
              <a:rPr lang="en-US" sz="1400"/>
              <a:t>Voice Network (Analog, hardwired point-to-point connections)</a:t>
            </a:r>
          </a:p>
          <a:p>
            <a:pPr>
              <a:lnSpc>
                <a:spcPct val="120000"/>
              </a:lnSpc>
              <a:spcBef>
                <a:spcPct val="40000"/>
              </a:spcBef>
            </a:pPr>
            <a:r>
              <a:rPr lang="en-US" sz="1400"/>
              <a:t>Video Network (Graphical simulations)</a:t>
            </a:r>
          </a:p>
        </p:txBody>
      </p:sp>
      <p:sp>
        <p:nvSpPr>
          <p:cNvPr id="140292" name="Rectangle 4"/>
          <p:cNvSpPr>
            <a:spLocks noChangeArrowheads="1"/>
          </p:cNvSpPr>
          <p:nvPr/>
        </p:nvSpPr>
        <p:spPr bwMode="auto">
          <a:xfrm>
            <a:off x="838200" y="3352800"/>
            <a:ext cx="67818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marL="342900" indent="-342900" algn="l">
              <a:lnSpc>
                <a:spcPct val="120000"/>
              </a:lnSpc>
              <a:spcBef>
                <a:spcPct val="40000"/>
              </a:spcBef>
              <a:buClr>
                <a:schemeClr val="folHlink"/>
              </a:buClr>
              <a:buSzPct val="60000"/>
              <a:buFont typeface="Wingdings" charset="2"/>
              <a:buNone/>
            </a:pPr>
            <a:r>
              <a:rPr lang="en-US" sz="1400" b="1" dirty="0"/>
              <a:t>Disadvantages</a:t>
            </a:r>
          </a:p>
          <a:p>
            <a:pPr marL="342900" indent="-342900" algn="l">
              <a:lnSpc>
                <a:spcPct val="120000"/>
              </a:lnSpc>
              <a:spcBef>
                <a:spcPct val="40000"/>
              </a:spcBef>
              <a:buClr>
                <a:schemeClr val="folHlink"/>
              </a:buClr>
              <a:buSzPct val="60000"/>
              <a:buFont typeface="Wingdings" charset="2"/>
              <a:buChar char="n"/>
            </a:pPr>
            <a:r>
              <a:rPr lang="en-US" sz="1400" dirty="0"/>
              <a:t>Difficult to add new training scenarios</a:t>
            </a:r>
          </a:p>
          <a:p>
            <a:pPr marL="342900" indent="-342900" algn="l">
              <a:lnSpc>
                <a:spcPct val="120000"/>
              </a:lnSpc>
              <a:spcBef>
                <a:spcPct val="40000"/>
              </a:spcBef>
              <a:buClr>
                <a:schemeClr val="folHlink"/>
              </a:buClr>
              <a:buSzPct val="60000"/>
              <a:buFont typeface="Wingdings" charset="2"/>
              <a:buChar char="n"/>
            </a:pPr>
            <a:r>
              <a:rPr lang="en-US" sz="1400" dirty="0"/>
              <a:t>Uses obsolete equipments, no longer available without custom manufacture</a:t>
            </a:r>
          </a:p>
        </p:txBody>
      </p:sp>
      <p:sp>
        <p:nvSpPr>
          <p:cNvPr id="140293" name="Rectangle 5"/>
          <p:cNvSpPr>
            <a:spLocks noChangeArrowheads="1"/>
          </p:cNvSpPr>
          <p:nvPr/>
        </p:nvSpPr>
        <p:spPr bwMode="auto">
          <a:xfrm>
            <a:off x="838200" y="4572000"/>
            <a:ext cx="67818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marL="342900" indent="-342900" algn="l">
              <a:lnSpc>
                <a:spcPct val="120000"/>
              </a:lnSpc>
              <a:spcBef>
                <a:spcPct val="40000"/>
              </a:spcBef>
              <a:buClr>
                <a:schemeClr val="folHlink"/>
              </a:buClr>
              <a:buSzPct val="60000"/>
              <a:buFont typeface="Wingdings" charset="2"/>
              <a:buNone/>
            </a:pPr>
            <a:r>
              <a:rPr lang="en-US" sz="1400" b="1" dirty="0"/>
              <a:t>Solution – convergence of Data and Voice networks</a:t>
            </a:r>
          </a:p>
          <a:p>
            <a:pPr marL="342900" indent="-342900" algn="l">
              <a:lnSpc>
                <a:spcPct val="120000"/>
              </a:lnSpc>
              <a:spcBef>
                <a:spcPct val="40000"/>
              </a:spcBef>
              <a:buClr>
                <a:schemeClr val="folHlink"/>
              </a:buClr>
              <a:buSzPct val="60000"/>
              <a:buFont typeface="Wingdings" charset="2"/>
              <a:buChar char="n"/>
            </a:pPr>
            <a:r>
              <a:rPr lang="en-US" sz="1400" dirty="0"/>
              <a:t>Digital vs. analog</a:t>
            </a:r>
          </a:p>
          <a:p>
            <a:pPr marL="342900" indent="-342900" algn="l">
              <a:lnSpc>
                <a:spcPct val="120000"/>
              </a:lnSpc>
              <a:spcBef>
                <a:spcPct val="40000"/>
              </a:spcBef>
              <a:buClr>
                <a:schemeClr val="folHlink"/>
              </a:buClr>
              <a:buSzPct val="60000"/>
              <a:buFont typeface="Wingdings" charset="2"/>
              <a:buChar char="n"/>
            </a:pPr>
            <a:r>
              <a:rPr lang="en-US" sz="1400" dirty="0"/>
              <a:t>Better utilization of bandwidth</a:t>
            </a:r>
          </a:p>
          <a:p>
            <a:pPr marL="342900" indent="-342900" algn="l">
              <a:lnSpc>
                <a:spcPct val="120000"/>
              </a:lnSpc>
              <a:spcBef>
                <a:spcPct val="40000"/>
              </a:spcBef>
              <a:buClr>
                <a:schemeClr val="folHlink"/>
              </a:buClr>
              <a:buSzPct val="60000"/>
              <a:buFont typeface="Wingdings" charset="2"/>
              <a:buChar char="n"/>
            </a:pPr>
            <a:r>
              <a:rPr lang="en-US" sz="1400" dirty="0" err="1"/>
              <a:t>Reconfigurability</a:t>
            </a:r>
            <a:r>
              <a:rPr lang="en-US" sz="1400" dirty="0"/>
              <a:t> in connections</a:t>
            </a:r>
          </a:p>
        </p:txBody>
      </p:sp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6400800" y="4648200"/>
            <a:ext cx="1639888" cy="1408113"/>
            <a:chOff x="3911" y="2832"/>
            <a:chExt cx="1033" cy="887"/>
          </a:xfrm>
        </p:grpSpPr>
        <p:pic>
          <p:nvPicPr>
            <p:cNvPr id="140294" name="Picture 6" descr="IRT logo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3911" y="3264"/>
              <a:ext cx="553" cy="455"/>
            </a:xfrm>
            <a:prstGeom prst="rect">
              <a:avLst/>
            </a:prstGeom>
            <a:noFill/>
          </p:spPr>
        </p:pic>
        <p:sp>
          <p:nvSpPr>
            <p:cNvPr id="140297" name="AutoShape 9"/>
            <p:cNvSpPr>
              <a:spLocks noChangeArrowheads="1"/>
            </p:cNvSpPr>
            <p:nvPr/>
          </p:nvSpPr>
          <p:spPr bwMode="auto">
            <a:xfrm>
              <a:off x="4272" y="2832"/>
              <a:ext cx="672" cy="240"/>
            </a:xfrm>
            <a:prstGeom prst="cloudCallout">
              <a:avLst>
                <a:gd name="adj1" fmla="val -42412"/>
                <a:gd name="adj2" fmla="val 142083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 algn="ctr"/>
              <a:r>
                <a:rPr lang="en-US" sz="1400" b="1"/>
                <a:t>I’m in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0292" grpId="0"/>
      <p:bldP spid="14029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AA3698-42E2-9A46-B84A-570184BA36E6}" type="slidenum">
              <a:rPr lang="en-US"/>
              <a:pPr/>
              <a:t>8</a:t>
            </a:fld>
            <a:r>
              <a:rPr lang="en-US"/>
              <a:t> / 32</a:t>
            </a:r>
            <a:endParaRPr lang="en-US"/>
          </a:p>
        </p:txBody>
      </p:sp>
      <p:sp>
        <p:nvSpPr>
          <p:cNvPr id="142338" name="Rectangle 2"/>
          <p:cNvSpPr>
            <a:spLocks noGrp="1" noChangeArrowheads="1"/>
          </p:cNvSpPr>
          <p:nvPr>
            <p:ph type="title"/>
          </p:nvPr>
        </p:nvSpPr>
        <p:spPr>
          <a:xfrm>
            <a:off x="1046163" y="152400"/>
            <a:ext cx="7793037" cy="685800"/>
          </a:xfrm>
        </p:spPr>
        <p:txBody>
          <a:bodyPr/>
          <a:lstStyle/>
          <a:p>
            <a:r>
              <a:rPr lang="en-US" sz="3000" b="1" dirty="0"/>
              <a:t>The Bigger </a:t>
            </a:r>
            <a:r>
              <a:rPr lang="en-US" sz="3000" b="1" dirty="0" smtClean="0"/>
              <a:t>Picture</a:t>
            </a:r>
            <a:endParaRPr lang="en-US" sz="3000" b="1" dirty="0"/>
          </a:p>
        </p:txBody>
      </p:sp>
      <p:sp>
        <p:nvSpPr>
          <p:cNvPr id="142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447800"/>
            <a:ext cx="4648200" cy="2286000"/>
          </a:xfrm>
        </p:spPr>
        <p:txBody>
          <a:bodyPr/>
          <a:lstStyle/>
          <a:p>
            <a:pPr>
              <a:lnSpc>
                <a:spcPct val="90000"/>
              </a:lnSpc>
              <a:spcBef>
                <a:spcPct val="40000"/>
              </a:spcBef>
              <a:spcAft>
                <a:spcPct val="40000"/>
              </a:spcAft>
              <a:buFont typeface="Wingdings" charset="2"/>
              <a:buNone/>
            </a:pPr>
            <a:r>
              <a:rPr lang="en-US" sz="1800" b="1"/>
              <a:t>What are the ATCs trained on?</a:t>
            </a:r>
          </a:p>
          <a:p>
            <a:pPr>
              <a:lnSpc>
                <a:spcPct val="90000"/>
              </a:lnSpc>
              <a:spcBef>
                <a:spcPct val="40000"/>
              </a:spcBef>
            </a:pPr>
            <a:r>
              <a:rPr lang="en-US" sz="1400"/>
              <a:t>Learning to use air traffic control devices &amp; displays</a:t>
            </a:r>
            <a:endParaRPr lang="en-US" sz="1400" b="1" i="1"/>
          </a:p>
          <a:p>
            <a:pPr>
              <a:lnSpc>
                <a:spcPct val="90000"/>
              </a:lnSpc>
              <a:spcBef>
                <a:spcPct val="40000"/>
              </a:spcBef>
            </a:pPr>
            <a:r>
              <a:rPr lang="en-US" sz="1400"/>
              <a:t>Communicating and coordinating with Pilots / ATCs</a:t>
            </a:r>
          </a:p>
          <a:p>
            <a:pPr>
              <a:lnSpc>
                <a:spcPct val="90000"/>
              </a:lnSpc>
              <a:spcBef>
                <a:spcPct val="40000"/>
              </a:spcBef>
            </a:pPr>
            <a:r>
              <a:rPr lang="en-US" sz="1400"/>
              <a:t>Many more aspects</a:t>
            </a:r>
          </a:p>
          <a:p>
            <a:pPr lvl="1">
              <a:lnSpc>
                <a:spcPct val="90000"/>
              </a:lnSpc>
              <a:spcBef>
                <a:spcPct val="40000"/>
              </a:spcBef>
            </a:pPr>
            <a:r>
              <a:rPr lang="en-US" sz="1200"/>
              <a:t>Learning the air traffic rules</a:t>
            </a:r>
          </a:p>
          <a:p>
            <a:pPr lvl="1">
              <a:lnSpc>
                <a:spcPct val="90000"/>
              </a:lnSpc>
              <a:spcBef>
                <a:spcPct val="40000"/>
              </a:spcBef>
            </a:pPr>
            <a:r>
              <a:rPr lang="en-US" sz="1200">
                <a:sym typeface="Wingdings" charset="2"/>
              </a:rPr>
              <a:t>Developing a mental picture of </a:t>
            </a:r>
          </a:p>
          <a:p>
            <a:pPr lvl="1">
              <a:lnSpc>
                <a:spcPct val="90000"/>
              </a:lnSpc>
              <a:spcBef>
                <a:spcPct val="40000"/>
              </a:spcBef>
              <a:buFont typeface="Wingdings" charset="2"/>
              <a:buNone/>
            </a:pPr>
            <a:r>
              <a:rPr lang="en-US" sz="1200">
                <a:sym typeface="Wingdings" charset="2"/>
              </a:rPr>
              <a:t>	air-space and air-timing</a:t>
            </a:r>
            <a:endParaRPr lang="en-US" sz="1200"/>
          </a:p>
        </p:txBody>
      </p:sp>
      <p:sp>
        <p:nvSpPr>
          <p:cNvPr id="142341" name="Rectangle 5"/>
          <p:cNvSpPr>
            <a:spLocks noChangeArrowheads="1"/>
          </p:cNvSpPr>
          <p:nvPr/>
        </p:nvSpPr>
        <p:spPr bwMode="auto">
          <a:xfrm>
            <a:off x="685800" y="3962400"/>
            <a:ext cx="6781800" cy="177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marL="342900" indent="-342900" algn="l">
              <a:spcBef>
                <a:spcPct val="40000"/>
              </a:spcBef>
              <a:spcAft>
                <a:spcPct val="40000"/>
              </a:spcAft>
              <a:buClr>
                <a:schemeClr val="folHlink"/>
              </a:buClr>
              <a:buSzPct val="60000"/>
              <a:buFont typeface="Wingdings" charset="2"/>
              <a:buNone/>
            </a:pPr>
            <a:r>
              <a:rPr lang="en-US" sz="1600" b="1" dirty="0"/>
              <a:t>Why should we care?</a:t>
            </a:r>
          </a:p>
          <a:p>
            <a:pPr marL="342900" indent="-342900" algn="l">
              <a:spcBef>
                <a:spcPct val="40000"/>
              </a:spcBef>
              <a:buClr>
                <a:schemeClr val="folHlink"/>
              </a:buClr>
              <a:buSzPct val="60000"/>
              <a:buFont typeface="Wingdings" charset="2"/>
              <a:buChar char="n"/>
            </a:pPr>
            <a:r>
              <a:rPr lang="en-US" sz="1600" dirty="0"/>
              <a:t>We are designing the communication system</a:t>
            </a:r>
            <a:endParaRPr lang="en-US" sz="1600" b="1" i="1" dirty="0"/>
          </a:p>
          <a:p>
            <a:pPr marL="342900" indent="-342900" algn="l">
              <a:spcBef>
                <a:spcPct val="40000"/>
              </a:spcBef>
              <a:buClr>
                <a:schemeClr val="folHlink"/>
              </a:buClr>
              <a:buSzPct val="60000"/>
              <a:buFont typeface="Wingdings" charset="2"/>
              <a:buChar char="n"/>
            </a:pPr>
            <a:r>
              <a:rPr lang="en-US" sz="1600" dirty="0"/>
              <a:t>We’ll have to use air traffic control devices and displays for input/output</a:t>
            </a:r>
            <a:endParaRPr lang="en-US" sz="1600" b="1" i="1" dirty="0"/>
          </a:p>
        </p:txBody>
      </p:sp>
      <p:pic>
        <p:nvPicPr>
          <p:cNvPr id="142346" name="Picture 10" descr="ATC scree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08600" y="1447800"/>
            <a:ext cx="3657600" cy="2919413"/>
          </a:xfrm>
          <a:prstGeom prst="rect">
            <a:avLst/>
          </a:prstGeom>
          <a:noFill/>
        </p:spPr>
      </p:pic>
      <p:sp>
        <p:nvSpPr>
          <p:cNvPr id="142348" name="Rectangle 12"/>
          <p:cNvSpPr>
            <a:spLocks noChangeArrowheads="1"/>
          </p:cNvSpPr>
          <p:nvPr/>
        </p:nvSpPr>
        <p:spPr bwMode="auto">
          <a:xfrm>
            <a:off x="1295400" y="6477000"/>
            <a:ext cx="4800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algn="just">
              <a:spcBef>
                <a:spcPct val="40000"/>
              </a:spcBef>
              <a:buClr>
                <a:schemeClr val="folHlink"/>
              </a:buClr>
              <a:buSzPct val="60000"/>
              <a:buFont typeface="Wingdings" charset="2"/>
              <a:buNone/>
            </a:pPr>
            <a:r>
              <a:rPr lang="en-US" altLang="ko-KR" sz="1000">
                <a:ea typeface="굴림" charset="-127"/>
                <a:cs typeface="굴림" charset="-127"/>
              </a:rPr>
              <a:t>Photo - </a:t>
            </a:r>
            <a:r>
              <a:rPr lang="en-US" sz="1000"/>
              <a:t>http://www.aeroport.public.lu/pictures/en/administration/atc/atc_003.jpg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234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DEE23-3A7B-3545-B6BF-695BF8E315DC}" type="slidenum">
              <a:rPr lang="en-US"/>
              <a:pPr/>
              <a:t>9</a:t>
            </a:fld>
            <a:r>
              <a:rPr lang="en-US"/>
              <a:t> / 32</a:t>
            </a:r>
            <a:endParaRPr lang="en-US"/>
          </a:p>
        </p:txBody>
      </p:sp>
      <p:sp>
        <p:nvSpPr>
          <p:cNvPr id="160770" name="Rectangle 2"/>
          <p:cNvSpPr>
            <a:spLocks noGrp="1" noChangeArrowheads="1"/>
          </p:cNvSpPr>
          <p:nvPr>
            <p:ph type="title"/>
          </p:nvPr>
        </p:nvSpPr>
        <p:spPr>
          <a:xfrm>
            <a:off x="1046163" y="152400"/>
            <a:ext cx="7793037" cy="685800"/>
          </a:xfrm>
        </p:spPr>
        <p:txBody>
          <a:bodyPr/>
          <a:lstStyle/>
          <a:p>
            <a:r>
              <a:rPr lang="en-US" sz="3000" b="1" dirty="0"/>
              <a:t>The Classroom VoIP </a:t>
            </a:r>
            <a:r>
              <a:rPr lang="en-US" sz="3000" b="1" dirty="0" smtClean="0"/>
              <a:t>System</a:t>
            </a:r>
            <a:endParaRPr lang="en-US" sz="3000" b="1" dirty="0"/>
          </a:p>
        </p:txBody>
      </p:sp>
      <p:sp>
        <p:nvSpPr>
          <p:cNvPr id="1607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1143000"/>
            <a:ext cx="7772400" cy="1447800"/>
          </a:xfrm>
        </p:spPr>
        <p:txBody>
          <a:bodyPr/>
          <a:lstStyle/>
          <a:p>
            <a:pPr>
              <a:spcBef>
                <a:spcPct val="40000"/>
              </a:spcBef>
              <a:spcAft>
                <a:spcPct val="40000"/>
              </a:spcAft>
              <a:buFont typeface="Wingdings" charset="2"/>
              <a:buNone/>
            </a:pPr>
            <a:r>
              <a:rPr lang="en-US" sz="1800" b="1"/>
              <a:t>Overview</a:t>
            </a:r>
          </a:p>
          <a:p>
            <a:pPr>
              <a:spcBef>
                <a:spcPct val="40000"/>
              </a:spcBef>
            </a:pPr>
            <a:r>
              <a:rPr lang="en-US" sz="1400"/>
              <a:t>Consists of up to 26 Students (ATC, Pilot) and 1 instructor</a:t>
            </a:r>
          </a:p>
          <a:p>
            <a:pPr>
              <a:spcBef>
                <a:spcPct val="40000"/>
              </a:spcBef>
            </a:pPr>
            <a:r>
              <a:rPr lang="en-US" sz="1400"/>
              <a:t>Students and instructor use </a:t>
            </a:r>
            <a:r>
              <a:rPr lang="en-US" sz="1400" b="1" i="1"/>
              <a:t>computer</a:t>
            </a:r>
            <a:r>
              <a:rPr lang="en-US" sz="1400"/>
              <a:t> and </a:t>
            </a:r>
            <a:r>
              <a:rPr lang="en-US" sz="1400" b="1" i="1"/>
              <a:t>push-to-talk</a:t>
            </a:r>
            <a:r>
              <a:rPr lang="en-US" sz="1400" b="1"/>
              <a:t> </a:t>
            </a:r>
            <a:r>
              <a:rPr lang="en-US" sz="1400"/>
              <a:t>(PTT) device</a:t>
            </a:r>
          </a:p>
          <a:p>
            <a:pPr>
              <a:spcBef>
                <a:spcPct val="40000"/>
              </a:spcBef>
            </a:pPr>
            <a:r>
              <a:rPr lang="en-US" sz="1400"/>
              <a:t>Instructor loads a flight scenario and teaches/tests the students</a:t>
            </a:r>
          </a:p>
        </p:txBody>
      </p:sp>
      <p:sp>
        <p:nvSpPr>
          <p:cNvPr id="160773" name="Rectangle 5"/>
          <p:cNvSpPr>
            <a:spLocks noChangeArrowheads="1"/>
          </p:cNvSpPr>
          <p:nvPr/>
        </p:nvSpPr>
        <p:spPr bwMode="auto">
          <a:xfrm>
            <a:off x="7010400" y="3048000"/>
            <a:ext cx="1447800" cy="914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>
              <a:lnSpc>
                <a:spcPct val="120000"/>
              </a:lnSpc>
            </a:pPr>
            <a:r>
              <a:rPr lang="en-US" sz="1400"/>
              <a:t>Dual Sector</a:t>
            </a:r>
          </a:p>
          <a:p>
            <a:pPr algn="ctr">
              <a:lnSpc>
                <a:spcPct val="120000"/>
              </a:lnSpc>
            </a:pPr>
            <a:r>
              <a:rPr lang="en-US" sz="1400"/>
              <a:t>Scenario</a:t>
            </a:r>
          </a:p>
        </p:txBody>
      </p:sp>
      <p:pic>
        <p:nvPicPr>
          <p:cNvPr id="160774" name="Picture 6" descr="Classroom dual secto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90600" y="2895600"/>
            <a:ext cx="5246688" cy="36449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Tahom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10929</TotalTime>
  <Words>1816</Words>
  <Application>Microsoft Office PowerPoint</Application>
  <PresentationFormat>On-screen Show (4:3)</PresentationFormat>
  <Paragraphs>369</Paragraphs>
  <Slides>42</Slides>
  <Notes>16</Notes>
  <HiddenSlides>0</HiddenSlides>
  <MMClips>0</MMClips>
  <ScaleCrop>false</ScaleCrop>
  <HeadingPairs>
    <vt:vector size="6" baseType="variant">
      <vt:variant>
        <vt:lpstr>Design Template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42</vt:i4>
      </vt:variant>
    </vt:vector>
  </HeadingPairs>
  <TitlesOfParts>
    <vt:vector size="45" baseType="lpstr">
      <vt:lpstr>1_Default Design</vt:lpstr>
      <vt:lpstr>Microsoft Office Visio Drawing</vt:lpstr>
      <vt:lpstr>Microsoft Visio Drawing</vt:lpstr>
      <vt:lpstr>VoIP beyond calling grandma: 3 projects</vt:lpstr>
      <vt:lpstr>Overview</vt:lpstr>
      <vt:lpstr>Slide 3</vt:lpstr>
      <vt:lpstr>Slide 4</vt:lpstr>
      <vt:lpstr>FAA training</vt:lpstr>
      <vt:lpstr>FAA training</vt:lpstr>
      <vt:lpstr>Before &amp; after</vt:lpstr>
      <vt:lpstr>The Bigger Picture</vt:lpstr>
      <vt:lpstr>The Classroom VoIP System</vt:lpstr>
      <vt:lpstr>The Classroom VoIP System</vt:lpstr>
      <vt:lpstr>The Classroom VoIP System</vt:lpstr>
      <vt:lpstr>The Classroom VoIP System</vt:lpstr>
      <vt:lpstr>The Classroom VoIP System</vt:lpstr>
      <vt:lpstr>The Classroom VoIP System</vt:lpstr>
      <vt:lpstr>The Classroom VoIP System</vt:lpstr>
      <vt:lpstr>The Lab VoIP System</vt:lpstr>
      <vt:lpstr>FAA systems: lessons learned</vt:lpstr>
      <vt:lpstr>The Next Generation 9-1-1  Proof-of-Concept System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Comments</vt:lpstr>
      <vt:lpstr>BASS Application Sharing System</vt:lpstr>
      <vt:lpstr>Application Sharing</vt:lpstr>
      <vt:lpstr>Screenshot</vt:lpstr>
      <vt:lpstr>Screenshot (2)</vt:lpstr>
      <vt:lpstr>Screenshot (Overlapped Windows)</vt:lpstr>
      <vt:lpstr>System Architecture</vt:lpstr>
      <vt:lpstr>System Architecture</vt:lpstr>
      <vt:lpstr>Client (Viewer) Architecture</vt:lpstr>
      <vt:lpstr>Multimedia Support (Movies)</vt:lpstr>
      <vt:lpstr>Multimedia Support (Movies)</vt:lpstr>
      <vt:lpstr>Multimedia Support (PNG vs JPG)</vt:lpstr>
      <vt:lpstr>PNG/JPG Detection Algorithm</vt:lpstr>
      <vt:lpstr>Conclusion</vt:lpstr>
      <vt:lpstr>Lessons learned</vt:lpstr>
    </vt:vector>
  </TitlesOfParts>
  <Manager/>
  <Company>Columbia University</Company>
  <LinksUpToDate>false</LinksUpToDate>
  <SharedDoc>false</SharedDoc>
  <HyperlinkBase/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SIP as infrastructure</dc:title>
  <dc:subject/>
  <dc:creator>Henning Schulzrinne</dc:creator>
  <cp:keywords/>
  <dc:description/>
  <cp:lastModifiedBy>Henning Schulzrinne</cp:lastModifiedBy>
  <cp:revision>159</cp:revision>
  <dcterms:created xsi:type="dcterms:W3CDTF">2008-10-24T13:23:46Z</dcterms:created>
  <dcterms:modified xsi:type="dcterms:W3CDTF">2008-10-24T13:55:13Z</dcterms:modified>
  <cp:category/>
</cp:coreProperties>
</file>