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notesSlides/notesSlide74.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notesSlides/notesSlide88.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71.xml" ContentType="application/vnd.openxmlformats-officedocument.presentationml.notesSlide+xml"/>
  <Default Extension="wmf" ContentType="image/x-wmf"/>
  <Override PartName="/ppt/slides/slide94.xml" ContentType="application/vnd.openxmlformats-officedocument.presentationml.slide+xml"/>
  <Override PartName="/ppt/slides/slide92.xml" ContentType="application/vnd.openxmlformats-officedocument.presentationml.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Default Extension="pict" ContentType="image/pict"/>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37.xml" ContentType="application/vnd.openxmlformats-officedocument.presentationml.slideLayout+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notesSlides/notesSlide48.xml" ContentType="application/vnd.openxmlformats-officedocument.presentationml.notesSlide+xml"/>
  <Override PartName="/ppt/slides/slide33.xml" ContentType="application/vnd.openxmlformats-officedocument.presentationml.slide+xml"/>
  <Override PartName="/ppt/notesSlides/notesSlide90.xml" ContentType="application/vnd.openxmlformats-officedocument.presentationml.notesSlide+xml"/>
  <Default Extension="vml" ContentType="application/vnd.openxmlformats-officedocument.vmlDrawing"/>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notesSlides/notesSlide96.xml" ContentType="application/vnd.openxmlformats-officedocument.presentationml.notesSlide+xml"/>
  <Override PartName="/ppt/slides/slide56.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Layouts/slideLayout19.xml" ContentType="application/vnd.openxmlformats-officedocument.presentationml.slideLayout+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notesSlides/notesSlide98.xml" ContentType="application/vnd.openxmlformats-officedocument.presentationml.notesSlide+xml"/>
  <Override PartName="/ppt/slideLayouts/slideLayout27.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69.xml" ContentType="application/vnd.openxmlformats-officedocument.presentationml.notes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embeddings/oleObject6.bin" ContentType="application/vnd.openxmlformats-officedocument.oleObject"/>
  <Override PartName="/ppt/slides/slide54.xml" ContentType="application/vnd.openxmlformats-officedocument.presentationml.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Layouts/slideLayout29.xml" ContentType="application/vnd.openxmlformats-officedocument.presentationml.slideLayout+xml"/>
  <Override PartName="/ppt/slides/slide81.xml" ContentType="application/vnd.openxmlformats-officedocument.presentationml.slide+xml"/>
  <Override PartName="/ppt/slides/slide25.xml" ContentType="application/vnd.openxmlformats-officedocument.presentationml.slide+xml"/>
  <Override PartName="/ppt/notesSlides/notesSlide63.xml" ContentType="application/vnd.openxmlformats-officedocument.presentationml.notesSlide+xml"/>
  <Override PartName="/ppt/notesSlides/notesSlide19.xml" ContentType="application/vnd.openxmlformats-officedocument.presentationml.notesSlide+xml"/>
  <Override PartName="/ppt/embeddings/oleObject5.bin" ContentType="application/vnd.openxmlformats-officedocument.oleObject"/>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notesSlides/notesSlide91.xml" ContentType="application/vnd.openxmlformats-officedocument.presentationml.notesSlide+xml"/>
  <Override PartName="/ppt/notesSlides/notesSlide93.xml" ContentType="application/vnd.openxmlformats-officedocument.presentationml.notesSlide+xml"/>
  <Override PartName="/ppt/notesSlides/notesSlide60.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s/slide70.xml" ContentType="application/vnd.openxmlformats-officedocument.presentationml.slide+xml"/>
  <Override PartName="/ppt/embeddings/oleObject7.bin" ContentType="application/vnd.openxmlformats-officedocument.oleObject"/>
  <Override PartName="/ppt/slides/slide48.xml" ContentType="application/vnd.openxmlformats-officedocument.presentationml.slide+xml"/>
  <Override PartName="/ppt/notesSlides/notesSlide78.xml" ContentType="application/vnd.openxmlformats-officedocument.presentationml.notesSlide+xml"/>
  <Override PartName="/ppt/presentation.xml" ContentType="application/vnd.openxmlformats-officedocument.presentationml.presentation.main+xml"/>
  <Override PartName="/ppt/slides/slide77.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notesSlides/notesSlide95.xml" ContentType="application/vnd.openxmlformats-officedocument.presentationml.notesSlide+xml"/>
  <Override PartName="/ppt/notesSlides/notesSlide83.xml" ContentType="application/vnd.openxmlformats-officedocument.presentationml.notesSlide+xml"/>
  <Override PartName="/ppt/slides/slide3.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notesSlides/notesSlide64.xml" ContentType="application/vnd.openxmlformats-officedocument.presentationml.notesSlide+xml"/>
  <Override PartName="/ppt/slides/slide15.xml" ContentType="application/vnd.openxmlformats-officedocument.presentationml.slide+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embeddings/oleObject4.bin" ContentType="application/vnd.openxmlformats-officedocument.oleObject"/>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notesSlides/notesSlide92.xml" ContentType="application/vnd.openxmlformats-officedocument.presentationml.notesSlide+xml"/>
  <Override PartName="/ppt/slides/slide30.xml" ContentType="application/vnd.openxmlformats-officedocument.presentationml.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86.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embeddings/oleObject3.bin" ContentType="application/vnd.openxmlformats-officedocument.oleObject"/>
  <Override PartName="/ppt/notesSlides/notesSlide57.xml" ContentType="application/vnd.openxmlformats-officedocument.presentationml.notesSlide+xml"/>
  <Override PartName="/ppt/notesSlides/notesSlide87.xml" ContentType="application/vnd.openxmlformats-officedocument.presentationml.notesSlide+xml"/>
  <Override PartName="/ppt/slideLayouts/slideLayout4.xml" ContentType="application/vnd.openxmlformats-officedocument.presentationml.slideLayout+xml"/>
  <Override PartName="/ppt/notesSlides/notesSlide99.xml" ContentType="application/vnd.openxmlformats-officedocument.presentationml.notesSlide+xml"/>
  <Override PartName="/ppt/slideLayouts/slideLayout2.xml" ContentType="application/vnd.openxmlformats-officedocument.presentationml.slideLayout+xml"/>
  <Override PartName="/ppt/slides/slide89.xml" ContentType="application/vnd.openxmlformats-officedocument.presentationml.slide+xml"/>
  <Override PartName="/ppt/notesSlides/notesSlide97.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slides/slide27.xml" ContentType="application/vnd.openxmlformats-officedocument.presentationml.slide+xml"/>
  <Override PartName="/ppt/embeddings/oleObject9.bin" ContentType="application/vnd.openxmlformats-officedocument.oleObject"/>
  <Override PartName="/ppt/notesSlides/notesSlide94.xml" ContentType="application/vnd.openxmlformats-officedocument.presentationml.notes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Override PartName="/ppt/slides/slide46.xml" ContentType="application/vnd.openxmlformats-officedocument.presentationml.slide+xml"/>
  <Override PartName="/ppt/slideLayouts/slideLayout33.xml" ContentType="application/vnd.openxmlformats-officedocument.presentationml.slideLayout+xml"/>
  <Default Extension="xls" ContentType="application/vnd.ms-exce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Masters/slideMaster3.xml" ContentType="application/vnd.openxmlformats-officedocument.presentationml.slideMaster+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Layouts/slideLayout38.xml" ContentType="application/vnd.openxmlformats-officedocument.presentationml.slideLayout+xml"/>
  <Override PartName="/ppt/notesSlides/notesSlide34.xml" ContentType="application/vnd.openxmlformats-officedocument.presentationml.notesSlide+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slides/slide63.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Layouts/slideLayout39.xml" ContentType="application/vnd.openxmlformats-officedocument.presentationml.slideLayout+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notesSlides/notesSlide89.xml" ContentType="application/vnd.openxmlformats-officedocument.presentationml.notesSlide+xml"/>
  <Override PartName="/ppt/slides/slide4.xml" ContentType="application/vnd.openxmlformats-officedocument.presentationml.slide+xml"/>
  <Override PartName="/ppt/notesSlides/notesSlide67.xml" ContentType="application/vnd.openxmlformats-officedocument.presentationml.notesSlide+xml"/>
  <Override PartName="/ppt/slideLayouts/slideLayout40.xml" ContentType="application/vnd.openxmlformats-officedocument.presentationml.slideLayout+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72.xml" ContentType="application/vnd.openxmlformats-officedocument.presentationml.slide+xml"/>
  <Override PartName="/ppt/slides/slide98.xml" ContentType="application/vnd.openxmlformats-officedocument.presentationml.slide+xml"/>
  <Override PartName="/ppt/notesSlides/notesSlide81.xml" ContentType="application/vnd.openxmlformats-officedocument.presentationml.notesSlide+xml"/>
  <Override PartName="/ppt/notesSlides/notesSlide70.xml" ContentType="application/vnd.openxmlformats-officedocument.presentationml.notesSlide+xml"/>
  <Override PartName="/ppt/slides/slide8.xml" ContentType="application/vnd.openxmlformats-officedocument.presentationml.slide+xml"/>
  <Override PartName="/ppt/slides/slide102.xml" ContentType="application/vnd.openxmlformats-officedocument.presentationml.slide+xml"/>
  <Override PartName="/ppt/slideLayouts/slideLayout31.xml" ContentType="application/vnd.openxmlformats-officedocument.presentationml.slideLayout+xml"/>
  <Override PartName="/ppt/notesSlides/notesSlide82.xml" ContentType="application/vnd.openxmlformats-officedocument.presentationml.notesSlide+xml"/>
  <Override PartName="/ppt/notesSlides/notesSlide68.xml" ContentType="application/vnd.openxmlformats-officedocument.presentationml.notesSlide+xml"/>
  <Override PartName="/ppt/notesSlides/notesSlide85.xml" ContentType="application/vnd.openxmlformats-officedocument.presentationml.notes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Override PartName="/ppt/slides/slide71.xml" ContentType="application/vnd.openxmlformats-officedocument.presentationml.slide+xml"/>
  <Default Extension="pdf" ContentType="application/pdf"/>
  <Override PartName="/ppt/slides/slide6.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notesSlides/notesSlide10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1" r:id="rId1"/>
    <p:sldMasterId id="2147483652" r:id="rId2"/>
    <p:sldMasterId id="2147483654" r:id="rId3"/>
  </p:sldMasterIdLst>
  <p:notesMasterIdLst>
    <p:notesMasterId r:id="rId106"/>
  </p:notesMasterIdLst>
  <p:handoutMasterIdLst>
    <p:handoutMasterId r:id="rId107"/>
  </p:handoutMasterIdLst>
  <p:sldIdLst>
    <p:sldId id="256" r:id="rId4"/>
    <p:sldId id="267" r:id="rId5"/>
    <p:sldId id="291" r:id="rId6"/>
    <p:sldId id="361" r:id="rId7"/>
    <p:sldId id="359" r:id="rId8"/>
    <p:sldId id="362" r:id="rId9"/>
    <p:sldId id="307" r:id="rId10"/>
    <p:sldId id="308" r:id="rId11"/>
    <p:sldId id="310" r:id="rId12"/>
    <p:sldId id="324" r:id="rId13"/>
    <p:sldId id="328" r:id="rId14"/>
    <p:sldId id="358" r:id="rId15"/>
    <p:sldId id="285" r:id="rId16"/>
    <p:sldId id="270" r:id="rId17"/>
    <p:sldId id="271" r:id="rId18"/>
    <p:sldId id="272" r:id="rId19"/>
    <p:sldId id="273" r:id="rId20"/>
    <p:sldId id="363" r:id="rId21"/>
    <p:sldId id="367" r:id="rId22"/>
    <p:sldId id="277" r:id="rId23"/>
    <p:sldId id="278" r:id="rId24"/>
    <p:sldId id="260" r:id="rId25"/>
    <p:sldId id="264" r:id="rId26"/>
    <p:sldId id="265" r:id="rId27"/>
    <p:sldId id="266" r:id="rId28"/>
    <p:sldId id="357" r:id="rId29"/>
    <p:sldId id="368" r:id="rId30"/>
    <p:sldId id="288" r:id="rId31"/>
    <p:sldId id="261" r:id="rId32"/>
    <p:sldId id="294" r:id="rId33"/>
    <p:sldId id="297" r:id="rId34"/>
    <p:sldId id="300" r:id="rId35"/>
    <p:sldId id="302" r:id="rId36"/>
    <p:sldId id="262" r:id="rId37"/>
    <p:sldId id="263" r:id="rId38"/>
    <p:sldId id="395" r:id="rId39"/>
    <p:sldId id="396" r:id="rId40"/>
    <p:sldId id="283" r:id="rId41"/>
    <p:sldId id="284" r:id="rId42"/>
    <p:sldId id="336" r:id="rId43"/>
    <p:sldId id="379" r:id="rId44"/>
    <p:sldId id="337" r:id="rId45"/>
    <p:sldId id="380" r:id="rId46"/>
    <p:sldId id="381" r:id="rId47"/>
    <p:sldId id="382" r:id="rId48"/>
    <p:sldId id="383" r:id="rId49"/>
    <p:sldId id="384" r:id="rId50"/>
    <p:sldId id="385" r:id="rId51"/>
    <p:sldId id="386"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345" r:id="rId74"/>
    <p:sldId id="346" r:id="rId75"/>
    <p:sldId id="375" r:id="rId76"/>
    <p:sldId id="376" r:id="rId77"/>
    <p:sldId id="377" r:id="rId78"/>
    <p:sldId id="378" r:id="rId79"/>
    <p:sldId id="351" r:id="rId80"/>
    <p:sldId id="369" r:id="rId81"/>
    <p:sldId id="370" r:id="rId82"/>
    <p:sldId id="371" r:id="rId83"/>
    <p:sldId id="372" r:id="rId84"/>
    <p:sldId id="373" r:id="rId85"/>
    <p:sldId id="428" r:id="rId86"/>
    <p:sldId id="429" r:id="rId87"/>
    <p:sldId id="430" r:id="rId88"/>
    <p:sldId id="431" r:id="rId89"/>
    <p:sldId id="432" r:id="rId90"/>
    <p:sldId id="434" r:id="rId91"/>
    <p:sldId id="436" r:id="rId92"/>
    <p:sldId id="437" r:id="rId93"/>
    <p:sldId id="438" r:id="rId94"/>
    <p:sldId id="439" r:id="rId95"/>
    <p:sldId id="441" r:id="rId96"/>
    <p:sldId id="425" r:id="rId97"/>
    <p:sldId id="397" r:id="rId98"/>
    <p:sldId id="398" r:id="rId99"/>
    <p:sldId id="399" r:id="rId100"/>
    <p:sldId id="400" r:id="rId101"/>
    <p:sldId id="401" r:id="rId102"/>
    <p:sldId id="402" r:id="rId103"/>
    <p:sldId id="426" r:id="rId104"/>
    <p:sldId id="427" r:id="rId10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2B2B2"/>
    <a:srgbClr val="CCFF99"/>
    <a:srgbClr val="0000FF"/>
    <a:srgbClr val="FFFF00"/>
    <a:srgbClr val="33CC33"/>
    <a:srgbClr val="0066FF"/>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81" d="100"/>
          <a:sy n="81" d="100"/>
        </p:scale>
        <p:origin x="-15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1.xml"/><Relationship Id="rId60" Type="http://schemas.openxmlformats.org/officeDocument/2006/relationships/slide" Target="slides/slide57.xml"/><Relationship Id="rId70" Type="http://schemas.openxmlformats.org/officeDocument/2006/relationships/slide" Target="slides/slide67.xml"/><Relationship Id="rId94" Type="http://schemas.openxmlformats.org/officeDocument/2006/relationships/slide" Target="slides/slide91.xml"/><Relationship Id="rId7" Type="http://schemas.openxmlformats.org/officeDocument/2006/relationships/slide" Target="slides/slide4.xml"/><Relationship Id="rId74" Type="http://schemas.openxmlformats.org/officeDocument/2006/relationships/slide" Target="slides/slide71.xml"/><Relationship Id="rId102" Type="http://schemas.openxmlformats.org/officeDocument/2006/relationships/slide" Target="slides/slide99.xml"/><Relationship Id="rId25" Type="http://schemas.openxmlformats.org/officeDocument/2006/relationships/slide" Target="slides/slide22.xml"/><Relationship Id="rId106" Type="http://schemas.openxmlformats.org/officeDocument/2006/relationships/notesMaster" Target="notesMasters/notesMaster1.xml"/><Relationship Id="rId96" Type="http://schemas.openxmlformats.org/officeDocument/2006/relationships/slide" Target="slides/slide93.xml"/><Relationship Id="rId10" Type="http://schemas.openxmlformats.org/officeDocument/2006/relationships/slide" Target="slides/slide7.xml"/><Relationship Id="rId50" Type="http://schemas.openxmlformats.org/officeDocument/2006/relationships/slide" Target="slides/slide47.xml"/><Relationship Id="rId17" Type="http://schemas.openxmlformats.org/officeDocument/2006/relationships/slide" Target="slides/slide14.xml"/><Relationship Id="rId107" Type="http://schemas.openxmlformats.org/officeDocument/2006/relationships/handoutMaster" Target="handoutMasters/handoutMaster1.xml"/><Relationship Id="rId71" Type="http://schemas.openxmlformats.org/officeDocument/2006/relationships/slide" Target="slides/slide68.xml"/><Relationship Id="rId4" Type="http://schemas.openxmlformats.org/officeDocument/2006/relationships/slide" Target="slides/slide1.xml"/><Relationship Id="rId28" Type="http://schemas.openxmlformats.org/officeDocument/2006/relationships/slide" Target="slides/slide25.xml"/><Relationship Id="rId89" Type="http://schemas.openxmlformats.org/officeDocument/2006/relationships/slide" Target="slides/slide86.xml"/><Relationship Id="rId88" Type="http://schemas.openxmlformats.org/officeDocument/2006/relationships/slide" Target="slides/slide85.xml"/><Relationship Id="rId82" Type="http://schemas.openxmlformats.org/officeDocument/2006/relationships/slide" Target="slides/slide79.xml"/><Relationship Id="rId69" Type="http://schemas.openxmlformats.org/officeDocument/2006/relationships/slide" Target="slides/slide6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72" Type="http://schemas.openxmlformats.org/officeDocument/2006/relationships/slide" Target="slides/slide69.xml"/><Relationship Id="rId35" Type="http://schemas.openxmlformats.org/officeDocument/2006/relationships/slide" Target="slides/slide32.xml"/><Relationship Id="rId75" Type="http://schemas.openxmlformats.org/officeDocument/2006/relationships/slide" Target="slides/slide72.xml"/><Relationship Id="rId80" Type="http://schemas.openxmlformats.org/officeDocument/2006/relationships/slide" Target="slides/slide77.xml"/><Relationship Id="rId31" Type="http://schemas.openxmlformats.org/officeDocument/2006/relationships/slide" Target="slides/slide28.xml"/><Relationship Id="rId62" Type="http://schemas.openxmlformats.org/officeDocument/2006/relationships/slide" Target="slides/slide59.xml"/><Relationship Id="rId79" Type="http://schemas.openxmlformats.org/officeDocument/2006/relationships/slide" Target="slides/slide76.xml"/><Relationship Id="rId97" Type="http://schemas.openxmlformats.org/officeDocument/2006/relationships/slide" Target="slides/slide94.xml"/><Relationship Id="rId111" Type="http://schemas.openxmlformats.org/officeDocument/2006/relationships/theme" Target="theme/theme1.xml"/><Relationship Id="rId98" Type="http://schemas.openxmlformats.org/officeDocument/2006/relationships/slide" Target="slides/slide95.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slide" Target="slides/slide44.xml"/><Relationship Id="rId56" Type="http://schemas.openxmlformats.org/officeDocument/2006/relationships/slide" Target="slides/slide53.xml"/><Relationship Id="rId48" Type="http://schemas.openxmlformats.org/officeDocument/2006/relationships/slide" Target="slides/slide45.xml"/><Relationship Id="rId32" Type="http://schemas.openxmlformats.org/officeDocument/2006/relationships/slide" Target="slides/slide29.xml"/><Relationship Id="rId13" Type="http://schemas.openxmlformats.org/officeDocument/2006/relationships/slide" Target="slides/slide10.xml"/><Relationship Id="rId52" Type="http://schemas.openxmlformats.org/officeDocument/2006/relationships/slide" Target="slides/slide49.xml"/><Relationship Id="rId54" Type="http://schemas.openxmlformats.org/officeDocument/2006/relationships/slide" Target="slides/slide51.xml"/><Relationship Id="rId101" Type="http://schemas.openxmlformats.org/officeDocument/2006/relationships/slide" Target="slides/slide98.xml"/><Relationship Id="rId23" Type="http://schemas.openxmlformats.org/officeDocument/2006/relationships/slide" Target="slides/slide20.xml"/><Relationship Id="rId61" Type="http://schemas.openxmlformats.org/officeDocument/2006/relationships/slide" Target="slides/slide58.xml"/><Relationship Id="rId53" Type="http://schemas.openxmlformats.org/officeDocument/2006/relationships/slide" Target="slides/slide50.xml"/><Relationship Id="rId84" Type="http://schemas.openxmlformats.org/officeDocument/2006/relationships/slide" Target="slides/slide81.xml"/><Relationship Id="rId30" Type="http://schemas.openxmlformats.org/officeDocument/2006/relationships/slide" Target="slides/slide27.xml"/><Relationship Id="rId29" Type="http://schemas.openxmlformats.org/officeDocument/2006/relationships/slide" Target="slides/slide26.xml"/><Relationship Id="rId83" Type="http://schemas.openxmlformats.org/officeDocument/2006/relationships/slide" Target="slides/slide80.xml"/><Relationship Id="rId41" Type="http://schemas.openxmlformats.org/officeDocument/2006/relationships/slide" Target="slides/slide38.xml"/><Relationship Id="rId5" Type="http://schemas.openxmlformats.org/officeDocument/2006/relationships/slide" Target="slides/slide2.xml"/><Relationship Id="rId22" Type="http://schemas.openxmlformats.org/officeDocument/2006/relationships/slide" Target="slides/slide19.xml"/><Relationship Id="rId95" Type="http://schemas.openxmlformats.org/officeDocument/2006/relationships/slide" Target="slides/slide92.xml"/><Relationship Id="rId39" Type="http://schemas.openxmlformats.org/officeDocument/2006/relationships/slide" Target="slides/slide36.xml"/><Relationship Id="rId43" Type="http://schemas.openxmlformats.org/officeDocument/2006/relationships/slide" Target="slides/slide40.xml"/><Relationship Id="rId104" Type="http://schemas.openxmlformats.org/officeDocument/2006/relationships/slide" Target="slides/slide101.xml"/><Relationship Id="rId90" Type="http://schemas.openxmlformats.org/officeDocument/2006/relationships/slide" Target="slides/slide87.xml"/><Relationship Id="rId77" Type="http://schemas.openxmlformats.org/officeDocument/2006/relationships/slide" Target="slides/slide74.xml"/><Relationship Id="rId63" Type="http://schemas.openxmlformats.org/officeDocument/2006/relationships/slide" Target="slides/slide60.xml"/><Relationship Id="rId85" Type="http://schemas.openxmlformats.org/officeDocument/2006/relationships/slide" Target="slides/slide82.xml"/><Relationship Id="rId105" Type="http://schemas.openxmlformats.org/officeDocument/2006/relationships/slide" Target="slides/slide102.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99" Type="http://schemas.openxmlformats.org/officeDocument/2006/relationships/slide" Target="slides/slide96.xml"/><Relationship Id="rId14" Type="http://schemas.openxmlformats.org/officeDocument/2006/relationships/slide" Target="slides/slide11.xml"/><Relationship Id="rId103" Type="http://schemas.openxmlformats.org/officeDocument/2006/relationships/slide" Target="slides/slide100.xml"/><Relationship Id="rId92" Type="http://schemas.openxmlformats.org/officeDocument/2006/relationships/slide" Target="slides/slide89.xml"/><Relationship Id="rId45" Type="http://schemas.openxmlformats.org/officeDocument/2006/relationships/slide" Target="slides/slide42.xml"/><Relationship Id="rId58" Type="http://schemas.openxmlformats.org/officeDocument/2006/relationships/slide" Target="slides/slide55.xml"/><Relationship Id="rId42" Type="http://schemas.openxmlformats.org/officeDocument/2006/relationships/slide" Target="slides/slide39.xml"/><Relationship Id="rId73" Type="http://schemas.openxmlformats.org/officeDocument/2006/relationships/slide" Target="slides/slide70.xml"/><Relationship Id="rId87" Type="http://schemas.openxmlformats.org/officeDocument/2006/relationships/slide" Target="slides/slide84.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112" Type="http://schemas.openxmlformats.org/officeDocument/2006/relationships/tableStyles" Target="tableStyles.xml"/><Relationship Id="rId19" Type="http://schemas.openxmlformats.org/officeDocument/2006/relationships/slide" Target="slides/slide16.xml"/><Relationship Id="rId57" Type="http://schemas.openxmlformats.org/officeDocument/2006/relationships/slide" Target="slides/slide54.xml"/><Relationship Id="rId109" Type="http://schemas.openxmlformats.org/officeDocument/2006/relationships/presProps" Target="presProps.xml"/><Relationship Id="rId46" Type="http://schemas.openxmlformats.org/officeDocument/2006/relationships/slide" Target="slides/slide43.xml"/><Relationship Id="rId86" Type="http://schemas.openxmlformats.org/officeDocument/2006/relationships/slide" Target="slides/slide83.xml"/><Relationship Id="rId59" Type="http://schemas.openxmlformats.org/officeDocument/2006/relationships/slide" Target="slides/slide56.xml"/><Relationship Id="rId51" Type="http://schemas.openxmlformats.org/officeDocument/2006/relationships/slide" Target="slides/slide48.xml"/><Relationship Id="rId66" Type="http://schemas.openxmlformats.org/officeDocument/2006/relationships/slide" Target="slides/slide63.xml"/><Relationship Id="rId55" Type="http://schemas.openxmlformats.org/officeDocument/2006/relationships/slide" Target="slides/slide52.xml"/><Relationship Id="rId34" Type="http://schemas.openxmlformats.org/officeDocument/2006/relationships/slide" Target="slides/slide31.xml"/><Relationship Id="rId81" Type="http://schemas.openxmlformats.org/officeDocument/2006/relationships/slide" Target="slides/slide78.xml"/><Relationship Id="rId40" Type="http://schemas.openxmlformats.org/officeDocument/2006/relationships/slide" Target="slides/slide37.xml"/><Relationship Id="rId36" Type="http://schemas.openxmlformats.org/officeDocument/2006/relationships/slide" Target="slides/slide33.xml"/><Relationship Id="rId76" Type="http://schemas.openxmlformats.org/officeDocument/2006/relationships/slide" Target="slides/slide73.xml"/><Relationship Id="rId8" Type="http://schemas.openxmlformats.org/officeDocument/2006/relationships/slide" Target="slides/slide5.xml"/><Relationship Id="rId65" Type="http://schemas.openxmlformats.org/officeDocument/2006/relationships/slide" Target="slides/slide62.xml"/><Relationship Id="rId67" Type="http://schemas.openxmlformats.org/officeDocument/2006/relationships/slide" Target="slides/slide64.xml"/><Relationship Id="rId37" Type="http://schemas.openxmlformats.org/officeDocument/2006/relationships/slide" Target="slides/slide34.xml"/><Relationship Id="rId110" Type="http://schemas.openxmlformats.org/officeDocument/2006/relationships/viewProps" Target="viewProps.xml"/><Relationship Id="rId12" Type="http://schemas.openxmlformats.org/officeDocument/2006/relationships/slide" Target="slides/slide9.xml"/><Relationship Id="rId108" Type="http://schemas.openxmlformats.org/officeDocument/2006/relationships/printerSettings" Target="printerSettings/printerSettings1.bin"/><Relationship Id="rId3" Type="http://schemas.openxmlformats.org/officeDocument/2006/relationships/slideMaster" Target="slideMasters/slideMaster3.xml"/><Relationship Id="rId26" Type="http://schemas.openxmlformats.org/officeDocument/2006/relationships/slide" Target="slides/slide23.xml"/><Relationship Id="rId100" Type="http://schemas.openxmlformats.org/officeDocument/2006/relationships/slide" Target="slides/slide97.xml"/><Relationship Id="rId11" Type="http://schemas.openxmlformats.org/officeDocument/2006/relationships/slide" Target="slides/slide8.xml"/><Relationship Id="rId68" Type="http://schemas.openxmlformats.org/officeDocument/2006/relationships/slide" Target="slides/slide65.xml"/><Relationship Id="rId16" Type="http://schemas.openxmlformats.org/officeDocument/2006/relationships/slide" Target="slides/slide13.xml"/><Relationship Id="rId33" Type="http://schemas.openxmlformats.org/officeDocument/2006/relationships/slide" Target="slides/slide30.xml"/><Relationship Id="rId91" Type="http://schemas.openxmlformats.org/officeDocument/2006/relationships/slide" Target="slides/slide88.xml"/><Relationship Id="rId93" Type="http://schemas.openxmlformats.org/officeDocument/2006/relationships/slide" Target="slides/slide90.xml"/><Relationship Id="rId78" Type="http://schemas.openxmlformats.org/officeDocument/2006/relationships/slide" Target="slides/slide75.xml"/><Relationship Id="rId15" Type="http://schemas.openxmlformats.org/officeDocument/2006/relationships/slide" Target="slides/slide12.xml"/><Relationship Id="rId2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9.pict"/></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2.pict"/></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8.pict"/><Relationship Id="rId1" Type="http://schemas.openxmlformats.org/officeDocument/2006/relationships/image" Target="../media/image7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FDBE4A-9C11-E14E-9614-90F9A8970E25}" type="datetimeFigureOut">
              <a:rPr lang="en-US" smtClean="0"/>
              <a:t>11/6/08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1B227E-6C84-7347-BA7C-92462C55381A}"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02C67CB-8300-DD4C-9060-9F407B342B8F}"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59401-96FF-FA41-91AC-7DE53EADED59}" type="slidenum">
              <a:rPr lang="en-US"/>
              <a:pPr/>
              <a:t>1</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60419-56B9-6646-92D7-A2B3965D65F8}" type="slidenum">
              <a:rPr lang="en-US"/>
              <a:pPr/>
              <a:t>10</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A68B0-9629-614D-A60E-F457F894862F}" type="slidenum">
              <a:rPr lang="en-US"/>
              <a:pPr/>
              <a:t>100</a:t>
            </a:fld>
            <a:endParaRPr lang="en-US"/>
          </a:p>
        </p:txBody>
      </p:sp>
      <p:sp>
        <p:nvSpPr>
          <p:cNvPr id="519170" name="Rectangle 2"/>
          <p:cNvSpPr>
            <a:spLocks noRo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8BE9E-D43B-2D42-9B59-C56FABE7C13A}" type="slidenum">
              <a:rPr lang="en-US"/>
              <a:pPr/>
              <a:t>11</a:t>
            </a:fld>
            <a:endParaRPr lang="en-US"/>
          </a:p>
        </p:txBody>
      </p:sp>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19BC2-B8D3-3745-A540-D0620F65ED8B}" type="slidenum">
              <a:rPr lang="en-US"/>
              <a:pPr/>
              <a:t>12</a:t>
            </a:fld>
            <a:endParaRPr lang="en-US"/>
          </a:p>
        </p:txBody>
      </p:sp>
      <p:sp>
        <p:nvSpPr>
          <p:cNvPr id="361474" name="Rectangle 2"/>
          <p:cNvSpPr>
            <a:spLocks noRo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A5384-E1EB-6144-B62A-875BC7144A74}" type="slidenum">
              <a:rPr lang="en-US"/>
              <a:pPr/>
              <a:t>13</a:t>
            </a:fld>
            <a:endParaRPr lang="en-US"/>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EF930-24F5-0343-B93A-6A8B8082145A}" type="slidenum">
              <a:rPr lang="en-US"/>
              <a:pPr/>
              <a:t>14</a:t>
            </a:fld>
            <a:endParaRPr 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2EEC2-8E3D-B14B-B410-829C211F608A}" type="slidenum">
              <a:rPr lang="en-US"/>
              <a:pPr/>
              <a:t>15</a:t>
            </a:fld>
            <a:endParaRPr 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7FAF5-0395-CC40-882F-5CF41E8D7D22}" type="slidenum">
              <a:rPr lang="en-US"/>
              <a:pPr/>
              <a:t>16</a:t>
            </a:fld>
            <a:endParaRPr 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D6995-8D32-3B45-BC3E-33A661B25C2D}" type="slidenum">
              <a:rPr lang="en-US"/>
              <a:pPr/>
              <a:t>17</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45755-2A5B-B74F-90A1-D4458D854D09}" type="slidenum">
              <a:rPr lang="en-US"/>
              <a:pPr/>
              <a:t>18</a:t>
            </a:fld>
            <a:endParaRPr lang="en-US"/>
          </a:p>
        </p:txBody>
      </p:sp>
      <p:sp>
        <p:nvSpPr>
          <p:cNvPr id="375810" name="Rectangle 2"/>
          <p:cNvSpPr>
            <a:spLocks noRo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349A1-BC6F-3C48-BC1C-20217B9F1714}" type="slidenum">
              <a:rPr lang="en-US"/>
              <a:pPr/>
              <a:t>19</a:t>
            </a:fld>
            <a:endParaRPr lang="en-US"/>
          </a:p>
        </p:txBody>
      </p:sp>
      <p:sp>
        <p:nvSpPr>
          <p:cNvPr id="384002" name="Rectangle 2"/>
          <p:cNvSpPr>
            <a:spLocks noRo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34015-5DDC-914E-B0E3-A0BD2FF9C25F}" type="slidenum">
              <a:rPr lang="en-US"/>
              <a:pPr/>
              <a:t>2</a:t>
            </a:fld>
            <a:endParaRPr 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18378-4A36-5B45-AF00-F479A46CE3F4}" type="slidenum">
              <a:rPr lang="en-US"/>
              <a:pPr/>
              <a:t>20</a:t>
            </a:fld>
            <a:endParaRPr lang="en-US"/>
          </a:p>
        </p:txBody>
      </p:sp>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3DA66-C07E-0C44-945F-5940BB4D59FD}" type="slidenum">
              <a:rPr lang="en-US"/>
              <a:pPr/>
              <a:t>21</a:t>
            </a:fld>
            <a:endParaRPr lang="en-US"/>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F15A4-44FC-C941-9EDA-F9BF40DB2A99}" type="slidenum">
              <a:rPr lang="en-US"/>
              <a:pPr/>
              <a:t>22</a:t>
            </a:fld>
            <a:endParaRPr lang="en-US"/>
          </a:p>
        </p:txBody>
      </p:sp>
      <p:sp>
        <p:nvSpPr>
          <p:cNvPr id="15155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51555" name="Text Box 3"/>
          <p:cNvSpPr txBox="1">
            <a:spLocks noChangeArrowheads="1"/>
          </p:cNvSpPr>
          <p:nvPr>
            <p:ph type="body"/>
          </p:nvPr>
        </p:nvSpPr>
        <p:spPr>
          <a:xfrm>
            <a:off x="685800" y="4343400"/>
            <a:ext cx="5486400" cy="4116388"/>
          </a:xfrm>
          <a:ln/>
        </p:spPr>
        <p:txBody>
          <a:bodyPr wrap="none" anchor="ctr"/>
          <a:lstStyle/>
          <a:p>
            <a:pPr defTabSz="45720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4489F-B3B7-274D-B720-4FF961FEE072}" type="slidenum">
              <a:rPr lang="en-US"/>
              <a:pPr/>
              <a:t>23</a:t>
            </a:fld>
            <a:endParaRPr lang="en-US"/>
          </a:p>
        </p:txBody>
      </p:sp>
      <p:sp>
        <p:nvSpPr>
          <p:cNvPr id="159746" name="Text Box 2"/>
          <p:cNvSpPr txBox="1">
            <a:spLocks noChangeArrowheads="1" noTextEdit="1"/>
          </p:cNvSpPr>
          <p:nvPr>
            <p:ph type="sldImg"/>
          </p:nvPr>
        </p:nvSpPr>
        <p:spPr>
          <a:ln/>
        </p:spPr>
      </p:sp>
      <p:sp>
        <p:nvSpPr>
          <p:cNvPr id="159747" name="Text Box 3"/>
          <p:cNvSpPr txBox="1">
            <a:spLocks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50593-D603-624B-AA6B-0BD1EB92AEFF}" type="slidenum">
              <a:rPr lang="en-US"/>
              <a:pPr/>
              <a:t>24</a:t>
            </a:fld>
            <a:endParaRPr lang="en-US"/>
          </a:p>
        </p:txBody>
      </p:sp>
      <p:sp>
        <p:nvSpPr>
          <p:cNvPr id="161794" name="Text Box 2"/>
          <p:cNvSpPr txBox="1">
            <a:spLocks noChangeArrowheads="1" noTextEdit="1"/>
          </p:cNvSpPr>
          <p:nvPr>
            <p:ph type="sldImg"/>
          </p:nvPr>
        </p:nvSpPr>
        <p:spPr>
          <a:ln/>
        </p:spPr>
      </p:sp>
      <p:sp>
        <p:nvSpPr>
          <p:cNvPr id="161795" name="Text Box 3"/>
          <p:cNvSpPr txBox="1">
            <a:spLocks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C9602-5B9C-5F47-AEC6-50335C02266D}" type="slidenum">
              <a:rPr lang="en-US"/>
              <a:pPr/>
              <a:t>25</a:t>
            </a:fld>
            <a:endParaRPr lang="en-US"/>
          </a:p>
        </p:txBody>
      </p:sp>
      <p:sp>
        <p:nvSpPr>
          <p:cNvPr id="163842" name="Text Box 2"/>
          <p:cNvSpPr txBox="1">
            <a:spLocks noChangeArrowheads="1" noTextEdit="1"/>
          </p:cNvSpPr>
          <p:nvPr>
            <p:ph type="sldImg"/>
          </p:nvPr>
        </p:nvSpPr>
        <p:spPr>
          <a:ln/>
        </p:spPr>
      </p:sp>
      <p:sp>
        <p:nvSpPr>
          <p:cNvPr id="163843" name="Text Box 3"/>
          <p:cNvSpPr txBox="1">
            <a:spLocks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132E0-ADC9-4D45-A6A4-73FDA3D9863C}" type="slidenum">
              <a:rPr lang="en-US"/>
              <a:pPr/>
              <a:t>26</a:t>
            </a:fld>
            <a:endParaRPr lang="en-US"/>
          </a:p>
        </p:txBody>
      </p:sp>
      <p:sp>
        <p:nvSpPr>
          <p:cNvPr id="359426" name="Rectangle 2"/>
          <p:cNvSpPr>
            <a:spLocks noRo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6D08-20B9-4E42-90B5-A20209CD0D95}" type="slidenum">
              <a:rPr lang="en-US"/>
              <a:pPr/>
              <a:t>27</a:t>
            </a:fld>
            <a:endParaRPr lang="en-US"/>
          </a:p>
        </p:txBody>
      </p:sp>
      <p:sp>
        <p:nvSpPr>
          <p:cNvPr id="393218" name="Rectangle 2"/>
          <p:cNvSpPr>
            <a:spLocks noRo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2064C-B3A0-8143-AAE1-E0C6A1F90779}" type="slidenum">
              <a:rPr lang="en-US"/>
              <a:pPr/>
              <a:t>28</a:t>
            </a:fld>
            <a:endParaRPr lang="en-US"/>
          </a:p>
        </p:txBody>
      </p:sp>
      <p:sp>
        <p:nvSpPr>
          <p:cNvPr id="206850" name="Rectangle 2"/>
          <p:cNvSpPr>
            <a:spLocks noRot="1" noChangeArrowheads="1" noTextEdit="1"/>
          </p:cNvSpPr>
          <p:nvPr>
            <p:ph type="sldImg"/>
          </p:nvPr>
        </p:nvSpPr>
        <p:spPr>
          <a:ln/>
        </p:spPr>
      </p:sp>
      <p:sp>
        <p:nvSpPr>
          <p:cNvPr id="2068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A9C54-D7A8-B745-8554-496A6F09FF42}" type="slidenum">
              <a:rPr lang="en-US"/>
              <a:pPr/>
              <a:t>29</a:t>
            </a:fld>
            <a:endParaRPr lang="en-U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F9E17-D3A1-D94D-B8CF-9AF6D9862F5C}" type="slidenum">
              <a:rPr lang="en-US"/>
              <a:pPr/>
              <a:t>3</a:t>
            </a:fld>
            <a:endParaRPr 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F97D9-A633-3C46-8A5D-FCC375CE0495}" type="slidenum">
              <a:rPr lang="en-US"/>
              <a:pPr/>
              <a:t>30</a:t>
            </a:fld>
            <a:endParaRPr 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81B28-3510-154F-8254-C3E98E07A299}" type="slidenum">
              <a:rPr lang="en-US"/>
              <a:pPr/>
              <a:t>31</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0E386-DD81-DF4E-87AF-3DCBF1D0E578}" type="slidenum">
              <a:rPr lang="en-US"/>
              <a:pPr/>
              <a:t>32</a:t>
            </a:fld>
            <a:endParaRPr 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95891-E8FE-8D49-9661-95EED0EC73D0}" type="slidenum">
              <a:rPr lang="en-US"/>
              <a:pPr/>
              <a:t>33</a:t>
            </a:fld>
            <a:endParaRPr lang="en-US"/>
          </a:p>
        </p:txBody>
      </p:sp>
      <p:sp>
        <p:nvSpPr>
          <p:cNvPr id="236546" name="Rectangle 2"/>
          <p:cNvSpPr>
            <a:spLocks noRot="1" noChangeArrowheads="1" noTextEdit="1"/>
          </p:cNvSpPr>
          <p:nvPr>
            <p:ph type="sldImg"/>
          </p:nvPr>
        </p:nvSpPr>
        <p:spPr>
          <a:ln/>
        </p:spPr>
      </p:sp>
      <p:sp>
        <p:nvSpPr>
          <p:cNvPr id="2365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87AD4-E44F-ED4D-BD2F-2C6DF319B696}" type="slidenum">
              <a:rPr lang="en-US"/>
              <a:pPr/>
              <a:t>34</a:t>
            </a:fld>
            <a:endParaRPr lang="en-U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59817-84A6-AB4B-AAC6-0D41078E1D8A}" type="slidenum">
              <a:rPr lang="en-US"/>
              <a:pPr/>
              <a:t>35</a:t>
            </a:fld>
            <a:endParaRPr lang="en-US"/>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85ED7-2781-834D-B840-CA0FFE950DC2}" type="slidenum">
              <a:rPr lang="en-US"/>
              <a:pPr/>
              <a:t>36</a:t>
            </a:fld>
            <a:endParaRPr lang="en-US"/>
          </a:p>
        </p:txBody>
      </p:sp>
      <p:sp>
        <p:nvSpPr>
          <p:cNvPr id="504834" name="Rectangle 2"/>
          <p:cNvSpPr>
            <a:spLocks noRo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30F08-B1CB-7449-97A4-D2F402D325D5}" type="slidenum">
              <a:rPr lang="en-US"/>
              <a:pPr/>
              <a:t>37</a:t>
            </a:fld>
            <a:endParaRPr lang="en-US"/>
          </a:p>
        </p:txBody>
      </p:sp>
      <p:sp>
        <p:nvSpPr>
          <p:cNvPr id="506882" name="Rectangle 2"/>
          <p:cNvSpPr>
            <a:spLocks noRo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E1656-3B3E-7B44-95FA-C135BD931622}" type="slidenum">
              <a:rPr lang="en-US"/>
              <a:pPr/>
              <a:t>38</a:t>
            </a:fld>
            <a:endParaRPr 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F14AF-D179-9045-B23E-219AB97113F2}" type="slidenum">
              <a:rPr lang="en-US"/>
              <a:pPr/>
              <a:t>39</a:t>
            </a:fld>
            <a:endParaRPr 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A7B11-7BF7-204A-9F78-1369200F0A00}" type="slidenum">
              <a:rPr lang="en-US"/>
              <a:pPr/>
              <a:t>4</a:t>
            </a:fld>
            <a:endParaRPr lang="en-US"/>
          </a:p>
        </p:txBody>
      </p:sp>
      <p:sp>
        <p:nvSpPr>
          <p:cNvPr id="369666" name="Rectangle 2"/>
          <p:cNvSpPr>
            <a:spLocks noRot="1" noChangeArrowheads="1" noTextEdit="1"/>
          </p:cNvSpPr>
          <p:nvPr>
            <p:ph type="sldImg"/>
          </p:nvPr>
        </p:nvSpPr>
        <p:spPr>
          <a:ln/>
        </p:spPr>
      </p:sp>
      <p:sp>
        <p:nvSpPr>
          <p:cNvPr id="3696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285C1-18B5-AA4A-AB8B-1488E49DF8E5}" type="slidenum">
              <a:rPr lang="en-US"/>
              <a:pPr/>
              <a:t>40</a:t>
            </a:fld>
            <a:endParaRPr lang="en-US"/>
          </a:p>
        </p:txBody>
      </p:sp>
      <p:sp>
        <p:nvSpPr>
          <p:cNvPr id="307202" name="Rectangle 2"/>
          <p:cNvSpPr>
            <a:spLocks noRo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0B482-9A9A-F74E-ACE0-5F5C2DC3D24A}" type="slidenum">
              <a:rPr lang="en-US"/>
              <a:pPr/>
              <a:t>41</a:t>
            </a:fld>
            <a:endParaRPr lang="en-US"/>
          </a:p>
        </p:txBody>
      </p:sp>
      <p:sp>
        <p:nvSpPr>
          <p:cNvPr id="458754" name="Rectangle 2"/>
          <p:cNvSpPr>
            <a:spLocks noRo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DDD6E-F4B2-0F44-AF67-87EEBA17D36F}" type="slidenum">
              <a:rPr lang="en-US"/>
              <a:pPr/>
              <a:t>42</a:t>
            </a:fld>
            <a:endParaRPr lang="en-US"/>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814CF-0D27-E345-8786-14162E57509B}" type="slidenum">
              <a:rPr lang="en-US"/>
              <a:pPr/>
              <a:t>43</a:t>
            </a:fld>
            <a:endParaRPr lang="en-US"/>
          </a:p>
        </p:txBody>
      </p:sp>
      <p:sp>
        <p:nvSpPr>
          <p:cNvPr id="460802" name="Rectangle 2"/>
          <p:cNvSpPr>
            <a:spLocks noRo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0CA7F-2AB4-6742-ACFD-7A9DE7C02101}" type="slidenum">
              <a:rPr lang="en-US"/>
              <a:pPr/>
              <a:t>44</a:t>
            </a:fld>
            <a:endParaRPr lang="en-US"/>
          </a:p>
        </p:txBody>
      </p:sp>
      <p:sp>
        <p:nvSpPr>
          <p:cNvPr id="462850" name="Rectangle 2"/>
          <p:cNvSpPr>
            <a:spLocks noRo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5873A-E838-BB46-8448-A111B0FC5FFC}" type="slidenum">
              <a:rPr lang="en-US"/>
              <a:pPr/>
              <a:t>45</a:t>
            </a:fld>
            <a:endParaRPr lang="en-US"/>
          </a:p>
        </p:txBody>
      </p:sp>
      <p:sp>
        <p:nvSpPr>
          <p:cNvPr id="465922" name="Rectangle 2"/>
          <p:cNvSpPr>
            <a:spLocks noRo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303B6-3BC3-884D-81E7-AE591BDD0849}" type="slidenum">
              <a:rPr lang="en-US"/>
              <a:pPr/>
              <a:t>46</a:t>
            </a:fld>
            <a:endParaRPr lang="en-US"/>
          </a:p>
        </p:txBody>
      </p:sp>
      <p:sp>
        <p:nvSpPr>
          <p:cNvPr id="467970" name="Rectangle 2"/>
          <p:cNvSpPr>
            <a:spLocks noRo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421ED-0983-EE40-AAB9-6EC97B8743A8}" type="slidenum">
              <a:rPr lang="en-US"/>
              <a:pPr/>
              <a:t>47</a:t>
            </a:fld>
            <a:endParaRPr lang="en-US"/>
          </a:p>
        </p:txBody>
      </p:sp>
      <p:sp>
        <p:nvSpPr>
          <p:cNvPr id="470018" name="Rectangle 2"/>
          <p:cNvSpPr>
            <a:spLocks noRo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13C8B-3456-134C-A0D9-9BA62E5A9EB5}" type="slidenum">
              <a:rPr lang="en-US"/>
              <a:pPr/>
              <a:t>48</a:t>
            </a:fld>
            <a:endParaRPr lang="en-US"/>
          </a:p>
        </p:txBody>
      </p:sp>
      <p:sp>
        <p:nvSpPr>
          <p:cNvPr id="472066" name="Rectangle 2"/>
          <p:cNvSpPr>
            <a:spLocks noRo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9698F-C650-224F-8878-04A3AB87E5B7}" type="slidenum">
              <a:rPr lang="en-US"/>
              <a:pPr/>
              <a:t>49</a:t>
            </a:fld>
            <a:endParaRPr lang="en-US"/>
          </a:p>
        </p:txBody>
      </p:sp>
      <p:sp>
        <p:nvSpPr>
          <p:cNvPr id="474114" name="Rectangle 2"/>
          <p:cNvSpPr>
            <a:spLocks noRo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73D99-762E-C443-BF9A-2C98F2795180}" type="slidenum">
              <a:rPr lang="en-US"/>
              <a:pPr/>
              <a:t>5</a:t>
            </a:fld>
            <a:endParaRPr lang="en-US"/>
          </a:p>
        </p:txBody>
      </p:sp>
      <p:sp>
        <p:nvSpPr>
          <p:cNvPr id="363522" name="Rectangle 2"/>
          <p:cNvSpPr>
            <a:spLocks noRo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4AE37-5E2C-694D-94B2-743CE0FB8231}" type="slidenum">
              <a:rPr lang="en-US"/>
              <a:pPr/>
              <a:t>50</a:t>
            </a:fld>
            <a:endParaRPr lang="en-US"/>
          </a:p>
        </p:txBody>
      </p:sp>
      <p:sp>
        <p:nvSpPr>
          <p:cNvPr id="632834" name="Rectangle 2"/>
          <p:cNvSpPr>
            <a:spLocks noRo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70A2B-DFDB-344D-88AE-1DAB2FC3C759}" type="slidenum">
              <a:rPr lang="en-US"/>
              <a:pPr/>
              <a:t>51</a:t>
            </a:fld>
            <a:endParaRPr lang="en-US"/>
          </a:p>
        </p:txBody>
      </p:sp>
      <p:sp>
        <p:nvSpPr>
          <p:cNvPr id="634882" name="Rectangle 2"/>
          <p:cNvSpPr>
            <a:spLocks noRo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DE867-00D9-DF4A-9141-44167F56F102}" type="slidenum">
              <a:rPr lang="en-US"/>
              <a:pPr/>
              <a:t>52</a:t>
            </a:fld>
            <a:endParaRPr lang="en-US"/>
          </a:p>
        </p:txBody>
      </p:sp>
      <p:sp>
        <p:nvSpPr>
          <p:cNvPr id="636930" name="Rectangle 2"/>
          <p:cNvSpPr>
            <a:spLocks noRo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E9394-F991-4A4C-9191-A0B664F237E0}" type="slidenum">
              <a:rPr lang="en-US"/>
              <a:pPr/>
              <a:t>53</a:t>
            </a:fld>
            <a:endParaRPr 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76192-02A2-4B43-81DF-64CB89A65B69}" type="slidenum">
              <a:rPr lang="en-US"/>
              <a:pPr/>
              <a:t>54</a:t>
            </a:fld>
            <a:endParaRPr lang="en-US"/>
          </a:p>
        </p:txBody>
      </p:sp>
      <p:sp>
        <p:nvSpPr>
          <p:cNvPr id="641026" name="Rectangle 2"/>
          <p:cNvSpPr>
            <a:spLocks noRo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69F54-B23D-9D46-94D7-6161E579781A}" type="slidenum">
              <a:rPr lang="en-US"/>
              <a:pPr/>
              <a:t>55</a:t>
            </a:fld>
            <a:endParaRPr 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44895-0F4A-6145-8BF0-906945D0B084}" type="slidenum">
              <a:rPr lang="en-US"/>
              <a:pPr/>
              <a:t>56</a:t>
            </a:fld>
            <a:endParaRPr lang="en-US"/>
          </a:p>
        </p:txBody>
      </p:sp>
      <p:sp>
        <p:nvSpPr>
          <p:cNvPr id="645122" name="Rectangle 2"/>
          <p:cNvSpPr>
            <a:spLocks noRo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C8D15-8754-0142-B13A-7A2FF4409B17}" type="slidenum">
              <a:rPr lang="en-US"/>
              <a:pPr/>
              <a:t>57</a:t>
            </a:fld>
            <a:endParaRPr lang="en-US"/>
          </a:p>
        </p:txBody>
      </p:sp>
      <p:sp>
        <p:nvSpPr>
          <p:cNvPr id="647170" name="Rectangle 2"/>
          <p:cNvSpPr>
            <a:spLocks noRo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92034-E65B-BA4F-B6EB-8A7B54BB6F60}" type="slidenum">
              <a:rPr lang="en-US"/>
              <a:pPr/>
              <a:t>58</a:t>
            </a:fld>
            <a:endParaRPr lang="en-US"/>
          </a:p>
        </p:txBody>
      </p:sp>
      <p:sp>
        <p:nvSpPr>
          <p:cNvPr id="649218" name="Rectangle 2"/>
          <p:cNvSpPr>
            <a:spLocks noRo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36D50-ACEA-2C4F-9747-BBEAD8971ECE}" type="slidenum">
              <a:rPr lang="en-US"/>
              <a:pPr/>
              <a:t>59</a:t>
            </a:fld>
            <a:endParaRPr lang="en-US"/>
          </a:p>
        </p:txBody>
      </p:sp>
      <p:sp>
        <p:nvSpPr>
          <p:cNvPr id="651266" name="Rectangle 2"/>
          <p:cNvSpPr>
            <a:spLocks noRot="1" noChangeArrowheads="1" noTextEdit="1"/>
          </p:cNvSpPr>
          <p:nvPr>
            <p:ph type="sldImg"/>
          </p:nvPr>
        </p:nvSpPr>
        <p:spPr>
          <a:xfrm>
            <a:off x="1144588" y="685800"/>
            <a:ext cx="4572000" cy="3429000"/>
          </a:xfrm>
          <a:ln/>
        </p:spPr>
      </p:sp>
      <p:sp>
        <p:nvSpPr>
          <p:cNvPr id="65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8F5A0-C6DE-1D4C-843E-4B16B6BB0AC2}" type="slidenum">
              <a:rPr lang="en-US"/>
              <a:pPr/>
              <a:t>6</a:t>
            </a:fld>
            <a:endParaRPr lang="en-US"/>
          </a:p>
        </p:txBody>
      </p:sp>
      <p:sp>
        <p:nvSpPr>
          <p:cNvPr id="371714" name="Rectangle 2"/>
          <p:cNvSpPr>
            <a:spLocks noRo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98C57-1F33-624F-9C79-51F26CF58A69}" type="slidenum">
              <a:rPr lang="en-US"/>
              <a:pPr/>
              <a:t>60</a:t>
            </a:fld>
            <a:endParaRPr lang="en-US"/>
          </a:p>
        </p:txBody>
      </p:sp>
      <p:sp>
        <p:nvSpPr>
          <p:cNvPr id="653314" name="Rectangle 2"/>
          <p:cNvSpPr>
            <a:spLocks noRot="1" noChangeArrowheads="1" noTextEdit="1"/>
          </p:cNvSpPr>
          <p:nvPr>
            <p:ph type="sldImg"/>
          </p:nvPr>
        </p:nvSpPr>
        <p:spPr>
          <a:xfrm>
            <a:off x="1144588" y="685800"/>
            <a:ext cx="4572000" cy="3429000"/>
          </a:xfrm>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87208-5FA8-2642-8C79-A1083F74FC0E}" type="slidenum">
              <a:rPr lang="en-US"/>
              <a:pPr/>
              <a:t>61</a:t>
            </a:fld>
            <a:endParaRPr lang="en-US"/>
          </a:p>
        </p:txBody>
      </p:sp>
      <p:sp>
        <p:nvSpPr>
          <p:cNvPr id="655362" name="Rectangle 2"/>
          <p:cNvSpPr>
            <a:spLocks noRot="1" noChangeArrowheads="1" noTextEdit="1"/>
          </p:cNvSpPr>
          <p:nvPr>
            <p:ph type="sldImg"/>
          </p:nvPr>
        </p:nvSpPr>
        <p:spPr>
          <a:xfrm>
            <a:off x="1144588" y="685800"/>
            <a:ext cx="4572000" cy="3429000"/>
          </a:xfrm>
          <a:ln/>
        </p:spPr>
      </p:sp>
      <p:sp>
        <p:nvSpPr>
          <p:cNvPr id="65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2D39F-02C0-7F4D-8813-6A130F75FB38}" type="slidenum">
              <a:rPr lang="en-US"/>
              <a:pPr/>
              <a:t>62</a:t>
            </a:fld>
            <a:endParaRPr lang="en-US"/>
          </a:p>
        </p:txBody>
      </p:sp>
      <p:sp>
        <p:nvSpPr>
          <p:cNvPr id="657410" name="Rectangle 2"/>
          <p:cNvSpPr>
            <a:spLocks noRo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346AB-B375-6240-9812-30FC4EC4962A}" type="slidenum">
              <a:rPr lang="en-US"/>
              <a:pPr/>
              <a:t>63</a:t>
            </a:fld>
            <a:endParaRPr lang="en-US"/>
          </a:p>
        </p:txBody>
      </p:sp>
      <p:sp>
        <p:nvSpPr>
          <p:cNvPr id="659458" name="Rectangle 2"/>
          <p:cNvSpPr>
            <a:spLocks noRot="1" noChangeArrowheads="1" noTextEdit="1"/>
          </p:cNvSpPr>
          <p:nvPr>
            <p:ph type="sldImg"/>
          </p:nvPr>
        </p:nvSpPr>
        <p:spPr>
          <a:xfrm>
            <a:off x="1144588" y="685800"/>
            <a:ext cx="4572000" cy="3429000"/>
          </a:xfrm>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D983C-0C76-6644-8045-66FAB6EB36B9}" type="slidenum">
              <a:rPr lang="en-US"/>
              <a:pPr/>
              <a:t>64</a:t>
            </a:fld>
            <a:endParaRPr lang="en-US"/>
          </a:p>
        </p:txBody>
      </p:sp>
      <p:sp>
        <p:nvSpPr>
          <p:cNvPr id="661506" name="Rectangle 2"/>
          <p:cNvSpPr>
            <a:spLocks noRot="1" noChangeArrowheads="1" noTextEdit="1"/>
          </p:cNvSpPr>
          <p:nvPr>
            <p:ph type="sldImg"/>
          </p:nvPr>
        </p:nvSpPr>
        <p:spPr>
          <a:xfrm>
            <a:off x="1144588" y="685800"/>
            <a:ext cx="4572000" cy="3429000"/>
          </a:xfrm>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9CE14-DCEF-AF4D-8940-029C6CEF823F}" type="slidenum">
              <a:rPr lang="en-US"/>
              <a:pPr/>
              <a:t>65</a:t>
            </a:fld>
            <a:endParaRPr lang="en-US"/>
          </a:p>
        </p:txBody>
      </p:sp>
      <p:sp>
        <p:nvSpPr>
          <p:cNvPr id="663554" name="Rectangle 2"/>
          <p:cNvSpPr>
            <a:spLocks noRot="1" noChangeArrowheads="1" noTextEdit="1"/>
          </p:cNvSpPr>
          <p:nvPr>
            <p:ph type="sldImg"/>
          </p:nvPr>
        </p:nvSpPr>
        <p:spPr>
          <a:xfrm>
            <a:off x="1144588" y="685800"/>
            <a:ext cx="4572000" cy="3429000"/>
          </a:xfrm>
          <a:ln/>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BE2A7-3926-014D-ACCA-F412E43DCDAE}" type="slidenum">
              <a:rPr lang="en-US"/>
              <a:pPr/>
              <a:t>66</a:t>
            </a:fld>
            <a:endParaRPr lang="en-US"/>
          </a:p>
        </p:txBody>
      </p:sp>
      <p:sp>
        <p:nvSpPr>
          <p:cNvPr id="665602" name="Rectangle 2"/>
          <p:cNvSpPr>
            <a:spLocks noRot="1" noChangeArrowheads="1" noTextEdit="1"/>
          </p:cNvSpPr>
          <p:nvPr>
            <p:ph type="sldImg"/>
          </p:nvPr>
        </p:nvSpPr>
        <p:spPr>
          <a:xfrm>
            <a:off x="1144588" y="685800"/>
            <a:ext cx="4572000" cy="3429000"/>
          </a:xfrm>
          <a:ln/>
        </p:spPr>
      </p:sp>
      <p:sp>
        <p:nvSpPr>
          <p:cNvPr id="66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1ECF8-6D95-FA46-968A-EE74F90AF478}" type="slidenum">
              <a:rPr lang="en-US"/>
              <a:pPr/>
              <a:t>67</a:t>
            </a:fld>
            <a:endParaRPr lang="en-US"/>
          </a:p>
        </p:txBody>
      </p:sp>
      <p:sp>
        <p:nvSpPr>
          <p:cNvPr id="667650" name="Rectangle 2"/>
          <p:cNvSpPr>
            <a:spLocks noRot="1" noChangeArrowheads="1" noTextEdit="1"/>
          </p:cNvSpPr>
          <p:nvPr>
            <p:ph type="sldImg"/>
          </p:nvPr>
        </p:nvSpPr>
        <p:spPr>
          <a:xfrm>
            <a:off x="1144588" y="685800"/>
            <a:ext cx="4572000" cy="3429000"/>
          </a:xfrm>
          <a:ln/>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7F9BD-AC4C-734F-B7C1-8D2ABC0F1E47}" type="slidenum">
              <a:rPr lang="en-US"/>
              <a:pPr/>
              <a:t>68</a:t>
            </a:fld>
            <a:endParaRPr lang="en-US"/>
          </a:p>
        </p:txBody>
      </p:sp>
      <p:sp>
        <p:nvSpPr>
          <p:cNvPr id="669698" name="Rectangle 2"/>
          <p:cNvSpPr>
            <a:spLocks noRot="1" noChangeArrowheads="1" noTextEdit="1"/>
          </p:cNvSpPr>
          <p:nvPr>
            <p:ph type="sldImg"/>
          </p:nvPr>
        </p:nvSpPr>
        <p:spPr>
          <a:xfrm>
            <a:off x="1144588" y="685800"/>
            <a:ext cx="4572000" cy="3429000"/>
          </a:xfrm>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EDBE4-D9D1-BE49-BBF4-EB7253D4012D}" type="slidenum">
              <a:rPr lang="en-US"/>
              <a:pPr/>
              <a:t>69</a:t>
            </a:fld>
            <a:endParaRPr lang="en-US"/>
          </a:p>
        </p:txBody>
      </p:sp>
      <p:sp>
        <p:nvSpPr>
          <p:cNvPr id="671746" name="Rectangle 2"/>
          <p:cNvSpPr>
            <a:spLocks noRot="1" noChangeArrowheads="1" noTextEdit="1"/>
          </p:cNvSpPr>
          <p:nvPr>
            <p:ph type="sldImg"/>
          </p:nvPr>
        </p:nvSpPr>
        <p:spPr>
          <a:xfrm>
            <a:off x="1144588" y="685800"/>
            <a:ext cx="4572000" cy="3429000"/>
          </a:xfrm>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DB179-DD97-F14A-B933-3BE5DC756A88}" type="slidenum">
              <a:rPr lang="en-US"/>
              <a:pPr/>
              <a:t>7</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D6AF6-D439-5E4E-886D-F2892D5BB606}" type="slidenum">
              <a:rPr lang="en-US"/>
              <a:pPr/>
              <a:t>70</a:t>
            </a:fld>
            <a:endParaRPr lang="en-US"/>
          </a:p>
        </p:txBody>
      </p:sp>
      <p:sp>
        <p:nvSpPr>
          <p:cNvPr id="673794" name="Rectangle 2"/>
          <p:cNvSpPr>
            <a:spLocks noRot="1" noChangeArrowheads="1" noTextEdit="1"/>
          </p:cNvSpPr>
          <p:nvPr>
            <p:ph type="sldImg"/>
          </p:nvPr>
        </p:nvSpPr>
        <p:spPr>
          <a:xfrm>
            <a:off x="1144588" y="685800"/>
            <a:ext cx="4572000" cy="3429000"/>
          </a:xfrm>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6C2A2-89E1-1143-89A8-0EDB81CEB538}" type="slidenum">
              <a:rPr lang="en-US"/>
              <a:pPr/>
              <a:t>71</a:t>
            </a:fld>
            <a:endParaRPr lang="en-US"/>
          </a:p>
        </p:txBody>
      </p:sp>
      <p:sp>
        <p:nvSpPr>
          <p:cNvPr id="326658" name="Rectangle 2"/>
          <p:cNvSpPr>
            <a:spLocks noRo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73F5E-219D-9F46-8636-C29D756EF642}" type="slidenum">
              <a:rPr lang="en-US"/>
              <a:pPr/>
              <a:t>72</a:t>
            </a:fld>
            <a:endParaRPr lang="en-US"/>
          </a:p>
        </p:txBody>
      </p:sp>
      <p:sp>
        <p:nvSpPr>
          <p:cNvPr id="328706" name="Rectangle 2"/>
          <p:cNvSpPr>
            <a:spLocks noRo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F7710-0DC4-7145-A09D-52A06DAAD471}" type="slidenum">
              <a:rPr lang="en-US"/>
              <a:pPr/>
              <a:t>73</a:t>
            </a:fld>
            <a:endParaRPr lang="en-US"/>
          </a:p>
        </p:txBody>
      </p:sp>
      <p:sp>
        <p:nvSpPr>
          <p:cNvPr id="415746" name="Rectangle 2"/>
          <p:cNvSpPr>
            <a:spLocks noRo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010C0-7610-B042-8A4E-B8D6F2DDFB55}" type="slidenum">
              <a:rPr lang="en-US"/>
              <a:pPr/>
              <a:t>74</a:t>
            </a:fld>
            <a:endParaRPr lang="en-US"/>
          </a:p>
        </p:txBody>
      </p:sp>
      <p:sp>
        <p:nvSpPr>
          <p:cNvPr id="417794" name="Rectangle 2"/>
          <p:cNvSpPr>
            <a:spLocks noRo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58283-68F9-624C-96F6-A5744C7DC29C}" type="slidenum">
              <a:rPr lang="en-US"/>
              <a:pPr/>
              <a:t>75</a:t>
            </a:fld>
            <a:endParaRPr lang="en-US"/>
          </a:p>
        </p:txBody>
      </p:sp>
      <p:sp>
        <p:nvSpPr>
          <p:cNvPr id="419842" name="Rectangle 2"/>
          <p:cNvSpPr>
            <a:spLocks noRo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B1326-AEB7-2B4E-B546-CC3D0450C345}" type="slidenum">
              <a:rPr lang="en-US"/>
              <a:pPr/>
              <a:t>76</a:t>
            </a:fld>
            <a:endParaRPr lang="en-US"/>
          </a:p>
        </p:txBody>
      </p:sp>
      <p:sp>
        <p:nvSpPr>
          <p:cNvPr id="421890" name="Rectangle 2"/>
          <p:cNvSpPr>
            <a:spLocks noRo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9E91F-1153-3745-87D3-B72CC6C3669B}" type="slidenum">
              <a:rPr lang="en-US"/>
              <a:pPr/>
              <a:t>77</a:t>
            </a:fld>
            <a:endParaRPr lang="en-US"/>
          </a:p>
        </p:txBody>
      </p:sp>
      <p:sp>
        <p:nvSpPr>
          <p:cNvPr id="338946" name="Rectangle 2"/>
          <p:cNvSpPr>
            <a:spLocks noRo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FB633-11DC-A949-9F4C-9D6A06FF2F05}" type="slidenum">
              <a:rPr lang="en-US"/>
              <a:pPr/>
              <a:t>78</a:t>
            </a:fld>
            <a:endParaRPr lang="en-US"/>
          </a:p>
        </p:txBody>
      </p:sp>
      <p:sp>
        <p:nvSpPr>
          <p:cNvPr id="395266" name="Rectangle 2"/>
          <p:cNvSpPr>
            <a:spLocks noRo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C9366-BD02-A34D-8C00-6F0EFAC71465}" type="slidenum">
              <a:rPr lang="en-US"/>
              <a:pPr/>
              <a:t>79</a:t>
            </a:fld>
            <a:endParaRPr lang="en-US"/>
          </a:p>
        </p:txBody>
      </p:sp>
      <p:sp>
        <p:nvSpPr>
          <p:cNvPr id="397314" name="Rectangle 2"/>
          <p:cNvSpPr>
            <a:spLocks noRo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0E965-7115-7D4B-B5E2-BD51ACD26DFB}" type="slidenum">
              <a:rPr lang="en-US"/>
              <a:pPr/>
              <a:t>8</a:t>
            </a:fld>
            <a:endParaRPr lang="en-US"/>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4772E-D0B3-004D-8A64-9683C0679CC2}" type="slidenum">
              <a:rPr lang="en-US"/>
              <a:pPr/>
              <a:t>80</a:t>
            </a:fld>
            <a:endParaRPr lang="en-US"/>
          </a:p>
        </p:txBody>
      </p:sp>
      <p:sp>
        <p:nvSpPr>
          <p:cNvPr id="399362" name="Rectangle 2"/>
          <p:cNvSpPr>
            <a:spLocks noRo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40337-6B1A-C74D-907E-BEAAE11037F6}" type="slidenum">
              <a:rPr lang="en-US"/>
              <a:pPr/>
              <a:t>81</a:t>
            </a:fld>
            <a:endParaRPr lang="en-US"/>
          </a:p>
        </p:txBody>
      </p:sp>
      <p:sp>
        <p:nvSpPr>
          <p:cNvPr id="401410" name="Rectangle 2"/>
          <p:cNvSpPr>
            <a:spLocks noRo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B31F2-ABD1-B644-89C1-5CF2531D578F}" type="slidenum">
              <a:rPr lang="en-US"/>
              <a:pPr/>
              <a:t>82</a:t>
            </a:fld>
            <a:endParaRPr lang="en-US"/>
          </a:p>
        </p:txBody>
      </p:sp>
      <p:sp>
        <p:nvSpPr>
          <p:cNvPr id="403458" name="Rectangle 2"/>
          <p:cNvSpPr>
            <a:spLocks noRo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A4F0F-A6B6-D24C-B925-E443D0DAE22B}" type="slidenum">
              <a:rPr lang="en-US"/>
              <a:pPr/>
              <a:t>83</a:t>
            </a:fld>
            <a:endParaRPr lang="en-US"/>
          </a:p>
        </p:txBody>
      </p:sp>
      <p:sp>
        <p:nvSpPr>
          <p:cNvPr id="11266" name="Rectangle 2"/>
          <p:cNvSpPr>
            <a:spLocks noRo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415B1-EFD7-504B-8247-FA51C5C86597}" type="slidenum">
              <a:rPr lang="en-US"/>
              <a:pPr/>
              <a:t>84</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3E90A-6AE6-B849-97B0-4E3BA813E1FE}" type="slidenum">
              <a:rPr lang="en-US"/>
              <a:pPr/>
              <a:t>85</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04B82-5828-2D4D-9E7A-7F07819D5D93}" type="slidenum">
              <a:rPr lang="en-US"/>
              <a:pPr/>
              <a:t>86</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4063C-CFEE-B944-9D7D-EC68B0CC51A2}" type="slidenum">
              <a:rPr lang="en-US"/>
              <a:pPr/>
              <a:t>87</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ABB37-0BD0-CF49-8DC6-FE54D8DEC90E}" type="slidenum">
              <a:rPr lang="en-US"/>
              <a:pPr/>
              <a:t>88</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F27D2-081C-0C43-8FA4-D593401A407C}" type="slidenum">
              <a:rPr lang="en-US"/>
              <a:pPr/>
              <a:t>89</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848CB-C3CA-884C-99C6-53272A0DE600}" type="slidenum">
              <a:rPr lang="en-US"/>
              <a:pPr/>
              <a:t>9</a:t>
            </a:fld>
            <a:endParaRPr 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97677-05ED-7045-B2E3-F4EFE7AF2F35}" type="slidenum">
              <a:rPr lang="en-US"/>
              <a:pPr/>
              <a:t>90</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6D3CB-52B7-E441-AEDE-A3A1F31FD6DB}" type="slidenum">
              <a:rPr lang="en-US"/>
              <a:pPr/>
              <a:t>91</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4809A-DE0E-2940-8E74-CB9A4823A2CE}" type="slidenum">
              <a:rPr lang="en-US"/>
              <a:pPr/>
              <a:t>92</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E5871-9D99-534F-B7F3-D2AFFDDC5124}" type="slidenum">
              <a:rPr lang="en-US"/>
              <a:pPr/>
              <a:t>93</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4ED66-9C6E-1341-A99A-C66DBDDC4D29}" type="slidenum">
              <a:rPr lang="en-US"/>
              <a:pPr/>
              <a:t>94</a:t>
            </a:fld>
            <a:endParaRPr lang="en-US"/>
          </a:p>
        </p:txBody>
      </p:sp>
      <p:sp>
        <p:nvSpPr>
          <p:cNvPr id="677890" name="Rectangle 2"/>
          <p:cNvSpPr>
            <a:spLocks noRo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817E52-DF76-4D4F-A945-CBA6D7A9C833}" type="slidenum">
              <a:rPr lang="en-US"/>
              <a:pPr/>
              <a:t>95</a:t>
            </a:fld>
            <a:endParaRPr lang="en-US"/>
          </a:p>
        </p:txBody>
      </p:sp>
      <p:sp>
        <p:nvSpPr>
          <p:cNvPr id="508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76D1D9B-4167-504B-BA6B-09450430149A}" type="slidenum">
              <a:rPr lang="en-US" sz="1200">
                <a:latin typeface="Calibri" charset="0"/>
              </a:rPr>
              <a:pPr algn="r"/>
              <a:t>95</a:t>
            </a:fld>
            <a:endParaRPr lang="en-US" sz="1200">
              <a:latin typeface="Calibri" charset="0"/>
            </a:endParaRPr>
          </a:p>
        </p:txBody>
      </p:sp>
      <p:sp>
        <p:nvSpPr>
          <p:cNvPr id="508931" name="Rectangle 2"/>
          <p:cNvSpPr>
            <a:spLocks noRot="1" noChangeArrowheads="1" noTextEdit="1"/>
          </p:cNvSpPr>
          <p:nvPr>
            <p:ph type="sldImg"/>
          </p:nvPr>
        </p:nvSpPr>
        <p:spPr>
          <a:ln/>
        </p:spPr>
      </p:sp>
      <p:sp>
        <p:nvSpPr>
          <p:cNvPr id="508932"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33A01A-F1C1-1E4D-97B1-6C403CDF9BF3}" type="slidenum">
              <a:rPr lang="en-US"/>
              <a:pPr/>
              <a:t>96</a:t>
            </a:fld>
            <a:endParaRPr lang="en-US"/>
          </a:p>
        </p:txBody>
      </p:sp>
      <p:sp>
        <p:nvSpPr>
          <p:cNvPr id="510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AA5373C-1B99-4849-A404-CA6F57D361C4}" type="slidenum">
              <a:rPr lang="en-US" sz="1200">
                <a:latin typeface="Calibri" charset="0"/>
              </a:rPr>
              <a:pPr algn="r"/>
              <a:t>96</a:t>
            </a:fld>
            <a:endParaRPr lang="en-US" sz="1200">
              <a:latin typeface="Calibri" charset="0"/>
            </a:endParaRPr>
          </a:p>
        </p:txBody>
      </p:sp>
      <p:sp>
        <p:nvSpPr>
          <p:cNvPr id="510979" name="Rectangle 2"/>
          <p:cNvSpPr>
            <a:spLocks noRot="1" noChangeArrowheads="1" noTextEdit="1"/>
          </p:cNvSpPr>
          <p:nvPr>
            <p:ph type="sldImg"/>
          </p:nvPr>
        </p:nvSpPr>
        <p:spPr>
          <a:ln/>
        </p:spPr>
      </p:sp>
      <p:sp>
        <p:nvSpPr>
          <p:cNvPr id="510980"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5F19A5-7EEB-A34E-8EB2-5E9C7B42EFB2}" type="slidenum">
              <a:rPr lang="en-US"/>
              <a:pPr/>
              <a:t>97</a:t>
            </a:fld>
            <a:endParaRPr lang="en-US"/>
          </a:p>
        </p:txBody>
      </p:sp>
      <p:sp>
        <p:nvSpPr>
          <p:cNvPr id="513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C591AD0-EB9F-3249-B88F-BA39F9703E88}" type="slidenum">
              <a:rPr lang="en-US" sz="1200">
                <a:latin typeface="Calibri" charset="0"/>
              </a:rPr>
              <a:pPr algn="r"/>
              <a:t>97</a:t>
            </a:fld>
            <a:endParaRPr lang="en-US" sz="1200">
              <a:latin typeface="Calibri" charset="0"/>
            </a:endParaRPr>
          </a:p>
        </p:txBody>
      </p:sp>
      <p:sp>
        <p:nvSpPr>
          <p:cNvPr id="513027" name="Rectangle 2"/>
          <p:cNvSpPr>
            <a:spLocks noRot="1" noChangeArrowheads="1" noTextEdit="1"/>
          </p:cNvSpPr>
          <p:nvPr>
            <p:ph type="sldImg"/>
          </p:nvPr>
        </p:nvSpPr>
        <p:spPr>
          <a:ln/>
        </p:spPr>
      </p:sp>
      <p:sp>
        <p:nvSpPr>
          <p:cNvPr id="513028"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EE6BE-F2A6-9043-8201-36172D87F6DC}" type="slidenum">
              <a:rPr lang="en-US"/>
              <a:pPr/>
              <a:t>98</a:t>
            </a:fld>
            <a:endParaRPr lang="en-US"/>
          </a:p>
        </p:txBody>
      </p:sp>
      <p:sp>
        <p:nvSpPr>
          <p:cNvPr id="515074" name="Rectangle 2"/>
          <p:cNvSpPr>
            <a:spLocks noRot="1" noChangeArrowheads="1" noTextEdit="1"/>
          </p:cNvSpPr>
          <p:nvPr>
            <p:ph type="sldImg"/>
          </p:nvPr>
        </p:nvSpPr>
        <p:spPr>
          <a:xfrm>
            <a:off x="1144588" y="685800"/>
            <a:ext cx="4572000" cy="3429000"/>
          </a:xfrm>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D5027F-69D2-2649-943A-F99AFA820057}" type="slidenum">
              <a:rPr lang="en-US"/>
              <a:pPr/>
              <a:t>99</a:t>
            </a:fld>
            <a:endParaRPr lang="en-US"/>
          </a:p>
        </p:txBody>
      </p:sp>
      <p:sp>
        <p:nvSpPr>
          <p:cNvPr id="517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F836050-6D4E-8C4A-97F9-38565FE7091B}" type="slidenum">
              <a:rPr lang="en-US" sz="1200">
                <a:latin typeface="Calibri" charset="0"/>
              </a:rPr>
              <a:pPr algn="r"/>
              <a:t>99</a:t>
            </a:fld>
            <a:endParaRPr lang="en-US" sz="1200">
              <a:latin typeface="Calibri" charset="0"/>
            </a:endParaRPr>
          </a:p>
        </p:txBody>
      </p:sp>
      <p:sp>
        <p:nvSpPr>
          <p:cNvPr id="517123" name="Rectangle 2"/>
          <p:cNvSpPr>
            <a:spLocks noRot="1" noChangeArrowheads="1" noTextEdit="1"/>
          </p:cNvSpPr>
          <p:nvPr>
            <p:ph type="sldImg"/>
          </p:nvPr>
        </p:nvSpPr>
        <p:spPr>
          <a:xfrm>
            <a:off x="1144588" y="685800"/>
            <a:ext cx="4572000" cy="3429000"/>
          </a:xfrm>
          <a:ln/>
        </p:spPr>
      </p:sp>
      <p:sp>
        <p:nvSpPr>
          <p:cNvPr id="517124"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hyperlink" Target="http://www.cs.columbia.edu/" TargetMode="External"/><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C0928D2-584F-314C-B0AA-2EED7BCAB9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910C011-96D5-8344-A339-FF5C4813855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152400"/>
            <a:ext cx="211931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7125"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52276C3-8377-B940-9B5B-C4F8E33DBA1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76162" name="Rectangle 2"/>
          <p:cNvSpPr>
            <a:spLocks noChangeArrowheads="1"/>
          </p:cNvSpPr>
          <p:nvPr/>
        </p:nvSpPr>
        <p:spPr bwMode="auto">
          <a:xfrm flipV="1">
            <a:off x="1295400" y="1752600"/>
            <a:ext cx="7620000"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lang="en-US"/>
          </a:p>
        </p:txBody>
      </p:sp>
      <p:sp>
        <p:nvSpPr>
          <p:cNvPr id="476163" name="Rectangle 3"/>
          <p:cNvSpPr>
            <a:spLocks noGrp="1" noChangeArrowheads="1"/>
          </p:cNvSpPr>
          <p:nvPr>
            <p:ph type="ctrTitle"/>
          </p:nvPr>
        </p:nvSpPr>
        <p:spPr>
          <a:xfrm>
            <a:off x="1257300" y="533400"/>
            <a:ext cx="6629400" cy="1143000"/>
          </a:xfrm>
        </p:spPr>
        <p:txBody>
          <a:bodyPr/>
          <a:lstStyle>
            <a:lvl1pPr>
              <a:defRPr/>
            </a:lvl1pPr>
          </a:lstStyle>
          <a:p>
            <a:r>
              <a:rPr lang="en-US"/>
              <a:t>Click to edit Master title style</a:t>
            </a:r>
          </a:p>
        </p:txBody>
      </p:sp>
      <p:sp>
        <p:nvSpPr>
          <p:cNvPr id="476164" name="Rectangle 4"/>
          <p:cNvSpPr>
            <a:spLocks noGrp="1" noChangeArrowheads="1"/>
          </p:cNvSpPr>
          <p:nvPr>
            <p:ph type="subTitle" idx="1"/>
          </p:nvPr>
        </p:nvSpPr>
        <p:spPr>
          <a:xfrm>
            <a:off x="1371600" y="4191000"/>
            <a:ext cx="6400800" cy="1752600"/>
          </a:xfrm>
        </p:spPr>
        <p:txBody>
          <a:bodyPr/>
          <a:lstStyle>
            <a:lvl1pPr marL="0" indent="0" algn="ctr">
              <a:buFont typeface="Wingdings" charset="2"/>
              <a:buNone/>
              <a:defRPr/>
            </a:lvl1pPr>
          </a:lstStyle>
          <a:p>
            <a:r>
              <a:rPr lang="en-US"/>
              <a:t>Click to edit Master subtitle style</a:t>
            </a:r>
          </a:p>
        </p:txBody>
      </p:sp>
      <p:sp>
        <p:nvSpPr>
          <p:cNvPr id="476165" name="Rectangle 5"/>
          <p:cNvSpPr>
            <a:spLocks noGrp="1" noChangeArrowheads="1"/>
          </p:cNvSpPr>
          <p:nvPr>
            <p:ph type="dt" sz="half" idx="2"/>
          </p:nvPr>
        </p:nvSpPr>
        <p:spPr>
          <a:xfrm>
            <a:off x="3505200" y="6248400"/>
            <a:ext cx="1905000" cy="457200"/>
          </a:xfrm>
        </p:spPr>
        <p:txBody>
          <a:bodyPr/>
          <a:lstStyle>
            <a:lvl1pPr>
              <a:defRPr>
                <a:solidFill>
                  <a:schemeClr val="bg2"/>
                </a:solidFill>
              </a:defRPr>
            </a:lvl1pPr>
          </a:lstStyle>
          <a:p>
            <a:r>
              <a:rPr lang="en-US" smtClean="0"/>
              <a:t>November 2008</a:t>
            </a:r>
            <a:endParaRPr lang="en-US"/>
          </a:p>
        </p:txBody>
      </p:sp>
      <p:sp>
        <p:nvSpPr>
          <p:cNvPr id="476167" name="Rectangle 7"/>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6C2A05A1-834A-E34F-8B65-C37483C243B1}" type="slidenum">
              <a:rPr lang="en-US"/>
              <a:pPr/>
              <a:t>‹#›</a:t>
            </a:fld>
            <a:endParaRPr lang="en-US"/>
          </a:p>
        </p:txBody>
      </p:sp>
      <p:pic>
        <p:nvPicPr>
          <p:cNvPr id="476171" name="Picture 11" descr="cscu">
            <a:hlinkClick r:id="rId2"/>
          </p:cNvPr>
          <p:cNvPicPr>
            <a:picLocks noChangeAspect="1" noChangeArrowheads="1"/>
          </p:cNvPicPr>
          <p:nvPr userDrawn="1"/>
        </p:nvPicPr>
        <p:blipFill>
          <a:blip r:embed="rId3"/>
          <a:srcRect/>
          <a:stretch>
            <a:fillRect/>
          </a:stretch>
        </p:blipFill>
        <p:spPr bwMode="auto">
          <a:xfrm>
            <a:off x="0" y="5932488"/>
            <a:ext cx="1143000" cy="925512"/>
          </a:xfrm>
          <a:prstGeom prst="rect">
            <a:avLst/>
          </a:prstGeom>
          <a:noFill/>
        </p:spPr>
      </p:pic>
      <p:pic>
        <p:nvPicPr>
          <p:cNvPr id="476172" name="Picture 12" descr="IRT_logo"/>
          <p:cNvPicPr>
            <a:picLocks noChangeAspect="1" noChangeArrowheads="1"/>
          </p:cNvPicPr>
          <p:nvPr userDrawn="1"/>
        </p:nvPicPr>
        <p:blipFill>
          <a:blip r:embed="rId4"/>
          <a:srcRect/>
          <a:stretch>
            <a:fillRect/>
          </a:stretch>
        </p:blipFill>
        <p:spPr bwMode="auto">
          <a:xfrm>
            <a:off x="3352800" y="2209800"/>
            <a:ext cx="2362200" cy="1941513"/>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3B9DD86-6B5C-B847-81BB-76D5BB7490C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A820DA-E109-A74A-BCD4-7F6DED7229C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F0B0005-FD24-C94D-9995-65B609934DE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November 2008</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F48A9FC8-71BA-7B4C-BEAA-4FFFAB6C5E5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November 2008</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DBEE4C8F-3B7F-3446-8CF9-E9730B9E99C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November 2008</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63F0430-6F67-5D40-A843-90487B03240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A3F386F-9617-654F-850B-0E4516305E7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C5B28FB-2904-6A49-AF38-2D0E3CC3D19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57D188E-C363-1344-8721-ACA2DE2D23A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BCB48CE-7414-7D4E-8D4D-E733EAFF704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52400"/>
            <a:ext cx="1952625" cy="5980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52400"/>
            <a:ext cx="5707063" cy="5980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D504989-3EBA-FD41-8F01-F3D40EE73DE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November 2008</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216DF053-8263-C249-A0B4-BEC2510FD2F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November 2008</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0FFD9243-2FAE-0A4A-9DDB-C67682DB167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3941763"/>
            <a:ext cx="77724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November 2008</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CBCFE0F0-DF4B-A24A-98D1-EC09242B308A}"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182688" y="3941763"/>
            <a:ext cx="77724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95400" y="6400800"/>
            <a:ext cx="1905000" cy="457200"/>
          </a:xfrm>
        </p:spPr>
        <p:txBody>
          <a:bodyPr/>
          <a:lstStyle>
            <a:lvl1pPr>
              <a:defRPr/>
            </a:lvl1pPr>
          </a:lstStyle>
          <a:p>
            <a:r>
              <a:rPr lang="en-US" smtClean="0"/>
              <a:t>November 2008</a:t>
            </a:r>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324600"/>
            <a:ext cx="1905000" cy="457200"/>
          </a:xfrm>
        </p:spPr>
        <p:txBody>
          <a:bodyPr/>
          <a:lstStyle>
            <a:lvl1pPr>
              <a:defRPr smtClean="0"/>
            </a:lvl1pPr>
          </a:lstStyle>
          <a:p>
            <a:fld id="{27470B1E-B1C2-6740-B1D7-4C3ACD60F28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3941763"/>
            <a:ext cx="38100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95400" y="6400800"/>
            <a:ext cx="1905000" cy="457200"/>
          </a:xfrm>
        </p:spPr>
        <p:txBody>
          <a:bodyPr/>
          <a:lstStyle>
            <a:lvl1pPr>
              <a:defRPr/>
            </a:lvl1pPr>
          </a:lstStyle>
          <a:p>
            <a:r>
              <a:rPr lang="en-US" smtClean="0"/>
              <a:t>November 2008</a:t>
            </a:r>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324600"/>
            <a:ext cx="1905000" cy="457200"/>
          </a:xfrm>
        </p:spPr>
        <p:txBody>
          <a:bodyPr/>
          <a:lstStyle>
            <a:lvl1pPr>
              <a:defRPr smtClean="0"/>
            </a:lvl1pPr>
          </a:lstStyle>
          <a:p>
            <a:fld id="{B060680C-B175-D84F-B5F6-19AD0390B4C0}"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430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430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05400" y="15240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43000" y="6248400"/>
            <a:ext cx="1905000" cy="457200"/>
          </a:xfrm>
        </p:spPr>
        <p:txBody>
          <a:bodyPr/>
          <a:lstStyle>
            <a:lvl1pPr>
              <a:defRPr/>
            </a:lvl1pPr>
          </a:lstStyle>
          <a:p>
            <a:endParaRPr lang="en-US" altLang="ja-JP"/>
          </a:p>
        </p:txBody>
      </p:sp>
      <p:sp>
        <p:nvSpPr>
          <p:cNvPr id="7" name="Footer Placeholder 6"/>
          <p:cNvSpPr>
            <a:spLocks noGrp="1"/>
          </p:cNvSpPr>
          <p:nvPr>
            <p:ph type="ftr" sz="quarter" idx="11"/>
          </p:nvPr>
        </p:nvSpPr>
        <p:spPr>
          <a:xfrm>
            <a:off x="3657600" y="6248400"/>
            <a:ext cx="2895600" cy="457200"/>
          </a:xfrm>
        </p:spPr>
        <p:txBody>
          <a:bodyPr/>
          <a:lstStyle>
            <a:lvl1pPr>
              <a:defRPr/>
            </a:lvl1pPr>
          </a:lstStyle>
          <a:p>
            <a:endParaRPr lang="en-US" altLang="ja-JP"/>
          </a:p>
        </p:txBody>
      </p:sp>
      <p:sp>
        <p:nvSpPr>
          <p:cNvPr id="8" name="Slide Number Placeholder 7"/>
          <p:cNvSpPr>
            <a:spLocks noGrp="1"/>
          </p:cNvSpPr>
          <p:nvPr>
            <p:ph type="sldNum" sz="quarter" idx="12"/>
          </p:nvPr>
        </p:nvSpPr>
        <p:spPr>
          <a:xfrm>
            <a:off x="7010400" y="6248400"/>
            <a:ext cx="1905000" cy="457200"/>
          </a:xfrm>
        </p:spPr>
        <p:txBody>
          <a:bodyPr/>
          <a:lstStyle>
            <a:lvl1pPr>
              <a:defRPr smtClean="0"/>
            </a:lvl1pPr>
          </a:lstStyle>
          <a:p>
            <a:fld id="{7672AC9F-085B-A646-BC0D-B20C5E04032C}" type="slidenum">
              <a:rPr lang="en-US" altLang="ja-JP"/>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30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430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430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143000" y="6248400"/>
            <a:ext cx="1905000" cy="457200"/>
          </a:xfrm>
        </p:spPr>
        <p:txBody>
          <a:bodyPr/>
          <a:lstStyle>
            <a:lvl1pPr>
              <a:defRPr/>
            </a:lvl1pPr>
          </a:lstStyle>
          <a:p>
            <a:endParaRPr lang="en-US" altLang="ja-JP"/>
          </a:p>
        </p:txBody>
      </p:sp>
      <p:sp>
        <p:nvSpPr>
          <p:cNvPr id="8" name="Footer Placeholder 7"/>
          <p:cNvSpPr>
            <a:spLocks noGrp="1"/>
          </p:cNvSpPr>
          <p:nvPr>
            <p:ph type="ftr" sz="quarter" idx="11"/>
          </p:nvPr>
        </p:nvSpPr>
        <p:spPr>
          <a:xfrm>
            <a:off x="3657600" y="6248400"/>
            <a:ext cx="2895600" cy="457200"/>
          </a:xfrm>
        </p:spPr>
        <p:txBody>
          <a:bodyPr/>
          <a:lstStyle>
            <a:lvl1pPr>
              <a:defRPr/>
            </a:lvl1pPr>
          </a:lstStyle>
          <a:p>
            <a:endParaRPr lang="en-US" altLang="ja-JP"/>
          </a:p>
        </p:txBody>
      </p:sp>
      <p:sp>
        <p:nvSpPr>
          <p:cNvPr id="9" name="Slide Number Placeholder 8"/>
          <p:cNvSpPr>
            <a:spLocks noGrp="1"/>
          </p:cNvSpPr>
          <p:nvPr>
            <p:ph type="sldNum" sz="quarter" idx="12"/>
          </p:nvPr>
        </p:nvSpPr>
        <p:spPr>
          <a:xfrm>
            <a:off x="7010400" y="6248400"/>
            <a:ext cx="1905000" cy="457200"/>
          </a:xfrm>
        </p:spPr>
        <p:txBody>
          <a:bodyPr/>
          <a:lstStyle>
            <a:lvl1pPr>
              <a:defRPr smtClean="0"/>
            </a:lvl1pPr>
          </a:lstStyle>
          <a:p>
            <a:fld id="{FF2A55E3-A816-1A4C-BF16-88CD218E17A2}"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2192C35-9105-5144-96F0-2B19E761E8F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2831E20-2459-ED4C-9FED-B62B4E2E6C6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A54E5A-2C64-E748-A897-024C40D8477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8D7CEA3-5D8B-574D-A20F-BDA5E11474BD}"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07E2832-3A15-2F47-8AA2-96CC7A90FB8E}"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November 2008</a:t>
            </a:r>
            <a:endParaRPr lang="en-US" altLang="ko-K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9237CDA-4248-CE47-9CA2-119486989F04}"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November 2008</a:t>
            </a:r>
            <a:endParaRPr lang="en-US" altLang="ko-K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47B23F84-5E1A-0143-ACFD-C0AC0C8A86D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November 2008</a:t>
            </a:r>
            <a:endParaRPr lang="en-US" altLang="ko-K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BFB61A8-DF7D-B847-9010-60B6960AC9E6}"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42EA81F-B059-4548-A746-E070D7DBE22D}"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4B8CC97-8ACA-4343-AD28-4910AD39A4B7}"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0D9AC3-1F84-5E40-980E-899F89E867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A2782D6-B828-B04D-966D-A4613B55993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152400"/>
            <a:ext cx="211931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7125"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2008</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807D488-00B0-2947-B785-B1DBEAED111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November 2008</a:t>
            </a:r>
            <a:endParaRPr lang="en-US" altLang="ko-K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655B8C88-40DC-E84C-A995-ABA2E0404C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November 2008</a:t>
            </a:r>
            <a:endParaRPr lang="en-US" altLang="ko-K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80E278A4-23F0-E549-93AB-4E5DB605EE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November 2008</a:t>
            </a:r>
            <a:endParaRPr lang="en-US" altLang="ko-K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B1649D29-805F-BE4A-9B54-17C9E82B81D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9AD0FB6-D64C-824C-B293-217982D2DC7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2008</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1E13EBB-FB4C-C24F-B59A-251A5C10E0A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hyperlink" Target="http://www.cs.columbia.edu/" TargetMode="Externa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jpeg"/><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slideLayout" Target="../slideLayouts/slideLayout25.xml"/><Relationship Id="rId20" Type="http://schemas.openxmlformats.org/officeDocument/2006/relationships/image" Target="../media/image1.png"/><Relationship Id="rId4" Type="http://schemas.openxmlformats.org/officeDocument/2006/relationships/slideLayout" Target="../slideLayouts/slideLayout15.xml"/><Relationship Id="rId21" Type="http://schemas.openxmlformats.org/officeDocument/2006/relationships/hyperlink" Target="http://www.cs.columbia.edu/" TargetMode="External"/><Relationship Id="rId22" Type="http://schemas.openxmlformats.org/officeDocument/2006/relationships/image" Target="../media/image2.jpeg"/><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6" Type="http://schemas.openxmlformats.org/officeDocument/2006/relationships/slideLayout" Target="../slideLayouts/slideLayout27.xml"/><Relationship Id="rId8" Type="http://schemas.openxmlformats.org/officeDocument/2006/relationships/slideLayout" Target="../slideLayouts/slideLayout19.xml"/><Relationship Id="rId13" Type="http://schemas.openxmlformats.org/officeDocument/2006/relationships/slideLayout" Target="../slideLayouts/slideLayout24.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19" Type="http://schemas.openxmlformats.org/officeDocument/2006/relationships/theme" Target="../theme/theme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4" Type="http://schemas.openxmlformats.org/officeDocument/2006/relationships/hyperlink" Target="http://www.cs.columbia.edu/" TargetMode="External"/><Relationship Id="rId4" Type="http://schemas.openxmlformats.org/officeDocument/2006/relationships/slideLayout" Target="../slideLayouts/slideLayout33.xml"/><Relationship Id="rId7" Type="http://schemas.openxmlformats.org/officeDocument/2006/relationships/slideLayout" Target="../slideLayouts/slideLayout36.xml"/><Relationship Id="rId11" Type="http://schemas.openxmlformats.org/officeDocument/2006/relationships/slideLayout" Target="../slideLayouts/slideLayout40.xml"/><Relationship Id="rId1" Type="http://schemas.openxmlformats.org/officeDocument/2006/relationships/slideLayout" Target="../slideLayouts/slideLayout30.xml"/><Relationship Id="rId6" Type="http://schemas.openxmlformats.org/officeDocument/2006/relationships/slideLayout" Target="../slideLayouts/slideLayout35.xml"/><Relationship Id="rId8" Type="http://schemas.openxmlformats.org/officeDocument/2006/relationships/slideLayout" Target="../slideLayouts/slideLayout37.xml"/><Relationship Id="rId13" Type="http://schemas.openxmlformats.org/officeDocument/2006/relationships/image" Target="../media/image1.png"/><Relationship Id="rId10" Type="http://schemas.openxmlformats.org/officeDocument/2006/relationships/slideLayout" Target="../slideLayouts/slideLayout39.xml"/><Relationship Id="rId5" Type="http://schemas.openxmlformats.org/officeDocument/2006/relationships/slideLayout" Target="../slideLayouts/slideLayout34.xml"/><Relationship Id="rId15" Type="http://schemas.openxmlformats.org/officeDocument/2006/relationships/image" Target="../media/image2.jpeg"/><Relationship Id="rId12" Type="http://schemas.openxmlformats.org/officeDocument/2006/relationships/theme" Target="../theme/theme3.xml"/><Relationship Id="rId2" Type="http://schemas.openxmlformats.org/officeDocument/2006/relationships/slideLayout" Target="../slideLayouts/slideLayout31.xml"/><Relationship Id="rId9" Type="http://schemas.openxmlformats.org/officeDocument/2006/relationships/slideLayout" Target="../slideLayouts/slideLayout38.xml"/><Relationship Id="rId3"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50211" name="Rectangle 3"/>
          <p:cNvSpPr>
            <a:spLocks noGrp="1" noChangeArrowheads="1"/>
          </p:cNvSpPr>
          <p:nvPr>
            <p:ph type="title"/>
          </p:nvPr>
        </p:nvSpPr>
        <p:spPr bwMode="auto">
          <a:xfrm>
            <a:off x="1143000" y="152400"/>
            <a:ext cx="7793038"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50210" name="Rectangle 2"/>
          <p:cNvSpPr>
            <a:spLocks noChangeArrowheads="1"/>
          </p:cNvSpPr>
          <p:nvPr/>
        </p:nvSpPr>
        <p:spPr bwMode="gray">
          <a:xfrm>
            <a:off x="1143000" y="914400"/>
            <a:ext cx="7450138"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kumimoji="1" lang="en-US" sz="2400">
              <a:latin typeface="Tahoma" charset="0"/>
            </a:endParaRPr>
          </a:p>
        </p:txBody>
      </p:sp>
      <p:sp>
        <p:nvSpPr>
          <p:cNvPr id="350213" name="Rectangle 5"/>
          <p:cNvSpPr>
            <a:spLocks noGrp="1" noChangeArrowheads="1"/>
          </p:cNvSpPr>
          <p:nvPr>
            <p:ph type="dt" sz="half" idx="2"/>
          </p:nvPr>
        </p:nvSpPr>
        <p:spPr bwMode="auto">
          <a:xfrm>
            <a:off x="1295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ea typeface="굴림" charset="-127"/>
                <a:cs typeface="굴림" charset="-127"/>
              </a:defRPr>
            </a:lvl1pPr>
          </a:lstStyle>
          <a:p>
            <a:r>
              <a:rPr lang="en-US" smtClean="0"/>
              <a:t>November 2008</a:t>
            </a:r>
            <a:endParaRPr lang="en-US" altLang="ko-KR"/>
          </a:p>
        </p:txBody>
      </p:sp>
      <p:sp>
        <p:nvSpPr>
          <p:cNvPr id="350214" name="Rectangle 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350215" name="Rectangle 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250C6D1F-09E2-0A46-95BC-886CB9A77A14}" type="slidenum">
              <a:rPr lang="en-US"/>
              <a:pPr/>
              <a:t>‹#›</a:t>
            </a:fld>
            <a:endParaRPr lang="en-US"/>
          </a:p>
        </p:txBody>
      </p:sp>
      <p:pic>
        <p:nvPicPr>
          <p:cNvPr id="350216" name="Picture 8" descr="IRT_logo"/>
          <p:cNvPicPr>
            <a:picLocks noChangeAspect="1" noChangeArrowheads="1"/>
          </p:cNvPicPr>
          <p:nvPr/>
        </p:nvPicPr>
        <p:blipFill>
          <a:blip r:embed="rId13"/>
          <a:srcRect/>
          <a:stretch>
            <a:fillRect/>
          </a:stretch>
        </p:blipFill>
        <p:spPr bwMode="auto">
          <a:xfrm>
            <a:off x="0" y="228600"/>
            <a:ext cx="1052513" cy="938213"/>
          </a:xfrm>
          <a:prstGeom prst="rect">
            <a:avLst/>
          </a:prstGeom>
          <a:noFill/>
        </p:spPr>
      </p:pic>
      <p:pic>
        <p:nvPicPr>
          <p:cNvPr id="350217" name="Picture 9" descr="cscu">
            <a:hlinkClick r:id="rId14"/>
          </p:cNvPr>
          <p:cNvPicPr>
            <a:picLocks noChangeAspect="1" noChangeArrowheads="1"/>
          </p:cNvPicPr>
          <p:nvPr userDrawn="1"/>
        </p:nvPicPr>
        <p:blipFill>
          <a:blip r:embed="rId15"/>
          <a:srcRect/>
          <a:stretch>
            <a:fillRect/>
          </a:stretch>
        </p:blipFill>
        <p:spPr bwMode="auto">
          <a:xfrm>
            <a:off x="0" y="5932488"/>
            <a:ext cx="1143000" cy="925512"/>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p:txStyles>
    <p:titleStyle>
      <a:lvl1pPr algn="l" rtl="0" fontAlgn="base">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75138" name="Rectangle 2"/>
          <p:cNvSpPr>
            <a:spLocks noChangeArrowheads="1"/>
          </p:cNvSpPr>
          <p:nvPr/>
        </p:nvSpPr>
        <p:spPr bwMode="gray">
          <a:xfrm>
            <a:off x="1219200" y="1219200"/>
            <a:ext cx="7450138"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kumimoji="1" lang="en-US" sz="2400">
              <a:latin typeface="Tahoma" charset="0"/>
            </a:endParaRPr>
          </a:p>
        </p:txBody>
      </p:sp>
      <p:sp>
        <p:nvSpPr>
          <p:cNvPr id="475139" name="Rectangle 3"/>
          <p:cNvSpPr>
            <a:spLocks noGrp="1" noChangeArrowheads="1"/>
          </p:cNvSpPr>
          <p:nvPr>
            <p:ph type="title"/>
          </p:nvPr>
        </p:nvSpPr>
        <p:spPr bwMode="auto">
          <a:xfrm>
            <a:off x="1143000" y="152400"/>
            <a:ext cx="7793038"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75140" name="Rectangle 4"/>
          <p:cNvSpPr>
            <a:spLocks noGrp="1" noChangeArrowheads="1"/>
          </p:cNvSpPr>
          <p:nvPr>
            <p:ph type="body" idx="1"/>
          </p:nvPr>
        </p:nvSpPr>
        <p:spPr bwMode="auto">
          <a:xfrm>
            <a:off x="1182688" y="1600200"/>
            <a:ext cx="7772400" cy="4532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5141" name="Rectangle 5"/>
          <p:cNvSpPr>
            <a:spLocks noGrp="1" noChangeArrowheads="1"/>
          </p:cNvSpPr>
          <p:nvPr>
            <p:ph type="dt" sz="half" idx="2"/>
          </p:nvPr>
        </p:nvSpPr>
        <p:spPr bwMode="auto">
          <a:xfrm>
            <a:off x="1295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defRPr>
            </a:lvl1pPr>
          </a:lstStyle>
          <a:p>
            <a:r>
              <a:rPr lang="en-US" smtClean="0"/>
              <a:t>November 2008</a:t>
            </a:r>
            <a:endParaRPr lang="en-US"/>
          </a:p>
        </p:txBody>
      </p:sp>
      <p:sp>
        <p:nvSpPr>
          <p:cNvPr id="475142" name="Rectangle 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475143" name="Rectangle 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94B73C44-A3A6-D241-AF2B-46DF4097A07C}" type="slidenum">
              <a:rPr lang="en-US"/>
              <a:pPr/>
              <a:t>‹#›</a:t>
            </a:fld>
            <a:endParaRPr lang="en-US"/>
          </a:p>
        </p:txBody>
      </p:sp>
      <p:pic>
        <p:nvPicPr>
          <p:cNvPr id="475145" name="Picture 9" descr="IRT_logo"/>
          <p:cNvPicPr>
            <a:picLocks noChangeAspect="1" noChangeArrowheads="1"/>
          </p:cNvPicPr>
          <p:nvPr/>
        </p:nvPicPr>
        <p:blipFill>
          <a:blip r:embed="rId20"/>
          <a:srcRect/>
          <a:stretch>
            <a:fillRect/>
          </a:stretch>
        </p:blipFill>
        <p:spPr bwMode="auto">
          <a:xfrm>
            <a:off x="0" y="228600"/>
            <a:ext cx="1052513" cy="938213"/>
          </a:xfrm>
          <a:prstGeom prst="rect">
            <a:avLst/>
          </a:prstGeom>
          <a:noFill/>
        </p:spPr>
      </p:pic>
      <p:pic>
        <p:nvPicPr>
          <p:cNvPr id="475146" name="Picture 10" descr="cscu">
            <a:hlinkClick r:id="rId21"/>
          </p:cNvPr>
          <p:cNvPicPr>
            <a:picLocks noChangeAspect="1" noChangeArrowheads="1"/>
          </p:cNvPicPr>
          <p:nvPr userDrawn="1"/>
        </p:nvPicPr>
        <p:blipFill>
          <a:blip r:embed="rId22"/>
          <a:srcRect/>
          <a:stretch>
            <a:fillRect/>
          </a:stretch>
        </p:blipFill>
        <p:spPr bwMode="auto">
          <a:xfrm>
            <a:off x="0" y="5932488"/>
            <a:ext cx="1143000" cy="925512"/>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7" r:id="rId12"/>
    <p:sldLayoutId id="2147483688" r:id="rId13"/>
    <p:sldLayoutId id="2147483689" r:id="rId14"/>
    <p:sldLayoutId id="2147483690" r:id="rId15"/>
    <p:sldLayoutId id="2147483691" r:id="rId16"/>
    <p:sldLayoutId id="2147483692" r:id="rId17"/>
    <p:sldLayoutId id="2147483693" r:id="rId18"/>
  </p:sldLayoutIdLst>
  <p:hf sldNum="0" hdr="0" ftr="0"/>
  <p:txStyles>
    <p:titleStyle>
      <a:lvl1pPr algn="l" rtl="0" fontAlgn="base">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bwMode="auto">
          <a:xfrm>
            <a:off x="1143000" y="152400"/>
            <a:ext cx="7793038" cy="1828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85731" name="Rectangle 3"/>
          <p:cNvSpPr>
            <a:spLocks noChangeArrowheads="1"/>
          </p:cNvSpPr>
          <p:nvPr/>
        </p:nvSpPr>
        <p:spPr bwMode="gray">
          <a:xfrm>
            <a:off x="1143000" y="2057400"/>
            <a:ext cx="7450138"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kumimoji="1" lang="en-US" sz="2400">
              <a:latin typeface="Tahoma" charset="0"/>
            </a:endParaRPr>
          </a:p>
        </p:txBody>
      </p:sp>
      <p:sp>
        <p:nvSpPr>
          <p:cNvPr id="585732" name="Rectangle 4"/>
          <p:cNvSpPr>
            <a:spLocks noGrp="1" noChangeArrowheads="1"/>
          </p:cNvSpPr>
          <p:nvPr>
            <p:ph type="dt" sz="half" idx="2"/>
          </p:nvPr>
        </p:nvSpPr>
        <p:spPr bwMode="auto">
          <a:xfrm>
            <a:off x="1295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ea typeface="굴림" charset="-127"/>
                <a:cs typeface="굴림" charset="-127"/>
              </a:defRPr>
            </a:lvl1pPr>
          </a:lstStyle>
          <a:p>
            <a:r>
              <a:rPr lang="en-US" smtClean="0"/>
              <a:t>November 2008</a:t>
            </a:r>
            <a:endParaRPr lang="en-US" altLang="ko-KR"/>
          </a:p>
        </p:txBody>
      </p:sp>
      <p:sp>
        <p:nvSpPr>
          <p:cNvPr id="585733"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585734"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C35C95DF-1C51-4646-B29B-E97A54161F50}" type="slidenum">
              <a:rPr lang="en-US"/>
              <a:pPr/>
              <a:t>‹#›</a:t>
            </a:fld>
            <a:endParaRPr lang="en-US"/>
          </a:p>
        </p:txBody>
      </p:sp>
      <p:pic>
        <p:nvPicPr>
          <p:cNvPr id="585735" name="Picture 7" descr="IRT_logo"/>
          <p:cNvPicPr>
            <a:picLocks noChangeAspect="1" noChangeArrowheads="1"/>
          </p:cNvPicPr>
          <p:nvPr/>
        </p:nvPicPr>
        <p:blipFill>
          <a:blip r:embed="rId13"/>
          <a:srcRect/>
          <a:stretch>
            <a:fillRect/>
          </a:stretch>
        </p:blipFill>
        <p:spPr bwMode="auto">
          <a:xfrm>
            <a:off x="0" y="228600"/>
            <a:ext cx="1052513" cy="938213"/>
          </a:xfrm>
          <a:prstGeom prst="rect">
            <a:avLst/>
          </a:prstGeom>
          <a:noFill/>
        </p:spPr>
      </p:pic>
      <p:pic>
        <p:nvPicPr>
          <p:cNvPr id="585736" name="Picture 8" descr="cscu">
            <a:hlinkClick r:id="rId14"/>
          </p:cNvPr>
          <p:cNvPicPr>
            <a:picLocks noChangeAspect="1" noChangeArrowheads="1"/>
          </p:cNvPicPr>
          <p:nvPr userDrawn="1"/>
        </p:nvPicPr>
        <p:blipFill>
          <a:blip r:embed="rId15"/>
          <a:srcRect/>
          <a:stretch>
            <a:fillRect/>
          </a:stretch>
        </p:blipFill>
        <p:spPr bwMode="auto">
          <a:xfrm>
            <a:off x="0" y="5932488"/>
            <a:ext cx="1143000" cy="925512"/>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p:txStyles>
    <p:titleStyle>
      <a:lvl1pPr algn="l" rtl="0" fontAlgn="base">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Microsoft_Excel_Chart1.xl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4" Type="http://schemas.openxmlformats.org/officeDocument/2006/relationships/hyperlink" Target="http://www.cs.columbia.edu/~ss202" TargetMode="External"/><Relationship Id="rId1" Type="http://schemas.openxmlformats.org/officeDocument/2006/relationships/slideLayout" Target="../slideLayouts/slideLayout2.xml"/><Relationship Id="rId2" Type="http://schemas.openxmlformats.org/officeDocument/2006/relationships/hyperlink" Target="http://www.cs.columbia.edu/IRT/wireless" TargetMode="External"/><Relationship Id="rId3" Type="http://schemas.openxmlformats.org/officeDocument/2006/relationships/hyperlink" Target="http://www.cs.columbia.edu/~andreaf"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notesSlide" Target="../notesSlides/notesSlide1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4" Type="http://schemas.openxmlformats.org/officeDocument/2006/relationships/image" Target="../media/image11.png"/><Relationship Id="rId4" Type="http://schemas.openxmlformats.org/officeDocument/2006/relationships/image" Target="../media/image4.jpeg"/><Relationship Id="rId7" Type="http://schemas.openxmlformats.org/officeDocument/2006/relationships/hyperlink" Target="http://foundation.riscos.com/html/news/riscst/laptop.jpg" TargetMode="External"/><Relationship Id="rId11"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5.jpeg"/><Relationship Id="rId8" Type="http://schemas.openxmlformats.org/officeDocument/2006/relationships/image" Target="../media/image6.jpeg"/><Relationship Id="rId13" Type="http://schemas.openxmlformats.org/officeDocument/2006/relationships/image" Target="../media/image10.png"/><Relationship Id="rId10" Type="http://schemas.openxmlformats.org/officeDocument/2006/relationships/image" Target="../media/image7.jpeg"/><Relationship Id="rId5" Type="http://schemas.openxmlformats.org/officeDocument/2006/relationships/hyperlink" Target="http://image.compusa.com/prodimages/38/7a3692a2-0f60-4055-9e79-f39c63bae6fd.gif" TargetMode="External"/><Relationship Id="rId12" Type="http://schemas.openxmlformats.org/officeDocument/2006/relationships/image" Target="../media/image9.jpeg"/><Relationship Id="rId2" Type="http://schemas.openxmlformats.org/officeDocument/2006/relationships/notesSlide" Target="../notesSlides/notesSlide2.xml"/><Relationship Id="rId9" Type="http://schemas.openxmlformats.org/officeDocument/2006/relationships/hyperlink" Target="http://www.123computers.nl/prod-img-large/groot-netwerk-belkin-wireless-access-point.jpg" TargetMode="External"/><Relationship Id="rId3" Type="http://schemas.openxmlformats.org/officeDocument/2006/relationships/hyperlink" Target="http://www.fulton.net.au/images/mr314_big.jpg" TargetMode="External"/></Relationships>
</file>

<file path=ppt/slides/_rels/slide20.xml.rels><?xml version="1.0" encoding="UTF-8" standalone="yes"?>
<Relationships xmlns="http://schemas.openxmlformats.org/package/2006/relationships"><Relationship Id="rId4" Type="http://schemas.openxmlformats.org/officeDocument/2006/relationships/oleObject" Target="../embeddings/Microsoft_Excel_Chart2.xls"/><Relationship Id="rId1" Type="http://schemas.openxmlformats.org/officeDocument/2006/relationships/vmlDrawing" Target="../drawings/vmlDrawing2.vml"/><Relationship Id="rId2" Type="http://schemas.openxmlformats.org/officeDocument/2006/relationships/slideLayout" Target="../slideLayouts/slideLayout24.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4" Type="http://schemas.openxmlformats.org/officeDocument/2006/relationships/image" Target="../media/image21.jpeg"/><Relationship Id="rId5" Type="http://schemas.openxmlformats.org/officeDocument/2006/relationships/image" Target="../media/image22.pdf"/><Relationship Id="rId7" Type="http://schemas.openxmlformats.org/officeDocument/2006/relationships/image" Target="../media/image24.pdf"/><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image.compusa.com/prodimages/38/7a3692a2-0f60-4055-9e79-f39c63bae6fd.gif" TargetMode="External"/><Relationship Id="rId6"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2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4" Type="http://schemas.openxmlformats.org/officeDocument/2006/relationships/oleObject" Target="../embeddings/oleObject1.bin"/><Relationship Id="rId7" Type="http://schemas.openxmlformats.org/officeDocument/2006/relationships/oleObject" Target="../embeddings/oleObject3.bin"/><Relationship Id="rId11" Type="http://schemas.openxmlformats.org/officeDocument/2006/relationships/image" Target="../media/image31.png"/><Relationship Id="rId1" Type="http://schemas.openxmlformats.org/officeDocument/2006/relationships/vmlDrawing" Target="../drawings/vmlDrawing3.vml"/><Relationship Id="rId6" Type="http://schemas.openxmlformats.org/officeDocument/2006/relationships/oleObject" Target="../embeddings/oleObject2.bin"/><Relationship Id="rId8" Type="http://schemas.openxmlformats.org/officeDocument/2006/relationships/oleObject" Target="../embeddings/oleObject4.bin"/><Relationship Id="rId13" Type="http://schemas.openxmlformats.org/officeDocument/2006/relationships/image" Target="../media/image33.png"/><Relationship Id="rId10" Type="http://schemas.openxmlformats.org/officeDocument/2006/relationships/oleObject" Target="../embeddings/oleObject6.bin"/><Relationship Id="rId5" Type="http://schemas.openxmlformats.org/officeDocument/2006/relationships/image" Target="../media/image30.png"/><Relationship Id="rId12" Type="http://schemas.openxmlformats.org/officeDocument/2006/relationships/image" Target="../media/image32.pdf"/><Relationship Id="rId2" Type="http://schemas.openxmlformats.org/officeDocument/2006/relationships/slideLayout" Target="../slideLayouts/slideLayout2.xml"/><Relationship Id="rId9" Type="http://schemas.openxmlformats.org/officeDocument/2006/relationships/oleObject" Target="../embeddings/oleObject5.bin"/><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6" Type="http://schemas.openxmlformats.org/officeDocument/2006/relationships/image" Target="../media/image30.png"/><Relationship Id="rId4" Type="http://schemas.openxmlformats.org/officeDocument/2006/relationships/oleObject" Target="../embeddings/oleObject7.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33.xml"/><Relationship Id="rId5"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4.pd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6" Type="http://schemas.openxmlformats.org/officeDocument/2006/relationships/image" Target="../media/image38.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123computers.nl/prod-img-large/groot-netwerk-belkin-wireless-access-point.jpg" TargetMode="External"/><Relationship Id="rId5" Type="http://schemas.openxmlformats.org/officeDocument/2006/relationships/hyperlink" Target="http://www.wintouch.com/images/pda.gi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5"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3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4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4"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23.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4" Type="http://schemas.openxmlformats.org/officeDocument/2006/relationships/image" Target="../media/image43.png"/><Relationship Id="rId1" Type="http://schemas.openxmlformats.org/officeDocument/2006/relationships/slideLayout" Target="../slideLayouts/slideLayout26.xml"/><Relationship Id="rId2" Type="http://schemas.openxmlformats.org/officeDocument/2006/relationships/notesSlide" Target="../notesSlides/notesSlide54.xml"/><Relationship Id="rId3" Type="http://schemas.openxmlformats.org/officeDocument/2006/relationships/image" Target="../media/image42.png"/></Relationships>
</file>

<file path=ppt/slides/_rels/slide55.xml.rels><?xml version="1.0" encoding="UTF-8" standalone="yes"?>
<Relationships xmlns="http://schemas.openxmlformats.org/package/2006/relationships"><Relationship Id="rId6" Type="http://schemas.openxmlformats.org/officeDocument/2006/relationships/image" Target="../media/image47.png"/><Relationship Id="rId4"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44.png"/><Relationship Id="rId5"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3" Type="http://schemas.openxmlformats.org/officeDocument/2006/relationships/image" Target="../media/image4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3" Type="http://schemas.openxmlformats.org/officeDocument/2006/relationships/image" Target="../media/image49.pn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4" Type="http://schemas.openxmlformats.org/officeDocument/2006/relationships/image" Target="../media/image59.png"/><Relationship Id="rId4" Type="http://schemas.openxmlformats.org/officeDocument/2006/relationships/image" Target="../media/image51.png"/><Relationship Id="rId7" Type="http://schemas.openxmlformats.org/officeDocument/2006/relationships/image" Target="../media/image32.pdf"/><Relationship Id="rId11" Type="http://schemas.openxmlformats.org/officeDocument/2006/relationships/image" Target="../media/image56.pdf"/><Relationship Id="rId1" Type="http://schemas.openxmlformats.org/officeDocument/2006/relationships/slideLayout" Target="../slideLayouts/slideLayout13.xml"/><Relationship Id="rId6" Type="http://schemas.openxmlformats.org/officeDocument/2006/relationships/image" Target="../media/image53.jpeg"/><Relationship Id="rId8" Type="http://schemas.openxmlformats.org/officeDocument/2006/relationships/image" Target="../media/image33.png"/><Relationship Id="rId13" Type="http://schemas.openxmlformats.org/officeDocument/2006/relationships/image" Target="../media/image58.pdf"/><Relationship Id="rId10" Type="http://schemas.openxmlformats.org/officeDocument/2006/relationships/image" Target="../media/image55.png"/><Relationship Id="rId5"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notesSlide" Target="../notesSlides/notesSlide59.xml"/><Relationship Id="rId9" Type="http://schemas.openxmlformats.org/officeDocument/2006/relationships/image" Target="../media/image54.pdf"/><Relationship Id="rId3" Type="http://schemas.openxmlformats.org/officeDocument/2006/relationships/image" Target="../media/image50.pd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4" Type="http://schemas.openxmlformats.org/officeDocument/2006/relationships/image" Target="../media/image59.png"/><Relationship Id="rId4" Type="http://schemas.openxmlformats.org/officeDocument/2006/relationships/image" Target="../media/image51.png"/><Relationship Id="rId7" Type="http://schemas.openxmlformats.org/officeDocument/2006/relationships/image" Target="../media/image32.pdf"/><Relationship Id="rId11" Type="http://schemas.openxmlformats.org/officeDocument/2006/relationships/image" Target="../media/image56.pdf"/><Relationship Id="rId1" Type="http://schemas.openxmlformats.org/officeDocument/2006/relationships/slideLayout" Target="../slideLayouts/slideLayout13.xml"/><Relationship Id="rId6" Type="http://schemas.openxmlformats.org/officeDocument/2006/relationships/image" Target="../media/image53.jpeg"/><Relationship Id="rId8" Type="http://schemas.openxmlformats.org/officeDocument/2006/relationships/image" Target="../media/image33.png"/><Relationship Id="rId13" Type="http://schemas.openxmlformats.org/officeDocument/2006/relationships/image" Target="../media/image58.pdf"/><Relationship Id="rId10" Type="http://schemas.openxmlformats.org/officeDocument/2006/relationships/image" Target="../media/image55.png"/><Relationship Id="rId5"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notesSlide" Target="../notesSlides/notesSlide62.xml"/><Relationship Id="rId9" Type="http://schemas.openxmlformats.org/officeDocument/2006/relationships/image" Target="../media/image54.pdf"/><Relationship Id="rId3" Type="http://schemas.openxmlformats.org/officeDocument/2006/relationships/image" Target="../media/image50.pdf"/></Relationships>
</file>

<file path=ppt/slides/_rels/slide63.xml.rels><?xml version="1.0" encoding="UTF-8" standalone="yes"?>
<Relationships xmlns="http://schemas.openxmlformats.org/package/2006/relationships"><Relationship Id="rId4" Type="http://schemas.openxmlformats.org/officeDocument/2006/relationships/image" Target="../media/image61.png"/><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60.png"/></Relationships>
</file>

<file path=ppt/slides/_rels/slide64.xml.rels><?xml version="1.0" encoding="UTF-8" standalone="yes"?>
<Relationships xmlns="http://schemas.openxmlformats.org/package/2006/relationships"><Relationship Id="rId4" Type="http://schemas.openxmlformats.org/officeDocument/2006/relationships/image" Target="../media/image63.png"/><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62.png"/></Relationships>
</file>

<file path=ppt/slides/_rels/slide65.xml.rels><?xml version="1.0" encoding="UTF-8" standalone="yes"?>
<Relationships xmlns="http://schemas.openxmlformats.org/package/2006/relationships"><Relationship Id="rId4" Type="http://schemas.openxmlformats.org/officeDocument/2006/relationships/image" Target="../media/image65.png"/><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6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6" Type="http://schemas.openxmlformats.org/officeDocument/2006/relationships/image" Target="../media/image69.png"/><Relationship Id="rId4" Type="http://schemas.openxmlformats.org/officeDocument/2006/relationships/image" Target="../media/image67.png"/><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66.png"/><Relationship Id="rId5" Type="http://schemas.openxmlformats.org/officeDocument/2006/relationships/image" Target="../media/image68.png"/></Relationships>
</file>

<file path=ppt/slides/_rels/slide68.xml.rels><?xml version="1.0" encoding="UTF-8" standalone="yes"?>
<Relationships xmlns="http://schemas.openxmlformats.org/package/2006/relationships"><Relationship Id="rId4" Type="http://schemas.openxmlformats.org/officeDocument/2006/relationships/image" Target="../media/image71.png"/><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70.png"/></Relationships>
</file>

<file path=ppt/slides/_rels/slide69.xml.rels><?xml version="1.0" encoding="UTF-8" standalone="yes"?>
<Relationships xmlns="http://schemas.openxmlformats.org/package/2006/relationships"><Relationship Id="rId4" Type="http://schemas.openxmlformats.org/officeDocument/2006/relationships/oleObject" Target="../embeddings/Microsoft_Excel_Chart3.xls"/><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notesSlide" Target="../notesSlides/notesSlide7.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3"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3" Type="http://schemas.openxmlformats.org/officeDocument/2006/relationships/image" Target="../media/image74.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3" Type="http://schemas.openxmlformats.org/officeDocument/2006/relationships/image" Target="../media/image75.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3" Type="http://schemas.openxmlformats.org/officeDocument/2006/relationships/image" Target="../media/image76.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6" Type="http://schemas.openxmlformats.org/officeDocument/2006/relationships/oleObject" Target="../embeddings/Microsoft_Excel_Chart5.xls"/><Relationship Id="rId4" Type="http://schemas.openxmlformats.org/officeDocument/2006/relationships/oleObject" Target="../embeddings/Microsoft_Excel_Chart4.xls"/><Relationship Id="rId1" Type="http://schemas.openxmlformats.org/officeDocument/2006/relationships/vmlDrawing" Target="../drawings/vmlDrawing7.vml"/><Relationship Id="rId2" Type="http://schemas.openxmlformats.org/officeDocument/2006/relationships/slideLayout" Target="../slideLayouts/slideLayout27.xml"/><Relationship Id="rId3" Type="http://schemas.openxmlformats.org/officeDocument/2006/relationships/notesSlide" Target="../notesSlides/notesSlide75.xml"/><Relationship Id="rId5" Type="http://schemas.openxmlformats.org/officeDocument/2006/relationships/image" Target="../media/image7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8" Type="http://schemas.openxmlformats.org/officeDocument/2006/relationships/hyperlink" Target="http://www.sgs-system.cz/images/produkt-router.jpg" TargetMode="External"/><Relationship Id="rId4" Type="http://schemas.openxmlformats.org/officeDocument/2006/relationships/hyperlink" Target="http://en.wikipedia.org/wiki/Image:Cisco_aironet1200_b.JPG" TargetMode="External"/><Relationship Id="rId10" Type="http://schemas.openxmlformats.org/officeDocument/2006/relationships/image" Target="../media/image84.png"/><Relationship Id="rId5" Type="http://schemas.openxmlformats.org/officeDocument/2006/relationships/image" Target="../media/image81.jpeg"/><Relationship Id="rId7" Type="http://schemas.openxmlformats.org/officeDocument/2006/relationships/image" Target="../media/image82.jpeg"/><Relationship Id="rId11" Type="http://schemas.openxmlformats.org/officeDocument/2006/relationships/image" Target="../media/image85.jpeg"/><Relationship Id="rId1" Type="http://schemas.openxmlformats.org/officeDocument/2006/relationships/slideLayout" Target="../slideLayouts/slideLayout2.xml"/><Relationship Id="rId2" Type="http://schemas.openxmlformats.org/officeDocument/2006/relationships/notesSlide" Target="../notesSlides/notesSlide77.xml"/><Relationship Id="rId9" Type="http://schemas.openxmlformats.org/officeDocument/2006/relationships/image" Target="../media/image83.jpeg"/><Relationship Id="rId3" Type="http://schemas.openxmlformats.org/officeDocument/2006/relationships/image" Target="../media/image80.png"/><Relationship Id="rId6" Type="http://schemas.openxmlformats.org/officeDocument/2006/relationships/hyperlink" Target="http://www.thebarcodewarehouse.co.uk/images/dynamic/productPageGraphic.asp?id=421"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3" Type="http://schemas.openxmlformats.org/officeDocument/2006/relationships/image" Target="../media/image80.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4" Type="http://schemas.openxmlformats.org/officeDocument/2006/relationships/oleObject" Target="../embeddings/Microsoft_Excel_Chart6.xls"/><Relationship Id="rId1" Type="http://schemas.openxmlformats.org/officeDocument/2006/relationships/vmlDrawing" Target="../drawings/vmlDrawing8.vml"/><Relationship Id="rId2" Type="http://schemas.openxmlformats.org/officeDocument/2006/relationships/slideLayout" Target="../slideLayouts/slideLayout24.xml"/><Relationship Id="rId3"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5.jpe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4" Type="http://schemas.openxmlformats.org/officeDocument/2006/relationships/oleObject" Target="../embeddings/Microsoft_Excel_Chart7.xls"/><Relationship Id="rId1" Type="http://schemas.openxmlformats.org/officeDocument/2006/relationships/vmlDrawing" Target="../drawings/vmlDrawing9.vml"/><Relationship Id="rId2" Type="http://schemas.openxmlformats.org/officeDocument/2006/relationships/slideLayout" Target="../slideLayouts/slideLayout24.xml"/><Relationship Id="rId3" Type="http://schemas.openxmlformats.org/officeDocument/2006/relationships/notesSlide" Target="../notesSlides/notesSlide80.xml"/><Relationship Id="rId5" Type="http://schemas.openxmlformats.org/officeDocument/2006/relationships/image" Target="../media/image88.png"/></Relationships>
</file>

<file path=ppt/slides/_rels/slide81.xml.rels><?xml version="1.0" encoding="UTF-8" standalone="yes"?>
<Relationships xmlns="http://schemas.openxmlformats.org/package/2006/relationships"><Relationship Id="rId4" Type="http://schemas.openxmlformats.org/officeDocument/2006/relationships/oleObject" Target="../embeddings/Microsoft_Excel_Chart8.xls"/><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4" Type="http://schemas.openxmlformats.org/officeDocument/2006/relationships/image" Target="../media/image81.jpeg"/><Relationship Id="rId5" Type="http://schemas.openxmlformats.org/officeDocument/2006/relationships/hyperlink" Target="http://www.sgs-system.cz/images/produkt-router.jpg" TargetMode="External"/><Relationship Id="rId7" Type="http://schemas.openxmlformats.org/officeDocument/2006/relationships/image" Target="../media/image85.jpeg"/><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hyperlink" Target="http://en.wikipedia.org/wiki/Image:Cisco_aironet1200_b.JPG" TargetMode="External"/><Relationship Id="rId6" Type="http://schemas.openxmlformats.org/officeDocument/2006/relationships/image" Target="../media/image83.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4" Type="http://schemas.openxmlformats.org/officeDocument/2006/relationships/hyperlink" Target="http://www.cs.columbia.edu/~andreaf/new/documents/ap_gmap.html" TargetMode="External"/><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90.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4" Type="http://schemas.openxmlformats.org/officeDocument/2006/relationships/image" Target="../media/image92.png"/><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91.wmf"/></Relationships>
</file>

<file path=ppt/slides/_rels/slide87.xml.rels><?xml version="1.0" encoding="UTF-8" standalone="yes"?>
<Relationships xmlns="http://schemas.openxmlformats.org/package/2006/relationships"><Relationship Id="rId4" Type="http://schemas.openxmlformats.org/officeDocument/2006/relationships/oleObject" Target="../embeddings/Microsoft_Excel_Chart9.xls"/><Relationship Id="rId1" Type="http://schemas.openxmlformats.org/officeDocument/2006/relationships/vmlDrawing" Target="../drawings/vmlDrawing11.vml"/><Relationship Id="rId2" Type="http://schemas.openxmlformats.org/officeDocument/2006/relationships/slideLayout" Target="../slideLayouts/slideLayout28.xml"/><Relationship Id="rId3" Type="http://schemas.openxmlformats.org/officeDocument/2006/relationships/notesSlide" Target="../notesSlides/notesSlide87.xml"/><Relationship Id="rId5" Type="http://schemas.openxmlformats.org/officeDocument/2006/relationships/oleObject" Target="../embeddings/Microsoft_Excel_Chart10.xls"/></Relationships>
</file>

<file path=ppt/slides/_rels/slide88.xml.rels><?xml version="1.0" encoding="UTF-8" standalone="yes"?>
<Relationships xmlns="http://schemas.openxmlformats.org/package/2006/relationships"><Relationship Id="rId4" Type="http://schemas.openxmlformats.org/officeDocument/2006/relationships/oleObject" Target="../embeddings/Microsoft_Excel_Chart11.xls"/><Relationship Id="rId1" Type="http://schemas.openxmlformats.org/officeDocument/2006/relationships/vmlDrawing" Target="../drawings/vmlDrawing12.vml"/><Relationship Id="rId2" Type="http://schemas.openxmlformats.org/officeDocument/2006/relationships/slideLayout" Target="../slideLayouts/slideLayout28.xml"/><Relationship Id="rId3" Type="http://schemas.openxmlformats.org/officeDocument/2006/relationships/notesSlide" Target="../notesSlides/notesSlide88.xml"/><Relationship Id="rId5" Type="http://schemas.openxmlformats.org/officeDocument/2006/relationships/oleObject" Target="../embeddings/Microsoft_Excel_Chart12.xls"/></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3" Type="http://schemas.openxmlformats.org/officeDocument/2006/relationships/image" Target="../media/image9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4" Type="http://schemas.openxmlformats.org/officeDocument/2006/relationships/oleObject" Target="../embeddings/Microsoft_Excel_Chart13.xls"/><Relationship Id="rId1" Type="http://schemas.openxmlformats.org/officeDocument/2006/relationships/vmlDrawing" Target="../drawings/vmlDrawing13.vml"/><Relationship Id="rId2" Type="http://schemas.openxmlformats.org/officeDocument/2006/relationships/slideLayout" Target="../slideLayouts/slideLayout29.xml"/><Relationship Id="rId3" Type="http://schemas.openxmlformats.org/officeDocument/2006/relationships/notesSlide" Target="../notesSlides/notesSlide90.xml"/><Relationship Id="rId5" Type="http://schemas.openxmlformats.org/officeDocument/2006/relationships/oleObject" Target="../embeddings/Microsoft_Excel_Chart14.xls"/></Relationships>
</file>

<file path=ppt/slides/_rels/slide91.xml.rels><?xml version="1.0" encoding="UTF-8" standalone="yes"?>
<Relationships xmlns="http://schemas.openxmlformats.org/package/2006/relationships"><Relationship Id="rId4" Type="http://schemas.openxmlformats.org/officeDocument/2006/relationships/oleObject" Target="../embeddings/Microsoft_Excel_Chart15.xls"/><Relationship Id="rId1" Type="http://schemas.openxmlformats.org/officeDocument/2006/relationships/vmlDrawing" Target="../drawings/vmlDrawing14.vml"/><Relationship Id="rId2" Type="http://schemas.openxmlformats.org/officeDocument/2006/relationships/slideLayout" Target="../slideLayouts/slideLayout28.xml"/><Relationship Id="rId3" Type="http://schemas.openxmlformats.org/officeDocument/2006/relationships/notesSlide" Target="../notesSlides/notesSlide91.xml"/><Relationship Id="rId5" Type="http://schemas.openxmlformats.org/officeDocument/2006/relationships/oleObject" Target="../embeddings/Microsoft_Excel_Chart16.xls"/></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3" Type="http://schemas.openxmlformats.org/officeDocument/2006/relationships/image" Target="../media/image10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8.xml"/><Relationship Id="rId3" Type="http://schemas.openxmlformats.org/officeDocument/2006/relationships/notesSlide" Target="../notesSlides/notesSlide99.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dt" sz="half" idx="2"/>
          </p:nvPr>
        </p:nvSpPr>
        <p:spPr/>
        <p:txBody>
          <a:bodyPr/>
          <a:lstStyle/>
          <a:p>
            <a:r>
              <a:rPr lang="en-US" smtClean="0"/>
              <a:t>November 2008</a:t>
            </a:r>
            <a:endParaRPr lang="en-US"/>
          </a:p>
        </p:txBody>
      </p:sp>
      <p:sp>
        <p:nvSpPr>
          <p:cNvPr id="2050" name="Rectangle 2"/>
          <p:cNvSpPr>
            <a:spLocks noGrp="1" noChangeArrowheads="1"/>
          </p:cNvSpPr>
          <p:nvPr>
            <p:ph type="ctrTitle"/>
          </p:nvPr>
        </p:nvSpPr>
        <p:spPr>
          <a:xfrm>
            <a:off x="1257300" y="533400"/>
            <a:ext cx="7581900" cy="1143000"/>
          </a:xfrm>
        </p:spPr>
        <p:txBody>
          <a:bodyPr/>
          <a:lstStyle/>
          <a:p>
            <a:r>
              <a:rPr lang="en-US" altLang="ko-KR">
                <a:ea typeface="굴림" charset="-127"/>
                <a:cs typeface="굴림" charset="-127"/>
              </a:rPr>
              <a:t>VoIP in Wireless Networks</a:t>
            </a:r>
            <a:endParaRPr lang="en-US" sz="4000"/>
          </a:p>
        </p:txBody>
      </p:sp>
      <p:sp>
        <p:nvSpPr>
          <p:cNvPr id="2051" name="Rectangle 3"/>
          <p:cNvSpPr>
            <a:spLocks noGrp="1" noChangeArrowheads="1"/>
          </p:cNvSpPr>
          <p:nvPr>
            <p:ph type="subTitle" idx="1"/>
          </p:nvPr>
        </p:nvSpPr>
        <p:spPr>
          <a:xfrm>
            <a:off x="1371600" y="4495800"/>
            <a:ext cx="6400800" cy="1905000"/>
          </a:xfrm>
        </p:spPr>
        <p:txBody>
          <a:bodyPr/>
          <a:lstStyle/>
          <a:p>
            <a:r>
              <a:rPr lang="en-US" altLang="ko-KR" sz="2400">
                <a:ea typeface="굴림" charset="-127"/>
                <a:cs typeface="굴림" charset="-127"/>
              </a:rPr>
              <a:t>Henning Schulzrinne</a:t>
            </a:r>
          </a:p>
          <a:p>
            <a:r>
              <a:rPr lang="en-US" altLang="ko-KR" sz="2400">
                <a:ea typeface="굴림" charset="-127"/>
                <a:cs typeface="굴림" charset="-127"/>
              </a:rPr>
              <a:t>Andrea G. Forte, Sangho Shin</a:t>
            </a:r>
          </a:p>
          <a:p>
            <a:r>
              <a:rPr lang="en-US" altLang="ko-KR" sz="2400">
                <a:ea typeface="굴림" charset="-127"/>
                <a:cs typeface="굴림" charset="-127"/>
              </a:rPr>
              <a:t>Department of Computer Science</a:t>
            </a:r>
          </a:p>
          <a:p>
            <a:r>
              <a:rPr lang="en-US" altLang="ko-KR" sz="2400">
                <a:ea typeface="굴림" charset="-127"/>
                <a:cs typeface="굴림" charset="-127"/>
              </a:rPr>
              <a:t>Columbia University</a:t>
            </a:r>
            <a:endParaRPr 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280578"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Measurement Results – </a:t>
            </a:r>
            <a:r>
              <a:rPr lang="en-US" altLang="ko-KR" sz="1800">
                <a:ea typeface="굴림" charset="-127"/>
                <a:cs typeface="굴림" charset="-127"/>
              </a:rPr>
              <a:t>Handoff time</a:t>
            </a:r>
          </a:p>
        </p:txBody>
      </p:sp>
      <p:graphicFrame>
        <p:nvGraphicFramePr>
          <p:cNvPr id="280579" name="Object 3"/>
          <p:cNvGraphicFramePr>
            <a:graphicFrameLocks noChangeAspect="1"/>
          </p:cNvGraphicFramePr>
          <p:nvPr>
            <p:ph idx="1"/>
          </p:nvPr>
        </p:nvGraphicFramePr>
        <p:xfrm>
          <a:off x="1295400" y="1600200"/>
          <a:ext cx="7159625" cy="4532313"/>
        </p:xfrm>
        <a:graphic>
          <a:graphicData uri="http://schemas.openxmlformats.org/presentationml/2006/ole">
            <p:oleObj spid="_x0000_s280579" name="Chart" r:id="rId4" imgW="7267575" imgH="4600448" progId="Excel.Chart.8">
              <p:embed/>
            </p:oleObj>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November 2008</a:t>
            </a:r>
            <a:endParaRPr lang="en-US"/>
          </a:p>
        </p:txBody>
      </p:sp>
      <p:sp>
        <p:nvSpPr>
          <p:cNvPr id="518146" name="Rectangle 2"/>
          <p:cNvSpPr>
            <a:spLocks noGrp="1" noChangeArrowheads="1"/>
          </p:cNvSpPr>
          <p:nvPr>
            <p:ph type="title"/>
          </p:nvPr>
        </p:nvSpPr>
        <p:spPr/>
        <p:txBody>
          <a:bodyPr/>
          <a:lstStyle/>
          <a:p>
            <a:r>
              <a:rPr lang="en-US" sz="4000"/>
              <a:t>Template-based Compression</a:t>
            </a:r>
            <a:r>
              <a:rPr lang="en-US"/>
              <a:t> </a:t>
            </a:r>
            <a:br>
              <a:rPr lang="en-US"/>
            </a:br>
            <a:r>
              <a:rPr lang="en-US" sz="2400"/>
              <a:t>Conclusions</a:t>
            </a:r>
          </a:p>
        </p:txBody>
      </p:sp>
      <p:sp>
        <p:nvSpPr>
          <p:cNvPr id="518147" name="Rectangle 3"/>
          <p:cNvSpPr>
            <a:spLocks noGrp="1" noChangeArrowheads="1"/>
          </p:cNvSpPr>
          <p:nvPr>
            <p:ph type="body" sz="half" idx="1"/>
          </p:nvPr>
        </p:nvSpPr>
        <p:spPr>
          <a:xfrm>
            <a:off x="1219200" y="1600200"/>
            <a:ext cx="3810000" cy="4532313"/>
          </a:xfrm>
        </p:spPr>
        <p:txBody>
          <a:bodyPr/>
          <a:lstStyle/>
          <a:p>
            <a:pPr>
              <a:lnSpc>
                <a:spcPct val="80000"/>
              </a:lnSpc>
            </a:pPr>
            <a:r>
              <a:rPr lang="en-US" sz="2000"/>
              <a:t>Why compression</a:t>
            </a:r>
          </a:p>
          <a:p>
            <a:pPr lvl="1">
              <a:lnSpc>
                <a:spcPct val="80000"/>
              </a:lnSpc>
            </a:pPr>
            <a:r>
              <a:rPr lang="en-US" sz="1800"/>
              <a:t>SIP rich text protocol</a:t>
            </a:r>
          </a:p>
          <a:p>
            <a:pPr lvl="2">
              <a:lnSpc>
                <a:spcPct val="80000"/>
              </a:lnSpc>
            </a:pPr>
            <a:r>
              <a:rPr lang="en-US" sz="1600"/>
              <a:t>Good for high bandwidth</a:t>
            </a:r>
          </a:p>
          <a:p>
            <a:pPr lvl="1">
              <a:lnSpc>
                <a:spcPct val="80000"/>
              </a:lnSpc>
            </a:pPr>
            <a:r>
              <a:rPr lang="en-US" sz="1800"/>
              <a:t>IMS and cellular </a:t>
            </a:r>
          </a:p>
          <a:p>
            <a:pPr lvl="2">
              <a:lnSpc>
                <a:spcPct val="80000"/>
              </a:lnSpc>
            </a:pPr>
            <a:r>
              <a:rPr lang="en-US" sz="1600"/>
              <a:t>low bandwidth</a:t>
            </a:r>
          </a:p>
          <a:p>
            <a:pPr lvl="1">
              <a:lnSpc>
                <a:spcPct val="80000"/>
              </a:lnSpc>
            </a:pPr>
            <a:r>
              <a:rPr lang="en-US" sz="1800"/>
              <a:t>Long call set-up delay</a:t>
            </a:r>
          </a:p>
          <a:p>
            <a:pPr>
              <a:lnSpc>
                <a:spcPct val="80000"/>
              </a:lnSpc>
            </a:pPr>
            <a:r>
              <a:rPr lang="en-US" sz="2000"/>
              <a:t>SigComp</a:t>
            </a:r>
          </a:p>
          <a:p>
            <a:pPr lvl="1">
              <a:lnSpc>
                <a:spcPct val="80000"/>
              </a:lnSpc>
            </a:pPr>
            <a:r>
              <a:rPr lang="en-US" sz="1800"/>
              <a:t>Advantages</a:t>
            </a:r>
          </a:p>
          <a:p>
            <a:pPr lvl="2">
              <a:lnSpc>
                <a:spcPct val="80000"/>
              </a:lnSpc>
            </a:pPr>
            <a:r>
              <a:rPr lang="en-US" sz="1600"/>
              <a:t>Already RFC</a:t>
            </a:r>
          </a:p>
          <a:p>
            <a:pPr lvl="2">
              <a:lnSpc>
                <a:spcPct val="80000"/>
              </a:lnSpc>
            </a:pPr>
            <a:r>
              <a:rPr lang="en-US" sz="1600"/>
              <a:t>Mandatory in IMS release 5 and above</a:t>
            </a:r>
          </a:p>
          <a:p>
            <a:pPr lvl="2">
              <a:lnSpc>
                <a:spcPct val="80000"/>
              </a:lnSpc>
            </a:pPr>
            <a:r>
              <a:rPr lang="en-US" sz="1600"/>
              <a:t>Implementations already available (Open SigComp - deflate)</a:t>
            </a:r>
          </a:p>
          <a:p>
            <a:pPr lvl="1">
              <a:lnSpc>
                <a:spcPct val="80000"/>
              </a:lnSpc>
            </a:pPr>
            <a:r>
              <a:rPr lang="en-US" sz="1800"/>
              <a:t>Disadvantages</a:t>
            </a:r>
          </a:p>
          <a:p>
            <a:pPr lvl="2">
              <a:lnSpc>
                <a:spcPct val="80000"/>
              </a:lnSpc>
            </a:pPr>
            <a:r>
              <a:rPr lang="en-US" sz="1600"/>
              <a:t>Not good enough for PoC and IMS</a:t>
            </a:r>
          </a:p>
          <a:p>
            <a:pPr lvl="2">
              <a:lnSpc>
                <a:spcPct val="80000"/>
              </a:lnSpc>
            </a:pPr>
            <a:r>
              <a:rPr lang="en-US" sz="1600"/>
              <a:t>Complex and heavy</a:t>
            </a:r>
          </a:p>
        </p:txBody>
      </p:sp>
      <p:sp>
        <p:nvSpPr>
          <p:cNvPr id="518148" name="Rectangle 4"/>
          <p:cNvSpPr>
            <a:spLocks noGrp="1" noChangeArrowheads="1"/>
          </p:cNvSpPr>
          <p:nvPr>
            <p:ph type="body" sz="half" idx="2"/>
          </p:nvPr>
        </p:nvSpPr>
        <p:spPr/>
        <p:txBody>
          <a:bodyPr/>
          <a:lstStyle/>
          <a:p>
            <a:pPr>
              <a:lnSpc>
                <a:spcPct val="80000"/>
              </a:lnSpc>
            </a:pPr>
            <a:r>
              <a:rPr lang="en-US" sz="2000"/>
              <a:t>Template based compression (TBC)</a:t>
            </a:r>
          </a:p>
          <a:p>
            <a:pPr lvl="1">
              <a:lnSpc>
                <a:spcPct val="80000"/>
              </a:lnSpc>
            </a:pPr>
            <a:r>
              <a:rPr lang="en-US" sz="1800"/>
              <a:t>Templates</a:t>
            </a:r>
          </a:p>
          <a:p>
            <a:pPr lvl="1">
              <a:lnSpc>
                <a:spcPct val="80000"/>
              </a:lnSpc>
            </a:pPr>
            <a:r>
              <a:rPr lang="en-US" sz="1800"/>
              <a:t>Shared dictionary</a:t>
            </a:r>
          </a:p>
          <a:p>
            <a:pPr lvl="1">
              <a:lnSpc>
                <a:spcPct val="80000"/>
              </a:lnSpc>
            </a:pPr>
            <a:r>
              <a:rPr lang="en-US" sz="1800"/>
              <a:t>Performances</a:t>
            </a:r>
          </a:p>
          <a:p>
            <a:pPr lvl="2">
              <a:lnSpc>
                <a:spcPct val="80000"/>
              </a:lnSpc>
            </a:pPr>
            <a:r>
              <a:rPr lang="en-US" sz="1600"/>
              <a:t>Below 113 bytes for downlink direction</a:t>
            </a:r>
          </a:p>
          <a:p>
            <a:pPr lvl="2">
              <a:lnSpc>
                <a:spcPct val="80000"/>
              </a:lnSpc>
            </a:pPr>
            <a:r>
              <a:rPr lang="en-US" sz="1600"/>
              <a:t>About 30-40 bytes for uplink direction</a:t>
            </a:r>
          </a:p>
          <a:p>
            <a:pPr lvl="2">
              <a:lnSpc>
                <a:spcPct val="80000"/>
              </a:lnSpc>
            </a:pPr>
            <a:r>
              <a:rPr lang="en-US" sz="1600"/>
              <a:t>Satisfies delay requirements for PoC in IMS</a:t>
            </a:r>
          </a:p>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ltLang="ko-KR"/>
          </a:p>
        </p:txBody>
      </p:sp>
      <p:sp>
        <p:nvSpPr>
          <p:cNvPr id="685058" name="Rectangle 2"/>
          <p:cNvSpPr>
            <a:spLocks noGrp="1" noChangeArrowheads="1"/>
          </p:cNvSpPr>
          <p:nvPr>
            <p:ph type="title"/>
          </p:nvPr>
        </p:nvSpPr>
        <p:spPr/>
        <p:txBody>
          <a:bodyPr/>
          <a:lstStyle/>
          <a:p>
            <a:r>
              <a:rPr lang="en-US"/>
              <a:t>Conclusions</a:t>
            </a:r>
          </a:p>
        </p:txBody>
      </p:sp>
      <p:sp>
        <p:nvSpPr>
          <p:cNvPr id="685059" name="Rectangle 3"/>
          <p:cNvSpPr>
            <a:spLocks noGrp="1" noChangeArrowheads="1"/>
          </p:cNvSpPr>
          <p:nvPr>
            <p:ph type="body" idx="1"/>
          </p:nvPr>
        </p:nvSpPr>
        <p:spPr bwMode="auto">
          <a:xfrm>
            <a:off x="685800" y="1295400"/>
            <a:ext cx="7772400" cy="4800600"/>
          </a:xfrm>
          <a:noFill/>
          <a:ln>
            <a:miter lim="800000"/>
            <a:headEnd/>
            <a:tailEnd/>
          </a:ln>
        </p:spPr>
        <p:txBody>
          <a:bodyPr wrap="square" lIns="91440" tIns="45720" rIns="91440" bIns="45720" numCol="1" anchor="t" anchorCtr="0" compatLnSpc="1">
            <a:prstTxWarp prst="textNoShape">
              <a:avLst/>
            </a:prstTxWarp>
          </a:bodyPr>
          <a:lstStyle/>
          <a:p>
            <a:pPr>
              <a:lnSpc>
                <a:spcPct val="90000"/>
              </a:lnSpc>
            </a:pPr>
            <a:r>
              <a:rPr lang="en-US" sz="2800"/>
              <a:t>VoIP requires multi-faceted re-engineering of 802.11</a:t>
            </a:r>
          </a:p>
          <a:p>
            <a:pPr lvl="1">
              <a:lnSpc>
                <a:spcPct val="90000"/>
              </a:lnSpc>
            </a:pPr>
            <a:r>
              <a:rPr lang="en-US" sz="2400"/>
              <a:t>Hand-off</a:t>
            </a:r>
          </a:p>
          <a:p>
            <a:pPr lvl="2">
              <a:lnSpc>
                <a:spcPct val="90000"/>
              </a:lnSpc>
            </a:pPr>
            <a:r>
              <a:rPr lang="en-US" sz="2000"/>
              <a:t>focused on local, client-based approaches</a:t>
            </a:r>
          </a:p>
          <a:p>
            <a:pPr lvl="2">
              <a:lnSpc>
                <a:spcPct val="90000"/>
              </a:lnSpc>
            </a:pPr>
            <a:r>
              <a:rPr lang="en-US" sz="2000"/>
              <a:t>need systematic comparison with infrastructure approaches</a:t>
            </a:r>
          </a:p>
          <a:p>
            <a:pPr lvl="3">
              <a:lnSpc>
                <a:spcPct val="90000"/>
              </a:lnSpc>
            </a:pPr>
            <a:r>
              <a:rPr lang="en-US" sz="1800"/>
              <a:t>pro-active probably most promising</a:t>
            </a:r>
          </a:p>
          <a:p>
            <a:pPr lvl="3">
              <a:lnSpc>
                <a:spcPct val="90000"/>
              </a:lnSpc>
            </a:pPr>
            <a:r>
              <a:rPr lang="en-US" sz="1800"/>
              <a:t>needs discovery, L3 remoting of AA operations</a:t>
            </a:r>
          </a:p>
          <a:p>
            <a:pPr lvl="1">
              <a:lnSpc>
                <a:spcPct val="90000"/>
              </a:lnSpc>
            </a:pPr>
            <a:r>
              <a:rPr lang="en-US" sz="2400"/>
              <a:t>QoS</a:t>
            </a:r>
          </a:p>
          <a:p>
            <a:pPr lvl="2">
              <a:lnSpc>
                <a:spcPct val="90000"/>
              </a:lnSpc>
            </a:pPr>
            <a:r>
              <a:rPr lang="en-US" sz="2000"/>
              <a:t>About 20% utilization - but most WLANs will carry mixed traffic</a:t>
            </a:r>
          </a:p>
          <a:p>
            <a:pPr lvl="2">
              <a:lnSpc>
                <a:spcPct val="90000"/>
              </a:lnSpc>
            </a:pPr>
            <a:r>
              <a:rPr lang="en-US" sz="2000"/>
              <a:t>Admission control remains challenging - need NSIS or similar</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ltLang="ko-KR"/>
          </a:p>
        </p:txBody>
      </p:sp>
      <p:sp>
        <p:nvSpPr>
          <p:cNvPr id="686082" name="Rectangle 2"/>
          <p:cNvSpPr>
            <a:spLocks noGrp="1" noChangeArrowheads="1"/>
          </p:cNvSpPr>
          <p:nvPr>
            <p:ph type="title"/>
          </p:nvPr>
        </p:nvSpPr>
        <p:spPr/>
        <p:txBody>
          <a:bodyPr/>
          <a:lstStyle/>
          <a:p>
            <a:r>
              <a:rPr lang="en-US"/>
              <a:t>More information &amp; papers</a:t>
            </a:r>
          </a:p>
        </p:txBody>
      </p:sp>
      <p:sp>
        <p:nvSpPr>
          <p:cNvPr id="686084" name="Rectangle 4"/>
          <p:cNvSpPr>
            <a:spLocks noGrp="1" noChangeArrowheads="1"/>
          </p:cNvSpPr>
          <p:nvPr>
            <p:ph type="body" idx="1"/>
          </p:nvPr>
        </p:nvSpPr>
        <p:spPr bwMode="auto">
          <a:xfrm>
            <a:off x="685800" y="1981200"/>
            <a:ext cx="7772400" cy="4114800"/>
          </a:xfrm>
          <a:noFill/>
          <a:ln>
            <a:miter lim="800000"/>
            <a:headEnd/>
            <a:tailEnd/>
          </a:ln>
        </p:spPr>
        <p:txBody>
          <a:bodyPr wrap="square" lIns="91440" tIns="45720" rIns="91440" bIns="45720" numCol="1" anchor="t" anchorCtr="0" compatLnSpc="1">
            <a:prstTxWarp prst="textNoShape">
              <a:avLst/>
            </a:prstTxWarp>
          </a:bodyPr>
          <a:lstStyle/>
          <a:p>
            <a:pPr marL="342900" lvl="1" indent="285750">
              <a:spcBef>
                <a:spcPct val="0"/>
              </a:spcBef>
              <a:buClrTx/>
              <a:buSzTx/>
              <a:buFontTx/>
              <a:buChar char="•"/>
            </a:pPr>
            <a:r>
              <a:rPr lang="en-US" sz="1800">
                <a:latin typeface="Arial" charset="0"/>
                <a:hlinkClick r:id="rId2"/>
              </a:rPr>
              <a:t>http://www.cs.columbia.edu/IRT/wireless</a:t>
            </a:r>
            <a:endParaRPr lang="en-US" sz="1800">
              <a:latin typeface="Arial" charset="0"/>
            </a:endParaRPr>
          </a:p>
          <a:p>
            <a:pPr marL="342900" lvl="1" indent="285750">
              <a:spcBef>
                <a:spcPct val="0"/>
              </a:spcBef>
              <a:buClrTx/>
              <a:buSzTx/>
              <a:buFontTx/>
              <a:buChar char="•"/>
            </a:pPr>
            <a:r>
              <a:rPr lang="en-US" sz="1800">
                <a:latin typeface="Arial" charset="0"/>
                <a:hlinkClick r:id="rId3"/>
              </a:rPr>
              <a:t>http://www.cs.columbia.edu/~andreaf</a:t>
            </a:r>
            <a:endParaRPr lang="en-US" sz="1800">
              <a:latin typeface="Arial" charset="0"/>
            </a:endParaRPr>
          </a:p>
          <a:p>
            <a:pPr marL="342900" lvl="1" indent="285750">
              <a:spcBef>
                <a:spcPct val="0"/>
              </a:spcBef>
              <a:buClrTx/>
              <a:buSzTx/>
              <a:buFontTx/>
              <a:buChar char="•"/>
            </a:pPr>
            <a:r>
              <a:rPr lang="en-US" sz="1800">
                <a:latin typeface="Arial" charset="0"/>
                <a:hlinkClick r:id="rId4"/>
              </a:rPr>
              <a:t>http://www.cs.columbia.edu/~ss202</a:t>
            </a:r>
            <a:endParaRPr lang="en-US" sz="1800">
              <a:latin typeface="Arial" charset="0"/>
            </a:endParaRPr>
          </a:p>
          <a:p>
            <a:pPr>
              <a:spcBef>
                <a:spcPct val="0"/>
              </a:spcBef>
              <a:buClrTx/>
              <a:buSzTx/>
              <a:buFontTx/>
              <a:buNone/>
            </a:pPr>
            <a:endParaRPr lang="en-US" sz="180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288770"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Conclusions</a:t>
            </a:r>
          </a:p>
        </p:txBody>
      </p:sp>
      <p:sp>
        <p:nvSpPr>
          <p:cNvPr id="288771" name="Rectangle 3"/>
          <p:cNvSpPr>
            <a:spLocks noGrp="1" noChangeArrowheads="1"/>
          </p:cNvSpPr>
          <p:nvPr>
            <p:ph type="body" idx="1"/>
          </p:nvPr>
        </p:nvSpPr>
        <p:spPr>
          <a:xfrm>
            <a:off x="1182688" y="1600200"/>
            <a:ext cx="7772400" cy="2765425"/>
          </a:xfrm>
        </p:spPr>
        <p:txBody>
          <a:bodyPr/>
          <a:lstStyle/>
          <a:p>
            <a:pPr>
              <a:lnSpc>
                <a:spcPct val="90000"/>
              </a:lnSpc>
            </a:pPr>
            <a:r>
              <a:rPr lang="en-US" altLang="ko-KR">
                <a:ea typeface="굴림" charset="-127"/>
                <a:cs typeface="굴림" charset="-127"/>
              </a:rPr>
              <a:t>Fast MAC layer handoff using selective scanning and caching</a:t>
            </a:r>
          </a:p>
          <a:p>
            <a:pPr>
              <a:lnSpc>
                <a:spcPct val="90000"/>
              </a:lnSpc>
            </a:pPr>
            <a:r>
              <a:rPr lang="en-US" altLang="ko-KR">
                <a:ea typeface="굴림" charset="-127"/>
                <a:cs typeface="굴림" charset="-127"/>
              </a:rPr>
              <a:t>Selective scanning : 100-130 ms</a:t>
            </a:r>
          </a:p>
          <a:p>
            <a:pPr>
              <a:lnSpc>
                <a:spcPct val="90000"/>
              </a:lnSpc>
            </a:pPr>
            <a:r>
              <a:rPr lang="en-US" altLang="ko-KR">
                <a:ea typeface="굴림" charset="-127"/>
                <a:cs typeface="굴림" charset="-127"/>
              </a:rPr>
              <a:t>Caching : 3-5 ms</a:t>
            </a:r>
          </a:p>
          <a:p>
            <a:pPr>
              <a:lnSpc>
                <a:spcPct val="90000"/>
              </a:lnSpc>
            </a:pPr>
            <a:r>
              <a:rPr lang="en-US" altLang="ko-KR">
                <a:ea typeface="굴림" charset="-127"/>
                <a:cs typeface="굴림" charset="-127"/>
              </a:rPr>
              <a:t>Low power consumption (PDAs)</a:t>
            </a:r>
          </a:p>
        </p:txBody>
      </p:sp>
      <p:sp>
        <p:nvSpPr>
          <p:cNvPr id="288772" name="Rectangle 4"/>
          <p:cNvSpPr>
            <a:spLocks noChangeArrowheads="1"/>
          </p:cNvSpPr>
          <p:nvPr/>
        </p:nvSpPr>
        <p:spPr bwMode="auto">
          <a:xfrm>
            <a:off x="1192213" y="4365625"/>
            <a:ext cx="7772400" cy="18716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solidFill>
                  <a:schemeClr val="hlink"/>
                </a:solidFill>
                <a:latin typeface="Tahoma" charset="0"/>
                <a:ea typeface="굴림" charset="-127"/>
                <a:cs typeface="굴림" charset="-127"/>
              </a:rPr>
              <a:t>Don’t need to modify AP, infrastructure, or standard. Just need to modify the wireless card driver!</a:t>
            </a:r>
            <a:endParaRPr lang="en-US" altLang="ko-KR" sz="3200">
              <a:latin typeface="Tahoma" charset="0"/>
              <a:ea typeface="굴림" charset="-127"/>
              <a:cs typeface="굴림" charset="-127"/>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November 2008</a:t>
            </a:r>
            <a:endParaRPr lang="en-US" altLang="ko-KR"/>
          </a:p>
        </p:txBody>
      </p:sp>
      <p:sp>
        <p:nvSpPr>
          <p:cNvPr id="360450" name="Rectangle 2"/>
          <p:cNvSpPr>
            <a:spLocks noGrp="1" noChangeArrowheads="1"/>
          </p:cNvSpPr>
          <p:nvPr>
            <p:ph type="title"/>
          </p:nvPr>
        </p:nvSpPr>
        <p:spPr>
          <a:xfrm>
            <a:off x="1143000" y="152400"/>
            <a:ext cx="7793038" cy="1905000"/>
          </a:xfrm>
        </p:spPr>
        <p:txBody>
          <a:bodyPr/>
          <a:lstStyle/>
          <a:p>
            <a:r>
              <a:rPr lang="en-US" altLang="ko-KR">
                <a:ea typeface="굴림" charset="-127"/>
                <a:cs typeface="굴림" charset="-127"/>
              </a:rPr>
              <a:t>Layer 3 Handoff</a:t>
            </a:r>
          </a:p>
        </p:txBody>
      </p:sp>
      <p:pic>
        <p:nvPicPr>
          <p:cNvPr id="360454" name="Picture 6"/>
          <p:cNvPicPr>
            <a:picLocks noChangeAspect="1" noChangeArrowheads="1"/>
          </p:cNvPicPr>
          <p:nvPr/>
        </p:nvPicPr>
        <p:blipFill>
          <a:blip r:embed="rId3"/>
          <a:srcRect/>
          <a:stretch>
            <a:fillRect/>
          </a:stretch>
        </p:blipFill>
        <p:spPr bwMode="auto">
          <a:xfrm>
            <a:off x="3351213" y="2590800"/>
            <a:ext cx="3014662" cy="2330450"/>
          </a:xfrm>
          <a:prstGeom prst="rect">
            <a:avLst/>
          </a:prstGeom>
          <a:solidFill>
            <a:schemeClr val="bg1"/>
          </a:solidFill>
          <a:ln w="9525">
            <a:solidFill>
              <a:schemeClr val="tx1"/>
            </a:solidFill>
            <a:miter lim="800000"/>
            <a:headEnd/>
            <a:tailEnd/>
          </a:ln>
          <a:effectLst/>
        </p:spPr>
      </p:pic>
      <p:pic>
        <p:nvPicPr>
          <p:cNvPr id="360455" name="Picture 7"/>
          <p:cNvPicPr>
            <a:picLocks noChangeAspect="1" noChangeArrowheads="1"/>
          </p:cNvPicPr>
          <p:nvPr/>
        </p:nvPicPr>
        <p:blipFill>
          <a:blip r:embed="rId4"/>
          <a:srcRect/>
          <a:stretch>
            <a:fillRect/>
          </a:stretch>
        </p:blipFill>
        <p:spPr bwMode="auto">
          <a:xfrm>
            <a:off x="3427413" y="5068888"/>
            <a:ext cx="3735387" cy="1331912"/>
          </a:xfrm>
          <a:prstGeom prst="rect">
            <a:avLst/>
          </a:prstGeom>
          <a:solidFill>
            <a:schemeClr val="bg1"/>
          </a:solidFill>
          <a:ln w="9525">
            <a:solidFill>
              <a:schemeClr val="tx1"/>
            </a:solidFill>
            <a:miter lim="800000"/>
            <a:headEnd/>
            <a:tailEnd/>
          </a:ln>
          <a:effectLst/>
        </p:spPr>
      </p:pic>
      <p:pic>
        <p:nvPicPr>
          <p:cNvPr id="360456" name="Picture 8"/>
          <p:cNvPicPr>
            <a:picLocks noChangeAspect="1" noChangeArrowheads="1"/>
          </p:cNvPicPr>
          <p:nvPr/>
        </p:nvPicPr>
        <p:blipFill>
          <a:blip r:embed="rId5"/>
          <a:srcRect/>
          <a:stretch>
            <a:fillRect/>
          </a:stretch>
        </p:blipFill>
        <p:spPr bwMode="auto">
          <a:xfrm>
            <a:off x="2386013" y="2362200"/>
            <a:ext cx="890587" cy="3240088"/>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November 2008</a:t>
            </a:r>
            <a:endParaRPr lang="en-US"/>
          </a:p>
        </p:txBody>
      </p:sp>
      <p:sp>
        <p:nvSpPr>
          <p:cNvPr id="201730" name="Rectangle 2"/>
          <p:cNvSpPr>
            <a:spLocks noGrp="1" noChangeArrowheads="1"/>
          </p:cNvSpPr>
          <p:nvPr>
            <p:ph type="title"/>
          </p:nvPr>
        </p:nvSpPr>
        <p:spPr/>
        <p:txBody>
          <a:bodyPr/>
          <a:lstStyle/>
          <a:p>
            <a:r>
              <a:rPr lang="en-US" sz="4000"/>
              <a:t>L3 Handoff</a:t>
            </a:r>
            <a:br>
              <a:rPr lang="en-US" sz="4000"/>
            </a:br>
            <a:r>
              <a:rPr lang="en-US" sz="2400"/>
              <a:t>Motivation</a:t>
            </a:r>
          </a:p>
        </p:txBody>
      </p:sp>
      <p:sp>
        <p:nvSpPr>
          <p:cNvPr id="201731" name="Rectangle 3"/>
          <p:cNvSpPr>
            <a:spLocks noGrp="1" noChangeArrowheads="1"/>
          </p:cNvSpPr>
          <p:nvPr>
            <p:ph type="body" idx="1"/>
          </p:nvPr>
        </p:nvSpPr>
        <p:spPr>
          <a:xfrm>
            <a:off x="1182688" y="1600200"/>
            <a:ext cx="7772400" cy="3352800"/>
          </a:xfrm>
        </p:spPr>
        <p:txBody>
          <a:bodyPr/>
          <a:lstStyle/>
          <a:p>
            <a:r>
              <a:rPr lang="en-US"/>
              <a:t>Problem</a:t>
            </a:r>
          </a:p>
          <a:p>
            <a:pPr lvl="1"/>
            <a:r>
              <a:rPr lang="en-US"/>
              <a:t>When performing a L3 handoff, acquiring a new IP address using DHCP takes on the order of one second</a:t>
            </a:r>
          </a:p>
        </p:txBody>
      </p:sp>
      <p:sp>
        <p:nvSpPr>
          <p:cNvPr id="201733" name="Rectangle 5"/>
          <p:cNvSpPr>
            <a:spLocks noChangeArrowheads="1"/>
          </p:cNvSpPr>
          <p:nvPr/>
        </p:nvSpPr>
        <p:spPr bwMode="auto">
          <a:xfrm>
            <a:off x="2667000" y="3657600"/>
            <a:ext cx="4876800" cy="9144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l"/>
            <a:r>
              <a:rPr lang="en-US" sz="2000"/>
              <a:t>The L3 handoff delay too big for real-time</a:t>
            </a:r>
          </a:p>
          <a:p>
            <a:pPr algn="l"/>
            <a:r>
              <a:rPr lang="en-US" sz="2000"/>
              <a:t>multimedia sessions</a:t>
            </a:r>
          </a:p>
        </p:txBody>
      </p:sp>
      <p:sp>
        <p:nvSpPr>
          <p:cNvPr id="201734" name="Rectangle 6"/>
          <p:cNvSpPr>
            <a:spLocks noChangeArrowheads="1"/>
          </p:cNvSpPr>
          <p:nvPr/>
        </p:nvSpPr>
        <p:spPr bwMode="auto">
          <a:xfrm>
            <a:off x="1190625" y="4800600"/>
            <a:ext cx="7953375" cy="19050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sz="3200">
                <a:latin typeface="Tahoma" charset="0"/>
              </a:rPr>
              <a:t>Solution</a:t>
            </a:r>
          </a:p>
          <a:p>
            <a:pPr marL="742950" lvl="1" indent="-285750" algn="l">
              <a:spcBef>
                <a:spcPct val="20000"/>
              </a:spcBef>
              <a:buClr>
                <a:schemeClr val="hlink"/>
              </a:buClr>
              <a:buSzPct val="55000"/>
              <a:buFont typeface="Wingdings" charset="2"/>
              <a:buChar char="n"/>
            </a:pPr>
            <a:r>
              <a:rPr lang="en-US" sz="2800">
                <a:latin typeface="Tahoma" charset="0"/>
                <a:ea typeface="ＭＳ Ｐゴシック" charset="-128"/>
              </a:rPr>
              <a:t>Fast L3 handoff</a:t>
            </a:r>
          </a:p>
          <a:p>
            <a:pPr marL="742950" lvl="1" indent="-285750" algn="l">
              <a:spcBef>
                <a:spcPct val="20000"/>
              </a:spcBef>
              <a:buClr>
                <a:schemeClr val="hlink"/>
              </a:buClr>
              <a:buSzPct val="55000"/>
              <a:buFont typeface="Wingdings" charset="2"/>
              <a:buChar char="n"/>
            </a:pPr>
            <a:r>
              <a:rPr lang="en-US" sz="2800">
                <a:latin typeface="Tahoma" charset="0"/>
                <a:ea typeface="ＭＳ Ｐゴシック" charset="-128"/>
              </a:rPr>
              <a:t>Passive Duplicate Address Detection (pDAD)</a:t>
            </a:r>
          </a:p>
        </p:txBody>
      </p:sp>
      <p:sp>
        <p:nvSpPr>
          <p:cNvPr id="201735" name="AutoShape 7"/>
          <p:cNvSpPr>
            <a:spLocks noChangeArrowheads="1"/>
          </p:cNvSpPr>
          <p:nvPr/>
        </p:nvSpPr>
        <p:spPr bwMode="auto">
          <a:xfrm>
            <a:off x="1828800" y="3886200"/>
            <a:ext cx="609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November 2008</a:t>
            </a:r>
            <a:endParaRPr lang="en-US"/>
          </a:p>
        </p:txBody>
      </p:sp>
      <p:sp>
        <p:nvSpPr>
          <p:cNvPr id="171010" name="Rectangle 2"/>
          <p:cNvSpPr>
            <a:spLocks noGrp="1" noChangeArrowheads="1"/>
          </p:cNvSpPr>
          <p:nvPr>
            <p:ph type="title"/>
          </p:nvPr>
        </p:nvSpPr>
        <p:spPr/>
        <p:txBody>
          <a:bodyPr/>
          <a:lstStyle/>
          <a:p>
            <a:r>
              <a:rPr lang="en-US" sz="4000"/>
              <a:t>Fast L3 Handoff</a:t>
            </a:r>
            <a:br>
              <a:rPr lang="en-US" sz="4000"/>
            </a:br>
            <a:r>
              <a:rPr lang="en-US" sz="2400"/>
              <a:t>Overview</a:t>
            </a:r>
          </a:p>
        </p:txBody>
      </p:sp>
      <p:sp>
        <p:nvSpPr>
          <p:cNvPr id="171011" name="Rectangle 3"/>
          <p:cNvSpPr>
            <a:spLocks noGrp="1" noChangeArrowheads="1"/>
          </p:cNvSpPr>
          <p:nvPr>
            <p:ph type="body" idx="1"/>
          </p:nvPr>
        </p:nvSpPr>
        <p:spPr>
          <a:xfrm>
            <a:off x="1295400" y="4953000"/>
            <a:ext cx="7212013" cy="1828800"/>
          </a:xfrm>
        </p:spPr>
        <p:txBody>
          <a:bodyPr/>
          <a:lstStyle/>
          <a:p>
            <a:r>
              <a:rPr lang="en-US" sz="2800">
                <a:solidFill>
                  <a:srgbClr val="000000"/>
                </a:solidFill>
              </a:rPr>
              <a:t>We optimize the layer 3 handoff time as follows:</a:t>
            </a:r>
          </a:p>
          <a:p>
            <a:pPr lvl="1"/>
            <a:r>
              <a:rPr lang="en-US" sz="2400">
                <a:solidFill>
                  <a:srgbClr val="000000"/>
                </a:solidFill>
              </a:rPr>
              <a:t>Subnet discover</a:t>
            </a:r>
          </a:p>
          <a:p>
            <a:pPr lvl="1"/>
            <a:r>
              <a:rPr lang="en-US" sz="2400">
                <a:solidFill>
                  <a:srgbClr val="000000"/>
                </a:solidFill>
              </a:rPr>
              <a:t>IP address acquisition</a:t>
            </a:r>
          </a:p>
        </p:txBody>
      </p:sp>
      <p:grpSp>
        <p:nvGrpSpPr>
          <p:cNvPr id="171012" name="Group 4"/>
          <p:cNvGrpSpPr>
            <a:grpSpLocks/>
          </p:cNvGrpSpPr>
          <p:nvPr/>
        </p:nvGrpSpPr>
        <p:grpSpPr bwMode="auto">
          <a:xfrm>
            <a:off x="2286000" y="1404938"/>
            <a:ext cx="4572000" cy="3319462"/>
            <a:chOff x="1056" y="1029"/>
            <a:chExt cx="3902" cy="2838"/>
          </a:xfrm>
        </p:grpSpPr>
        <p:sp>
          <p:nvSpPr>
            <p:cNvPr id="171013" name="Line 5"/>
            <p:cNvSpPr>
              <a:spLocks noChangeShapeType="1"/>
            </p:cNvSpPr>
            <p:nvPr/>
          </p:nvSpPr>
          <p:spPr bwMode="auto">
            <a:xfrm>
              <a:off x="1854" y="1328"/>
              <a:ext cx="0" cy="2539"/>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171014" name="Line 6"/>
            <p:cNvSpPr>
              <a:spLocks noChangeShapeType="1"/>
            </p:cNvSpPr>
            <p:nvPr/>
          </p:nvSpPr>
          <p:spPr bwMode="auto">
            <a:xfrm>
              <a:off x="4182" y="1328"/>
              <a:ext cx="0" cy="2539"/>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171015" name="Text Box 7"/>
            <p:cNvSpPr txBox="1">
              <a:spLocks noChangeArrowheads="1"/>
            </p:cNvSpPr>
            <p:nvPr/>
          </p:nvSpPr>
          <p:spPr bwMode="auto">
            <a:xfrm>
              <a:off x="1699" y="1067"/>
              <a:ext cx="621" cy="279"/>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MN</a:t>
              </a:r>
              <a:endParaRPr lang="en-US" sz="1200"/>
            </a:p>
          </p:txBody>
        </p:sp>
        <p:sp>
          <p:nvSpPr>
            <p:cNvPr id="171016" name="Line 8"/>
            <p:cNvSpPr>
              <a:spLocks noChangeShapeType="1"/>
            </p:cNvSpPr>
            <p:nvPr/>
          </p:nvSpPr>
          <p:spPr bwMode="auto">
            <a:xfrm>
              <a:off x="1854" y="1887"/>
              <a:ext cx="2328" cy="141"/>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71017" name="Text Box 9"/>
            <p:cNvSpPr txBox="1">
              <a:spLocks noChangeArrowheads="1"/>
            </p:cNvSpPr>
            <p:nvPr/>
          </p:nvSpPr>
          <p:spPr bwMode="auto">
            <a:xfrm>
              <a:off x="2469" y="1738"/>
              <a:ext cx="1371" cy="278"/>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DISCOVER</a:t>
              </a:r>
              <a:endParaRPr lang="en-US" sz="1200"/>
            </a:p>
          </p:txBody>
        </p:sp>
        <p:sp>
          <p:nvSpPr>
            <p:cNvPr id="171018" name="Line 10"/>
            <p:cNvSpPr>
              <a:spLocks noChangeShapeType="1"/>
            </p:cNvSpPr>
            <p:nvPr/>
          </p:nvSpPr>
          <p:spPr bwMode="auto">
            <a:xfrm>
              <a:off x="1854" y="2869"/>
              <a:ext cx="2328" cy="279"/>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71019" name="Text Box 11"/>
            <p:cNvSpPr txBox="1">
              <a:spLocks noChangeArrowheads="1"/>
            </p:cNvSpPr>
            <p:nvPr/>
          </p:nvSpPr>
          <p:spPr bwMode="auto">
            <a:xfrm>
              <a:off x="2288" y="2784"/>
              <a:ext cx="1552"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DHCP REQUEST</a:t>
              </a:r>
              <a:endParaRPr lang="en-US" sz="1200"/>
            </a:p>
          </p:txBody>
        </p:sp>
        <p:sp>
          <p:nvSpPr>
            <p:cNvPr id="171020" name="Line 12"/>
            <p:cNvSpPr>
              <a:spLocks noChangeShapeType="1"/>
            </p:cNvSpPr>
            <p:nvPr/>
          </p:nvSpPr>
          <p:spPr bwMode="auto">
            <a:xfrm flipV="1">
              <a:off x="1854" y="3289"/>
              <a:ext cx="2328" cy="139"/>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171021" name="Text Box 13"/>
            <p:cNvSpPr txBox="1">
              <a:spLocks noChangeArrowheads="1"/>
            </p:cNvSpPr>
            <p:nvPr/>
          </p:nvSpPr>
          <p:spPr bwMode="auto">
            <a:xfrm>
              <a:off x="2300" y="3168"/>
              <a:ext cx="1396"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DHCP ACK</a:t>
              </a:r>
              <a:endParaRPr lang="en-US" sz="1200"/>
            </a:p>
          </p:txBody>
        </p:sp>
        <p:sp>
          <p:nvSpPr>
            <p:cNvPr id="171022" name="Line 14"/>
            <p:cNvSpPr>
              <a:spLocks noChangeShapeType="1"/>
            </p:cNvSpPr>
            <p:nvPr/>
          </p:nvSpPr>
          <p:spPr bwMode="auto">
            <a:xfrm>
              <a:off x="1544" y="1748"/>
              <a:ext cx="310" cy="1"/>
            </a:xfrm>
            <a:prstGeom prst="line">
              <a:avLst/>
            </a:prstGeom>
            <a:noFill/>
            <a:ln w="9525">
              <a:solidFill>
                <a:srgbClr val="000000"/>
              </a:solidFill>
              <a:round/>
              <a:headEnd/>
              <a:tailEnd/>
            </a:ln>
          </p:spPr>
          <p:txBody>
            <a:bodyPr>
              <a:prstTxWarp prst="textNoShape">
                <a:avLst/>
              </a:prstTxWarp>
            </a:bodyPr>
            <a:lstStyle/>
            <a:p>
              <a:endParaRPr lang="en-US"/>
            </a:p>
          </p:txBody>
        </p:sp>
        <p:sp>
          <p:nvSpPr>
            <p:cNvPr id="171023" name="Text Box 15"/>
            <p:cNvSpPr txBox="1">
              <a:spLocks noChangeArrowheads="1"/>
            </p:cNvSpPr>
            <p:nvPr/>
          </p:nvSpPr>
          <p:spPr bwMode="auto">
            <a:xfrm>
              <a:off x="1056" y="1392"/>
              <a:ext cx="862" cy="373"/>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L2 H</a:t>
              </a:r>
              <a:r>
                <a:rPr lang="en-US" altLang="ko-KR" sz="1200">
                  <a:ea typeface="宋体" charset="-122"/>
                  <a:cs typeface="宋体" charset="-122"/>
                </a:rPr>
                <a:t>andoff </a:t>
              </a:r>
            </a:p>
            <a:p>
              <a:pPr algn="l"/>
              <a:r>
                <a:rPr lang="en-US" altLang="ko-KR" sz="1200">
                  <a:ea typeface="宋体" charset="-122"/>
                  <a:cs typeface="宋体" charset="-122"/>
                </a:rPr>
                <a:t>Complete</a:t>
              </a:r>
              <a:endParaRPr lang="en-US" sz="1200"/>
            </a:p>
          </p:txBody>
        </p:sp>
        <p:sp>
          <p:nvSpPr>
            <p:cNvPr id="171024" name="Line 16"/>
            <p:cNvSpPr>
              <a:spLocks noChangeShapeType="1"/>
            </p:cNvSpPr>
            <p:nvPr/>
          </p:nvSpPr>
          <p:spPr bwMode="auto">
            <a:xfrm>
              <a:off x="1854" y="1747"/>
              <a:ext cx="2639" cy="1"/>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171025" name="Line 17"/>
            <p:cNvSpPr>
              <a:spLocks noChangeShapeType="1"/>
            </p:cNvSpPr>
            <p:nvPr/>
          </p:nvSpPr>
          <p:spPr bwMode="auto">
            <a:xfrm flipV="1">
              <a:off x="1854" y="3427"/>
              <a:ext cx="2639" cy="1"/>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171026" name="Text Box 18"/>
            <p:cNvSpPr txBox="1">
              <a:spLocks noChangeArrowheads="1"/>
            </p:cNvSpPr>
            <p:nvPr/>
          </p:nvSpPr>
          <p:spPr bwMode="auto">
            <a:xfrm>
              <a:off x="3678" y="1029"/>
              <a:ext cx="1280" cy="280"/>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Server</a:t>
              </a:r>
              <a:endParaRPr lang="en-US" sz="1200"/>
            </a:p>
          </p:txBody>
        </p:sp>
        <p:sp>
          <p:nvSpPr>
            <p:cNvPr id="171027" name="Line 19"/>
            <p:cNvSpPr>
              <a:spLocks noChangeShapeType="1"/>
            </p:cNvSpPr>
            <p:nvPr/>
          </p:nvSpPr>
          <p:spPr bwMode="auto">
            <a:xfrm flipV="1">
              <a:off x="1854" y="2589"/>
              <a:ext cx="2328" cy="139"/>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171028" name="Text Box 20"/>
            <p:cNvSpPr txBox="1">
              <a:spLocks noChangeArrowheads="1"/>
            </p:cNvSpPr>
            <p:nvPr/>
          </p:nvSpPr>
          <p:spPr bwMode="auto">
            <a:xfrm>
              <a:off x="2544" y="2448"/>
              <a:ext cx="1088" cy="278"/>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OFFER</a:t>
              </a:r>
              <a:endParaRPr lang="en-US" sz="1200"/>
            </a:p>
          </p:txBody>
        </p:sp>
        <p:sp>
          <p:nvSpPr>
            <p:cNvPr id="171029" name="AutoShape 21"/>
            <p:cNvSpPr>
              <a:spLocks/>
            </p:cNvSpPr>
            <p:nvPr/>
          </p:nvSpPr>
          <p:spPr bwMode="auto">
            <a:xfrm>
              <a:off x="4182" y="2028"/>
              <a:ext cx="156" cy="560"/>
            </a:xfrm>
            <a:prstGeom prst="rightBrace">
              <a:avLst>
                <a:gd name="adj1" fmla="val 29915"/>
                <a:gd name="adj2" fmla="val 50000"/>
              </a:avLst>
            </a:prstGeom>
            <a:noFill/>
            <a:ln w="9525">
              <a:solidFill>
                <a:srgbClr val="000000"/>
              </a:solidFill>
              <a:round/>
              <a:headEnd/>
              <a:tailEnd/>
            </a:ln>
          </p:spPr>
          <p:txBody>
            <a:bodyPr>
              <a:prstTxWarp prst="textNoShape">
                <a:avLst/>
              </a:prstTxWarp>
            </a:bodyPr>
            <a:lstStyle/>
            <a:p>
              <a:endParaRPr lang="en-US"/>
            </a:p>
          </p:txBody>
        </p:sp>
        <p:sp>
          <p:nvSpPr>
            <p:cNvPr id="171030" name="Text Box 22"/>
            <p:cNvSpPr txBox="1">
              <a:spLocks noChangeArrowheads="1"/>
            </p:cNvSpPr>
            <p:nvPr/>
          </p:nvSpPr>
          <p:spPr bwMode="auto">
            <a:xfrm>
              <a:off x="4182" y="2170"/>
              <a:ext cx="776"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DAD</a:t>
              </a:r>
              <a:endParaRPr lang="en-US" altLang="ko-KR" sz="1200">
                <a:ea typeface="宋体" charset="-122"/>
                <a:cs typeface="宋体" charset="-122"/>
              </a:endParaRPr>
            </a:p>
            <a:p>
              <a:endParaRPr lang="en-US" altLang="ko-KR" sz="1200">
                <a:ea typeface="宋体" charset="-122"/>
                <a:cs typeface="宋体"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173058" name="Rectangle 2"/>
          <p:cNvSpPr>
            <a:spLocks noGrp="1" noChangeArrowheads="1"/>
          </p:cNvSpPr>
          <p:nvPr>
            <p:ph type="title"/>
          </p:nvPr>
        </p:nvSpPr>
        <p:spPr/>
        <p:txBody>
          <a:bodyPr/>
          <a:lstStyle/>
          <a:p>
            <a:r>
              <a:rPr lang="en-US" sz="4000"/>
              <a:t>Fast Layer 3 Handoff</a:t>
            </a:r>
            <a:br>
              <a:rPr lang="en-US" sz="4000"/>
            </a:br>
            <a:r>
              <a:rPr lang="en-US" sz="2400"/>
              <a:t>Subnet Discovery (1/2)</a:t>
            </a:r>
          </a:p>
        </p:txBody>
      </p:sp>
      <p:sp>
        <p:nvSpPr>
          <p:cNvPr id="173059" name="Rectangle 3"/>
          <p:cNvSpPr>
            <a:spLocks noGrp="1" noChangeArrowheads="1"/>
          </p:cNvSpPr>
          <p:nvPr>
            <p:ph type="body" idx="1"/>
          </p:nvPr>
        </p:nvSpPr>
        <p:spPr>
          <a:xfrm>
            <a:off x="1182688" y="1600200"/>
            <a:ext cx="7772400" cy="3429000"/>
          </a:xfrm>
        </p:spPr>
        <p:txBody>
          <a:bodyPr/>
          <a:lstStyle/>
          <a:p>
            <a:r>
              <a:rPr lang="en-US"/>
              <a:t>Current solutions</a:t>
            </a:r>
          </a:p>
          <a:p>
            <a:pPr lvl="1"/>
            <a:r>
              <a:rPr lang="en-US"/>
              <a:t>Router advertisements</a:t>
            </a:r>
          </a:p>
          <a:p>
            <a:pPr lvl="2"/>
            <a:r>
              <a:rPr lang="en-US"/>
              <a:t>Usually with a frequency on the order of several minutes</a:t>
            </a:r>
          </a:p>
          <a:p>
            <a:pPr lvl="1"/>
            <a:r>
              <a:rPr lang="en-US"/>
              <a:t>DNA working group (IETF)</a:t>
            </a:r>
          </a:p>
          <a:p>
            <a:pPr lvl="2"/>
            <a:r>
              <a:rPr lang="en-US"/>
              <a:t>Detecting network attachments in IPv6 networks only</a:t>
            </a:r>
          </a:p>
        </p:txBody>
      </p:sp>
      <p:sp>
        <p:nvSpPr>
          <p:cNvPr id="173060" name="Text Box 4"/>
          <p:cNvSpPr txBox="1">
            <a:spLocks noChangeArrowheads="1"/>
          </p:cNvSpPr>
          <p:nvPr/>
        </p:nvSpPr>
        <p:spPr bwMode="auto">
          <a:xfrm>
            <a:off x="1828800" y="5410200"/>
            <a:ext cx="6477000" cy="822325"/>
          </a:xfrm>
          <a:prstGeom prst="rect">
            <a:avLst/>
          </a:prstGeom>
          <a:solidFill>
            <a:srgbClr val="FFE885"/>
          </a:solidFill>
          <a:ln w="9525">
            <a:noFill/>
            <a:miter lim="800000"/>
            <a:headEnd/>
            <a:tailEnd/>
          </a:ln>
          <a:effectLst/>
        </p:spPr>
        <p:txBody>
          <a:bodyPr>
            <a:prstTxWarp prst="textNoShape">
              <a:avLst/>
            </a:prstTxWarp>
            <a:spAutoFit/>
          </a:bodyPr>
          <a:lstStyle/>
          <a:p>
            <a:pPr algn="l">
              <a:spcBef>
                <a:spcPct val="50000"/>
              </a:spcBef>
            </a:pPr>
            <a:r>
              <a:rPr lang="en-US" sz="2400">
                <a:latin typeface="Tahoma" charset="0"/>
              </a:rPr>
              <a:t>No solution in IPv4 networks for detecting a subnet change in a timely manner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175106" name="Rectangle 2"/>
          <p:cNvSpPr>
            <a:spLocks noGrp="1" noChangeArrowheads="1"/>
          </p:cNvSpPr>
          <p:nvPr>
            <p:ph type="title"/>
          </p:nvPr>
        </p:nvSpPr>
        <p:spPr/>
        <p:txBody>
          <a:bodyPr/>
          <a:lstStyle/>
          <a:p>
            <a:r>
              <a:rPr lang="en-US" sz="4000"/>
              <a:t>Fast Layer 3 Handoff</a:t>
            </a:r>
            <a:br>
              <a:rPr lang="en-US" sz="4000"/>
            </a:br>
            <a:r>
              <a:rPr lang="en-US" sz="2400"/>
              <a:t>Subnet Discovery (2/2)</a:t>
            </a:r>
          </a:p>
        </p:txBody>
      </p:sp>
      <p:sp>
        <p:nvSpPr>
          <p:cNvPr id="175107" name="Rectangle 3"/>
          <p:cNvSpPr>
            <a:spLocks noGrp="1" noChangeArrowheads="1"/>
          </p:cNvSpPr>
          <p:nvPr>
            <p:ph type="body" idx="1"/>
          </p:nvPr>
        </p:nvSpPr>
        <p:spPr/>
        <p:txBody>
          <a:bodyPr/>
          <a:lstStyle/>
          <a:p>
            <a:pPr>
              <a:lnSpc>
                <a:spcPct val="90000"/>
              </a:lnSpc>
            </a:pPr>
            <a:r>
              <a:rPr lang="en-US" sz="2800"/>
              <a:t>Our approach</a:t>
            </a:r>
          </a:p>
          <a:p>
            <a:pPr lvl="1">
              <a:lnSpc>
                <a:spcPct val="90000"/>
              </a:lnSpc>
            </a:pPr>
            <a:r>
              <a:rPr lang="en-US" sz="2400"/>
              <a:t>After performing a L2 handoff, send a bogus DHCP_REQUEST (using loopback address)</a:t>
            </a:r>
          </a:p>
          <a:p>
            <a:pPr lvl="1">
              <a:lnSpc>
                <a:spcPct val="90000"/>
              </a:lnSpc>
            </a:pPr>
            <a:r>
              <a:rPr lang="en-US" sz="2400"/>
              <a:t>DHCP server responds with a DHCP_NAK which is relayed by the relay agent</a:t>
            </a:r>
          </a:p>
          <a:p>
            <a:pPr lvl="1">
              <a:lnSpc>
                <a:spcPct val="90000"/>
              </a:lnSpc>
            </a:pPr>
            <a:r>
              <a:rPr lang="en-US" sz="2400"/>
              <a:t>From the NAK we can extract subnet information such as default router IP address (IP address of the relay agent)</a:t>
            </a:r>
          </a:p>
          <a:p>
            <a:pPr lvl="1">
              <a:lnSpc>
                <a:spcPct val="90000"/>
              </a:lnSpc>
            </a:pPr>
            <a:r>
              <a:rPr lang="en-US" sz="2400"/>
              <a:t>The client saves the default router IP address in cache</a:t>
            </a:r>
          </a:p>
          <a:p>
            <a:pPr lvl="1">
              <a:lnSpc>
                <a:spcPct val="90000"/>
              </a:lnSpc>
            </a:pPr>
            <a:r>
              <a:rPr lang="en-US" sz="2400"/>
              <a:t>If old AP and new AP have different default router, the subnet has changed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177156" name="Text Box 4"/>
          <p:cNvSpPr txBox="1">
            <a:spLocks noChangeArrowheads="1"/>
          </p:cNvSpPr>
          <p:nvPr/>
        </p:nvSpPr>
        <p:spPr bwMode="auto">
          <a:xfrm>
            <a:off x="1295400" y="5486400"/>
            <a:ext cx="7467600" cy="1190625"/>
          </a:xfrm>
          <a:prstGeom prst="rect">
            <a:avLst/>
          </a:prstGeom>
          <a:solidFill>
            <a:srgbClr val="FFE885"/>
          </a:solidFill>
          <a:ln w="9525">
            <a:noFill/>
            <a:miter lim="800000"/>
            <a:headEnd/>
            <a:tailEnd/>
          </a:ln>
          <a:effectLst/>
        </p:spPr>
        <p:txBody>
          <a:bodyPr>
            <a:prstTxWarp prst="textNoShape">
              <a:avLst/>
            </a:prstTxWarp>
            <a:spAutoFit/>
          </a:bodyPr>
          <a:lstStyle/>
          <a:p>
            <a:pPr algn="l">
              <a:spcBef>
                <a:spcPct val="50000"/>
              </a:spcBef>
            </a:pPr>
            <a:r>
              <a:rPr lang="en-US">
                <a:solidFill>
                  <a:srgbClr val="000000"/>
                </a:solidFill>
                <a:latin typeface="Tahoma" charset="0"/>
              </a:rPr>
              <a:t>While acquiring a new IP address via DHCP, we do not have any disruption regardless of how long the DHCP procedure will be. </a:t>
            </a:r>
            <a:br>
              <a:rPr lang="en-US">
                <a:solidFill>
                  <a:srgbClr val="000000"/>
                </a:solidFill>
                <a:latin typeface="Tahoma" charset="0"/>
              </a:rPr>
            </a:br>
            <a:r>
              <a:rPr lang="en-US">
                <a:solidFill>
                  <a:srgbClr val="000000"/>
                </a:solidFill>
                <a:latin typeface="Tahoma" charset="0"/>
              </a:rPr>
              <a:t>We can use the TEMP_IP as a valid IP for that subnet until the DHCP procedure ends.</a:t>
            </a:r>
          </a:p>
        </p:txBody>
      </p:sp>
      <p:sp>
        <p:nvSpPr>
          <p:cNvPr id="177154" name="Rectangle 2"/>
          <p:cNvSpPr>
            <a:spLocks noGrp="1" noChangeArrowheads="1"/>
          </p:cNvSpPr>
          <p:nvPr>
            <p:ph type="title"/>
          </p:nvPr>
        </p:nvSpPr>
        <p:spPr/>
        <p:txBody>
          <a:bodyPr/>
          <a:lstStyle/>
          <a:p>
            <a:r>
              <a:rPr lang="en-US" sz="4000"/>
              <a:t>Fast Layer 3 Handoff</a:t>
            </a:r>
            <a:br>
              <a:rPr lang="en-US" sz="4000"/>
            </a:br>
            <a:r>
              <a:rPr lang="en-US" sz="2400"/>
              <a:t>Fast Address Acquisition</a:t>
            </a:r>
          </a:p>
        </p:txBody>
      </p:sp>
      <p:sp>
        <p:nvSpPr>
          <p:cNvPr id="177155" name="Rectangle 3"/>
          <p:cNvSpPr>
            <a:spLocks noGrp="1" noChangeArrowheads="1"/>
          </p:cNvSpPr>
          <p:nvPr>
            <p:ph type="body" idx="1"/>
          </p:nvPr>
        </p:nvSpPr>
        <p:spPr>
          <a:xfrm>
            <a:off x="762000" y="1600200"/>
            <a:ext cx="8382000" cy="3962400"/>
          </a:xfrm>
        </p:spPr>
        <p:txBody>
          <a:bodyPr/>
          <a:lstStyle/>
          <a:p>
            <a:pPr>
              <a:lnSpc>
                <a:spcPct val="90000"/>
              </a:lnSpc>
              <a:buSzTx/>
              <a:buFont typeface="Wingdings" charset="2"/>
              <a:buChar char="§"/>
            </a:pPr>
            <a:r>
              <a:rPr lang="en-US">
                <a:solidFill>
                  <a:srgbClr val="000000"/>
                </a:solidFill>
              </a:rPr>
              <a:t>IP address acquisition</a:t>
            </a:r>
            <a:br>
              <a:rPr lang="en-US">
                <a:solidFill>
                  <a:srgbClr val="000000"/>
                </a:solidFill>
              </a:rPr>
            </a:br>
            <a:r>
              <a:rPr lang="en-US" sz="2400">
                <a:solidFill>
                  <a:srgbClr val="000000"/>
                </a:solidFill>
              </a:rPr>
              <a:t>This is the most time consuming part of the L3 handoff process </a:t>
            </a:r>
            <a:r>
              <a:rPr lang="en-US" sz="2400">
                <a:solidFill>
                  <a:srgbClr val="000000"/>
                </a:solidFill>
                <a:sym typeface="Wingdings" charset="2"/>
              </a:rPr>
              <a:t> </a:t>
            </a:r>
            <a:r>
              <a:rPr lang="en-US" sz="2400">
                <a:solidFill>
                  <a:srgbClr val="000000"/>
                </a:solidFill>
              </a:rPr>
              <a:t>DAD takes most of the time</a:t>
            </a:r>
            <a:br>
              <a:rPr lang="en-US" sz="2400">
                <a:solidFill>
                  <a:srgbClr val="000000"/>
                </a:solidFill>
              </a:rPr>
            </a:br>
            <a:r>
              <a:rPr lang="en-US" sz="2400">
                <a:solidFill>
                  <a:srgbClr val="000000"/>
                </a:solidFill>
              </a:rPr>
              <a:t>We optimize the IP address acquisition time as follows:</a:t>
            </a:r>
          </a:p>
          <a:p>
            <a:pPr lvl="1">
              <a:lnSpc>
                <a:spcPct val="90000"/>
              </a:lnSpc>
              <a:buSzTx/>
              <a:buFont typeface="Wingdings" charset="2"/>
              <a:buChar char="§"/>
            </a:pPr>
            <a:r>
              <a:rPr lang="en-US" sz="2000">
                <a:solidFill>
                  <a:srgbClr val="000000"/>
                </a:solidFill>
              </a:rPr>
              <a:t>Checking DHCP client lease file for a valid IP</a:t>
            </a:r>
          </a:p>
          <a:p>
            <a:pPr lvl="1">
              <a:lnSpc>
                <a:spcPct val="90000"/>
              </a:lnSpc>
              <a:buSzTx/>
              <a:buFont typeface="Wingdings" charset="2"/>
              <a:buChar char="§"/>
            </a:pPr>
            <a:r>
              <a:rPr lang="en-US" sz="2000">
                <a:solidFill>
                  <a:srgbClr val="000000"/>
                </a:solidFill>
              </a:rPr>
              <a:t>Temporary IP (“Lease miss”) </a:t>
            </a:r>
            <a:r>
              <a:rPr lang="en-US" sz="2000">
                <a:solidFill>
                  <a:srgbClr val="000000"/>
                </a:solidFill>
                <a:sym typeface="Wingdings" charset="2"/>
              </a:rPr>
              <a:t> </a:t>
            </a:r>
            <a:r>
              <a:rPr lang="en-US" sz="2000">
                <a:solidFill>
                  <a:srgbClr val="000000"/>
                </a:solidFill>
              </a:rPr>
              <a:t>The client “picks” a candidate IP using particular heuristics</a:t>
            </a:r>
          </a:p>
          <a:p>
            <a:pPr lvl="1">
              <a:lnSpc>
                <a:spcPct val="90000"/>
              </a:lnSpc>
              <a:buSzTx/>
              <a:buFont typeface="Wingdings" charset="2"/>
              <a:buChar char="§"/>
            </a:pPr>
            <a:r>
              <a:rPr lang="en-US" sz="2000">
                <a:solidFill>
                  <a:srgbClr val="000000"/>
                </a:solidFill>
              </a:rPr>
              <a:t>SIP re-INVITE </a:t>
            </a:r>
            <a:r>
              <a:rPr lang="en-US" sz="2000">
                <a:solidFill>
                  <a:srgbClr val="000000"/>
                </a:solidFill>
                <a:sym typeface="Wingdings" charset="2"/>
              </a:rPr>
              <a:t> </a:t>
            </a:r>
            <a:r>
              <a:rPr lang="en-US" sz="2000">
                <a:solidFill>
                  <a:srgbClr val="000000"/>
                </a:solidFill>
              </a:rPr>
              <a:t>The CN will update its session with the TEMP_IP</a:t>
            </a:r>
          </a:p>
          <a:p>
            <a:pPr lvl="1">
              <a:lnSpc>
                <a:spcPct val="90000"/>
              </a:lnSpc>
              <a:buSzTx/>
              <a:buFont typeface="Wingdings" charset="2"/>
              <a:buChar char="§"/>
            </a:pPr>
            <a:r>
              <a:rPr lang="en-US" sz="2000">
                <a:solidFill>
                  <a:srgbClr val="000000"/>
                </a:solidFill>
              </a:rPr>
              <a:t>Normal DHCP procedure to acquire the final IP</a:t>
            </a:r>
          </a:p>
          <a:p>
            <a:pPr lvl="1">
              <a:lnSpc>
                <a:spcPct val="90000"/>
              </a:lnSpc>
              <a:buSzTx/>
              <a:buFont typeface="Wingdings" charset="2"/>
              <a:buChar char="§"/>
            </a:pPr>
            <a:r>
              <a:rPr lang="en-US" sz="2000">
                <a:solidFill>
                  <a:srgbClr val="000000"/>
                </a:solidFill>
              </a:rPr>
              <a:t>SIP re-INVITE </a:t>
            </a:r>
            <a:r>
              <a:rPr lang="en-US" sz="2000">
                <a:solidFill>
                  <a:srgbClr val="000000"/>
                </a:solidFill>
                <a:sym typeface="Wingdings" charset="2"/>
              </a:rPr>
              <a:t> </a:t>
            </a:r>
            <a:r>
              <a:rPr lang="en-US" sz="2000">
                <a:solidFill>
                  <a:srgbClr val="000000"/>
                </a:solidFill>
              </a:rPr>
              <a:t>The CN will update its session with the final IP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374786" name="Rectangle 2"/>
          <p:cNvSpPr>
            <a:spLocks noGrp="1" noChangeArrowheads="1"/>
          </p:cNvSpPr>
          <p:nvPr>
            <p:ph type="title"/>
          </p:nvPr>
        </p:nvSpPr>
        <p:spPr/>
        <p:txBody>
          <a:bodyPr/>
          <a:lstStyle/>
          <a:p>
            <a:r>
              <a:rPr lang="en-US" sz="4000"/>
              <a:t>Fast Layer 3 Handoff</a:t>
            </a:r>
            <a:br>
              <a:rPr lang="en-US" sz="4000"/>
            </a:br>
            <a:r>
              <a:rPr lang="en-US" sz="2400"/>
              <a:t>TEMP_IP Selection</a:t>
            </a:r>
          </a:p>
        </p:txBody>
      </p:sp>
      <p:sp>
        <p:nvSpPr>
          <p:cNvPr id="374787" name="Rectangle 3"/>
          <p:cNvSpPr>
            <a:spLocks noGrp="1" noChangeArrowheads="1"/>
          </p:cNvSpPr>
          <p:nvPr>
            <p:ph type="body" idx="1"/>
          </p:nvPr>
        </p:nvSpPr>
        <p:spPr>
          <a:xfrm>
            <a:off x="1182688" y="1600200"/>
            <a:ext cx="7772400" cy="2743200"/>
          </a:xfrm>
        </p:spPr>
        <p:txBody>
          <a:bodyPr/>
          <a:lstStyle/>
          <a:p>
            <a:pPr>
              <a:lnSpc>
                <a:spcPct val="90000"/>
              </a:lnSpc>
            </a:pPr>
            <a:r>
              <a:rPr lang="en-US" sz="2400"/>
              <a:t>Roaming to a new subnet</a:t>
            </a:r>
          </a:p>
          <a:p>
            <a:pPr lvl="1">
              <a:lnSpc>
                <a:spcPct val="90000"/>
              </a:lnSpc>
            </a:pPr>
            <a:r>
              <a:rPr lang="en-US" sz="2000"/>
              <a:t>Select random IP address starting from the router’s IP address (first in the pool). MN sends 10 ARP requests </a:t>
            </a:r>
            <a:r>
              <a:rPr lang="en-US" sz="2000">
                <a:solidFill>
                  <a:srgbClr val="009900"/>
                </a:solidFill>
              </a:rPr>
              <a:t>in parallel</a:t>
            </a:r>
            <a:r>
              <a:rPr lang="en-US" sz="2000"/>
              <a:t> starting from the random IP selected before.</a:t>
            </a:r>
          </a:p>
          <a:p>
            <a:pPr>
              <a:lnSpc>
                <a:spcPct val="90000"/>
              </a:lnSpc>
            </a:pPr>
            <a:r>
              <a:rPr lang="en-US" sz="2400"/>
              <a:t>Roaming to a known subnet (expired lease)</a:t>
            </a:r>
          </a:p>
          <a:p>
            <a:pPr lvl="1">
              <a:lnSpc>
                <a:spcPct val="90000"/>
              </a:lnSpc>
            </a:pPr>
            <a:r>
              <a:rPr lang="en-US" sz="2000"/>
              <a:t>MN starts to send ARP requests to 10 IP addresses in parallel, starting from the IP it last used in that subnet.</a:t>
            </a:r>
          </a:p>
        </p:txBody>
      </p:sp>
      <p:sp>
        <p:nvSpPr>
          <p:cNvPr id="374789" name="Rectangle 5"/>
          <p:cNvSpPr>
            <a:spLocks noChangeArrowheads="1"/>
          </p:cNvSpPr>
          <p:nvPr/>
        </p:nvSpPr>
        <p:spPr bwMode="auto">
          <a:xfrm>
            <a:off x="1185863" y="4191000"/>
            <a:ext cx="7772400" cy="2286000"/>
          </a:xfrm>
          <a:prstGeom prst="rect">
            <a:avLst/>
          </a:prstGeom>
          <a:noFill/>
          <a:ln w="9525">
            <a:noFill/>
            <a:miter lim="800000"/>
            <a:headEnd/>
            <a:tailEnd/>
          </a:ln>
          <a:effectLst/>
        </p:spPr>
        <p:txBody>
          <a:bodyPr>
            <a:prstTxWarp prst="textNoShape">
              <a:avLst/>
            </a:prstTxWarp>
          </a:bodyPr>
          <a:lstStyle/>
          <a:p>
            <a:pPr marL="342900" indent="-342900" algn="l">
              <a:lnSpc>
                <a:spcPct val="90000"/>
              </a:lnSpc>
              <a:spcBef>
                <a:spcPct val="20000"/>
              </a:spcBef>
              <a:buClr>
                <a:schemeClr val="folHlink"/>
              </a:buClr>
              <a:buSzPct val="60000"/>
              <a:buFont typeface="Wingdings" charset="2"/>
              <a:buChar char="n"/>
            </a:pPr>
            <a:r>
              <a:rPr lang="en-US" sz="2400">
                <a:latin typeface="Tahoma" charset="0"/>
              </a:rPr>
              <a:t>Critical factor: time to wait for an ARP response.</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Too small </a:t>
            </a:r>
            <a:r>
              <a:rPr lang="en-US" sz="2000">
                <a:latin typeface="Tahoma" charset="0"/>
                <a:ea typeface="ＭＳ Ｐゴシック" charset="-128"/>
                <a:sym typeface="Wingdings" charset="2"/>
              </a:rPr>
              <a:t></a:t>
            </a:r>
            <a:r>
              <a:rPr lang="en-US" sz="2000">
                <a:latin typeface="Tahoma" charset="0"/>
                <a:ea typeface="ＭＳ Ｐゴシック" charset="-128"/>
              </a:rPr>
              <a:t> higher probability for a duplicate IP</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Too big </a:t>
            </a:r>
            <a:r>
              <a:rPr lang="en-US" sz="2000">
                <a:latin typeface="Tahoma" charset="0"/>
                <a:ea typeface="ＭＳ Ｐゴシック" charset="-128"/>
                <a:sym typeface="Wingdings" charset="2"/>
              </a:rPr>
              <a:t></a:t>
            </a:r>
            <a:r>
              <a:rPr lang="en-US" sz="2000">
                <a:latin typeface="Tahoma" charset="0"/>
                <a:ea typeface="ＭＳ Ｐゴシック" charset="-128"/>
              </a:rPr>
              <a:t> increases total handoff time</a:t>
            </a:r>
            <a:br>
              <a:rPr lang="en-US" sz="2000">
                <a:latin typeface="Tahoma" charset="0"/>
                <a:ea typeface="ＭＳ Ｐゴシック" charset="-128"/>
              </a:rPr>
            </a:br>
            <a:endParaRPr lang="en-US" sz="2000">
              <a:latin typeface="Tahoma" charset="0"/>
              <a:ea typeface="ＭＳ Ｐゴシック" charset="-128"/>
            </a:endParaRPr>
          </a:p>
          <a:p>
            <a:pPr marL="342900" indent="-342900" algn="l">
              <a:lnSpc>
                <a:spcPct val="90000"/>
              </a:lnSpc>
              <a:spcBef>
                <a:spcPct val="20000"/>
              </a:spcBef>
              <a:buClr>
                <a:schemeClr val="folHlink"/>
              </a:buClr>
              <a:buSzPct val="60000"/>
              <a:buFont typeface="Wingdings" charset="2"/>
              <a:buChar char="n"/>
            </a:pPr>
            <a:r>
              <a:rPr lang="en-US" sz="2400">
                <a:latin typeface="Tahoma" charset="0"/>
              </a:rPr>
              <a:t>TEMP_IP: for ongoing sessions only</a:t>
            </a:r>
          </a:p>
          <a:p>
            <a:pPr marL="342900" indent="-342900" algn="l">
              <a:lnSpc>
                <a:spcPct val="90000"/>
              </a:lnSpc>
              <a:spcBef>
                <a:spcPct val="20000"/>
              </a:spcBef>
              <a:buClr>
                <a:schemeClr val="folHlink"/>
              </a:buClr>
              <a:buSzPct val="60000"/>
              <a:buFont typeface="Wingdings" charset="2"/>
              <a:buChar char="n"/>
            </a:pPr>
            <a:r>
              <a:rPr lang="en-US" sz="2400">
                <a:latin typeface="Tahoma" charset="0"/>
              </a:rPr>
              <a:t>Only MN and CN are aware of the TEMP_IP</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 name="Date Placeholder 2"/>
          <p:cNvSpPr>
            <a:spLocks noGrp="1"/>
          </p:cNvSpPr>
          <p:nvPr>
            <p:ph type="dt" sz="half" idx="10"/>
          </p:nvPr>
        </p:nvSpPr>
        <p:spPr/>
        <p:txBody>
          <a:bodyPr/>
          <a:lstStyle/>
          <a:p>
            <a:r>
              <a:rPr lang="en-US" smtClean="0"/>
              <a:t>November 2008</a:t>
            </a:r>
            <a:endParaRPr lang="en-US"/>
          </a:p>
        </p:txBody>
      </p:sp>
      <p:sp>
        <p:nvSpPr>
          <p:cNvPr id="382978" name="Text Box 2"/>
          <p:cNvSpPr txBox="1">
            <a:spLocks noChangeArrowheads="1"/>
          </p:cNvSpPr>
          <p:nvPr/>
        </p:nvSpPr>
        <p:spPr bwMode="auto">
          <a:xfrm>
            <a:off x="1355725" y="2971800"/>
            <a:ext cx="1311275" cy="304800"/>
          </a:xfrm>
          <a:prstGeom prst="rect">
            <a:avLst/>
          </a:prstGeom>
          <a:noFill/>
          <a:ln w="9525">
            <a:noFill/>
            <a:miter lim="800000"/>
            <a:headEnd/>
            <a:tailEnd/>
          </a:ln>
        </p:spPr>
        <p:txBody>
          <a:bodyPr>
            <a:prstTxWarp prst="textNoShape">
              <a:avLst/>
            </a:prstTxWarp>
          </a:bodyPr>
          <a:lstStyle/>
          <a:p>
            <a:pPr marL="342900" indent="-342900" algn="r" latinLnBrk="1">
              <a:spcBef>
                <a:spcPct val="20000"/>
              </a:spcBef>
              <a:buClr>
                <a:srgbClr val="000066"/>
              </a:buClr>
              <a:buFont typeface="Arial" charset="0"/>
              <a:buNone/>
            </a:pPr>
            <a:r>
              <a:rPr kumimoji="1" lang="en-US" altLang="ko-KR" sz="1400" b="1">
                <a:ea typeface="바탕" charset="-127"/>
                <a:cs typeface="바탕" charset="-127"/>
              </a:rPr>
              <a:t>ARP Req.</a:t>
            </a:r>
            <a:endParaRPr kumimoji="1" lang="en-US" sz="1400" b="1">
              <a:ea typeface="굴림" charset="-127"/>
              <a:cs typeface="굴림" charset="-127"/>
            </a:endParaRPr>
          </a:p>
        </p:txBody>
      </p:sp>
      <p:sp>
        <p:nvSpPr>
          <p:cNvPr id="382979" name="Text Box 3"/>
          <p:cNvSpPr txBox="1">
            <a:spLocks noChangeArrowheads="1"/>
          </p:cNvSpPr>
          <p:nvPr/>
        </p:nvSpPr>
        <p:spPr bwMode="auto">
          <a:xfrm>
            <a:off x="2363788" y="2819400"/>
            <a:ext cx="1217612" cy="407988"/>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NAK</a:t>
            </a:r>
            <a:endParaRPr kumimoji="1" lang="en-US" sz="1400" b="1">
              <a:ea typeface="굴림" charset="-127"/>
              <a:cs typeface="굴림" charset="-127"/>
            </a:endParaRPr>
          </a:p>
        </p:txBody>
      </p:sp>
      <p:sp>
        <p:nvSpPr>
          <p:cNvPr id="382980" name="Line 4"/>
          <p:cNvSpPr>
            <a:spLocks noChangeShapeType="1"/>
          </p:cNvSpPr>
          <p:nvPr/>
        </p:nvSpPr>
        <p:spPr bwMode="auto">
          <a:xfrm>
            <a:off x="2620963"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1" name="Line 5"/>
          <p:cNvSpPr>
            <a:spLocks noChangeShapeType="1"/>
          </p:cNvSpPr>
          <p:nvPr/>
        </p:nvSpPr>
        <p:spPr bwMode="auto">
          <a:xfrm>
            <a:off x="3705225"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2" name="Line 6"/>
          <p:cNvSpPr>
            <a:spLocks noChangeShapeType="1"/>
          </p:cNvSpPr>
          <p:nvPr/>
        </p:nvSpPr>
        <p:spPr bwMode="auto">
          <a:xfrm>
            <a:off x="4651375"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3" name="Line 7"/>
          <p:cNvSpPr>
            <a:spLocks noChangeShapeType="1"/>
          </p:cNvSpPr>
          <p:nvPr/>
        </p:nvSpPr>
        <p:spPr bwMode="auto">
          <a:xfrm>
            <a:off x="5599113"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4" name="Text Box 8"/>
          <p:cNvSpPr txBox="1">
            <a:spLocks noChangeArrowheads="1"/>
          </p:cNvSpPr>
          <p:nvPr/>
        </p:nvSpPr>
        <p:spPr bwMode="auto">
          <a:xfrm>
            <a:off x="2413000" y="1450975"/>
            <a:ext cx="541338"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MN</a:t>
            </a:r>
            <a:endParaRPr kumimoji="1" lang="en-US" sz="1400" b="1">
              <a:ea typeface="굴림" charset="-127"/>
              <a:cs typeface="굴림" charset="-127"/>
            </a:endParaRPr>
          </a:p>
        </p:txBody>
      </p:sp>
      <p:sp>
        <p:nvSpPr>
          <p:cNvPr id="382985" name="Text Box 9"/>
          <p:cNvSpPr txBox="1">
            <a:spLocks noChangeArrowheads="1"/>
          </p:cNvSpPr>
          <p:nvPr/>
        </p:nvSpPr>
        <p:spPr bwMode="auto">
          <a:xfrm>
            <a:off x="3360738" y="1450975"/>
            <a:ext cx="108267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DHCPd</a:t>
            </a:r>
            <a:endParaRPr kumimoji="1" lang="en-US" sz="1400" b="1">
              <a:ea typeface="굴림" charset="-127"/>
              <a:cs typeface="굴림" charset="-127"/>
            </a:endParaRPr>
          </a:p>
        </p:txBody>
      </p:sp>
      <p:sp>
        <p:nvSpPr>
          <p:cNvPr id="382986" name="Line 10"/>
          <p:cNvSpPr>
            <a:spLocks noChangeShapeType="1"/>
          </p:cNvSpPr>
          <p:nvPr/>
        </p:nvSpPr>
        <p:spPr bwMode="auto">
          <a:xfrm>
            <a:off x="2620963" y="2736850"/>
            <a:ext cx="1084262" cy="2063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87" name="Line 11"/>
          <p:cNvSpPr>
            <a:spLocks noChangeShapeType="1"/>
          </p:cNvSpPr>
          <p:nvPr/>
        </p:nvSpPr>
        <p:spPr bwMode="auto">
          <a:xfrm flipV="1">
            <a:off x="2620963" y="2943225"/>
            <a:ext cx="1084262" cy="203200"/>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88" name="Text Box 12"/>
          <p:cNvSpPr txBox="1">
            <a:spLocks noChangeArrowheads="1"/>
          </p:cNvSpPr>
          <p:nvPr/>
        </p:nvSpPr>
        <p:spPr bwMode="auto">
          <a:xfrm>
            <a:off x="2667000" y="2514600"/>
            <a:ext cx="1408113" cy="40798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DHCP Req.</a:t>
            </a:r>
            <a:endParaRPr kumimoji="1" lang="en-US" sz="1400" b="1">
              <a:ea typeface="굴림" charset="-127"/>
              <a:cs typeface="굴림" charset="-127"/>
            </a:endParaRPr>
          </a:p>
        </p:txBody>
      </p:sp>
      <p:sp>
        <p:nvSpPr>
          <p:cNvPr id="382989" name="Line 13"/>
          <p:cNvSpPr>
            <a:spLocks noChangeShapeType="1"/>
          </p:cNvSpPr>
          <p:nvPr/>
        </p:nvSpPr>
        <p:spPr bwMode="auto">
          <a:xfrm flipH="1">
            <a:off x="1944688" y="3281363"/>
            <a:ext cx="676275" cy="31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0" name="Line 14"/>
          <p:cNvSpPr>
            <a:spLocks noChangeShapeType="1"/>
          </p:cNvSpPr>
          <p:nvPr/>
        </p:nvSpPr>
        <p:spPr bwMode="auto">
          <a:xfrm>
            <a:off x="2620963" y="3963988"/>
            <a:ext cx="2030412" cy="207962"/>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1" name="Text Box 15"/>
          <p:cNvSpPr txBox="1">
            <a:spLocks noChangeArrowheads="1"/>
          </p:cNvSpPr>
          <p:nvPr/>
        </p:nvSpPr>
        <p:spPr bwMode="auto">
          <a:xfrm>
            <a:off x="2620963" y="3719513"/>
            <a:ext cx="1219200" cy="411162"/>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ARP Req.</a:t>
            </a:r>
            <a:endParaRPr kumimoji="1" lang="en-US" sz="1400" b="1">
              <a:ea typeface="굴림" charset="-127"/>
              <a:cs typeface="굴림" charset="-127"/>
            </a:endParaRPr>
          </a:p>
        </p:txBody>
      </p:sp>
      <p:sp>
        <p:nvSpPr>
          <p:cNvPr id="382992" name="Text Box 16"/>
          <p:cNvSpPr txBox="1">
            <a:spLocks noChangeArrowheads="1"/>
          </p:cNvSpPr>
          <p:nvPr/>
        </p:nvSpPr>
        <p:spPr bwMode="auto">
          <a:xfrm>
            <a:off x="4308475" y="1447800"/>
            <a:ext cx="811213" cy="406400"/>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Router</a:t>
            </a:r>
            <a:endParaRPr kumimoji="1" lang="en-US" sz="1400" b="1">
              <a:ea typeface="굴림" charset="-127"/>
              <a:cs typeface="굴림" charset="-127"/>
            </a:endParaRPr>
          </a:p>
        </p:txBody>
      </p:sp>
      <p:sp>
        <p:nvSpPr>
          <p:cNvPr id="382993" name="Line 17"/>
          <p:cNvSpPr>
            <a:spLocks noChangeShapeType="1"/>
          </p:cNvSpPr>
          <p:nvPr/>
        </p:nvSpPr>
        <p:spPr bwMode="auto">
          <a:xfrm flipV="1">
            <a:off x="2620963" y="4171950"/>
            <a:ext cx="2030412" cy="200025"/>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94" name="Text Box 18"/>
          <p:cNvSpPr txBox="1">
            <a:spLocks noChangeArrowheads="1"/>
          </p:cNvSpPr>
          <p:nvPr/>
        </p:nvSpPr>
        <p:spPr bwMode="auto">
          <a:xfrm>
            <a:off x="2209800" y="4025900"/>
            <a:ext cx="1955800" cy="409575"/>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ARP Resp.</a:t>
            </a:r>
            <a:endParaRPr kumimoji="1" lang="en-US" sz="1400" b="1">
              <a:ea typeface="굴림" charset="-127"/>
              <a:cs typeface="굴림" charset="-127"/>
            </a:endParaRPr>
          </a:p>
        </p:txBody>
      </p:sp>
      <p:sp>
        <p:nvSpPr>
          <p:cNvPr id="382995" name="Line 19"/>
          <p:cNvSpPr>
            <a:spLocks noChangeShapeType="1"/>
          </p:cNvSpPr>
          <p:nvPr/>
        </p:nvSpPr>
        <p:spPr bwMode="auto">
          <a:xfrm>
            <a:off x="2620963" y="4786313"/>
            <a:ext cx="2978150" cy="2047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6" name="Text Box 20"/>
          <p:cNvSpPr txBox="1">
            <a:spLocks noChangeArrowheads="1"/>
          </p:cNvSpPr>
          <p:nvPr/>
        </p:nvSpPr>
        <p:spPr bwMode="auto">
          <a:xfrm>
            <a:off x="5391150" y="1447800"/>
            <a:ext cx="541338" cy="409575"/>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CN</a:t>
            </a:r>
            <a:endParaRPr kumimoji="1" lang="en-US" sz="1400" b="1">
              <a:ea typeface="굴림" charset="-127"/>
              <a:cs typeface="굴림" charset="-127"/>
            </a:endParaRPr>
          </a:p>
        </p:txBody>
      </p:sp>
      <p:sp>
        <p:nvSpPr>
          <p:cNvPr id="382997" name="Text Box 21"/>
          <p:cNvSpPr txBox="1">
            <a:spLocks noChangeArrowheads="1"/>
          </p:cNvSpPr>
          <p:nvPr/>
        </p:nvSpPr>
        <p:spPr bwMode="auto">
          <a:xfrm>
            <a:off x="3708400" y="4638675"/>
            <a:ext cx="1219200"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INVITE</a:t>
            </a:r>
            <a:endParaRPr kumimoji="1" lang="en-US" sz="1400" b="1">
              <a:ea typeface="굴림" charset="-127"/>
              <a:cs typeface="굴림" charset="-127"/>
            </a:endParaRPr>
          </a:p>
        </p:txBody>
      </p:sp>
      <p:sp>
        <p:nvSpPr>
          <p:cNvPr id="382998" name="Line 22"/>
          <p:cNvSpPr>
            <a:spLocks noChangeShapeType="1"/>
          </p:cNvSpPr>
          <p:nvPr/>
        </p:nvSpPr>
        <p:spPr bwMode="auto">
          <a:xfrm flipV="1">
            <a:off x="2620963" y="5197475"/>
            <a:ext cx="2978150" cy="203200"/>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99" name="Text Box 23"/>
          <p:cNvSpPr txBox="1">
            <a:spLocks noChangeArrowheads="1"/>
          </p:cNvSpPr>
          <p:nvPr/>
        </p:nvSpPr>
        <p:spPr bwMode="auto">
          <a:xfrm>
            <a:off x="3705225" y="5064125"/>
            <a:ext cx="121761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OK</a:t>
            </a:r>
            <a:endParaRPr kumimoji="1" lang="en-US" sz="1400" b="1">
              <a:ea typeface="굴림" charset="-127"/>
              <a:cs typeface="굴림" charset="-127"/>
            </a:endParaRPr>
          </a:p>
        </p:txBody>
      </p:sp>
      <p:sp>
        <p:nvSpPr>
          <p:cNvPr id="383000" name="Line 24"/>
          <p:cNvSpPr>
            <a:spLocks noChangeShapeType="1"/>
          </p:cNvSpPr>
          <p:nvPr/>
        </p:nvSpPr>
        <p:spPr bwMode="auto">
          <a:xfrm>
            <a:off x="2620963" y="5981700"/>
            <a:ext cx="2978150" cy="2063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01" name="Text Box 25"/>
          <p:cNvSpPr txBox="1">
            <a:spLocks noChangeArrowheads="1"/>
          </p:cNvSpPr>
          <p:nvPr/>
        </p:nvSpPr>
        <p:spPr bwMode="auto">
          <a:xfrm>
            <a:off x="3705225" y="6100763"/>
            <a:ext cx="121761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ACK</a:t>
            </a:r>
            <a:endParaRPr kumimoji="1" lang="en-US" sz="1400" b="1">
              <a:ea typeface="굴림" charset="-127"/>
              <a:cs typeface="굴림" charset="-127"/>
            </a:endParaRPr>
          </a:p>
        </p:txBody>
      </p:sp>
      <p:sp>
        <p:nvSpPr>
          <p:cNvPr id="383002" name="Line 26"/>
          <p:cNvSpPr>
            <a:spLocks noChangeShapeType="1"/>
          </p:cNvSpPr>
          <p:nvPr/>
        </p:nvSpPr>
        <p:spPr bwMode="auto">
          <a:xfrm flipH="1" flipV="1">
            <a:off x="2620963" y="5603875"/>
            <a:ext cx="3017837" cy="34925"/>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en-US"/>
          </a:p>
        </p:txBody>
      </p:sp>
      <p:sp>
        <p:nvSpPr>
          <p:cNvPr id="383003" name="Text Box 27"/>
          <p:cNvSpPr txBox="1">
            <a:spLocks noChangeArrowheads="1"/>
          </p:cNvSpPr>
          <p:nvPr/>
        </p:nvSpPr>
        <p:spPr bwMode="auto">
          <a:xfrm>
            <a:off x="3276600" y="5638800"/>
            <a:ext cx="2327275" cy="3048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RTP packets (TEMP_IP) </a:t>
            </a:r>
            <a:endParaRPr kumimoji="1" lang="en-US" sz="1400" b="1">
              <a:ea typeface="굴림" charset="-127"/>
              <a:cs typeface="굴림" charset="-127"/>
            </a:endParaRPr>
          </a:p>
        </p:txBody>
      </p:sp>
      <p:sp>
        <p:nvSpPr>
          <p:cNvPr id="383004" name="Line 28"/>
          <p:cNvSpPr>
            <a:spLocks noChangeShapeType="1"/>
          </p:cNvSpPr>
          <p:nvPr/>
        </p:nvSpPr>
        <p:spPr bwMode="auto">
          <a:xfrm>
            <a:off x="2351088" y="2533650"/>
            <a:ext cx="269875"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383005" name="Line 29"/>
          <p:cNvSpPr>
            <a:spLocks noChangeShapeType="1"/>
          </p:cNvSpPr>
          <p:nvPr/>
        </p:nvSpPr>
        <p:spPr bwMode="auto">
          <a:xfrm>
            <a:off x="2620963" y="2533650"/>
            <a:ext cx="3656012" cy="1588"/>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6" name="Line 30"/>
          <p:cNvSpPr>
            <a:spLocks noChangeShapeType="1"/>
          </p:cNvSpPr>
          <p:nvPr/>
        </p:nvSpPr>
        <p:spPr bwMode="auto">
          <a:xfrm>
            <a:off x="2620963" y="3146425"/>
            <a:ext cx="3656012" cy="3175"/>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7" name="Line 31"/>
          <p:cNvSpPr>
            <a:spLocks noChangeShapeType="1"/>
          </p:cNvSpPr>
          <p:nvPr/>
        </p:nvSpPr>
        <p:spPr bwMode="auto">
          <a:xfrm>
            <a:off x="2620963" y="3965575"/>
            <a:ext cx="3656012" cy="4763"/>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8" name="Line 32"/>
          <p:cNvSpPr>
            <a:spLocks noChangeShapeType="1"/>
          </p:cNvSpPr>
          <p:nvPr/>
        </p:nvSpPr>
        <p:spPr bwMode="auto">
          <a:xfrm>
            <a:off x="2620963" y="4376738"/>
            <a:ext cx="3656012" cy="3175"/>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9" name="Line 33"/>
          <p:cNvSpPr>
            <a:spLocks noChangeShapeType="1"/>
          </p:cNvSpPr>
          <p:nvPr/>
        </p:nvSpPr>
        <p:spPr bwMode="auto">
          <a:xfrm>
            <a:off x="2620963" y="4787900"/>
            <a:ext cx="3656012" cy="1588"/>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10" name="Line 34"/>
          <p:cNvSpPr>
            <a:spLocks noChangeShapeType="1"/>
          </p:cNvSpPr>
          <p:nvPr/>
        </p:nvSpPr>
        <p:spPr bwMode="auto">
          <a:xfrm>
            <a:off x="2620963" y="5402263"/>
            <a:ext cx="3656012" cy="1587"/>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11" name="Line 35"/>
          <p:cNvSpPr>
            <a:spLocks noChangeShapeType="1"/>
          </p:cNvSpPr>
          <p:nvPr/>
        </p:nvSpPr>
        <p:spPr bwMode="auto">
          <a:xfrm>
            <a:off x="6003925" y="2533650"/>
            <a:ext cx="0" cy="612775"/>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2" name="Text Box 36"/>
          <p:cNvSpPr txBox="1">
            <a:spLocks noChangeArrowheads="1"/>
          </p:cNvSpPr>
          <p:nvPr/>
        </p:nvSpPr>
        <p:spPr bwMode="auto">
          <a:xfrm>
            <a:off x="6003925" y="3351213"/>
            <a:ext cx="812800"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138 ms</a:t>
            </a:r>
            <a:endParaRPr kumimoji="1" lang="en-US" sz="1400" b="1">
              <a:ea typeface="굴림" charset="-127"/>
              <a:cs typeface="굴림" charset="-127"/>
            </a:endParaRPr>
          </a:p>
        </p:txBody>
      </p:sp>
      <p:sp>
        <p:nvSpPr>
          <p:cNvPr id="383013" name="Line 37"/>
          <p:cNvSpPr>
            <a:spLocks noChangeShapeType="1"/>
          </p:cNvSpPr>
          <p:nvPr/>
        </p:nvSpPr>
        <p:spPr bwMode="auto">
          <a:xfrm>
            <a:off x="6003925" y="3146425"/>
            <a:ext cx="0" cy="819150"/>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4" name="Text Box 38"/>
          <p:cNvSpPr txBox="1">
            <a:spLocks noChangeArrowheads="1"/>
          </p:cNvSpPr>
          <p:nvPr/>
        </p:nvSpPr>
        <p:spPr bwMode="auto">
          <a:xfrm>
            <a:off x="6003925" y="2736850"/>
            <a:ext cx="854075" cy="40798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22 ms</a:t>
            </a:r>
            <a:endParaRPr kumimoji="1" lang="en-US" sz="1400" b="1">
              <a:ea typeface="굴림" charset="-127"/>
              <a:cs typeface="굴림" charset="-127"/>
            </a:endParaRPr>
          </a:p>
        </p:txBody>
      </p:sp>
      <p:sp>
        <p:nvSpPr>
          <p:cNvPr id="383015" name="Line 39"/>
          <p:cNvSpPr>
            <a:spLocks noChangeShapeType="1"/>
          </p:cNvSpPr>
          <p:nvPr/>
        </p:nvSpPr>
        <p:spPr bwMode="auto">
          <a:xfrm>
            <a:off x="6003925" y="3965575"/>
            <a:ext cx="0" cy="411163"/>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6" name="Text Box 40"/>
          <p:cNvSpPr txBox="1">
            <a:spLocks noChangeArrowheads="1"/>
          </p:cNvSpPr>
          <p:nvPr/>
        </p:nvSpPr>
        <p:spPr bwMode="auto">
          <a:xfrm>
            <a:off x="6003925" y="3965575"/>
            <a:ext cx="67786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4 ms</a:t>
            </a:r>
            <a:endParaRPr kumimoji="1" lang="en-US" sz="1400" b="1">
              <a:ea typeface="굴림" charset="-127"/>
              <a:cs typeface="굴림" charset="-127"/>
            </a:endParaRPr>
          </a:p>
        </p:txBody>
      </p:sp>
      <p:sp>
        <p:nvSpPr>
          <p:cNvPr id="383017" name="Line 41"/>
          <p:cNvSpPr>
            <a:spLocks noChangeShapeType="1"/>
          </p:cNvSpPr>
          <p:nvPr/>
        </p:nvSpPr>
        <p:spPr bwMode="auto">
          <a:xfrm>
            <a:off x="6003925" y="4376738"/>
            <a:ext cx="0" cy="409575"/>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8" name="Text Box 42"/>
          <p:cNvSpPr txBox="1">
            <a:spLocks noChangeArrowheads="1"/>
          </p:cNvSpPr>
          <p:nvPr/>
        </p:nvSpPr>
        <p:spPr bwMode="auto">
          <a:xfrm>
            <a:off x="6003925" y="4448175"/>
            <a:ext cx="67786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4 ms</a:t>
            </a:r>
            <a:endParaRPr kumimoji="1" lang="en-US" sz="1400" b="1">
              <a:ea typeface="굴림" charset="-127"/>
              <a:cs typeface="굴림" charset="-127"/>
            </a:endParaRPr>
          </a:p>
        </p:txBody>
      </p:sp>
      <p:sp>
        <p:nvSpPr>
          <p:cNvPr id="383019" name="Line 43"/>
          <p:cNvSpPr>
            <a:spLocks noChangeShapeType="1"/>
          </p:cNvSpPr>
          <p:nvPr/>
        </p:nvSpPr>
        <p:spPr bwMode="auto">
          <a:xfrm>
            <a:off x="6003925" y="4786313"/>
            <a:ext cx="0" cy="614362"/>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20" name="Text Box 44"/>
          <p:cNvSpPr txBox="1">
            <a:spLocks noChangeArrowheads="1"/>
          </p:cNvSpPr>
          <p:nvPr/>
        </p:nvSpPr>
        <p:spPr bwMode="auto">
          <a:xfrm>
            <a:off x="6003925" y="4943475"/>
            <a:ext cx="93027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29 ms</a:t>
            </a:r>
            <a:endParaRPr kumimoji="1" lang="en-US" sz="1400" b="1">
              <a:ea typeface="굴림" charset="-127"/>
              <a:cs typeface="굴림" charset="-127"/>
            </a:endParaRPr>
          </a:p>
        </p:txBody>
      </p:sp>
      <p:sp>
        <p:nvSpPr>
          <p:cNvPr id="383021" name="Line 45"/>
          <p:cNvSpPr>
            <a:spLocks noChangeShapeType="1"/>
          </p:cNvSpPr>
          <p:nvPr/>
        </p:nvSpPr>
        <p:spPr bwMode="auto">
          <a:xfrm flipH="1">
            <a:off x="1944688" y="3370263"/>
            <a:ext cx="676275" cy="15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22" name="Line 46"/>
          <p:cNvSpPr>
            <a:spLocks noChangeShapeType="1"/>
          </p:cNvSpPr>
          <p:nvPr/>
        </p:nvSpPr>
        <p:spPr bwMode="auto">
          <a:xfrm flipH="1">
            <a:off x="1944688" y="3454400"/>
            <a:ext cx="676275" cy="31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23" name="AutoShape 47"/>
          <p:cNvSpPr>
            <a:spLocks/>
          </p:cNvSpPr>
          <p:nvPr/>
        </p:nvSpPr>
        <p:spPr bwMode="auto">
          <a:xfrm>
            <a:off x="2486025" y="3351213"/>
            <a:ext cx="134938" cy="614362"/>
          </a:xfrm>
          <a:prstGeom prst="leftBrace">
            <a:avLst>
              <a:gd name="adj1" fmla="val 37941"/>
              <a:gd name="adj2" fmla="val 50000"/>
            </a:avLst>
          </a:prstGeom>
          <a:noFill/>
          <a:ln w="9525">
            <a:solidFill>
              <a:srgbClr val="000000"/>
            </a:solidFill>
            <a:round/>
            <a:headEnd/>
            <a:tailEnd/>
          </a:ln>
        </p:spPr>
        <p:txBody>
          <a:bodyPr>
            <a:prstTxWarp prst="textNoShape">
              <a:avLst/>
            </a:prstTxWarp>
          </a:bodyPr>
          <a:lstStyle/>
          <a:p>
            <a:endParaRPr lang="en-US"/>
          </a:p>
        </p:txBody>
      </p:sp>
      <p:sp>
        <p:nvSpPr>
          <p:cNvPr id="383024" name="Text Box 48"/>
          <p:cNvSpPr txBox="1">
            <a:spLocks noChangeArrowheads="1"/>
          </p:cNvSpPr>
          <p:nvPr/>
        </p:nvSpPr>
        <p:spPr bwMode="auto">
          <a:xfrm>
            <a:off x="1295400" y="3479800"/>
            <a:ext cx="133032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Waiting time</a:t>
            </a:r>
            <a:endParaRPr kumimoji="1" lang="en-US" sz="1400" b="1">
              <a:ea typeface="굴림" charset="-127"/>
              <a:cs typeface="굴림" charset="-127"/>
            </a:endParaRPr>
          </a:p>
        </p:txBody>
      </p:sp>
      <p:sp>
        <p:nvSpPr>
          <p:cNvPr id="383025" name="Text Box 49"/>
          <p:cNvSpPr txBox="1">
            <a:spLocks noChangeArrowheads="1"/>
          </p:cNvSpPr>
          <p:nvPr/>
        </p:nvSpPr>
        <p:spPr bwMode="auto">
          <a:xfrm>
            <a:off x="6973888" y="3581400"/>
            <a:ext cx="1346200" cy="341313"/>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IP acquisition</a:t>
            </a:r>
            <a:endParaRPr kumimoji="1" lang="en-US" sz="1400" b="1">
              <a:ea typeface="굴림" charset="-127"/>
              <a:cs typeface="굴림" charset="-127"/>
            </a:endParaRPr>
          </a:p>
        </p:txBody>
      </p:sp>
      <p:sp>
        <p:nvSpPr>
          <p:cNvPr id="383026" name="Text Box 50"/>
          <p:cNvSpPr txBox="1">
            <a:spLocks noChangeArrowheads="1"/>
          </p:cNvSpPr>
          <p:nvPr/>
        </p:nvSpPr>
        <p:spPr bwMode="auto">
          <a:xfrm>
            <a:off x="7035800" y="4983163"/>
            <a:ext cx="1346200" cy="366712"/>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signaling</a:t>
            </a:r>
            <a:endParaRPr kumimoji="1" lang="en-US" sz="1400" b="1">
              <a:ea typeface="굴림" charset="-127"/>
              <a:cs typeface="굴림" charset="-127"/>
            </a:endParaRPr>
          </a:p>
        </p:txBody>
      </p:sp>
      <p:sp>
        <p:nvSpPr>
          <p:cNvPr id="383027" name="Text Box 51"/>
          <p:cNvSpPr txBox="1">
            <a:spLocks noChangeArrowheads="1"/>
          </p:cNvSpPr>
          <p:nvPr/>
        </p:nvSpPr>
        <p:spPr bwMode="auto">
          <a:xfrm>
            <a:off x="1463675" y="2032000"/>
            <a:ext cx="1163638"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L2 handoff</a:t>
            </a:r>
            <a:br>
              <a:rPr lang="en-US" sz="1400" b="1"/>
            </a:br>
            <a:r>
              <a:rPr lang="en-US" sz="1400" b="1"/>
              <a:t>complete</a:t>
            </a:r>
          </a:p>
        </p:txBody>
      </p:sp>
      <p:sp>
        <p:nvSpPr>
          <p:cNvPr id="383028" name="Text Box 52"/>
          <p:cNvSpPr txBox="1">
            <a:spLocks noChangeArrowheads="1"/>
          </p:cNvSpPr>
          <p:nvPr/>
        </p:nvSpPr>
        <p:spPr bwMode="auto">
          <a:xfrm>
            <a:off x="6911975" y="2606675"/>
            <a:ext cx="1470025"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Detecting subnet change</a:t>
            </a:r>
          </a:p>
        </p:txBody>
      </p:sp>
      <p:sp>
        <p:nvSpPr>
          <p:cNvPr id="383029" name="AutoShape 53"/>
          <p:cNvSpPr>
            <a:spLocks/>
          </p:cNvSpPr>
          <p:nvPr/>
        </p:nvSpPr>
        <p:spPr bwMode="auto">
          <a:xfrm>
            <a:off x="6729413" y="3154363"/>
            <a:ext cx="122237" cy="1219200"/>
          </a:xfrm>
          <a:prstGeom prst="rightBrace">
            <a:avLst>
              <a:gd name="adj1" fmla="val 8311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3030" name="Text Box 54"/>
          <p:cNvSpPr txBox="1">
            <a:spLocks noChangeArrowheads="1"/>
          </p:cNvSpPr>
          <p:nvPr/>
        </p:nvSpPr>
        <p:spPr bwMode="auto">
          <a:xfrm>
            <a:off x="7035800" y="4313238"/>
            <a:ext cx="1223963"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Processing overhead</a:t>
            </a:r>
          </a:p>
        </p:txBody>
      </p:sp>
      <p:sp>
        <p:nvSpPr>
          <p:cNvPr id="383031" name="Rectangle 55"/>
          <p:cNvSpPr>
            <a:spLocks noGrp="1" noChangeArrowheads="1"/>
          </p:cNvSpPr>
          <p:nvPr>
            <p:ph type="title"/>
          </p:nvPr>
        </p:nvSpPr>
        <p:spPr/>
        <p:txBody>
          <a:bodyPr/>
          <a:lstStyle/>
          <a:p>
            <a:r>
              <a:rPr lang="en-US" sz="4000"/>
              <a:t>Fast Layer 3 Handoff</a:t>
            </a:r>
            <a:br>
              <a:rPr lang="en-US" sz="4000"/>
            </a:br>
            <a:r>
              <a:rPr lang="en-US" sz="2400"/>
              <a:t>Measurement Results (1/2)</a:t>
            </a:r>
          </a:p>
        </p:txBody>
      </p:sp>
      <p:sp>
        <p:nvSpPr>
          <p:cNvPr id="383032" name="Line 56"/>
          <p:cNvSpPr>
            <a:spLocks noChangeShapeType="1"/>
          </p:cNvSpPr>
          <p:nvPr/>
        </p:nvSpPr>
        <p:spPr bwMode="auto">
          <a:xfrm flipH="1" flipV="1">
            <a:off x="2620963" y="5527675"/>
            <a:ext cx="3017837" cy="34925"/>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Date Placeholder 3"/>
          <p:cNvSpPr>
            <a:spLocks noGrp="1"/>
          </p:cNvSpPr>
          <p:nvPr>
            <p:ph type="dt" sz="half" idx="10"/>
          </p:nvPr>
        </p:nvSpPr>
        <p:spPr/>
        <p:txBody>
          <a:bodyPr/>
          <a:lstStyle/>
          <a:p>
            <a:r>
              <a:rPr lang="en-US" smtClean="0"/>
              <a:t>November 2008</a:t>
            </a:r>
            <a:endParaRPr lang="en-US"/>
          </a:p>
        </p:txBody>
      </p:sp>
      <p:sp>
        <p:nvSpPr>
          <p:cNvPr id="164866" name="Rectangle 2"/>
          <p:cNvSpPr>
            <a:spLocks noGrp="1" noChangeArrowheads="1"/>
          </p:cNvSpPr>
          <p:nvPr>
            <p:ph type="title"/>
          </p:nvPr>
        </p:nvSpPr>
        <p:spPr/>
        <p:txBody>
          <a:bodyPr/>
          <a:lstStyle/>
          <a:p>
            <a:r>
              <a:rPr lang="en-US" sz="4000"/>
              <a:t>VoIP and IEEE 802.11</a:t>
            </a:r>
            <a:br>
              <a:rPr lang="en-US" sz="4000"/>
            </a:br>
            <a:r>
              <a:rPr lang="en-US" sz="2400"/>
              <a:t>Architecture</a:t>
            </a:r>
          </a:p>
        </p:txBody>
      </p:sp>
      <p:pic>
        <p:nvPicPr>
          <p:cNvPr id="164868" name="Picture 4" descr="mr314_big">
            <a:hlinkClick r:id="rId3"/>
          </p:cNvPr>
          <p:cNvPicPr>
            <a:picLocks noChangeAspect="1" noChangeArrowheads="1"/>
          </p:cNvPicPr>
          <p:nvPr/>
        </p:nvPicPr>
        <p:blipFill>
          <a:blip r:embed="rId4"/>
          <a:srcRect/>
          <a:stretch>
            <a:fillRect/>
          </a:stretch>
        </p:blipFill>
        <p:spPr bwMode="auto">
          <a:xfrm>
            <a:off x="3727450" y="4527550"/>
            <a:ext cx="758825" cy="633413"/>
          </a:xfrm>
          <a:prstGeom prst="rect">
            <a:avLst/>
          </a:prstGeom>
          <a:noFill/>
        </p:spPr>
      </p:pic>
      <p:sp>
        <p:nvSpPr>
          <p:cNvPr id="164869" name="AutoShape 5"/>
          <p:cNvSpPr>
            <a:spLocks noChangeArrowheads="1"/>
          </p:cNvSpPr>
          <p:nvPr/>
        </p:nvSpPr>
        <p:spPr bwMode="auto">
          <a:xfrm>
            <a:off x="1222375" y="5862638"/>
            <a:ext cx="3035300" cy="276225"/>
          </a:xfrm>
          <a:prstGeom prst="leftRightArrow">
            <a:avLst>
              <a:gd name="adj1" fmla="val 50000"/>
              <a:gd name="adj2" fmla="val 160503"/>
            </a:avLst>
          </a:prstGeom>
          <a:solidFill>
            <a:srgbClr val="FFFFFF"/>
          </a:solidFill>
          <a:ln w="9525">
            <a:solidFill>
              <a:srgbClr val="000000"/>
            </a:solidFill>
            <a:miter lim="800000"/>
            <a:headEnd/>
            <a:tailEnd/>
          </a:ln>
        </p:spPr>
        <p:txBody>
          <a:bodyPr>
            <a:prstTxWarp prst="textNoShape">
              <a:avLst/>
            </a:prstTxWarp>
          </a:bodyPr>
          <a:lstStyle/>
          <a:p>
            <a:endParaRPr lang="en-US"/>
          </a:p>
        </p:txBody>
      </p:sp>
      <p:pic>
        <p:nvPicPr>
          <p:cNvPr id="164870" name="Picture 6" descr="mr314_big">
            <a:hlinkClick r:id="rId3"/>
          </p:cNvPr>
          <p:cNvPicPr>
            <a:picLocks noChangeAspect="1" noChangeArrowheads="1"/>
          </p:cNvPicPr>
          <p:nvPr/>
        </p:nvPicPr>
        <p:blipFill>
          <a:blip r:embed="rId4"/>
          <a:srcRect/>
          <a:stretch>
            <a:fillRect/>
          </a:stretch>
        </p:blipFill>
        <p:spPr bwMode="auto">
          <a:xfrm>
            <a:off x="2360613" y="4470400"/>
            <a:ext cx="758825" cy="631825"/>
          </a:xfrm>
          <a:prstGeom prst="rect">
            <a:avLst/>
          </a:prstGeom>
          <a:noFill/>
        </p:spPr>
      </p:pic>
      <p:sp>
        <p:nvSpPr>
          <p:cNvPr id="164871" name="Oval 7"/>
          <p:cNvSpPr>
            <a:spLocks noChangeArrowheads="1"/>
          </p:cNvSpPr>
          <p:nvPr/>
        </p:nvSpPr>
        <p:spPr bwMode="auto">
          <a:xfrm>
            <a:off x="1525588" y="4470400"/>
            <a:ext cx="2162175" cy="1930400"/>
          </a:xfrm>
          <a:prstGeom prst="ellipse">
            <a:avLst/>
          </a:prstGeom>
          <a:noFill/>
          <a:ln w="19050">
            <a:solidFill>
              <a:srgbClr val="000000"/>
            </a:solidFill>
            <a:prstDash val="dash"/>
            <a:round/>
            <a:headEnd/>
            <a:tailEnd/>
          </a:ln>
        </p:spPr>
        <p:txBody>
          <a:bodyPr>
            <a:prstTxWarp prst="textNoShape">
              <a:avLst/>
            </a:prstTxWarp>
          </a:bodyPr>
          <a:lstStyle/>
          <a:p>
            <a:endParaRPr lang="en-US"/>
          </a:p>
        </p:txBody>
      </p:sp>
      <p:sp>
        <p:nvSpPr>
          <p:cNvPr id="164872" name="Oval 8"/>
          <p:cNvSpPr>
            <a:spLocks noChangeArrowheads="1"/>
          </p:cNvSpPr>
          <p:nvPr/>
        </p:nvSpPr>
        <p:spPr bwMode="auto">
          <a:xfrm>
            <a:off x="3119438" y="4470400"/>
            <a:ext cx="2162175" cy="1792288"/>
          </a:xfrm>
          <a:prstGeom prst="ellipse">
            <a:avLst/>
          </a:prstGeom>
          <a:noFill/>
          <a:ln w="19050">
            <a:solidFill>
              <a:srgbClr val="000000"/>
            </a:solidFill>
            <a:prstDash val="dashDot"/>
            <a:round/>
            <a:headEnd/>
            <a:tailEnd/>
          </a:ln>
        </p:spPr>
        <p:txBody>
          <a:bodyPr>
            <a:prstTxWarp prst="textNoShape">
              <a:avLst/>
            </a:prstTxWarp>
          </a:bodyPr>
          <a:lstStyle/>
          <a:p>
            <a:endParaRPr lang="en-US"/>
          </a:p>
        </p:txBody>
      </p:sp>
      <p:sp>
        <p:nvSpPr>
          <p:cNvPr id="164873" name="Text Box 9"/>
          <p:cNvSpPr txBox="1">
            <a:spLocks noChangeArrowheads="1"/>
          </p:cNvSpPr>
          <p:nvPr/>
        </p:nvSpPr>
        <p:spPr bwMode="auto">
          <a:xfrm>
            <a:off x="2095500" y="4768850"/>
            <a:ext cx="455613"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AP</a:t>
            </a:r>
            <a:endParaRPr kumimoji="1" lang="en-US" sz="1200">
              <a:ea typeface="굴림" charset="-127"/>
              <a:cs typeface="굴림" charset="-127"/>
            </a:endParaRPr>
          </a:p>
        </p:txBody>
      </p:sp>
      <p:sp>
        <p:nvSpPr>
          <p:cNvPr id="164874" name="Text Box 10"/>
          <p:cNvSpPr txBox="1">
            <a:spLocks noChangeArrowheads="1"/>
          </p:cNvSpPr>
          <p:nvPr/>
        </p:nvSpPr>
        <p:spPr bwMode="auto">
          <a:xfrm>
            <a:off x="3489325" y="4792663"/>
            <a:ext cx="455613"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AP</a:t>
            </a:r>
            <a:endParaRPr kumimoji="1" lang="en-US" sz="1200">
              <a:ea typeface="굴림" charset="-127"/>
              <a:cs typeface="굴림" charset="-127"/>
            </a:endParaRPr>
          </a:p>
        </p:txBody>
      </p:sp>
      <p:sp>
        <p:nvSpPr>
          <p:cNvPr id="164875" name="Line 11"/>
          <p:cNvSpPr>
            <a:spLocks noChangeShapeType="1"/>
          </p:cNvSpPr>
          <p:nvPr/>
        </p:nvSpPr>
        <p:spPr bwMode="auto">
          <a:xfrm>
            <a:off x="1222375" y="4191000"/>
            <a:ext cx="1441450" cy="4763"/>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6" name="Line 12"/>
          <p:cNvSpPr>
            <a:spLocks noChangeShapeType="1"/>
          </p:cNvSpPr>
          <p:nvPr/>
        </p:nvSpPr>
        <p:spPr bwMode="auto">
          <a:xfrm>
            <a:off x="2663825" y="4195763"/>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7" name="Line 13"/>
          <p:cNvSpPr>
            <a:spLocks noChangeShapeType="1"/>
          </p:cNvSpPr>
          <p:nvPr/>
        </p:nvSpPr>
        <p:spPr bwMode="auto">
          <a:xfrm>
            <a:off x="4068763" y="4195763"/>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8" name="Line 14"/>
          <p:cNvSpPr>
            <a:spLocks noChangeShapeType="1"/>
          </p:cNvSpPr>
          <p:nvPr/>
        </p:nvSpPr>
        <p:spPr bwMode="auto">
          <a:xfrm>
            <a:off x="4068763" y="4195763"/>
            <a:ext cx="1250950" cy="0"/>
          </a:xfrm>
          <a:prstGeom prst="line">
            <a:avLst/>
          </a:prstGeom>
          <a:noFill/>
          <a:ln w="9525">
            <a:solidFill>
              <a:srgbClr val="000000"/>
            </a:solidFill>
            <a:round/>
            <a:headEnd/>
            <a:tailEnd/>
          </a:ln>
        </p:spPr>
        <p:txBody>
          <a:bodyPr>
            <a:prstTxWarp prst="textNoShape">
              <a:avLst/>
            </a:prstTxWarp>
          </a:bodyPr>
          <a:lstStyle/>
          <a:p>
            <a:endParaRPr lang="en-US"/>
          </a:p>
        </p:txBody>
      </p:sp>
      <p:pic>
        <p:nvPicPr>
          <p:cNvPr id="164879" name="Picture 15" descr="7a3692a2-0f60-4055-9e79-f39c63bae6fd">
            <a:hlinkClick r:id="rId5"/>
          </p:cNvPr>
          <p:cNvPicPr>
            <a:picLocks noChangeAspect="1" noChangeArrowheads="1"/>
          </p:cNvPicPr>
          <p:nvPr/>
        </p:nvPicPr>
        <p:blipFill>
          <a:blip r:embed="rId6"/>
          <a:srcRect/>
          <a:stretch>
            <a:fillRect/>
          </a:stretch>
        </p:blipFill>
        <p:spPr bwMode="auto">
          <a:xfrm>
            <a:off x="1298575" y="3505200"/>
            <a:ext cx="522288" cy="631825"/>
          </a:xfrm>
          <a:prstGeom prst="rect">
            <a:avLst/>
          </a:prstGeom>
          <a:noFill/>
        </p:spPr>
      </p:pic>
      <p:sp>
        <p:nvSpPr>
          <p:cNvPr id="164880" name="Line 16"/>
          <p:cNvSpPr>
            <a:spLocks noChangeShapeType="1"/>
          </p:cNvSpPr>
          <p:nvPr/>
        </p:nvSpPr>
        <p:spPr bwMode="auto">
          <a:xfrm>
            <a:off x="1525588" y="3919538"/>
            <a:ext cx="0" cy="276225"/>
          </a:xfrm>
          <a:prstGeom prst="line">
            <a:avLst/>
          </a:prstGeom>
          <a:noFill/>
          <a:ln w="9525">
            <a:solidFill>
              <a:srgbClr val="000000"/>
            </a:solidFill>
            <a:round/>
            <a:headEnd/>
            <a:tailEnd/>
          </a:ln>
        </p:spPr>
        <p:txBody>
          <a:bodyPr>
            <a:prstTxWarp prst="textNoShape">
              <a:avLst/>
            </a:prstTxWarp>
          </a:bodyPr>
          <a:lstStyle/>
          <a:p>
            <a:endParaRPr lang="en-US"/>
          </a:p>
        </p:txBody>
      </p:sp>
      <p:pic>
        <p:nvPicPr>
          <p:cNvPr id="164881" name="Picture 17" descr="7a3692a2-0f60-4055-9e79-f39c63bae6fd">
            <a:hlinkClick r:id="rId5"/>
          </p:cNvPr>
          <p:cNvPicPr>
            <a:picLocks noChangeAspect="1" noChangeArrowheads="1"/>
          </p:cNvPicPr>
          <p:nvPr/>
        </p:nvPicPr>
        <p:blipFill>
          <a:blip r:embed="rId6"/>
          <a:srcRect/>
          <a:stretch>
            <a:fillRect/>
          </a:stretch>
        </p:blipFill>
        <p:spPr bwMode="auto">
          <a:xfrm>
            <a:off x="4433888" y="3505200"/>
            <a:ext cx="522287" cy="631825"/>
          </a:xfrm>
          <a:prstGeom prst="rect">
            <a:avLst/>
          </a:prstGeom>
          <a:noFill/>
        </p:spPr>
      </p:pic>
      <p:sp>
        <p:nvSpPr>
          <p:cNvPr id="164882" name="Line 18"/>
          <p:cNvSpPr>
            <a:spLocks noChangeShapeType="1"/>
          </p:cNvSpPr>
          <p:nvPr/>
        </p:nvSpPr>
        <p:spPr bwMode="auto">
          <a:xfrm>
            <a:off x="4751388" y="3919538"/>
            <a:ext cx="0" cy="2762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83" name="Text Box 19"/>
          <p:cNvSpPr txBox="1">
            <a:spLocks noChangeArrowheads="1"/>
          </p:cNvSpPr>
          <p:nvPr/>
        </p:nvSpPr>
        <p:spPr bwMode="auto">
          <a:xfrm>
            <a:off x="1754188" y="3505200"/>
            <a:ext cx="682625"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Router</a:t>
            </a:r>
            <a:endParaRPr kumimoji="1" lang="en-US" sz="1200">
              <a:ea typeface="굴림" charset="-127"/>
              <a:cs typeface="굴림" charset="-127"/>
            </a:endParaRPr>
          </a:p>
        </p:txBody>
      </p:sp>
      <p:sp>
        <p:nvSpPr>
          <p:cNvPr id="164884" name="Text Box 20"/>
          <p:cNvSpPr txBox="1">
            <a:spLocks noChangeArrowheads="1"/>
          </p:cNvSpPr>
          <p:nvPr/>
        </p:nvSpPr>
        <p:spPr bwMode="auto">
          <a:xfrm>
            <a:off x="4940300" y="3505200"/>
            <a:ext cx="682625"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Router</a:t>
            </a:r>
            <a:endParaRPr kumimoji="1" lang="en-US" sz="1200">
              <a:ea typeface="굴림" charset="-127"/>
              <a:cs typeface="굴림" charset="-127"/>
            </a:endParaRPr>
          </a:p>
        </p:txBody>
      </p:sp>
      <p:pic>
        <p:nvPicPr>
          <p:cNvPr id="164885" name="Picture 21" descr="laptop">
            <a:hlinkClick r:id="rId7"/>
          </p:cNvPr>
          <p:cNvPicPr>
            <a:picLocks noChangeAspect="1" noChangeArrowheads="1"/>
          </p:cNvPicPr>
          <p:nvPr/>
        </p:nvPicPr>
        <p:blipFill>
          <a:blip r:embed="rId8"/>
          <a:srcRect/>
          <a:stretch>
            <a:fillRect/>
          </a:stretch>
        </p:blipFill>
        <p:spPr bwMode="auto">
          <a:xfrm>
            <a:off x="2778125" y="5726113"/>
            <a:ext cx="454025" cy="536575"/>
          </a:xfrm>
          <a:prstGeom prst="rect">
            <a:avLst/>
          </a:prstGeom>
          <a:noFill/>
          <a:ln w="9525">
            <a:noFill/>
            <a:miter lim="800000"/>
            <a:headEnd/>
            <a:tailEnd/>
          </a:ln>
        </p:spPr>
      </p:pic>
      <p:sp>
        <p:nvSpPr>
          <p:cNvPr id="164886" name="Text Box 22"/>
          <p:cNvSpPr txBox="1">
            <a:spLocks noChangeArrowheads="1"/>
          </p:cNvSpPr>
          <p:nvPr/>
        </p:nvSpPr>
        <p:spPr bwMode="auto">
          <a:xfrm>
            <a:off x="1298575" y="4195763"/>
            <a:ext cx="909638"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160.38.x.x</a:t>
            </a:r>
            <a:endParaRPr kumimoji="1" lang="en-US" sz="1200">
              <a:ea typeface="굴림" charset="-127"/>
              <a:cs typeface="굴림" charset="-127"/>
            </a:endParaRPr>
          </a:p>
        </p:txBody>
      </p:sp>
      <p:sp>
        <p:nvSpPr>
          <p:cNvPr id="164887" name="Text Box 23"/>
          <p:cNvSpPr txBox="1">
            <a:spLocks noChangeArrowheads="1"/>
          </p:cNvSpPr>
          <p:nvPr/>
        </p:nvSpPr>
        <p:spPr bwMode="auto">
          <a:xfrm>
            <a:off x="4295775" y="4195763"/>
            <a:ext cx="911225"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128.59.x.x</a:t>
            </a:r>
            <a:endParaRPr kumimoji="1" lang="en-US" sz="1200">
              <a:ea typeface="굴림" charset="-127"/>
              <a:cs typeface="굴림" charset="-127"/>
            </a:endParaRPr>
          </a:p>
        </p:txBody>
      </p:sp>
      <p:sp>
        <p:nvSpPr>
          <p:cNvPr id="164888" name="Text Box 24"/>
          <p:cNvSpPr txBox="1">
            <a:spLocks noChangeArrowheads="1"/>
          </p:cNvSpPr>
          <p:nvPr/>
        </p:nvSpPr>
        <p:spPr bwMode="auto">
          <a:xfrm>
            <a:off x="2208213" y="5435600"/>
            <a:ext cx="1193800"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Wireless client</a:t>
            </a:r>
            <a:endParaRPr kumimoji="1" lang="en-US" sz="1200">
              <a:ea typeface="굴림" charset="-127"/>
              <a:cs typeface="굴림" charset="-127"/>
            </a:endParaRPr>
          </a:p>
        </p:txBody>
      </p:sp>
      <p:pic>
        <p:nvPicPr>
          <p:cNvPr id="164895" name="Picture 31" descr="groot-netwerk-belkin-wireless-access-point">
            <a:hlinkClick r:id="rId9"/>
          </p:cNvPr>
          <p:cNvPicPr>
            <a:picLocks noChangeAspect="1" noChangeArrowheads="1"/>
          </p:cNvPicPr>
          <p:nvPr/>
        </p:nvPicPr>
        <p:blipFill>
          <a:blip r:embed="rId10"/>
          <a:srcRect/>
          <a:stretch>
            <a:fillRect/>
          </a:stretch>
        </p:blipFill>
        <p:spPr bwMode="auto">
          <a:xfrm>
            <a:off x="6248400" y="1371600"/>
            <a:ext cx="609600" cy="609600"/>
          </a:xfrm>
          <a:prstGeom prst="rect">
            <a:avLst/>
          </a:prstGeom>
          <a:noFill/>
          <a:ln w="9525">
            <a:noFill/>
            <a:miter lim="800000"/>
            <a:headEnd/>
            <a:tailEnd/>
          </a:ln>
        </p:spPr>
      </p:pic>
      <p:pic>
        <p:nvPicPr>
          <p:cNvPr id="164896" name="Picture 32" descr="phone_pingtel_sm"/>
          <p:cNvPicPr>
            <a:picLocks noChangeAspect="1" noChangeArrowheads="1"/>
          </p:cNvPicPr>
          <p:nvPr/>
        </p:nvPicPr>
        <p:blipFill>
          <a:blip r:embed="rId11"/>
          <a:srcRect/>
          <a:stretch>
            <a:fillRect/>
          </a:stretch>
        </p:blipFill>
        <p:spPr bwMode="auto">
          <a:xfrm>
            <a:off x="7391400" y="2895600"/>
            <a:ext cx="914400" cy="660400"/>
          </a:xfrm>
          <a:prstGeom prst="rect">
            <a:avLst/>
          </a:prstGeom>
          <a:noFill/>
        </p:spPr>
      </p:pic>
      <p:pic>
        <p:nvPicPr>
          <p:cNvPr id="164898" name="Picture 34" descr="Compaq-ipaq"/>
          <p:cNvPicPr>
            <a:picLocks noChangeAspect="1" noChangeArrowheads="1"/>
          </p:cNvPicPr>
          <p:nvPr/>
        </p:nvPicPr>
        <p:blipFill>
          <a:blip r:embed="rId12"/>
          <a:srcRect/>
          <a:stretch>
            <a:fillRect/>
          </a:stretch>
        </p:blipFill>
        <p:spPr bwMode="auto">
          <a:xfrm>
            <a:off x="7467600" y="1676400"/>
            <a:ext cx="622300" cy="981075"/>
          </a:xfrm>
          <a:prstGeom prst="rect">
            <a:avLst/>
          </a:prstGeom>
          <a:noFill/>
        </p:spPr>
      </p:pic>
      <p:pic>
        <p:nvPicPr>
          <p:cNvPr id="164900" name="Picture 36" descr="telegraph5"/>
          <p:cNvPicPr>
            <a:picLocks noChangeAspect="1" noChangeArrowheads="1"/>
          </p:cNvPicPr>
          <p:nvPr/>
        </p:nvPicPr>
        <p:blipFill>
          <a:blip r:embed="rId13"/>
          <a:srcRect/>
          <a:stretch>
            <a:fillRect/>
          </a:stretch>
        </p:blipFill>
        <p:spPr bwMode="auto">
          <a:xfrm>
            <a:off x="6324600" y="3810000"/>
            <a:ext cx="1930400" cy="376238"/>
          </a:xfrm>
          <a:prstGeom prst="rect">
            <a:avLst/>
          </a:prstGeom>
          <a:noFill/>
        </p:spPr>
      </p:pic>
      <p:sp>
        <p:nvSpPr>
          <p:cNvPr id="164902" name="AutoShape 38"/>
          <p:cNvSpPr>
            <a:spLocks noChangeArrowheads="1"/>
          </p:cNvSpPr>
          <p:nvPr/>
        </p:nvSpPr>
        <p:spPr bwMode="auto">
          <a:xfrm rot="-30968053">
            <a:off x="6777038" y="1690688"/>
            <a:ext cx="685800" cy="228600"/>
          </a:xfrm>
          <a:prstGeom prst="lightningBol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903" name="Line 39"/>
          <p:cNvSpPr>
            <a:spLocks noChangeShapeType="1"/>
          </p:cNvSpPr>
          <p:nvPr/>
        </p:nvSpPr>
        <p:spPr bwMode="auto">
          <a:xfrm>
            <a:off x="6096000" y="2057400"/>
            <a:ext cx="6858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4" name="Line 40"/>
          <p:cNvSpPr>
            <a:spLocks noChangeShapeType="1"/>
          </p:cNvSpPr>
          <p:nvPr/>
        </p:nvSpPr>
        <p:spPr bwMode="auto">
          <a:xfrm flipV="1">
            <a:off x="6553200" y="19050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5" name="Line 41"/>
          <p:cNvSpPr>
            <a:spLocks noChangeShapeType="1"/>
          </p:cNvSpPr>
          <p:nvPr/>
        </p:nvSpPr>
        <p:spPr bwMode="auto">
          <a:xfrm flipH="1" flipV="1">
            <a:off x="6248400" y="2590800"/>
            <a:ext cx="12192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6" name="Line 42"/>
          <p:cNvSpPr>
            <a:spLocks noChangeShapeType="1"/>
          </p:cNvSpPr>
          <p:nvPr/>
        </p:nvSpPr>
        <p:spPr bwMode="auto">
          <a:xfrm flipH="1" flipV="1">
            <a:off x="5638800" y="3124200"/>
            <a:ext cx="533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1" name="Cloud"/>
          <p:cNvSpPr>
            <a:spLocks noChangeAspect="1" noEditPoints="1" noChangeArrowheads="1"/>
          </p:cNvSpPr>
          <p:nvPr/>
        </p:nvSpPr>
        <p:spPr bwMode="auto">
          <a:xfrm>
            <a:off x="3505200" y="16002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nchor="ctr">
            <a:prstTxWarp prst="textNoShape">
              <a:avLst/>
            </a:prstTxWarp>
          </a:bodyPr>
          <a:lstStyle/>
          <a:p>
            <a:pPr latinLnBrk="1"/>
            <a:r>
              <a:rPr kumimoji="1" lang="en-US" altLang="ko-KR" sz="2400">
                <a:ea typeface="굴림" charset="-127"/>
                <a:cs typeface="굴림" charset="-127"/>
              </a:rPr>
              <a:t>Internet</a:t>
            </a:r>
            <a:endParaRPr kumimoji="1" lang="en-US" sz="2400">
              <a:ea typeface="굴림" charset="-127"/>
              <a:cs typeface="굴림" charset="-127"/>
            </a:endParaRPr>
          </a:p>
        </p:txBody>
      </p:sp>
      <p:sp>
        <p:nvSpPr>
          <p:cNvPr id="164899" name="Rectangle 35"/>
          <p:cNvSpPr>
            <a:spLocks noChangeArrowheads="1"/>
          </p:cNvSpPr>
          <p:nvPr/>
        </p:nvSpPr>
        <p:spPr bwMode="auto">
          <a:xfrm>
            <a:off x="6019800" y="3657600"/>
            <a:ext cx="654050" cy="615950"/>
          </a:xfrm>
          <a:prstGeom prst="rect">
            <a:avLst/>
          </a:prstGeom>
          <a:solidFill>
            <a:srgbClr val="FFEAE6"/>
          </a:solidFill>
          <a:ln w="7938">
            <a:solidFill>
              <a:srgbClr val="000000"/>
            </a:solidFill>
            <a:miter lim="800000"/>
            <a:headEnd/>
            <a:tailEnd/>
          </a:ln>
        </p:spPr>
        <p:txBody>
          <a:bodyPr>
            <a:prstTxWarp prst="textNoShape">
              <a:avLst/>
            </a:prstTxWarp>
          </a:bodyPr>
          <a:lstStyle/>
          <a:p>
            <a:pPr latinLnBrk="1"/>
            <a:r>
              <a:rPr kumimoji="1" lang="en-US" altLang="ko-KR">
                <a:ea typeface="굴림" charset="-127"/>
                <a:cs typeface="굴림" charset="-127"/>
              </a:rPr>
              <a:t>PBX</a:t>
            </a:r>
            <a:endParaRPr kumimoji="1" lang="en-US">
              <a:ea typeface="굴림" charset="-127"/>
              <a:cs typeface="굴림" charset="-127"/>
            </a:endParaRPr>
          </a:p>
        </p:txBody>
      </p:sp>
      <p:pic>
        <p:nvPicPr>
          <p:cNvPr id="164897" name="Picture 33" descr="phone_black3"/>
          <p:cNvPicPr>
            <a:picLocks noChangeAspect="1" noChangeArrowheads="1"/>
          </p:cNvPicPr>
          <p:nvPr/>
        </p:nvPicPr>
        <p:blipFill>
          <a:blip r:embed="rId14"/>
          <a:srcRect/>
          <a:stretch>
            <a:fillRect/>
          </a:stretch>
        </p:blipFill>
        <p:spPr bwMode="auto">
          <a:xfrm>
            <a:off x="8077200" y="3657600"/>
            <a:ext cx="838200" cy="735013"/>
          </a:xfrm>
          <a:prstGeom prst="rect">
            <a:avLst/>
          </a:prstGeom>
          <a:noFill/>
        </p:spPr>
      </p:pic>
      <p:pic>
        <p:nvPicPr>
          <p:cNvPr id="164907" name="Picture 43" descr="mr314_big">
            <a:hlinkClick r:id="rId3"/>
          </p:cNvPr>
          <p:cNvPicPr>
            <a:picLocks noChangeAspect="1" noChangeArrowheads="1"/>
          </p:cNvPicPr>
          <p:nvPr/>
        </p:nvPicPr>
        <p:blipFill>
          <a:blip r:embed="rId4"/>
          <a:srcRect/>
          <a:stretch>
            <a:fillRect/>
          </a:stretch>
        </p:blipFill>
        <p:spPr bwMode="auto">
          <a:xfrm>
            <a:off x="762000" y="4495800"/>
            <a:ext cx="758825" cy="631825"/>
          </a:xfrm>
          <a:prstGeom prst="rect">
            <a:avLst/>
          </a:prstGeom>
          <a:noFill/>
        </p:spPr>
      </p:pic>
      <p:sp>
        <p:nvSpPr>
          <p:cNvPr id="164908" name="Oval 44"/>
          <p:cNvSpPr>
            <a:spLocks noChangeArrowheads="1"/>
          </p:cNvSpPr>
          <p:nvPr/>
        </p:nvSpPr>
        <p:spPr bwMode="auto">
          <a:xfrm>
            <a:off x="152400" y="4419600"/>
            <a:ext cx="2162175" cy="1930400"/>
          </a:xfrm>
          <a:prstGeom prst="ellipse">
            <a:avLst/>
          </a:prstGeom>
          <a:noFill/>
          <a:ln w="19050">
            <a:solidFill>
              <a:srgbClr val="000000"/>
            </a:solidFill>
            <a:prstDash val="dash"/>
            <a:round/>
            <a:headEnd/>
            <a:tailEnd/>
          </a:ln>
        </p:spPr>
        <p:txBody>
          <a:bodyPr>
            <a:prstTxWarp prst="textNoShape">
              <a:avLst/>
            </a:prstTxWarp>
          </a:bodyPr>
          <a:lstStyle/>
          <a:p>
            <a:endParaRPr lang="en-US"/>
          </a:p>
        </p:txBody>
      </p:sp>
      <p:sp>
        <p:nvSpPr>
          <p:cNvPr id="164909" name="Line 45"/>
          <p:cNvSpPr>
            <a:spLocks noChangeShapeType="1"/>
          </p:cNvSpPr>
          <p:nvPr/>
        </p:nvSpPr>
        <p:spPr bwMode="auto">
          <a:xfrm>
            <a:off x="1222375" y="4191000"/>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910" name="Line 46"/>
          <p:cNvSpPr>
            <a:spLocks noChangeShapeType="1"/>
          </p:cNvSpPr>
          <p:nvPr/>
        </p:nvSpPr>
        <p:spPr bwMode="auto">
          <a:xfrm>
            <a:off x="1679575" y="35052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1" name="Line 47"/>
          <p:cNvSpPr>
            <a:spLocks noChangeShapeType="1"/>
          </p:cNvSpPr>
          <p:nvPr/>
        </p:nvSpPr>
        <p:spPr bwMode="auto">
          <a:xfrm>
            <a:off x="1679575"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2" name="Line 48"/>
          <p:cNvSpPr>
            <a:spLocks noChangeShapeType="1"/>
          </p:cNvSpPr>
          <p:nvPr/>
        </p:nvSpPr>
        <p:spPr bwMode="auto">
          <a:xfrm>
            <a:off x="4575175"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3" name="Line 49"/>
          <p:cNvSpPr>
            <a:spLocks noChangeShapeType="1"/>
          </p:cNvSpPr>
          <p:nvPr/>
        </p:nvSpPr>
        <p:spPr bwMode="auto">
          <a:xfrm flipH="1">
            <a:off x="3200400" y="2819400"/>
            <a:ext cx="381000" cy="685800"/>
          </a:xfrm>
          <a:prstGeom prst="line">
            <a:avLst/>
          </a:prstGeom>
          <a:noFill/>
          <a:ln w="3810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November 2008</a:t>
            </a:r>
            <a:endParaRPr lang="en-US"/>
          </a:p>
        </p:txBody>
      </p:sp>
      <p:sp>
        <p:nvSpPr>
          <p:cNvPr id="185347" name="Rectangle 3"/>
          <p:cNvSpPr>
            <a:spLocks noGrp="1" noChangeArrowheads="1"/>
          </p:cNvSpPr>
          <p:nvPr>
            <p:ph type="title"/>
          </p:nvPr>
        </p:nvSpPr>
        <p:spPr/>
        <p:txBody>
          <a:bodyPr/>
          <a:lstStyle/>
          <a:p>
            <a:r>
              <a:rPr lang="en-US" sz="4000"/>
              <a:t>Fast Layer 3 Handoff</a:t>
            </a:r>
            <a:br>
              <a:rPr lang="en-US" sz="4000"/>
            </a:br>
            <a:r>
              <a:rPr lang="en-US" sz="2400"/>
              <a:t>Measurement Results (2/2)</a:t>
            </a:r>
          </a:p>
        </p:txBody>
      </p:sp>
      <p:sp>
        <p:nvSpPr>
          <p:cNvPr id="185353" name="Rectangle 9"/>
          <p:cNvSpPr>
            <a:spLocks noGrp="1" noChangeArrowheads="1"/>
          </p:cNvSpPr>
          <p:nvPr>
            <p:ph type="body" sz="half" idx="2"/>
          </p:nvPr>
        </p:nvSpPr>
        <p:spPr>
          <a:xfrm>
            <a:off x="5943600" y="1600200"/>
            <a:ext cx="3011488" cy="4532313"/>
          </a:xfrm>
        </p:spPr>
        <p:txBody>
          <a:bodyPr/>
          <a:lstStyle/>
          <a:p>
            <a:pPr>
              <a:lnSpc>
                <a:spcPct val="80000"/>
              </a:lnSpc>
            </a:pPr>
            <a:r>
              <a:rPr lang="en-US" sz="2000"/>
              <a:t>Scenario 1</a:t>
            </a:r>
          </a:p>
          <a:p>
            <a:pPr lvl="1">
              <a:lnSpc>
                <a:spcPct val="80000"/>
              </a:lnSpc>
            </a:pPr>
            <a:r>
              <a:rPr lang="en-US" sz="1800"/>
              <a:t>The MN enters in a new subnet for the first time ever</a:t>
            </a:r>
          </a:p>
          <a:p>
            <a:pPr lvl="1">
              <a:lnSpc>
                <a:spcPct val="80000"/>
              </a:lnSpc>
            </a:pPr>
            <a:endParaRPr lang="en-US" sz="1800"/>
          </a:p>
          <a:p>
            <a:pPr>
              <a:lnSpc>
                <a:spcPct val="80000"/>
              </a:lnSpc>
            </a:pPr>
            <a:r>
              <a:rPr lang="en-US" sz="2000"/>
              <a:t>Scenario 2</a:t>
            </a:r>
          </a:p>
          <a:p>
            <a:pPr lvl="1">
              <a:lnSpc>
                <a:spcPct val="80000"/>
              </a:lnSpc>
            </a:pPr>
            <a:r>
              <a:rPr lang="en-US" sz="1800"/>
              <a:t>The MN enters in a new subnet it has been before and it has an expired lease for that subnet</a:t>
            </a:r>
          </a:p>
          <a:p>
            <a:pPr lvl="1">
              <a:lnSpc>
                <a:spcPct val="80000"/>
              </a:lnSpc>
            </a:pPr>
            <a:endParaRPr lang="en-US" sz="1800"/>
          </a:p>
          <a:p>
            <a:pPr>
              <a:lnSpc>
                <a:spcPct val="80000"/>
              </a:lnSpc>
            </a:pPr>
            <a:r>
              <a:rPr lang="en-US" sz="2000"/>
              <a:t>Scenario 3</a:t>
            </a:r>
          </a:p>
          <a:p>
            <a:pPr lvl="1">
              <a:lnSpc>
                <a:spcPct val="80000"/>
              </a:lnSpc>
            </a:pPr>
            <a:r>
              <a:rPr lang="en-US" sz="1800"/>
              <a:t>The MN enters in a new subnet it has been before and still has a valid lease for that subnet</a:t>
            </a:r>
          </a:p>
        </p:txBody>
      </p:sp>
      <p:graphicFrame>
        <p:nvGraphicFramePr>
          <p:cNvPr id="185354" name="Object 10"/>
          <p:cNvGraphicFramePr>
            <a:graphicFrameLocks noChangeAspect="1"/>
          </p:cNvGraphicFramePr>
          <p:nvPr>
            <p:ph sz="half" idx="1"/>
          </p:nvPr>
        </p:nvGraphicFramePr>
        <p:xfrm>
          <a:off x="890588" y="1371600"/>
          <a:ext cx="5303837" cy="5006975"/>
        </p:xfrm>
        <a:graphic>
          <a:graphicData uri="http://schemas.openxmlformats.org/presentationml/2006/ole">
            <p:oleObj spid="_x0000_s185354" name="Chart" r:id="rId4" imgW="6457950" imgH="6096000" progId="Excel.Char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187394" name="Rectangle 2"/>
          <p:cNvSpPr>
            <a:spLocks noGrp="1" noChangeArrowheads="1"/>
          </p:cNvSpPr>
          <p:nvPr>
            <p:ph type="title"/>
          </p:nvPr>
        </p:nvSpPr>
        <p:spPr/>
        <p:txBody>
          <a:bodyPr/>
          <a:lstStyle/>
          <a:p>
            <a:r>
              <a:rPr lang="en-US" sz="4000"/>
              <a:t>Fast Layer 3 Handoff</a:t>
            </a:r>
            <a:br>
              <a:rPr lang="en-US" sz="4000"/>
            </a:br>
            <a:r>
              <a:rPr lang="en-US" sz="2400"/>
              <a:t>Conclusions</a:t>
            </a:r>
          </a:p>
        </p:txBody>
      </p:sp>
      <p:sp>
        <p:nvSpPr>
          <p:cNvPr id="187395" name="Rectangle 3"/>
          <p:cNvSpPr>
            <a:spLocks noGrp="1" noChangeArrowheads="1"/>
          </p:cNvSpPr>
          <p:nvPr>
            <p:ph type="body" idx="1"/>
          </p:nvPr>
        </p:nvSpPr>
        <p:spPr>
          <a:xfrm>
            <a:off x="1182688" y="1600200"/>
            <a:ext cx="7961312" cy="2667000"/>
          </a:xfrm>
        </p:spPr>
        <p:txBody>
          <a:bodyPr/>
          <a:lstStyle/>
          <a:p>
            <a:pPr>
              <a:lnSpc>
                <a:spcPct val="80000"/>
              </a:lnSpc>
            </a:pPr>
            <a:r>
              <a:rPr lang="en-US" sz="2400"/>
              <a:t>Modifications in client side only (requirement) </a:t>
            </a:r>
          </a:p>
          <a:p>
            <a:pPr lvl="1">
              <a:lnSpc>
                <a:spcPct val="80000"/>
              </a:lnSpc>
            </a:pPr>
            <a:r>
              <a:rPr lang="en-US" sz="2000"/>
              <a:t>Forced us to introduce some limitations in our approach </a:t>
            </a:r>
            <a:r>
              <a:rPr lang="en-US" sz="2000">
                <a:solidFill>
                  <a:schemeClr val="hlink"/>
                </a:solidFill>
              </a:rPr>
              <a:t>Works today, in any network</a:t>
            </a:r>
            <a:br>
              <a:rPr lang="en-US" sz="2000">
                <a:solidFill>
                  <a:schemeClr val="hlink"/>
                </a:solidFill>
              </a:rPr>
            </a:br>
            <a:endParaRPr lang="en-US" sz="2000">
              <a:solidFill>
                <a:schemeClr val="hlink"/>
              </a:solidFill>
            </a:endParaRPr>
          </a:p>
          <a:p>
            <a:pPr>
              <a:lnSpc>
                <a:spcPct val="80000"/>
              </a:lnSpc>
            </a:pPr>
            <a:r>
              <a:rPr lang="en-US" sz="2400"/>
              <a:t>Much faster than DHCP although not always fast enough for real-time media (scenarios 1 and 2)</a:t>
            </a:r>
            <a:br>
              <a:rPr lang="en-US" sz="2400"/>
            </a:br>
            <a:endParaRPr lang="en-US" sz="2400"/>
          </a:p>
          <a:p>
            <a:pPr>
              <a:lnSpc>
                <a:spcPct val="80000"/>
              </a:lnSpc>
            </a:pPr>
            <a:r>
              <a:rPr lang="en-US" sz="2400"/>
              <a:t>Scenario 3 obvious but … Windows XP</a:t>
            </a:r>
          </a:p>
        </p:txBody>
      </p:sp>
      <p:sp>
        <p:nvSpPr>
          <p:cNvPr id="187396" name="Rectangle 4"/>
          <p:cNvSpPr>
            <a:spLocks noChangeArrowheads="1"/>
          </p:cNvSpPr>
          <p:nvPr/>
        </p:nvSpPr>
        <p:spPr bwMode="auto">
          <a:xfrm>
            <a:off x="1198563" y="4343400"/>
            <a:ext cx="7772400" cy="2438400"/>
          </a:xfrm>
          <a:prstGeom prst="rect">
            <a:avLst/>
          </a:prstGeom>
          <a:noFill/>
          <a:ln w="9525">
            <a:noFill/>
            <a:miter lim="800000"/>
            <a:headEnd/>
            <a:tailEnd/>
          </a:ln>
          <a:effectLst/>
        </p:spPr>
        <p:txBody>
          <a:bodyPr>
            <a:prstTxWarp prst="textNoShape">
              <a:avLst/>
            </a:prstTxWarp>
          </a:bodyPr>
          <a:lstStyle/>
          <a:p>
            <a:pPr marL="342900" indent="-342900" algn="l">
              <a:lnSpc>
                <a:spcPct val="90000"/>
              </a:lnSpc>
              <a:spcBef>
                <a:spcPct val="20000"/>
              </a:spcBef>
              <a:buClr>
                <a:schemeClr val="folHlink"/>
              </a:buClr>
              <a:buSzPct val="60000"/>
              <a:buFont typeface="Wingdings" charset="2"/>
              <a:buChar char="n"/>
            </a:pPr>
            <a:r>
              <a:rPr lang="en-US" sz="2400">
                <a:latin typeface="Tahoma" charset="0"/>
              </a:rPr>
              <a:t>ARP timeout </a:t>
            </a:r>
            <a:r>
              <a:rPr lang="en-US" sz="2400">
                <a:latin typeface="Tahoma" charset="0"/>
                <a:sym typeface="Wingdings" charset="2"/>
              </a:rPr>
              <a:t> critical factor  SIP presence</a:t>
            </a:r>
            <a:br>
              <a:rPr lang="en-US" sz="2400">
                <a:latin typeface="Tahoma" charset="0"/>
                <a:sym typeface="Wingdings" charset="2"/>
              </a:rPr>
            </a:br>
            <a:endParaRPr lang="en-US" sz="2400">
              <a:latin typeface="Tahoma" charset="0"/>
            </a:endParaRPr>
          </a:p>
          <a:p>
            <a:pPr marL="342900" indent="-342900" algn="l">
              <a:lnSpc>
                <a:spcPct val="90000"/>
              </a:lnSpc>
              <a:spcBef>
                <a:spcPct val="20000"/>
              </a:spcBef>
              <a:buClr>
                <a:schemeClr val="folHlink"/>
              </a:buClr>
              <a:buSzPct val="60000"/>
              <a:buFont typeface="Wingdings" charset="2"/>
              <a:buChar char="n"/>
            </a:pPr>
            <a:r>
              <a:rPr lang="en-US" sz="2400">
                <a:latin typeface="Tahoma" charset="0"/>
              </a:rPr>
              <a:t>SIP presence approach (Network support)</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Other stations in the new subnet can send ARP requests on  behalf of the MN and see if an IP address is used or not. The MN can wait for an ARP response as long as needed since it is still in the old subnet.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r>
              <a:rPr lang="en-US" smtClean="0"/>
              <a:t>November 2008</a:t>
            </a:r>
            <a:endParaRPr lang="en-US"/>
          </a:p>
        </p:txBody>
      </p:sp>
      <p:pic>
        <p:nvPicPr>
          <p:cNvPr id="150530" name="Picture 2">
            <a:hlinkClick r:id="rId3"/>
          </p:cNvPr>
          <p:cNvPicPr>
            <a:picLocks noChangeAspect="1" noChangeArrowheads="1"/>
          </p:cNvPicPr>
          <p:nvPr/>
        </p:nvPicPr>
        <p:blipFill>
          <a:blip r:embed="rId4"/>
          <a:srcRect/>
          <a:stretch>
            <a:fillRect/>
          </a:stretch>
        </p:blipFill>
        <p:spPr bwMode="auto">
          <a:xfrm>
            <a:off x="5638800" y="2562225"/>
            <a:ext cx="819150" cy="819150"/>
          </a:xfrm>
          <a:prstGeom prst="rect">
            <a:avLst/>
          </a:prstGeom>
          <a:noFill/>
          <a:ln w="9525">
            <a:noFill/>
            <a:round/>
            <a:headEnd/>
            <a:tailEnd/>
          </a:ln>
          <a:effectLst/>
        </p:spPr>
      </p:pic>
      <p:sp>
        <p:nvSpPr>
          <p:cNvPr id="150531" name="Rectangle 3"/>
          <p:cNvSpPr>
            <a:spLocks noGrp="1" noChangeArrowheads="1"/>
          </p:cNvSpPr>
          <p:nvPr>
            <p:ph type="title"/>
          </p:nvPr>
        </p:nvSpPr>
        <p:spPr>
          <a:xfrm>
            <a:off x="1143000" y="168275"/>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ea typeface="굴림" charset="-127"/>
                <a:cs typeface="굴림" charset="-127"/>
              </a:rPr>
              <a:t>Passive DAD </a:t>
            </a:r>
            <a:br>
              <a:rPr lang="en-GB">
                <a:ea typeface="굴림" charset="-127"/>
                <a:cs typeface="굴림" charset="-127"/>
              </a:rPr>
            </a:br>
            <a:r>
              <a:rPr lang="en-GB" sz="2400">
                <a:ea typeface="굴림" charset="-127"/>
                <a:cs typeface="굴림" charset="-127"/>
              </a:rPr>
              <a:t>Overview</a:t>
            </a:r>
          </a:p>
        </p:txBody>
      </p:sp>
      <p:sp>
        <p:nvSpPr>
          <p:cNvPr id="150532" name="Text Box 4"/>
          <p:cNvSpPr txBox="1">
            <a:spLocks noChangeArrowheads="1"/>
          </p:cNvSpPr>
          <p:nvPr/>
        </p:nvSpPr>
        <p:spPr bwMode="auto">
          <a:xfrm>
            <a:off x="5200650" y="1371600"/>
            <a:ext cx="3406775" cy="366713"/>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Address Usage Collector (AUC)</a:t>
            </a:r>
          </a:p>
        </p:txBody>
      </p:sp>
      <p:pic>
        <p:nvPicPr>
          <p:cNvPr id="150533" name="Picture 5"/>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953000" y="1905000"/>
            <a:ext cx="409575" cy="576263"/>
          </a:xfrm>
          <a:prstGeom prst="rect">
            <a:avLst/>
          </a:prstGeom>
          <a:noFill/>
          <a:ln w="9525">
            <a:noFill/>
            <a:round/>
            <a:headEnd/>
            <a:tailEnd/>
          </a:ln>
          <a:effectLst/>
        </p:spPr>
      </p:pic>
      <p:pic>
        <p:nvPicPr>
          <p:cNvPr id="150534" name="Picture 6"/>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371600" y="1724025"/>
            <a:ext cx="869950" cy="873125"/>
          </a:xfrm>
          <a:prstGeom prst="rect">
            <a:avLst/>
          </a:prstGeom>
          <a:noFill/>
          <a:ln w="9525">
            <a:noFill/>
            <a:round/>
            <a:headEnd/>
            <a:tailEnd/>
          </a:ln>
          <a:effectLst/>
        </p:spPr>
      </p:pic>
      <p:sp>
        <p:nvSpPr>
          <p:cNvPr id="150535" name="Text Box 7"/>
          <p:cNvSpPr txBox="1">
            <a:spLocks noChangeArrowheads="1"/>
          </p:cNvSpPr>
          <p:nvPr/>
        </p:nvSpPr>
        <p:spPr bwMode="auto">
          <a:xfrm>
            <a:off x="1050925" y="1371600"/>
            <a:ext cx="1525588" cy="36830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DHCP server</a:t>
            </a:r>
          </a:p>
        </p:txBody>
      </p:sp>
      <p:sp>
        <p:nvSpPr>
          <p:cNvPr id="150536" name="Line 8"/>
          <p:cNvSpPr>
            <a:spLocks noChangeShapeType="1"/>
          </p:cNvSpPr>
          <p:nvPr/>
        </p:nvSpPr>
        <p:spPr bwMode="auto">
          <a:xfrm flipH="1">
            <a:off x="2132013" y="2209800"/>
            <a:ext cx="2746375" cy="1588"/>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150537" name="Text Box 9"/>
          <p:cNvSpPr txBox="1">
            <a:spLocks noChangeArrowheads="1"/>
          </p:cNvSpPr>
          <p:nvPr/>
        </p:nvSpPr>
        <p:spPr bwMode="auto">
          <a:xfrm>
            <a:off x="6324600" y="2940050"/>
            <a:ext cx="1952625"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ea typeface="굴림" charset="-127"/>
                <a:cs typeface="굴림" charset="-127"/>
              </a:rPr>
              <a:t>Router/Relay Agent</a:t>
            </a:r>
          </a:p>
        </p:txBody>
      </p:sp>
      <p:sp>
        <p:nvSpPr>
          <p:cNvPr id="150538" name="Line 10"/>
          <p:cNvSpPr>
            <a:spLocks noChangeShapeType="1"/>
          </p:cNvSpPr>
          <p:nvPr/>
        </p:nvSpPr>
        <p:spPr bwMode="auto">
          <a:xfrm>
            <a:off x="6172200" y="3124200"/>
            <a:ext cx="1588" cy="304800"/>
          </a:xfrm>
          <a:prstGeom prst="line">
            <a:avLst/>
          </a:prstGeom>
          <a:noFill/>
          <a:ln w="76320">
            <a:solidFill>
              <a:srgbClr val="000000"/>
            </a:solidFill>
            <a:miter lim="800000"/>
            <a:headEnd/>
            <a:tailEnd/>
          </a:ln>
          <a:effectLst/>
        </p:spPr>
        <p:txBody>
          <a:bodyPr>
            <a:prstTxWarp prst="textNoShape">
              <a:avLst/>
            </a:prstTxWarp>
          </a:bodyPr>
          <a:lstStyle/>
          <a:p>
            <a:endParaRPr lang="en-US"/>
          </a:p>
        </p:txBody>
      </p:sp>
      <p:sp>
        <p:nvSpPr>
          <p:cNvPr id="150539" name="Line 11"/>
          <p:cNvSpPr>
            <a:spLocks noChangeShapeType="1"/>
          </p:cNvSpPr>
          <p:nvPr/>
        </p:nvSpPr>
        <p:spPr bwMode="auto">
          <a:xfrm flipH="1" flipV="1">
            <a:off x="5332413" y="2436813"/>
            <a:ext cx="460375" cy="384175"/>
          </a:xfrm>
          <a:prstGeom prst="line">
            <a:avLst/>
          </a:prstGeom>
          <a:noFill/>
          <a:ln w="76320">
            <a:solidFill>
              <a:srgbClr val="000000"/>
            </a:solidFill>
            <a:miter lim="800000"/>
            <a:headEnd/>
            <a:tailEnd type="triangle" w="med" len="med"/>
          </a:ln>
          <a:effectLst/>
        </p:spPr>
        <p:txBody>
          <a:bodyPr>
            <a:prstTxWarp prst="textNoShape">
              <a:avLst/>
            </a:prstTxWarp>
          </a:bodyPr>
          <a:lstStyle/>
          <a:p>
            <a:endParaRPr lang="en-US"/>
          </a:p>
        </p:txBody>
      </p:sp>
      <p:sp>
        <p:nvSpPr>
          <p:cNvPr id="150540" name="Oval 12"/>
          <p:cNvSpPr>
            <a:spLocks noChangeArrowheads="1"/>
          </p:cNvSpPr>
          <p:nvPr/>
        </p:nvSpPr>
        <p:spPr bwMode="auto">
          <a:xfrm>
            <a:off x="685800" y="3324225"/>
            <a:ext cx="7772400" cy="609600"/>
          </a:xfrm>
          <a:prstGeom prst="ellipse">
            <a:avLst/>
          </a:prstGeom>
          <a:solidFill>
            <a:schemeClr val="accent2"/>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SUBNET</a:t>
            </a:r>
          </a:p>
        </p:txBody>
      </p:sp>
      <p:sp>
        <p:nvSpPr>
          <p:cNvPr id="150541" name="Rectangle 13"/>
          <p:cNvSpPr>
            <a:spLocks noGrp="1" noChangeArrowheads="1"/>
          </p:cNvSpPr>
          <p:nvPr>
            <p:ph type="body" idx="1"/>
          </p:nvPr>
        </p:nvSpPr>
        <p:spPr>
          <a:xfrm>
            <a:off x="1219200" y="4114800"/>
            <a:ext cx="7467600" cy="2097088"/>
          </a:xfrm>
          <a:ln/>
        </p:spPr>
        <p:txBody>
          <a:bodyPr lIns="90000" tIns="46800" rIns="90000" bIns="46800">
            <a:spAutoFit/>
          </a:bodyPr>
          <a:lstStyle/>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AUC builds </a:t>
            </a:r>
            <a:r>
              <a:rPr lang="en-GB" sz="1800">
                <a:solidFill>
                  <a:srgbClr val="333399"/>
                </a:solidFill>
                <a:ea typeface="굴림" charset="-127"/>
                <a:cs typeface="굴림" charset="-127"/>
              </a:rPr>
              <a:t>DUID:MAC</a:t>
            </a:r>
            <a:r>
              <a:rPr lang="en-GB" sz="1800">
                <a:ea typeface="굴림" charset="-127"/>
                <a:cs typeface="굴림" charset="-127"/>
              </a:rPr>
              <a:t> pair table (DHCP traffic only)</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AUC builds </a:t>
            </a:r>
            <a:r>
              <a:rPr lang="en-GB" sz="1800">
                <a:solidFill>
                  <a:srgbClr val="333399"/>
                </a:solidFill>
                <a:ea typeface="굴림" charset="-127"/>
                <a:cs typeface="굴림" charset="-127"/>
              </a:rPr>
              <a:t>IP:MAC</a:t>
            </a:r>
            <a:r>
              <a:rPr lang="en-GB" sz="1800">
                <a:ea typeface="굴림" charset="-127"/>
                <a:cs typeface="굴림" charset="-127"/>
              </a:rPr>
              <a:t> pair table (broadcast and ARP traffic)</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The AUC sends a packet to the DHCP server when:</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a:t>
            </a:r>
            <a:r>
              <a:rPr lang="en-GB" sz="1600">
                <a:solidFill>
                  <a:srgbClr val="333399"/>
                </a:solidFill>
                <a:ea typeface="굴림" charset="-127"/>
                <a:cs typeface="굴림" charset="-127"/>
              </a:rPr>
              <a:t>new pair</a:t>
            </a:r>
            <a:r>
              <a:rPr lang="en-GB" sz="1600">
                <a:ea typeface="굴림" charset="-127"/>
                <a:cs typeface="굴림" charset="-127"/>
              </a:rPr>
              <a:t> IP:MAC is added to the table</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potential </a:t>
            </a:r>
            <a:r>
              <a:rPr lang="en-GB" sz="1600">
                <a:solidFill>
                  <a:srgbClr val="333399"/>
                </a:solidFill>
                <a:ea typeface="굴림" charset="-127"/>
                <a:cs typeface="굴림" charset="-127"/>
              </a:rPr>
              <a:t>duplicate address</a:t>
            </a:r>
            <a:r>
              <a:rPr lang="en-GB" sz="1600">
                <a:ea typeface="굴림" charset="-127"/>
                <a:cs typeface="굴림" charset="-127"/>
              </a:rPr>
              <a:t> has been detected</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potential </a:t>
            </a:r>
            <a:r>
              <a:rPr lang="en-GB" sz="1600">
                <a:solidFill>
                  <a:srgbClr val="333399"/>
                </a:solidFill>
                <a:ea typeface="굴림" charset="-127"/>
                <a:cs typeface="굴림" charset="-127"/>
              </a:rPr>
              <a:t>unauthorized IP</a:t>
            </a:r>
            <a:r>
              <a:rPr lang="en-GB" sz="1600">
                <a:ea typeface="굴림" charset="-127"/>
                <a:cs typeface="굴림" charset="-127"/>
              </a:rPr>
              <a:t> has been detected</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DHCP server checks if the pair is correct or not and it records the IP address as </a:t>
            </a:r>
            <a:r>
              <a:rPr lang="en-GB" sz="1800">
                <a:solidFill>
                  <a:srgbClr val="333399"/>
                </a:solidFill>
                <a:ea typeface="굴림" charset="-127"/>
                <a:cs typeface="굴림" charset="-127"/>
              </a:rPr>
              <a:t>in use</a:t>
            </a:r>
            <a:r>
              <a:rPr lang="en-GB" sz="1800">
                <a:ea typeface="굴림" charset="-127"/>
                <a:cs typeface="굴림" charset="-127"/>
              </a:rPr>
              <a:t>. (DHCP has the </a:t>
            </a:r>
            <a:r>
              <a:rPr lang="en-GB" sz="1800">
                <a:solidFill>
                  <a:srgbClr val="009900"/>
                </a:solidFill>
                <a:ea typeface="굴림" charset="-127"/>
                <a:cs typeface="굴림" charset="-127"/>
              </a:rPr>
              <a:t>final</a:t>
            </a:r>
            <a:r>
              <a:rPr lang="en-GB" sz="1800">
                <a:ea typeface="굴림" charset="-127"/>
                <a:cs typeface="굴림" charset="-127"/>
              </a:rPr>
              <a:t> decision!)</a:t>
            </a:r>
          </a:p>
        </p:txBody>
      </p:sp>
      <p:grpSp>
        <p:nvGrpSpPr>
          <p:cNvPr id="150542" name="Group 14"/>
          <p:cNvGrpSpPr>
            <a:grpSpLocks/>
          </p:cNvGrpSpPr>
          <p:nvPr/>
        </p:nvGrpSpPr>
        <p:grpSpPr bwMode="auto">
          <a:xfrm>
            <a:off x="5410200" y="1752600"/>
            <a:ext cx="1674813" cy="684213"/>
            <a:chOff x="3408" y="1104"/>
            <a:chExt cx="1055" cy="431"/>
          </a:xfrm>
        </p:grpSpPr>
        <p:sp>
          <p:nvSpPr>
            <p:cNvPr id="150543" name="Rectangle 15"/>
            <p:cNvSpPr>
              <a:spLocks noChangeArrowheads="1"/>
            </p:cNvSpPr>
            <p:nvPr/>
          </p:nvSpPr>
          <p:spPr bwMode="auto">
            <a:xfrm>
              <a:off x="3408" y="1104"/>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IP</a:t>
              </a:r>
            </a:p>
          </p:txBody>
        </p:sp>
        <p:sp>
          <p:nvSpPr>
            <p:cNvPr id="150544" name="Rectangle 16"/>
            <p:cNvSpPr>
              <a:spLocks noChangeArrowheads="1"/>
            </p:cNvSpPr>
            <p:nvPr/>
          </p:nvSpPr>
          <p:spPr bwMode="auto">
            <a:xfrm>
              <a:off x="3716" y="1104"/>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MAC</a:t>
              </a:r>
            </a:p>
          </p:txBody>
        </p:sp>
        <p:sp>
          <p:nvSpPr>
            <p:cNvPr id="150545" name="Rectangle 17"/>
            <p:cNvSpPr>
              <a:spLocks noChangeArrowheads="1"/>
            </p:cNvSpPr>
            <p:nvPr/>
          </p:nvSpPr>
          <p:spPr bwMode="auto">
            <a:xfrm>
              <a:off x="4024" y="1104"/>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Expire</a:t>
              </a:r>
            </a:p>
          </p:txBody>
        </p:sp>
        <p:sp>
          <p:nvSpPr>
            <p:cNvPr id="150546" name="Rectangle 18"/>
            <p:cNvSpPr>
              <a:spLocks noChangeArrowheads="1"/>
            </p:cNvSpPr>
            <p:nvPr/>
          </p:nvSpPr>
          <p:spPr bwMode="auto">
            <a:xfrm>
              <a:off x="3408" y="1212"/>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IP1</a:t>
              </a:r>
            </a:p>
          </p:txBody>
        </p:sp>
        <p:sp>
          <p:nvSpPr>
            <p:cNvPr id="150547" name="Rectangle 19"/>
            <p:cNvSpPr>
              <a:spLocks noChangeArrowheads="1"/>
            </p:cNvSpPr>
            <p:nvPr/>
          </p:nvSpPr>
          <p:spPr bwMode="auto">
            <a:xfrm>
              <a:off x="3716" y="1212"/>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MAC1</a:t>
              </a:r>
            </a:p>
          </p:txBody>
        </p:sp>
        <p:sp>
          <p:nvSpPr>
            <p:cNvPr id="150548" name="Rectangle 20"/>
            <p:cNvSpPr>
              <a:spLocks noChangeArrowheads="1"/>
            </p:cNvSpPr>
            <p:nvPr/>
          </p:nvSpPr>
          <p:spPr bwMode="auto">
            <a:xfrm>
              <a:off x="4024" y="1212"/>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570</a:t>
              </a:r>
            </a:p>
          </p:txBody>
        </p:sp>
        <p:sp>
          <p:nvSpPr>
            <p:cNvPr id="150549" name="Rectangle 21"/>
            <p:cNvSpPr>
              <a:spLocks noChangeArrowheads="1"/>
            </p:cNvSpPr>
            <p:nvPr/>
          </p:nvSpPr>
          <p:spPr bwMode="auto">
            <a:xfrm>
              <a:off x="3408" y="1320"/>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IP2</a:t>
              </a:r>
            </a:p>
          </p:txBody>
        </p:sp>
        <p:sp>
          <p:nvSpPr>
            <p:cNvPr id="150550" name="Rectangle 22"/>
            <p:cNvSpPr>
              <a:spLocks noChangeArrowheads="1"/>
            </p:cNvSpPr>
            <p:nvPr/>
          </p:nvSpPr>
          <p:spPr bwMode="auto">
            <a:xfrm>
              <a:off x="3716" y="1320"/>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MAC2</a:t>
              </a:r>
            </a:p>
          </p:txBody>
        </p:sp>
        <p:sp>
          <p:nvSpPr>
            <p:cNvPr id="150551" name="Rectangle 23"/>
            <p:cNvSpPr>
              <a:spLocks noChangeArrowheads="1"/>
            </p:cNvSpPr>
            <p:nvPr/>
          </p:nvSpPr>
          <p:spPr bwMode="auto">
            <a:xfrm>
              <a:off x="4024" y="1320"/>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580</a:t>
              </a:r>
            </a:p>
          </p:txBody>
        </p:sp>
        <p:sp>
          <p:nvSpPr>
            <p:cNvPr id="150552" name="Rectangle 24"/>
            <p:cNvSpPr>
              <a:spLocks noChangeArrowheads="1"/>
            </p:cNvSpPr>
            <p:nvPr/>
          </p:nvSpPr>
          <p:spPr bwMode="auto">
            <a:xfrm>
              <a:off x="3408" y="1428"/>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IP3</a:t>
              </a:r>
            </a:p>
          </p:txBody>
        </p:sp>
        <p:sp>
          <p:nvSpPr>
            <p:cNvPr id="150553" name="Rectangle 25"/>
            <p:cNvSpPr>
              <a:spLocks noChangeArrowheads="1"/>
            </p:cNvSpPr>
            <p:nvPr/>
          </p:nvSpPr>
          <p:spPr bwMode="auto">
            <a:xfrm>
              <a:off x="3716" y="1428"/>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MAC3</a:t>
              </a:r>
            </a:p>
          </p:txBody>
        </p:sp>
        <p:sp>
          <p:nvSpPr>
            <p:cNvPr id="150554" name="Rectangle 26"/>
            <p:cNvSpPr>
              <a:spLocks noChangeArrowheads="1"/>
            </p:cNvSpPr>
            <p:nvPr/>
          </p:nvSpPr>
          <p:spPr bwMode="auto">
            <a:xfrm>
              <a:off x="4024" y="1428"/>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590</a:t>
              </a:r>
            </a:p>
          </p:txBody>
        </p:sp>
      </p:grpSp>
      <p:sp>
        <p:nvSpPr>
          <p:cNvPr id="150555" name="Text Box 27"/>
          <p:cNvSpPr txBox="1">
            <a:spLocks noChangeArrowheads="1"/>
          </p:cNvSpPr>
          <p:nvPr/>
        </p:nvSpPr>
        <p:spPr bwMode="auto">
          <a:xfrm>
            <a:off x="5562600" y="2438400"/>
            <a:ext cx="2081213"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ahoma" charset="0"/>
                <a:ea typeface="굴림" charset="-127"/>
                <a:cs typeface="굴림" charset="-127"/>
              </a:rPr>
              <a:t>Broadcast-ARP-DHCP</a:t>
            </a:r>
          </a:p>
        </p:txBody>
      </p:sp>
      <p:grpSp>
        <p:nvGrpSpPr>
          <p:cNvPr id="150556" name="Group 28"/>
          <p:cNvGrpSpPr>
            <a:grpSpLocks/>
          </p:cNvGrpSpPr>
          <p:nvPr/>
        </p:nvGrpSpPr>
        <p:grpSpPr bwMode="auto">
          <a:xfrm>
            <a:off x="7162800" y="1752600"/>
            <a:ext cx="1370013" cy="684213"/>
            <a:chOff x="4512" y="1104"/>
            <a:chExt cx="863" cy="431"/>
          </a:xfrm>
        </p:grpSpPr>
        <p:sp>
          <p:nvSpPr>
            <p:cNvPr id="150557" name="Rectangle 29"/>
            <p:cNvSpPr>
              <a:spLocks noChangeArrowheads="1"/>
            </p:cNvSpPr>
            <p:nvPr/>
          </p:nvSpPr>
          <p:spPr bwMode="auto">
            <a:xfrm>
              <a:off x="4512" y="1104"/>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Client ID</a:t>
              </a:r>
            </a:p>
          </p:txBody>
        </p:sp>
        <p:sp>
          <p:nvSpPr>
            <p:cNvPr id="150558" name="Rectangle 30"/>
            <p:cNvSpPr>
              <a:spLocks noChangeArrowheads="1"/>
            </p:cNvSpPr>
            <p:nvPr/>
          </p:nvSpPr>
          <p:spPr bwMode="auto">
            <a:xfrm>
              <a:off x="4944" y="1104"/>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MAC</a:t>
              </a:r>
            </a:p>
          </p:txBody>
        </p:sp>
        <p:sp>
          <p:nvSpPr>
            <p:cNvPr id="150559" name="Rectangle 31"/>
            <p:cNvSpPr>
              <a:spLocks noChangeArrowheads="1"/>
            </p:cNvSpPr>
            <p:nvPr/>
          </p:nvSpPr>
          <p:spPr bwMode="auto">
            <a:xfrm>
              <a:off x="4512" y="1212"/>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DUID1</a:t>
              </a:r>
            </a:p>
          </p:txBody>
        </p:sp>
        <p:sp>
          <p:nvSpPr>
            <p:cNvPr id="150560" name="Rectangle 32"/>
            <p:cNvSpPr>
              <a:spLocks noChangeArrowheads="1"/>
            </p:cNvSpPr>
            <p:nvPr/>
          </p:nvSpPr>
          <p:spPr bwMode="auto">
            <a:xfrm>
              <a:off x="4944" y="1212"/>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MAC1</a:t>
              </a:r>
            </a:p>
          </p:txBody>
        </p:sp>
        <p:sp>
          <p:nvSpPr>
            <p:cNvPr id="150561" name="Rectangle 33"/>
            <p:cNvSpPr>
              <a:spLocks noChangeArrowheads="1"/>
            </p:cNvSpPr>
            <p:nvPr/>
          </p:nvSpPr>
          <p:spPr bwMode="auto">
            <a:xfrm>
              <a:off x="4512" y="1320"/>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DUID2</a:t>
              </a:r>
            </a:p>
          </p:txBody>
        </p:sp>
        <p:sp>
          <p:nvSpPr>
            <p:cNvPr id="150562" name="Rectangle 34"/>
            <p:cNvSpPr>
              <a:spLocks noChangeArrowheads="1"/>
            </p:cNvSpPr>
            <p:nvPr/>
          </p:nvSpPr>
          <p:spPr bwMode="auto">
            <a:xfrm>
              <a:off x="4944" y="1320"/>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MAC2</a:t>
              </a:r>
            </a:p>
          </p:txBody>
        </p:sp>
        <p:sp>
          <p:nvSpPr>
            <p:cNvPr id="150563" name="Rectangle 35"/>
            <p:cNvSpPr>
              <a:spLocks noChangeArrowheads="1"/>
            </p:cNvSpPr>
            <p:nvPr/>
          </p:nvSpPr>
          <p:spPr bwMode="auto">
            <a:xfrm>
              <a:off x="4512" y="1428"/>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DUID3</a:t>
              </a:r>
            </a:p>
          </p:txBody>
        </p:sp>
        <p:sp>
          <p:nvSpPr>
            <p:cNvPr id="150564" name="Rectangle 36"/>
            <p:cNvSpPr>
              <a:spLocks noChangeArrowheads="1"/>
            </p:cNvSpPr>
            <p:nvPr/>
          </p:nvSpPr>
          <p:spPr bwMode="auto">
            <a:xfrm>
              <a:off x="4944" y="1428"/>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MAC3</a:t>
              </a:r>
            </a:p>
          </p:txBody>
        </p:sp>
      </p:grpSp>
      <p:sp>
        <p:nvSpPr>
          <p:cNvPr id="150565" name="Text Box 37"/>
          <p:cNvSpPr txBox="1">
            <a:spLocks noChangeArrowheads="1"/>
          </p:cNvSpPr>
          <p:nvPr/>
        </p:nvSpPr>
        <p:spPr bwMode="auto">
          <a:xfrm>
            <a:off x="2994025" y="1828800"/>
            <a:ext cx="1595438"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ahoma" charset="0"/>
                <a:ea typeface="굴림" charset="-127"/>
                <a:cs typeface="굴림" charset="-127"/>
              </a:rPr>
              <a:t>TCP Connection</a:t>
            </a:r>
          </a:p>
        </p:txBody>
      </p:sp>
      <p:grpSp>
        <p:nvGrpSpPr>
          <p:cNvPr id="150566" name="Group 38"/>
          <p:cNvGrpSpPr>
            <a:grpSpLocks/>
          </p:cNvGrpSpPr>
          <p:nvPr/>
        </p:nvGrpSpPr>
        <p:grpSpPr bwMode="auto">
          <a:xfrm>
            <a:off x="2819400" y="2286000"/>
            <a:ext cx="1751013" cy="227013"/>
            <a:chOff x="1776" y="1440"/>
            <a:chExt cx="1103" cy="143"/>
          </a:xfrm>
        </p:grpSpPr>
        <p:sp>
          <p:nvSpPr>
            <p:cNvPr id="150567" name="Rectangle 39"/>
            <p:cNvSpPr>
              <a:spLocks noChangeArrowheads="1"/>
            </p:cNvSpPr>
            <p:nvPr/>
          </p:nvSpPr>
          <p:spPr bwMode="auto">
            <a:xfrm>
              <a:off x="2112" y="1440"/>
              <a:ext cx="336"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IP</a:t>
              </a:r>
            </a:p>
          </p:txBody>
        </p:sp>
        <p:sp>
          <p:nvSpPr>
            <p:cNvPr id="150568" name="Rectangle 40"/>
            <p:cNvSpPr>
              <a:spLocks noChangeArrowheads="1"/>
            </p:cNvSpPr>
            <p:nvPr/>
          </p:nvSpPr>
          <p:spPr bwMode="auto">
            <a:xfrm>
              <a:off x="2448" y="1440"/>
              <a:ext cx="432"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Client ID</a:t>
              </a:r>
            </a:p>
          </p:txBody>
        </p:sp>
        <p:sp>
          <p:nvSpPr>
            <p:cNvPr id="150569" name="Rectangle 41"/>
            <p:cNvSpPr>
              <a:spLocks noChangeArrowheads="1"/>
            </p:cNvSpPr>
            <p:nvPr/>
          </p:nvSpPr>
          <p:spPr bwMode="auto">
            <a:xfrm>
              <a:off x="1776" y="1440"/>
              <a:ext cx="336"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Flag</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November 2008</a:t>
            </a:r>
            <a:endParaRPr lang="en-US"/>
          </a:p>
        </p:txBody>
      </p:sp>
      <p:sp>
        <p:nvSpPr>
          <p:cNvPr id="158722"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Traffic load – </a:t>
            </a:r>
            <a:r>
              <a:rPr lang="en-GB" sz="1800"/>
              <a:t>AUC and DHCP</a:t>
            </a:r>
          </a:p>
        </p:txBody>
      </p:sp>
      <p:pic>
        <p:nvPicPr>
          <p:cNvPr id="158723" name="Picture 3"/>
          <p:cNvPicPr>
            <a:picLocks noChangeAspect="1" noChangeArrowheads="1"/>
          </p:cNvPicPr>
          <p:nvPr/>
        </p:nvPicPr>
        <p:blipFill>
          <a:blip r:embed="rId3"/>
          <a:srcRect/>
          <a:stretch>
            <a:fillRect/>
          </a:stretch>
        </p:blipFill>
        <p:spPr bwMode="auto">
          <a:xfrm>
            <a:off x="990600" y="1408113"/>
            <a:ext cx="7086600" cy="4764087"/>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November 2008</a:t>
            </a:r>
            <a:endParaRPr lang="en-US"/>
          </a:p>
        </p:txBody>
      </p:sp>
      <p:sp>
        <p:nvSpPr>
          <p:cNvPr id="160770"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Packets/sec received by DHCP</a:t>
            </a:r>
          </a:p>
        </p:txBody>
      </p:sp>
      <p:pic>
        <p:nvPicPr>
          <p:cNvPr id="160771" name="Picture 3"/>
          <p:cNvPicPr>
            <a:picLocks noChangeAspect="1" noChangeArrowheads="1"/>
          </p:cNvPicPr>
          <p:nvPr/>
        </p:nvPicPr>
        <p:blipFill>
          <a:blip r:embed="rId3"/>
          <a:srcRect/>
          <a:stretch>
            <a:fillRect/>
          </a:stretch>
        </p:blipFill>
        <p:spPr bwMode="auto">
          <a:xfrm>
            <a:off x="1066800" y="1428750"/>
            <a:ext cx="6718300" cy="474345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162818"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Conclusions</a:t>
            </a:r>
          </a:p>
        </p:txBody>
      </p:sp>
      <p:sp>
        <p:nvSpPr>
          <p:cNvPr id="162819" name="Rectangle 3"/>
          <p:cNvSpPr>
            <a:spLocks noGrp="1" noChangeArrowheads="1"/>
          </p:cNvSpPr>
          <p:nvPr>
            <p:ph type="body" idx="1"/>
          </p:nvPr>
        </p:nvSpPr>
        <p:spPr>
          <a:xfrm>
            <a:off x="1182688" y="1600200"/>
            <a:ext cx="7773987" cy="4354513"/>
          </a:xfrm>
          <a:ln/>
        </p:spPr>
        <p:txBody>
          <a:bodyPr lIns="90000" tIns="46800" rIns="90000" bIns="46800">
            <a:spAutoFit/>
          </a:bodyPr>
          <a:lstStyle/>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pDAD is </a:t>
            </a:r>
            <a:r>
              <a:rPr lang="en-GB" sz="2400">
                <a:solidFill>
                  <a:srgbClr val="009900"/>
                </a:solidFill>
              </a:rPr>
              <a:t>not</a:t>
            </a:r>
            <a:r>
              <a:rPr lang="en-GB" sz="2400"/>
              <a:t> performed during IP address acquisition</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Low delay for mobile devices</a:t>
            </a:r>
            <a:br>
              <a:rPr lang="en-GB" sz="2000"/>
            </a:br>
            <a:endParaRPr lang="en-GB" sz="2000"/>
          </a:p>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Much more reliable than current DAD</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Current DAD is based on ICMP echo request/response</a:t>
            </a:r>
          </a:p>
          <a:p>
            <a:pPr lvl="2" defTabSz="457200">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not adequate for real-time traffic (seconds - too slow!)</a:t>
            </a:r>
          </a:p>
          <a:p>
            <a:pPr lvl="2" defTabSz="457200">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most firewalls today block incoming echo requests by default</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A duplicate address can be discovered in </a:t>
            </a:r>
            <a:r>
              <a:rPr lang="en-GB" sz="2000">
                <a:solidFill>
                  <a:srgbClr val="009900"/>
                </a:solidFill>
              </a:rPr>
              <a:t>real-time</a:t>
            </a:r>
            <a:r>
              <a:rPr lang="en-GB" sz="2000"/>
              <a:t> and not only if a station requests that particular IP address</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A duplicate address can be resolved (i.e. FORCE_RENEW)</a:t>
            </a:r>
            <a:br>
              <a:rPr lang="en-GB" sz="2000"/>
            </a:br>
            <a:endParaRPr lang="en-GB" sz="2000"/>
          </a:p>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Intrusion detection …</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Unauthorized IPs are easily detected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November 2008</a:t>
            </a:r>
            <a:endParaRPr lang="en-US" altLang="ko-KR"/>
          </a:p>
        </p:txBody>
      </p:sp>
      <p:sp>
        <p:nvSpPr>
          <p:cNvPr id="358402" name="Rectangle 2"/>
          <p:cNvSpPr>
            <a:spLocks noGrp="1" noChangeArrowheads="1"/>
          </p:cNvSpPr>
          <p:nvPr>
            <p:ph type="title"/>
          </p:nvPr>
        </p:nvSpPr>
        <p:spPr>
          <a:xfrm>
            <a:off x="1143000" y="152400"/>
            <a:ext cx="7793038" cy="1905000"/>
          </a:xfrm>
        </p:spPr>
        <p:txBody>
          <a:bodyPr/>
          <a:lstStyle/>
          <a:p>
            <a:r>
              <a:rPr lang="en-US" altLang="ko-KR">
                <a:ea typeface="굴림" charset="-127"/>
                <a:cs typeface="굴림" charset="-127"/>
              </a:rPr>
              <a:t>Cooperation Between Stations in Wireless Networks</a:t>
            </a:r>
          </a:p>
        </p:txBody>
      </p:sp>
      <p:grpSp>
        <p:nvGrpSpPr>
          <p:cNvPr id="358447" name="Group 47"/>
          <p:cNvGrpSpPr>
            <a:grpSpLocks/>
          </p:cNvGrpSpPr>
          <p:nvPr/>
        </p:nvGrpSpPr>
        <p:grpSpPr bwMode="auto">
          <a:xfrm>
            <a:off x="1828800" y="2286000"/>
            <a:ext cx="5791200" cy="4343400"/>
            <a:chOff x="1152" y="1440"/>
            <a:chExt cx="3648" cy="2736"/>
          </a:xfrm>
        </p:grpSpPr>
        <p:graphicFrame>
          <p:nvGraphicFramePr>
            <p:cNvPr id="358436" name="Object 36"/>
            <p:cNvGraphicFramePr>
              <a:graphicFrameLocks noChangeAspect="1"/>
            </p:cNvGraphicFramePr>
            <p:nvPr/>
          </p:nvGraphicFramePr>
          <p:xfrm>
            <a:off x="3682" y="3302"/>
            <a:ext cx="231" cy="238"/>
          </p:xfrm>
          <a:graphic>
            <a:graphicData uri="http://schemas.openxmlformats.org/presentationml/2006/ole">
              <p:oleObj spid="_x0000_s358436" name="Bitmap Image" r:id="rId4" imgW="561905" imgH="628571" progId="Paint.Picture">
                <p:embed/>
              </p:oleObj>
            </a:graphicData>
          </a:graphic>
        </p:graphicFrame>
        <p:pic>
          <p:nvPicPr>
            <p:cNvPr id="358427" name="Picture 27" descr="j0371084"/>
            <p:cNvPicPr>
              <a:picLocks noChangeAspect="1" noChangeArrowheads="1"/>
            </p:cNvPicPr>
            <p:nvPr/>
          </p:nvPicPr>
          <p:blipFill>
            <a:blip r:embed="rId5"/>
            <a:srcRect/>
            <a:stretch>
              <a:fillRect/>
            </a:stretch>
          </p:blipFill>
          <p:spPr bwMode="auto">
            <a:xfrm>
              <a:off x="3432" y="2769"/>
              <a:ext cx="497" cy="457"/>
            </a:xfrm>
            <a:prstGeom prst="rect">
              <a:avLst/>
            </a:prstGeom>
            <a:noFill/>
          </p:spPr>
        </p:pic>
        <p:graphicFrame>
          <p:nvGraphicFramePr>
            <p:cNvPr id="358434" name="Object 34"/>
            <p:cNvGraphicFramePr>
              <a:graphicFrameLocks noChangeAspect="1"/>
            </p:cNvGraphicFramePr>
            <p:nvPr/>
          </p:nvGraphicFramePr>
          <p:xfrm>
            <a:off x="4055" y="3074"/>
            <a:ext cx="251" cy="241"/>
          </p:xfrm>
          <a:graphic>
            <a:graphicData uri="http://schemas.openxmlformats.org/presentationml/2006/ole">
              <p:oleObj spid="_x0000_s358434" name="Bitmap Image" r:id="rId6" imgW="609524" imgH="638264" progId="Paint.Picture">
                <p:embed/>
              </p:oleObj>
            </a:graphicData>
          </a:graphic>
        </p:graphicFrame>
        <p:graphicFrame>
          <p:nvGraphicFramePr>
            <p:cNvPr id="358433" name="Object 33"/>
            <p:cNvGraphicFramePr>
              <a:graphicFrameLocks noChangeAspect="1"/>
            </p:cNvGraphicFramePr>
            <p:nvPr/>
          </p:nvGraphicFramePr>
          <p:xfrm>
            <a:off x="3100" y="3896"/>
            <a:ext cx="253" cy="243"/>
          </p:xfrm>
          <a:graphic>
            <a:graphicData uri="http://schemas.openxmlformats.org/presentationml/2006/ole">
              <p:oleObj spid="_x0000_s358433" name="Bitmap Image" r:id="rId7" imgW="609524" imgH="638264" progId="Paint.Picture">
                <p:embed/>
              </p:oleObj>
            </a:graphicData>
          </a:graphic>
        </p:graphicFrame>
        <p:graphicFrame>
          <p:nvGraphicFramePr>
            <p:cNvPr id="358435" name="Object 35"/>
            <p:cNvGraphicFramePr>
              <a:graphicFrameLocks noChangeAspect="1"/>
            </p:cNvGraphicFramePr>
            <p:nvPr/>
          </p:nvGraphicFramePr>
          <p:xfrm>
            <a:off x="3657" y="3834"/>
            <a:ext cx="232" cy="238"/>
          </p:xfrm>
          <a:graphic>
            <a:graphicData uri="http://schemas.openxmlformats.org/presentationml/2006/ole">
              <p:oleObj spid="_x0000_s358435" name="Bitmap Image" r:id="rId8" imgW="561905" imgH="628571" progId="Paint.Picture">
                <p:embed/>
              </p:oleObj>
            </a:graphicData>
          </a:graphic>
        </p:graphicFrame>
        <p:pic>
          <p:nvPicPr>
            <p:cNvPr id="358437" name="Picture 37" descr="j0371084"/>
            <p:cNvPicPr>
              <a:picLocks noChangeAspect="1" noChangeArrowheads="1"/>
            </p:cNvPicPr>
            <p:nvPr/>
          </p:nvPicPr>
          <p:blipFill>
            <a:blip r:embed="rId5"/>
            <a:srcRect/>
            <a:stretch>
              <a:fillRect/>
            </a:stretch>
          </p:blipFill>
          <p:spPr bwMode="auto">
            <a:xfrm>
              <a:off x="3100" y="3379"/>
              <a:ext cx="498" cy="455"/>
            </a:xfrm>
            <a:prstGeom prst="rect">
              <a:avLst/>
            </a:prstGeom>
            <a:noFill/>
          </p:spPr>
        </p:pic>
        <p:graphicFrame>
          <p:nvGraphicFramePr>
            <p:cNvPr id="358428" name="Object 28"/>
            <p:cNvGraphicFramePr>
              <a:graphicFrameLocks noChangeAspect="1"/>
            </p:cNvGraphicFramePr>
            <p:nvPr/>
          </p:nvGraphicFramePr>
          <p:xfrm>
            <a:off x="2603" y="3264"/>
            <a:ext cx="231" cy="238"/>
          </p:xfrm>
          <a:graphic>
            <a:graphicData uri="http://schemas.openxmlformats.org/presentationml/2006/ole">
              <p:oleObj spid="_x0000_s358428" name="Bitmap Image" r:id="rId9" imgW="561905" imgH="628571" progId="Paint.Picture">
                <p:embed/>
              </p:oleObj>
            </a:graphicData>
          </a:graphic>
        </p:graphicFrame>
        <p:pic>
          <p:nvPicPr>
            <p:cNvPr id="358429" name="Picture 29" descr="j0371084"/>
            <p:cNvPicPr>
              <a:picLocks noChangeAspect="1" noChangeArrowheads="1"/>
            </p:cNvPicPr>
            <p:nvPr/>
          </p:nvPicPr>
          <p:blipFill>
            <a:blip r:embed="rId5"/>
            <a:srcRect/>
            <a:stretch>
              <a:fillRect/>
            </a:stretch>
          </p:blipFill>
          <p:spPr bwMode="auto">
            <a:xfrm>
              <a:off x="2064" y="3112"/>
              <a:ext cx="497" cy="457"/>
            </a:xfrm>
            <a:prstGeom prst="rect">
              <a:avLst/>
            </a:prstGeom>
            <a:noFill/>
          </p:spPr>
        </p:pic>
        <p:graphicFrame>
          <p:nvGraphicFramePr>
            <p:cNvPr id="358431" name="Object 31"/>
            <p:cNvGraphicFramePr>
              <a:graphicFrameLocks noChangeAspect="1"/>
            </p:cNvGraphicFramePr>
            <p:nvPr/>
          </p:nvGraphicFramePr>
          <p:xfrm>
            <a:off x="1775" y="3454"/>
            <a:ext cx="251" cy="241"/>
          </p:xfrm>
          <a:graphic>
            <a:graphicData uri="http://schemas.openxmlformats.org/presentationml/2006/ole">
              <p:oleObj spid="_x0000_s358431" name="Bitmap Image" r:id="rId10" imgW="609524" imgH="638264" progId="Paint.Picture">
                <p:embed/>
              </p:oleObj>
            </a:graphicData>
          </a:graphic>
        </p:graphicFrame>
        <p:sp>
          <p:nvSpPr>
            <p:cNvPr id="358440" name="Oval 40"/>
            <p:cNvSpPr>
              <a:spLocks noChangeArrowheads="1"/>
            </p:cNvSpPr>
            <p:nvPr/>
          </p:nvSpPr>
          <p:spPr bwMode="auto">
            <a:xfrm>
              <a:off x="2810" y="2846"/>
              <a:ext cx="1700"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44" name="Oval 44"/>
            <p:cNvSpPr>
              <a:spLocks noChangeArrowheads="1"/>
            </p:cNvSpPr>
            <p:nvPr/>
          </p:nvSpPr>
          <p:spPr bwMode="auto">
            <a:xfrm>
              <a:off x="2520" y="3416"/>
              <a:ext cx="1700"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32" name="Oval 32"/>
            <p:cNvSpPr>
              <a:spLocks noChangeArrowheads="1"/>
            </p:cNvSpPr>
            <p:nvPr/>
          </p:nvSpPr>
          <p:spPr bwMode="auto">
            <a:xfrm>
              <a:off x="1401" y="3149"/>
              <a:ext cx="1699"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30" name="Oval 30"/>
            <p:cNvSpPr>
              <a:spLocks noChangeArrowheads="1"/>
            </p:cNvSpPr>
            <p:nvPr/>
          </p:nvSpPr>
          <p:spPr bwMode="auto">
            <a:xfrm>
              <a:off x="1359" y="2732"/>
              <a:ext cx="3441" cy="1444"/>
            </a:xfrm>
            <a:prstGeom prst="ellipse">
              <a:avLst/>
            </a:prstGeom>
            <a:solidFill>
              <a:srgbClr val="333399">
                <a:alpha val="10001"/>
              </a:srgbClr>
            </a:solidFill>
            <a:ln w="9525">
              <a:solidFill>
                <a:srgbClr val="C0C0C0"/>
              </a:solidFill>
              <a:prstDash val="lgDash"/>
              <a:round/>
              <a:headEnd/>
              <a:tailEnd/>
            </a:ln>
            <a:effectLst/>
          </p:spPr>
          <p:txBody>
            <a:bodyPr wrap="none" anchor="ctr">
              <a:prstTxWarp prst="textNoShape">
                <a:avLst/>
              </a:prstTxWarp>
            </a:bodyPr>
            <a:lstStyle/>
            <a:p>
              <a:endParaRPr lang="en-US"/>
            </a:p>
          </p:txBody>
        </p:sp>
        <p:pic>
          <p:nvPicPr>
            <p:cNvPr id="358438" name="Picture 38"/>
            <p:cNvPicPr>
              <a:picLocks noChangeAspect="1" noChangeArrowheads="1"/>
            </p:cNvPicPr>
            <p:nvPr/>
          </p:nvPicPr>
          <p:blipFill>
            <a:blip r:embed="rId11"/>
            <a:srcRect/>
            <a:stretch>
              <a:fillRect/>
            </a:stretch>
          </p:blipFill>
          <p:spPr bwMode="auto">
            <a:xfrm>
              <a:off x="2188" y="2656"/>
              <a:ext cx="249" cy="139"/>
            </a:xfrm>
            <a:prstGeom prst="rect">
              <a:avLst/>
            </a:prstGeom>
            <a:noFill/>
            <a:ln w="9525">
              <a:noFill/>
              <a:miter lim="800000"/>
              <a:headEnd/>
              <a:tailEnd/>
            </a:ln>
            <a:effectLst/>
          </p:spPr>
        </p:pic>
        <p:sp>
          <p:nvSpPr>
            <p:cNvPr id="358439" name="AutoShape 39"/>
            <p:cNvSpPr>
              <a:spLocks noChangeArrowheads="1"/>
            </p:cNvSpPr>
            <p:nvPr/>
          </p:nvSpPr>
          <p:spPr bwMode="auto">
            <a:xfrm>
              <a:off x="2046" y="2217"/>
              <a:ext cx="207" cy="417"/>
            </a:xfrm>
            <a:prstGeom prst="lightningBolt">
              <a:avLst/>
            </a:prstGeom>
            <a:solidFill>
              <a:srgbClr val="FFFF00">
                <a:alpha val="30000"/>
              </a:srgbClr>
            </a:solidFill>
            <a:ln w="9525">
              <a:solidFill>
                <a:srgbClr val="C0C0C0"/>
              </a:solidFill>
              <a:miter lim="800000"/>
              <a:headEnd/>
              <a:tailEnd/>
            </a:ln>
            <a:effectLst/>
          </p:spPr>
          <p:txBody>
            <a:bodyPr wrap="none" anchor="ctr">
              <a:prstTxWarp prst="textNoShape">
                <a:avLst/>
              </a:prstTxWarp>
            </a:bodyPr>
            <a:lstStyle/>
            <a:p>
              <a:endParaRPr lang="en-US"/>
            </a:p>
          </p:txBody>
        </p:sp>
        <p:sp>
          <p:nvSpPr>
            <p:cNvPr id="358441" name="Line 41"/>
            <p:cNvSpPr>
              <a:spLocks noChangeShapeType="1"/>
            </p:cNvSpPr>
            <p:nvPr/>
          </p:nvSpPr>
          <p:spPr bwMode="auto">
            <a:xfrm>
              <a:off x="1981" y="3606"/>
              <a:ext cx="1161" cy="380"/>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sp>
          <p:nvSpPr>
            <p:cNvPr id="358442" name="Line 42"/>
            <p:cNvSpPr>
              <a:spLocks noChangeShapeType="1"/>
            </p:cNvSpPr>
            <p:nvPr/>
          </p:nvSpPr>
          <p:spPr bwMode="auto">
            <a:xfrm flipV="1">
              <a:off x="2852" y="3226"/>
              <a:ext cx="1202" cy="152"/>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sp>
          <p:nvSpPr>
            <p:cNvPr id="358443" name="Line 43"/>
            <p:cNvSpPr>
              <a:spLocks noChangeShapeType="1"/>
            </p:cNvSpPr>
            <p:nvPr/>
          </p:nvSpPr>
          <p:spPr bwMode="auto">
            <a:xfrm>
              <a:off x="3805" y="3516"/>
              <a:ext cx="0" cy="342"/>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pic>
          <p:nvPicPr>
            <p:cNvPr id="358445" name="Picture 45" descr="BD18185_"/>
            <p:cNvPicPr>
              <a:picLocks noChangeAspect="1" noChangeArrowheads="1"/>
            </p:cNvPicPr>
            <p:nvPr/>
          </p:nvPicPr>
          <mc:AlternateContent>
            <mc:Choice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a:off x="1152" y="1440"/>
              <a:ext cx="1464" cy="928"/>
            </a:xfrm>
            <a:prstGeom prst="rect">
              <a:avLst/>
            </a:prstGeom>
            <a:noFill/>
          </p:spPr>
        </p:pic>
        <p:sp>
          <p:nvSpPr>
            <p:cNvPr id="358446" name="Text Box 46"/>
            <p:cNvSpPr txBox="1">
              <a:spLocks noChangeArrowheads="1"/>
            </p:cNvSpPr>
            <p:nvPr/>
          </p:nvSpPr>
          <p:spPr bwMode="auto">
            <a:xfrm>
              <a:off x="1608" y="1782"/>
              <a:ext cx="663" cy="231"/>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a:solidFill>
                    <a:srgbClr val="000000"/>
                  </a:solidFill>
                </a:rPr>
                <a:t>Internet</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392194" name="Rectangle 2"/>
          <p:cNvSpPr>
            <a:spLocks noGrp="1" noChangeArrowheads="1"/>
          </p:cNvSpPr>
          <p:nvPr>
            <p:ph type="title"/>
          </p:nvPr>
        </p:nvSpPr>
        <p:spPr/>
        <p:txBody>
          <a:bodyPr/>
          <a:lstStyle/>
          <a:p>
            <a:r>
              <a:rPr lang="en-US"/>
              <a:t>Cooperative Roaming </a:t>
            </a:r>
            <a:br>
              <a:rPr lang="en-US"/>
            </a:br>
            <a:r>
              <a:rPr lang="en-US" sz="2400"/>
              <a:t>Goals and Solution</a:t>
            </a:r>
          </a:p>
        </p:txBody>
      </p:sp>
      <p:sp>
        <p:nvSpPr>
          <p:cNvPr id="392195" name="Rectangle 3"/>
          <p:cNvSpPr>
            <a:spLocks noGrp="1" noChangeArrowheads="1"/>
          </p:cNvSpPr>
          <p:nvPr>
            <p:ph type="body" idx="1"/>
          </p:nvPr>
        </p:nvSpPr>
        <p:spPr>
          <a:xfrm>
            <a:off x="1182688" y="1600200"/>
            <a:ext cx="7772400" cy="4572000"/>
          </a:xfrm>
          <a:noFill/>
          <a:ln/>
        </p:spPr>
        <p:txBody>
          <a:bodyPr/>
          <a:lstStyle/>
          <a:p>
            <a:pPr>
              <a:lnSpc>
                <a:spcPct val="90000"/>
              </a:lnSpc>
            </a:pPr>
            <a:r>
              <a:rPr lang="en-US" sz="2400"/>
              <a:t>Fast handoff for real-time multimedia in </a:t>
            </a:r>
            <a:r>
              <a:rPr lang="en-US" sz="2400">
                <a:solidFill>
                  <a:srgbClr val="009900"/>
                </a:solidFill>
              </a:rPr>
              <a:t>any</a:t>
            </a:r>
            <a:r>
              <a:rPr lang="en-US" sz="2400"/>
              <a:t> network</a:t>
            </a:r>
          </a:p>
          <a:p>
            <a:pPr lvl="1">
              <a:lnSpc>
                <a:spcPct val="90000"/>
              </a:lnSpc>
            </a:pPr>
            <a:r>
              <a:rPr lang="en-US" sz="2000"/>
              <a:t>Different administrative domains</a:t>
            </a:r>
          </a:p>
          <a:p>
            <a:pPr lvl="1">
              <a:lnSpc>
                <a:spcPct val="90000"/>
              </a:lnSpc>
            </a:pPr>
            <a:r>
              <a:rPr lang="en-US" sz="2000"/>
              <a:t>Various authentication mechanisms</a:t>
            </a:r>
          </a:p>
          <a:p>
            <a:pPr lvl="1">
              <a:lnSpc>
                <a:spcPct val="90000"/>
              </a:lnSpc>
            </a:pPr>
            <a:r>
              <a:rPr lang="en-US" sz="2000"/>
              <a:t>No changes to protocol and infrastructure</a:t>
            </a:r>
          </a:p>
          <a:p>
            <a:pPr lvl="1">
              <a:lnSpc>
                <a:spcPct val="90000"/>
              </a:lnSpc>
            </a:pPr>
            <a:r>
              <a:rPr lang="en-US" sz="2000"/>
              <a:t>Fast handoff at </a:t>
            </a:r>
            <a:r>
              <a:rPr lang="en-US" sz="2000">
                <a:solidFill>
                  <a:srgbClr val="009900"/>
                </a:solidFill>
              </a:rPr>
              <a:t>all</a:t>
            </a:r>
            <a:r>
              <a:rPr lang="en-US" sz="2000"/>
              <a:t> the layers relevant to mobility</a:t>
            </a:r>
          </a:p>
          <a:p>
            <a:pPr lvl="2">
              <a:lnSpc>
                <a:spcPct val="90000"/>
              </a:lnSpc>
            </a:pPr>
            <a:r>
              <a:rPr lang="en-US" sz="1800"/>
              <a:t>Link layer</a:t>
            </a:r>
          </a:p>
          <a:p>
            <a:pPr lvl="2">
              <a:lnSpc>
                <a:spcPct val="90000"/>
              </a:lnSpc>
            </a:pPr>
            <a:r>
              <a:rPr lang="en-US" sz="1800"/>
              <a:t>Network layer</a:t>
            </a:r>
          </a:p>
          <a:p>
            <a:pPr lvl="2">
              <a:lnSpc>
                <a:spcPct val="90000"/>
              </a:lnSpc>
            </a:pPr>
            <a:r>
              <a:rPr lang="en-US" sz="1800"/>
              <a:t>Application layer</a:t>
            </a:r>
            <a:br>
              <a:rPr lang="en-US" sz="1800"/>
            </a:br>
            <a:r>
              <a:rPr lang="en-US" sz="1800"/>
              <a:t/>
            </a:r>
            <a:br>
              <a:rPr lang="en-US" sz="1800"/>
            </a:br>
            <a:endParaRPr lang="en-US" sz="1800"/>
          </a:p>
          <a:p>
            <a:pPr>
              <a:lnSpc>
                <a:spcPct val="90000"/>
              </a:lnSpc>
            </a:pPr>
            <a:r>
              <a:rPr lang="en-US" sz="2400"/>
              <a:t>New protocol </a:t>
            </a:r>
            <a:r>
              <a:rPr lang="en-US" sz="2400">
                <a:sym typeface="Wingdings" charset="2"/>
              </a:rPr>
              <a:t> Cooperative Roaming</a:t>
            </a:r>
          </a:p>
          <a:p>
            <a:pPr lvl="1">
              <a:lnSpc>
                <a:spcPct val="90000"/>
              </a:lnSpc>
            </a:pPr>
            <a:r>
              <a:rPr lang="en-US" sz="2000"/>
              <a:t>Complete solution to mobility for </a:t>
            </a:r>
            <a:r>
              <a:rPr lang="en-US" sz="2000">
                <a:solidFill>
                  <a:srgbClr val="009900"/>
                </a:solidFill>
              </a:rPr>
              <a:t>real-time</a:t>
            </a:r>
            <a:r>
              <a:rPr lang="en-US" sz="2000"/>
              <a:t> traffic in wireless networks</a:t>
            </a:r>
          </a:p>
          <a:p>
            <a:pPr lvl="1">
              <a:lnSpc>
                <a:spcPct val="90000"/>
              </a:lnSpc>
            </a:pPr>
            <a:r>
              <a:rPr lang="en-US" sz="2000"/>
              <a:t>Working implementation available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November 2008</a:t>
            </a:r>
            <a:endParaRPr lang="en-US"/>
          </a:p>
        </p:txBody>
      </p:sp>
      <p:sp>
        <p:nvSpPr>
          <p:cNvPr id="205826" name="Rectangle 2"/>
          <p:cNvSpPr>
            <a:spLocks noGrp="1" noChangeArrowheads="1"/>
          </p:cNvSpPr>
          <p:nvPr>
            <p:ph type="title"/>
          </p:nvPr>
        </p:nvSpPr>
        <p:spPr>
          <a:xfrm>
            <a:off x="1143000" y="152400"/>
            <a:ext cx="7467600" cy="1143000"/>
          </a:xfrm>
        </p:spPr>
        <p:txBody>
          <a:bodyPr/>
          <a:lstStyle/>
          <a:p>
            <a:r>
              <a:rPr lang="en-US"/>
              <a:t>Cooperative Roaming </a:t>
            </a:r>
            <a:br>
              <a:rPr lang="en-US"/>
            </a:br>
            <a:r>
              <a:rPr lang="en-US" sz="2400"/>
              <a:t>Why Cooperation ?</a:t>
            </a:r>
          </a:p>
        </p:txBody>
      </p:sp>
      <p:sp>
        <p:nvSpPr>
          <p:cNvPr id="205827" name="Rectangle 3"/>
          <p:cNvSpPr>
            <a:spLocks noGrp="1" noChangeArrowheads="1"/>
          </p:cNvSpPr>
          <p:nvPr>
            <p:ph type="body" idx="1"/>
          </p:nvPr>
        </p:nvSpPr>
        <p:spPr>
          <a:xfrm>
            <a:off x="1828800" y="1905000"/>
            <a:ext cx="2895600" cy="2209800"/>
          </a:xfrm>
          <a:solidFill>
            <a:schemeClr val="bg1"/>
          </a:solidFill>
          <a:ln>
            <a:solidFill>
              <a:schemeClr val="tx1"/>
            </a:solidFill>
          </a:ln>
        </p:spPr>
        <p:txBody>
          <a:bodyPr/>
          <a:lstStyle/>
          <a:p>
            <a:pPr>
              <a:lnSpc>
                <a:spcPct val="90000"/>
              </a:lnSpc>
            </a:pPr>
            <a:r>
              <a:rPr lang="en-US" sz="2400"/>
              <a:t>Same tasks</a:t>
            </a:r>
          </a:p>
          <a:p>
            <a:pPr lvl="1">
              <a:lnSpc>
                <a:spcPct val="90000"/>
              </a:lnSpc>
            </a:pPr>
            <a:r>
              <a:rPr lang="en-US" sz="2000"/>
              <a:t>Layer 2 handoff</a:t>
            </a:r>
          </a:p>
          <a:p>
            <a:pPr lvl="1">
              <a:lnSpc>
                <a:spcPct val="90000"/>
              </a:lnSpc>
            </a:pPr>
            <a:r>
              <a:rPr lang="en-US" sz="2000"/>
              <a:t>Layer 3 handoff</a:t>
            </a:r>
          </a:p>
          <a:p>
            <a:pPr lvl="1">
              <a:lnSpc>
                <a:spcPct val="90000"/>
              </a:lnSpc>
            </a:pPr>
            <a:r>
              <a:rPr lang="en-US" sz="2000"/>
              <a:t>Authentication</a:t>
            </a:r>
          </a:p>
          <a:p>
            <a:pPr lvl="1">
              <a:lnSpc>
                <a:spcPct val="90000"/>
              </a:lnSpc>
            </a:pPr>
            <a:r>
              <a:rPr lang="en-US" sz="2000"/>
              <a:t>Multimedia session update</a:t>
            </a:r>
          </a:p>
        </p:txBody>
      </p:sp>
      <p:sp>
        <p:nvSpPr>
          <p:cNvPr id="205828" name="Rectangle 4"/>
          <p:cNvSpPr>
            <a:spLocks noChangeArrowheads="1"/>
          </p:cNvSpPr>
          <p:nvPr/>
        </p:nvSpPr>
        <p:spPr bwMode="auto">
          <a:xfrm>
            <a:off x="3048000" y="2425700"/>
            <a:ext cx="3124200" cy="19272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marL="342900" indent="-342900" algn="l">
              <a:spcBef>
                <a:spcPct val="20000"/>
              </a:spcBef>
              <a:buClr>
                <a:schemeClr val="folHlink"/>
              </a:buClr>
              <a:buSzPct val="60000"/>
              <a:buFont typeface="Wingdings" charset="2"/>
              <a:buChar char="n"/>
            </a:pPr>
            <a:r>
              <a:rPr lang="en-US" sz="2400">
                <a:latin typeface="Tahoma" charset="0"/>
              </a:rPr>
              <a:t>Same information</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Topology (failover)</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DNS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Geo-Location </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Services</a:t>
            </a:r>
          </a:p>
        </p:txBody>
      </p:sp>
      <p:sp>
        <p:nvSpPr>
          <p:cNvPr id="205829" name="Rectangle 5"/>
          <p:cNvSpPr>
            <a:spLocks noChangeArrowheads="1"/>
          </p:cNvSpPr>
          <p:nvPr/>
        </p:nvSpPr>
        <p:spPr bwMode="auto">
          <a:xfrm>
            <a:off x="4078288" y="2895600"/>
            <a:ext cx="3541712" cy="2667000"/>
          </a:xfrm>
          <a:prstGeom prst="rect">
            <a:avLst/>
          </a:prstGeom>
          <a:solidFill>
            <a:schemeClr val="bg1"/>
          </a:solidFill>
          <a:ln w="9525">
            <a:solidFill>
              <a:schemeClr val="tx1"/>
            </a:solid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sz="2400">
                <a:latin typeface="Tahoma" charset="0"/>
              </a:rPr>
              <a:t>Same goals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Low latency</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QoS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Load balancing</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Admission and congestion control</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Service discovery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 calcmode="lin" valueType="num">
                                      <p:cBhvr additive="base">
                                        <p:cTn id="7" dur="500" fill="hold"/>
                                        <p:tgtEl>
                                          <p:spTgt spid="205827"/>
                                        </p:tgtEl>
                                        <p:attrNameLst>
                                          <p:attrName>ppt_x</p:attrName>
                                        </p:attrNameLst>
                                      </p:cBhvr>
                                      <p:tavLst>
                                        <p:tav tm="0">
                                          <p:val>
                                            <p:strVal val="0-#ppt_w/2"/>
                                          </p:val>
                                        </p:tav>
                                        <p:tav tm="100000">
                                          <p:val>
                                            <p:strVal val="#ppt_x"/>
                                          </p:val>
                                        </p:tav>
                                      </p:tavLst>
                                    </p:anim>
                                    <p:anim calcmode="lin" valueType="num">
                                      <p:cBhvr additive="base">
                                        <p:cTn id="8" dur="500" fill="hold"/>
                                        <p:tgtEl>
                                          <p:spTgt spid="2058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828"/>
                                        </p:tgtEl>
                                        <p:attrNameLst>
                                          <p:attrName>style.visibility</p:attrName>
                                        </p:attrNameLst>
                                      </p:cBhvr>
                                      <p:to>
                                        <p:strVal val="visible"/>
                                      </p:to>
                                    </p:set>
                                    <p:anim calcmode="lin" valueType="num">
                                      <p:cBhvr additive="base">
                                        <p:cTn id="13" dur="500" fill="hold"/>
                                        <p:tgtEl>
                                          <p:spTgt spid="205828"/>
                                        </p:tgtEl>
                                        <p:attrNameLst>
                                          <p:attrName>ppt_x</p:attrName>
                                        </p:attrNameLst>
                                      </p:cBhvr>
                                      <p:tavLst>
                                        <p:tav tm="0">
                                          <p:val>
                                            <p:strVal val="0-#ppt_w/2"/>
                                          </p:val>
                                        </p:tav>
                                        <p:tav tm="100000">
                                          <p:val>
                                            <p:strVal val="#ppt_x"/>
                                          </p:val>
                                        </p:tav>
                                      </p:tavLst>
                                    </p:anim>
                                    <p:anim calcmode="lin" valueType="num">
                                      <p:cBhvr additive="base">
                                        <p:cTn id="14" dur="500" fill="hold"/>
                                        <p:tgtEl>
                                          <p:spTgt spid="2058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829"/>
                                        </p:tgtEl>
                                        <p:attrNameLst>
                                          <p:attrName>style.visibility</p:attrName>
                                        </p:attrNameLst>
                                      </p:cBhvr>
                                      <p:to>
                                        <p:strVal val="visible"/>
                                      </p:to>
                                    </p:set>
                                    <p:anim calcmode="lin" valueType="num">
                                      <p:cBhvr additive="base">
                                        <p:cTn id="19" dur="500" fill="hold"/>
                                        <p:tgtEl>
                                          <p:spTgt spid="205829"/>
                                        </p:tgtEl>
                                        <p:attrNameLst>
                                          <p:attrName>ppt_x</p:attrName>
                                        </p:attrNameLst>
                                      </p:cBhvr>
                                      <p:tavLst>
                                        <p:tav tm="0">
                                          <p:val>
                                            <p:strVal val="0-#ppt_w/2"/>
                                          </p:val>
                                        </p:tav>
                                        <p:tav tm="100000">
                                          <p:val>
                                            <p:strVal val="#ppt_x"/>
                                          </p:val>
                                        </p:tav>
                                      </p:tavLst>
                                    </p:anim>
                                    <p:anim calcmode="lin" valueType="num">
                                      <p:cBhvr additive="base">
                                        <p:cTn id="20" dur="500" fill="hold"/>
                                        <p:tgtEl>
                                          <p:spTgt spid="205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uiExpand="1" animBg="1"/>
      <p:bldP spid="205828" grpId="0" animBg="1"/>
      <p:bldP spid="205829"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152578" name="Rectangle 2"/>
          <p:cNvSpPr>
            <a:spLocks noGrp="1" noChangeArrowheads="1"/>
          </p:cNvSpPr>
          <p:nvPr>
            <p:ph type="title"/>
          </p:nvPr>
        </p:nvSpPr>
        <p:spPr/>
        <p:txBody>
          <a:bodyPr/>
          <a:lstStyle/>
          <a:p>
            <a:r>
              <a:rPr lang="en-US" sz="4000"/>
              <a:t>Cooperative Roaming</a:t>
            </a:r>
            <a:br>
              <a:rPr lang="en-US" sz="4000"/>
            </a:br>
            <a:r>
              <a:rPr lang="en-US" sz="2400"/>
              <a:t>Overview</a:t>
            </a:r>
          </a:p>
        </p:txBody>
      </p:sp>
      <p:sp>
        <p:nvSpPr>
          <p:cNvPr id="152579" name="Rectangle 3"/>
          <p:cNvSpPr>
            <a:spLocks noGrp="1" noChangeArrowheads="1"/>
          </p:cNvSpPr>
          <p:nvPr>
            <p:ph type="body" idx="1"/>
          </p:nvPr>
        </p:nvSpPr>
        <p:spPr>
          <a:xfrm>
            <a:off x="1182688" y="1600200"/>
            <a:ext cx="7772400" cy="5029200"/>
          </a:xfrm>
        </p:spPr>
        <p:txBody>
          <a:bodyPr/>
          <a:lstStyle/>
          <a:p>
            <a:pPr>
              <a:lnSpc>
                <a:spcPct val="80000"/>
              </a:lnSpc>
              <a:buClr>
                <a:srgbClr val="FF0000"/>
              </a:buClr>
              <a:buFont typeface="Wingdings" charset="2"/>
              <a:buChar char="ü"/>
            </a:pPr>
            <a:r>
              <a:rPr lang="en-US" sz="2800"/>
              <a:t>Stations can cooperate and share information about the network (topology, services)</a:t>
            </a:r>
            <a:br>
              <a:rPr lang="en-US" sz="2800"/>
            </a:br>
            <a:endParaRPr lang="en-US" sz="2800"/>
          </a:p>
          <a:p>
            <a:pPr>
              <a:lnSpc>
                <a:spcPct val="80000"/>
              </a:lnSpc>
              <a:buClr>
                <a:schemeClr val="hlink"/>
              </a:buClr>
              <a:buFont typeface="Wingdings" charset="2"/>
              <a:buChar char="ü"/>
            </a:pPr>
            <a:r>
              <a:rPr lang="en-US" sz="2800"/>
              <a:t>Stations can cooperate and help each other in common tasks such as IP address acquisition</a:t>
            </a:r>
            <a:br>
              <a:rPr lang="en-US" sz="2800"/>
            </a:br>
            <a:endParaRPr lang="en-US" sz="2800"/>
          </a:p>
          <a:p>
            <a:pPr>
              <a:lnSpc>
                <a:spcPct val="80000"/>
              </a:lnSpc>
              <a:buClr>
                <a:schemeClr val="hlink"/>
              </a:buClr>
              <a:buFont typeface="Wingdings" charset="2"/>
              <a:buChar char="ü"/>
            </a:pPr>
            <a:r>
              <a:rPr lang="en-US" sz="2800"/>
              <a:t>Stations can help each other during the authentication process </a:t>
            </a:r>
            <a:r>
              <a:rPr lang="en-US" sz="2800">
                <a:solidFill>
                  <a:srgbClr val="009900"/>
                </a:solidFill>
              </a:rPr>
              <a:t>without</a:t>
            </a:r>
            <a:r>
              <a:rPr lang="en-US" sz="2800"/>
              <a:t> sharing sensitive information, maintaining privacy and security</a:t>
            </a:r>
            <a:br>
              <a:rPr lang="en-US" sz="2800"/>
            </a:br>
            <a:endParaRPr lang="en-US" sz="2800"/>
          </a:p>
          <a:p>
            <a:pPr>
              <a:lnSpc>
                <a:spcPct val="80000"/>
              </a:lnSpc>
              <a:buClr>
                <a:schemeClr val="hlink"/>
              </a:buClr>
              <a:buFont typeface="Wingdings" charset="2"/>
              <a:buChar char="ü"/>
            </a:pPr>
            <a:r>
              <a:rPr lang="en-US" sz="2800"/>
              <a:t>Stations can also cooperate for application-layer mobility and load balancing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211973" name="Rectangle 5"/>
          <p:cNvSpPr>
            <a:spLocks noGrp="1" noChangeArrowheads="1"/>
          </p:cNvSpPr>
          <p:nvPr>
            <p:ph type="body" idx="1"/>
          </p:nvPr>
        </p:nvSpPr>
        <p:spPr>
          <a:xfrm>
            <a:off x="1182688" y="1600200"/>
            <a:ext cx="7772400" cy="4876800"/>
          </a:xfrm>
        </p:spPr>
        <p:txBody>
          <a:bodyPr/>
          <a:lstStyle/>
          <a:p>
            <a:pPr>
              <a:lnSpc>
                <a:spcPct val="80000"/>
              </a:lnSpc>
            </a:pPr>
            <a:r>
              <a:rPr lang="en-US" sz="2400"/>
              <a:t>Support for real-time multimedia</a:t>
            </a:r>
          </a:p>
          <a:p>
            <a:pPr lvl="1">
              <a:lnSpc>
                <a:spcPct val="80000"/>
              </a:lnSpc>
            </a:pPr>
            <a:r>
              <a:rPr lang="en-US" sz="2000"/>
              <a:t>Handoff</a:t>
            </a:r>
          </a:p>
          <a:p>
            <a:pPr lvl="2">
              <a:lnSpc>
                <a:spcPct val="80000"/>
              </a:lnSpc>
            </a:pPr>
            <a:r>
              <a:rPr lang="en-US" sz="1800"/>
              <a:t>L2 handoff</a:t>
            </a:r>
            <a:endParaRPr lang="en-US" sz="1800">
              <a:sym typeface="Wingdings" charset="2"/>
            </a:endParaRPr>
          </a:p>
          <a:p>
            <a:pPr lvl="3">
              <a:lnSpc>
                <a:spcPct val="80000"/>
              </a:lnSpc>
            </a:pPr>
            <a:r>
              <a:rPr lang="en-US" sz="1600">
                <a:sym typeface="Wingdings" charset="2"/>
              </a:rPr>
              <a:t>Scanning delay</a:t>
            </a:r>
          </a:p>
          <a:p>
            <a:pPr lvl="2">
              <a:lnSpc>
                <a:spcPct val="80000"/>
              </a:lnSpc>
            </a:pPr>
            <a:r>
              <a:rPr lang="en-US" sz="1800">
                <a:sym typeface="Wingdings" charset="2"/>
              </a:rPr>
              <a:t>Authentication</a:t>
            </a:r>
          </a:p>
          <a:p>
            <a:pPr lvl="3">
              <a:lnSpc>
                <a:spcPct val="80000"/>
              </a:lnSpc>
            </a:pPr>
            <a:r>
              <a:rPr lang="en-US" sz="1600">
                <a:sym typeface="Wingdings" charset="2"/>
              </a:rPr>
              <a:t>802.11i, WPA, WEP</a:t>
            </a:r>
          </a:p>
          <a:p>
            <a:pPr lvl="2">
              <a:lnSpc>
                <a:spcPct val="80000"/>
              </a:lnSpc>
            </a:pPr>
            <a:r>
              <a:rPr lang="en-US" sz="1800">
                <a:sym typeface="Wingdings" charset="2"/>
              </a:rPr>
              <a:t>L3 handoff</a:t>
            </a:r>
          </a:p>
          <a:p>
            <a:pPr lvl="3">
              <a:lnSpc>
                <a:spcPct val="80000"/>
              </a:lnSpc>
            </a:pPr>
            <a:r>
              <a:rPr lang="en-US" sz="1600">
                <a:sym typeface="Wingdings" charset="2"/>
              </a:rPr>
              <a:t>Subnet change detection</a:t>
            </a:r>
          </a:p>
          <a:p>
            <a:pPr lvl="3">
              <a:lnSpc>
                <a:spcPct val="80000"/>
              </a:lnSpc>
            </a:pPr>
            <a:r>
              <a:rPr lang="en-US" sz="1600">
                <a:sym typeface="Wingdings" charset="2"/>
              </a:rPr>
              <a:t>IP address acquisition time</a:t>
            </a:r>
          </a:p>
          <a:p>
            <a:pPr lvl="2">
              <a:lnSpc>
                <a:spcPct val="80000"/>
              </a:lnSpc>
            </a:pPr>
            <a:r>
              <a:rPr lang="en-US" sz="1800">
                <a:sym typeface="Wingdings" charset="2"/>
              </a:rPr>
              <a:t>SIP session update</a:t>
            </a:r>
          </a:p>
          <a:p>
            <a:pPr lvl="3">
              <a:lnSpc>
                <a:spcPct val="80000"/>
              </a:lnSpc>
            </a:pPr>
            <a:r>
              <a:rPr lang="en-US" sz="1600">
                <a:sym typeface="Wingdings" charset="2"/>
              </a:rPr>
              <a:t>SIP re-INVITE</a:t>
            </a:r>
          </a:p>
          <a:p>
            <a:pPr lvl="1">
              <a:lnSpc>
                <a:spcPct val="80000"/>
              </a:lnSpc>
            </a:pPr>
            <a:r>
              <a:rPr lang="en-US" sz="2000">
                <a:sym typeface="Wingdings" charset="2"/>
              </a:rPr>
              <a:t>Low capacity</a:t>
            </a:r>
          </a:p>
          <a:p>
            <a:pPr lvl="2">
              <a:lnSpc>
                <a:spcPct val="80000"/>
              </a:lnSpc>
            </a:pPr>
            <a:r>
              <a:rPr lang="en-US" sz="1800">
                <a:sym typeface="Wingdings" charset="2"/>
              </a:rPr>
              <a:t>Large overhead</a:t>
            </a:r>
          </a:p>
          <a:p>
            <a:pPr lvl="2">
              <a:lnSpc>
                <a:spcPct val="80000"/>
              </a:lnSpc>
            </a:pPr>
            <a:r>
              <a:rPr lang="en-US" sz="1800">
                <a:sym typeface="Wingdings" charset="2"/>
              </a:rPr>
              <a:t>Limited bandwidth</a:t>
            </a:r>
          </a:p>
          <a:p>
            <a:pPr lvl="2">
              <a:lnSpc>
                <a:spcPct val="80000"/>
              </a:lnSpc>
            </a:pPr>
            <a:r>
              <a:rPr lang="en-US" altLang="ko-KR" sz="1800">
                <a:ea typeface="굴림" charset="-127"/>
                <a:cs typeface="굴림" charset="-127"/>
                <a:sym typeface="Wingdings" charset="2"/>
              </a:rPr>
              <a:t>Unfair resource distribution between uplink and downlink</a:t>
            </a:r>
          </a:p>
          <a:p>
            <a:pPr lvl="1">
              <a:lnSpc>
                <a:spcPct val="80000"/>
              </a:lnSpc>
            </a:pPr>
            <a:r>
              <a:rPr lang="en-US" altLang="ko-KR" sz="2000">
                <a:ea typeface="굴림" charset="-127"/>
                <a:cs typeface="굴림" charset="-127"/>
                <a:sym typeface="Wingdings" charset="2"/>
              </a:rPr>
              <a:t>Call Admission control</a:t>
            </a:r>
          </a:p>
          <a:p>
            <a:pPr lvl="2">
              <a:lnSpc>
                <a:spcPct val="80000"/>
              </a:lnSpc>
            </a:pPr>
            <a:r>
              <a:rPr lang="en-US" altLang="ko-KR" sz="1800">
                <a:ea typeface="굴림" charset="-127"/>
                <a:cs typeface="굴림" charset="-127"/>
                <a:sym typeface="Wingdings" charset="2"/>
              </a:rPr>
              <a:t>Difficult to predict the impact of new calls</a:t>
            </a:r>
            <a:endParaRPr lang="en-US" sz="1800">
              <a:sym typeface="Wingdings" charset="2"/>
            </a:endParaRPr>
          </a:p>
        </p:txBody>
      </p:sp>
      <p:sp>
        <p:nvSpPr>
          <p:cNvPr id="211974" name="Rectangle 6"/>
          <p:cNvSpPr>
            <a:spLocks noGrp="1" noChangeArrowheads="1"/>
          </p:cNvSpPr>
          <p:nvPr>
            <p:ph type="title"/>
          </p:nvPr>
        </p:nvSpPr>
        <p:spPr/>
        <p:txBody>
          <a:bodyPr/>
          <a:lstStyle/>
          <a:p>
            <a:r>
              <a:rPr lang="en-US" sz="4000"/>
              <a:t>VoIP and IEEE 802.11 </a:t>
            </a:r>
            <a:br>
              <a:rPr lang="en-US" sz="4000"/>
            </a:br>
            <a:r>
              <a:rPr lang="en-US" sz="2400"/>
              <a:t>Problems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November 2008</a:t>
            </a:r>
            <a:endParaRPr lang="en-US"/>
          </a:p>
        </p:txBody>
      </p:sp>
      <p:sp>
        <p:nvSpPr>
          <p:cNvPr id="219139" name="Rectangle 3"/>
          <p:cNvSpPr>
            <a:spLocks noGrp="1" noChangeArrowheads="1"/>
          </p:cNvSpPr>
          <p:nvPr>
            <p:ph type="body" idx="1"/>
          </p:nvPr>
        </p:nvSpPr>
        <p:spPr>
          <a:xfrm>
            <a:off x="1182688" y="4419600"/>
            <a:ext cx="7772400" cy="1752600"/>
          </a:xfrm>
        </p:spPr>
        <p:txBody>
          <a:bodyPr/>
          <a:lstStyle/>
          <a:p>
            <a:pPr>
              <a:lnSpc>
                <a:spcPct val="80000"/>
              </a:lnSpc>
            </a:pPr>
            <a:r>
              <a:rPr lang="en-US" sz="2000"/>
              <a:t>Random waiting time </a:t>
            </a:r>
          </a:p>
          <a:p>
            <a:pPr lvl="1">
              <a:lnSpc>
                <a:spcPct val="80000"/>
              </a:lnSpc>
            </a:pPr>
            <a:r>
              <a:rPr lang="en-US" sz="1800">
                <a:sym typeface="Wingdings" charset="2"/>
              </a:rPr>
              <a:t>Stations will not send the same information and will not send all at the same time</a:t>
            </a:r>
            <a:endParaRPr lang="en-US" sz="1800"/>
          </a:p>
          <a:p>
            <a:pPr>
              <a:lnSpc>
                <a:spcPct val="80000"/>
              </a:lnSpc>
            </a:pPr>
            <a:r>
              <a:rPr lang="en-US" sz="2000"/>
              <a:t>The information exchanged in the NET_INFO multicast frames is:</a:t>
            </a:r>
            <a:br>
              <a:rPr lang="en-US" sz="2000"/>
            </a:br>
            <a:endParaRPr lang="en-US" sz="2000"/>
          </a:p>
        </p:txBody>
      </p:sp>
      <p:sp>
        <p:nvSpPr>
          <p:cNvPr id="219138" name="Rectangle 2"/>
          <p:cNvSpPr>
            <a:spLocks noChangeArrowheads="1"/>
          </p:cNvSpPr>
          <p:nvPr/>
        </p:nvSpPr>
        <p:spPr bwMode="auto">
          <a:xfrm>
            <a:off x="3048000" y="5791200"/>
            <a:ext cx="3276600" cy="838200"/>
          </a:xfrm>
          <a:prstGeom prst="rect">
            <a:avLst/>
          </a:prstGeom>
          <a:solidFill>
            <a:srgbClr val="FFDF57"/>
          </a:solidFill>
          <a:ln w="9525">
            <a:solidFill>
              <a:schemeClr val="tx1"/>
            </a:solidFill>
            <a:miter lim="800000"/>
            <a:headEnd/>
            <a:tailEnd/>
          </a:ln>
          <a:effectLst/>
        </p:spPr>
        <p:txBody>
          <a:bodyPr wrap="none" anchor="ctr">
            <a:prstTxWarp prst="textNoShape">
              <a:avLst/>
            </a:prstTxWarp>
          </a:bodyPr>
          <a:lstStyle/>
          <a:p>
            <a:pPr>
              <a:lnSpc>
                <a:spcPct val="80000"/>
              </a:lnSpc>
              <a:spcBef>
                <a:spcPct val="20000"/>
              </a:spcBef>
              <a:buClr>
                <a:schemeClr val="folHlink"/>
              </a:buClr>
              <a:buSzPct val="60000"/>
              <a:buFont typeface="Wingdings" charset="2"/>
              <a:buNone/>
            </a:pPr>
            <a:r>
              <a:rPr lang="en-US"/>
              <a:t/>
            </a:r>
            <a:br>
              <a:rPr lang="en-US"/>
            </a:br>
            <a:r>
              <a:rPr lang="en-US"/>
              <a:t>APs {BSSID, Channel}</a:t>
            </a:r>
          </a:p>
          <a:p>
            <a:pPr>
              <a:lnSpc>
                <a:spcPct val="80000"/>
              </a:lnSpc>
              <a:spcBef>
                <a:spcPct val="20000"/>
              </a:spcBef>
              <a:buClr>
                <a:schemeClr val="folHlink"/>
              </a:buClr>
              <a:buSzPct val="60000"/>
              <a:buFont typeface="Wingdings" charset="2"/>
              <a:buNone/>
            </a:pPr>
            <a:r>
              <a:rPr lang="en-US"/>
              <a:t>SUBNET IDs</a:t>
            </a:r>
          </a:p>
          <a:p>
            <a:endParaRPr lang="en-US"/>
          </a:p>
        </p:txBody>
      </p:sp>
      <p:sp>
        <p:nvSpPr>
          <p:cNvPr id="219140" name="Rectangle 4"/>
          <p:cNvSpPr>
            <a:spLocks noGrp="1" noChangeArrowheads="1"/>
          </p:cNvSpPr>
          <p:nvPr>
            <p:ph type="title"/>
          </p:nvPr>
        </p:nvSpPr>
        <p:spPr/>
        <p:txBody>
          <a:bodyPr/>
          <a:lstStyle/>
          <a:p>
            <a:r>
              <a:rPr lang="en-US" sz="4000"/>
              <a:t>Cooperative Roaming </a:t>
            </a:r>
            <a:br>
              <a:rPr lang="en-US" sz="4000"/>
            </a:br>
            <a:r>
              <a:rPr lang="en-US" sz="2400"/>
              <a:t>Layer 2 Cooperation</a:t>
            </a:r>
          </a:p>
        </p:txBody>
      </p:sp>
      <p:grpSp>
        <p:nvGrpSpPr>
          <p:cNvPr id="219141" name="Group 5"/>
          <p:cNvGrpSpPr>
            <a:grpSpLocks/>
          </p:cNvGrpSpPr>
          <p:nvPr/>
        </p:nvGrpSpPr>
        <p:grpSpPr bwMode="auto">
          <a:xfrm>
            <a:off x="1905000" y="1447800"/>
            <a:ext cx="4191000" cy="2590800"/>
            <a:chOff x="1200" y="912"/>
            <a:chExt cx="2640" cy="1632"/>
          </a:xfrm>
        </p:grpSpPr>
        <p:sp>
          <p:nvSpPr>
            <p:cNvPr id="219142" name="Line 6"/>
            <p:cNvSpPr>
              <a:spLocks noChangeShapeType="1"/>
            </p:cNvSpPr>
            <p:nvPr/>
          </p:nvSpPr>
          <p:spPr bwMode="auto">
            <a:xfrm>
              <a:off x="1824" y="1200"/>
              <a:ext cx="0" cy="1344"/>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sp>
          <p:nvSpPr>
            <p:cNvPr id="219143" name="Line 7"/>
            <p:cNvSpPr>
              <a:spLocks noChangeShapeType="1"/>
            </p:cNvSpPr>
            <p:nvPr/>
          </p:nvSpPr>
          <p:spPr bwMode="auto">
            <a:xfrm>
              <a:off x="3408" y="1200"/>
              <a:ext cx="0" cy="1344"/>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sp>
          <p:nvSpPr>
            <p:cNvPr id="219144" name="Text Box 8"/>
            <p:cNvSpPr txBox="1">
              <a:spLocks noChangeArrowheads="1"/>
            </p:cNvSpPr>
            <p:nvPr/>
          </p:nvSpPr>
          <p:spPr bwMode="auto">
            <a:xfrm>
              <a:off x="1200" y="912"/>
              <a:ext cx="1296" cy="2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latin typeface="Tahoma" charset="0"/>
                </a:rPr>
                <a:t>R-MN</a:t>
              </a:r>
            </a:p>
          </p:txBody>
        </p:sp>
        <p:sp>
          <p:nvSpPr>
            <p:cNvPr id="219145" name="Text Box 9"/>
            <p:cNvSpPr txBox="1">
              <a:spLocks noChangeArrowheads="1"/>
            </p:cNvSpPr>
            <p:nvPr/>
          </p:nvSpPr>
          <p:spPr bwMode="auto">
            <a:xfrm>
              <a:off x="2976" y="912"/>
              <a:ext cx="864" cy="2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latin typeface="Tahoma" charset="0"/>
                </a:rPr>
                <a:t>Stations</a:t>
              </a:r>
            </a:p>
          </p:txBody>
        </p:sp>
        <p:sp>
          <p:nvSpPr>
            <p:cNvPr id="219146" name="Line 10"/>
            <p:cNvSpPr>
              <a:spLocks noChangeShapeType="1"/>
            </p:cNvSpPr>
            <p:nvPr/>
          </p:nvSpPr>
          <p:spPr bwMode="auto">
            <a:xfrm>
              <a:off x="1824" y="1392"/>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7" name="Line 11"/>
            <p:cNvSpPr>
              <a:spLocks noChangeShapeType="1"/>
            </p:cNvSpPr>
            <p:nvPr/>
          </p:nvSpPr>
          <p:spPr bwMode="auto">
            <a:xfrm flipH="1">
              <a:off x="1824" y="1872"/>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8" name="Line 12"/>
            <p:cNvSpPr>
              <a:spLocks noChangeShapeType="1"/>
            </p:cNvSpPr>
            <p:nvPr/>
          </p:nvSpPr>
          <p:spPr bwMode="auto">
            <a:xfrm flipH="1">
              <a:off x="1824" y="2016"/>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9" name="Line 13"/>
            <p:cNvSpPr>
              <a:spLocks noChangeShapeType="1"/>
            </p:cNvSpPr>
            <p:nvPr/>
          </p:nvSpPr>
          <p:spPr bwMode="auto">
            <a:xfrm flipH="1">
              <a:off x="1824" y="2160"/>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50" name="Text Box 14"/>
            <p:cNvSpPr txBox="1">
              <a:spLocks noChangeArrowheads="1"/>
            </p:cNvSpPr>
            <p:nvPr/>
          </p:nvSpPr>
          <p:spPr bwMode="auto">
            <a:xfrm>
              <a:off x="2016" y="1238"/>
              <a:ext cx="1296" cy="25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000">
                  <a:latin typeface="Tahoma" charset="0"/>
                </a:rPr>
                <a:t>NET_INFO_REQ</a:t>
              </a:r>
            </a:p>
          </p:txBody>
        </p:sp>
        <p:sp>
          <p:nvSpPr>
            <p:cNvPr id="219151" name="Text Box 15"/>
            <p:cNvSpPr txBox="1">
              <a:spLocks noChangeArrowheads="1"/>
            </p:cNvSpPr>
            <p:nvPr/>
          </p:nvSpPr>
          <p:spPr bwMode="auto">
            <a:xfrm>
              <a:off x="1968" y="1718"/>
              <a:ext cx="1392" cy="25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000">
                  <a:latin typeface="Tahoma" charset="0"/>
                </a:rPr>
                <a:t>NET_INFO_RESP</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225282" name="Rectangle 2"/>
          <p:cNvSpPr>
            <a:spLocks noChangeArrowheads="1"/>
          </p:cNvSpPr>
          <p:nvPr/>
        </p:nvSpPr>
        <p:spPr bwMode="auto">
          <a:xfrm>
            <a:off x="2362200" y="5410200"/>
            <a:ext cx="3276600" cy="6096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5283" name="Rectangle 3"/>
          <p:cNvSpPr>
            <a:spLocks noGrp="1" noChangeArrowheads="1"/>
          </p:cNvSpPr>
          <p:nvPr>
            <p:ph type="title"/>
          </p:nvPr>
        </p:nvSpPr>
        <p:spPr/>
        <p:txBody>
          <a:bodyPr/>
          <a:lstStyle/>
          <a:p>
            <a:r>
              <a:rPr lang="en-US" sz="4000"/>
              <a:t>Cooperative Roaming </a:t>
            </a:r>
            <a:br>
              <a:rPr lang="en-US" sz="4000"/>
            </a:br>
            <a:r>
              <a:rPr lang="en-US" sz="2400"/>
              <a:t>Layer 3 Cooperation</a:t>
            </a:r>
          </a:p>
        </p:txBody>
      </p:sp>
      <p:sp>
        <p:nvSpPr>
          <p:cNvPr id="225284" name="Rectangle 4"/>
          <p:cNvSpPr>
            <a:spLocks noGrp="1" noChangeArrowheads="1"/>
          </p:cNvSpPr>
          <p:nvPr>
            <p:ph type="body" idx="1"/>
          </p:nvPr>
        </p:nvSpPr>
        <p:spPr/>
        <p:txBody>
          <a:bodyPr/>
          <a:lstStyle/>
          <a:p>
            <a:pPr>
              <a:lnSpc>
                <a:spcPct val="90000"/>
              </a:lnSpc>
            </a:pPr>
            <a:r>
              <a:rPr lang="en-US"/>
              <a:t>Subnet detection</a:t>
            </a:r>
          </a:p>
          <a:p>
            <a:pPr lvl="1">
              <a:lnSpc>
                <a:spcPct val="90000"/>
              </a:lnSpc>
            </a:pPr>
            <a:r>
              <a:rPr lang="en-US"/>
              <a:t>Information exchanged in NET_INFO frames (Subnet ID)</a:t>
            </a:r>
          </a:p>
          <a:p>
            <a:pPr>
              <a:lnSpc>
                <a:spcPct val="90000"/>
              </a:lnSpc>
            </a:pPr>
            <a:r>
              <a:rPr lang="en-US"/>
              <a:t>IP address acquisition time</a:t>
            </a:r>
          </a:p>
          <a:p>
            <a:pPr lvl="1">
              <a:lnSpc>
                <a:spcPct val="90000"/>
              </a:lnSpc>
            </a:pPr>
            <a:r>
              <a:rPr lang="en-US"/>
              <a:t>Other stations (STAs) can cooperate with us and acquire a new IP address for the new subnet on our behalf while we are still in the </a:t>
            </a:r>
            <a:r>
              <a:rPr lang="en-US">
                <a:solidFill>
                  <a:srgbClr val="009900"/>
                </a:solidFill>
              </a:rPr>
              <a:t>OLD</a:t>
            </a:r>
            <a:r>
              <a:rPr lang="en-US"/>
              <a:t> subnet</a:t>
            </a:r>
            <a:br>
              <a:rPr lang="en-US"/>
            </a:br>
            <a:r>
              <a:rPr lang="en-US"/>
              <a:t/>
            </a:r>
            <a:br>
              <a:rPr lang="en-US"/>
            </a:br>
            <a:r>
              <a:rPr lang="en-US">
                <a:sym typeface="Wingdings" charset="2"/>
              </a:rPr>
              <a:t> </a:t>
            </a:r>
            <a:r>
              <a:rPr lang="en-US"/>
              <a:t>Not delay sensitive!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231426" name="Rectangle 2"/>
          <p:cNvSpPr>
            <a:spLocks noGrp="1" noChangeArrowheads="1"/>
          </p:cNvSpPr>
          <p:nvPr>
            <p:ph type="title"/>
          </p:nvPr>
        </p:nvSpPr>
        <p:spPr/>
        <p:txBody>
          <a:bodyPr/>
          <a:lstStyle/>
          <a:p>
            <a:r>
              <a:rPr lang="en-US" sz="4000"/>
              <a:t>Cooperative Roaming </a:t>
            </a:r>
            <a:br>
              <a:rPr lang="en-US" sz="4000"/>
            </a:br>
            <a:r>
              <a:rPr lang="en-US" sz="2400"/>
              <a:t>Cooperative Authentication (1/2)</a:t>
            </a:r>
          </a:p>
        </p:txBody>
      </p:sp>
      <p:sp>
        <p:nvSpPr>
          <p:cNvPr id="231427" name="Rectangle 3"/>
          <p:cNvSpPr>
            <a:spLocks noGrp="1" noChangeArrowheads="1"/>
          </p:cNvSpPr>
          <p:nvPr>
            <p:ph type="body" idx="1"/>
          </p:nvPr>
        </p:nvSpPr>
        <p:spPr/>
        <p:txBody>
          <a:bodyPr/>
          <a:lstStyle/>
          <a:p>
            <a:pPr>
              <a:lnSpc>
                <a:spcPct val="90000"/>
              </a:lnSpc>
            </a:pPr>
            <a:r>
              <a:rPr lang="en-US" sz="2400"/>
              <a:t>Cooperation in the authentication process itself is not possible as sensitive information such as certificates and keys are exchanged.</a:t>
            </a:r>
            <a:br>
              <a:rPr lang="en-US" sz="2400"/>
            </a:br>
            <a:endParaRPr lang="en-US" sz="2400"/>
          </a:p>
          <a:p>
            <a:pPr>
              <a:lnSpc>
                <a:spcPct val="90000"/>
              </a:lnSpc>
            </a:pPr>
            <a:r>
              <a:rPr lang="en-US" sz="2400"/>
              <a:t>STAs can still cooperate in a mobile scenario to achieve a seamless L2 and L3 handoff </a:t>
            </a:r>
            <a:r>
              <a:rPr lang="en-US" sz="2400">
                <a:solidFill>
                  <a:srgbClr val="009900"/>
                </a:solidFill>
              </a:rPr>
              <a:t>regardless</a:t>
            </a:r>
            <a:r>
              <a:rPr lang="en-US" sz="2400"/>
              <a:t> of the particular authentication mechanism used.</a:t>
            </a:r>
          </a:p>
          <a:p>
            <a:pPr lvl="1">
              <a:lnSpc>
                <a:spcPct val="90000"/>
              </a:lnSpc>
            </a:pPr>
            <a:r>
              <a:rPr lang="en-US" sz="2000"/>
              <a:t>In IEEE 802.11 networks the medium is “shared”. </a:t>
            </a:r>
          </a:p>
          <a:p>
            <a:pPr lvl="2">
              <a:lnSpc>
                <a:spcPct val="90000"/>
              </a:lnSpc>
            </a:pPr>
            <a:r>
              <a:rPr lang="en-US" sz="1800"/>
              <a:t>Each STA can hear the traffic of other STAs if on the same channel.</a:t>
            </a:r>
          </a:p>
          <a:p>
            <a:pPr lvl="1">
              <a:lnSpc>
                <a:spcPct val="90000"/>
              </a:lnSpc>
            </a:pPr>
            <a:r>
              <a:rPr lang="en-US" sz="2000"/>
              <a:t>Packets sent by the non-authenticated STA will be dropped by the infrastructure but will be heard by the other STAs on the same channel/AP.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November 2008</a:t>
            </a:r>
            <a:endParaRPr lang="en-US"/>
          </a:p>
        </p:txBody>
      </p:sp>
      <p:sp>
        <p:nvSpPr>
          <p:cNvPr id="235522" name="Rectangle 2"/>
          <p:cNvSpPr>
            <a:spLocks noGrp="1" noChangeArrowheads="1"/>
          </p:cNvSpPr>
          <p:nvPr>
            <p:ph type="title"/>
          </p:nvPr>
        </p:nvSpPr>
        <p:spPr/>
        <p:txBody>
          <a:bodyPr/>
          <a:lstStyle/>
          <a:p>
            <a:r>
              <a:rPr lang="en-US" sz="4000"/>
              <a:t>Cooperative Roaming </a:t>
            </a:r>
            <a:br>
              <a:rPr lang="en-US" sz="4000"/>
            </a:br>
            <a:r>
              <a:rPr lang="en-US" sz="2400"/>
              <a:t>Cooperative Authentication (2/2)</a:t>
            </a:r>
          </a:p>
        </p:txBody>
      </p:sp>
      <p:sp>
        <p:nvSpPr>
          <p:cNvPr id="235523" name="Rectangle 3"/>
          <p:cNvSpPr>
            <a:spLocks noGrp="1" noChangeArrowheads="1"/>
          </p:cNvSpPr>
          <p:nvPr>
            <p:ph type="body" idx="1"/>
          </p:nvPr>
        </p:nvSpPr>
        <p:spPr>
          <a:xfrm>
            <a:off x="1182688" y="5410200"/>
            <a:ext cx="7580312" cy="1219200"/>
          </a:xfrm>
        </p:spPr>
        <p:txBody>
          <a:bodyPr/>
          <a:lstStyle/>
          <a:p>
            <a:pPr>
              <a:lnSpc>
                <a:spcPct val="90000"/>
              </a:lnSpc>
            </a:pPr>
            <a:r>
              <a:rPr lang="en-US" sz="2400"/>
              <a:t>One selected STA (RN) can relay packets to and from the R-MN for the amount of time required by the R-MN to complete the authentication process.</a:t>
            </a:r>
          </a:p>
        </p:txBody>
      </p:sp>
      <p:grpSp>
        <p:nvGrpSpPr>
          <p:cNvPr id="235524" name="Group 4"/>
          <p:cNvGrpSpPr>
            <a:grpSpLocks/>
          </p:cNvGrpSpPr>
          <p:nvPr/>
        </p:nvGrpSpPr>
        <p:grpSpPr bwMode="auto">
          <a:xfrm>
            <a:off x="2286000" y="1447800"/>
            <a:ext cx="4648200" cy="3505200"/>
            <a:chOff x="1392" y="1152"/>
            <a:chExt cx="2928" cy="2208"/>
          </a:xfrm>
        </p:grpSpPr>
        <p:graphicFrame>
          <p:nvGraphicFramePr>
            <p:cNvPr id="235525" name="Object 5"/>
            <p:cNvGraphicFramePr>
              <a:graphicFrameLocks noChangeAspect="1"/>
            </p:cNvGraphicFramePr>
            <p:nvPr/>
          </p:nvGraphicFramePr>
          <p:xfrm>
            <a:off x="1441" y="2785"/>
            <a:ext cx="353" cy="395"/>
          </p:xfrm>
          <a:graphic>
            <a:graphicData uri="http://schemas.openxmlformats.org/presentationml/2006/ole">
              <p:oleObj spid="_x0000_s235525" name="Bitmap Image" r:id="rId4" imgW="561905" imgH="628571" progId="Paint.Picture">
                <p:embed/>
              </p:oleObj>
            </a:graphicData>
          </a:graphic>
        </p:graphicFrame>
        <p:graphicFrame>
          <p:nvGraphicFramePr>
            <p:cNvPr id="235526" name="Object 6"/>
            <p:cNvGraphicFramePr>
              <a:graphicFrameLocks noChangeAspect="1"/>
            </p:cNvGraphicFramePr>
            <p:nvPr/>
          </p:nvGraphicFramePr>
          <p:xfrm>
            <a:off x="3648" y="2928"/>
            <a:ext cx="384" cy="402"/>
          </p:xfrm>
          <a:graphic>
            <a:graphicData uri="http://schemas.openxmlformats.org/presentationml/2006/ole">
              <p:oleObj spid="_x0000_s235526" name="Bitmap Image" r:id="rId5" imgW="609524" imgH="638264" progId="Paint.Picture">
                <p:embed/>
              </p:oleObj>
            </a:graphicData>
          </a:graphic>
        </p:graphicFrame>
        <p:pic>
          <p:nvPicPr>
            <p:cNvPr id="235527" name="Picture 7" descr="j0371084"/>
            <p:cNvPicPr>
              <a:picLocks noChangeAspect="1" noChangeArrowheads="1"/>
            </p:cNvPicPr>
            <p:nvPr/>
          </p:nvPicPr>
          <p:blipFill>
            <a:blip r:embed="rId6"/>
            <a:srcRect/>
            <a:stretch>
              <a:fillRect/>
            </a:stretch>
          </p:blipFill>
          <p:spPr bwMode="auto">
            <a:xfrm>
              <a:off x="2544" y="1345"/>
              <a:ext cx="576" cy="575"/>
            </a:xfrm>
            <a:prstGeom prst="rect">
              <a:avLst/>
            </a:prstGeom>
            <a:noFill/>
          </p:spPr>
        </p:pic>
        <p:sp>
          <p:nvSpPr>
            <p:cNvPr id="235528" name="Line 8"/>
            <p:cNvSpPr>
              <a:spLocks noChangeShapeType="1"/>
            </p:cNvSpPr>
            <p:nvPr/>
          </p:nvSpPr>
          <p:spPr bwMode="auto">
            <a:xfrm>
              <a:off x="3072" y="1920"/>
              <a:ext cx="672" cy="1008"/>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235529" name="Line 9"/>
            <p:cNvSpPr>
              <a:spLocks noChangeShapeType="1"/>
            </p:cNvSpPr>
            <p:nvPr/>
          </p:nvSpPr>
          <p:spPr bwMode="auto">
            <a:xfrm flipH="1" flipV="1">
              <a:off x="1920" y="3072"/>
              <a:ext cx="1680" cy="0"/>
            </a:xfrm>
            <a:prstGeom prst="line">
              <a:avLst/>
            </a:prstGeom>
            <a:noFill/>
            <a:ln w="28575">
              <a:solidFill>
                <a:schemeClr val="tx1"/>
              </a:solidFill>
              <a:prstDash val="dash"/>
              <a:round/>
              <a:headEnd type="triangle" w="med" len="med"/>
              <a:tailEnd type="triangle" w="med" len="med"/>
            </a:ln>
            <a:effectLst/>
          </p:spPr>
          <p:txBody>
            <a:bodyPr>
              <a:prstTxWarp prst="textNoShape">
                <a:avLst/>
              </a:prstTxWarp>
            </a:bodyPr>
            <a:lstStyle/>
            <a:p>
              <a:endParaRPr lang="en-US"/>
            </a:p>
          </p:txBody>
        </p:sp>
        <p:sp>
          <p:nvSpPr>
            <p:cNvPr id="235530" name="Line 10"/>
            <p:cNvSpPr>
              <a:spLocks noChangeShapeType="1"/>
            </p:cNvSpPr>
            <p:nvPr/>
          </p:nvSpPr>
          <p:spPr bwMode="auto">
            <a:xfrm flipV="1">
              <a:off x="1728" y="1825"/>
              <a:ext cx="864" cy="96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235531" name="Text Box 11"/>
            <p:cNvSpPr txBox="1">
              <a:spLocks noChangeArrowheads="1"/>
            </p:cNvSpPr>
            <p:nvPr/>
          </p:nvSpPr>
          <p:spPr bwMode="auto">
            <a:xfrm>
              <a:off x="2208" y="2880"/>
              <a:ext cx="1344"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t>Relayed Data Packets</a:t>
              </a:r>
            </a:p>
          </p:txBody>
        </p:sp>
        <p:sp>
          <p:nvSpPr>
            <p:cNvPr id="235532" name="Text Box 12"/>
            <p:cNvSpPr txBox="1">
              <a:spLocks noChangeArrowheads="1"/>
            </p:cNvSpPr>
            <p:nvPr/>
          </p:nvSpPr>
          <p:spPr bwMode="auto">
            <a:xfrm>
              <a:off x="3120" y="1968"/>
              <a:ext cx="1152" cy="46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802.11i authentication packets</a:t>
              </a:r>
            </a:p>
          </p:txBody>
        </p:sp>
        <p:sp>
          <p:nvSpPr>
            <p:cNvPr id="235533" name="Text Box 13"/>
            <p:cNvSpPr txBox="1">
              <a:spLocks noChangeArrowheads="1"/>
            </p:cNvSpPr>
            <p:nvPr/>
          </p:nvSpPr>
          <p:spPr bwMode="auto">
            <a:xfrm rot="16200000">
              <a:off x="1407" y="1743"/>
              <a:ext cx="786" cy="816"/>
            </a:xfrm>
            <a:prstGeom prst="rect">
              <a:avLst/>
            </a:prstGeom>
            <a:noFill/>
            <a:ln w="9525">
              <a:noFill/>
              <a:miter lim="800000"/>
              <a:headEnd/>
              <a:tailEnd/>
            </a:ln>
            <a:effectLst/>
          </p:spPr>
          <p:txBody>
            <a:bodyPr vert="eaVert">
              <a:prstTxWarp prst="textNoShape">
                <a:avLst/>
              </a:prstTxWarp>
              <a:spAutoFit/>
            </a:bodyPr>
            <a:lstStyle/>
            <a:p>
              <a:pPr>
                <a:spcBef>
                  <a:spcPct val="50000"/>
                </a:spcBef>
              </a:pPr>
              <a:r>
                <a:rPr lang="en-US" sz="1400"/>
                <a:t>RN data packets</a:t>
              </a:r>
              <a:br>
                <a:rPr lang="en-US" sz="1400"/>
              </a:br>
              <a:r>
                <a:rPr lang="en-US" sz="1400"/>
                <a:t>+ </a:t>
              </a:r>
              <a:br>
                <a:rPr lang="en-US" sz="1400"/>
              </a:br>
              <a:r>
                <a:rPr lang="en-US" sz="1400"/>
                <a:t>relayed data packets</a:t>
              </a:r>
            </a:p>
          </p:txBody>
        </p:sp>
        <p:sp>
          <p:nvSpPr>
            <p:cNvPr id="235534" name="Text Box 14"/>
            <p:cNvSpPr txBox="1">
              <a:spLocks noChangeArrowheads="1"/>
            </p:cNvSpPr>
            <p:nvPr/>
          </p:nvSpPr>
          <p:spPr bwMode="auto">
            <a:xfrm>
              <a:off x="3888" y="3168"/>
              <a:ext cx="432"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R-MN</a:t>
              </a:r>
            </a:p>
          </p:txBody>
        </p:sp>
        <p:sp>
          <p:nvSpPr>
            <p:cNvPr id="235535" name="Text Box 15"/>
            <p:cNvSpPr txBox="1">
              <a:spLocks noChangeArrowheads="1"/>
            </p:cNvSpPr>
            <p:nvPr/>
          </p:nvSpPr>
          <p:spPr bwMode="auto">
            <a:xfrm>
              <a:off x="1440" y="3168"/>
              <a:ext cx="336"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RN</a:t>
              </a:r>
            </a:p>
          </p:txBody>
        </p:sp>
        <p:sp>
          <p:nvSpPr>
            <p:cNvPr id="235536" name="Text Box 16"/>
            <p:cNvSpPr txBox="1">
              <a:spLocks noChangeArrowheads="1"/>
            </p:cNvSpPr>
            <p:nvPr/>
          </p:nvSpPr>
          <p:spPr bwMode="auto">
            <a:xfrm>
              <a:off x="2722" y="1152"/>
              <a:ext cx="336"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AP</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 name="Date Placeholder 3"/>
          <p:cNvSpPr>
            <a:spLocks noGrp="1"/>
          </p:cNvSpPr>
          <p:nvPr>
            <p:ph type="dt" sz="half" idx="10"/>
          </p:nvPr>
        </p:nvSpPr>
        <p:spPr/>
        <p:txBody>
          <a:bodyPr/>
          <a:lstStyle/>
          <a:p>
            <a:r>
              <a:rPr lang="en-US" smtClean="0"/>
              <a:t>November 2008</a:t>
            </a:r>
            <a:endParaRPr lang="en-US"/>
          </a:p>
        </p:txBody>
      </p:sp>
      <p:sp>
        <p:nvSpPr>
          <p:cNvPr id="154626" name="Rectangle 2"/>
          <p:cNvSpPr>
            <a:spLocks noGrp="1" noChangeArrowheads="1"/>
          </p:cNvSpPr>
          <p:nvPr>
            <p:ph type="title"/>
          </p:nvPr>
        </p:nvSpPr>
        <p:spPr/>
        <p:txBody>
          <a:bodyPr/>
          <a:lstStyle/>
          <a:p>
            <a:r>
              <a:rPr lang="en-US" sz="4000"/>
              <a:t>Cooperative Roaming </a:t>
            </a:r>
            <a:br>
              <a:rPr lang="en-US" sz="4000"/>
            </a:br>
            <a:r>
              <a:rPr lang="en-US" sz="2400"/>
              <a:t>Measurement Results (1/2)</a:t>
            </a:r>
          </a:p>
        </p:txBody>
      </p:sp>
      <p:grpSp>
        <p:nvGrpSpPr>
          <p:cNvPr id="154629" name="Group 5"/>
          <p:cNvGrpSpPr>
            <a:grpSpLocks noChangeAspect="1"/>
          </p:cNvGrpSpPr>
          <p:nvPr/>
        </p:nvGrpSpPr>
        <p:grpSpPr bwMode="auto">
          <a:xfrm>
            <a:off x="1295400" y="1355725"/>
            <a:ext cx="6324600" cy="5502275"/>
            <a:chOff x="816" y="854"/>
            <a:chExt cx="3984" cy="3466"/>
          </a:xfrm>
        </p:grpSpPr>
        <p:sp>
          <p:nvSpPr>
            <p:cNvPr id="154628" name="AutoShape 4"/>
            <p:cNvSpPr>
              <a:spLocks noChangeAspect="1" noChangeArrowheads="1" noTextEdit="1"/>
            </p:cNvSpPr>
            <p:nvPr/>
          </p:nvSpPr>
          <p:spPr bwMode="auto">
            <a:xfrm>
              <a:off x="816" y="854"/>
              <a:ext cx="3984" cy="3466"/>
            </a:xfrm>
            <a:prstGeom prst="rect">
              <a:avLst/>
            </a:prstGeom>
            <a:noFill/>
            <a:ln w="9525">
              <a:noFill/>
              <a:miter lim="800000"/>
              <a:headEnd/>
              <a:tailEnd/>
            </a:ln>
          </p:spPr>
          <p:txBody>
            <a:bodyPr>
              <a:prstTxWarp prst="textNoShape">
                <a:avLst/>
              </a:prstTxWarp>
            </a:bodyPr>
            <a:lstStyle/>
            <a:p>
              <a:endParaRPr lang="en-US"/>
            </a:p>
          </p:txBody>
        </p:sp>
        <p:sp>
          <p:nvSpPr>
            <p:cNvPr id="154630" name="Rectangle 6"/>
            <p:cNvSpPr>
              <a:spLocks noChangeArrowheads="1"/>
            </p:cNvSpPr>
            <p:nvPr/>
          </p:nvSpPr>
          <p:spPr bwMode="auto">
            <a:xfrm>
              <a:off x="842" y="880"/>
              <a:ext cx="3927" cy="3414"/>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154631" name="Rectangle 7"/>
            <p:cNvSpPr>
              <a:spLocks noChangeArrowheads="1"/>
            </p:cNvSpPr>
            <p:nvPr/>
          </p:nvSpPr>
          <p:spPr bwMode="auto">
            <a:xfrm>
              <a:off x="1313" y="1325"/>
              <a:ext cx="3072" cy="2713"/>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154632" name="Line 8"/>
            <p:cNvSpPr>
              <a:spLocks noChangeShapeType="1"/>
            </p:cNvSpPr>
            <p:nvPr/>
          </p:nvSpPr>
          <p:spPr bwMode="auto">
            <a:xfrm>
              <a:off x="1313" y="3649"/>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3" name="Line 9"/>
            <p:cNvSpPr>
              <a:spLocks noChangeShapeType="1"/>
            </p:cNvSpPr>
            <p:nvPr/>
          </p:nvSpPr>
          <p:spPr bwMode="auto">
            <a:xfrm>
              <a:off x="1313" y="3265"/>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4" name="Line 10"/>
            <p:cNvSpPr>
              <a:spLocks noChangeShapeType="1"/>
            </p:cNvSpPr>
            <p:nvPr/>
          </p:nvSpPr>
          <p:spPr bwMode="auto">
            <a:xfrm>
              <a:off x="1313" y="2876"/>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5" name="Line 11"/>
            <p:cNvSpPr>
              <a:spLocks noChangeShapeType="1"/>
            </p:cNvSpPr>
            <p:nvPr/>
          </p:nvSpPr>
          <p:spPr bwMode="auto">
            <a:xfrm>
              <a:off x="1313" y="2487"/>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6" name="Line 12"/>
            <p:cNvSpPr>
              <a:spLocks noChangeShapeType="1"/>
            </p:cNvSpPr>
            <p:nvPr/>
          </p:nvSpPr>
          <p:spPr bwMode="auto">
            <a:xfrm>
              <a:off x="1313" y="2098"/>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7" name="Line 13"/>
            <p:cNvSpPr>
              <a:spLocks noChangeShapeType="1"/>
            </p:cNvSpPr>
            <p:nvPr/>
          </p:nvSpPr>
          <p:spPr bwMode="auto">
            <a:xfrm>
              <a:off x="1313" y="1714"/>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8" name="Line 14"/>
            <p:cNvSpPr>
              <a:spLocks noChangeShapeType="1"/>
            </p:cNvSpPr>
            <p:nvPr/>
          </p:nvSpPr>
          <p:spPr bwMode="auto">
            <a:xfrm>
              <a:off x="1313" y="1325"/>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9" name="Rectangle 15"/>
            <p:cNvSpPr>
              <a:spLocks noChangeArrowheads="1"/>
            </p:cNvSpPr>
            <p:nvPr/>
          </p:nvSpPr>
          <p:spPr bwMode="auto">
            <a:xfrm>
              <a:off x="1313" y="1325"/>
              <a:ext cx="3072" cy="2713"/>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154640" name="Rectangle 16"/>
            <p:cNvSpPr>
              <a:spLocks noChangeArrowheads="1"/>
            </p:cNvSpPr>
            <p:nvPr/>
          </p:nvSpPr>
          <p:spPr bwMode="auto">
            <a:xfrm>
              <a:off x="1569" y="4028"/>
              <a:ext cx="343" cy="10"/>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41" name="Rectangle 17"/>
            <p:cNvSpPr>
              <a:spLocks noChangeArrowheads="1"/>
            </p:cNvSpPr>
            <p:nvPr/>
          </p:nvSpPr>
          <p:spPr bwMode="auto">
            <a:xfrm>
              <a:off x="3105" y="3373"/>
              <a:ext cx="343" cy="665"/>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42" name="Rectangle 18"/>
            <p:cNvSpPr>
              <a:spLocks noChangeArrowheads="1"/>
            </p:cNvSpPr>
            <p:nvPr/>
          </p:nvSpPr>
          <p:spPr bwMode="auto">
            <a:xfrm>
              <a:off x="1912" y="4018"/>
              <a:ext cx="338" cy="20"/>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43" name="Rectangle 19"/>
            <p:cNvSpPr>
              <a:spLocks noChangeArrowheads="1"/>
            </p:cNvSpPr>
            <p:nvPr/>
          </p:nvSpPr>
          <p:spPr bwMode="auto">
            <a:xfrm>
              <a:off x="3448" y="2359"/>
              <a:ext cx="338" cy="1679"/>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44" name="Rectangle 20"/>
            <p:cNvSpPr>
              <a:spLocks noChangeArrowheads="1"/>
            </p:cNvSpPr>
            <p:nvPr/>
          </p:nvSpPr>
          <p:spPr bwMode="auto">
            <a:xfrm>
              <a:off x="2250" y="4008"/>
              <a:ext cx="343" cy="30"/>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45" name="Rectangle 21"/>
            <p:cNvSpPr>
              <a:spLocks noChangeArrowheads="1"/>
            </p:cNvSpPr>
            <p:nvPr/>
          </p:nvSpPr>
          <p:spPr bwMode="auto">
            <a:xfrm>
              <a:off x="3786" y="1694"/>
              <a:ext cx="343" cy="2344"/>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46" name="Line 22"/>
            <p:cNvSpPr>
              <a:spLocks noChangeShapeType="1"/>
            </p:cNvSpPr>
            <p:nvPr/>
          </p:nvSpPr>
          <p:spPr bwMode="auto">
            <a:xfrm>
              <a:off x="1313" y="1325"/>
              <a:ext cx="1" cy="2713"/>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7" name="Line 23"/>
            <p:cNvSpPr>
              <a:spLocks noChangeShapeType="1"/>
            </p:cNvSpPr>
            <p:nvPr/>
          </p:nvSpPr>
          <p:spPr bwMode="auto">
            <a:xfrm>
              <a:off x="1287" y="4038"/>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8" name="Line 24"/>
            <p:cNvSpPr>
              <a:spLocks noChangeShapeType="1"/>
            </p:cNvSpPr>
            <p:nvPr/>
          </p:nvSpPr>
          <p:spPr bwMode="auto">
            <a:xfrm>
              <a:off x="1287" y="3649"/>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9" name="Line 25"/>
            <p:cNvSpPr>
              <a:spLocks noChangeShapeType="1"/>
            </p:cNvSpPr>
            <p:nvPr/>
          </p:nvSpPr>
          <p:spPr bwMode="auto">
            <a:xfrm>
              <a:off x="1287" y="3265"/>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0" name="Line 26"/>
            <p:cNvSpPr>
              <a:spLocks noChangeShapeType="1"/>
            </p:cNvSpPr>
            <p:nvPr/>
          </p:nvSpPr>
          <p:spPr bwMode="auto">
            <a:xfrm>
              <a:off x="1287" y="2876"/>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1" name="Line 27"/>
            <p:cNvSpPr>
              <a:spLocks noChangeShapeType="1"/>
            </p:cNvSpPr>
            <p:nvPr/>
          </p:nvSpPr>
          <p:spPr bwMode="auto">
            <a:xfrm>
              <a:off x="1287" y="2487"/>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2" name="Line 28"/>
            <p:cNvSpPr>
              <a:spLocks noChangeShapeType="1"/>
            </p:cNvSpPr>
            <p:nvPr/>
          </p:nvSpPr>
          <p:spPr bwMode="auto">
            <a:xfrm>
              <a:off x="1287" y="2098"/>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3" name="Line 29"/>
            <p:cNvSpPr>
              <a:spLocks noChangeShapeType="1"/>
            </p:cNvSpPr>
            <p:nvPr/>
          </p:nvSpPr>
          <p:spPr bwMode="auto">
            <a:xfrm>
              <a:off x="1287" y="1714"/>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4" name="Line 30"/>
            <p:cNvSpPr>
              <a:spLocks noChangeShapeType="1"/>
            </p:cNvSpPr>
            <p:nvPr/>
          </p:nvSpPr>
          <p:spPr bwMode="auto">
            <a:xfrm>
              <a:off x="1287" y="1325"/>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5" name="Line 31"/>
            <p:cNvSpPr>
              <a:spLocks noChangeShapeType="1"/>
            </p:cNvSpPr>
            <p:nvPr/>
          </p:nvSpPr>
          <p:spPr bwMode="auto">
            <a:xfrm>
              <a:off x="1313" y="4038"/>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6" name="Line 32"/>
            <p:cNvSpPr>
              <a:spLocks noChangeShapeType="1"/>
            </p:cNvSpPr>
            <p:nvPr/>
          </p:nvSpPr>
          <p:spPr bwMode="auto">
            <a:xfrm flipV="1">
              <a:off x="1313"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7" name="Line 33"/>
            <p:cNvSpPr>
              <a:spLocks noChangeShapeType="1"/>
            </p:cNvSpPr>
            <p:nvPr/>
          </p:nvSpPr>
          <p:spPr bwMode="auto">
            <a:xfrm flipV="1">
              <a:off x="2849"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8" name="Line 34"/>
            <p:cNvSpPr>
              <a:spLocks noChangeShapeType="1"/>
            </p:cNvSpPr>
            <p:nvPr/>
          </p:nvSpPr>
          <p:spPr bwMode="auto">
            <a:xfrm flipV="1">
              <a:off x="4385"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9" name="Rectangle 35"/>
            <p:cNvSpPr>
              <a:spLocks noChangeArrowheads="1"/>
            </p:cNvSpPr>
            <p:nvPr/>
          </p:nvSpPr>
          <p:spPr bwMode="auto">
            <a:xfrm>
              <a:off x="2014" y="982"/>
              <a:ext cx="1664" cy="159"/>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rPr>
                <a:t>Handoff without authentication</a:t>
              </a:r>
              <a:endParaRPr lang="en-US"/>
            </a:p>
          </p:txBody>
        </p:sp>
        <p:sp>
          <p:nvSpPr>
            <p:cNvPr id="154660" name="Rectangle 36"/>
            <p:cNvSpPr>
              <a:spLocks noChangeArrowheads="1"/>
            </p:cNvSpPr>
            <p:nvPr/>
          </p:nvSpPr>
          <p:spPr bwMode="auto">
            <a:xfrm>
              <a:off x="3197" y="3250"/>
              <a:ext cx="198"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343.0</a:t>
              </a:r>
              <a:endParaRPr lang="en-US"/>
            </a:p>
          </p:txBody>
        </p:sp>
        <p:sp>
          <p:nvSpPr>
            <p:cNvPr id="154661" name="Rectangle 37"/>
            <p:cNvSpPr>
              <a:spLocks noChangeArrowheads="1"/>
            </p:cNvSpPr>
            <p:nvPr/>
          </p:nvSpPr>
          <p:spPr bwMode="auto">
            <a:xfrm>
              <a:off x="3543" y="2236"/>
              <a:ext cx="198"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867.0</a:t>
              </a:r>
              <a:endParaRPr lang="en-US"/>
            </a:p>
          </p:txBody>
        </p:sp>
        <p:sp>
          <p:nvSpPr>
            <p:cNvPr id="154662" name="Rectangle 38"/>
            <p:cNvSpPr>
              <a:spLocks noChangeArrowheads="1"/>
            </p:cNvSpPr>
            <p:nvPr/>
          </p:nvSpPr>
          <p:spPr bwMode="auto">
            <a:xfrm>
              <a:off x="3856" y="1571"/>
              <a:ext cx="242"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1210.0</a:t>
              </a:r>
              <a:endParaRPr lang="en-US"/>
            </a:p>
          </p:txBody>
        </p:sp>
        <p:sp>
          <p:nvSpPr>
            <p:cNvPr id="154663" name="Rectangle 39"/>
            <p:cNvSpPr>
              <a:spLocks noChangeArrowheads="1"/>
            </p:cNvSpPr>
            <p:nvPr/>
          </p:nvSpPr>
          <p:spPr bwMode="auto">
            <a:xfrm>
              <a:off x="1708" y="3905"/>
              <a:ext cx="110"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4.2</a:t>
              </a:r>
              <a:endParaRPr lang="en-US"/>
            </a:p>
          </p:txBody>
        </p:sp>
        <p:sp>
          <p:nvSpPr>
            <p:cNvPr id="154664" name="Rectangle 40"/>
            <p:cNvSpPr>
              <a:spLocks noChangeArrowheads="1"/>
            </p:cNvSpPr>
            <p:nvPr/>
          </p:nvSpPr>
          <p:spPr bwMode="auto">
            <a:xfrm>
              <a:off x="2026" y="3895"/>
              <a:ext cx="154"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11.4</a:t>
              </a:r>
              <a:endParaRPr lang="en-US"/>
            </a:p>
          </p:txBody>
        </p:sp>
        <p:sp>
          <p:nvSpPr>
            <p:cNvPr id="154665" name="Rectangle 41"/>
            <p:cNvSpPr>
              <a:spLocks noChangeArrowheads="1"/>
            </p:cNvSpPr>
            <p:nvPr/>
          </p:nvSpPr>
          <p:spPr bwMode="auto">
            <a:xfrm>
              <a:off x="2364" y="3885"/>
              <a:ext cx="154"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15.6</a:t>
              </a:r>
              <a:endParaRPr lang="en-US"/>
            </a:p>
          </p:txBody>
        </p:sp>
        <p:sp>
          <p:nvSpPr>
            <p:cNvPr id="154666" name="Rectangle 42"/>
            <p:cNvSpPr>
              <a:spLocks noChangeArrowheads="1"/>
            </p:cNvSpPr>
            <p:nvPr/>
          </p:nvSpPr>
          <p:spPr bwMode="auto">
            <a:xfrm>
              <a:off x="1200" y="3992"/>
              <a:ext cx="87"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0</a:t>
              </a:r>
              <a:endParaRPr lang="en-US"/>
            </a:p>
          </p:txBody>
        </p:sp>
        <p:sp>
          <p:nvSpPr>
            <p:cNvPr id="154667" name="Rectangle 43"/>
            <p:cNvSpPr>
              <a:spLocks noChangeArrowheads="1"/>
            </p:cNvSpPr>
            <p:nvPr/>
          </p:nvSpPr>
          <p:spPr bwMode="auto">
            <a:xfrm>
              <a:off x="1108" y="3603"/>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200</a:t>
              </a:r>
              <a:endParaRPr lang="en-US"/>
            </a:p>
          </p:txBody>
        </p:sp>
        <p:sp>
          <p:nvSpPr>
            <p:cNvPr id="154668" name="Rectangle 44"/>
            <p:cNvSpPr>
              <a:spLocks noChangeArrowheads="1"/>
            </p:cNvSpPr>
            <p:nvPr/>
          </p:nvSpPr>
          <p:spPr bwMode="auto">
            <a:xfrm>
              <a:off x="1108" y="3219"/>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400</a:t>
              </a:r>
              <a:endParaRPr lang="en-US"/>
            </a:p>
          </p:txBody>
        </p:sp>
        <p:sp>
          <p:nvSpPr>
            <p:cNvPr id="154669" name="Rectangle 45"/>
            <p:cNvSpPr>
              <a:spLocks noChangeArrowheads="1"/>
            </p:cNvSpPr>
            <p:nvPr/>
          </p:nvSpPr>
          <p:spPr bwMode="auto">
            <a:xfrm>
              <a:off x="1108" y="2830"/>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600</a:t>
              </a:r>
              <a:endParaRPr lang="en-US"/>
            </a:p>
          </p:txBody>
        </p:sp>
        <p:sp>
          <p:nvSpPr>
            <p:cNvPr id="154670" name="Rectangle 46"/>
            <p:cNvSpPr>
              <a:spLocks noChangeArrowheads="1"/>
            </p:cNvSpPr>
            <p:nvPr/>
          </p:nvSpPr>
          <p:spPr bwMode="auto">
            <a:xfrm>
              <a:off x="1108" y="2441"/>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800</a:t>
              </a:r>
              <a:endParaRPr lang="en-US"/>
            </a:p>
          </p:txBody>
        </p:sp>
        <p:sp>
          <p:nvSpPr>
            <p:cNvPr id="154671" name="Rectangle 47"/>
            <p:cNvSpPr>
              <a:spLocks noChangeArrowheads="1"/>
            </p:cNvSpPr>
            <p:nvPr/>
          </p:nvSpPr>
          <p:spPr bwMode="auto">
            <a:xfrm>
              <a:off x="1062" y="2052"/>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1000</a:t>
              </a:r>
              <a:endParaRPr lang="en-US"/>
            </a:p>
          </p:txBody>
        </p:sp>
        <p:sp>
          <p:nvSpPr>
            <p:cNvPr id="154672" name="Rectangle 48"/>
            <p:cNvSpPr>
              <a:spLocks noChangeArrowheads="1"/>
            </p:cNvSpPr>
            <p:nvPr/>
          </p:nvSpPr>
          <p:spPr bwMode="auto">
            <a:xfrm>
              <a:off x="1062" y="1668"/>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1200</a:t>
              </a:r>
              <a:endParaRPr lang="en-US"/>
            </a:p>
          </p:txBody>
        </p:sp>
        <p:sp>
          <p:nvSpPr>
            <p:cNvPr id="154673" name="Rectangle 49"/>
            <p:cNvSpPr>
              <a:spLocks noChangeArrowheads="1"/>
            </p:cNvSpPr>
            <p:nvPr/>
          </p:nvSpPr>
          <p:spPr bwMode="auto">
            <a:xfrm>
              <a:off x="1062" y="1279"/>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1400</a:t>
              </a:r>
              <a:endParaRPr lang="en-US"/>
            </a:p>
          </p:txBody>
        </p:sp>
        <p:sp>
          <p:nvSpPr>
            <p:cNvPr id="154674" name="Rectangle 50"/>
            <p:cNvSpPr>
              <a:spLocks noChangeArrowheads="1"/>
            </p:cNvSpPr>
            <p:nvPr/>
          </p:nvSpPr>
          <p:spPr bwMode="auto">
            <a:xfrm>
              <a:off x="2019" y="4115"/>
              <a:ext cx="164" cy="118"/>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CR</a:t>
              </a:r>
              <a:endParaRPr lang="en-US"/>
            </a:p>
          </p:txBody>
        </p:sp>
        <p:sp>
          <p:nvSpPr>
            <p:cNvPr id="154675" name="Rectangle 51"/>
            <p:cNvSpPr>
              <a:spLocks noChangeArrowheads="1"/>
            </p:cNvSpPr>
            <p:nvPr/>
          </p:nvSpPr>
          <p:spPr bwMode="auto">
            <a:xfrm>
              <a:off x="3258" y="4115"/>
              <a:ext cx="770"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IEEE 802.11 Handoff</a:t>
              </a:r>
              <a:endParaRPr lang="en-US"/>
            </a:p>
          </p:txBody>
        </p:sp>
        <p:sp>
          <p:nvSpPr>
            <p:cNvPr id="154676" name="Rectangle 52"/>
            <p:cNvSpPr>
              <a:spLocks noChangeArrowheads="1"/>
            </p:cNvSpPr>
            <p:nvPr/>
          </p:nvSpPr>
          <p:spPr bwMode="auto">
            <a:xfrm rot="16200000">
              <a:off x="896" y="2604"/>
              <a:ext cx="159" cy="118"/>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ms</a:t>
              </a:r>
              <a:endParaRPr lang="en-US"/>
            </a:p>
          </p:txBody>
        </p:sp>
        <p:sp>
          <p:nvSpPr>
            <p:cNvPr id="154677" name="Rectangle 53"/>
            <p:cNvSpPr>
              <a:spLocks noChangeArrowheads="1"/>
            </p:cNvSpPr>
            <p:nvPr/>
          </p:nvSpPr>
          <p:spPr bwMode="auto">
            <a:xfrm>
              <a:off x="4442" y="2497"/>
              <a:ext cx="307" cy="374"/>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154678" name="Rectangle 54"/>
            <p:cNvSpPr>
              <a:spLocks noChangeArrowheads="1"/>
            </p:cNvSpPr>
            <p:nvPr/>
          </p:nvSpPr>
          <p:spPr bwMode="auto">
            <a:xfrm>
              <a:off x="4472" y="2543"/>
              <a:ext cx="51" cy="52"/>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79" name="Rectangle 55"/>
            <p:cNvSpPr>
              <a:spLocks noChangeArrowheads="1"/>
            </p:cNvSpPr>
            <p:nvPr/>
          </p:nvSpPr>
          <p:spPr bwMode="auto">
            <a:xfrm>
              <a:off x="4544" y="2518"/>
              <a:ext cx="133"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L2</a:t>
              </a:r>
              <a:endParaRPr lang="en-US"/>
            </a:p>
          </p:txBody>
        </p:sp>
        <p:sp>
          <p:nvSpPr>
            <p:cNvPr id="154680" name="Rectangle 56"/>
            <p:cNvSpPr>
              <a:spLocks noChangeArrowheads="1"/>
            </p:cNvSpPr>
            <p:nvPr/>
          </p:nvSpPr>
          <p:spPr bwMode="auto">
            <a:xfrm>
              <a:off x="4472" y="2666"/>
              <a:ext cx="51" cy="52"/>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81" name="Rectangle 57"/>
            <p:cNvSpPr>
              <a:spLocks noChangeArrowheads="1"/>
            </p:cNvSpPr>
            <p:nvPr/>
          </p:nvSpPr>
          <p:spPr bwMode="auto">
            <a:xfrm>
              <a:off x="4544" y="2641"/>
              <a:ext cx="133"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L3</a:t>
              </a:r>
              <a:endParaRPr lang="en-US"/>
            </a:p>
          </p:txBody>
        </p:sp>
        <p:sp>
          <p:nvSpPr>
            <p:cNvPr id="154682" name="Rectangle 58"/>
            <p:cNvSpPr>
              <a:spLocks noChangeArrowheads="1"/>
            </p:cNvSpPr>
            <p:nvPr/>
          </p:nvSpPr>
          <p:spPr bwMode="auto">
            <a:xfrm>
              <a:off x="4472" y="2789"/>
              <a:ext cx="51" cy="51"/>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83" name="Rectangle 59"/>
            <p:cNvSpPr>
              <a:spLocks noChangeArrowheads="1"/>
            </p:cNvSpPr>
            <p:nvPr/>
          </p:nvSpPr>
          <p:spPr bwMode="auto">
            <a:xfrm>
              <a:off x="4544" y="2764"/>
              <a:ext cx="21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Total</a:t>
              </a:r>
              <a:endParaRPr lang="en-US"/>
            </a:p>
          </p:txBody>
        </p:sp>
        <p:sp>
          <p:nvSpPr>
            <p:cNvPr id="154684" name="Rectangle 60"/>
            <p:cNvSpPr>
              <a:spLocks noChangeArrowheads="1"/>
            </p:cNvSpPr>
            <p:nvPr/>
          </p:nvSpPr>
          <p:spPr bwMode="auto">
            <a:xfrm>
              <a:off x="842" y="880"/>
              <a:ext cx="3927" cy="3414"/>
            </a:xfrm>
            <a:prstGeom prst="rect">
              <a:avLst/>
            </a:prstGeom>
            <a:noFill/>
            <a:ln w="0">
              <a:solidFill>
                <a:srgbClr val="000000"/>
              </a:solidFill>
              <a:miter lim="800000"/>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156674" name="Rectangle 2"/>
          <p:cNvSpPr>
            <a:spLocks noGrp="1" noChangeArrowheads="1"/>
          </p:cNvSpPr>
          <p:nvPr>
            <p:ph type="title"/>
          </p:nvPr>
        </p:nvSpPr>
        <p:spPr/>
        <p:txBody>
          <a:bodyPr/>
          <a:lstStyle/>
          <a:p>
            <a:r>
              <a:rPr lang="en-US" sz="4000"/>
              <a:t>Cooperative Roaming </a:t>
            </a:r>
            <a:br>
              <a:rPr lang="en-US" sz="4000"/>
            </a:br>
            <a:r>
              <a:rPr lang="en-US" sz="2400"/>
              <a:t>Measurement Results (2/2)</a:t>
            </a:r>
          </a:p>
        </p:txBody>
      </p:sp>
      <p:pic>
        <p:nvPicPr>
          <p:cNvPr id="156675"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95400" y="1346200"/>
            <a:ext cx="6162675" cy="551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503810" name="Rectangle 2"/>
          <p:cNvSpPr>
            <a:spLocks noGrp="1" noChangeArrowheads="1"/>
          </p:cNvSpPr>
          <p:nvPr>
            <p:ph type="title"/>
          </p:nvPr>
        </p:nvSpPr>
        <p:spPr/>
        <p:txBody>
          <a:bodyPr/>
          <a:lstStyle/>
          <a:p>
            <a:r>
              <a:rPr lang="en-US" sz="4000"/>
              <a:t>Cooperative Roaming </a:t>
            </a:r>
            <a:br>
              <a:rPr lang="en-US" sz="4000"/>
            </a:br>
            <a:r>
              <a:rPr lang="en-US" sz="2400"/>
              <a:t>Application Layer Handoff - </a:t>
            </a:r>
            <a:r>
              <a:rPr lang="en-US" sz="1800"/>
              <a:t>Problems</a:t>
            </a:r>
          </a:p>
        </p:txBody>
      </p:sp>
      <p:sp>
        <p:nvSpPr>
          <p:cNvPr id="503811" name="Rectangle 3"/>
          <p:cNvSpPr>
            <a:spLocks noGrp="1" noChangeArrowheads="1"/>
          </p:cNvSpPr>
          <p:nvPr>
            <p:ph type="body" idx="1"/>
          </p:nvPr>
        </p:nvSpPr>
        <p:spPr/>
        <p:txBody>
          <a:bodyPr/>
          <a:lstStyle/>
          <a:p>
            <a:r>
              <a:rPr lang="en-US"/>
              <a:t>SIP handshake </a:t>
            </a:r>
          </a:p>
          <a:p>
            <a:pPr lvl="1"/>
            <a:r>
              <a:rPr lang="en-US"/>
              <a:t>INVITE </a:t>
            </a:r>
            <a:r>
              <a:rPr lang="en-US">
                <a:sym typeface="Wingdings" charset="2"/>
              </a:rPr>
              <a:t> 200 OK  ACK</a:t>
            </a:r>
            <a:br>
              <a:rPr lang="en-US">
                <a:sym typeface="Wingdings" charset="2"/>
              </a:rPr>
            </a:br>
            <a:r>
              <a:rPr lang="en-US">
                <a:sym typeface="Wingdings" charset="2"/>
              </a:rPr>
              <a:t>(Few hundred milliseconds)</a:t>
            </a:r>
          </a:p>
          <a:p>
            <a:endParaRPr lang="en-US"/>
          </a:p>
          <a:p>
            <a:r>
              <a:rPr lang="en-US"/>
              <a:t>User’s direction (next AP/subnet)</a:t>
            </a:r>
          </a:p>
          <a:p>
            <a:pPr lvl="1"/>
            <a:r>
              <a:rPr lang="en-US"/>
              <a:t>Not known before a L2 handoff</a:t>
            </a:r>
          </a:p>
          <a:p>
            <a:pPr lvl="1"/>
            <a:r>
              <a:rPr lang="en-US"/>
              <a:t>MN not moving after all</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505858" name="Rectangle 2"/>
          <p:cNvSpPr>
            <a:spLocks noGrp="1" noChangeArrowheads="1"/>
          </p:cNvSpPr>
          <p:nvPr>
            <p:ph type="title"/>
          </p:nvPr>
        </p:nvSpPr>
        <p:spPr/>
        <p:txBody>
          <a:bodyPr/>
          <a:lstStyle/>
          <a:p>
            <a:r>
              <a:rPr lang="en-US" sz="4000"/>
              <a:t>Cooperative Roaming </a:t>
            </a:r>
            <a:br>
              <a:rPr lang="en-US" sz="4000"/>
            </a:br>
            <a:r>
              <a:rPr lang="en-US" sz="2400"/>
              <a:t>Application Layer Handoff - </a:t>
            </a:r>
            <a:r>
              <a:rPr lang="en-US" sz="1800"/>
              <a:t>Solution</a:t>
            </a:r>
          </a:p>
        </p:txBody>
      </p:sp>
      <p:sp>
        <p:nvSpPr>
          <p:cNvPr id="505859" name="Rectangle 3"/>
          <p:cNvSpPr>
            <a:spLocks noGrp="1" noChangeArrowheads="1"/>
          </p:cNvSpPr>
          <p:nvPr>
            <p:ph type="body" idx="1"/>
          </p:nvPr>
        </p:nvSpPr>
        <p:spPr>
          <a:xfrm>
            <a:off x="1182688" y="1600200"/>
            <a:ext cx="7772400" cy="5029200"/>
          </a:xfrm>
        </p:spPr>
        <p:txBody>
          <a:bodyPr/>
          <a:lstStyle/>
          <a:p>
            <a:pPr>
              <a:lnSpc>
                <a:spcPct val="80000"/>
              </a:lnSpc>
            </a:pPr>
            <a:r>
              <a:rPr lang="en-US" sz="2000"/>
              <a:t>MN builds a list of {RNs, IP addresses}, one per each possible next subnet/AP </a:t>
            </a:r>
          </a:p>
          <a:p>
            <a:pPr>
              <a:lnSpc>
                <a:spcPct val="80000"/>
              </a:lnSpc>
            </a:pPr>
            <a:r>
              <a:rPr lang="en-US" sz="2000"/>
              <a:t>RFC 3388</a:t>
            </a:r>
          </a:p>
          <a:p>
            <a:pPr lvl="1">
              <a:lnSpc>
                <a:spcPct val="80000"/>
              </a:lnSpc>
            </a:pPr>
            <a:r>
              <a:rPr lang="en-US" sz="1800"/>
              <a:t>Send same media stream to multiple clients</a:t>
            </a:r>
          </a:p>
          <a:p>
            <a:pPr lvl="1">
              <a:lnSpc>
                <a:spcPct val="80000"/>
              </a:lnSpc>
            </a:pPr>
            <a:r>
              <a:rPr lang="en-US" sz="1800"/>
              <a:t>All clients have to support the same codec</a:t>
            </a:r>
            <a:br>
              <a:rPr lang="en-US" sz="1800"/>
            </a:br>
            <a:endParaRPr lang="en-US" sz="1800"/>
          </a:p>
          <a:p>
            <a:pPr>
              <a:lnSpc>
                <a:spcPct val="80000"/>
              </a:lnSpc>
            </a:pPr>
            <a:r>
              <a:rPr lang="en-US" sz="2000"/>
              <a:t>Update multimedia session</a:t>
            </a:r>
          </a:p>
          <a:p>
            <a:pPr lvl="1">
              <a:lnSpc>
                <a:spcPct val="80000"/>
              </a:lnSpc>
            </a:pPr>
            <a:r>
              <a:rPr lang="en-US" sz="1800"/>
              <a:t>Before L2 handoff</a:t>
            </a:r>
          </a:p>
          <a:p>
            <a:pPr lvl="2">
              <a:lnSpc>
                <a:spcPct val="80000"/>
              </a:lnSpc>
            </a:pPr>
            <a:r>
              <a:rPr lang="en-US" sz="1600"/>
              <a:t>Media stream is sent to all RNs in the list and to MN (at the same time) using a re-INVITE with SDP as in RFC 3388</a:t>
            </a:r>
          </a:p>
          <a:p>
            <a:pPr lvl="2">
              <a:lnSpc>
                <a:spcPct val="80000"/>
              </a:lnSpc>
            </a:pPr>
            <a:r>
              <a:rPr lang="en-US" sz="1600"/>
              <a:t>RNs do not play such streams (virtually support any codec)</a:t>
            </a:r>
          </a:p>
          <a:p>
            <a:pPr lvl="1">
              <a:lnSpc>
                <a:spcPct val="80000"/>
              </a:lnSpc>
            </a:pPr>
            <a:r>
              <a:rPr lang="en-US" sz="1800"/>
              <a:t>After L2 handoff</a:t>
            </a:r>
          </a:p>
          <a:p>
            <a:pPr lvl="2">
              <a:lnSpc>
                <a:spcPct val="80000"/>
              </a:lnSpc>
            </a:pPr>
            <a:r>
              <a:rPr lang="en-US" sz="1600"/>
              <a:t>Tell CN which RN to use, if any (re-INVITE)</a:t>
            </a:r>
          </a:p>
          <a:p>
            <a:pPr lvl="2">
              <a:lnSpc>
                <a:spcPct val="80000"/>
              </a:lnSpc>
            </a:pPr>
            <a:r>
              <a:rPr lang="en-US" sz="1600"/>
              <a:t>After successful L2 authentication tell CN to send directly without any RN (re-INVITE)</a:t>
            </a:r>
            <a:br>
              <a:rPr lang="en-US" sz="1600"/>
            </a:br>
            <a:endParaRPr lang="en-US" sz="1600"/>
          </a:p>
          <a:p>
            <a:pPr>
              <a:lnSpc>
                <a:spcPct val="80000"/>
              </a:lnSpc>
            </a:pPr>
            <a:r>
              <a:rPr lang="en-US" sz="2000"/>
              <a:t>No buffering necessary</a:t>
            </a:r>
          </a:p>
          <a:p>
            <a:pPr lvl="1">
              <a:lnSpc>
                <a:spcPct val="80000"/>
              </a:lnSpc>
            </a:pPr>
            <a:r>
              <a:rPr lang="en-US" sz="1800"/>
              <a:t>Handoff time: 15ms (open), 21ms (802.11i)</a:t>
            </a:r>
          </a:p>
          <a:p>
            <a:pPr lvl="1">
              <a:lnSpc>
                <a:spcPct val="80000"/>
              </a:lnSpc>
            </a:pPr>
            <a:r>
              <a:rPr lang="en-US" sz="1800"/>
              <a:t>Packet loss negligible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197634" name="Rectangle 2"/>
          <p:cNvSpPr>
            <a:spLocks noGrp="1" noChangeArrowheads="1"/>
          </p:cNvSpPr>
          <p:nvPr>
            <p:ph type="title"/>
          </p:nvPr>
        </p:nvSpPr>
        <p:spPr/>
        <p:txBody>
          <a:bodyPr/>
          <a:lstStyle/>
          <a:p>
            <a:r>
              <a:rPr lang="en-US" sz="4000"/>
              <a:t>Cooperative Roaming </a:t>
            </a:r>
            <a:br>
              <a:rPr lang="en-US" sz="4000"/>
            </a:br>
            <a:r>
              <a:rPr lang="en-US" sz="2400"/>
              <a:t>Other Applications</a:t>
            </a:r>
          </a:p>
        </p:txBody>
      </p:sp>
      <p:sp>
        <p:nvSpPr>
          <p:cNvPr id="197635" name="Rectangle 3"/>
          <p:cNvSpPr>
            <a:spLocks noGrp="1" noChangeArrowheads="1"/>
          </p:cNvSpPr>
          <p:nvPr>
            <p:ph type="body" idx="1"/>
          </p:nvPr>
        </p:nvSpPr>
        <p:spPr/>
        <p:txBody>
          <a:bodyPr/>
          <a:lstStyle/>
          <a:p>
            <a:pPr>
              <a:lnSpc>
                <a:spcPct val="90000"/>
              </a:lnSpc>
            </a:pPr>
            <a:r>
              <a:rPr lang="en-US" sz="2400"/>
              <a:t>In a multi-domain environment Cooperative Roaming (CR) can help with choosing AP/domain according to roaming agreements, billing, etc.</a:t>
            </a:r>
          </a:p>
          <a:p>
            <a:pPr>
              <a:lnSpc>
                <a:spcPct val="90000"/>
              </a:lnSpc>
            </a:pPr>
            <a:r>
              <a:rPr lang="en-US" sz="2400"/>
              <a:t>CR can help for </a:t>
            </a:r>
            <a:r>
              <a:rPr lang="en-US" sz="2400">
                <a:solidFill>
                  <a:schemeClr val="folHlink"/>
                </a:solidFill>
              </a:rPr>
              <a:t>admission control</a:t>
            </a:r>
            <a:r>
              <a:rPr lang="en-US" sz="2400"/>
              <a:t> and </a:t>
            </a:r>
            <a:r>
              <a:rPr lang="en-US" sz="2400">
                <a:solidFill>
                  <a:schemeClr val="folHlink"/>
                </a:solidFill>
              </a:rPr>
              <a:t>load balancing</a:t>
            </a:r>
            <a:r>
              <a:rPr lang="en-US" sz="2400"/>
              <a:t>, by redirecting MNs to different APs and/or different networks. (Based on real throughput)</a:t>
            </a:r>
          </a:p>
          <a:p>
            <a:pPr>
              <a:lnSpc>
                <a:spcPct val="90000"/>
              </a:lnSpc>
            </a:pPr>
            <a:r>
              <a:rPr lang="en-US" sz="2400"/>
              <a:t>CR can help in </a:t>
            </a:r>
            <a:r>
              <a:rPr lang="en-US" sz="2400">
                <a:solidFill>
                  <a:schemeClr val="folHlink"/>
                </a:solidFill>
              </a:rPr>
              <a:t>discovering services</a:t>
            </a:r>
            <a:r>
              <a:rPr lang="en-US" sz="2400"/>
              <a:t> (encryption, authentication, bit-rate, Bluetooth, UWB, 3G)</a:t>
            </a:r>
          </a:p>
          <a:p>
            <a:pPr>
              <a:lnSpc>
                <a:spcPct val="90000"/>
              </a:lnSpc>
            </a:pPr>
            <a:r>
              <a:rPr lang="en-US" sz="2400"/>
              <a:t>CR can provide adaptation to changes in the network topology (common with IEEE </a:t>
            </a:r>
            <a:r>
              <a:rPr lang="en-US" sz="2400">
                <a:solidFill>
                  <a:schemeClr val="folHlink"/>
                </a:solidFill>
              </a:rPr>
              <a:t>802.11h </a:t>
            </a:r>
            <a:r>
              <a:rPr lang="en-US" sz="2400"/>
              <a:t>equipment)</a:t>
            </a:r>
          </a:p>
          <a:p>
            <a:pPr>
              <a:lnSpc>
                <a:spcPct val="90000"/>
              </a:lnSpc>
            </a:pPr>
            <a:r>
              <a:rPr lang="en-US" sz="2400"/>
              <a:t>CR can help in the interaction between nodes in infrastructure and ad-hoc/</a:t>
            </a:r>
            <a:r>
              <a:rPr lang="en-US" sz="2400">
                <a:solidFill>
                  <a:srgbClr val="0000FF"/>
                </a:solidFill>
              </a:rPr>
              <a:t>mesh</a:t>
            </a:r>
            <a:r>
              <a:rPr lang="en-US" sz="2400"/>
              <a:t> networks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November 2008</a:t>
            </a:r>
            <a:endParaRPr lang="en-US"/>
          </a:p>
        </p:txBody>
      </p:sp>
      <p:sp>
        <p:nvSpPr>
          <p:cNvPr id="199682" name="Rectangle 2"/>
          <p:cNvSpPr>
            <a:spLocks noGrp="1" noChangeArrowheads="1"/>
          </p:cNvSpPr>
          <p:nvPr>
            <p:ph type="title"/>
          </p:nvPr>
        </p:nvSpPr>
        <p:spPr/>
        <p:txBody>
          <a:bodyPr/>
          <a:lstStyle/>
          <a:p>
            <a:r>
              <a:rPr lang="en-US" sz="4000"/>
              <a:t>Cooperative Roaming </a:t>
            </a:r>
            <a:br>
              <a:rPr lang="en-US" sz="4000"/>
            </a:br>
            <a:r>
              <a:rPr lang="en-US" sz="2400"/>
              <a:t>Conclusions</a:t>
            </a:r>
          </a:p>
        </p:txBody>
      </p:sp>
      <p:sp>
        <p:nvSpPr>
          <p:cNvPr id="199683" name="Rectangle 3"/>
          <p:cNvSpPr>
            <a:spLocks noGrp="1" noChangeArrowheads="1"/>
          </p:cNvSpPr>
          <p:nvPr>
            <p:ph type="body" idx="1"/>
          </p:nvPr>
        </p:nvSpPr>
        <p:spPr>
          <a:xfrm>
            <a:off x="1182688" y="1600200"/>
            <a:ext cx="7772400" cy="914400"/>
          </a:xfrm>
        </p:spPr>
        <p:txBody>
          <a:bodyPr/>
          <a:lstStyle/>
          <a:p>
            <a:pPr>
              <a:buFont typeface="Wingdings" charset="2"/>
              <a:buNone/>
            </a:pPr>
            <a:r>
              <a:rPr lang="en-US" sz="2400"/>
              <a:t>	Cooperation among stations allows </a:t>
            </a:r>
            <a:r>
              <a:rPr lang="en-US" sz="2400">
                <a:solidFill>
                  <a:schemeClr val="folHlink"/>
                </a:solidFill>
              </a:rPr>
              <a:t>seamless L2 and L3 handoffs</a:t>
            </a:r>
            <a:r>
              <a:rPr lang="en-US" sz="2400"/>
              <a:t> for real-time applications (</a:t>
            </a:r>
            <a:r>
              <a:rPr lang="en-US" sz="2400">
                <a:solidFill>
                  <a:srgbClr val="E84E18"/>
                </a:solidFill>
              </a:rPr>
              <a:t>10-15 ms HO</a:t>
            </a:r>
            <a:r>
              <a:rPr lang="en-US" sz="2400"/>
              <a:t>)</a:t>
            </a:r>
          </a:p>
        </p:txBody>
      </p:sp>
      <p:sp>
        <p:nvSpPr>
          <p:cNvPr id="199684" name="Rectangle 4"/>
          <p:cNvSpPr>
            <a:spLocks noChangeArrowheads="1"/>
          </p:cNvSpPr>
          <p:nvPr/>
        </p:nvSpPr>
        <p:spPr bwMode="auto">
          <a:xfrm>
            <a:off x="1219200" y="2514600"/>
            <a:ext cx="7772400" cy="8382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Completely </a:t>
            </a:r>
            <a:r>
              <a:rPr lang="en-US" sz="2400">
                <a:solidFill>
                  <a:schemeClr val="folHlink"/>
                </a:solidFill>
                <a:latin typeface="Tahoma" charset="0"/>
              </a:rPr>
              <a:t>independent</a:t>
            </a:r>
            <a:r>
              <a:rPr lang="en-US" sz="2400">
                <a:latin typeface="Tahoma" charset="0"/>
              </a:rPr>
              <a:t> from the authentication mechanism used</a:t>
            </a:r>
          </a:p>
        </p:txBody>
      </p:sp>
      <p:sp>
        <p:nvSpPr>
          <p:cNvPr id="199685" name="Rectangle 5"/>
          <p:cNvSpPr>
            <a:spLocks noChangeArrowheads="1"/>
          </p:cNvSpPr>
          <p:nvPr/>
        </p:nvSpPr>
        <p:spPr bwMode="auto">
          <a:xfrm>
            <a:off x="1219200" y="3429000"/>
            <a:ext cx="7772400" cy="8382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It does not require any changes in either the infrastructure or the protocol</a:t>
            </a:r>
          </a:p>
        </p:txBody>
      </p:sp>
      <p:sp>
        <p:nvSpPr>
          <p:cNvPr id="199686" name="Rectangle 6"/>
          <p:cNvSpPr>
            <a:spLocks noChangeArrowheads="1"/>
          </p:cNvSpPr>
          <p:nvPr/>
        </p:nvSpPr>
        <p:spPr bwMode="auto">
          <a:xfrm>
            <a:off x="1219200" y="4419600"/>
            <a:ext cx="7772400" cy="914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It does require many STAs supporting the protocol and a sufficient degree of mobility</a:t>
            </a:r>
          </a:p>
        </p:txBody>
      </p:sp>
      <p:sp>
        <p:nvSpPr>
          <p:cNvPr id="199687" name="Rectangle 7"/>
          <p:cNvSpPr>
            <a:spLocks noChangeArrowheads="1"/>
          </p:cNvSpPr>
          <p:nvPr/>
        </p:nvSpPr>
        <p:spPr bwMode="auto">
          <a:xfrm>
            <a:off x="1219200" y="5410200"/>
            <a:ext cx="7772400" cy="6096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Suitable for indoor and outdoor environments</a:t>
            </a:r>
          </a:p>
        </p:txBody>
      </p:sp>
      <p:sp>
        <p:nvSpPr>
          <p:cNvPr id="199688" name="Rectangle 8"/>
          <p:cNvSpPr>
            <a:spLocks noChangeArrowheads="1"/>
          </p:cNvSpPr>
          <p:nvPr/>
        </p:nvSpPr>
        <p:spPr bwMode="auto">
          <a:xfrm>
            <a:off x="1219200" y="6019800"/>
            <a:ext cx="7772400" cy="6096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Sharing information </a:t>
            </a:r>
            <a:r>
              <a:rPr lang="en-US" sz="2400">
                <a:latin typeface="Tahoma" charset="0"/>
                <a:sym typeface="Wingdings" charset="2"/>
              </a:rPr>
              <a:t> Power efficient</a:t>
            </a:r>
            <a:endParaRPr lang="en-US" sz="2400">
              <a:latin typeface="Tahoma" charset="0"/>
            </a:endParaRPr>
          </a:p>
        </p:txBody>
      </p:sp>
      <p:sp>
        <p:nvSpPr>
          <p:cNvPr id="199689" name="AutoShape 9"/>
          <p:cNvSpPr>
            <a:spLocks noChangeArrowheads="1"/>
          </p:cNvSpPr>
          <p:nvPr/>
        </p:nvSpPr>
        <p:spPr bwMode="auto">
          <a:xfrm>
            <a:off x="1371600" y="17526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0" name="AutoShape 10"/>
          <p:cNvSpPr>
            <a:spLocks noChangeArrowheads="1"/>
          </p:cNvSpPr>
          <p:nvPr/>
        </p:nvSpPr>
        <p:spPr bwMode="auto">
          <a:xfrm>
            <a:off x="1371600" y="26670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1" name="AutoShape 11"/>
          <p:cNvSpPr>
            <a:spLocks noChangeArrowheads="1"/>
          </p:cNvSpPr>
          <p:nvPr/>
        </p:nvSpPr>
        <p:spPr bwMode="auto">
          <a:xfrm>
            <a:off x="1371600" y="35814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2" name="AutoShape 12"/>
          <p:cNvSpPr>
            <a:spLocks noChangeArrowheads="1"/>
          </p:cNvSpPr>
          <p:nvPr/>
        </p:nvSpPr>
        <p:spPr bwMode="auto">
          <a:xfrm>
            <a:off x="1371600" y="45720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3" name="AutoShape 13"/>
          <p:cNvSpPr>
            <a:spLocks noChangeArrowheads="1"/>
          </p:cNvSpPr>
          <p:nvPr/>
        </p:nvSpPr>
        <p:spPr bwMode="auto">
          <a:xfrm>
            <a:off x="1371600" y="55626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4" name="AutoShape 14"/>
          <p:cNvSpPr>
            <a:spLocks noChangeArrowheads="1"/>
          </p:cNvSpPr>
          <p:nvPr/>
        </p:nvSpPr>
        <p:spPr bwMode="auto">
          <a:xfrm>
            <a:off x="1371600" y="61722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368642" name="Rectangle 2"/>
          <p:cNvSpPr>
            <a:spLocks noGrp="1" noChangeArrowheads="1"/>
          </p:cNvSpPr>
          <p:nvPr>
            <p:ph type="body" idx="1"/>
          </p:nvPr>
        </p:nvSpPr>
        <p:spPr>
          <a:xfrm>
            <a:off x="1182688" y="1600200"/>
            <a:ext cx="7772400" cy="5029200"/>
          </a:xfrm>
        </p:spPr>
        <p:txBody>
          <a:bodyPr/>
          <a:lstStyle/>
          <a:p>
            <a:pPr>
              <a:lnSpc>
                <a:spcPct val="90000"/>
              </a:lnSpc>
            </a:pPr>
            <a:r>
              <a:rPr lang="en-US" sz="2800"/>
              <a:t>Support for real-time multimedia</a:t>
            </a:r>
          </a:p>
          <a:p>
            <a:pPr lvl="1">
              <a:lnSpc>
                <a:spcPct val="90000"/>
              </a:lnSpc>
            </a:pPr>
            <a:r>
              <a:rPr lang="en-US" sz="2400"/>
              <a:t>Handoff</a:t>
            </a:r>
          </a:p>
          <a:p>
            <a:pPr lvl="2">
              <a:lnSpc>
                <a:spcPct val="90000"/>
              </a:lnSpc>
            </a:pPr>
            <a:r>
              <a:rPr lang="en-US" sz="2000"/>
              <a:t>Fast L2 handoff</a:t>
            </a:r>
            <a:endParaRPr lang="en-US" sz="2000">
              <a:sym typeface="Wingdings" charset="2"/>
            </a:endParaRPr>
          </a:p>
          <a:p>
            <a:pPr lvl="2">
              <a:lnSpc>
                <a:spcPct val="90000"/>
              </a:lnSpc>
            </a:pPr>
            <a:r>
              <a:rPr lang="en-US" sz="2000">
                <a:sym typeface="Wingdings" charset="2"/>
              </a:rPr>
              <a:t>Fast L3 handoff</a:t>
            </a:r>
          </a:p>
          <a:p>
            <a:pPr lvl="2">
              <a:lnSpc>
                <a:spcPct val="90000"/>
              </a:lnSpc>
            </a:pPr>
            <a:r>
              <a:rPr lang="en-US" sz="2000">
                <a:sym typeface="Wingdings" charset="2"/>
              </a:rPr>
              <a:t>Passive DAD (pDAD)</a:t>
            </a:r>
          </a:p>
          <a:p>
            <a:pPr lvl="2">
              <a:lnSpc>
                <a:spcPct val="90000"/>
              </a:lnSpc>
            </a:pPr>
            <a:r>
              <a:rPr lang="en-US" sz="2000">
                <a:sym typeface="Wingdings" charset="2"/>
              </a:rPr>
              <a:t>Cooperative Roaming (CR)</a:t>
            </a:r>
          </a:p>
          <a:p>
            <a:pPr lvl="1">
              <a:lnSpc>
                <a:spcPct val="90000"/>
              </a:lnSpc>
            </a:pPr>
            <a:r>
              <a:rPr lang="en-US" sz="2400">
                <a:sym typeface="Wingdings" charset="2"/>
              </a:rPr>
              <a:t>Low capacity</a:t>
            </a:r>
          </a:p>
          <a:p>
            <a:pPr lvl="2">
              <a:lnSpc>
                <a:spcPct val="90000"/>
              </a:lnSpc>
            </a:pPr>
            <a:r>
              <a:rPr lang="en-US" sz="2000">
                <a:sym typeface="Wingdings" charset="2"/>
              </a:rPr>
              <a:t>Dynamic PCF (DPCF)</a:t>
            </a:r>
          </a:p>
          <a:p>
            <a:pPr lvl="2">
              <a:lnSpc>
                <a:spcPct val="90000"/>
              </a:lnSpc>
            </a:pPr>
            <a:r>
              <a:rPr lang="en-US" sz="2000">
                <a:sym typeface="Wingdings" charset="2"/>
              </a:rPr>
              <a:t>Adaptive Priority Control (APC)</a:t>
            </a:r>
            <a:endParaRPr lang="en-US" altLang="ko-KR" sz="2000">
              <a:ea typeface="굴림" charset="-127"/>
              <a:cs typeface="굴림" charset="-127"/>
              <a:sym typeface="Wingdings" charset="2"/>
            </a:endParaRPr>
          </a:p>
          <a:p>
            <a:pPr lvl="1">
              <a:lnSpc>
                <a:spcPct val="90000"/>
              </a:lnSpc>
            </a:pPr>
            <a:r>
              <a:rPr lang="en-US" altLang="ko-KR" sz="2400">
                <a:ea typeface="굴림" charset="-127"/>
                <a:cs typeface="굴림" charset="-127"/>
                <a:sym typeface="Wingdings" charset="2"/>
              </a:rPr>
              <a:t>Call admission control</a:t>
            </a:r>
          </a:p>
          <a:p>
            <a:pPr lvl="2">
              <a:lnSpc>
                <a:spcPct val="90000"/>
              </a:lnSpc>
            </a:pPr>
            <a:r>
              <a:rPr lang="en-US" altLang="ko-KR" sz="2000">
                <a:ea typeface="굴림" charset="-127"/>
                <a:cs typeface="굴림" charset="-127"/>
                <a:sym typeface="Wingdings" charset="2"/>
              </a:rPr>
              <a:t>Queue size Prediction using Computation of Additional Transmissions (QP-CAT)</a:t>
            </a:r>
          </a:p>
          <a:p>
            <a:pPr lvl="2">
              <a:lnSpc>
                <a:spcPct val="90000"/>
              </a:lnSpc>
            </a:pPr>
            <a:r>
              <a:rPr lang="en-US" sz="2000">
                <a:sym typeface="Wingdings" charset="2"/>
              </a:rPr>
              <a:t>Distributed Delay Estimation (DDE) and Call Admission Control (CAC) using Interval Between Idle Times (IBIT)</a:t>
            </a:r>
          </a:p>
        </p:txBody>
      </p:sp>
      <p:sp>
        <p:nvSpPr>
          <p:cNvPr id="368643" name="Rectangle 3"/>
          <p:cNvSpPr>
            <a:spLocks noGrp="1" noChangeArrowheads="1"/>
          </p:cNvSpPr>
          <p:nvPr>
            <p:ph type="title"/>
          </p:nvPr>
        </p:nvSpPr>
        <p:spPr/>
        <p:txBody>
          <a:bodyPr/>
          <a:lstStyle/>
          <a:p>
            <a:r>
              <a:rPr lang="en-US" sz="4000"/>
              <a:t>VoIP and IEEE 802.11 </a:t>
            </a:r>
            <a:br>
              <a:rPr lang="en-US" sz="4000"/>
            </a:br>
            <a:r>
              <a:rPr lang="en-US" sz="2400"/>
              <a:t>Solutions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ltLang="ko-KR"/>
          </a:p>
        </p:txBody>
      </p:sp>
      <p:sp>
        <p:nvSpPr>
          <p:cNvPr id="306178" name="Rectangle 2"/>
          <p:cNvSpPr>
            <a:spLocks noGrp="1" noChangeArrowheads="1"/>
          </p:cNvSpPr>
          <p:nvPr>
            <p:ph type="title"/>
          </p:nvPr>
        </p:nvSpPr>
        <p:spPr>
          <a:xfrm>
            <a:off x="1143000" y="152400"/>
            <a:ext cx="7793038" cy="1905000"/>
          </a:xfrm>
        </p:spPr>
        <p:txBody>
          <a:bodyPr/>
          <a:lstStyle/>
          <a:p>
            <a:r>
              <a:rPr lang="en-US" altLang="ko-KR" sz="4000">
                <a:ea typeface="굴림" charset="-127"/>
                <a:cs typeface="굴림" charset="-127"/>
              </a:rPr>
              <a:t>Improving Capacity of VoIP in IEEE 802.11 Networks using Dynamic PCF (DPCF)</a:t>
            </a:r>
          </a:p>
        </p:txBody>
      </p:sp>
      <p:pic>
        <p:nvPicPr>
          <p:cNvPr id="306179" name="Picture 3"/>
          <p:cNvPicPr>
            <a:picLocks noChangeAspect="1" noChangeArrowheads="1"/>
          </p:cNvPicPr>
          <p:nvPr/>
        </p:nvPicPr>
        <p:blipFill>
          <a:blip r:embed="rId3"/>
          <a:srcRect/>
          <a:stretch>
            <a:fillRect/>
          </a:stretch>
        </p:blipFill>
        <p:spPr bwMode="auto">
          <a:xfrm>
            <a:off x="2057400" y="2752725"/>
            <a:ext cx="3352800" cy="1951038"/>
          </a:xfrm>
          <a:prstGeom prst="rect">
            <a:avLst/>
          </a:prstGeom>
          <a:noFill/>
          <a:ln w="9525">
            <a:solidFill>
              <a:schemeClr val="tx1"/>
            </a:solidFill>
            <a:miter lim="800000"/>
            <a:headEnd/>
            <a:tailEnd/>
          </a:ln>
        </p:spPr>
      </p:pic>
      <p:pic>
        <p:nvPicPr>
          <p:cNvPr id="306180" name="Picture 4"/>
          <p:cNvPicPr>
            <a:picLocks noChangeAspect="1" noChangeArrowheads="1"/>
          </p:cNvPicPr>
          <p:nvPr/>
        </p:nvPicPr>
        <p:blipFill>
          <a:blip r:embed="rId4">
            <a:lum bright="20000" contrast="20000"/>
          </a:blip>
          <a:srcRect/>
          <a:stretch>
            <a:fillRect/>
          </a:stretch>
        </p:blipFill>
        <p:spPr bwMode="auto">
          <a:xfrm>
            <a:off x="3124200" y="3438525"/>
            <a:ext cx="3962400" cy="2428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Date Placeholder 3"/>
          <p:cNvSpPr>
            <a:spLocks noGrp="1"/>
          </p:cNvSpPr>
          <p:nvPr>
            <p:ph type="dt" sz="half" idx="10"/>
          </p:nvPr>
        </p:nvSpPr>
        <p:spPr/>
        <p:txBody>
          <a:bodyPr/>
          <a:lstStyle/>
          <a:p>
            <a:r>
              <a:rPr lang="en-US" smtClean="0"/>
              <a:t>November 2008</a:t>
            </a:r>
            <a:endParaRPr lang="en-US"/>
          </a:p>
        </p:txBody>
      </p:sp>
      <p:sp>
        <p:nvSpPr>
          <p:cNvPr id="457730"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MAC Protocol in IEEE 802.11</a:t>
            </a:r>
          </a:p>
        </p:txBody>
      </p:sp>
      <p:sp>
        <p:nvSpPr>
          <p:cNvPr id="457731" name="Rectangle 3"/>
          <p:cNvSpPr>
            <a:spLocks noGrp="1" noChangeArrowheads="1"/>
          </p:cNvSpPr>
          <p:nvPr>
            <p:ph type="body" idx="1"/>
          </p:nvPr>
        </p:nvSpPr>
        <p:spPr>
          <a:xfrm>
            <a:off x="1182688" y="1600200"/>
            <a:ext cx="7772400" cy="838200"/>
          </a:xfrm>
        </p:spPr>
        <p:txBody>
          <a:bodyPr/>
          <a:lstStyle/>
          <a:p>
            <a:pPr>
              <a:lnSpc>
                <a:spcPct val="80000"/>
              </a:lnSpc>
            </a:pPr>
            <a:r>
              <a:rPr lang="en-US" altLang="ko-KR" sz="2800">
                <a:ea typeface="굴림" charset="-127"/>
                <a:cs typeface="굴림" charset="-127"/>
              </a:rPr>
              <a:t>Distributed Coordination Function (DCF)</a:t>
            </a:r>
          </a:p>
          <a:p>
            <a:pPr lvl="1">
              <a:lnSpc>
                <a:spcPct val="80000"/>
              </a:lnSpc>
            </a:pPr>
            <a:r>
              <a:rPr lang="en-US" altLang="ko-KR" sz="2400">
                <a:ea typeface="굴림" charset="-127"/>
                <a:cs typeface="굴림" charset="-127"/>
              </a:rPr>
              <a:t>Default MAC protocol</a:t>
            </a: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p:txBody>
      </p:sp>
      <p:sp>
        <p:nvSpPr>
          <p:cNvPr id="457732" name="Line 4"/>
          <p:cNvSpPr>
            <a:spLocks noChangeShapeType="1"/>
          </p:cNvSpPr>
          <p:nvPr/>
        </p:nvSpPr>
        <p:spPr bwMode="auto">
          <a:xfrm>
            <a:off x="1293813" y="3455988"/>
            <a:ext cx="66246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3" name="Line 5"/>
          <p:cNvSpPr>
            <a:spLocks noChangeShapeType="1"/>
          </p:cNvSpPr>
          <p:nvPr/>
        </p:nvSpPr>
        <p:spPr bwMode="auto">
          <a:xfrm flipH="1">
            <a:off x="2003425" y="2824163"/>
            <a:ext cx="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4" name="Line 6"/>
          <p:cNvSpPr>
            <a:spLocks noChangeShapeType="1"/>
          </p:cNvSpPr>
          <p:nvPr/>
        </p:nvSpPr>
        <p:spPr bwMode="auto">
          <a:xfrm flipV="1">
            <a:off x="2008188"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5" name="Line 7"/>
          <p:cNvSpPr>
            <a:spLocks noChangeShapeType="1"/>
          </p:cNvSpPr>
          <p:nvPr/>
        </p:nvSpPr>
        <p:spPr bwMode="auto">
          <a:xfrm>
            <a:off x="2203450" y="2817813"/>
            <a:ext cx="14922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6" name="Line 8"/>
          <p:cNvSpPr>
            <a:spLocks noChangeShapeType="1"/>
          </p:cNvSpPr>
          <p:nvPr/>
        </p:nvSpPr>
        <p:spPr bwMode="auto">
          <a:xfrm>
            <a:off x="3695700" y="2411413"/>
            <a:ext cx="0" cy="10445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7" name="Line 9"/>
          <p:cNvSpPr>
            <a:spLocks noChangeShapeType="1"/>
          </p:cNvSpPr>
          <p:nvPr/>
        </p:nvSpPr>
        <p:spPr bwMode="auto">
          <a:xfrm>
            <a:off x="1423988" y="2817813"/>
            <a:ext cx="0"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8" name="Line 10"/>
          <p:cNvSpPr>
            <a:spLocks noChangeShapeType="1"/>
          </p:cNvSpPr>
          <p:nvPr/>
        </p:nvSpPr>
        <p:spPr bwMode="auto">
          <a:xfrm flipH="1">
            <a:off x="4343400" y="2443163"/>
            <a:ext cx="0" cy="1219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9" name="Line 11"/>
          <p:cNvSpPr>
            <a:spLocks noChangeShapeType="1"/>
          </p:cNvSpPr>
          <p:nvPr/>
        </p:nvSpPr>
        <p:spPr bwMode="auto">
          <a:xfrm flipV="1">
            <a:off x="4346575" y="2817813"/>
            <a:ext cx="193675"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0" name="Line 12"/>
          <p:cNvSpPr>
            <a:spLocks noChangeShapeType="1"/>
          </p:cNvSpPr>
          <p:nvPr/>
        </p:nvSpPr>
        <p:spPr bwMode="auto">
          <a:xfrm>
            <a:off x="4540250" y="2817813"/>
            <a:ext cx="331311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1" name="Line 13"/>
          <p:cNvSpPr>
            <a:spLocks noChangeShapeType="1"/>
          </p:cNvSpPr>
          <p:nvPr/>
        </p:nvSpPr>
        <p:spPr bwMode="auto">
          <a:xfrm flipV="1">
            <a:off x="4540250"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2" name="Line 14"/>
          <p:cNvSpPr>
            <a:spLocks noChangeShapeType="1"/>
          </p:cNvSpPr>
          <p:nvPr/>
        </p:nvSpPr>
        <p:spPr bwMode="auto">
          <a:xfrm flipV="1">
            <a:off x="4735513"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3" name="Line 15"/>
          <p:cNvSpPr>
            <a:spLocks noChangeShapeType="1"/>
          </p:cNvSpPr>
          <p:nvPr/>
        </p:nvSpPr>
        <p:spPr bwMode="auto">
          <a:xfrm flipV="1">
            <a:off x="4930775" y="2817813"/>
            <a:ext cx="193675"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4" name="Line 16"/>
          <p:cNvSpPr>
            <a:spLocks noChangeShapeType="1"/>
          </p:cNvSpPr>
          <p:nvPr/>
        </p:nvSpPr>
        <p:spPr bwMode="auto">
          <a:xfrm flipV="1">
            <a:off x="5124450"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5" name="Line 17"/>
          <p:cNvSpPr>
            <a:spLocks noChangeShapeType="1"/>
          </p:cNvSpPr>
          <p:nvPr/>
        </p:nvSpPr>
        <p:spPr bwMode="auto">
          <a:xfrm flipV="1">
            <a:off x="5838825"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6" name="Line 18"/>
          <p:cNvSpPr>
            <a:spLocks noChangeShapeType="1"/>
          </p:cNvSpPr>
          <p:nvPr/>
        </p:nvSpPr>
        <p:spPr bwMode="auto">
          <a:xfrm flipV="1">
            <a:off x="6034088"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7" name="Line 19"/>
          <p:cNvSpPr>
            <a:spLocks noChangeShapeType="1"/>
          </p:cNvSpPr>
          <p:nvPr/>
        </p:nvSpPr>
        <p:spPr bwMode="auto">
          <a:xfrm>
            <a:off x="6034088" y="2354263"/>
            <a:ext cx="0" cy="11017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8" name="Line 20"/>
          <p:cNvSpPr>
            <a:spLocks noChangeShapeType="1"/>
          </p:cNvSpPr>
          <p:nvPr/>
        </p:nvSpPr>
        <p:spPr bwMode="auto">
          <a:xfrm>
            <a:off x="4346575" y="2586038"/>
            <a:ext cx="1687513"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49" name="Text Box 21"/>
          <p:cNvSpPr txBox="1">
            <a:spLocks noChangeArrowheads="1"/>
          </p:cNvSpPr>
          <p:nvPr/>
        </p:nvSpPr>
        <p:spPr bwMode="auto">
          <a:xfrm>
            <a:off x="4410075" y="2286000"/>
            <a:ext cx="1714500"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Contention Window</a:t>
            </a:r>
          </a:p>
        </p:txBody>
      </p:sp>
      <p:sp>
        <p:nvSpPr>
          <p:cNvPr id="457750" name="Text Box 22"/>
          <p:cNvSpPr txBox="1">
            <a:spLocks noChangeArrowheads="1"/>
          </p:cNvSpPr>
          <p:nvPr/>
        </p:nvSpPr>
        <p:spPr bwMode="auto">
          <a:xfrm>
            <a:off x="2286000" y="3048000"/>
            <a:ext cx="122872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Busy Medium</a:t>
            </a:r>
          </a:p>
        </p:txBody>
      </p:sp>
      <p:sp>
        <p:nvSpPr>
          <p:cNvPr id="457751" name="Line 23"/>
          <p:cNvSpPr>
            <a:spLocks noChangeShapeType="1"/>
          </p:cNvSpPr>
          <p:nvPr/>
        </p:nvSpPr>
        <p:spPr bwMode="auto">
          <a:xfrm>
            <a:off x="1423988" y="2992438"/>
            <a:ext cx="584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2" name="Text Box 24"/>
          <p:cNvSpPr txBox="1">
            <a:spLocks noChangeArrowheads="1"/>
          </p:cNvSpPr>
          <p:nvPr/>
        </p:nvSpPr>
        <p:spPr bwMode="auto">
          <a:xfrm>
            <a:off x="1489075" y="2649538"/>
            <a:ext cx="5619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DIFS</a:t>
            </a:r>
          </a:p>
        </p:txBody>
      </p:sp>
      <p:sp>
        <p:nvSpPr>
          <p:cNvPr id="457753" name="Line 25"/>
          <p:cNvSpPr>
            <a:spLocks noChangeShapeType="1"/>
          </p:cNvSpPr>
          <p:nvPr/>
        </p:nvSpPr>
        <p:spPr bwMode="auto">
          <a:xfrm>
            <a:off x="3695700" y="2932113"/>
            <a:ext cx="650875"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4" name="Text Box 26"/>
          <p:cNvSpPr txBox="1">
            <a:spLocks noChangeArrowheads="1"/>
          </p:cNvSpPr>
          <p:nvPr/>
        </p:nvSpPr>
        <p:spPr bwMode="auto">
          <a:xfrm>
            <a:off x="3762375" y="2689225"/>
            <a:ext cx="5619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DIFS</a:t>
            </a:r>
          </a:p>
        </p:txBody>
      </p:sp>
      <p:sp>
        <p:nvSpPr>
          <p:cNvPr id="457755" name="Text Box 27"/>
          <p:cNvSpPr txBox="1">
            <a:spLocks noChangeArrowheads="1"/>
          </p:cNvSpPr>
          <p:nvPr/>
        </p:nvSpPr>
        <p:spPr bwMode="auto">
          <a:xfrm>
            <a:off x="1295400" y="2381250"/>
            <a:ext cx="1250950" cy="36671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b="1">
                <a:ea typeface="굴림" charset="-127"/>
                <a:cs typeface="굴림" charset="-127"/>
              </a:rPr>
              <a:t>CSMA/CA</a:t>
            </a:r>
          </a:p>
        </p:txBody>
      </p:sp>
      <p:sp>
        <p:nvSpPr>
          <p:cNvPr id="457756" name="Text Box 28"/>
          <p:cNvSpPr txBox="1">
            <a:spLocks noChangeArrowheads="1"/>
          </p:cNvSpPr>
          <p:nvPr/>
        </p:nvSpPr>
        <p:spPr bwMode="auto">
          <a:xfrm>
            <a:off x="4797425" y="2976563"/>
            <a:ext cx="7651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sz="1400">
                <a:latin typeface="Tahoma" charset="0"/>
                <a:ea typeface="굴림" charset="-127"/>
                <a:cs typeface="굴림" charset="-127"/>
              </a:rPr>
              <a:t>Backoff</a:t>
            </a:r>
          </a:p>
        </p:txBody>
      </p:sp>
      <p:sp>
        <p:nvSpPr>
          <p:cNvPr id="457757" name="Text Box 29"/>
          <p:cNvSpPr txBox="1">
            <a:spLocks noChangeArrowheads="1"/>
          </p:cNvSpPr>
          <p:nvPr/>
        </p:nvSpPr>
        <p:spPr bwMode="auto">
          <a:xfrm>
            <a:off x="6248400" y="2900363"/>
            <a:ext cx="1306513"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solidFill>
                  <a:schemeClr val="folHlink"/>
                </a:solidFill>
                <a:latin typeface="Tahoma" charset="0"/>
                <a:ea typeface="굴림" charset="-127"/>
                <a:cs typeface="굴림" charset="-127"/>
              </a:rPr>
              <a:t>Next frame</a:t>
            </a:r>
          </a:p>
        </p:txBody>
      </p:sp>
      <p:sp>
        <p:nvSpPr>
          <p:cNvPr id="457758" name="Line 30"/>
          <p:cNvSpPr>
            <a:spLocks noChangeShapeType="1"/>
          </p:cNvSpPr>
          <p:nvPr/>
        </p:nvSpPr>
        <p:spPr bwMode="auto">
          <a:xfrm>
            <a:off x="1981200" y="3586163"/>
            <a:ext cx="2362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9" name="Text Box 31"/>
          <p:cNvSpPr txBox="1">
            <a:spLocks noChangeArrowheads="1"/>
          </p:cNvSpPr>
          <p:nvPr/>
        </p:nvSpPr>
        <p:spPr bwMode="auto">
          <a:xfrm>
            <a:off x="2465388" y="3509963"/>
            <a:ext cx="1192212"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Defer Access</a:t>
            </a:r>
          </a:p>
        </p:txBody>
      </p:sp>
      <p:sp>
        <p:nvSpPr>
          <p:cNvPr id="457760" name="Text Box 32"/>
          <p:cNvSpPr txBox="1">
            <a:spLocks noChangeArrowheads="1"/>
          </p:cNvSpPr>
          <p:nvPr/>
        </p:nvSpPr>
        <p:spPr bwMode="auto">
          <a:xfrm>
            <a:off x="4419600" y="3509963"/>
            <a:ext cx="47942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sz="1400">
                <a:latin typeface="Tahoma" charset="0"/>
                <a:ea typeface="굴림" charset="-127"/>
                <a:cs typeface="굴림" charset="-127"/>
              </a:rPr>
              <a:t>Slot</a:t>
            </a:r>
          </a:p>
        </p:txBody>
      </p:sp>
      <p:cxnSp>
        <p:nvCxnSpPr>
          <p:cNvPr id="457761" name="AutoShape 33"/>
          <p:cNvCxnSpPr>
            <a:cxnSpLocks noChangeShapeType="1"/>
          </p:cNvCxnSpPr>
          <p:nvPr/>
        </p:nvCxnSpPr>
        <p:spPr bwMode="auto">
          <a:xfrm rot="10800000">
            <a:off x="4419600" y="3433763"/>
            <a:ext cx="76200" cy="203200"/>
          </a:xfrm>
          <a:prstGeom prst="bentConnector2">
            <a:avLst/>
          </a:prstGeom>
          <a:noFill/>
          <a:ln w="9525">
            <a:solidFill>
              <a:schemeClr val="tx1"/>
            </a:solidFill>
            <a:miter lim="800000"/>
            <a:headEnd/>
            <a:tailEnd type="triangle" w="med" len="med"/>
          </a:ln>
          <a:effectLst/>
        </p:spPr>
      </p:cxnSp>
      <p:sp>
        <p:nvSpPr>
          <p:cNvPr id="457762" name="Rectangle 34"/>
          <p:cNvSpPr>
            <a:spLocks noChangeArrowheads="1"/>
          </p:cNvSpPr>
          <p:nvPr/>
        </p:nvSpPr>
        <p:spPr bwMode="auto">
          <a:xfrm>
            <a:off x="1182688" y="3740150"/>
            <a:ext cx="7772400" cy="831850"/>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Clr>
                <a:schemeClr val="folHlink"/>
              </a:buClr>
              <a:buSzPct val="60000"/>
              <a:buFont typeface="Wingdings" charset="2"/>
              <a:buChar char="n"/>
            </a:pPr>
            <a:r>
              <a:rPr lang="en-US" altLang="ko-KR" sz="2800">
                <a:latin typeface="Tahoma" charset="0"/>
                <a:ea typeface="굴림" charset="-127"/>
                <a:cs typeface="굴림" charset="-127"/>
              </a:rPr>
              <a:t>Point Coordination Function (PCF)</a:t>
            </a:r>
          </a:p>
          <a:p>
            <a:pPr marL="742950" lvl="1" indent="-285750" algn="l">
              <a:lnSpc>
                <a:spcPct val="80000"/>
              </a:lnSpc>
              <a:spcBef>
                <a:spcPct val="20000"/>
              </a:spcBef>
              <a:buClr>
                <a:schemeClr val="hlink"/>
              </a:buClr>
              <a:buSzPct val="55000"/>
              <a:buFont typeface="Wingdings" charset="2"/>
              <a:buChar char="n"/>
            </a:pPr>
            <a:r>
              <a:rPr lang="en-US" altLang="ko-KR" sz="2400">
                <a:latin typeface="Tahoma" charset="0"/>
                <a:ea typeface="굴림" charset="-127"/>
                <a:cs typeface="굴림" charset="-127"/>
              </a:rPr>
              <a:t>Supports rudimentary QoS, not implemented</a:t>
            </a:r>
          </a:p>
          <a:p>
            <a:pPr marL="742950" lvl="1" indent="-285750" algn="l">
              <a:lnSpc>
                <a:spcPct val="80000"/>
              </a:lnSpc>
              <a:spcBef>
                <a:spcPct val="20000"/>
              </a:spcBef>
              <a:buClr>
                <a:schemeClr val="hlink"/>
              </a:buClr>
              <a:buSzPct val="55000"/>
              <a:buFont typeface="Wingdings" charset="2"/>
              <a:buChar char="n"/>
            </a:pPr>
            <a:endParaRPr lang="en-US" altLang="ko-KR" sz="2400">
              <a:latin typeface="Tahoma" charset="0"/>
              <a:ea typeface="굴림" charset="-127"/>
              <a:cs typeface="굴림" charset="-127"/>
            </a:endParaRPr>
          </a:p>
        </p:txBody>
      </p:sp>
      <p:grpSp>
        <p:nvGrpSpPr>
          <p:cNvPr id="457763" name="Group 35"/>
          <p:cNvGrpSpPr>
            <a:grpSpLocks/>
          </p:cNvGrpSpPr>
          <p:nvPr/>
        </p:nvGrpSpPr>
        <p:grpSpPr bwMode="auto">
          <a:xfrm>
            <a:off x="1219200" y="4495800"/>
            <a:ext cx="7239000" cy="2209800"/>
            <a:chOff x="768" y="2832"/>
            <a:chExt cx="4560" cy="1392"/>
          </a:xfrm>
        </p:grpSpPr>
        <p:sp>
          <p:nvSpPr>
            <p:cNvPr id="457764" name="Line 36"/>
            <p:cNvSpPr>
              <a:spLocks noChangeShapeType="1"/>
            </p:cNvSpPr>
            <p:nvPr/>
          </p:nvSpPr>
          <p:spPr bwMode="auto">
            <a:xfrm>
              <a:off x="882" y="3943"/>
              <a:ext cx="4128"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457765" name="Line 37"/>
            <p:cNvSpPr>
              <a:spLocks noChangeShapeType="1"/>
            </p:cNvSpPr>
            <p:nvPr/>
          </p:nvSpPr>
          <p:spPr bwMode="auto">
            <a:xfrm>
              <a:off x="1020" y="2873"/>
              <a:ext cx="0" cy="107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66" name="Line 38"/>
            <p:cNvSpPr>
              <a:spLocks noChangeShapeType="1"/>
            </p:cNvSpPr>
            <p:nvPr/>
          </p:nvSpPr>
          <p:spPr bwMode="auto">
            <a:xfrm>
              <a:off x="4006" y="3144"/>
              <a:ext cx="0" cy="799"/>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67" name="Rectangle 39"/>
            <p:cNvSpPr>
              <a:spLocks noChangeArrowheads="1"/>
            </p:cNvSpPr>
            <p:nvPr/>
          </p:nvSpPr>
          <p:spPr bwMode="auto">
            <a:xfrm>
              <a:off x="1020" y="3661"/>
              <a:ext cx="336"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Beacon</a:t>
              </a:r>
            </a:p>
          </p:txBody>
        </p:sp>
        <p:sp>
          <p:nvSpPr>
            <p:cNvPr id="457768" name="Rectangle 40"/>
            <p:cNvSpPr>
              <a:spLocks noChangeArrowheads="1"/>
            </p:cNvSpPr>
            <p:nvPr/>
          </p:nvSpPr>
          <p:spPr bwMode="auto">
            <a:xfrm>
              <a:off x="1418" y="3666"/>
              <a:ext cx="346" cy="277"/>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D1+poll</a:t>
              </a:r>
            </a:p>
          </p:txBody>
        </p:sp>
        <p:sp>
          <p:nvSpPr>
            <p:cNvPr id="457769" name="Rectangle 41"/>
            <p:cNvSpPr>
              <a:spLocks noChangeArrowheads="1"/>
            </p:cNvSpPr>
            <p:nvPr/>
          </p:nvSpPr>
          <p:spPr bwMode="auto">
            <a:xfrm>
              <a:off x="1828" y="3943"/>
              <a:ext cx="386" cy="278"/>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U1+ACK</a:t>
              </a:r>
            </a:p>
          </p:txBody>
        </p:sp>
        <p:sp>
          <p:nvSpPr>
            <p:cNvPr id="457770" name="Rectangle 42"/>
            <p:cNvSpPr>
              <a:spLocks noChangeArrowheads="1"/>
            </p:cNvSpPr>
            <p:nvPr/>
          </p:nvSpPr>
          <p:spPr bwMode="auto">
            <a:xfrm>
              <a:off x="2287" y="3666"/>
              <a:ext cx="373" cy="277"/>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D2+Ack</a:t>
              </a:r>
            </a:p>
            <a:p>
              <a:pPr latinLnBrk="1"/>
              <a:r>
                <a:rPr kumimoji="1" lang="en-US" altLang="ko-KR" sz="1400">
                  <a:latin typeface="Tahoma" charset="0"/>
                  <a:ea typeface="굴림" charset="-127"/>
                  <a:cs typeface="굴림" charset="-127"/>
                </a:rPr>
                <a:t>+poll</a:t>
              </a:r>
            </a:p>
          </p:txBody>
        </p:sp>
        <p:sp>
          <p:nvSpPr>
            <p:cNvPr id="457771" name="Rectangle 43"/>
            <p:cNvSpPr>
              <a:spLocks noChangeArrowheads="1"/>
            </p:cNvSpPr>
            <p:nvPr/>
          </p:nvSpPr>
          <p:spPr bwMode="auto">
            <a:xfrm>
              <a:off x="2721" y="3943"/>
              <a:ext cx="392" cy="278"/>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U2+ACK</a:t>
              </a:r>
            </a:p>
          </p:txBody>
        </p:sp>
        <p:sp>
          <p:nvSpPr>
            <p:cNvPr id="457772" name="Rectangle 44"/>
            <p:cNvSpPr>
              <a:spLocks noChangeArrowheads="1"/>
            </p:cNvSpPr>
            <p:nvPr/>
          </p:nvSpPr>
          <p:spPr bwMode="auto">
            <a:xfrm>
              <a:off x="3708" y="3666"/>
              <a:ext cx="298"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CF-End</a:t>
              </a:r>
            </a:p>
          </p:txBody>
        </p:sp>
        <p:sp>
          <p:nvSpPr>
            <p:cNvPr id="457773" name="Line 45"/>
            <p:cNvSpPr>
              <a:spLocks noChangeShapeType="1"/>
            </p:cNvSpPr>
            <p:nvPr/>
          </p:nvSpPr>
          <p:spPr bwMode="auto">
            <a:xfrm>
              <a:off x="1356"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4" name="Line 46"/>
            <p:cNvSpPr>
              <a:spLocks noChangeShapeType="1"/>
            </p:cNvSpPr>
            <p:nvPr/>
          </p:nvSpPr>
          <p:spPr bwMode="auto">
            <a:xfrm>
              <a:off x="141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5" name="Line 47"/>
            <p:cNvSpPr>
              <a:spLocks noChangeShapeType="1"/>
            </p:cNvSpPr>
            <p:nvPr/>
          </p:nvSpPr>
          <p:spPr bwMode="auto">
            <a:xfrm>
              <a:off x="1766"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6" name="Line 48"/>
            <p:cNvSpPr>
              <a:spLocks noChangeShapeType="1"/>
            </p:cNvSpPr>
            <p:nvPr/>
          </p:nvSpPr>
          <p:spPr bwMode="auto">
            <a:xfrm>
              <a:off x="182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7" name="Line 49"/>
            <p:cNvSpPr>
              <a:spLocks noChangeShapeType="1"/>
            </p:cNvSpPr>
            <p:nvPr/>
          </p:nvSpPr>
          <p:spPr bwMode="auto">
            <a:xfrm>
              <a:off x="2225"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8" name="Line 50"/>
            <p:cNvSpPr>
              <a:spLocks noChangeShapeType="1"/>
            </p:cNvSpPr>
            <p:nvPr/>
          </p:nvSpPr>
          <p:spPr bwMode="auto">
            <a:xfrm>
              <a:off x="2287"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9" name="Line 51"/>
            <p:cNvSpPr>
              <a:spLocks noChangeShapeType="1"/>
            </p:cNvSpPr>
            <p:nvPr/>
          </p:nvSpPr>
          <p:spPr bwMode="auto">
            <a:xfrm>
              <a:off x="2659"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0" name="Line 52"/>
            <p:cNvSpPr>
              <a:spLocks noChangeShapeType="1"/>
            </p:cNvSpPr>
            <p:nvPr/>
          </p:nvSpPr>
          <p:spPr bwMode="auto">
            <a:xfrm>
              <a:off x="2721"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1" name="Line 53"/>
            <p:cNvSpPr>
              <a:spLocks noChangeShapeType="1"/>
            </p:cNvSpPr>
            <p:nvPr/>
          </p:nvSpPr>
          <p:spPr bwMode="auto">
            <a:xfrm>
              <a:off x="311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2" name="Line 54"/>
            <p:cNvSpPr>
              <a:spLocks noChangeShapeType="1"/>
            </p:cNvSpPr>
            <p:nvPr/>
          </p:nvSpPr>
          <p:spPr bwMode="auto">
            <a:xfrm>
              <a:off x="3180"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3" name="Text Box 55"/>
            <p:cNvSpPr txBox="1">
              <a:spLocks noChangeArrowheads="1"/>
            </p:cNvSpPr>
            <p:nvPr/>
          </p:nvSpPr>
          <p:spPr bwMode="auto">
            <a:xfrm>
              <a:off x="1272" y="3313"/>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4" name="Text Box 56"/>
            <p:cNvSpPr txBox="1">
              <a:spLocks noChangeArrowheads="1"/>
            </p:cNvSpPr>
            <p:nvPr/>
          </p:nvSpPr>
          <p:spPr bwMode="auto">
            <a:xfrm>
              <a:off x="1667"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5" name="Text Box 57"/>
            <p:cNvSpPr txBox="1">
              <a:spLocks noChangeArrowheads="1"/>
            </p:cNvSpPr>
            <p:nvPr/>
          </p:nvSpPr>
          <p:spPr bwMode="auto">
            <a:xfrm>
              <a:off x="2150"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6" name="Text Box 58"/>
            <p:cNvSpPr txBox="1">
              <a:spLocks noChangeArrowheads="1"/>
            </p:cNvSpPr>
            <p:nvPr/>
          </p:nvSpPr>
          <p:spPr bwMode="auto">
            <a:xfrm>
              <a:off x="2585"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7" name="Text Box 59"/>
            <p:cNvSpPr txBox="1">
              <a:spLocks noChangeArrowheads="1"/>
            </p:cNvSpPr>
            <p:nvPr/>
          </p:nvSpPr>
          <p:spPr bwMode="auto">
            <a:xfrm>
              <a:off x="3031"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8" name="Line 60"/>
            <p:cNvSpPr>
              <a:spLocks noChangeShapeType="1"/>
            </p:cNvSpPr>
            <p:nvPr/>
          </p:nvSpPr>
          <p:spPr bwMode="auto">
            <a:xfrm flipV="1">
              <a:off x="1020" y="3240"/>
              <a:ext cx="298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89" name="Text Box 61"/>
            <p:cNvSpPr txBox="1">
              <a:spLocks noChangeArrowheads="1"/>
            </p:cNvSpPr>
            <p:nvPr/>
          </p:nvSpPr>
          <p:spPr bwMode="auto">
            <a:xfrm>
              <a:off x="1728" y="3076"/>
              <a:ext cx="1770"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Free Period (CFP)</a:t>
              </a:r>
            </a:p>
          </p:txBody>
        </p:sp>
        <p:sp>
          <p:nvSpPr>
            <p:cNvPr id="457790" name="Line 62"/>
            <p:cNvSpPr>
              <a:spLocks noChangeShapeType="1"/>
            </p:cNvSpPr>
            <p:nvPr/>
          </p:nvSpPr>
          <p:spPr bwMode="auto">
            <a:xfrm>
              <a:off x="4880" y="2867"/>
              <a:ext cx="0" cy="107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1" name="Line 63"/>
            <p:cNvSpPr>
              <a:spLocks noChangeShapeType="1"/>
            </p:cNvSpPr>
            <p:nvPr/>
          </p:nvSpPr>
          <p:spPr bwMode="auto">
            <a:xfrm>
              <a:off x="4002" y="3240"/>
              <a:ext cx="88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92" name="Line 64"/>
            <p:cNvSpPr>
              <a:spLocks noChangeShapeType="1"/>
            </p:cNvSpPr>
            <p:nvPr/>
          </p:nvSpPr>
          <p:spPr bwMode="auto">
            <a:xfrm flipV="1">
              <a:off x="1020" y="2995"/>
              <a:ext cx="3864"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93" name="Text Box 65"/>
            <p:cNvSpPr txBox="1">
              <a:spLocks noChangeArrowheads="1"/>
            </p:cNvSpPr>
            <p:nvPr/>
          </p:nvSpPr>
          <p:spPr bwMode="auto">
            <a:xfrm>
              <a:off x="4007" y="3076"/>
              <a:ext cx="1321"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Period (CP)</a:t>
              </a:r>
            </a:p>
          </p:txBody>
        </p:sp>
        <p:sp>
          <p:nvSpPr>
            <p:cNvPr id="457794" name="Text Box 66"/>
            <p:cNvSpPr txBox="1">
              <a:spLocks noChangeArrowheads="1"/>
            </p:cNvSpPr>
            <p:nvPr/>
          </p:nvSpPr>
          <p:spPr bwMode="auto">
            <a:xfrm>
              <a:off x="1728" y="2832"/>
              <a:ext cx="2612"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Free Repetition Interval (Super Frame)</a:t>
              </a:r>
            </a:p>
          </p:txBody>
        </p:sp>
        <p:sp>
          <p:nvSpPr>
            <p:cNvPr id="457795" name="Rectangle 67"/>
            <p:cNvSpPr>
              <a:spLocks noChangeArrowheads="1"/>
            </p:cNvSpPr>
            <p:nvPr/>
          </p:nvSpPr>
          <p:spPr bwMode="auto">
            <a:xfrm>
              <a:off x="3185" y="3660"/>
              <a:ext cx="210"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poll</a:t>
              </a:r>
            </a:p>
          </p:txBody>
        </p:sp>
        <p:sp>
          <p:nvSpPr>
            <p:cNvPr id="457796" name="Rectangle 68"/>
            <p:cNvSpPr>
              <a:spLocks noChangeArrowheads="1"/>
            </p:cNvSpPr>
            <p:nvPr/>
          </p:nvSpPr>
          <p:spPr bwMode="auto">
            <a:xfrm>
              <a:off x="3457" y="3947"/>
              <a:ext cx="203" cy="277"/>
            </a:xfrm>
            <a:prstGeom prst="rect">
              <a:avLst/>
            </a:prstGeom>
            <a:solidFill>
              <a:srgbClr val="009900"/>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Null</a:t>
              </a:r>
            </a:p>
          </p:txBody>
        </p:sp>
        <p:sp>
          <p:nvSpPr>
            <p:cNvPr id="457797" name="Line 69"/>
            <p:cNvSpPr>
              <a:spLocks noChangeShapeType="1"/>
            </p:cNvSpPr>
            <p:nvPr/>
          </p:nvSpPr>
          <p:spPr bwMode="auto">
            <a:xfrm>
              <a:off x="3394"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8" name="Line 70"/>
            <p:cNvSpPr>
              <a:spLocks noChangeShapeType="1"/>
            </p:cNvSpPr>
            <p:nvPr/>
          </p:nvSpPr>
          <p:spPr bwMode="auto">
            <a:xfrm>
              <a:off x="3456"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9" name="Text Box 71"/>
            <p:cNvSpPr txBox="1">
              <a:spLocks noChangeArrowheads="1"/>
            </p:cNvSpPr>
            <p:nvPr/>
          </p:nvSpPr>
          <p:spPr bwMode="auto">
            <a:xfrm>
              <a:off x="3306" y="3322"/>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800" name="Text Box 72"/>
            <p:cNvSpPr txBox="1">
              <a:spLocks noChangeArrowheads="1"/>
            </p:cNvSpPr>
            <p:nvPr/>
          </p:nvSpPr>
          <p:spPr bwMode="auto">
            <a:xfrm>
              <a:off x="4254" y="3403"/>
              <a:ext cx="378" cy="231"/>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a:latin typeface="Tahoma" charset="0"/>
                  <a:ea typeface="굴림" charset="-127"/>
                  <a:cs typeface="굴림" charset="-127"/>
                </a:rPr>
                <a:t>DCF</a:t>
              </a:r>
            </a:p>
          </p:txBody>
        </p:sp>
        <p:sp>
          <p:nvSpPr>
            <p:cNvPr id="457801" name="Line 73"/>
            <p:cNvSpPr>
              <a:spLocks noChangeShapeType="1"/>
            </p:cNvSpPr>
            <p:nvPr/>
          </p:nvSpPr>
          <p:spPr bwMode="auto">
            <a:xfrm>
              <a:off x="961" y="3489"/>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802" name="Line 74"/>
            <p:cNvSpPr>
              <a:spLocks noChangeShapeType="1"/>
            </p:cNvSpPr>
            <p:nvPr/>
          </p:nvSpPr>
          <p:spPr bwMode="auto">
            <a:xfrm>
              <a:off x="1023"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803" name="Text Box 75"/>
            <p:cNvSpPr txBox="1">
              <a:spLocks noChangeArrowheads="1"/>
            </p:cNvSpPr>
            <p:nvPr/>
          </p:nvSpPr>
          <p:spPr bwMode="auto">
            <a:xfrm>
              <a:off x="768" y="3326"/>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PIFS</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 name="Date Placeholder 3"/>
          <p:cNvSpPr>
            <a:spLocks noGrp="1"/>
          </p:cNvSpPr>
          <p:nvPr>
            <p:ph type="dt" sz="half" idx="10"/>
          </p:nvPr>
        </p:nvSpPr>
        <p:spPr/>
        <p:txBody>
          <a:bodyPr/>
          <a:lstStyle/>
          <a:p>
            <a:r>
              <a:rPr lang="en-US" smtClean="0"/>
              <a:t>November 2008</a:t>
            </a:r>
            <a:endParaRPr lang="en-US"/>
          </a:p>
        </p:txBody>
      </p:sp>
      <p:sp>
        <p:nvSpPr>
          <p:cNvPr id="308226"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Problems of PCF</a:t>
            </a:r>
          </a:p>
        </p:txBody>
      </p:sp>
      <p:sp>
        <p:nvSpPr>
          <p:cNvPr id="308227" name="Rectangle 3"/>
          <p:cNvSpPr>
            <a:spLocks noGrp="1" noChangeArrowheads="1"/>
          </p:cNvSpPr>
          <p:nvPr>
            <p:ph type="body" idx="1"/>
          </p:nvPr>
        </p:nvSpPr>
        <p:spPr>
          <a:xfrm>
            <a:off x="1066800" y="1600200"/>
            <a:ext cx="7812088" cy="4800600"/>
          </a:xfrm>
        </p:spPr>
        <p:txBody>
          <a:bodyPr/>
          <a:lstStyle/>
          <a:p>
            <a:pPr>
              <a:lnSpc>
                <a:spcPct val="80000"/>
              </a:lnSpc>
            </a:pPr>
            <a:r>
              <a:rPr lang="en-US" altLang="ko-KR" sz="2400">
                <a:ea typeface="굴림" charset="-127"/>
                <a:cs typeface="굴림" charset="-127"/>
              </a:rPr>
              <a:t>Waste of polls </a:t>
            </a:r>
          </a:p>
          <a:p>
            <a:pPr lvl="1">
              <a:lnSpc>
                <a:spcPct val="80000"/>
              </a:lnSpc>
            </a:pPr>
            <a:r>
              <a:rPr lang="en-US" altLang="ko-KR" sz="2000">
                <a:ea typeface="굴림" charset="-127"/>
                <a:cs typeface="굴림" charset="-127"/>
              </a:rPr>
              <a:t>VoIP traffic with silence suppression</a:t>
            </a: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r>
              <a:rPr lang="en-US" altLang="ko-KR" sz="2000">
                <a:ea typeface="굴림" charset="-127"/>
                <a:cs typeface="굴림" charset="-127"/>
              </a:rPr>
              <a:t>Synchronization between polls and VoIP packets</a:t>
            </a:r>
          </a:p>
          <a:p>
            <a:pPr>
              <a:lnSpc>
                <a:spcPct val="80000"/>
              </a:lnSpc>
            </a:pPr>
            <a:endParaRPr lang="en-US" altLang="ko-KR" sz="2400">
              <a:ea typeface="굴림" charset="-127"/>
              <a:cs typeface="굴림" charset="-127"/>
            </a:endParaRPr>
          </a:p>
          <a:p>
            <a:pPr>
              <a:lnSpc>
                <a:spcPct val="80000"/>
              </a:lnSpc>
            </a:pPr>
            <a:endParaRPr lang="en-US" altLang="ko-KR" sz="2400">
              <a:ea typeface="굴림" charset="-127"/>
              <a:cs typeface="굴림" charset="-127"/>
            </a:endParaRPr>
          </a:p>
          <a:p>
            <a:pPr>
              <a:lnSpc>
                <a:spcPct val="80000"/>
              </a:lnSpc>
              <a:buFont typeface="Wingdings" charset="2"/>
              <a:buNone/>
            </a:pPr>
            <a:r>
              <a:rPr lang="en-US" altLang="ko-KR" sz="2400">
                <a:ea typeface="굴림" charset="-127"/>
                <a:cs typeface="굴림" charset="-127"/>
              </a:rPr>
              <a:t>    </a:t>
            </a:r>
          </a:p>
          <a:p>
            <a:pPr>
              <a:lnSpc>
                <a:spcPct val="80000"/>
              </a:lnSpc>
              <a:buFont typeface="Wingdings" charset="2"/>
              <a:buNone/>
            </a:pPr>
            <a:r>
              <a:rPr lang="en-US" altLang="ko-KR" sz="2400">
                <a:ea typeface="굴림" charset="-127"/>
                <a:cs typeface="굴림" charset="-127"/>
              </a:rPr>
              <a:t> </a:t>
            </a:r>
          </a:p>
        </p:txBody>
      </p:sp>
      <p:sp>
        <p:nvSpPr>
          <p:cNvPr id="308228" name="Rectangle 4"/>
          <p:cNvSpPr>
            <a:spLocks noChangeArrowheads="1"/>
          </p:cNvSpPr>
          <p:nvPr/>
        </p:nvSpPr>
        <p:spPr bwMode="auto">
          <a:xfrm>
            <a:off x="1676400" y="3406775"/>
            <a:ext cx="192088" cy="360363"/>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29" name="Rectangle 5"/>
          <p:cNvSpPr>
            <a:spLocks noChangeArrowheads="1"/>
          </p:cNvSpPr>
          <p:nvPr/>
        </p:nvSpPr>
        <p:spPr bwMode="auto">
          <a:xfrm>
            <a:off x="1600200" y="3038475"/>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30" name="Line 6"/>
          <p:cNvSpPr>
            <a:spLocks noChangeShapeType="1"/>
          </p:cNvSpPr>
          <p:nvPr/>
        </p:nvSpPr>
        <p:spPr bwMode="auto">
          <a:xfrm>
            <a:off x="1319213" y="3398838"/>
            <a:ext cx="7519987" cy="9525"/>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08231" name="Line 7"/>
          <p:cNvSpPr>
            <a:spLocks noChangeShapeType="1"/>
          </p:cNvSpPr>
          <p:nvPr/>
        </p:nvSpPr>
        <p:spPr bwMode="auto">
          <a:xfrm flipH="1">
            <a:off x="1524000" y="26447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2" name="Line 8"/>
          <p:cNvSpPr>
            <a:spLocks noChangeShapeType="1"/>
          </p:cNvSpPr>
          <p:nvPr/>
        </p:nvSpPr>
        <p:spPr bwMode="auto">
          <a:xfrm flipH="1">
            <a:off x="2278063" y="26574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3" name="Text Box 9"/>
          <p:cNvSpPr txBox="1">
            <a:spLocks noChangeArrowheads="1"/>
          </p:cNvSpPr>
          <p:nvPr/>
        </p:nvSpPr>
        <p:spPr bwMode="auto">
          <a:xfrm>
            <a:off x="1447800" y="2817813"/>
            <a:ext cx="420688"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34" name="Rectangle 10"/>
          <p:cNvSpPr>
            <a:spLocks noChangeArrowheads="1"/>
          </p:cNvSpPr>
          <p:nvPr/>
        </p:nvSpPr>
        <p:spPr bwMode="auto">
          <a:xfrm>
            <a:off x="2438400" y="3411538"/>
            <a:ext cx="192088" cy="360362"/>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35" name="Rectangle 11"/>
          <p:cNvSpPr>
            <a:spLocks noChangeArrowheads="1"/>
          </p:cNvSpPr>
          <p:nvPr/>
        </p:nvSpPr>
        <p:spPr bwMode="auto">
          <a:xfrm>
            <a:off x="2362200" y="30432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36" name="Text Box 12"/>
          <p:cNvSpPr txBox="1">
            <a:spLocks noChangeArrowheads="1"/>
          </p:cNvSpPr>
          <p:nvPr/>
        </p:nvSpPr>
        <p:spPr bwMode="auto">
          <a:xfrm>
            <a:off x="2209800" y="28225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37" name="Text Box 13"/>
          <p:cNvSpPr txBox="1">
            <a:spLocks noChangeArrowheads="1"/>
          </p:cNvSpPr>
          <p:nvPr/>
        </p:nvSpPr>
        <p:spPr bwMode="auto">
          <a:xfrm>
            <a:off x="1524000" y="3702050"/>
            <a:ext cx="609600" cy="274638"/>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sp>
        <p:nvSpPr>
          <p:cNvPr id="308238" name="Line 14"/>
          <p:cNvSpPr>
            <a:spLocks noChangeShapeType="1"/>
          </p:cNvSpPr>
          <p:nvPr/>
        </p:nvSpPr>
        <p:spPr bwMode="auto">
          <a:xfrm flipH="1">
            <a:off x="3040063" y="26574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9" name="Rectangle 15"/>
          <p:cNvSpPr>
            <a:spLocks noChangeArrowheads="1"/>
          </p:cNvSpPr>
          <p:nvPr/>
        </p:nvSpPr>
        <p:spPr bwMode="auto">
          <a:xfrm>
            <a:off x="3200400" y="3411538"/>
            <a:ext cx="192088" cy="360362"/>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40" name="Rectangle 16"/>
          <p:cNvSpPr>
            <a:spLocks noChangeArrowheads="1"/>
          </p:cNvSpPr>
          <p:nvPr/>
        </p:nvSpPr>
        <p:spPr bwMode="auto">
          <a:xfrm>
            <a:off x="3124200" y="30305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1" name="Text Box 17"/>
          <p:cNvSpPr txBox="1">
            <a:spLocks noChangeArrowheads="1"/>
          </p:cNvSpPr>
          <p:nvPr/>
        </p:nvSpPr>
        <p:spPr bwMode="auto">
          <a:xfrm>
            <a:off x="2971800" y="28225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42" name="Line 18"/>
          <p:cNvSpPr>
            <a:spLocks noChangeShapeType="1"/>
          </p:cNvSpPr>
          <p:nvPr/>
        </p:nvSpPr>
        <p:spPr bwMode="auto">
          <a:xfrm flipH="1">
            <a:off x="3783013" y="26701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43" name="Rectangle 19"/>
          <p:cNvSpPr>
            <a:spLocks noChangeArrowheads="1"/>
          </p:cNvSpPr>
          <p:nvPr/>
        </p:nvSpPr>
        <p:spPr bwMode="auto">
          <a:xfrm>
            <a:off x="3886200" y="30432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4" name="Text Box 20"/>
          <p:cNvSpPr txBox="1">
            <a:spLocks noChangeArrowheads="1"/>
          </p:cNvSpPr>
          <p:nvPr/>
        </p:nvSpPr>
        <p:spPr bwMode="auto">
          <a:xfrm>
            <a:off x="3733800" y="28352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45" name="Rectangle 21"/>
          <p:cNvSpPr>
            <a:spLocks noChangeArrowheads="1"/>
          </p:cNvSpPr>
          <p:nvPr/>
        </p:nvSpPr>
        <p:spPr bwMode="auto">
          <a:xfrm>
            <a:off x="3975100" y="3411538"/>
            <a:ext cx="74613" cy="360362"/>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6" name="Text Box 22"/>
          <p:cNvSpPr txBox="1">
            <a:spLocks noChangeArrowheads="1"/>
          </p:cNvSpPr>
          <p:nvPr/>
        </p:nvSpPr>
        <p:spPr bwMode="auto">
          <a:xfrm>
            <a:off x="3081338" y="3714750"/>
            <a:ext cx="609600" cy="274638"/>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sp>
        <p:nvSpPr>
          <p:cNvPr id="308247" name="Line 23"/>
          <p:cNvSpPr>
            <a:spLocks noChangeShapeType="1"/>
          </p:cNvSpPr>
          <p:nvPr/>
        </p:nvSpPr>
        <p:spPr bwMode="auto">
          <a:xfrm flipH="1">
            <a:off x="4545013" y="267652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48" name="Rectangle 24"/>
          <p:cNvSpPr>
            <a:spLocks noChangeArrowheads="1"/>
          </p:cNvSpPr>
          <p:nvPr/>
        </p:nvSpPr>
        <p:spPr bwMode="auto">
          <a:xfrm>
            <a:off x="4648200" y="304958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9" name="Text Box 25"/>
          <p:cNvSpPr txBox="1">
            <a:spLocks noChangeArrowheads="1"/>
          </p:cNvSpPr>
          <p:nvPr/>
        </p:nvSpPr>
        <p:spPr bwMode="auto">
          <a:xfrm>
            <a:off x="4495800" y="284162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50" name="Rectangle 26"/>
          <p:cNvSpPr>
            <a:spLocks noChangeArrowheads="1"/>
          </p:cNvSpPr>
          <p:nvPr/>
        </p:nvSpPr>
        <p:spPr bwMode="auto">
          <a:xfrm>
            <a:off x="4737100" y="3417888"/>
            <a:ext cx="74613" cy="360362"/>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1" name="Line 27"/>
          <p:cNvSpPr>
            <a:spLocks noChangeShapeType="1"/>
          </p:cNvSpPr>
          <p:nvPr/>
        </p:nvSpPr>
        <p:spPr bwMode="auto">
          <a:xfrm flipH="1">
            <a:off x="5307013" y="2674938"/>
            <a:ext cx="0" cy="731837"/>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52" name="Rectangle 28"/>
          <p:cNvSpPr>
            <a:spLocks noChangeArrowheads="1"/>
          </p:cNvSpPr>
          <p:nvPr/>
        </p:nvSpPr>
        <p:spPr bwMode="auto">
          <a:xfrm>
            <a:off x="5410200" y="3048000"/>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3" name="Text Box 29"/>
          <p:cNvSpPr txBox="1">
            <a:spLocks noChangeArrowheads="1"/>
          </p:cNvSpPr>
          <p:nvPr/>
        </p:nvSpPr>
        <p:spPr bwMode="auto">
          <a:xfrm>
            <a:off x="5257800" y="2840038"/>
            <a:ext cx="420688"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54" name="Rectangle 30"/>
          <p:cNvSpPr>
            <a:spLocks noChangeArrowheads="1"/>
          </p:cNvSpPr>
          <p:nvPr/>
        </p:nvSpPr>
        <p:spPr bwMode="auto">
          <a:xfrm>
            <a:off x="5499100" y="3416300"/>
            <a:ext cx="74613" cy="360363"/>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5" name="Line 31"/>
          <p:cNvSpPr>
            <a:spLocks noChangeShapeType="1"/>
          </p:cNvSpPr>
          <p:nvPr/>
        </p:nvSpPr>
        <p:spPr bwMode="auto">
          <a:xfrm flipH="1">
            <a:off x="6096000" y="268922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56" name="Rectangle 32"/>
          <p:cNvSpPr>
            <a:spLocks noChangeArrowheads="1"/>
          </p:cNvSpPr>
          <p:nvPr/>
        </p:nvSpPr>
        <p:spPr bwMode="auto">
          <a:xfrm>
            <a:off x="6172200" y="3036888"/>
            <a:ext cx="192088" cy="360362"/>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57" name="Rectangle 33"/>
          <p:cNvSpPr>
            <a:spLocks noChangeArrowheads="1"/>
          </p:cNvSpPr>
          <p:nvPr/>
        </p:nvSpPr>
        <p:spPr bwMode="auto">
          <a:xfrm>
            <a:off x="6378575" y="3397250"/>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8" name="Text Box 34"/>
          <p:cNvSpPr txBox="1">
            <a:spLocks noChangeArrowheads="1"/>
          </p:cNvSpPr>
          <p:nvPr/>
        </p:nvSpPr>
        <p:spPr bwMode="auto">
          <a:xfrm>
            <a:off x="6248400" y="3702050"/>
            <a:ext cx="457200"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59" name="Line 35"/>
          <p:cNvSpPr>
            <a:spLocks noChangeShapeType="1"/>
          </p:cNvSpPr>
          <p:nvPr/>
        </p:nvSpPr>
        <p:spPr bwMode="auto">
          <a:xfrm flipH="1">
            <a:off x="6858000" y="2700338"/>
            <a:ext cx="0" cy="731837"/>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60" name="Rectangle 36"/>
          <p:cNvSpPr>
            <a:spLocks noChangeArrowheads="1"/>
          </p:cNvSpPr>
          <p:nvPr/>
        </p:nvSpPr>
        <p:spPr bwMode="auto">
          <a:xfrm>
            <a:off x="6934200" y="3048000"/>
            <a:ext cx="192088" cy="360363"/>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61" name="Rectangle 37"/>
          <p:cNvSpPr>
            <a:spLocks noChangeArrowheads="1"/>
          </p:cNvSpPr>
          <p:nvPr/>
        </p:nvSpPr>
        <p:spPr bwMode="auto">
          <a:xfrm>
            <a:off x="7140575" y="3408363"/>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62" name="Text Box 38"/>
          <p:cNvSpPr txBox="1">
            <a:spLocks noChangeArrowheads="1"/>
          </p:cNvSpPr>
          <p:nvPr/>
        </p:nvSpPr>
        <p:spPr bwMode="auto">
          <a:xfrm>
            <a:off x="7010400" y="3713163"/>
            <a:ext cx="457200"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63" name="Line 39"/>
          <p:cNvSpPr>
            <a:spLocks noChangeShapeType="1"/>
          </p:cNvSpPr>
          <p:nvPr/>
        </p:nvSpPr>
        <p:spPr bwMode="auto">
          <a:xfrm flipH="1">
            <a:off x="7620000" y="2679700"/>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64" name="Rectangle 40"/>
          <p:cNvSpPr>
            <a:spLocks noChangeArrowheads="1"/>
          </p:cNvSpPr>
          <p:nvPr/>
        </p:nvSpPr>
        <p:spPr bwMode="auto">
          <a:xfrm>
            <a:off x="7696200" y="3027363"/>
            <a:ext cx="192088" cy="360362"/>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65" name="Rectangle 41"/>
          <p:cNvSpPr>
            <a:spLocks noChangeArrowheads="1"/>
          </p:cNvSpPr>
          <p:nvPr/>
        </p:nvSpPr>
        <p:spPr bwMode="auto">
          <a:xfrm>
            <a:off x="7902575" y="3387725"/>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66" name="Text Box 42"/>
          <p:cNvSpPr txBox="1">
            <a:spLocks noChangeArrowheads="1"/>
          </p:cNvSpPr>
          <p:nvPr/>
        </p:nvSpPr>
        <p:spPr bwMode="auto">
          <a:xfrm>
            <a:off x="7772400" y="3692525"/>
            <a:ext cx="457200"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67" name="Line 43"/>
          <p:cNvSpPr>
            <a:spLocks noChangeShapeType="1"/>
          </p:cNvSpPr>
          <p:nvPr/>
        </p:nvSpPr>
        <p:spPr bwMode="auto">
          <a:xfrm>
            <a:off x="1524000" y="2635250"/>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68" name="Text Box 44"/>
          <p:cNvSpPr txBox="1">
            <a:spLocks noChangeArrowheads="1"/>
          </p:cNvSpPr>
          <p:nvPr/>
        </p:nvSpPr>
        <p:spPr bwMode="auto">
          <a:xfrm>
            <a:off x="1736725" y="2286000"/>
            <a:ext cx="1614488" cy="36671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Talking Period</a:t>
            </a:r>
          </a:p>
        </p:txBody>
      </p:sp>
      <p:sp>
        <p:nvSpPr>
          <p:cNvPr id="308269" name="Line 45"/>
          <p:cNvSpPr>
            <a:spLocks noChangeShapeType="1"/>
          </p:cNvSpPr>
          <p:nvPr/>
        </p:nvSpPr>
        <p:spPr bwMode="auto">
          <a:xfrm>
            <a:off x="3825875" y="2636838"/>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70" name="Text Box 46"/>
          <p:cNvSpPr txBox="1">
            <a:spLocks noChangeArrowheads="1"/>
          </p:cNvSpPr>
          <p:nvPr/>
        </p:nvSpPr>
        <p:spPr bwMode="auto">
          <a:xfrm>
            <a:off x="3733800" y="2287588"/>
            <a:ext cx="2343150"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Mutual Silence Period</a:t>
            </a:r>
          </a:p>
        </p:txBody>
      </p:sp>
      <p:sp>
        <p:nvSpPr>
          <p:cNvPr id="308271" name="Line 47"/>
          <p:cNvSpPr>
            <a:spLocks noChangeShapeType="1"/>
          </p:cNvSpPr>
          <p:nvPr/>
        </p:nvSpPr>
        <p:spPr bwMode="auto">
          <a:xfrm>
            <a:off x="6111875" y="2640013"/>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72" name="Text Box 48"/>
          <p:cNvSpPr txBox="1">
            <a:spLocks noChangeArrowheads="1"/>
          </p:cNvSpPr>
          <p:nvPr/>
        </p:nvSpPr>
        <p:spPr bwMode="auto">
          <a:xfrm>
            <a:off x="6324600" y="2290763"/>
            <a:ext cx="1785938"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Listening Period</a:t>
            </a:r>
          </a:p>
        </p:txBody>
      </p:sp>
      <p:sp>
        <p:nvSpPr>
          <p:cNvPr id="308273" name="Text Box 49"/>
          <p:cNvSpPr txBox="1">
            <a:spLocks noChangeArrowheads="1"/>
          </p:cNvSpPr>
          <p:nvPr/>
        </p:nvSpPr>
        <p:spPr bwMode="auto">
          <a:xfrm>
            <a:off x="2362200" y="3713163"/>
            <a:ext cx="609600" cy="274637"/>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grpSp>
        <p:nvGrpSpPr>
          <p:cNvPr id="308274" name="Group 50"/>
          <p:cNvGrpSpPr>
            <a:grpSpLocks/>
          </p:cNvGrpSpPr>
          <p:nvPr/>
        </p:nvGrpSpPr>
        <p:grpSpPr bwMode="auto">
          <a:xfrm>
            <a:off x="1068388" y="4864100"/>
            <a:ext cx="7237412" cy="1841500"/>
            <a:chOff x="673" y="3064"/>
            <a:chExt cx="4559" cy="1160"/>
          </a:xfrm>
        </p:grpSpPr>
        <p:sp>
          <p:nvSpPr>
            <p:cNvPr id="308275" name="Rectangle 51"/>
            <p:cNvSpPr>
              <a:spLocks noChangeArrowheads="1"/>
            </p:cNvSpPr>
            <p:nvPr/>
          </p:nvSpPr>
          <p:spPr bwMode="auto">
            <a:xfrm>
              <a:off x="2929" y="3070"/>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76" name="Rectangle 52"/>
            <p:cNvSpPr>
              <a:spLocks noChangeArrowheads="1"/>
            </p:cNvSpPr>
            <p:nvPr/>
          </p:nvSpPr>
          <p:spPr bwMode="auto">
            <a:xfrm>
              <a:off x="412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7" name="Rectangle 53"/>
            <p:cNvSpPr>
              <a:spLocks noChangeArrowheads="1"/>
            </p:cNvSpPr>
            <p:nvPr/>
          </p:nvSpPr>
          <p:spPr bwMode="auto">
            <a:xfrm>
              <a:off x="465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8" name="Rectangle 54"/>
            <p:cNvSpPr>
              <a:spLocks noChangeArrowheads="1"/>
            </p:cNvSpPr>
            <p:nvPr/>
          </p:nvSpPr>
          <p:spPr bwMode="auto">
            <a:xfrm>
              <a:off x="340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9" name="Rectangle 55"/>
            <p:cNvSpPr>
              <a:spLocks noChangeArrowheads="1"/>
            </p:cNvSpPr>
            <p:nvPr/>
          </p:nvSpPr>
          <p:spPr bwMode="auto">
            <a:xfrm>
              <a:off x="393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0" name="Rectangle 56"/>
            <p:cNvSpPr>
              <a:spLocks noChangeArrowheads="1"/>
            </p:cNvSpPr>
            <p:nvPr/>
          </p:nvSpPr>
          <p:spPr bwMode="auto">
            <a:xfrm>
              <a:off x="268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1" name="Rectangle 57"/>
            <p:cNvSpPr>
              <a:spLocks noChangeArrowheads="1"/>
            </p:cNvSpPr>
            <p:nvPr/>
          </p:nvSpPr>
          <p:spPr bwMode="auto">
            <a:xfrm>
              <a:off x="321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2" name="Rectangle 58"/>
            <p:cNvSpPr>
              <a:spLocks noChangeArrowheads="1"/>
            </p:cNvSpPr>
            <p:nvPr/>
          </p:nvSpPr>
          <p:spPr bwMode="auto">
            <a:xfrm>
              <a:off x="196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3" name="Rectangle 59"/>
            <p:cNvSpPr>
              <a:spLocks noChangeArrowheads="1"/>
            </p:cNvSpPr>
            <p:nvPr/>
          </p:nvSpPr>
          <p:spPr bwMode="auto">
            <a:xfrm>
              <a:off x="249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4" name="Rectangle 60"/>
            <p:cNvSpPr>
              <a:spLocks noChangeArrowheads="1"/>
            </p:cNvSpPr>
            <p:nvPr/>
          </p:nvSpPr>
          <p:spPr bwMode="auto">
            <a:xfrm>
              <a:off x="124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5" name="Rectangle 61"/>
            <p:cNvSpPr>
              <a:spLocks noChangeArrowheads="1"/>
            </p:cNvSpPr>
            <p:nvPr/>
          </p:nvSpPr>
          <p:spPr bwMode="auto">
            <a:xfrm>
              <a:off x="177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6" name="Rectangle 62"/>
            <p:cNvSpPr>
              <a:spLocks noChangeArrowheads="1"/>
            </p:cNvSpPr>
            <p:nvPr/>
          </p:nvSpPr>
          <p:spPr bwMode="auto">
            <a:xfrm>
              <a:off x="1437" y="38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87" name="Line 63"/>
            <p:cNvSpPr>
              <a:spLocks noChangeShapeType="1"/>
            </p:cNvSpPr>
            <p:nvPr/>
          </p:nvSpPr>
          <p:spPr bwMode="auto">
            <a:xfrm flipH="1">
              <a:off x="1248" y="3391"/>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88" name="Line 64"/>
            <p:cNvSpPr>
              <a:spLocks noChangeShapeType="1"/>
            </p:cNvSpPr>
            <p:nvPr/>
          </p:nvSpPr>
          <p:spPr bwMode="auto">
            <a:xfrm flipH="1">
              <a:off x="1983" y="3399"/>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grpSp>
          <p:nvGrpSpPr>
            <p:cNvPr id="308289" name="Group 65"/>
            <p:cNvGrpSpPr>
              <a:grpSpLocks/>
            </p:cNvGrpSpPr>
            <p:nvPr/>
          </p:nvGrpSpPr>
          <p:grpSpPr bwMode="auto">
            <a:xfrm>
              <a:off x="1297" y="3500"/>
              <a:ext cx="265" cy="366"/>
              <a:chOff x="1297" y="1924"/>
              <a:chExt cx="265" cy="366"/>
            </a:xfrm>
          </p:grpSpPr>
          <p:sp>
            <p:nvSpPr>
              <p:cNvPr id="308290" name="Rectangle 66"/>
              <p:cNvSpPr>
                <a:spLocks noChangeArrowheads="1"/>
              </p:cNvSpPr>
              <p:nvPr/>
            </p:nvSpPr>
            <p:spPr bwMode="auto">
              <a:xfrm>
                <a:off x="1386" y="2063"/>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91" name="Text Box 67"/>
              <p:cNvSpPr txBox="1">
                <a:spLocks noChangeArrowheads="1"/>
              </p:cNvSpPr>
              <p:nvPr/>
            </p:nvSpPr>
            <p:spPr bwMode="auto">
              <a:xfrm>
                <a:off x="1297" y="1924"/>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292" name="Rectangle 68"/>
            <p:cNvSpPr>
              <a:spLocks noChangeArrowheads="1"/>
            </p:cNvSpPr>
            <p:nvPr/>
          </p:nvSpPr>
          <p:spPr bwMode="auto">
            <a:xfrm>
              <a:off x="2192" y="30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293" name="Group 69"/>
            <p:cNvGrpSpPr>
              <a:grpSpLocks/>
            </p:cNvGrpSpPr>
            <p:nvPr/>
          </p:nvGrpSpPr>
          <p:grpSpPr bwMode="auto">
            <a:xfrm>
              <a:off x="2160" y="3496"/>
              <a:ext cx="265" cy="373"/>
              <a:chOff x="2160" y="1920"/>
              <a:chExt cx="265" cy="373"/>
            </a:xfrm>
          </p:grpSpPr>
          <p:sp>
            <p:nvSpPr>
              <p:cNvPr id="308294" name="Rectangle 70"/>
              <p:cNvSpPr>
                <a:spLocks noChangeArrowheads="1"/>
              </p:cNvSpPr>
              <p:nvPr/>
            </p:nvSpPr>
            <p:spPr bwMode="auto">
              <a:xfrm>
                <a:off x="2278" y="206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95" name="Text Box 71"/>
              <p:cNvSpPr txBox="1">
                <a:spLocks noChangeArrowheads="1"/>
              </p:cNvSpPr>
              <p:nvPr/>
            </p:nvSpPr>
            <p:spPr bwMode="auto">
              <a:xfrm>
                <a:off x="2160" y="1920"/>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296" name="Line 72"/>
            <p:cNvSpPr>
              <a:spLocks noChangeShapeType="1"/>
            </p:cNvSpPr>
            <p:nvPr/>
          </p:nvSpPr>
          <p:spPr bwMode="auto">
            <a:xfrm flipH="1">
              <a:off x="2701" y="3396"/>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7" name="Line 73"/>
            <p:cNvSpPr>
              <a:spLocks noChangeShapeType="1"/>
            </p:cNvSpPr>
            <p:nvPr/>
          </p:nvSpPr>
          <p:spPr bwMode="auto">
            <a:xfrm flipH="1">
              <a:off x="3416" y="3404"/>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8" name="Line 74"/>
            <p:cNvSpPr>
              <a:spLocks noChangeShapeType="1"/>
            </p:cNvSpPr>
            <p:nvPr/>
          </p:nvSpPr>
          <p:spPr bwMode="auto">
            <a:xfrm flipH="1">
              <a:off x="4141" y="3393"/>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9" name="Line 75"/>
            <p:cNvSpPr>
              <a:spLocks noChangeShapeType="1"/>
            </p:cNvSpPr>
            <p:nvPr/>
          </p:nvSpPr>
          <p:spPr bwMode="auto">
            <a:xfrm flipH="1">
              <a:off x="4849" y="3401"/>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300" name="Rectangle 76"/>
            <p:cNvSpPr>
              <a:spLocks noChangeArrowheads="1"/>
            </p:cNvSpPr>
            <p:nvPr/>
          </p:nvSpPr>
          <p:spPr bwMode="auto">
            <a:xfrm>
              <a:off x="1345" y="30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1" name="Rectangle 77"/>
            <p:cNvSpPr>
              <a:spLocks noChangeArrowheads="1"/>
            </p:cNvSpPr>
            <p:nvPr/>
          </p:nvSpPr>
          <p:spPr bwMode="auto">
            <a:xfrm>
              <a:off x="2325" y="3873"/>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02" name="Group 78"/>
            <p:cNvGrpSpPr>
              <a:grpSpLocks/>
            </p:cNvGrpSpPr>
            <p:nvPr/>
          </p:nvGrpSpPr>
          <p:grpSpPr bwMode="auto">
            <a:xfrm>
              <a:off x="2780" y="3493"/>
              <a:ext cx="265" cy="366"/>
              <a:chOff x="2780" y="1917"/>
              <a:chExt cx="265" cy="366"/>
            </a:xfrm>
          </p:grpSpPr>
          <p:sp>
            <p:nvSpPr>
              <p:cNvPr id="308303" name="Rectangle 79"/>
              <p:cNvSpPr>
                <a:spLocks noChangeArrowheads="1"/>
              </p:cNvSpPr>
              <p:nvPr/>
            </p:nvSpPr>
            <p:spPr bwMode="auto">
              <a:xfrm>
                <a:off x="2902" y="205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4" name="Text Box 80"/>
              <p:cNvSpPr txBox="1">
                <a:spLocks noChangeArrowheads="1"/>
              </p:cNvSpPr>
              <p:nvPr/>
            </p:nvSpPr>
            <p:spPr bwMode="auto">
              <a:xfrm>
                <a:off x="2780" y="1917"/>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grpSp>
          <p:nvGrpSpPr>
            <p:cNvPr id="308305" name="Group 81"/>
            <p:cNvGrpSpPr>
              <a:grpSpLocks/>
            </p:cNvGrpSpPr>
            <p:nvPr/>
          </p:nvGrpSpPr>
          <p:grpSpPr bwMode="auto">
            <a:xfrm>
              <a:off x="2843" y="3859"/>
              <a:ext cx="278" cy="365"/>
              <a:chOff x="2843" y="2283"/>
              <a:chExt cx="278" cy="365"/>
            </a:xfrm>
          </p:grpSpPr>
          <p:sp>
            <p:nvSpPr>
              <p:cNvPr id="308306" name="Rectangle 82"/>
              <p:cNvSpPr>
                <a:spLocks noChangeArrowheads="1"/>
              </p:cNvSpPr>
              <p:nvPr/>
            </p:nvSpPr>
            <p:spPr bwMode="auto">
              <a:xfrm>
                <a:off x="2949" y="2283"/>
                <a:ext cx="47" cy="227"/>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7" name="Text Box 83"/>
              <p:cNvSpPr txBox="1">
                <a:spLocks noChangeArrowheads="1"/>
              </p:cNvSpPr>
              <p:nvPr/>
            </p:nvSpPr>
            <p:spPr bwMode="auto">
              <a:xfrm>
                <a:off x="2843" y="2475"/>
                <a:ext cx="278"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Null</a:t>
                </a:r>
              </a:p>
            </p:txBody>
          </p:sp>
        </p:grpSp>
        <p:sp>
          <p:nvSpPr>
            <p:cNvPr id="308308" name="Text Box 84"/>
            <p:cNvSpPr txBox="1">
              <a:spLocks noChangeArrowheads="1"/>
            </p:cNvSpPr>
            <p:nvPr/>
          </p:nvSpPr>
          <p:spPr bwMode="auto">
            <a:xfrm>
              <a:off x="1383" y="3383"/>
              <a:ext cx="303"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CFP</a:t>
              </a:r>
            </a:p>
          </p:txBody>
        </p:sp>
        <p:sp>
          <p:nvSpPr>
            <p:cNvPr id="308309" name="Text Box 85"/>
            <p:cNvSpPr txBox="1">
              <a:spLocks noChangeArrowheads="1"/>
            </p:cNvSpPr>
            <p:nvPr/>
          </p:nvSpPr>
          <p:spPr bwMode="auto">
            <a:xfrm>
              <a:off x="1772" y="3379"/>
              <a:ext cx="245"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CP</a:t>
              </a:r>
            </a:p>
          </p:txBody>
        </p:sp>
        <p:sp>
          <p:nvSpPr>
            <p:cNvPr id="308310" name="Rectangle 86"/>
            <p:cNvSpPr>
              <a:spLocks noChangeArrowheads="1"/>
            </p:cNvSpPr>
            <p:nvPr/>
          </p:nvSpPr>
          <p:spPr bwMode="auto">
            <a:xfrm>
              <a:off x="3217" y="3859"/>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1" name="Rectangle 87"/>
            <p:cNvSpPr>
              <a:spLocks noChangeArrowheads="1"/>
            </p:cNvSpPr>
            <p:nvPr/>
          </p:nvSpPr>
          <p:spPr bwMode="auto">
            <a:xfrm>
              <a:off x="3649" y="3064"/>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12" name="Group 88"/>
            <p:cNvGrpSpPr>
              <a:grpSpLocks/>
            </p:cNvGrpSpPr>
            <p:nvPr/>
          </p:nvGrpSpPr>
          <p:grpSpPr bwMode="auto">
            <a:xfrm>
              <a:off x="3528" y="3493"/>
              <a:ext cx="265" cy="366"/>
              <a:chOff x="3528" y="1917"/>
              <a:chExt cx="265" cy="366"/>
            </a:xfrm>
          </p:grpSpPr>
          <p:sp>
            <p:nvSpPr>
              <p:cNvPr id="308313" name="Rectangle 89"/>
              <p:cNvSpPr>
                <a:spLocks noChangeArrowheads="1"/>
              </p:cNvSpPr>
              <p:nvPr/>
            </p:nvSpPr>
            <p:spPr bwMode="auto">
              <a:xfrm>
                <a:off x="3650" y="205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4" name="Text Box 90"/>
              <p:cNvSpPr txBox="1">
                <a:spLocks noChangeArrowheads="1"/>
              </p:cNvSpPr>
              <p:nvPr/>
            </p:nvSpPr>
            <p:spPr bwMode="auto">
              <a:xfrm>
                <a:off x="3528" y="1917"/>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grpSp>
          <p:nvGrpSpPr>
            <p:cNvPr id="308315" name="Group 91"/>
            <p:cNvGrpSpPr>
              <a:grpSpLocks/>
            </p:cNvGrpSpPr>
            <p:nvPr/>
          </p:nvGrpSpPr>
          <p:grpSpPr bwMode="auto">
            <a:xfrm>
              <a:off x="3591" y="3859"/>
              <a:ext cx="278" cy="365"/>
              <a:chOff x="3591" y="2283"/>
              <a:chExt cx="278" cy="365"/>
            </a:xfrm>
          </p:grpSpPr>
          <p:sp>
            <p:nvSpPr>
              <p:cNvPr id="308316" name="Rectangle 92"/>
              <p:cNvSpPr>
                <a:spLocks noChangeArrowheads="1"/>
              </p:cNvSpPr>
              <p:nvPr/>
            </p:nvSpPr>
            <p:spPr bwMode="auto">
              <a:xfrm>
                <a:off x="3697" y="2283"/>
                <a:ext cx="47" cy="227"/>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7" name="Text Box 93"/>
              <p:cNvSpPr txBox="1">
                <a:spLocks noChangeArrowheads="1"/>
              </p:cNvSpPr>
              <p:nvPr/>
            </p:nvSpPr>
            <p:spPr bwMode="auto">
              <a:xfrm>
                <a:off x="3591" y="2475"/>
                <a:ext cx="278"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Null</a:t>
                </a:r>
              </a:p>
            </p:txBody>
          </p:sp>
        </p:grpSp>
        <p:sp>
          <p:nvSpPr>
            <p:cNvPr id="308318" name="Rectangle 94"/>
            <p:cNvSpPr>
              <a:spLocks noChangeArrowheads="1"/>
            </p:cNvSpPr>
            <p:nvPr/>
          </p:nvSpPr>
          <p:spPr bwMode="auto">
            <a:xfrm>
              <a:off x="4321" y="3859"/>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19" name="Group 95"/>
            <p:cNvGrpSpPr>
              <a:grpSpLocks/>
            </p:cNvGrpSpPr>
            <p:nvPr/>
          </p:nvGrpSpPr>
          <p:grpSpPr bwMode="auto">
            <a:xfrm>
              <a:off x="4156" y="3489"/>
              <a:ext cx="265" cy="366"/>
              <a:chOff x="4156" y="1913"/>
              <a:chExt cx="265" cy="366"/>
            </a:xfrm>
          </p:grpSpPr>
          <p:sp>
            <p:nvSpPr>
              <p:cNvPr id="308320" name="Rectangle 96"/>
              <p:cNvSpPr>
                <a:spLocks noChangeArrowheads="1"/>
              </p:cNvSpPr>
              <p:nvPr/>
            </p:nvSpPr>
            <p:spPr bwMode="auto">
              <a:xfrm>
                <a:off x="4278" y="2052"/>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21" name="Text Box 97"/>
              <p:cNvSpPr txBox="1">
                <a:spLocks noChangeArrowheads="1"/>
              </p:cNvSpPr>
              <p:nvPr/>
            </p:nvSpPr>
            <p:spPr bwMode="auto">
              <a:xfrm>
                <a:off x="4156" y="1913"/>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322" name="Rectangle 98"/>
            <p:cNvSpPr>
              <a:spLocks noChangeArrowheads="1"/>
            </p:cNvSpPr>
            <p:nvPr/>
          </p:nvSpPr>
          <p:spPr bwMode="auto">
            <a:xfrm>
              <a:off x="4369" y="3077"/>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23" name="Line 99"/>
            <p:cNvSpPr>
              <a:spLocks noChangeShapeType="1"/>
            </p:cNvSpPr>
            <p:nvPr/>
          </p:nvSpPr>
          <p:spPr bwMode="auto">
            <a:xfrm flipV="1">
              <a:off x="1105" y="3297"/>
              <a:ext cx="4113" cy="6"/>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08324" name="Line 100"/>
            <p:cNvSpPr>
              <a:spLocks noChangeShapeType="1"/>
            </p:cNvSpPr>
            <p:nvPr/>
          </p:nvSpPr>
          <p:spPr bwMode="auto">
            <a:xfrm>
              <a:off x="1393" y="3283"/>
              <a:ext cx="96"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5" name="Line 101"/>
            <p:cNvSpPr>
              <a:spLocks noChangeShapeType="1"/>
            </p:cNvSpPr>
            <p:nvPr/>
          </p:nvSpPr>
          <p:spPr bwMode="auto">
            <a:xfrm>
              <a:off x="2257" y="3283"/>
              <a:ext cx="144"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6" name="Line 102"/>
            <p:cNvSpPr>
              <a:spLocks noChangeShapeType="1"/>
            </p:cNvSpPr>
            <p:nvPr/>
          </p:nvSpPr>
          <p:spPr bwMode="auto">
            <a:xfrm>
              <a:off x="2977" y="3283"/>
              <a:ext cx="288"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7" name="Line 103"/>
            <p:cNvSpPr>
              <a:spLocks noChangeShapeType="1"/>
            </p:cNvSpPr>
            <p:nvPr/>
          </p:nvSpPr>
          <p:spPr bwMode="auto">
            <a:xfrm>
              <a:off x="3697" y="3283"/>
              <a:ext cx="672"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8" name="Text Box 104"/>
            <p:cNvSpPr txBox="1">
              <a:spLocks noChangeArrowheads="1"/>
            </p:cNvSpPr>
            <p:nvPr/>
          </p:nvSpPr>
          <p:spPr bwMode="auto">
            <a:xfrm>
              <a:off x="694" y="3159"/>
              <a:ext cx="362"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App</a:t>
              </a:r>
            </a:p>
          </p:txBody>
        </p:sp>
        <p:sp>
          <p:nvSpPr>
            <p:cNvPr id="308329" name="Text Box 105"/>
            <p:cNvSpPr txBox="1">
              <a:spLocks noChangeArrowheads="1"/>
            </p:cNvSpPr>
            <p:nvPr/>
          </p:nvSpPr>
          <p:spPr bwMode="auto">
            <a:xfrm>
              <a:off x="673" y="3721"/>
              <a:ext cx="399"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MAC</a:t>
              </a:r>
            </a:p>
          </p:txBody>
        </p:sp>
        <p:sp>
          <p:nvSpPr>
            <p:cNvPr id="308330" name="Line 106"/>
            <p:cNvSpPr>
              <a:spLocks noChangeShapeType="1"/>
            </p:cNvSpPr>
            <p:nvPr/>
          </p:nvSpPr>
          <p:spPr bwMode="auto">
            <a:xfrm flipV="1">
              <a:off x="1119" y="3859"/>
              <a:ext cx="4113" cy="6"/>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grpSp>
          <p:nvGrpSpPr>
            <p:cNvPr id="308331" name="Group 107"/>
            <p:cNvGrpSpPr>
              <a:grpSpLocks/>
            </p:cNvGrpSpPr>
            <p:nvPr/>
          </p:nvGrpSpPr>
          <p:grpSpPr bwMode="auto">
            <a:xfrm>
              <a:off x="3922" y="3866"/>
              <a:ext cx="192" cy="254"/>
              <a:chOff x="3922" y="2290"/>
              <a:chExt cx="192" cy="254"/>
            </a:xfrm>
          </p:grpSpPr>
          <p:sp>
            <p:nvSpPr>
              <p:cNvPr id="308332" name="Rectangle 108"/>
              <p:cNvSpPr>
                <a:spLocks noChangeArrowheads="1"/>
              </p:cNvSpPr>
              <p:nvPr/>
            </p:nvSpPr>
            <p:spPr bwMode="auto">
              <a:xfrm>
                <a:off x="3957" y="2290"/>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33" name="Line 109"/>
              <p:cNvSpPr>
                <a:spLocks noChangeShapeType="1"/>
              </p:cNvSpPr>
              <p:nvPr/>
            </p:nvSpPr>
            <p:spPr bwMode="auto">
              <a:xfrm>
                <a:off x="3922" y="2352"/>
                <a:ext cx="192" cy="192"/>
              </a:xfrm>
              <a:prstGeom prst="line">
                <a:avLst/>
              </a:prstGeom>
              <a:noFill/>
              <a:ln w="19050">
                <a:solidFill>
                  <a:schemeClr val="hlink"/>
                </a:solidFill>
                <a:round/>
                <a:headEnd/>
                <a:tailEnd/>
              </a:ln>
              <a:effectLst/>
            </p:spPr>
            <p:txBody>
              <a:bodyPr>
                <a:prstTxWarp prst="textNoShape">
                  <a:avLst/>
                </a:prstTxWarp>
              </a:bodyPr>
              <a:lstStyle/>
              <a:p>
                <a:endParaRPr lang="en-US"/>
              </a:p>
            </p:txBody>
          </p:sp>
          <p:sp>
            <p:nvSpPr>
              <p:cNvPr id="308334" name="Line 110"/>
              <p:cNvSpPr>
                <a:spLocks noChangeShapeType="1"/>
              </p:cNvSpPr>
              <p:nvPr/>
            </p:nvSpPr>
            <p:spPr bwMode="auto">
              <a:xfrm flipH="1">
                <a:off x="3922" y="2352"/>
                <a:ext cx="192" cy="192"/>
              </a:xfrm>
              <a:prstGeom prst="line">
                <a:avLst/>
              </a:prstGeom>
              <a:noFill/>
              <a:ln w="19050">
                <a:solidFill>
                  <a:schemeClr val="hlink"/>
                </a:solidFill>
                <a:round/>
                <a:headEnd/>
                <a:tailEnd/>
              </a:ln>
              <a:effectLst/>
            </p:spPr>
            <p:txBody>
              <a:bodyPr>
                <a:prstTxWarp prst="textNoShape">
                  <a:avLst/>
                </a:prstTxWarp>
              </a:bodyPr>
              <a:lstStyle/>
              <a:p>
                <a:endParaRPr lang="en-US"/>
              </a:p>
            </p:txBody>
          </p:sp>
        </p:grpSp>
      </p:grpSp>
      <p:sp>
        <p:nvSpPr>
          <p:cNvPr id="308335" name="Oval 111"/>
          <p:cNvSpPr>
            <a:spLocks noChangeArrowheads="1"/>
          </p:cNvSpPr>
          <p:nvPr/>
        </p:nvSpPr>
        <p:spPr bwMode="auto">
          <a:xfrm>
            <a:off x="3581400" y="2743200"/>
            <a:ext cx="2286000" cy="1219200"/>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308336" name="Text Box 112"/>
          <p:cNvSpPr txBox="1">
            <a:spLocks noChangeArrowheads="1"/>
          </p:cNvSpPr>
          <p:nvPr/>
        </p:nvSpPr>
        <p:spPr bwMode="auto">
          <a:xfrm>
            <a:off x="4267200" y="3886200"/>
            <a:ext cx="14922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Wasted polls</a:t>
            </a:r>
            <a:endParaRPr lang="en-US"/>
          </a:p>
        </p:txBody>
      </p:sp>
      <p:sp>
        <p:nvSpPr>
          <p:cNvPr id="308337" name="Text Box 113"/>
          <p:cNvSpPr txBox="1">
            <a:spLocks noChangeArrowheads="1"/>
          </p:cNvSpPr>
          <p:nvPr/>
        </p:nvSpPr>
        <p:spPr bwMode="auto">
          <a:xfrm>
            <a:off x="6203950" y="6465888"/>
            <a:ext cx="608013"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failed</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459778"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Overview</a:t>
            </a:r>
          </a:p>
        </p:txBody>
      </p:sp>
      <p:sp>
        <p:nvSpPr>
          <p:cNvPr id="459779" name="Rectangle 3"/>
          <p:cNvSpPr>
            <a:spLocks noGrp="1" noChangeArrowheads="1"/>
          </p:cNvSpPr>
          <p:nvPr>
            <p:ph type="body" idx="1"/>
          </p:nvPr>
        </p:nvSpPr>
        <p:spPr>
          <a:xfrm>
            <a:off x="1143000" y="1600200"/>
            <a:ext cx="7812088" cy="4876800"/>
          </a:xfrm>
        </p:spPr>
        <p:txBody>
          <a:bodyPr/>
          <a:lstStyle/>
          <a:p>
            <a:pPr>
              <a:lnSpc>
                <a:spcPct val="80000"/>
              </a:lnSpc>
            </a:pPr>
            <a:r>
              <a:rPr lang="en-US" altLang="ko-KR" sz="2400">
                <a:ea typeface="굴림" charset="-127"/>
                <a:cs typeface="굴림" charset="-127"/>
              </a:rPr>
              <a:t>Classification of traffic</a:t>
            </a:r>
          </a:p>
          <a:p>
            <a:pPr lvl="1">
              <a:lnSpc>
                <a:spcPct val="80000"/>
              </a:lnSpc>
            </a:pPr>
            <a:r>
              <a:rPr lang="en-US" altLang="ko-KR" sz="2000">
                <a:ea typeface="굴림" charset="-127"/>
                <a:cs typeface="굴림" charset="-127"/>
              </a:rPr>
              <a:t>Real-time traffic (VoIP) uses CFP, also CP</a:t>
            </a:r>
          </a:p>
          <a:p>
            <a:pPr lvl="1">
              <a:lnSpc>
                <a:spcPct val="80000"/>
              </a:lnSpc>
            </a:pPr>
            <a:r>
              <a:rPr lang="en-US" altLang="ko-KR" sz="2000">
                <a:ea typeface="굴림" charset="-127"/>
                <a:cs typeface="굴림" charset="-127"/>
              </a:rPr>
              <a:t>Best effort traffic uses only CP</a:t>
            </a:r>
          </a:p>
          <a:p>
            <a:pPr lvl="1">
              <a:lnSpc>
                <a:spcPct val="80000"/>
              </a:lnSpc>
            </a:pPr>
            <a:r>
              <a:rPr lang="en-US" altLang="ko-KR" sz="2000">
                <a:ea typeface="굴림" charset="-127"/>
                <a:cs typeface="굴림" charset="-127"/>
              </a:rPr>
              <a:t>Give higher priority to real-time traffic</a:t>
            </a:r>
          </a:p>
          <a:p>
            <a:pPr>
              <a:lnSpc>
                <a:spcPct val="80000"/>
              </a:lnSpc>
            </a:pPr>
            <a:r>
              <a:rPr lang="en-US" altLang="ko-KR" sz="2400">
                <a:ea typeface="굴림" charset="-127"/>
                <a:cs typeface="굴림" charset="-127"/>
              </a:rPr>
              <a:t>Dynamic polling list</a:t>
            </a:r>
          </a:p>
          <a:p>
            <a:pPr lvl="1">
              <a:lnSpc>
                <a:spcPct val="80000"/>
              </a:lnSpc>
            </a:pPr>
            <a:r>
              <a:rPr lang="en-US" altLang="ko-KR" sz="2000">
                <a:ea typeface="굴림" charset="-127"/>
                <a:cs typeface="굴림" charset="-127"/>
              </a:rPr>
              <a:t>Store only “</a:t>
            </a:r>
            <a:r>
              <a:rPr lang="en-US" altLang="ko-KR" sz="2000">
                <a:solidFill>
                  <a:schemeClr val="folHlink"/>
                </a:solidFill>
                <a:ea typeface="굴림" charset="-127"/>
                <a:cs typeface="굴림" charset="-127"/>
              </a:rPr>
              <a:t>active</a:t>
            </a:r>
            <a:r>
              <a:rPr lang="en-US" altLang="ko-KR" sz="2000">
                <a:ea typeface="굴림" charset="-127"/>
                <a:cs typeface="굴림" charset="-127"/>
              </a:rPr>
              <a:t>” nodes</a:t>
            </a:r>
          </a:p>
          <a:p>
            <a:pPr>
              <a:lnSpc>
                <a:spcPct val="80000"/>
              </a:lnSpc>
            </a:pPr>
            <a:r>
              <a:rPr lang="en-US" altLang="ko-KR" sz="2400">
                <a:ea typeface="굴림" charset="-127"/>
                <a:cs typeface="굴림" charset="-127"/>
              </a:rPr>
              <a:t>Dynamic CFP interval and More data field</a:t>
            </a:r>
          </a:p>
          <a:p>
            <a:pPr lvl="1">
              <a:lnSpc>
                <a:spcPct val="80000"/>
              </a:lnSpc>
            </a:pPr>
            <a:r>
              <a:rPr lang="en-US" altLang="ko-KR" sz="2000">
                <a:ea typeface="굴림" charset="-127"/>
                <a:cs typeface="굴림" charset="-127"/>
              </a:rPr>
              <a:t>Use the biggest packetization interval as a CFP interval</a:t>
            </a:r>
          </a:p>
          <a:p>
            <a:pPr lvl="1">
              <a:lnSpc>
                <a:spcPct val="80000"/>
              </a:lnSpc>
            </a:pPr>
            <a:r>
              <a:rPr lang="en-US" altLang="ko-KR" sz="2000">
                <a:ea typeface="굴림" charset="-127"/>
                <a:cs typeface="굴림" charset="-127"/>
              </a:rPr>
              <a:t>STAs set “more data field” (a control field in MAC header) of uplink VoIP packets when there are more than two packets to send </a:t>
            </a:r>
            <a:r>
              <a:rPr lang="en-US" altLang="ko-KR" sz="2000">
                <a:ea typeface="굴림" charset="-127"/>
                <a:cs typeface="굴림" charset="-127"/>
                <a:sym typeface="Wingdings" charset="2"/>
              </a:rPr>
              <a:t> AP polls the STA again</a:t>
            </a:r>
            <a:endParaRPr lang="en-US" altLang="ko-KR" sz="2000">
              <a:ea typeface="굴림" charset="-127"/>
              <a:cs typeface="굴림" charset="-127"/>
            </a:endParaRPr>
          </a:p>
          <a:p>
            <a:pPr lvl="1">
              <a:lnSpc>
                <a:spcPct val="80000"/>
              </a:lnSpc>
            </a:pPr>
            <a:r>
              <a:rPr lang="en-US" altLang="ko-KR" sz="2000">
                <a:ea typeface="굴림" charset="-127"/>
                <a:cs typeface="굴림" charset="-127"/>
              </a:rPr>
              <a:t>Solution to the various packetization intervals problem</a:t>
            </a:r>
          </a:p>
          <a:p>
            <a:pPr>
              <a:lnSpc>
                <a:spcPct val="80000"/>
              </a:lnSpc>
            </a:pPr>
            <a:r>
              <a:rPr lang="en-US" altLang="ko-KR" sz="2400">
                <a:ea typeface="굴림" charset="-127"/>
                <a:cs typeface="굴림" charset="-127"/>
              </a:rPr>
              <a:t>Solution to the synchronization problem</a:t>
            </a:r>
          </a:p>
          <a:p>
            <a:pPr lvl="1">
              <a:lnSpc>
                <a:spcPct val="80000"/>
              </a:lnSpc>
            </a:pPr>
            <a:r>
              <a:rPr lang="en-US" altLang="ko-KR" sz="2000">
                <a:ea typeface="굴림" charset="-127"/>
                <a:cs typeface="굴림" charset="-127"/>
              </a:rPr>
              <a:t>Allow VoIP packets to be sent in CP only when there are more than two VoIP packets in queue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Date Placeholder 3"/>
          <p:cNvSpPr>
            <a:spLocks noGrp="1"/>
          </p:cNvSpPr>
          <p:nvPr>
            <p:ph type="dt" sz="half" idx="10"/>
          </p:nvPr>
        </p:nvSpPr>
        <p:spPr/>
        <p:txBody>
          <a:bodyPr/>
          <a:lstStyle/>
          <a:p>
            <a:r>
              <a:rPr lang="en-US" smtClean="0"/>
              <a:t>November 2008</a:t>
            </a:r>
            <a:endParaRPr lang="en-US"/>
          </a:p>
        </p:txBody>
      </p:sp>
      <p:sp>
        <p:nvSpPr>
          <p:cNvPr id="461826"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Simulation Results (1/2)</a:t>
            </a:r>
          </a:p>
        </p:txBody>
      </p:sp>
      <p:sp>
        <p:nvSpPr>
          <p:cNvPr id="461827" name="Rectangle 3"/>
          <p:cNvSpPr>
            <a:spLocks noChangeArrowheads="1"/>
          </p:cNvSpPr>
          <p:nvPr/>
        </p:nvSpPr>
        <p:spPr bwMode="auto">
          <a:xfrm>
            <a:off x="3803650" y="6327775"/>
            <a:ext cx="220503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Transmission Rate (M b/s)</a:t>
            </a:r>
            <a:endParaRPr kumimoji="1" lang="en-US" altLang="ko-KR" sz="1400">
              <a:latin typeface="Tahoma" charset="0"/>
              <a:ea typeface="굴림" charset="-127"/>
              <a:cs typeface="굴림" charset="-127"/>
            </a:endParaRPr>
          </a:p>
        </p:txBody>
      </p:sp>
      <p:sp>
        <p:nvSpPr>
          <p:cNvPr id="461828" name="Rectangle 4"/>
          <p:cNvSpPr>
            <a:spLocks noChangeArrowheads="1"/>
          </p:cNvSpPr>
          <p:nvPr/>
        </p:nvSpPr>
        <p:spPr bwMode="auto">
          <a:xfrm>
            <a:off x="1701800" y="1971675"/>
            <a:ext cx="5718175" cy="4054475"/>
          </a:xfrm>
          <a:prstGeom prst="rect">
            <a:avLst/>
          </a:prstGeom>
          <a:noFill/>
          <a:ln w="9525">
            <a:noFill/>
            <a:miter lim="800000"/>
            <a:headEnd/>
            <a:tailEnd/>
          </a:ln>
        </p:spPr>
        <p:txBody>
          <a:bodyPr>
            <a:prstTxWarp prst="textNoShape">
              <a:avLst/>
            </a:prstTxWarp>
          </a:bodyPr>
          <a:lstStyle/>
          <a:p>
            <a:endParaRPr lang="en-US"/>
          </a:p>
        </p:txBody>
      </p:sp>
      <p:sp>
        <p:nvSpPr>
          <p:cNvPr id="461829" name="Line 5"/>
          <p:cNvSpPr>
            <a:spLocks noChangeShapeType="1"/>
          </p:cNvSpPr>
          <p:nvPr/>
        </p:nvSpPr>
        <p:spPr bwMode="auto">
          <a:xfrm>
            <a:off x="1701800" y="5575300"/>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0" name="Line 6"/>
          <p:cNvSpPr>
            <a:spLocks noChangeShapeType="1"/>
          </p:cNvSpPr>
          <p:nvPr/>
        </p:nvSpPr>
        <p:spPr bwMode="auto">
          <a:xfrm>
            <a:off x="1701800" y="512127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1" name="Line 7"/>
          <p:cNvSpPr>
            <a:spLocks noChangeShapeType="1"/>
          </p:cNvSpPr>
          <p:nvPr/>
        </p:nvSpPr>
        <p:spPr bwMode="auto">
          <a:xfrm>
            <a:off x="1701800" y="4678363"/>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2" name="Line 8"/>
          <p:cNvSpPr>
            <a:spLocks noChangeShapeType="1"/>
          </p:cNvSpPr>
          <p:nvPr/>
        </p:nvSpPr>
        <p:spPr bwMode="auto">
          <a:xfrm>
            <a:off x="1701800" y="422592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3" name="Line 9"/>
          <p:cNvSpPr>
            <a:spLocks noChangeShapeType="1"/>
          </p:cNvSpPr>
          <p:nvPr/>
        </p:nvSpPr>
        <p:spPr bwMode="auto">
          <a:xfrm>
            <a:off x="1701800" y="3773488"/>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4" name="Line 10"/>
          <p:cNvSpPr>
            <a:spLocks noChangeShapeType="1"/>
          </p:cNvSpPr>
          <p:nvPr/>
        </p:nvSpPr>
        <p:spPr bwMode="auto">
          <a:xfrm>
            <a:off x="1701800" y="3321050"/>
            <a:ext cx="5718175"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5" name="Line 11"/>
          <p:cNvSpPr>
            <a:spLocks noChangeShapeType="1"/>
          </p:cNvSpPr>
          <p:nvPr/>
        </p:nvSpPr>
        <p:spPr bwMode="auto">
          <a:xfrm>
            <a:off x="1701800" y="2878138"/>
            <a:ext cx="5718175"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6" name="Line 12"/>
          <p:cNvSpPr>
            <a:spLocks noChangeShapeType="1"/>
          </p:cNvSpPr>
          <p:nvPr/>
        </p:nvSpPr>
        <p:spPr bwMode="auto">
          <a:xfrm>
            <a:off x="1701800" y="2424113"/>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7" name="Line 13"/>
          <p:cNvSpPr>
            <a:spLocks noChangeShapeType="1"/>
          </p:cNvSpPr>
          <p:nvPr/>
        </p:nvSpPr>
        <p:spPr bwMode="auto">
          <a:xfrm>
            <a:off x="1701800" y="197167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8" name="Rectangle 14"/>
          <p:cNvSpPr>
            <a:spLocks noChangeArrowheads="1"/>
          </p:cNvSpPr>
          <p:nvPr/>
        </p:nvSpPr>
        <p:spPr bwMode="auto">
          <a:xfrm>
            <a:off x="1701800" y="1971675"/>
            <a:ext cx="5718175" cy="4054475"/>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461839" name="Line 15"/>
          <p:cNvSpPr>
            <a:spLocks noChangeShapeType="1"/>
          </p:cNvSpPr>
          <p:nvPr/>
        </p:nvSpPr>
        <p:spPr bwMode="auto">
          <a:xfrm>
            <a:off x="1701800" y="1971675"/>
            <a:ext cx="1588" cy="4054475"/>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0" name="Line 16"/>
          <p:cNvSpPr>
            <a:spLocks noChangeShapeType="1"/>
          </p:cNvSpPr>
          <p:nvPr/>
        </p:nvSpPr>
        <p:spPr bwMode="auto">
          <a:xfrm>
            <a:off x="1701800" y="602615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1" name="Line 17"/>
          <p:cNvSpPr>
            <a:spLocks noChangeShapeType="1"/>
          </p:cNvSpPr>
          <p:nvPr/>
        </p:nvSpPr>
        <p:spPr bwMode="auto">
          <a:xfrm>
            <a:off x="1701800" y="55753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2" name="Line 18"/>
          <p:cNvSpPr>
            <a:spLocks noChangeShapeType="1"/>
          </p:cNvSpPr>
          <p:nvPr/>
        </p:nvSpPr>
        <p:spPr bwMode="auto">
          <a:xfrm>
            <a:off x="1701800" y="51212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3" name="Line 19"/>
          <p:cNvSpPr>
            <a:spLocks noChangeShapeType="1"/>
          </p:cNvSpPr>
          <p:nvPr/>
        </p:nvSpPr>
        <p:spPr bwMode="auto">
          <a:xfrm>
            <a:off x="1701800" y="467836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4" name="Line 20"/>
          <p:cNvSpPr>
            <a:spLocks noChangeShapeType="1"/>
          </p:cNvSpPr>
          <p:nvPr/>
        </p:nvSpPr>
        <p:spPr bwMode="auto">
          <a:xfrm>
            <a:off x="1701800" y="422592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5" name="Line 21"/>
          <p:cNvSpPr>
            <a:spLocks noChangeShapeType="1"/>
          </p:cNvSpPr>
          <p:nvPr/>
        </p:nvSpPr>
        <p:spPr bwMode="auto">
          <a:xfrm>
            <a:off x="1701800" y="37734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6" name="Line 22"/>
          <p:cNvSpPr>
            <a:spLocks noChangeShapeType="1"/>
          </p:cNvSpPr>
          <p:nvPr/>
        </p:nvSpPr>
        <p:spPr bwMode="auto">
          <a:xfrm>
            <a:off x="1701800" y="3321050"/>
            <a:ext cx="31750"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7" name="Line 23"/>
          <p:cNvSpPr>
            <a:spLocks noChangeShapeType="1"/>
          </p:cNvSpPr>
          <p:nvPr/>
        </p:nvSpPr>
        <p:spPr bwMode="auto">
          <a:xfrm>
            <a:off x="1701800" y="2878138"/>
            <a:ext cx="31750"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8" name="Line 24"/>
          <p:cNvSpPr>
            <a:spLocks noChangeShapeType="1"/>
          </p:cNvSpPr>
          <p:nvPr/>
        </p:nvSpPr>
        <p:spPr bwMode="auto">
          <a:xfrm>
            <a:off x="1701800" y="242411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9" name="Line 25"/>
          <p:cNvSpPr>
            <a:spLocks noChangeShapeType="1"/>
          </p:cNvSpPr>
          <p:nvPr/>
        </p:nvSpPr>
        <p:spPr bwMode="auto">
          <a:xfrm>
            <a:off x="1701800" y="19716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0" name="Line 26"/>
          <p:cNvSpPr>
            <a:spLocks noChangeShapeType="1"/>
          </p:cNvSpPr>
          <p:nvPr/>
        </p:nvSpPr>
        <p:spPr bwMode="auto">
          <a:xfrm>
            <a:off x="1701800" y="6026150"/>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1" name="Line 27"/>
          <p:cNvSpPr>
            <a:spLocks noChangeShapeType="1"/>
          </p:cNvSpPr>
          <p:nvPr/>
        </p:nvSpPr>
        <p:spPr bwMode="auto">
          <a:xfrm flipV="1">
            <a:off x="170180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2" name="Line 28"/>
          <p:cNvSpPr>
            <a:spLocks noChangeShapeType="1"/>
          </p:cNvSpPr>
          <p:nvPr/>
        </p:nvSpPr>
        <p:spPr bwMode="auto">
          <a:xfrm flipV="1">
            <a:off x="217487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3" name="Line 29"/>
          <p:cNvSpPr>
            <a:spLocks noChangeShapeType="1"/>
          </p:cNvSpPr>
          <p:nvPr/>
        </p:nvSpPr>
        <p:spPr bwMode="auto">
          <a:xfrm flipV="1">
            <a:off x="2655888"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4" name="Line 30"/>
          <p:cNvSpPr>
            <a:spLocks noChangeShapeType="1"/>
          </p:cNvSpPr>
          <p:nvPr/>
        </p:nvSpPr>
        <p:spPr bwMode="auto">
          <a:xfrm flipV="1">
            <a:off x="313055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5" name="Line 31"/>
          <p:cNvSpPr>
            <a:spLocks noChangeShapeType="1"/>
          </p:cNvSpPr>
          <p:nvPr/>
        </p:nvSpPr>
        <p:spPr bwMode="auto">
          <a:xfrm flipV="1">
            <a:off x="360362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6" name="Line 32"/>
          <p:cNvSpPr>
            <a:spLocks noChangeShapeType="1"/>
          </p:cNvSpPr>
          <p:nvPr/>
        </p:nvSpPr>
        <p:spPr bwMode="auto">
          <a:xfrm flipV="1">
            <a:off x="408781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7" name="Line 33"/>
          <p:cNvSpPr>
            <a:spLocks noChangeShapeType="1"/>
          </p:cNvSpPr>
          <p:nvPr/>
        </p:nvSpPr>
        <p:spPr bwMode="auto">
          <a:xfrm flipV="1">
            <a:off x="4560888"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8" name="Line 34"/>
          <p:cNvSpPr>
            <a:spLocks noChangeShapeType="1"/>
          </p:cNvSpPr>
          <p:nvPr/>
        </p:nvSpPr>
        <p:spPr bwMode="auto">
          <a:xfrm flipV="1">
            <a:off x="5035550" y="5992813"/>
            <a:ext cx="0"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9" name="Line 35"/>
          <p:cNvSpPr>
            <a:spLocks noChangeShapeType="1"/>
          </p:cNvSpPr>
          <p:nvPr/>
        </p:nvSpPr>
        <p:spPr bwMode="auto">
          <a:xfrm flipV="1">
            <a:off x="551656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0" name="Line 36"/>
          <p:cNvSpPr>
            <a:spLocks noChangeShapeType="1"/>
          </p:cNvSpPr>
          <p:nvPr/>
        </p:nvSpPr>
        <p:spPr bwMode="auto">
          <a:xfrm flipV="1">
            <a:off x="599122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1" name="Line 37"/>
          <p:cNvSpPr>
            <a:spLocks noChangeShapeType="1"/>
          </p:cNvSpPr>
          <p:nvPr/>
        </p:nvSpPr>
        <p:spPr bwMode="auto">
          <a:xfrm flipV="1">
            <a:off x="646430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2" name="Line 38"/>
          <p:cNvSpPr>
            <a:spLocks noChangeShapeType="1"/>
          </p:cNvSpPr>
          <p:nvPr/>
        </p:nvSpPr>
        <p:spPr bwMode="auto">
          <a:xfrm flipV="1">
            <a:off x="694531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3" name="Line 39"/>
          <p:cNvSpPr>
            <a:spLocks noChangeShapeType="1"/>
          </p:cNvSpPr>
          <p:nvPr/>
        </p:nvSpPr>
        <p:spPr bwMode="auto">
          <a:xfrm flipV="1">
            <a:off x="741997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4" name="Rectangle 40"/>
          <p:cNvSpPr>
            <a:spLocks noChangeArrowheads="1"/>
          </p:cNvSpPr>
          <p:nvPr/>
        </p:nvSpPr>
        <p:spPr bwMode="auto">
          <a:xfrm>
            <a:off x="1550988" y="5961063"/>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0</a:t>
            </a:r>
            <a:endParaRPr kumimoji="1" lang="en-US" altLang="ko-KR">
              <a:latin typeface="Tahoma" charset="0"/>
              <a:ea typeface="굴림" charset="-127"/>
              <a:cs typeface="굴림" charset="-127"/>
            </a:endParaRPr>
          </a:p>
        </p:txBody>
      </p:sp>
      <p:sp>
        <p:nvSpPr>
          <p:cNvPr id="461865" name="Rectangle 41"/>
          <p:cNvSpPr>
            <a:spLocks noChangeArrowheads="1"/>
          </p:cNvSpPr>
          <p:nvPr/>
        </p:nvSpPr>
        <p:spPr bwMode="auto">
          <a:xfrm>
            <a:off x="1550988" y="5507038"/>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a:t>
            </a:r>
            <a:endParaRPr kumimoji="1" lang="en-US" altLang="ko-KR">
              <a:latin typeface="Tahoma" charset="0"/>
              <a:ea typeface="굴림" charset="-127"/>
              <a:cs typeface="굴림" charset="-127"/>
            </a:endParaRPr>
          </a:p>
        </p:txBody>
      </p:sp>
      <p:sp>
        <p:nvSpPr>
          <p:cNvPr id="461866" name="Rectangle 42"/>
          <p:cNvSpPr>
            <a:spLocks noChangeArrowheads="1"/>
          </p:cNvSpPr>
          <p:nvPr/>
        </p:nvSpPr>
        <p:spPr bwMode="auto">
          <a:xfrm>
            <a:off x="1484313" y="505618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a:t>
            </a:r>
            <a:endParaRPr kumimoji="1" lang="en-US" altLang="ko-KR">
              <a:latin typeface="Tahoma" charset="0"/>
              <a:ea typeface="굴림" charset="-127"/>
              <a:cs typeface="굴림" charset="-127"/>
            </a:endParaRPr>
          </a:p>
        </p:txBody>
      </p:sp>
      <p:sp>
        <p:nvSpPr>
          <p:cNvPr id="461867" name="Rectangle 43"/>
          <p:cNvSpPr>
            <a:spLocks noChangeArrowheads="1"/>
          </p:cNvSpPr>
          <p:nvPr/>
        </p:nvSpPr>
        <p:spPr bwMode="auto">
          <a:xfrm>
            <a:off x="1484313" y="461168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15</a:t>
            </a:r>
            <a:endParaRPr kumimoji="1" lang="en-US" altLang="ko-KR">
              <a:latin typeface="Tahoma" charset="0"/>
              <a:ea typeface="굴림" charset="-127"/>
              <a:cs typeface="굴림" charset="-127"/>
            </a:endParaRPr>
          </a:p>
        </p:txBody>
      </p:sp>
      <p:sp>
        <p:nvSpPr>
          <p:cNvPr id="461868" name="Rectangle 44"/>
          <p:cNvSpPr>
            <a:spLocks noChangeArrowheads="1"/>
          </p:cNvSpPr>
          <p:nvPr/>
        </p:nvSpPr>
        <p:spPr bwMode="auto">
          <a:xfrm>
            <a:off x="1484313" y="41592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20</a:t>
            </a:r>
            <a:endParaRPr kumimoji="1" lang="en-US" altLang="ko-KR">
              <a:latin typeface="Tahoma" charset="0"/>
              <a:ea typeface="굴림" charset="-127"/>
              <a:cs typeface="굴림" charset="-127"/>
            </a:endParaRPr>
          </a:p>
        </p:txBody>
      </p:sp>
      <p:sp>
        <p:nvSpPr>
          <p:cNvPr id="461869" name="Rectangle 45"/>
          <p:cNvSpPr>
            <a:spLocks noChangeArrowheads="1"/>
          </p:cNvSpPr>
          <p:nvPr/>
        </p:nvSpPr>
        <p:spPr bwMode="auto">
          <a:xfrm>
            <a:off x="1484313" y="3706813"/>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25</a:t>
            </a:r>
            <a:endParaRPr kumimoji="1" lang="en-US" altLang="ko-KR">
              <a:latin typeface="Tahoma" charset="0"/>
              <a:ea typeface="굴림" charset="-127"/>
              <a:cs typeface="굴림" charset="-127"/>
            </a:endParaRPr>
          </a:p>
        </p:txBody>
      </p:sp>
      <p:sp>
        <p:nvSpPr>
          <p:cNvPr id="461870" name="Rectangle 46"/>
          <p:cNvSpPr>
            <a:spLocks noChangeArrowheads="1"/>
          </p:cNvSpPr>
          <p:nvPr/>
        </p:nvSpPr>
        <p:spPr bwMode="auto">
          <a:xfrm>
            <a:off x="1484313" y="3254375"/>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30</a:t>
            </a:r>
            <a:endParaRPr kumimoji="1" lang="en-US" altLang="ko-KR">
              <a:latin typeface="Tahoma" charset="0"/>
              <a:ea typeface="굴림" charset="-127"/>
              <a:cs typeface="굴림" charset="-127"/>
            </a:endParaRPr>
          </a:p>
        </p:txBody>
      </p:sp>
      <p:sp>
        <p:nvSpPr>
          <p:cNvPr id="461871" name="Rectangle 47"/>
          <p:cNvSpPr>
            <a:spLocks noChangeArrowheads="1"/>
          </p:cNvSpPr>
          <p:nvPr/>
        </p:nvSpPr>
        <p:spPr bwMode="auto">
          <a:xfrm>
            <a:off x="1484313" y="2809875"/>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35</a:t>
            </a:r>
            <a:endParaRPr kumimoji="1" lang="en-US" altLang="ko-KR">
              <a:latin typeface="Tahoma" charset="0"/>
              <a:ea typeface="굴림" charset="-127"/>
              <a:cs typeface="굴림" charset="-127"/>
            </a:endParaRPr>
          </a:p>
        </p:txBody>
      </p:sp>
      <p:sp>
        <p:nvSpPr>
          <p:cNvPr id="461872" name="Rectangle 48"/>
          <p:cNvSpPr>
            <a:spLocks noChangeArrowheads="1"/>
          </p:cNvSpPr>
          <p:nvPr/>
        </p:nvSpPr>
        <p:spPr bwMode="auto">
          <a:xfrm>
            <a:off x="1484313" y="235743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40</a:t>
            </a:r>
            <a:endParaRPr kumimoji="1" lang="en-US" altLang="ko-KR">
              <a:latin typeface="Tahoma" charset="0"/>
              <a:ea typeface="굴림" charset="-127"/>
              <a:cs typeface="굴림" charset="-127"/>
            </a:endParaRPr>
          </a:p>
        </p:txBody>
      </p:sp>
      <p:sp>
        <p:nvSpPr>
          <p:cNvPr id="461873" name="Rectangle 49"/>
          <p:cNvSpPr>
            <a:spLocks noChangeArrowheads="1"/>
          </p:cNvSpPr>
          <p:nvPr/>
        </p:nvSpPr>
        <p:spPr bwMode="auto">
          <a:xfrm>
            <a:off x="1484313" y="190500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45</a:t>
            </a:r>
            <a:endParaRPr kumimoji="1" lang="en-US" altLang="ko-KR">
              <a:latin typeface="Tahoma" charset="0"/>
              <a:ea typeface="굴림" charset="-127"/>
              <a:cs typeface="굴림" charset="-127"/>
            </a:endParaRPr>
          </a:p>
        </p:txBody>
      </p:sp>
      <p:sp>
        <p:nvSpPr>
          <p:cNvPr id="461874" name="Rectangle 50"/>
          <p:cNvSpPr>
            <a:spLocks noChangeArrowheads="1"/>
          </p:cNvSpPr>
          <p:nvPr/>
        </p:nvSpPr>
        <p:spPr bwMode="auto">
          <a:xfrm>
            <a:off x="1668463"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0</a:t>
            </a:r>
            <a:endParaRPr kumimoji="1" lang="en-US" altLang="ko-KR">
              <a:latin typeface="Tahoma" charset="0"/>
              <a:ea typeface="굴림" charset="-127"/>
              <a:cs typeface="굴림" charset="-127"/>
            </a:endParaRPr>
          </a:p>
        </p:txBody>
      </p:sp>
      <p:sp>
        <p:nvSpPr>
          <p:cNvPr id="461875" name="Rectangle 51"/>
          <p:cNvSpPr>
            <a:spLocks noChangeArrowheads="1"/>
          </p:cNvSpPr>
          <p:nvPr/>
        </p:nvSpPr>
        <p:spPr bwMode="auto">
          <a:xfrm>
            <a:off x="2141538"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a:t>
            </a:r>
            <a:endParaRPr kumimoji="1" lang="en-US" altLang="ko-KR">
              <a:latin typeface="Tahoma" charset="0"/>
              <a:ea typeface="굴림" charset="-127"/>
              <a:cs typeface="굴림" charset="-127"/>
            </a:endParaRPr>
          </a:p>
        </p:txBody>
      </p:sp>
      <p:sp>
        <p:nvSpPr>
          <p:cNvPr id="461876" name="Rectangle 52"/>
          <p:cNvSpPr>
            <a:spLocks noChangeArrowheads="1"/>
          </p:cNvSpPr>
          <p:nvPr/>
        </p:nvSpPr>
        <p:spPr bwMode="auto">
          <a:xfrm>
            <a:off x="2622550"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a:t>
            </a:r>
            <a:endParaRPr kumimoji="1" lang="en-US" altLang="ko-KR">
              <a:latin typeface="Tahoma" charset="0"/>
              <a:ea typeface="굴림" charset="-127"/>
              <a:cs typeface="굴림" charset="-127"/>
            </a:endParaRPr>
          </a:p>
        </p:txBody>
      </p:sp>
      <p:sp>
        <p:nvSpPr>
          <p:cNvPr id="461877" name="Rectangle 53"/>
          <p:cNvSpPr>
            <a:spLocks noChangeArrowheads="1"/>
          </p:cNvSpPr>
          <p:nvPr/>
        </p:nvSpPr>
        <p:spPr bwMode="auto">
          <a:xfrm>
            <a:off x="3097213"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a:t>
            </a:r>
            <a:endParaRPr kumimoji="1" lang="en-US" altLang="ko-KR">
              <a:latin typeface="Tahoma" charset="0"/>
              <a:ea typeface="굴림" charset="-127"/>
              <a:cs typeface="굴림" charset="-127"/>
            </a:endParaRPr>
          </a:p>
        </p:txBody>
      </p:sp>
      <p:sp>
        <p:nvSpPr>
          <p:cNvPr id="461878" name="Rectangle 54"/>
          <p:cNvSpPr>
            <a:spLocks noChangeArrowheads="1"/>
          </p:cNvSpPr>
          <p:nvPr/>
        </p:nvSpPr>
        <p:spPr bwMode="auto">
          <a:xfrm>
            <a:off x="357187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a:t>
            </a:r>
            <a:endParaRPr kumimoji="1" lang="en-US" altLang="ko-KR">
              <a:latin typeface="Tahoma" charset="0"/>
              <a:ea typeface="굴림" charset="-127"/>
              <a:cs typeface="굴림" charset="-127"/>
            </a:endParaRPr>
          </a:p>
        </p:txBody>
      </p:sp>
      <p:sp>
        <p:nvSpPr>
          <p:cNvPr id="461879" name="Rectangle 55"/>
          <p:cNvSpPr>
            <a:spLocks noChangeArrowheads="1"/>
          </p:cNvSpPr>
          <p:nvPr/>
        </p:nvSpPr>
        <p:spPr bwMode="auto">
          <a:xfrm>
            <a:off x="405447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a:t>
            </a:r>
            <a:endParaRPr kumimoji="1" lang="en-US" altLang="ko-KR">
              <a:latin typeface="Tahoma" charset="0"/>
              <a:ea typeface="굴림" charset="-127"/>
              <a:cs typeface="굴림" charset="-127"/>
            </a:endParaRPr>
          </a:p>
        </p:txBody>
      </p:sp>
      <p:sp>
        <p:nvSpPr>
          <p:cNvPr id="461880" name="Rectangle 56"/>
          <p:cNvSpPr>
            <a:spLocks noChangeArrowheads="1"/>
          </p:cNvSpPr>
          <p:nvPr/>
        </p:nvSpPr>
        <p:spPr bwMode="auto">
          <a:xfrm>
            <a:off x="4527550"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6</a:t>
            </a:r>
            <a:endParaRPr kumimoji="1" lang="en-US" altLang="ko-KR">
              <a:latin typeface="Tahoma" charset="0"/>
              <a:ea typeface="굴림" charset="-127"/>
              <a:cs typeface="굴림" charset="-127"/>
            </a:endParaRPr>
          </a:p>
        </p:txBody>
      </p:sp>
      <p:sp>
        <p:nvSpPr>
          <p:cNvPr id="461881" name="Rectangle 57"/>
          <p:cNvSpPr>
            <a:spLocks noChangeArrowheads="1"/>
          </p:cNvSpPr>
          <p:nvPr/>
        </p:nvSpPr>
        <p:spPr bwMode="auto">
          <a:xfrm>
            <a:off x="500062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7</a:t>
            </a:r>
            <a:endParaRPr kumimoji="1" lang="en-US" altLang="ko-KR">
              <a:latin typeface="Tahoma" charset="0"/>
              <a:ea typeface="굴림" charset="-127"/>
              <a:cs typeface="굴림" charset="-127"/>
            </a:endParaRPr>
          </a:p>
        </p:txBody>
      </p:sp>
      <p:sp>
        <p:nvSpPr>
          <p:cNvPr id="461882" name="Rectangle 58"/>
          <p:cNvSpPr>
            <a:spLocks noChangeArrowheads="1"/>
          </p:cNvSpPr>
          <p:nvPr/>
        </p:nvSpPr>
        <p:spPr bwMode="auto">
          <a:xfrm>
            <a:off x="548322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8</a:t>
            </a:r>
            <a:endParaRPr kumimoji="1" lang="en-US" altLang="ko-KR">
              <a:latin typeface="Tahoma" charset="0"/>
              <a:ea typeface="굴림" charset="-127"/>
              <a:cs typeface="굴림" charset="-127"/>
            </a:endParaRPr>
          </a:p>
        </p:txBody>
      </p:sp>
      <p:sp>
        <p:nvSpPr>
          <p:cNvPr id="461883" name="Rectangle 59"/>
          <p:cNvSpPr>
            <a:spLocks noChangeArrowheads="1"/>
          </p:cNvSpPr>
          <p:nvPr/>
        </p:nvSpPr>
        <p:spPr bwMode="auto">
          <a:xfrm>
            <a:off x="5957888"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9</a:t>
            </a:r>
            <a:endParaRPr kumimoji="1" lang="en-US" altLang="ko-KR">
              <a:latin typeface="Tahoma" charset="0"/>
              <a:ea typeface="굴림" charset="-127"/>
              <a:cs typeface="굴림" charset="-127"/>
            </a:endParaRPr>
          </a:p>
        </p:txBody>
      </p:sp>
      <p:sp>
        <p:nvSpPr>
          <p:cNvPr id="461884" name="Rectangle 60"/>
          <p:cNvSpPr>
            <a:spLocks noChangeArrowheads="1"/>
          </p:cNvSpPr>
          <p:nvPr/>
        </p:nvSpPr>
        <p:spPr bwMode="auto">
          <a:xfrm>
            <a:off x="6397625"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a:t>
            </a:r>
            <a:endParaRPr kumimoji="1" lang="en-US" altLang="ko-KR">
              <a:latin typeface="Tahoma" charset="0"/>
              <a:ea typeface="굴림" charset="-127"/>
              <a:cs typeface="굴림" charset="-127"/>
            </a:endParaRPr>
          </a:p>
        </p:txBody>
      </p:sp>
      <p:sp>
        <p:nvSpPr>
          <p:cNvPr id="461885" name="Rectangle 61"/>
          <p:cNvSpPr>
            <a:spLocks noChangeArrowheads="1"/>
          </p:cNvSpPr>
          <p:nvPr/>
        </p:nvSpPr>
        <p:spPr bwMode="auto">
          <a:xfrm>
            <a:off x="6880225"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11</a:t>
            </a:r>
            <a:endParaRPr kumimoji="1" lang="en-US" altLang="ko-KR">
              <a:latin typeface="Tahoma" charset="0"/>
              <a:ea typeface="굴림" charset="-127"/>
              <a:cs typeface="굴림" charset="-127"/>
            </a:endParaRPr>
          </a:p>
        </p:txBody>
      </p:sp>
      <p:sp>
        <p:nvSpPr>
          <p:cNvPr id="461886" name="Rectangle 62"/>
          <p:cNvSpPr>
            <a:spLocks noChangeArrowheads="1"/>
          </p:cNvSpPr>
          <p:nvPr/>
        </p:nvSpPr>
        <p:spPr bwMode="auto">
          <a:xfrm>
            <a:off x="7353300"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12</a:t>
            </a:r>
            <a:endParaRPr kumimoji="1" lang="en-US" altLang="ko-KR">
              <a:latin typeface="Tahoma" charset="0"/>
              <a:ea typeface="굴림" charset="-127"/>
              <a:cs typeface="굴림" charset="-127"/>
            </a:endParaRPr>
          </a:p>
        </p:txBody>
      </p:sp>
      <p:sp>
        <p:nvSpPr>
          <p:cNvPr id="461887" name="Rectangle 63"/>
          <p:cNvSpPr>
            <a:spLocks noChangeArrowheads="1"/>
          </p:cNvSpPr>
          <p:nvPr/>
        </p:nvSpPr>
        <p:spPr bwMode="auto">
          <a:xfrm rot="16200000">
            <a:off x="461169" y="3596481"/>
            <a:ext cx="188118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Number of VoIP Flows</a:t>
            </a:r>
            <a:endParaRPr kumimoji="1" lang="en-US" altLang="ko-KR" sz="1400">
              <a:latin typeface="Tahoma" charset="0"/>
              <a:ea typeface="굴림" charset="-127"/>
              <a:cs typeface="굴림" charset="-127"/>
            </a:endParaRPr>
          </a:p>
        </p:txBody>
      </p:sp>
      <p:sp>
        <p:nvSpPr>
          <p:cNvPr id="461888" name="Rectangle 64"/>
          <p:cNvSpPr>
            <a:spLocks noChangeArrowheads="1"/>
          </p:cNvSpPr>
          <p:nvPr/>
        </p:nvSpPr>
        <p:spPr bwMode="auto">
          <a:xfrm>
            <a:off x="6129338" y="5224463"/>
            <a:ext cx="1230312" cy="738187"/>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1889" name="Line 65"/>
          <p:cNvSpPr>
            <a:spLocks noChangeShapeType="1"/>
          </p:cNvSpPr>
          <p:nvPr/>
        </p:nvSpPr>
        <p:spPr bwMode="auto">
          <a:xfrm>
            <a:off x="6323013" y="5356225"/>
            <a:ext cx="266700" cy="1588"/>
          </a:xfrm>
          <a:prstGeom prst="line">
            <a:avLst/>
          </a:prstGeom>
          <a:noFill/>
          <a:ln w="17463">
            <a:solidFill>
              <a:srgbClr val="008000"/>
            </a:solidFill>
            <a:round/>
            <a:headEnd/>
            <a:tailEnd/>
          </a:ln>
        </p:spPr>
        <p:txBody>
          <a:bodyPr>
            <a:prstTxWarp prst="textNoShape">
              <a:avLst/>
            </a:prstTxWarp>
          </a:bodyPr>
          <a:lstStyle/>
          <a:p>
            <a:endParaRPr lang="en-US"/>
          </a:p>
        </p:txBody>
      </p:sp>
      <p:sp>
        <p:nvSpPr>
          <p:cNvPr id="461890" name="Oval 66"/>
          <p:cNvSpPr>
            <a:spLocks noChangeArrowheads="1"/>
          </p:cNvSpPr>
          <p:nvPr/>
        </p:nvSpPr>
        <p:spPr bwMode="auto">
          <a:xfrm>
            <a:off x="6405563" y="5307013"/>
            <a:ext cx="92075" cy="92075"/>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891" name="Rectangle 67"/>
          <p:cNvSpPr>
            <a:spLocks noChangeArrowheads="1"/>
          </p:cNvSpPr>
          <p:nvPr/>
        </p:nvSpPr>
        <p:spPr bwMode="auto">
          <a:xfrm>
            <a:off x="6629400" y="5256213"/>
            <a:ext cx="365125"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DCF</a:t>
            </a:r>
            <a:endParaRPr kumimoji="1" lang="en-US" altLang="ko-KR" sz="1400" b="1">
              <a:latin typeface="Tahoma" charset="0"/>
              <a:ea typeface="굴림" charset="-127"/>
              <a:cs typeface="굴림" charset="-127"/>
            </a:endParaRPr>
          </a:p>
        </p:txBody>
      </p:sp>
      <p:sp>
        <p:nvSpPr>
          <p:cNvPr id="461892" name="Line 68"/>
          <p:cNvSpPr>
            <a:spLocks noChangeShapeType="1"/>
          </p:cNvSpPr>
          <p:nvPr/>
        </p:nvSpPr>
        <p:spPr bwMode="auto">
          <a:xfrm>
            <a:off x="6323013" y="5599113"/>
            <a:ext cx="266700" cy="1587"/>
          </a:xfrm>
          <a:prstGeom prst="line">
            <a:avLst/>
          </a:prstGeom>
          <a:noFill/>
          <a:ln w="17463">
            <a:solidFill>
              <a:srgbClr val="0000FF"/>
            </a:solidFill>
            <a:round/>
            <a:headEnd/>
            <a:tailEnd/>
          </a:ln>
        </p:spPr>
        <p:txBody>
          <a:bodyPr>
            <a:prstTxWarp prst="textNoShape">
              <a:avLst/>
            </a:prstTxWarp>
          </a:bodyPr>
          <a:lstStyle/>
          <a:p>
            <a:endParaRPr lang="en-US"/>
          </a:p>
        </p:txBody>
      </p:sp>
      <p:sp>
        <p:nvSpPr>
          <p:cNvPr id="461893" name="Freeform 69"/>
          <p:cNvSpPr>
            <a:spLocks/>
          </p:cNvSpPr>
          <p:nvPr/>
        </p:nvSpPr>
        <p:spPr bwMode="auto">
          <a:xfrm>
            <a:off x="6405563" y="5549900"/>
            <a:ext cx="101600" cy="100013"/>
          </a:xfrm>
          <a:custGeom>
            <a:avLst/>
            <a:gdLst/>
            <a:ahLst/>
            <a:cxnLst>
              <a:cxn ang="0">
                <a:pos x="34" y="0"/>
              </a:cxn>
              <a:cxn ang="0">
                <a:pos x="69" y="34"/>
              </a:cxn>
              <a:cxn ang="0">
                <a:pos x="34" y="68"/>
              </a:cxn>
              <a:cxn ang="0">
                <a:pos x="0" y="34"/>
              </a:cxn>
              <a:cxn ang="0">
                <a:pos x="34" y="0"/>
              </a:cxn>
            </a:cxnLst>
            <a:rect l="0" t="0" r="r" b="b"/>
            <a:pathLst>
              <a:path w="69" h="68">
                <a:moveTo>
                  <a:pt x="34" y="0"/>
                </a:moveTo>
                <a:lnTo>
                  <a:pt x="69" y="34"/>
                </a:lnTo>
                <a:lnTo>
                  <a:pt x="34" y="68"/>
                </a:lnTo>
                <a:lnTo>
                  <a:pt x="0" y="34"/>
                </a:lnTo>
                <a:lnTo>
                  <a:pt x="34"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894" name="Rectangle 70"/>
          <p:cNvSpPr>
            <a:spLocks noChangeArrowheads="1"/>
          </p:cNvSpPr>
          <p:nvPr/>
        </p:nvSpPr>
        <p:spPr bwMode="auto">
          <a:xfrm>
            <a:off x="6629400" y="5499100"/>
            <a:ext cx="355600"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PCF</a:t>
            </a:r>
            <a:endParaRPr kumimoji="1" lang="en-US" altLang="ko-KR" b="1">
              <a:latin typeface="Tahoma" charset="0"/>
              <a:ea typeface="굴림" charset="-127"/>
              <a:cs typeface="굴림" charset="-127"/>
            </a:endParaRPr>
          </a:p>
        </p:txBody>
      </p:sp>
      <p:sp>
        <p:nvSpPr>
          <p:cNvPr id="461895" name="Line 71"/>
          <p:cNvSpPr>
            <a:spLocks noChangeShapeType="1"/>
          </p:cNvSpPr>
          <p:nvPr/>
        </p:nvSpPr>
        <p:spPr bwMode="auto">
          <a:xfrm>
            <a:off x="6323013" y="5834063"/>
            <a:ext cx="266700" cy="158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461896" name="Rectangle 72"/>
          <p:cNvSpPr>
            <a:spLocks noChangeArrowheads="1"/>
          </p:cNvSpPr>
          <p:nvPr/>
        </p:nvSpPr>
        <p:spPr bwMode="auto">
          <a:xfrm>
            <a:off x="6405563" y="5784850"/>
            <a:ext cx="92075" cy="90488"/>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897" name="Rectangle 73"/>
          <p:cNvSpPr>
            <a:spLocks noChangeArrowheads="1"/>
          </p:cNvSpPr>
          <p:nvPr/>
        </p:nvSpPr>
        <p:spPr bwMode="auto">
          <a:xfrm>
            <a:off x="6629400" y="5732463"/>
            <a:ext cx="48418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DPCF</a:t>
            </a:r>
            <a:endParaRPr kumimoji="1" lang="en-US" altLang="ko-KR" b="1">
              <a:latin typeface="Tahoma" charset="0"/>
              <a:ea typeface="굴림" charset="-127"/>
              <a:cs typeface="굴림" charset="-127"/>
            </a:endParaRPr>
          </a:p>
        </p:txBody>
      </p:sp>
      <p:grpSp>
        <p:nvGrpSpPr>
          <p:cNvPr id="461898" name="Group 74"/>
          <p:cNvGrpSpPr>
            <a:grpSpLocks/>
          </p:cNvGrpSpPr>
          <p:nvPr/>
        </p:nvGrpSpPr>
        <p:grpSpPr bwMode="auto">
          <a:xfrm>
            <a:off x="2116138" y="3430588"/>
            <a:ext cx="5135562" cy="2017712"/>
            <a:chOff x="1227" y="1970"/>
            <a:chExt cx="3528" cy="1376"/>
          </a:xfrm>
        </p:grpSpPr>
        <p:sp>
          <p:nvSpPr>
            <p:cNvPr id="461899" name="Freeform 75"/>
            <p:cNvSpPr>
              <a:spLocks/>
            </p:cNvSpPr>
            <p:nvPr/>
          </p:nvSpPr>
          <p:spPr bwMode="auto">
            <a:xfrm>
              <a:off x="1267" y="2021"/>
              <a:ext cx="3278" cy="1291"/>
            </a:xfrm>
            <a:custGeom>
              <a:avLst/>
              <a:gdLst/>
              <a:ahLst/>
              <a:cxnLst>
                <a:cxn ang="0">
                  <a:pos x="0" y="226"/>
                </a:cxn>
                <a:cxn ang="0">
                  <a:pos x="58" y="161"/>
                </a:cxn>
                <a:cxn ang="0">
                  <a:pos x="258" y="54"/>
                </a:cxn>
                <a:cxn ang="0">
                  <a:pos x="574" y="0"/>
                </a:cxn>
              </a:cxnLst>
              <a:rect l="0" t="0" r="r" b="b"/>
              <a:pathLst>
                <a:path w="574" h="226">
                  <a:moveTo>
                    <a:pt x="0" y="226"/>
                  </a:moveTo>
                  <a:lnTo>
                    <a:pt x="58" y="161"/>
                  </a:lnTo>
                  <a:lnTo>
                    <a:pt x="258" y="54"/>
                  </a:lnTo>
                  <a:lnTo>
                    <a:pt x="574" y="0"/>
                  </a:lnTo>
                </a:path>
              </a:pathLst>
            </a:custGeom>
            <a:noFill/>
            <a:ln w="17463">
              <a:solidFill>
                <a:srgbClr val="008000"/>
              </a:solidFill>
              <a:prstDash val="solid"/>
              <a:round/>
              <a:headEnd/>
              <a:tailEnd/>
            </a:ln>
          </p:spPr>
          <p:txBody>
            <a:bodyPr>
              <a:prstTxWarp prst="textNoShape">
                <a:avLst/>
              </a:prstTxWarp>
            </a:bodyPr>
            <a:lstStyle/>
            <a:p>
              <a:endParaRPr lang="en-US"/>
            </a:p>
          </p:txBody>
        </p:sp>
        <p:sp>
          <p:nvSpPr>
            <p:cNvPr id="461900" name="Oval 76"/>
            <p:cNvSpPr>
              <a:spLocks noChangeArrowheads="1"/>
            </p:cNvSpPr>
            <p:nvPr/>
          </p:nvSpPr>
          <p:spPr bwMode="auto">
            <a:xfrm>
              <a:off x="1227" y="3272"/>
              <a:ext cx="74"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1" name="Oval 77"/>
            <p:cNvSpPr>
              <a:spLocks noChangeArrowheads="1"/>
            </p:cNvSpPr>
            <p:nvPr/>
          </p:nvSpPr>
          <p:spPr bwMode="auto">
            <a:xfrm>
              <a:off x="1558" y="290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2" name="Oval 78"/>
            <p:cNvSpPr>
              <a:spLocks noChangeArrowheads="1"/>
            </p:cNvSpPr>
            <p:nvPr/>
          </p:nvSpPr>
          <p:spPr bwMode="auto">
            <a:xfrm>
              <a:off x="2701" y="2290"/>
              <a:ext cx="74"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3" name="Oval 79"/>
            <p:cNvSpPr>
              <a:spLocks noChangeArrowheads="1"/>
            </p:cNvSpPr>
            <p:nvPr/>
          </p:nvSpPr>
          <p:spPr bwMode="auto">
            <a:xfrm>
              <a:off x="4505" y="198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4" name="Rectangle 80"/>
            <p:cNvSpPr>
              <a:spLocks noChangeArrowheads="1"/>
            </p:cNvSpPr>
            <p:nvPr/>
          </p:nvSpPr>
          <p:spPr bwMode="auto">
            <a:xfrm>
              <a:off x="1673" y="2889"/>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13</a:t>
              </a:r>
              <a:endParaRPr kumimoji="1" lang="en-US" altLang="ko-KR" sz="1400">
                <a:latin typeface="Tahoma" charset="0"/>
                <a:ea typeface="굴림" charset="-127"/>
                <a:cs typeface="굴림" charset="-127"/>
              </a:endParaRPr>
            </a:p>
          </p:txBody>
        </p:sp>
        <p:sp>
          <p:nvSpPr>
            <p:cNvPr id="461905" name="Rectangle 81"/>
            <p:cNvSpPr>
              <a:spLocks noChangeArrowheads="1"/>
            </p:cNvSpPr>
            <p:nvPr/>
          </p:nvSpPr>
          <p:spPr bwMode="auto">
            <a:xfrm>
              <a:off x="2815" y="2277"/>
              <a:ext cx="135"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23</a:t>
              </a:r>
              <a:endParaRPr kumimoji="1" lang="en-US" altLang="ko-KR" sz="1400">
                <a:latin typeface="Tahoma" charset="0"/>
                <a:ea typeface="굴림" charset="-127"/>
                <a:cs typeface="굴림" charset="-127"/>
              </a:endParaRPr>
            </a:p>
          </p:txBody>
        </p:sp>
        <p:sp>
          <p:nvSpPr>
            <p:cNvPr id="461906" name="Rectangle 82"/>
            <p:cNvSpPr>
              <a:spLocks noChangeArrowheads="1"/>
            </p:cNvSpPr>
            <p:nvPr/>
          </p:nvSpPr>
          <p:spPr bwMode="auto">
            <a:xfrm>
              <a:off x="4620" y="1970"/>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28</a:t>
              </a:r>
              <a:endParaRPr kumimoji="1" lang="en-US" altLang="ko-KR" sz="1400">
                <a:latin typeface="Tahoma" charset="0"/>
                <a:ea typeface="굴림" charset="-127"/>
                <a:cs typeface="굴림" charset="-127"/>
              </a:endParaRPr>
            </a:p>
          </p:txBody>
        </p:sp>
        <p:sp>
          <p:nvSpPr>
            <p:cNvPr id="461907" name="Rectangle 83"/>
            <p:cNvSpPr>
              <a:spLocks noChangeArrowheads="1"/>
            </p:cNvSpPr>
            <p:nvPr/>
          </p:nvSpPr>
          <p:spPr bwMode="auto">
            <a:xfrm>
              <a:off x="1244" y="3118"/>
              <a:ext cx="68"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7</a:t>
              </a:r>
              <a:endParaRPr kumimoji="1" lang="en-US" altLang="ko-KR" sz="1400">
                <a:latin typeface="Tahoma" charset="0"/>
                <a:ea typeface="굴림" charset="-127"/>
                <a:cs typeface="굴림" charset="-127"/>
              </a:endParaRPr>
            </a:p>
          </p:txBody>
        </p:sp>
        <p:sp>
          <p:nvSpPr>
            <p:cNvPr id="461908" name="Rectangle 84"/>
            <p:cNvSpPr>
              <a:spLocks noChangeArrowheads="1"/>
            </p:cNvSpPr>
            <p:nvPr/>
          </p:nvSpPr>
          <p:spPr bwMode="auto">
            <a:xfrm>
              <a:off x="4448" y="2107"/>
              <a:ext cx="251"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DCF</a:t>
              </a:r>
              <a:endParaRPr kumimoji="1" lang="en-US" altLang="ko-KR" sz="1400">
                <a:latin typeface="Tahoma" charset="0"/>
                <a:ea typeface="굴림" charset="-127"/>
                <a:cs typeface="굴림" charset="-127"/>
              </a:endParaRPr>
            </a:p>
          </p:txBody>
        </p:sp>
      </p:grpSp>
      <p:grpSp>
        <p:nvGrpSpPr>
          <p:cNvPr id="461909" name="Group 85"/>
          <p:cNvGrpSpPr>
            <a:grpSpLocks/>
          </p:cNvGrpSpPr>
          <p:nvPr/>
        </p:nvGrpSpPr>
        <p:grpSpPr bwMode="auto">
          <a:xfrm>
            <a:off x="2108200" y="3078163"/>
            <a:ext cx="5151438" cy="2387600"/>
            <a:chOff x="1221" y="1730"/>
            <a:chExt cx="3539" cy="1628"/>
          </a:xfrm>
        </p:grpSpPr>
        <p:sp>
          <p:nvSpPr>
            <p:cNvPr id="461910" name="Freeform 86"/>
            <p:cNvSpPr>
              <a:spLocks/>
            </p:cNvSpPr>
            <p:nvPr/>
          </p:nvSpPr>
          <p:spPr bwMode="auto">
            <a:xfrm>
              <a:off x="1221" y="3266"/>
              <a:ext cx="92" cy="92"/>
            </a:xfrm>
            <a:custGeom>
              <a:avLst/>
              <a:gdLst/>
              <a:ahLst/>
              <a:cxnLst>
                <a:cxn ang="0">
                  <a:pos x="46" y="0"/>
                </a:cxn>
                <a:cxn ang="0">
                  <a:pos x="92" y="46"/>
                </a:cxn>
                <a:cxn ang="0">
                  <a:pos x="46" y="92"/>
                </a:cxn>
                <a:cxn ang="0">
                  <a:pos x="0" y="46"/>
                </a:cxn>
                <a:cxn ang="0">
                  <a:pos x="46" y="0"/>
                </a:cxn>
              </a:cxnLst>
              <a:rect l="0" t="0" r="r" b="b"/>
              <a:pathLst>
                <a:path w="92" h="92">
                  <a:moveTo>
                    <a:pt x="46" y="0"/>
                  </a:moveTo>
                  <a:lnTo>
                    <a:pt x="92" y="46"/>
                  </a:lnTo>
                  <a:lnTo>
                    <a:pt x="46" y="92"/>
                  </a:lnTo>
                  <a:lnTo>
                    <a:pt x="0" y="46"/>
                  </a:lnTo>
                  <a:lnTo>
                    <a:pt x="46" y="0"/>
                  </a:lnTo>
                  <a:close/>
                </a:path>
              </a:pathLst>
            </a:custGeom>
            <a:solidFill>
              <a:srgbClr val="0000FF"/>
            </a:solidFill>
            <a:ln w="9525">
              <a:solidFill>
                <a:srgbClr val="0000FF"/>
              </a:solidFill>
              <a:prstDash val="solid"/>
              <a:round/>
              <a:headEnd/>
              <a:tailEnd/>
            </a:ln>
          </p:spPr>
          <p:txBody>
            <a:bodyPr>
              <a:prstTxWarp prst="textNoShape">
                <a:avLst/>
              </a:prstTxWarp>
            </a:bodyPr>
            <a:lstStyle/>
            <a:p>
              <a:endParaRPr lang="en-US"/>
            </a:p>
          </p:txBody>
        </p:sp>
        <p:sp>
          <p:nvSpPr>
            <p:cNvPr id="461911" name="Freeform 87"/>
            <p:cNvSpPr>
              <a:spLocks/>
            </p:cNvSpPr>
            <p:nvPr/>
          </p:nvSpPr>
          <p:spPr bwMode="auto">
            <a:xfrm>
              <a:off x="1267" y="1895"/>
              <a:ext cx="3278" cy="1417"/>
            </a:xfrm>
            <a:custGeom>
              <a:avLst/>
              <a:gdLst/>
              <a:ahLst/>
              <a:cxnLst>
                <a:cxn ang="0">
                  <a:pos x="0" y="248"/>
                </a:cxn>
                <a:cxn ang="0">
                  <a:pos x="58" y="183"/>
                </a:cxn>
                <a:cxn ang="0">
                  <a:pos x="258" y="65"/>
                </a:cxn>
                <a:cxn ang="0">
                  <a:pos x="574" y="0"/>
                </a:cxn>
              </a:cxnLst>
              <a:rect l="0" t="0" r="r" b="b"/>
              <a:pathLst>
                <a:path w="574" h="248">
                  <a:moveTo>
                    <a:pt x="0" y="248"/>
                  </a:moveTo>
                  <a:lnTo>
                    <a:pt x="58" y="183"/>
                  </a:lnTo>
                  <a:lnTo>
                    <a:pt x="258" y="65"/>
                  </a:lnTo>
                  <a:lnTo>
                    <a:pt x="574" y="0"/>
                  </a:lnTo>
                </a:path>
              </a:pathLst>
            </a:custGeom>
            <a:noFill/>
            <a:ln w="17463">
              <a:solidFill>
                <a:srgbClr val="0000FF"/>
              </a:solidFill>
              <a:prstDash val="solid"/>
              <a:round/>
              <a:headEnd/>
              <a:tailEnd/>
            </a:ln>
          </p:spPr>
          <p:txBody>
            <a:bodyPr>
              <a:prstTxWarp prst="textNoShape">
                <a:avLst/>
              </a:prstTxWarp>
            </a:bodyPr>
            <a:lstStyle/>
            <a:p>
              <a:endParaRPr lang="en-US"/>
            </a:p>
          </p:txBody>
        </p:sp>
        <p:sp>
          <p:nvSpPr>
            <p:cNvPr id="461912" name="Oval 88"/>
            <p:cNvSpPr>
              <a:spLocks noChangeArrowheads="1"/>
            </p:cNvSpPr>
            <p:nvPr/>
          </p:nvSpPr>
          <p:spPr bwMode="auto">
            <a:xfrm>
              <a:off x="1558" y="290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13" name="Freeform 89"/>
            <p:cNvSpPr>
              <a:spLocks/>
            </p:cNvSpPr>
            <p:nvPr/>
          </p:nvSpPr>
          <p:spPr bwMode="auto">
            <a:xfrm>
              <a:off x="1553" y="2895"/>
              <a:ext cx="91" cy="91"/>
            </a:xfrm>
            <a:custGeom>
              <a:avLst/>
              <a:gdLst/>
              <a:ahLst/>
              <a:cxnLst>
                <a:cxn ang="0">
                  <a:pos x="45" y="0"/>
                </a:cxn>
                <a:cxn ang="0">
                  <a:pos x="91" y="46"/>
                </a:cxn>
                <a:cxn ang="0">
                  <a:pos x="45" y="91"/>
                </a:cxn>
                <a:cxn ang="0">
                  <a:pos x="0" y="46"/>
                </a:cxn>
                <a:cxn ang="0">
                  <a:pos x="45" y="0"/>
                </a:cxn>
              </a:cxnLst>
              <a:rect l="0" t="0" r="r" b="b"/>
              <a:pathLst>
                <a:path w="91" h="91">
                  <a:moveTo>
                    <a:pt x="45" y="0"/>
                  </a:moveTo>
                  <a:lnTo>
                    <a:pt x="91" y="46"/>
                  </a:lnTo>
                  <a:lnTo>
                    <a:pt x="45" y="91"/>
                  </a:lnTo>
                  <a:lnTo>
                    <a:pt x="0" y="46"/>
                  </a:lnTo>
                  <a:lnTo>
                    <a:pt x="45"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4" name="Freeform 90"/>
            <p:cNvSpPr>
              <a:spLocks/>
            </p:cNvSpPr>
            <p:nvPr/>
          </p:nvSpPr>
          <p:spPr bwMode="auto">
            <a:xfrm>
              <a:off x="2695" y="2221"/>
              <a:ext cx="91" cy="91"/>
            </a:xfrm>
            <a:custGeom>
              <a:avLst/>
              <a:gdLst/>
              <a:ahLst/>
              <a:cxnLst>
                <a:cxn ang="0">
                  <a:pos x="46" y="0"/>
                </a:cxn>
                <a:cxn ang="0">
                  <a:pos x="91" y="46"/>
                </a:cxn>
                <a:cxn ang="0">
                  <a:pos x="46" y="91"/>
                </a:cxn>
                <a:cxn ang="0">
                  <a:pos x="0" y="46"/>
                </a:cxn>
                <a:cxn ang="0">
                  <a:pos x="46" y="0"/>
                </a:cxn>
              </a:cxnLst>
              <a:rect l="0" t="0" r="r" b="b"/>
              <a:pathLst>
                <a:path w="91" h="91">
                  <a:moveTo>
                    <a:pt x="46" y="0"/>
                  </a:moveTo>
                  <a:lnTo>
                    <a:pt x="91" y="46"/>
                  </a:lnTo>
                  <a:lnTo>
                    <a:pt x="46" y="91"/>
                  </a:lnTo>
                  <a:lnTo>
                    <a:pt x="0" y="46"/>
                  </a:lnTo>
                  <a:lnTo>
                    <a:pt x="46"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5" name="Freeform 91"/>
            <p:cNvSpPr>
              <a:spLocks/>
            </p:cNvSpPr>
            <p:nvPr/>
          </p:nvSpPr>
          <p:spPr bwMode="auto">
            <a:xfrm>
              <a:off x="4500" y="1850"/>
              <a:ext cx="91" cy="91"/>
            </a:xfrm>
            <a:custGeom>
              <a:avLst/>
              <a:gdLst/>
              <a:ahLst/>
              <a:cxnLst>
                <a:cxn ang="0">
                  <a:pos x="45" y="0"/>
                </a:cxn>
                <a:cxn ang="0">
                  <a:pos x="91" y="45"/>
                </a:cxn>
                <a:cxn ang="0">
                  <a:pos x="45" y="91"/>
                </a:cxn>
                <a:cxn ang="0">
                  <a:pos x="0" y="45"/>
                </a:cxn>
                <a:cxn ang="0">
                  <a:pos x="45" y="0"/>
                </a:cxn>
              </a:cxnLst>
              <a:rect l="0" t="0" r="r" b="b"/>
              <a:pathLst>
                <a:path w="91" h="91">
                  <a:moveTo>
                    <a:pt x="45" y="0"/>
                  </a:moveTo>
                  <a:lnTo>
                    <a:pt x="91" y="45"/>
                  </a:lnTo>
                  <a:lnTo>
                    <a:pt x="45" y="91"/>
                  </a:lnTo>
                  <a:lnTo>
                    <a:pt x="0" y="45"/>
                  </a:lnTo>
                  <a:lnTo>
                    <a:pt x="45"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6" name="Rectangle 92"/>
            <p:cNvSpPr>
              <a:spLocks noChangeArrowheads="1"/>
            </p:cNvSpPr>
            <p:nvPr/>
          </p:nvSpPr>
          <p:spPr bwMode="auto">
            <a:xfrm>
              <a:off x="4625" y="184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30</a:t>
              </a:r>
              <a:endParaRPr kumimoji="1" lang="en-US" altLang="ko-KR" sz="1400">
                <a:latin typeface="Tahoma" charset="0"/>
                <a:ea typeface="굴림" charset="-127"/>
                <a:cs typeface="굴림" charset="-127"/>
              </a:endParaRPr>
            </a:p>
          </p:txBody>
        </p:sp>
        <p:sp>
          <p:nvSpPr>
            <p:cNvPr id="461917" name="Rectangle 93"/>
            <p:cNvSpPr>
              <a:spLocks noChangeArrowheads="1"/>
            </p:cNvSpPr>
            <p:nvPr/>
          </p:nvSpPr>
          <p:spPr bwMode="auto">
            <a:xfrm>
              <a:off x="2776" y="212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24</a:t>
              </a:r>
              <a:endParaRPr kumimoji="1" lang="en-US" altLang="ko-KR" sz="1400">
                <a:latin typeface="Tahoma" charset="0"/>
                <a:ea typeface="굴림" charset="-127"/>
                <a:cs typeface="굴림" charset="-127"/>
              </a:endParaRPr>
            </a:p>
          </p:txBody>
        </p:sp>
        <p:sp>
          <p:nvSpPr>
            <p:cNvPr id="461918" name="Rectangle 94"/>
            <p:cNvSpPr>
              <a:spLocks noChangeArrowheads="1"/>
            </p:cNvSpPr>
            <p:nvPr/>
          </p:nvSpPr>
          <p:spPr bwMode="auto">
            <a:xfrm>
              <a:off x="4448" y="1730"/>
              <a:ext cx="244"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PCF</a:t>
              </a:r>
              <a:endParaRPr kumimoji="1" lang="en-US" altLang="ko-KR" sz="1400">
                <a:latin typeface="Tahoma" charset="0"/>
                <a:ea typeface="굴림" charset="-127"/>
                <a:cs typeface="굴림" charset="-127"/>
              </a:endParaRPr>
            </a:p>
          </p:txBody>
        </p:sp>
      </p:grpSp>
      <p:grpSp>
        <p:nvGrpSpPr>
          <p:cNvPr id="461919" name="Group 95"/>
          <p:cNvGrpSpPr>
            <a:grpSpLocks/>
          </p:cNvGrpSpPr>
          <p:nvPr/>
        </p:nvGrpSpPr>
        <p:grpSpPr bwMode="auto">
          <a:xfrm>
            <a:off x="2116138" y="2408238"/>
            <a:ext cx="5380037" cy="3028950"/>
            <a:chOff x="1244" y="1273"/>
            <a:chExt cx="3696" cy="2065"/>
          </a:xfrm>
        </p:grpSpPr>
        <p:sp>
          <p:nvSpPr>
            <p:cNvPr id="461920" name="Freeform 96"/>
            <p:cNvSpPr>
              <a:spLocks/>
            </p:cNvSpPr>
            <p:nvPr/>
          </p:nvSpPr>
          <p:spPr bwMode="auto">
            <a:xfrm>
              <a:off x="1267" y="1467"/>
              <a:ext cx="3278" cy="1845"/>
            </a:xfrm>
            <a:custGeom>
              <a:avLst/>
              <a:gdLst/>
              <a:ahLst/>
              <a:cxnLst>
                <a:cxn ang="0">
                  <a:pos x="0" y="323"/>
                </a:cxn>
                <a:cxn ang="0">
                  <a:pos x="58" y="247"/>
                </a:cxn>
                <a:cxn ang="0">
                  <a:pos x="258" y="97"/>
                </a:cxn>
                <a:cxn ang="0">
                  <a:pos x="574" y="0"/>
                </a:cxn>
              </a:cxnLst>
              <a:rect l="0" t="0" r="r" b="b"/>
              <a:pathLst>
                <a:path w="574" h="323">
                  <a:moveTo>
                    <a:pt x="0" y="323"/>
                  </a:moveTo>
                  <a:lnTo>
                    <a:pt x="58" y="247"/>
                  </a:lnTo>
                  <a:lnTo>
                    <a:pt x="258" y="97"/>
                  </a:lnTo>
                  <a:lnTo>
                    <a:pt x="574" y="0"/>
                  </a:lnTo>
                </a:path>
              </a:pathLst>
            </a:custGeom>
            <a:noFill/>
            <a:ln w="17463">
              <a:solidFill>
                <a:srgbClr val="FF0000"/>
              </a:solidFill>
              <a:prstDash val="solid"/>
              <a:round/>
              <a:headEnd/>
              <a:tailEnd/>
            </a:ln>
          </p:spPr>
          <p:txBody>
            <a:bodyPr>
              <a:prstTxWarp prst="textNoShape">
                <a:avLst/>
              </a:prstTxWarp>
            </a:bodyPr>
            <a:lstStyle/>
            <a:p>
              <a:endParaRPr lang="en-US"/>
            </a:p>
          </p:txBody>
        </p:sp>
        <p:sp>
          <p:nvSpPr>
            <p:cNvPr id="461921" name="Rectangle 97"/>
            <p:cNvSpPr>
              <a:spLocks noChangeArrowheads="1"/>
            </p:cNvSpPr>
            <p:nvPr/>
          </p:nvSpPr>
          <p:spPr bwMode="auto">
            <a:xfrm>
              <a:off x="1558" y="2838"/>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2" name="Rectangle 98"/>
            <p:cNvSpPr>
              <a:spLocks noChangeArrowheads="1"/>
            </p:cNvSpPr>
            <p:nvPr/>
          </p:nvSpPr>
          <p:spPr bwMode="auto">
            <a:xfrm>
              <a:off x="2701" y="1981"/>
              <a:ext cx="74"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3" name="Rectangle 99"/>
            <p:cNvSpPr>
              <a:spLocks noChangeArrowheads="1"/>
            </p:cNvSpPr>
            <p:nvPr/>
          </p:nvSpPr>
          <p:spPr bwMode="auto">
            <a:xfrm>
              <a:off x="4505" y="1427"/>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4" name="Rectangle 100"/>
            <p:cNvSpPr>
              <a:spLocks noChangeArrowheads="1"/>
            </p:cNvSpPr>
            <p:nvPr/>
          </p:nvSpPr>
          <p:spPr bwMode="auto">
            <a:xfrm>
              <a:off x="1244" y="3118"/>
              <a:ext cx="68"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7</a:t>
              </a:r>
              <a:endParaRPr kumimoji="1" lang="en-US" altLang="ko-KR" sz="1400">
                <a:latin typeface="Tahoma" charset="0"/>
                <a:ea typeface="굴림" charset="-127"/>
                <a:cs typeface="굴림" charset="-127"/>
              </a:endParaRPr>
            </a:p>
          </p:txBody>
        </p:sp>
        <p:sp>
          <p:nvSpPr>
            <p:cNvPr id="461925" name="Rectangle 101"/>
            <p:cNvSpPr>
              <a:spLocks noChangeArrowheads="1"/>
            </p:cNvSpPr>
            <p:nvPr/>
          </p:nvSpPr>
          <p:spPr bwMode="auto">
            <a:xfrm>
              <a:off x="1547" y="268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14</a:t>
              </a:r>
              <a:endParaRPr kumimoji="1" lang="en-US" altLang="ko-KR" sz="1400">
                <a:latin typeface="Tahoma" charset="0"/>
                <a:ea typeface="굴림" charset="-127"/>
                <a:cs typeface="굴림" charset="-127"/>
              </a:endParaRPr>
            </a:p>
          </p:txBody>
        </p:sp>
        <p:sp>
          <p:nvSpPr>
            <p:cNvPr id="461926" name="Rectangle 102"/>
            <p:cNvSpPr>
              <a:spLocks noChangeArrowheads="1"/>
            </p:cNvSpPr>
            <p:nvPr/>
          </p:nvSpPr>
          <p:spPr bwMode="auto">
            <a:xfrm>
              <a:off x="4494" y="1273"/>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37</a:t>
              </a:r>
              <a:endParaRPr kumimoji="1" lang="en-US" altLang="ko-KR" sz="1400">
                <a:latin typeface="Tahoma" charset="0"/>
                <a:ea typeface="굴림" charset="-127"/>
                <a:cs typeface="굴림" charset="-127"/>
              </a:endParaRPr>
            </a:p>
          </p:txBody>
        </p:sp>
        <p:sp>
          <p:nvSpPr>
            <p:cNvPr id="461927" name="Rectangle 103"/>
            <p:cNvSpPr>
              <a:spLocks noChangeArrowheads="1"/>
            </p:cNvSpPr>
            <p:nvPr/>
          </p:nvSpPr>
          <p:spPr bwMode="auto">
            <a:xfrm>
              <a:off x="2689" y="1827"/>
              <a:ext cx="135"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28</a:t>
              </a:r>
              <a:endParaRPr kumimoji="1" lang="en-US" altLang="ko-KR" sz="1400">
                <a:latin typeface="Tahoma" charset="0"/>
                <a:ea typeface="굴림" charset="-127"/>
                <a:cs typeface="굴림" charset="-127"/>
              </a:endParaRPr>
            </a:p>
          </p:txBody>
        </p:sp>
        <p:sp>
          <p:nvSpPr>
            <p:cNvPr id="461928" name="Rectangle 104"/>
            <p:cNvSpPr>
              <a:spLocks noChangeArrowheads="1"/>
            </p:cNvSpPr>
            <p:nvPr/>
          </p:nvSpPr>
          <p:spPr bwMode="auto">
            <a:xfrm>
              <a:off x="4608" y="1392"/>
              <a:ext cx="332"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DPCF</a:t>
              </a:r>
              <a:endParaRPr kumimoji="1" lang="en-US" altLang="ko-KR" sz="1400">
                <a:latin typeface="Tahoma" charset="0"/>
                <a:ea typeface="굴림" charset="-127"/>
                <a:cs typeface="굴림" charset="-127"/>
              </a:endParaRPr>
            </a:p>
          </p:txBody>
        </p:sp>
        <p:sp>
          <p:nvSpPr>
            <p:cNvPr id="461929" name="Rectangle 105"/>
            <p:cNvSpPr>
              <a:spLocks noChangeArrowheads="1"/>
            </p:cNvSpPr>
            <p:nvPr/>
          </p:nvSpPr>
          <p:spPr bwMode="auto">
            <a:xfrm>
              <a:off x="1248" y="3264"/>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grpSp>
      <p:sp>
        <p:nvSpPr>
          <p:cNvPr id="461930" name="Text Box 106"/>
          <p:cNvSpPr txBox="1">
            <a:spLocks noChangeArrowheads="1"/>
          </p:cNvSpPr>
          <p:nvPr/>
        </p:nvSpPr>
        <p:spPr bwMode="auto">
          <a:xfrm>
            <a:off x="1600200" y="1463675"/>
            <a:ext cx="4760913" cy="4572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2400">
                <a:latin typeface="Tahoma" charset="0"/>
                <a:ea typeface="굴림" charset="-127"/>
                <a:cs typeface="굴림" charset="-127"/>
              </a:rPr>
              <a:t>Capacity for VoIP in IEEE 802.11b</a:t>
            </a:r>
          </a:p>
        </p:txBody>
      </p:sp>
      <p:grpSp>
        <p:nvGrpSpPr>
          <p:cNvPr id="461931" name="Group 107"/>
          <p:cNvGrpSpPr>
            <a:grpSpLocks/>
          </p:cNvGrpSpPr>
          <p:nvPr/>
        </p:nvGrpSpPr>
        <p:grpSpPr bwMode="auto">
          <a:xfrm>
            <a:off x="7543800" y="2590800"/>
            <a:ext cx="658813" cy="914400"/>
            <a:chOff x="4752" y="1632"/>
            <a:chExt cx="415" cy="576"/>
          </a:xfrm>
        </p:grpSpPr>
        <p:sp>
          <p:nvSpPr>
            <p:cNvPr id="461932" name="Line 108"/>
            <p:cNvSpPr>
              <a:spLocks noChangeShapeType="1"/>
            </p:cNvSpPr>
            <p:nvPr/>
          </p:nvSpPr>
          <p:spPr bwMode="auto">
            <a:xfrm flipV="1">
              <a:off x="4752" y="1632"/>
              <a:ext cx="0" cy="576"/>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sp>
          <p:nvSpPr>
            <p:cNvPr id="461933" name="Text Box 109"/>
            <p:cNvSpPr txBox="1">
              <a:spLocks noChangeArrowheads="1"/>
            </p:cNvSpPr>
            <p:nvPr/>
          </p:nvSpPr>
          <p:spPr bwMode="auto">
            <a:xfrm>
              <a:off x="4752" y="1796"/>
              <a:ext cx="415"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solidFill>
                    <a:schemeClr val="hlink"/>
                  </a:solidFill>
                  <a:latin typeface="Tahoma" charset="0"/>
                  <a:ea typeface="굴림" charset="-127"/>
                  <a:cs typeface="굴림" charset="-127"/>
                </a:rPr>
                <a:t>32%</a:t>
              </a:r>
              <a:endParaRPr kumimoji="1" lang="en-US">
                <a:solidFill>
                  <a:schemeClr val="hlink"/>
                </a:solidFill>
                <a:latin typeface="Tahoma" charset="0"/>
                <a:ea typeface="굴림" charset="-127"/>
                <a:cs typeface="굴림" charset="-127"/>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9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9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4" name="Date Placeholder 3"/>
          <p:cNvSpPr>
            <a:spLocks noGrp="1"/>
          </p:cNvSpPr>
          <p:nvPr>
            <p:ph type="dt" sz="half" idx="10"/>
          </p:nvPr>
        </p:nvSpPr>
        <p:spPr/>
        <p:txBody>
          <a:bodyPr/>
          <a:lstStyle/>
          <a:p>
            <a:r>
              <a:rPr lang="en-US" smtClean="0"/>
              <a:t>November 2008</a:t>
            </a:r>
            <a:endParaRPr lang="en-US"/>
          </a:p>
        </p:txBody>
      </p:sp>
      <p:sp>
        <p:nvSpPr>
          <p:cNvPr id="463874"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Simulation Results (2/2)</a:t>
            </a:r>
          </a:p>
        </p:txBody>
      </p:sp>
      <p:sp>
        <p:nvSpPr>
          <p:cNvPr id="463875" name="Rectangle 3"/>
          <p:cNvSpPr>
            <a:spLocks noChangeArrowheads="1"/>
          </p:cNvSpPr>
          <p:nvPr/>
        </p:nvSpPr>
        <p:spPr bwMode="auto">
          <a:xfrm>
            <a:off x="2333625" y="2347913"/>
            <a:ext cx="4827588" cy="3371850"/>
          </a:xfrm>
          <a:prstGeom prst="rect">
            <a:avLst/>
          </a:prstGeom>
          <a:noFill/>
          <a:ln w="9525">
            <a:noFill/>
            <a:miter lim="800000"/>
            <a:headEnd/>
            <a:tailEnd/>
          </a:ln>
        </p:spPr>
        <p:txBody>
          <a:bodyPr>
            <a:prstTxWarp prst="textNoShape">
              <a:avLst/>
            </a:prstTxWarp>
          </a:bodyPr>
          <a:lstStyle/>
          <a:p>
            <a:endParaRPr lang="en-US"/>
          </a:p>
        </p:txBody>
      </p:sp>
      <p:sp>
        <p:nvSpPr>
          <p:cNvPr id="463876" name="Line 4"/>
          <p:cNvSpPr>
            <a:spLocks noChangeShapeType="1"/>
          </p:cNvSpPr>
          <p:nvPr/>
        </p:nvSpPr>
        <p:spPr bwMode="auto">
          <a:xfrm>
            <a:off x="2333625" y="5159375"/>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7" name="Line 5"/>
          <p:cNvSpPr>
            <a:spLocks noChangeShapeType="1"/>
          </p:cNvSpPr>
          <p:nvPr/>
        </p:nvSpPr>
        <p:spPr bwMode="auto">
          <a:xfrm>
            <a:off x="2333625" y="4598988"/>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8" name="Line 6"/>
          <p:cNvSpPr>
            <a:spLocks noChangeShapeType="1"/>
          </p:cNvSpPr>
          <p:nvPr/>
        </p:nvSpPr>
        <p:spPr bwMode="auto">
          <a:xfrm>
            <a:off x="2333625" y="4038600"/>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9" name="Line 7"/>
          <p:cNvSpPr>
            <a:spLocks noChangeShapeType="1"/>
          </p:cNvSpPr>
          <p:nvPr/>
        </p:nvSpPr>
        <p:spPr bwMode="auto">
          <a:xfrm>
            <a:off x="2333625" y="3468688"/>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0" name="Line 8"/>
          <p:cNvSpPr>
            <a:spLocks noChangeShapeType="1"/>
          </p:cNvSpPr>
          <p:nvPr/>
        </p:nvSpPr>
        <p:spPr bwMode="auto">
          <a:xfrm>
            <a:off x="2333625" y="2908300"/>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1" name="Line 9"/>
          <p:cNvSpPr>
            <a:spLocks noChangeShapeType="1"/>
          </p:cNvSpPr>
          <p:nvPr/>
        </p:nvSpPr>
        <p:spPr bwMode="auto">
          <a:xfrm>
            <a:off x="2333625" y="2347913"/>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2" name="Rectangle 10"/>
          <p:cNvSpPr>
            <a:spLocks noChangeArrowheads="1"/>
          </p:cNvSpPr>
          <p:nvPr/>
        </p:nvSpPr>
        <p:spPr bwMode="auto">
          <a:xfrm>
            <a:off x="2333625" y="2347913"/>
            <a:ext cx="4827588" cy="3371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883" name="Line 11"/>
          <p:cNvSpPr>
            <a:spLocks noChangeShapeType="1"/>
          </p:cNvSpPr>
          <p:nvPr/>
        </p:nvSpPr>
        <p:spPr bwMode="auto">
          <a:xfrm>
            <a:off x="2333625" y="2347913"/>
            <a:ext cx="1588" cy="3371850"/>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4" name="Line 12"/>
          <p:cNvSpPr>
            <a:spLocks noChangeShapeType="1"/>
          </p:cNvSpPr>
          <p:nvPr/>
        </p:nvSpPr>
        <p:spPr bwMode="auto">
          <a:xfrm>
            <a:off x="2333625" y="5719763"/>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5" name="Line 13"/>
          <p:cNvSpPr>
            <a:spLocks noChangeShapeType="1"/>
          </p:cNvSpPr>
          <p:nvPr/>
        </p:nvSpPr>
        <p:spPr bwMode="auto">
          <a:xfrm>
            <a:off x="2333625" y="5159375"/>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6" name="Line 14"/>
          <p:cNvSpPr>
            <a:spLocks noChangeShapeType="1"/>
          </p:cNvSpPr>
          <p:nvPr/>
        </p:nvSpPr>
        <p:spPr bwMode="auto">
          <a:xfrm>
            <a:off x="2333625" y="4598988"/>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7" name="Line 15"/>
          <p:cNvSpPr>
            <a:spLocks noChangeShapeType="1"/>
          </p:cNvSpPr>
          <p:nvPr/>
        </p:nvSpPr>
        <p:spPr bwMode="auto">
          <a:xfrm>
            <a:off x="2333625" y="4038600"/>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8" name="Line 16"/>
          <p:cNvSpPr>
            <a:spLocks noChangeShapeType="1"/>
          </p:cNvSpPr>
          <p:nvPr/>
        </p:nvSpPr>
        <p:spPr bwMode="auto">
          <a:xfrm>
            <a:off x="2333625" y="3468688"/>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9" name="Line 17"/>
          <p:cNvSpPr>
            <a:spLocks noChangeShapeType="1"/>
          </p:cNvSpPr>
          <p:nvPr/>
        </p:nvSpPr>
        <p:spPr bwMode="auto">
          <a:xfrm>
            <a:off x="2333625" y="2908300"/>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0" name="Line 18"/>
          <p:cNvSpPr>
            <a:spLocks noChangeShapeType="1"/>
          </p:cNvSpPr>
          <p:nvPr/>
        </p:nvSpPr>
        <p:spPr bwMode="auto">
          <a:xfrm>
            <a:off x="2333625" y="2347913"/>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1" name="Line 19"/>
          <p:cNvSpPr>
            <a:spLocks noChangeShapeType="1"/>
          </p:cNvSpPr>
          <p:nvPr/>
        </p:nvSpPr>
        <p:spPr bwMode="auto">
          <a:xfrm>
            <a:off x="2333625" y="5719763"/>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2" name="Line 20"/>
          <p:cNvSpPr>
            <a:spLocks noChangeShapeType="1"/>
          </p:cNvSpPr>
          <p:nvPr/>
        </p:nvSpPr>
        <p:spPr bwMode="auto">
          <a:xfrm flipV="1">
            <a:off x="23336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3" name="Line 21"/>
          <p:cNvSpPr>
            <a:spLocks noChangeShapeType="1"/>
          </p:cNvSpPr>
          <p:nvPr/>
        </p:nvSpPr>
        <p:spPr bwMode="auto">
          <a:xfrm flipV="1">
            <a:off x="35401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4" name="Line 22"/>
          <p:cNvSpPr>
            <a:spLocks noChangeShapeType="1"/>
          </p:cNvSpPr>
          <p:nvPr/>
        </p:nvSpPr>
        <p:spPr bwMode="auto">
          <a:xfrm flipV="1">
            <a:off x="47466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5" name="Line 23"/>
          <p:cNvSpPr>
            <a:spLocks noChangeShapeType="1"/>
          </p:cNvSpPr>
          <p:nvPr/>
        </p:nvSpPr>
        <p:spPr bwMode="auto">
          <a:xfrm flipV="1">
            <a:off x="5954713" y="5689600"/>
            <a:ext cx="1587"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6" name="Line 24"/>
          <p:cNvSpPr>
            <a:spLocks noChangeShapeType="1"/>
          </p:cNvSpPr>
          <p:nvPr/>
        </p:nvSpPr>
        <p:spPr bwMode="auto">
          <a:xfrm flipV="1">
            <a:off x="7161213" y="5689600"/>
            <a:ext cx="1587"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7" name="Line 25"/>
          <p:cNvSpPr>
            <a:spLocks noChangeShapeType="1"/>
          </p:cNvSpPr>
          <p:nvPr/>
        </p:nvSpPr>
        <p:spPr bwMode="auto">
          <a:xfrm>
            <a:off x="7161213" y="2347913"/>
            <a:ext cx="1587" cy="3371850"/>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8" name="Line 26"/>
          <p:cNvSpPr>
            <a:spLocks noChangeShapeType="1"/>
          </p:cNvSpPr>
          <p:nvPr/>
        </p:nvSpPr>
        <p:spPr bwMode="auto">
          <a:xfrm>
            <a:off x="7129463" y="571976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9" name="Line 27"/>
          <p:cNvSpPr>
            <a:spLocks noChangeShapeType="1"/>
          </p:cNvSpPr>
          <p:nvPr/>
        </p:nvSpPr>
        <p:spPr bwMode="auto">
          <a:xfrm>
            <a:off x="7129463" y="51593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0" name="Line 28"/>
          <p:cNvSpPr>
            <a:spLocks noChangeShapeType="1"/>
          </p:cNvSpPr>
          <p:nvPr/>
        </p:nvSpPr>
        <p:spPr bwMode="auto">
          <a:xfrm>
            <a:off x="7129463" y="45989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1" name="Line 29"/>
          <p:cNvSpPr>
            <a:spLocks noChangeShapeType="1"/>
          </p:cNvSpPr>
          <p:nvPr/>
        </p:nvSpPr>
        <p:spPr bwMode="auto">
          <a:xfrm>
            <a:off x="7129463" y="40386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2" name="Line 30"/>
          <p:cNvSpPr>
            <a:spLocks noChangeShapeType="1"/>
          </p:cNvSpPr>
          <p:nvPr/>
        </p:nvSpPr>
        <p:spPr bwMode="auto">
          <a:xfrm>
            <a:off x="7129463" y="34686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3" name="Line 31"/>
          <p:cNvSpPr>
            <a:spLocks noChangeShapeType="1"/>
          </p:cNvSpPr>
          <p:nvPr/>
        </p:nvSpPr>
        <p:spPr bwMode="auto">
          <a:xfrm>
            <a:off x="7129463" y="29083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4" name="Line 32"/>
          <p:cNvSpPr>
            <a:spLocks noChangeShapeType="1"/>
          </p:cNvSpPr>
          <p:nvPr/>
        </p:nvSpPr>
        <p:spPr bwMode="auto">
          <a:xfrm>
            <a:off x="7129463" y="234791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5" name="Rectangle 33"/>
          <p:cNvSpPr>
            <a:spLocks noChangeArrowheads="1"/>
          </p:cNvSpPr>
          <p:nvPr/>
        </p:nvSpPr>
        <p:spPr bwMode="auto">
          <a:xfrm>
            <a:off x="2192338" y="56578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06" name="Rectangle 34"/>
          <p:cNvSpPr>
            <a:spLocks noChangeArrowheads="1"/>
          </p:cNvSpPr>
          <p:nvPr/>
        </p:nvSpPr>
        <p:spPr bwMode="auto">
          <a:xfrm>
            <a:off x="2068513" y="5097463"/>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500</a:t>
            </a:r>
            <a:endParaRPr kumimoji="1" lang="en-US" altLang="ko-KR" sz="1000" b="1">
              <a:latin typeface="Tahoma" charset="0"/>
              <a:ea typeface="굴림" charset="-127"/>
              <a:cs typeface="굴림" charset="-127"/>
            </a:endParaRPr>
          </a:p>
        </p:txBody>
      </p:sp>
      <p:sp>
        <p:nvSpPr>
          <p:cNvPr id="463907" name="Rectangle 35"/>
          <p:cNvSpPr>
            <a:spLocks noChangeArrowheads="1"/>
          </p:cNvSpPr>
          <p:nvPr/>
        </p:nvSpPr>
        <p:spPr bwMode="auto">
          <a:xfrm>
            <a:off x="2006600" y="4535488"/>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1000</a:t>
            </a:r>
            <a:endParaRPr kumimoji="1" lang="en-US" altLang="ko-KR" sz="1000" b="1">
              <a:latin typeface="Tahoma" charset="0"/>
              <a:ea typeface="굴림" charset="-127"/>
              <a:cs typeface="굴림" charset="-127"/>
            </a:endParaRPr>
          </a:p>
        </p:txBody>
      </p:sp>
      <p:sp>
        <p:nvSpPr>
          <p:cNvPr id="463908" name="Rectangle 36"/>
          <p:cNvSpPr>
            <a:spLocks noChangeArrowheads="1"/>
          </p:cNvSpPr>
          <p:nvPr/>
        </p:nvSpPr>
        <p:spPr bwMode="auto">
          <a:xfrm>
            <a:off x="2006600" y="3975100"/>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1500</a:t>
            </a:r>
            <a:endParaRPr kumimoji="1" lang="en-US" altLang="ko-KR" sz="1000" b="1">
              <a:latin typeface="Tahoma" charset="0"/>
              <a:ea typeface="굴림" charset="-127"/>
              <a:cs typeface="굴림" charset="-127"/>
            </a:endParaRPr>
          </a:p>
        </p:txBody>
      </p:sp>
      <p:sp>
        <p:nvSpPr>
          <p:cNvPr id="463909" name="Rectangle 37"/>
          <p:cNvSpPr>
            <a:spLocks noChangeArrowheads="1"/>
          </p:cNvSpPr>
          <p:nvPr/>
        </p:nvSpPr>
        <p:spPr bwMode="auto">
          <a:xfrm>
            <a:off x="2006600" y="3406775"/>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2000</a:t>
            </a:r>
            <a:endParaRPr kumimoji="1" lang="en-US" altLang="ko-KR" sz="1000" b="1">
              <a:latin typeface="Tahoma" charset="0"/>
              <a:ea typeface="굴림" charset="-127"/>
              <a:cs typeface="굴림" charset="-127"/>
            </a:endParaRPr>
          </a:p>
        </p:txBody>
      </p:sp>
      <p:sp>
        <p:nvSpPr>
          <p:cNvPr id="463910" name="Rectangle 38"/>
          <p:cNvSpPr>
            <a:spLocks noChangeArrowheads="1"/>
          </p:cNvSpPr>
          <p:nvPr/>
        </p:nvSpPr>
        <p:spPr bwMode="auto">
          <a:xfrm>
            <a:off x="2006600" y="2846388"/>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2500</a:t>
            </a:r>
            <a:endParaRPr kumimoji="1" lang="en-US" altLang="ko-KR" sz="1000" b="1">
              <a:latin typeface="Tahoma" charset="0"/>
              <a:ea typeface="굴림" charset="-127"/>
              <a:cs typeface="굴림" charset="-127"/>
            </a:endParaRPr>
          </a:p>
        </p:txBody>
      </p:sp>
      <p:sp>
        <p:nvSpPr>
          <p:cNvPr id="463911" name="Rectangle 39"/>
          <p:cNvSpPr>
            <a:spLocks noChangeArrowheads="1"/>
          </p:cNvSpPr>
          <p:nvPr/>
        </p:nvSpPr>
        <p:spPr bwMode="auto">
          <a:xfrm>
            <a:off x="2006600" y="2286000"/>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3000</a:t>
            </a:r>
            <a:endParaRPr kumimoji="1" lang="en-US" altLang="ko-KR" sz="1000" b="1">
              <a:latin typeface="Tahoma" charset="0"/>
              <a:ea typeface="굴림" charset="-127"/>
              <a:cs typeface="굴림" charset="-127"/>
            </a:endParaRPr>
          </a:p>
        </p:txBody>
      </p:sp>
      <p:sp>
        <p:nvSpPr>
          <p:cNvPr id="463912" name="Rectangle 40"/>
          <p:cNvSpPr>
            <a:spLocks noChangeArrowheads="1"/>
          </p:cNvSpPr>
          <p:nvPr/>
        </p:nvSpPr>
        <p:spPr bwMode="auto">
          <a:xfrm>
            <a:off x="28956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13" name="Rectangle 41"/>
          <p:cNvSpPr>
            <a:spLocks noChangeArrowheads="1"/>
          </p:cNvSpPr>
          <p:nvPr/>
        </p:nvSpPr>
        <p:spPr bwMode="auto">
          <a:xfrm>
            <a:off x="41021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a:t>
            </a:r>
            <a:endParaRPr kumimoji="1" lang="en-US" altLang="ko-KR" sz="1000" b="1">
              <a:latin typeface="Tahoma" charset="0"/>
              <a:ea typeface="굴림" charset="-127"/>
              <a:cs typeface="굴림" charset="-127"/>
            </a:endParaRPr>
          </a:p>
        </p:txBody>
      </p:sp>
      <p:sp>
        <p:nvSpPr>
          <p:cNvPr id="463914" name="Rectangle 42"/>
          <p:cNvSpPr>
            <a:spLocks noChangeArrowheads="1"/>
          </p:cNvSpPr>
          <p:nvPr/>
        </p:nvSpPr>
        <p:spPr bwMode="auto">
          <a:xfrm>
            <a:off x="53086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a:t>
            </a:r>
            <a:endParaRPr kumimoji="1" lang="en-US" altLang="ko-KR" sz="1000" b="1">
              <a:latin typeface="Tahoma" charset="0"/>
              <a:ea typeface="굴림" charset="-127"/>
              <a:cs typeface="굴림" charset="-127"/>
            </a:endParaRPr>
          </a:p>
        </p:txBody>
      </p:sp>
      <p:sp>
        <p:nvSpPr>
          <p:cNvPr id="463915" name="Rectangle 43"/>
          <p:cNvSpPr>
            <a:spLocks noChangeArrowheads="1"/>
          </p:cNvSpPr>
          <p:nvPr/>
        </p:nvSpPr>
        <p:spPr bwMode="auto">
          <a:xfrm>
            <a:off x="6516688"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a:t>
            </a:r>
            <a:endParaRPr kumimoji="1" lang="en-US" altLang="ko-KR" sz="1000" b="1">
              <a:latin typeface="Tahoma" charset="0"/>
              <a:ea typeface="굴림" charset="-127"/>
              <a:cs typeface="굴림" charset="-127"/>
            </a:endParaRPr>
          </a:p>
        </p:txBody>
      </p:sp>
      <p:sp>
        <p:nvSpPr>
          <p:cNvPr id="463916" name="Rectangle 44"/>
          <p:cNvSpPr>
            <a:spLocks noChangeArrowheads="1"/>
          </p:cNvSpPr>
          <p:nvPr/>
        </p:nvSpPr>
        <p:spPr bwMode="auto">
          <a:xfrm>
            <a:off x="3886200" y="6096000"/>
            <a:ext cx="1844675" cy="182563"/>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Number of Data Sessions</a:t>
            </a:r>
            <a:endParaRPr kumimoji="1" lang="en-US" altLang="ko-KR" sz="1200" b="1">
              <a:latin typeface="Tahoma" charset="0"/>
              <a:ea typeface="굴림" charset="-127"/>
              <a:cs typeface="굴림" charset="-127"/>
            </a:endParaRPr>
          </a:p>
        </p:txBody>
      </p:sp>
      <p:sp>
        <p:nvSpPr>
          <p:cNvPr id="463917" name="Rectangle 45"/>
          <p:cNvSpPr>
            <a:spLocks noChangeArrowheads="1"/>
          </p:cNvSpPr>
          <p:nvPr/>
        </p:nvSpPr>
        <p:spPr bwMode="auto">
          <a:xfrm rot="16200000">
            <a:off x="1189832" y="3742531"/>
            <a:ext cx="1308100" cy="182563"/>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Throughput (kb/s)</a:t>
            </a:r>
            <a:endParaRPr kumimoji="1" lang="en-US" altLang="ko-KR" sz="1200" b="1">
              <a:latin typeface="Tahoma" charset="0"/>
              <a:ea typeface="굴림" charset="-127"/>
              <a:cs typeface="굴림" charset="-127"/>
            </a:endParaRPr>
          </a:p>
        </p:txBody>
      </p:sp>
      <p:sp>
        <p:nvSpPr>
          <p:cNvPr id="463918" name="Rectangle 46"/>
          <p:cNvSpPr>
            <a:spLocks noChangeArrowheads="1"/>
          </p:cNvSpPr>
          <p:nvPr/>
        </p:nvSpPr>
        <p:spPr bwMode="auto">
          <a:xfrm>
            <a:off x="7239000" y="56578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19" name="Rectangle 47"/>
          <p:cNvSpPr>
            <a:spLocks noChangeArrowheads="1"/>
          </p:cNvSpPr>
          <p:nvPr/>
        </p:nvSpPr>
        <p:spPr bwMode="auto">
          <a:xfrm>
            <a:off x="7239000" y="5097463"/>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100</a:t>
            </a:r>
            <a:endParaRPr kumimoji="1" lang="en-US" altLang="ko-KR" sz="1000" b="1">
              <a:latin typeface="Tahoma" charset="0"/>
              <a:ea typeface="굴림" charset="-127"/>
              <a:cs typeface="굴림" charset="-127"/>
            </a:endParaRPr>
          </a:p>
        </p:txBody>
      </p:sp>
      <p:sp>
        <p:nvSpPr>
          <p:cNvPr id="463920" name="Rectangle 48"/>
          <p:cNvSpPr>
            <a:spLocks noChangeArrowheads="1"/>
          </p:cNvSpPr>
          <p:nvPr/>
        </p:nvSpPr>
        <p:spPr bwMode="auto">
          <a:xfrm>
            <a:off x="7239000" y="4535488"/>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200</a:t>
            </a:r>
            <a:endParaRPr kumimoji="1" lang="en-US" altLang="ko-KR" sz="1000" b="1">
              <a:latin typeface="Tahoma" charset="0"/>
              <a:ea typeface="굴림" charset="-127"/>
              <a:cs typeface="굴림" charset="-127"/>
            </a:endParaRPr>
          </a:p>
        </p:txBody>
      </p:sp>
      <p:sp>
        <p:nvSpPr>
          <p:cNvPr id="463921" name="Rectangle 49"/>
          <p:cNvSpPr>
            <a:spLocks noChangeArrowheads="1"/>
          </p:cNvSpPr>
          <p:nvPr/>
        </p:nvSpPr>
        <p:spPr bwMode="auto">
          <a:xfrm>
            <a:off x="7239000" y="3975100"/>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300</a:t>
            </a:r>
            <a:endParaRPr kumimoji="1" lang="en-US" altLang="ko-KR" sz="1000" b="1">
              <a:latin typeface="Tahoma" charset="0"/>
              <a:ea typeface="굴림" charset="-127"/>
              <a:cs typeface="굴림" charset="-127"/>
            </a:endParaRPr>
          </a:p>
        </p:txBody>
      </p:sp>
      <p:sp>
        <p:nvSpPr>
          <p:cNvPr id="463922" name="Rectangle 50"/>
          <p:cNvSpPr>
            <a:spLocks noChangeArrowheads="1"/>
          </p:cNvSpPr>
          <p:nvPr/>
        </p:nvSpPr>
        <p:spPr bwMode="auto">
          <a:xfrm>
            <a:off x="7239000" y="3406775"/>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400</a:t>
            </a:r>
            <a:endParaRPr kumimoji="1" lang="en-US" altLang="ko-KR" sz="1000" b="1">
              <a:latin typeface="Tahoma" charset="0"/>
              <a:ea typeface="굴림" charset="-127"/>
              <a:cs typeface="굴림" charset="-127"/>
            </a:endParaRPr>
          </a:p>
        </p:txBody>
      </p:sp>
      <p:sp>
        <p:nvSpPr>
          <p:cNvPr id="463923" name="Rectangle 51"/>
          <p:cNvSpPr>
            <a:spLocks noChangeArrowheads="1"/>
          </p:cNvSpPr>
          <p:nvPr/>
        </p:nvSpPr>
        <p:spPr bwMode="auto">
          <a:xfrm>
            <a:off x="7239000" y="2846388"/>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500</a:t>
            </a:r>
            <a:endParaRPr kumimoji="1" lang="en-US" altLang="ko-KR" sz="1000" b="1">
              <a:latin typeface="Tahoma" charset="0"/>
              <a:ea typeface="굴림" charset="-127"/>
              <a:cs typeface="굴림" charset="-127"/>
            </a:endParaRPr>
          </a:p>
        </p:txBody>
      </p:sp>
      <p:sp>
        <p:nvSpPr>
          <p:cNvPr id="463924" name="Rectangle 52"/>
          <p:cNvSpPr>
            <a:spLocks noChangeArrowheads="1"/>
          </p:cNvSpPr>
          <p:nvPr/>
        </p:nvSpPr>
        <p:spPr bwMode="auto">
          <a:xfrm>
            <a:off x="7239000" y="2286000"/>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600</a:t>
            </a:r>
            <a:endParaRPr kumimoji="1" lang="en-US" altLang="ko-KR" sz="1000" b="1">
              <a:latin typeface="Tahoma" charset="0"/>
              <a:ea typeface="굴림" charset="-127"/>
              <a:cs typeface="굴림" charset="-127"/>
            </a:endParaRPr>
          </a:p>
        </p:txBody>
      </p:sp>
      <p:sp>
        <p:nvSpPr>
          <p:cNvPr id="463925" name="Rectangle 53"/>
          <p:cNvSpPr>
            <a:spLocks noChangeArrowheads="1"/>
          </p:cNvSpPr>
          <p:nvPr/>
        </p:nvSpPr>
        <p:spPr bwMode="auto">
          <a:xfrm rot="16200000">
            <a:off x="6739731" y="3679032"/>
            <a:ext cx="1635125" cy="182562"/>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End-to-End Delay (ms)</a:t>
            </a:r>
            <a:endParaRPr kumimoji="1" lang="en-US" altLang="ko-KR" sz="1200" b="1">
              <a:latin typeface="Tahoma" charset="0"/>
              <a:ea typeface="굴림" charset="-127"/>
              <a:cs typeface="굴림" charset="-127"/>
            </a:endParaRPr>
          </a:p>
        </p:txBody>
      </p:sp>
      <p:sp>
        <p:nvSpPr>
          <p:cNvPr id="463926" name="Rectangle 54"/>
          <p:cNvSpPr>
            <a:spLocks noChangeArrowheads="1"/>
          </p:cNvSpPr>
          <p:nvPr/>
        </p:nvSpPr>
        <p:spPr bwMode="auto">
          <a:xfrm>
            <a:off x="2395538" y="2393950"/>
            <a:ext cx="1316037" cy="561975"/>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3927" name="Rectangle 55"/>
          <p:cNvSpPr>
            <a:spLocks noChangeArrowheads="1"/>
          </p:cNvSpPr>
          <p:nvPr/>
        </p:nvSpPr>
        <p:spPr bwMode="auto">
          <a:xfrm>
            <a:off x="2441575" y="2465388"/>
            <a:ext cx="7938" cy="69850"/>
          </a:xfrm>
          <a:prstGeom prst="rect">
            <a:avLst/>
          </a:prstGeom>
          <a:solidFill>
            <a:srgbClr val="607960"/>
          </a:solidFill>
          <a:ln w="9525">
            <a:noFill/>
            <a:miter lim="800000"/>
            <a:headEnd/>
            <a:tailEnd/>
          </a:ln>
        </p:spPr>
        <p:txBody>
          <a:bodyPr>
            <a:prstTxWarp prst="textNoShape">
              <a:avLst/>
            </a:prstTxWarp>
          </a:bodyPr>
          <a:lstStyle/>
          <a:p>
            <a:endParaRPr lang="en-US"/>
          </a:p>
        </p:txBody>
      </p:sp>
      <p:sp>
        <p:nvSpPr>
          <p:cNvPr id="463928" name="Rectangle 56"/>
          <p:cNvSpPr>
            <a:spLocks noChangeArrowheads="1"/>
          </p:cNvSpPr>
          <p:nvPr/>
        </p:nvSpPr>
        <p:spPr bwMode="auto">
          <a:xfrm>
            <a:off x="2449513" y="2465388"/>
            <a:ext cx="7937" cy="69850"/>
          </a:xfrm>
          <a:prstGeom prst="rect">
            <a:avLst/>
          </a:prstGeom>
          <a:solidFill>
            <a:srgbClr val="657E65"/>
          </a:solidFill>
          <a:ln w="9525">
            <a:noFill/>
            <a:miter lim="800000"/>
            <a:headEnd/>
            <a:tailEnd/>
          </a:ln>
        </p:spPr>
        <p:txBody>
          <a:bodyPr>
            <a:prstTxWarp prst="textNoShape">
              <a:avLst/>
            </a:prstTxWarp>
          </a:bodyPr>
          <a:lstStyle/>
          <a:p>
            <a:endParaRPr lang="en-US"/>
          </a:p>
        </p:txBody>
      </p:sp>
      <p:sp>
        <p:nvSpPr>
          <p:cNvPr id="463929" name="Rectangle 57"/>
          <p:cNvSpPr>
            <a:spLocks noChangeArrowheads="1"/>
          </p:cNvSpPr>
          <p:nvPr/>
        </p:nvSpPr>
        <p:spPr bwMode="auto">
          <a:xfrm>
            <a:off x="2457450" y="2465388"/>
            <a:ext cx="7938" cy="69850"/>
          </a:xfrm>
          <a:prstGeom prst="rect">
            <a:avLst/>
          </a:prstGeom>
          <a:solidFill>
            <a:srgbClr val="6D886D"/>
          </a:solidFill>
          <a:ln w="9525">
            <a:noFill/>
            <a:miter lim="800000"/>
            <a:headEnd/>
            <a:tailEnd/>
          </a:ln>
        </p:spPr>
        <p:txBody>
          <a:bodyPr>
            <a:prstTxWarp prst="textNoShape">
              <a:avLst/>
            </a:prstTxWarp>
          </a:bodyPr>
          <a:lstStyle/>
          <a:p>
            <a:endParaRPr lang="en-US"/>
          </a:p>
        </p:txBody>
      </p:sp>
      <p:sp>
        <p:nvSpPr>
          <p:cNvPr id="463930" name="Rectangle 58"/>
          <p:cNvSpPr>
            <a:spLocks noChangeArrowheads="1"/>
          </p:cNvSpPr>
          <p:nvPr/>
        </p:nvSpPr>
        <p:spPr bwMode="auto">
          <a:xfrm>
            <a:off x="2465388" y="2465388"/>
            <a:ext cx="7937" cy="69850"/>
          </a:xfrm>
          <a:prstGeom prst="rect">
            <a:avLst/>
          </a:prstGeom>
          <a:solidFill>
            <a:srgbClr val="759375"/>
          </a:solidFill>
          <a:ln w="9525">
            <a:noFill/>
            <a:miter lim="800000"/>
            <a:headEnd/>
            <a:tailEnd/>
          </a:ln>
        </p:spPr>
        <p:txBody>
          <a:bodyPr>
            <a:prstTxWarp prst="textNoShape">
              <a:avLst/>
            </a:prstTxWarp>
          </a:bodyPr>
          <a:lstStyle/>
          <a:p>
            <a:endParaRPr lang="en-US"/>
          </a:p>
        </p:txBody>
      </p:sp>
      <p:sp>
        <p:nvSpPr>
          <p:cNvPr id="463931" name="Rectangle 59"/>
          <p:cNvSpPr>
            <a:spLocks noChangeArrowheads="1"/>
          </p:cNvSpPr>
          <p:nvPr/>
        </p:nvSpPr>
        <p:spPr bwMode="auto">
          <a:xfrm>
            <a:off x="2473325" y="2465388"/>
            <a:ext cx="7938" cy="69850"/>
          </a:xfrm>
          <a:prstGeom prst="rect">
            <a:avLst/>
          </a:prstGeom>
          <a:solidFill>
            <a:srgbClr val="80A080"/>
          </a:solidFill>
          <a:ln w="9525">
            <a:noFill/>
            <a:miter lim="800000"/>
            <a:headEnd/>
            <a:tailEnd/>
          </a:ln>
        </p:spPr>
        <p:txBody>
          <a:bodyPr>
            <a:prstTxWarp prst="textNoShape">
              <a:avLst/>
            </a:prstTxWarp>
          </a:bodyPr>
          <a:lstStyle/>
          <a:p>
            <a:endParaRPr lang="en-US"/>
          </a:p>
        </p:txBody>
      </p:sp>
      <p:sp>
        <p:nvSpPr>
          <p:cNvPr id="463932" name="Rectangle 60"/>
          <p:cNvSpPr>
            <a:spLocks noChangeArrowheads="1"/>
          </p:cNvSpPr>
          <p:nvPr/>
        </p:nvSpPr>
        <p:spPr bwMode="auto">
          <a:xfrm>
            <a:off x="2481263" y="2465388"/>
            <a:ext cx="7937" cy="69850"/>
          </a:xfrm>
          <a:prstGeom prst="rect">
            <a:avLst/>
          </a:prstGeom>
          <a:solidFill>
            <a:srgbClr val="8BAE8B"/>
          </a:solidFill>
          <a:ln w="9525">
            <a:noFill/>
            <a:miter lim="800000"/>
            <a:headEnd/>
            <a:tailEnd/>
          </a:ln>
        </p:spPr>
        <p:txBody>
          <a:bodyPr>
            <a:prstTxWarp prst="textNoShape">
              <a:avLst/>
            </a:prstTxWarp>
          </a:bodyPr>
          <a:lstStyle/>
          <a:p>
            <a:endParaRPr lang="en-US"/>
          </a:p>
        </p:txBody>
      </p:sp>
      <p:sp>
        <p:nvSpPr>
          <p:cNvPr id="463933" name="Rectangle 61"/>
          <p:cNvSpPr>
            <a:spLocks noChangeArrowheads="1"/>
          </p:cNvSpPr>
          <p:nvPr/>
        </p:nvSpPr>
        <p:spPr bwMode="auto">
          <a:xfrm>
            <a:off x="2489200" y="2465388"/>
            <a:ext cx="7938" cy="69850"/>
          </a:xfrm>
          <a:prstGeom prst="rect">
            <a:avLst/>
          </a:prstGeom>
          <a:solidFill>
            <a:srgbClr val="97BD97"/>
          </a:solidFill>
          <a:ln w="9525">
            <a:noFill/>
            <a:miter lim="800000"/>
            <a:headEnd/>
            <a:tailEnd/>
          </a:ln>
        </p:spPr>
        <p:txBody>
          <a:bodyPr>
            <a:prstTxWarp prst="textNoShape">
              <a:avLst/>
            </a:prstTxWarp>
          </a:bodyPr>
          <a:lstStyle/>
          <a:p>
            <a:endParaRPr lang="en-US"/>
          </a:p>
        </p:txBody>
      </p:sp>
      <p:sp>
        <p:nvSpPr>
          <p:cNvPr id="463934" name="Rectangle 62"/>
          <p:cNvSpPr>
            <a:spLocks noChangeArrowheads="1"/>
          </p:cNvSpPr>
          <p:nvPr/>
        </p:nvSpPr>
        <p:spPr bwMode="auto">
          <a:xfrm>
            <a:off x="2497138" y="2465388"/>
            <a:ext cx="7937" cy="69850"/>
          </a:xfrm>
          <a:prstGeom prst="rect">
            <a:avLst/>
          </a:prstGeom>
          <a:solidFill>
            <a:srgbClr val="A4CCA4"/>
          </a:solidFill>
          <a:ln w="9525">
            <a:noFill/>
            <a:miter lim="800000"/>
            <a:headEnd/>
            <a:tailEnd/>
          </a:ln>
        </p:spPr>
        <p:txBody>
          <a:bodyPr>
            <a:prstTxWarp prst="textNoShape">
              <a:avLst/>
            </a:prstTxWarp>
          </a:bodyPr>
          <a:lstStyle/>
          <a:p>
            <a:endParaRPr lang="en-US"/>
          </a:p>
        </p:txBody>
      </p:sp>
      <p:sp>
        <p:nvSpPr>
          <p:cNvPr id="463935" name="Rectangle 63"/>
          <p:cNvSpPr>
            <a:spLocks noChangeArrowheads="1"/>
          </p:cNvSpPr>
          <p:nvPr/>
        </p:nvSpPr>
        <p:spPr bwMode="auto">
          <a:xfrm>
            <a:off x="2505075" y="2465388"/>
            <a:ext cx="7938" cy="69850"/>
          </a:xfrm>
          <a:prstGeom prst="rect">
            <a:avLst/>
          </a:prstGeom>
          <a:solidFill>
            <a:srgbClr val="AEDAAE"/>
          </a:solidFill>
          <a:ln w="9525">
            <a:noFill/>
            <a:miter lim="800000"/>
            <a:headEnd/>
            <a:tailEnd/>
          </a:ln>
        </p:spPr>
        <p:txBody>
          <a:bodyPr>
            <a:prstTxWarp prst="textNoShape">
              <a:avLst/>
            </a:prstTxWarp>
          </a:bodyPr>
          <a:lstStyle/>
          <a:p>
            <a:endParaRPr lang="en-US"/>
          </a:p>
        </p:txBody>
      </p:sp>
      <p:sp>
        <p:nvSpPr>
          <p:cNvPr id="463936" name="Rectangle 64"/>
          <p:cNvSpPr>
            <a:spLocks noChangeArrowheads="1"/>
          </p:cNvSpPr>
          <p:nvPr/>
        </p:nvSpPr>
        <p:spPr bwMode="auto">
          <a:xfrm>
            <a:off x="2513013" y="2465388"/>
            <a:ext cx="6350" cy="69850"/>
          </a:xfrm>
          <a:prstGeom prst="rect">
            <a:avLst/>
          </a:prstGeom>
          <a:solidFill>
            <a:srgbClr val="B7E5B7"/>
          </a:solidFill>
          <a:ln w="9525">
            <a:noFill/>
            <a:miter lim="800000"/>
            <a:headEnd/>
            <a:tailEnd/>
          </a:ln>
        </p:spPr>
        <p:txBody>
          <a:bodyPr>
            <a:prstTxWarp prst="textNoShape">
              <a:avLst/>
            </a:prstTxWarp>
          </a:bodyPr>
          <a:lstStyle/>
          <a:p>
            <a:endParaRPr lang="en-US"/>
          </a:p>
        </p:txBody>
      </p:sp>
      <p:sp>
        <p:nvSpPr>
          <p:cNvPr id="463937" name="Rectangle 65"/>
          <p:cNvSpPr>
            <a:spLocks noChangeArrowheads="1"/>
          </p:cNvSpPr>
          <p:nvPr/>
        </p:nvSpPr>
        <p:spPr bwMode="auto">
          <a:xfrm>
            <a:off x="2519363" y="2465388"/>
            <a:ext cx="7937" cy="69850"/>
          </a:xfrm>
          <a:prstGeom prst="rect">
            <a:avLst/>
          </a:prstGeom>
          <a:solidFill>
            <a:srgbClr val="BEEEBE"/>
          </a:solidFill>
          <a:ln w="9525">
            <a:noFill/>
            <a:miter lim="800000"/>
            <a:headEnd/>
            <a:tailEnd/>
          </a:ln>
        </p:spPr>
        <p:txBody>
          <a:bodyPr>
            <a:prstTxWarp prst="textNoShape">
              <a:avLst/>
            </a:prstTxWarp>
          </a:bodyPr>
          <a:lstStyle/>
          <a:p>
            <a:endParaRPr lang="en-US"/>
          </a:p>
        </p:txBody>
      </p:sp>
      <p:sp>
        <p:nvSpPr>
          <p:cNvPr id="463938" name="Rectangle 66"/>
          <p:cNvSpPr>
            <a:spLocks noChangeArrowheads="1"/>
          </p:cNvSpPr>
          <p:nvPr/>
        </p:nvSpPr>
        <p:spPr bwMode="auto">
          <a:xfrm>
            <a:off x="2527300" y="2465388"/>
            <a:ext cx="7938" cy="69850"/>
          </a:xfrm>
          <a:prstGeom prst="rect">
            <a:avLst/>
          </a:prstGeom>
          <a:solidFill>
            <a:srgbClr val="C3F4C3"/>
          </a:solidFill>
          <a:ln w="9525">
            <a:noFill/>
            <a:miter lim="800000"/>
            <a:headEnd/>
            <a:tailEnd/>
          </a:ln>
        </p:spPr>
        <p:txBody>
          <a:bodyPr>
            <a:prstTxWarp prst="textNoShape">
              <a:avLst/>
            </a:prstTxWarp>
          </a:bodyPr>
          <a:lstStyle/>
          <a:p>
            <a:endParaRPr lang="en-US"/>
          </a:p>
        </p:txBody>
      </p:sp>
      <p:sp>
        <p:nvSpPr>
          <p:cNvPr id="463939" name="Rectangle 67"/>
          <p:cNvSpPr>
            <a:spLocks noChangeArrowheads="1"/>
          </p:cNvSpPr>
          <p:nvPr/>
        </p:nvSpPr>
        <p:spPr bwMode="auto">
          <a:xfrm>
            <a:off x="2535238" y="2465388"/>
            <a:ext cx="7937" cy="69850"/>
          </a:xfrm>
          <a:prstGeom prst="rect">
            <a:avLst/>
          </a:prstGeom>
          <a:solidFill>
            <a:srgbClr val="C7FAC7"/>
          </a:solidFill>
          <a:ln w="9525">
            <a:noFill/>
            <a:miter lim="800000"/>
            <a:headEnd/>
            <a:tailEnd/>
          </a:ln>
        </p:spPr>
        <p:txBody>
          <a:bodyPr>
            <a:prstTxWarp prst="textNoShape">
              <a:avLst/>
            </a:prstTxWarp>
          </a:bodyPr>
          <a:lstStyle/>
          <a:p>
            <a:endParaRPr lang="en-US"/>
          </a:p>
        </p:txBody>
      </p:sp>
      <p:sp>
        <p:nvSpPr>
          <p:cNvPr id="463940" name="Rectangle 68"/>
          <p:cNvSpPr>
            <a:spLocks noChangeArrowheads="1"/>
          </p:cNvSpPr>
          <p:nvPr/>
        </p:nvSpPr>
        <p:spPr bwMode="auto">
          <a:xfrm>
            <a:off x="2543175" y="2465388"/>
            <a:ext cx="7938" cy="69850"/>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3941" name="Rectangle 69"/>
          <p:cNvSpPr>
            <a:spLocks noChangeArrowheads="1"/>
          </p:cNvSpPr>
          <p:nvPr/>
        </p:nvSpPr>
        <p:spPr bwMode="auto">
          <a:xfrm>
            <a:off x="2551113" y="2465388"/>
            <a:ext cx="7937" cy="69850"/>
          </a:xfrm>
          <a:prstGeom prst="rect">
            <a:avLst/>
          </a:prstGeom>
          <a:solidFill>
            <a:srgbClr val="CCFFCC"/>
          </a:solidFill>
          <a:ln w="9525">
            <a:noFill/>
            <a:miter lim="800000"/>
            <a:headEnd/>
            <a:tailEnd/>
          </a:ln>
        </p:spPr>
        <p:txBody>
          <a:bodyPr>
            <a:prstTxWarp prst="textNoShape">
              <a:avLst/>
            </a:prstTxWarp>
          </a:bodyPr>
          <a:lstStyle/>
          <a:p>
            <a:endParaRPr lang="en-US"/>
          </a:p>
        </p:txBody>
      </p:sp>
      <p:sp>
        <p:nvSpPr>
          <p:cNvPr id="463942" name="Rectangle 70"/>
          <p:cNvSpPr>
            <a:spLocks noChangeArrowheads="1"/>
          </p:cNvSpPr>
          <p:nvPr/>
        </p:nvSpPr>
        <p:spPr bwMode="auto">
          <a:xfrm>
            <a:off x="2559050" y="2465388"/>
            <a:ext cx="7938" cy="69850"/>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3943" name="Rectangle 71"/>
          <p:cNvSpPr>
            <a:spLocks noChangeArrowheads="1"/>
          </p:cNvSpPr>
          <p:nvPr/>
        </p:nvSpPr>
        <p:spPr bwMode="auto">
          <a:xfrm>
            <a:off x="2566988" y="2465388"/>
            <a:ext cx="7937" cy="69850"/>
          </a:xfrm>
          <a:prstGeom prst="rect">
            <a:avLst/>
          </a:prstGeom>
          <a:solidFill>
            <a:srgbClr val="C7FAC7"/>
          </a:solidFill>
          <a:ln w="9525">
            <a:noFill/>
            <a:miter lim="800000"/>
            <a:headEnd/>
            <a:tailEnd/>
          </a:ln>
        </p:spPr>
        <p:txBody>
          <a:bodyPr>
            <a:prstTxWarp prst="textNoShape">
              <a:avLst/>
            </a:prstTxWarp>
          </a:bodyPr>
          <a:lstStyle/>
          <a:p>
            <a:endParaRPr lang="en-US"/>
          </a:p>
        </p:txBody>
      </p:sp>
      <p:sp>
        <p:nvSpPr>
          <p:cNvPr id="463944" name="Rectangle 72"/>
          <p:cNvSpPr>
            <a:spLocks noChangeArrowheads="1"/>
          </p:cNvSpPr>
          <p:nvPr/>
        </p:nvSpPr>
        <p:spPr bwMode="auto">
          <a:xfrm>
            <a:off x="2574925" y="2465388"/>
            <a:ext cx="7938" cy="69850"/>
          </a:xfrm>
          <a:prstGeom prst="rect">
            <a:avLst/>
          </a:prstGeom>
          <a:solidFill>
            <a:srgbClr val="C3F4C3"/>
          </a:solidFill>
          <a:ln w="9525">
            <a:noFill/>
            <a:miter lim="800000"/>
            <a:headEnd/>
            <a:tailEnd/>
          </a:ln>
        </p:spPr>
        <p:txBody>
          <a:bodyPr>
            <a:prstTxWarp prst="textNoShape">
              <a:avLst/>
            </a:prstTxWarp>
          </a:bodyPr>
          <a:lstStyle/>
          <a:p>
            <a:endParaRPr lang="en-US"/>
          </a:p>
        </p:txBody>
      </p:sp>
      <p:sp>
        <p:nvSpPr>
          <p:cNvPr id="463945" name="Rectangle 73"/>
          <p:cNvSpPr>
            <a:spLocks noChangeArrowheads="1"/>
          </p:cNvSpPr>
          <p:nvPr/>
        </p:nvSpPr>
        <p:spPr bwMode="auto">
          <a:xfrm>
            <a:off x="2582863" y="2465388"/>
            <a:ext cx="7937" cy="69850"/>
          </a:xfrm>
          <a:prstGeom prst="rect">
            <a:avLst/>
          </a:prstGeom>
          <a:solidFill>
            <a:srgbClr val="BEEEBE"/>
          </a:solidFill>
          <a:ln w="9525">
            <a:noFill/>
            <a:miter lim="800000"/>
            <a:headEnd/>
            <a:tailEnd/>
          </a:ln>
        </p:spPr>
        <p:txBody>
          <a:bodyPr>
            <a:prstTxWarp prst="textNoShape">
              <a:avLst/>
            </a:prstTxWarp>
          </a:bodyPr>
          <a:lstStyle/>
          <a:p>
            <a:endParaRPr lang="en-US"/>
          </a:p>
        </p:txBody>
      </p:sp>
      <p:sp>
        <p:nvSpPr>
          <p:cNvPr id="463946" name="Rectangle 74"/>
          <p:cNvSpPr>
            <a:spLocks noChangeArrowheads="1"/>
          </p:cNvSpPr>
          <p:nvPr/>
        </p:nvSpPr>
        <p:spPr bwMode="auto">
          <a:xfrm>
            <a:off x="2590800" y="2465388"/>
            <a:ext cx="7938" cy="69850"/>
          </a:xfrm>
          <a:prstGeom prst="rect">
            <a:avLst/>
          </a:prstGeom>
          <a:solidFill>
            <a:srgbClr val="B7E5B7"/>
          </a:solidFill>
          <a:ln w="9525">
            <a:noFill/>
            <a:miter lim="800000"/>
            <a:headEnd/>
            <a:tailEnd/>
          </a:ln>
        </p:spPr>
        <p:txBody>
          <a:bodyPr>
            <a:prstTxWarp prst="textNoShape">
              <a:avLst/>
            </a:prstTxWarp>
          </a:bodyPr>
          <a:lstStyle/>
          <a:p>
            <a:endParaRPr lang="en-US"/>
          </a:p>
        </p:txBody>
      </p:sp>
      <p:sp>
        <p:nvSpPr>
          <p:cNvPr id="463947" name="Rectangle 75"/>
          <p:cNvSpPr>
            <a:spLocks noChangeArrowheads="1"/>
          </p:cNvSpPr>
          <p:nvPr/>
        </p:nvSpPr>
        <p:spPr bwMode="auto">
          <a:xfrm>
            <a:off x="2598738" y="2465388"/>
            <a:ext cx="6350" cy="69850"/>
          </a:xfrm>
          <a:prstGeom prst="rect">
            <a:avLst/>
          </a:prstGeom>
          <a:solidFill>
            <a:srgbClr val="AEDAAE"/>
          </a:solidFill>
          <a:ln w="9525">
            <a:noFill/>
            <a:miter lim="800000"/>
            <a:headEnd/>
            <a:tailEnd/>
          </a:ln>
        </p:spPr>
        <p:txBody>
          <a:bodyPr>
            <a:prstTxWarp prst="textNoShape">
              <a:avLst/>
            </a:prstTxWarp>
          </a:bodyPr>
          <a:lstStyle/>
          <a:p>
            <a:endParaRPr lang="en-US"/>
          </a:p>
        </p:txBody>
      </p:sp>
      <p:sp>
        <p:nvSpPr>
          <p:cNvPr id="463948" name="Rectangle 76"/>
          <p:cNvSpPr>
            <a:spLocks noChangeArrowheads="1"/>
          </p:cNvSpPr>
          <p:nvPr/>
        </p:nvSpPr>
        <p:spPr bwMode="auto">
          <a:xfrm>
            <a:off x="2605088" y="2465388"/>
            <a:ext cx="7937" cy="69850"/>
          </a:xfrm>
          <a:prstGeom prst="rect">
            <a:avLst/>
          </a:prstGeom>
          <a:solidFill>
            <a:srgbClr val="A4CCA4"/>
          </a:solidFill>
          <a:ln w="9525">
            <a:noFill/>
            <a:miter lim="800000"/>
            <a:headEnd/>
            <a:tailEnd/>
          </a:ln>
        </p:spPr>
        <p:txBody>
          <a:bodyPr>
            <a:prstTxWarp prst="textNoShape">
              <a:avLst/>
            </a:prstTxWarp>
          </a:bodyPr>
          <a:lstStyle/>
          <a:p>
            <a:endParaRPr lang="en-US"/>
          </a:p>
        </p:txBody>
      </p:sp>
      <p:sp>
        <p:nvSpPr>
          <p:cNvPr id="463949" name="Rectangle 77"/>
          <p:cNvSpPr>
            <a:spLocks noChangeArrowheads="1"/>
          </p:cNvSpPr>
          <p:nvPr/>
        </p:nvSpPr>
        <p:spPr bwMode="auto">
          <a:xfrm>
            <a:off x="2613025" y="2465388"/>
            <a:ext cx="7938" cy="69850"/>
          </a:xfrm>
          <a:prstGeom prst="rect">
            <a:avLst/>
          </a:prstGeom>
          <a:solidFill>
            <a:srgbClr val="98BE98"/>
          </a:solidFill>
          <a:ln w="9525">
            <a:noFill/>
            <a:miter lim="800000"/>
            <a:headEnd/>
            <a:tailEnd/>
          </a:ln>
        </p:spPr>
        <p:txBody>
          <a:bodyPr>
            <a:prstTxWarp prst="textNoShape">
              <a:avLst/>
            </a:prstTxWarp>
          </a:bodyPr>
          <a:lstStyle/>
          <a:p>
            <a:endParaRPr lang="en-US"/>
          </a:p>
        </p:txBody>
      </p:sp>
      <p:sp>
        <p:nvSpPr>
          <p:cNvPr id="463950" name="Rectangle 78"/>
          <p:cNvSpPr>
            <a:spLocks noChangeArrowheads="1"/>
          </p:cNvSpPr>
          <p:nvPr/>
        </p:nvSpPr>
        <p:spPr bwMode="auto">
          <a:xfrm>
            <a:off x="2620963" y="2465388"/>
            <a:ext cx="7937" cy="69850"/>
          </a:xfrm>
          <a:prstGeom prst="rect">
            <a:avLst/>
          </a:prstGeom>
          <a:solidFill>
            <a:srgbClr val="8BAE8B"/>
          </a:solidFill>
          <a:ln w="9525">
            <a:noFill/>
            <a:miter lim="800000"/>
            <a:headEnd/>
            <a:tailEnd/>
          </a:ln>
        </p:spPr>
        <p:txBody>
          <a:bodyPr>
            <a:prstTxWarp prst="textNoShape">
              <a:avLst/>
            </a:prstTxWarp>
          </a:bodyPr>
          <a:lstStyle/>
          <a:p>
            <a:endParaRPr lang="en-US"/>
          </a:p>
        </p:txBody>
      </p:sp>
      <p:sp>
        <p:nvSpPr>
          <p:cNvPr id="463951" name="Rectangle 79"/>
          <p:cNvSpPr>
            <a:spLocks noChangeArrowheads="1"/>
          </p:cNvSpPr>
          <p:nvPr/>
        </p:nvSpPr>
        <p:spPr bwMode="auto">
          <a:xfrm>
            <a:off x="2628900" y="2465388"/>
            <a:ext cx="7938" cy="69850"/>
          </a:xfrm>
          <a:prstGeom prst="rect">
            <a:avLst/>
          </a:prstGeom>
          <a:solidFill>
            <a:srgbClr val="80A080"/>
          </a:solidFill>
          <a:ln w="9525">
            <a:noFill/>
            <a:miter lim="800000"/>
            <a:headEnd/>
            <a:tailEnd/>
          </a:ln>
        </p:spPr>
        <p:txBody>
          <a:bodyPr>
            <a:prstTxWarp prst="textNoShape">
              <a:avLst/>
            </a:prstTxWarp>
          </a:bodyPr>
          <a:lstStyle/>
          <a:p>
            <a:endParaRPr lang="en-US"/>
          </a:p>
        </p:txBody>
      </p:sp>
      <p:sp>
        <p:nvSpPr>
          <p:cNvPr id="463952" name="Rectangle 80"/>
          <p:cNvSpPr>
            <a:spLocks noChangeArrowheads="1"/>
          </p:cNvSpPr>
          <p:nvPr/>
        </p:nvSpPr>
        <p:spPr bwMode="auto">
          <a:xfrm>
            <a:off x="2636838" y="2465388"/>
            <a:ext cx="7937" cy="69850"/>
          </a:xfrm>
          <a:prstGeom prst="rect">
            <a:avLst/>
          </a:prstGeom>
          <a:solidFill>
            <a:srgbClr val="759375"/>
          </a:solidFill>
          <a:ln w="9525">
            <a:noFill/>
            <a:miter lim="800000"/>
            <a:headEnd/>
            <a:tailEnd/>
          </a:ln>
        </p:spPr>
        <p:txBody>
          <a:bodyPr>
            <a:prstTxWarp prst="textNoShape">
              <a:avLst/>
            </a:prstTxWarp>
          </a:bodyPr>
          <a:lstStyle/>
          <a:p>
            <a:endParaRPr lang="en-US"/>
          </a:p>
        </p:txBody>
      </p:sp>
      <p:sp>
        <p:nvSpPr>
          <p:cNvPr id="463953" name="Rectangle 81"/>
          <p:cNvSpPr>
            <a:spLocks noChangeArrowheads="1"/>
          </p:cNvSpPr>
          <p:nvPr/>
        </p:nvSpPr>
        <p:spPr bwMode="auto">
          <a:xfrm>
            <a:off x="2644775" y="2465388"/>
            <a:ext cx="7938" cy="69850"/>
          </a:xfrm>
          <a:prstGeom prst="rect">
            <a:avLst/>
          </a:prstGeom>
          <a:solidFill>
            <a:srgbClr val="6D886D"/>
          </a:solidFill>
          <a:ln w="9525">
            <a:noFill/>
            <a:miter lim="800000"/>
            <a:headEnd/>
            <a:tailEnd/>
          </a:ln>
        </p:spPr>
        <p:txBody>
          <a:bodyPr>
            <a:prstTxWarp prst="textNoShape">
              <a:avLst/>
            </a:prstTxWarp>
          </a:bodyPr>
          <a:lstStyle/>
          <a:p>
            <a:endParaRPr lang="en-US"/>
          </a:p>
        </p:txBody>
      </p:sp>
      <p:sp>
        <p:nvSpPr>
          <p:cNvPr id="463954" name="Rectangle 82"/>
          <p:cNvSpPr>
            <a:spLocks noChangeArrowheads="1"/>
          </p:cNvSpPr>
          <p:nvPr/>
        </p:nvSpPr>
        <p:spPr bwMode="auto">
          <a:xfrm>
            <a:off x="2652713" y="2465388"/>
            <a:ext cx="7937" cy="69850"/>
          </a:xfrm>
          <a:prstGeom prst="rect">
            <a:avLst/>
          </a:prstGeom>
          <a:solidFill>
            <a:srgbClr val="657E65"/>
          </a:solidFill>
          <a:ln w="9525">
            <a:noFill/>
            <a:miter lim="800000"/>
            <a:headEnd/>
            <a:tailEnd/>
          </a:ln>
        </p:spPr>
        <p:txBody>
          <a:bodyPr>
            <a:prstTxWarp prst="textNoShape">
              <a:avLst/>
            </a:prstTxWarp>
          </a:bodyPr>
          <a:lstStyle/>
          <a:p>
            <a:endParaRPr lang="en-US"/>
          </a:p>
        </p:txBody>
      </p:sp>
      <p:sp>
        <p:nvSpPr>
          <p:cNvPr id="463955" name="Rectangle 83"/>
          <p:cNvSpPr>
            <a:spLocks noChangeArrowheads="1"/>
          </p:cNvSpPr>
          <p:nvPr/>
        </p:nvSpPr>
        <p:spPr bwMode="auto">
          <a:xfrm>
            <a:off x="2660650" y="2465388"/>
            <a:ext cx="7938" cy="69850"/>
          </a:xfrm>
          <a:prstGeom prst="rect">
            <a:avLst/>
          </a:prstGeom>
          <a:solidFill>
            <a:srgbClr val="607960"/>
          </a:solidFill>
          <a:ln w="9525">
            <a:noFill/>
            <a:miter lim="800000"/>
            <a:headEnd/>
            <a:tailEnd/>
          </a:ln>
        </p:spPr>
        <p:txBody>
          <a:bodyPr>
            <a:prstTxWarp prst="textNoShape">
              <a:avLst/>
            </a:prstTxWarp>
          </a:bodyPr>
          <a:lstStyle/>
          <a:p>
            <a:endParaRPr lang="en-US"/>
          </a:p>
        </p:txBody>
      </p:sp>
      <p:sp>
        <p:nvSpPr>
          <p:cNvPr id="463956" name="Rectangle 84"/>
          <p:cNvSpPr>
            <a:spLocks noChangeArrowheads="1"/>
          </p:cNvSpPr>
          <p:nvPr/>
        </p:nvSpPr>
        <p:spPr bwMode="auto">
          <a:xfrm>
            <a:off x="2441575" y="2465388"/>
            <a:ext cx="227013" cy="69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957" name="Rectangle 85"/>
          <p:cNvSpPr>
            <a:spLocks noChangeArrowheads="1"/>
          </p:cNvSpPr>
          <p:nvPr/>
        </p:nvSpPr>
        <p:spPr bwMode="auto">
          <a:xfrm>
            <a:off x="2706688" y="2425700"/>
            <a:ext cx="919162"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FTP Throughput</a:t>
            </a:r>
            <a:endParaRPr kumimoji="1" lang="en-US" altLang="ko-KR">
              <a:latin typeface="Tahoma" charset="0"/>
              <a:ea typeface="굴림" charset="-127"/>
              <a:cs typeface="굴림" charset="-127"/>
            </a:endParaRPr>
          </a:p>
        </p:txBody>
      </p:sp>
      <p:sp>
        <p:nvSpPr>
          <p:cNvPr id="463958" name="Rectangle 86"/>
          <p:cNvSpPr>
            <a:spLocks noChangeArrowheads="1"/>
          </p:cNvSpPr>
          <p:nvPr/>
        </p:nvSpPr>
        <p:spPr bwMode="auto">
          <a:xfrm>
            <a:off x="2441575" y="2651125"/>
            <a:ext cx="7938" cy="69850"/>
          </a:xfrm>
          <a:prstGeom prst="rect">
            <a:avLst/>
          </a:prstGeom>
          <a:solidFill>
            <a:srgbClr val="007900"/>
          </a:solidFill>
          <a:ln w="9525">
            <a:noFill/>
            <a:miter lim="800000"/>
            <a:headEnd/>
            <a:tailEnd/>
          </a:ln>
        </p:spPr>
        <p:txBody>
          <a:bodyPr>
            <a:prstTxWarp prst="textNoShape">
              <a:avLst/>
            </a:prstTxWarp>
          </a:bodyPr>
          <a:lstStyle/>
          <a:p>
            <a:endParaRPr lang="en-US"/>
          </a:p>
        </p:txBody>
      </p:sp>
      <p:sp>
        <p:nvSpPr>
          <p:cNvPr id="463959" name="Rectangle 87"/>
          <p:cNvSpPr>
            <a:spLocks noChangeArrowheads="1"/>
          </p:cNvSpPr>
          <p:nvPr/>
        </p:nvSpPr>
        <p:spPr bwMode="auto">
          <a:xfrm>
            <a:off x="2449513" y="2651125"/>
            <a:ext cx="7937" cy="69850"/>
          </a:xfrm>
          <a:prstGeom prst="rect">
            <a:avLst/>
          </a:prstGeom>
          <a:solidFill>
            <a:srgbClr val="007E00"/>
          </a:solidFill>
          <a:ln w="9525">
            <a:noFill/>
            <a:miter lim="800000"/>
            <a:headEnd/>
            <a:tailEnd/>
          </a:ln>
        </p:spPr>
        <p:txBody>
          <a:bodyPr>
            <a:prstTxWarp prst="textNoShape">
              <a:avLst/>
            </a:prstTxWarp>
          </a:bodyPr>
          <a:lstStyle/>
          <a:p>
            <a:endParaRPr lang="en-US"/>
          </a:p>
        </p:txBody>
      </p:sp>
      <p:sp>
        <p:nvSpPr>
          <p:cNvPr id="463960" name="Rectangle 88"/>
          <p:cNvSpPr>
            <a:spLocks noChangeArrowheads="1"/>
          </p:cNvSpPr>
          <p:nvPr/>
        </p:nvSpPr>
        <p:spPr bwMode="auto">
          <a:xfrm>
            <a:off x="2457450" y="2651125"/>
            <a:ext cx="7938" cy="69850"/>
          </a:xfrm>
          <a:prstGeom prst="rect">
            <a:avLst/>
          </a:prstGeom>
          <a:solidFill>
            <a:srgbClr val="008800"/>
          </a:solidFill>
          <a:ln w="9525">
            <a:noFill/>
            <a:miter lim="800000"/>
            <a:headEnd/>
            <a:tailEnd/>
          </a:ln>
        </p:spPr>
        <p:txBody>
          <a:bodyPr>
            <a:prstTxWarp prst="textNoShape">
              <a:avLst/>
            </a:prstTxWarp>
          </a:bodyPr>
          <a:lstStyle/>
          <a:p>
            <a:endParaRPr lang="en-US"/>
          </a:p>
        </p:txBody>
      </p:sp>
      <p:sp>
        <p:nvSpPr>
          <p:cNvPr id="463961" name="Rectangle 89"/>
          <p:cNvSpPr>
            <a:spLocks noChangeArrowheads="1"/>
          </p:cNvSpPr>
          <p:nvPr/>
        </p:nvSpPr>
        <p:spPr bwMode="auto">
          <a:xfrm>
            <a:off x="2465388" y="2651125"/>
            <a:ext cx="7937" cy="69850"/>
          </a:xfrm>
          <a:prstGeom prst="rect">
            <a:avLst/>
          </a:prstGeom>
          <a:solidFill>
            <a:srgbClr val="009300"/>
          </a:solidFill>
          <a:ln w="9525">
            <a:noFill/>
            <a:miter lim="800000"/>
            <a:headEnd/>
            <a:tailEnd/>
          </a:ln>
        </p:spPr>
        <p:txBody>
          <a:bodyPr>
            <a:prstTxWarp prst="textNoShape">
              <a:avLst/>
            </a:prstTxWarp>
          </a:bodyPr>
          <a:lstStyle/>
          <a:p>
            <a:endParaRPr lang="en-US"/>
          </a:p>
        </p:txBody>
      </p:sp>
      <p:sp>
        <p:nvSpPr>
          <p:cNvPr id="463962" name="Rectangle 90"/>
          <p:cNvSpPr>
            <a:spLocks noChangeArrowheads="1"/>
          </p:cNvSpPr>
          <p:nvPr/>
        </p:nvSpPr>
        <p:spPr bwMode="auto">
          <a:xfrm>
            <a:off x="2473325" y="2651125"/>
            <a:ext cx="7938" cy="69850"/>
          </a:xfrm>
          <a:prstGeom prst="rect">
            <a:avLst/>
          </a:prstGeom>
          <a:solidFill>
            <a:srgbClr val="00A000"/>
          </a:solidFill>
          <a:ln w="9525">
            <a:noFill/>
            <a:miter lim="800000"/>
            <a:headEnd/>
            <a:tailEnd/>
          </a:ln>
        </p:spPr>
        <p:txBody>
          <a:bodyPr>
            <a:prstTxWarp prst="textNoShape">
              <a:avLst/>
            </a:prstTxWarp>
          </a:bodyPr>
          <a:lstStyle/>
          <a:p>
            <a:endParaRPr lang="en-US"/>
          </a:p>
        </p:txBody>
      </p:sp>
      <p:sp>
        <p:nvSpPr>
          <p:cNvPr id="463963" name="Rectangle 91"/>
          <p:cNvSpPr>
            <a:spLocks noChangeArrowheads="1"/>
          </p:cNvSpPr>
          <p:nvPr/>
        </p:nvSpPr>
        <p:spPr bwMode="auto">
          <a:xfrm>
            <a:off x="2481263" y="2651125"/>
            <a:ext cx="7937" cy="69850"/>
          </a:xfrm>
          <a:prstGeom prst="rect">
            <a:avLst/>
          </a:prstGeom>
          <a:solidFill>
            <a:srgbClr val="00AE00"/>
          </a:solidFill>
          <a:ln w="9525">
            <a:noFill/>
            <a:miter lim="800000"/>
            <a:headEnd/>
            <a:tailEnd/>
          </a:ln>
        </p:spPr>
        <p:txBody>
          <a:bodyPr>
            <a:prstTxWarp prst="textNoShape">
              <a:avLst/>
            </a:prstTxWarp>
          </a:bodyPr>
          <a:lstStyle/>
          <a:p>
            <a:endParaRPr lang="en-US"/>
          </a:p>
        </p:txBody>
      </p:sp>
      <p:sp>
        <p:nvSpPr>
          <p:cNvPr id="463964" name="Rectangle 92"/>
          <p:cNvSpPr>
            <a:spLocks noChangeArrowheads="1"/>
          </p:cNvSpPr>
          <p:nvPr/>
        </p:nvSpPr>
        <p:spPr bwMode="auto">
          <a:xfrm>
            <a:off x="2489200" y="2651125"/>
            <a:ext cx="7938" cy="69850"/>
          </a:xfrm>
          <a:prstGeom prst="rect">
            <a:avLst/>
          </a:prstGeom>
          <a:solidFill>
            <a:srgbClr val="00BD00"/>
          </a:solidFill>
          <a:ln w="9525">
            <a:noFill/>
            <a:miter lim="800000"/>
            <a:headEnd/>
            <a:tailEnd/>
          </a:ln>
        </p:spPr>
        <p:txBody>
          <a:bodyPr>
            <a:prstTxWarp prst="textNoShape">
              <a:avLst/>
            </a:prstTxWarp>
          </a:bodyPr>
          <a:lstStyle/>
          <a:p>
            <a:endParaRPr lang="en-US"/>
          </a:p>
        </p:txBody>
      </p:sp>
      <p:sp>
        <p:nvSpPr>
          <p:cNvPr id="463965" name="Rectangle 93"/>
          <p:cNvSpPr>
            <a:spLocks noChangeArrowheads="1"/>
          </p:cNvSpPr>
          <p:nvPr/>
        </p:nvSpPr>
        <p:spPr bwMode="auto">
          <a:xfrm>
            <a:off x="2497138" y="2651125"/>
            <a:ext cx="7937" cy="69850"/>
          </a:xfrm>
          <a:prstGeom prst="rect">
            <a:avLst/>
          </a:prstGeom>
          <a:solidFill>
            <a:srgbClr val="00CC00"/>
          </a:solidFill>
          <a:ln w="9525">
            <a:noFill/>
            <a:miter lim="800000"/>
            <a:headEnd/>
            <a:tailEnd/>
          </a:ln>
        </p:spPr>
        <p:txBody>
          <a:bodyPr>
            <a:prstTxWarp prst="textNoShape">
              <a:avLst/>
            </a:prstTxWarp>
          </a:bodyPr>
          <a:lstStyle/>
          <a:p>
            <a:endParaRPr lang="en-US"/>
          </a:p>
        </p:txBody>
      </p:sp>
      <p:sp>
        <p:nvSpPr>
          <p:cNvPr id="463966" name="Rectangle 94"/>
          <p:cNvSpPr>
            <a:spLocks noChangeArrowheads="1"/>
          </p:cNvSpPr>
          <p:nvPr/>
        </p:nvSpPr>
        <p:spPr bwMode="auto">
          <a:xfrm>
            <a:off x="2505075" y="2651125"/>
            <a:ext cx="7938" cy="69850"/>
          </a:xfrm>
          <a:prstGeom prst="rect">
            <a:avLst/>
          </a:prstGeom>
          <a:solidFill>
            <a:srgbClr val="00DA00"/>
          </a:solidFill>
          <a:ln w="9525">
            <a:noFill/>
            <a:miter lim="800000"/>
            <a:headEnd/>
            <a:tailEnd/>
          </a:ln>
        </p:spPr>
        <p:txBody>
          <a:bodyPr>
            <a:prstTxWarp prst="textNoShape">
              <a:avLst/>
            </a:prstTxWarp>
          </a:bodyPr>
          <a:lstStyle/>
          <a:p>
            <a:endParaRPr lang="en-US"/>
          </a:p>
        </p:txBody>
      </p:sp>
      <p:sp>
        <p:nvSpPr>
          <p:cNvPr id="463967" name="Rectangle 95"/>
          <p:cNvSpPr>
            <a:spLocks noChangeArrowheads="1"/>
          </p:cNvSpPr>
          <p:nvPr/>
        </p:nvSpPr>
        <p:spPr bwMode="auto">
          <a:xfrm>
            <a:off x="2513013" y="2651125"/>
            <a:ext cx="6350" cy="6985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3968" name="Rectangle 96"/>
          <p:cNvSpPr>
            <a:spLocks noChangeArrowheads="1"/>
          </p:cNvSpPr>
          <p:nvPr/>
        </p:nvSpPr>
        <p:spPr bwMode="auto">
          <a:xfrm>
            <a:off x="2519363" y="2651125"/>
            <a:ext cx="7937" cy="69850"/>
          </a:xfrm>
          <a:prstGeom prst="rect">
            <a:avLst/>
          </a:prstGeom>
          <a:solidFill>
            <a:srgbClr val="00EE00"/>
          </a:solidFill>
          <a:ln w="9525">
            <a:noFill/>
            <a:miter lim="800000"/>
            <a:headEnd/>
            <a:tailEnd/>
          </a:ln>
        </p:spPr>
        <p:txBody>
          <a:bodyPr>
            <a:prstTxWarp prst="textNoShape">
              <a:avLst/>
            </a:prstTxWarp>
          </a:bodyPr>
          <a:lstStyle/>
          <a:p>
            <a:endParaRPr lang="en-US"/>
          </a:p>
        </p:txBody>
      </p:sp>
      <p:sp>
        <p:nvSpPr>
          <p:cNvPr id="463969" name="Rectangle 97"/>
          <p:cNvSpPr>
            <a:spLocks noChangeArrowheads="1"/>
          </p:cNvSpPr>
          <p:nvPr/>
        </p:nvSpPr>
        <p:spPr bwMode="auto">
          <a:xfrm>
            <a:off x="2527300" y="2651125"/>
            <a:ext cx="7938" cy="69850"/>
          </a:xfrm>
          <a:prstGeom prst="rect">
            <a:avLst/>
          </a:prstGeom>
          <a:solidFill>
            <a:srgbClr val="00F400"/>
          </a:solidFill>
          <a:ln w="9525">
            <a:noFill/>
            <a:miter lim="800000"/>
            <a:headEnd/>
            <a:tailEnd/>
          </a:ln>
        </p:spPr>
        <p:txBody>
          <a:bodyPr>
            <a:prstTxWarp prst="textNoShape">
              <a:avLst/>
            </a:prstTxWarp>
          </a:bodyPr>
          <a:lstStyle/>
          <a:p>
            <a:endParaRPr lang="en-US"/>
          </a:p>
        </p:txBody>
      </p:sp>
      <p:sp>
        <p:nvSpPr>
          <p:cNvPr id="463970" name="Rectangle 98"/>
          <p:cNvSpPr>
            <a:spLocks noChangeArrowheads="1"/>
          </p:cNvSpPr>
          <p:nvPr/>
        </p:nvSpPr>
        <p:spPr bwMode="auto">
          <a:xfrm>
            <a:off x="2535238" y="2651125"/>
            <a:ext cx="7937" cy="69850"/>
          </a:xfrm>
          <a:prstGeom prst="rect">
            <a:avLst/>
          </a:prstGeom>
          <a:solidFill>
            <a:srgbClr val="00FA00"/>
          </a:solidFill>
          <a:ln w="9525">
            <a:noFill/>
            <a:miter lim="800000"/>
            <a:headEnd/>
            <a:tailEnd/>
          </a:ln>
        </p:spPr>
        <p:txBody>
          <a:bodyPr>
            <a:prstTxWarp prst="textNoShape">
              <a:avLst/>
            </a:prstTxWarp>
          </a:bodyPr>
          <a:lstStyle/>
          <a:p>
            <a:endParaRPr lang="en-US"/>
          </a:p>
        </p:txBody>
      </p:sp>
      <p:sp>
        <p:nvSpPr>
          <p:cNvPr id="463971" name="Rectangle 99"/>
          <p:cNvSpPr>
            <a:spLocks noChangeArrowheads="1"/>
          </p:cNvSpPr>
          <p:nvPr/>
        </p:nvSpPr>
        <p:spPr bwMode="auto">
          <a:xfrm>
            <a:off x="2543175" y="2651125"/>
            <a:ext cx="7938" cy="6985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3972" name="Rectangle 100"/>
          <p:cNvSpPr>
            <a:spLocks noChangeArrowheads="1"/>
          </p:cNvSpPr>
          <p:nvPr/>
        </p:nvSpPr>
        <p:spPr bwMode="auto">
          <a:xfrm>
            <a:off x="2551113" y="2651125"/>
            <a:ext cx="7937" cy="698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463973" name="Rectangle 101"/>
          <p:cNvSpPr>
            <a:spLocks noChangeArrowheads="1"/>
          </p:cNvSpPr>
          <p:nvPr/>
        </p:nvSpPr>
        <p:spPr bwMode="auto">
          <a:xfrm>
            <a:off x="2559050" y="2651125"/>
            <a:ext cx="7938" cy="6985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3974" name="Rectangle 102"/>
          <p:cNvSpPr>
            <a:spLocks noChangeArrowheads="1"/>
          </p:cNvSpPr>
          <p:nvPr/>
        </p:nvSpPr>
        <p:spPr bwMode="auto">
          <a:xfrm>
            <a:off x="2566988" y="2651125"/>
            <a:ext cx="7937" cy="69850"/>
          </a:xfrm>
          <a:prstGeom prst="rect">
            <a:avLst/>
          </a:prstGeom>
          <a:solidFill>
            <a:srgbClr val="00FA00"/>
          </a:solidFill>
          <a:ln w="9525">
            <a:noFill/>
            <a:miter lim="800000"/>
            <a:headEnd/>
            <a:tailEnd/>
          </a:ln>
        </p:spPr>
        <p:txBody>
          <a:bodyPr>
            <a:prstTxWarp prst="textNoShape">
              <a:avLst/>
            </a:prstTxWarp>
          </a:bodyPr>
          <a:lstStyle/>
          <a:p>
            <a:endParaRPr lang="en-US"/>
          </a:p>
        </p:txBody>
      </p:sp>
      <p:sp>
        <p:nvSpPr>
          <p:cNvPr id="463975" name="Rectangle 103"/>
          <p:cNvSpPr>
            <a:spLocks noChangeArrowheads="1"/>
          </p:cNvSpPr>
          <p:nvPr/>
        </p:nvSpPr>
        <p:spPr bwMode="auto">
          <a:xfrm>
            <a:off x="2574925" y="2651125"/>
            <a:ext cx="7938" cy="69850"/>
          </a:xfrm>
          <a:prstGeom prst="rect">
            <a:avLst/>
          </a:prstGeom>
          <a:solidFill>
            <a:srgbClr val="00F400"/>
          </a:solidFill>
          <a:ln w="9525">
            <a:noFill/>
            <a:miter lim="800000"/>
            <a:headEnd/>
            <a:tailEnd/>
          </a:ln>
        </p:spPr>
        <p:txBody>
          <a:bodyPr>
            <a:prstTxWarp prst="textNoShape">
              <a:avLst/>
            </a:prstTxWarp>
          </a:bodyPr>
          <a:lstStyle/>
          <a:p>
            <a:endParaRPr lang="en-US"/>
          </a:p>
        </p:txBody>
      </p:sp>
      <p:sp>
        <p:nvSpPr>
          <p:cNvPr id="463976" name="Rectangle 104"/>
          <p:cNvSpPr>
            <a:spLocks noChangeArrowheads="1"/>
          </p:cNvSpPr>
          <p:nvPr/>
        </p:nvSpPr>
        <p:spPr bwMode="auto">
          <a:xfrm>
            <a:off x="2582863" y="2651125"/>
            <a:ext cx="7937" cy="69850"/>
          </a:xfrm>
          <a:prstGeom prst="rect">
            <a:avLst/>
          </a:prstGeom>
          <a:solidFill>
            <a:srgbClr val="00EE00"/>
          </a:solidFill>
          <a:ln w="9525">
            <a:noFill/>
            <a:miter lim="800000"/>
            <a:headEnd/>
            <a:tailEnd/>
          </a:ln>
        </p:spPr>
        <p:txBody>
          <a:bodyPr>
            <a:prstTxWarp prst="textNoShape">
              <a:avLst/>
            </a:prstTxWarp>
          </a:bodyPr>
          <a:lstStyle/>
          <a:p>
            <a:endParaRPr lang="en-US"/>
          </a:p>
        </p:txBody>
      </p:sp>
      <p:sp>
        <p:nvSpPr>
          <p:cNvPr id="463977" name="Rectangle 105"/>
          <p:cNvSpPr>
            <a:spLocks noChangeArrowheads="1"/>
          </p:cNvSpPr>
          <p:nvPr/>
        </p:nvSpPr>
        <p:spPr bwMode="auto">
          <a:xfrm>
            <a:off x="2590800" y="2651125"/>
            <a:ext cx="7938" cy="6985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3978" name="Rectangle 106"/>
          <p:cNvSpPr>
            <a:spLocks noChangeArrowheads="1"/>
          </p:cNvSpPr>
          <p:nvPr/>
        </p:nvSpPr>
        <p:spPr bwMode="auto">
          <a:xfrm>
            <a:off x="2598738" y="2651125"/>
            <a:ext cx="6350" cy="69850"/>
          </a:xfrm>
          <a:prstGeom prst="rect">
            <a:avLst/>
          </a:prstGeom>
          <a:solidFill>
            <a:srgbClr val="00DA00"/>
          </a:solidFill>
          <a:ln w="9525">
            <a:noFill/>
            <a:miter lim="800000"/>
            <a:headEnd/>
            <a:tailEnd/>
          </a:ln>
        </p:spPr>
        <p:txBody>
          <a:bodyPr>
            <a:prstTxWarp prst="textNoShape">
              <a:avLst/>
            </a:prstTxWarp>
          </a:bodyPr>
          <a:lstStyle/>
          <a:p>
            <a:endParaRPr lang="en-US"/>
          </a:p>
        </p:txBody>
      </p:sp>
      <p:sp>
        <p:nvSpPr>
          <p:cNvPr id="463979" name="Rectangle 107"/>
          <p:cNvSpPr>
            <a:spLocks noChangeArrowheads="1"/>
          </p:cNvSpPr>
          <p:nvPr/>
        </p:nvSpPr>
        <p:spPr bwMode="auto">
          <a:xfrm>
            <a:off x="2605088" y="2651125"/>
            <a:ext cx="7937" cy="69850"/>
          </a:xfrm>
          <a:prstGeom prst="rect">
            <a:avLst/>
          </a:prstGeom>
          <a:solidFill>
            <a:srgbClr val="00CC00"/>
          </a:solidFill>
          <a:ln w="9525">
            <a:noFill/>
            <a:miter lim="800000"/>
            <a:headEnd/>
            <a:tailEnd/>
          </a:ln>
        </p:spPr>
        <p:txBody>
          <a:bodyPr>
            <a:prstTxWarp prst="textNoShape">
              <a:avLst/>
            </a:prstTxWarp>
          </a:bodyPr>
          <a:lstStyle/>
          <a:p>
            <a:endParaRPr lang="en-US"/>
          </a:p>
        </p:txBody>
      </p:sp>
      <p:sp>
        <p:nvSpPr>
          <p:cNvPr id="463980" name="Rectangle 108"/>
          <p:cNvSpPr>
            <a:spLocks noChangeArrowheads="1"/>
          </p:cNvSpPr>
          <p:nvPr/>
        </p:nvSpPr>
        <p:spPr bwMode="auto">
          <a:xfrm>
            <a:off x="2613025" y="2651125"/>
            <a:ext cx="7938" cy="69850"/>
          </a:xfrm>
          <a:prstGeom prst="rect">
            <a:avLst/>
          </a:prstGeom>
          <a:solidFill>
            <a:srgbClr val="00BE00"/>
          </a:solidFill>
          <a:ln w="9525">
            <a:noFill/>
            <a:miter lim="800000"/>
            <a:headEnd/>
            <a:tailEnd/>
          </a:ln>
        </p:spPr>
        <p:txBody>
          <a:bodyPr>
            <a:prstTxWarp prst="textNoShape">
              <a:avLst/>
            </a:prstTxWarp>
          </a:bodyPr>
          <a:lstStyle/>
          <a:p>
            <a:endParaRPr lang="en-US"/>
          </a:p>
        </p:txBody>
      </p:sp>
      <p:sp>
        <p:nvSpPr>
          <p:cNvPr id="463981" name="Rectangle 109"/>
          <p:cNvSpPr>
            <a:spLocks noChangeArrowheads="1"/>
          </p:cNvSpPr>
          <p:nvPr/>
        </p:nvSpPr>
        <p:spPr bwMode="auto">
          <a:xfrm>
            <a:off x="2620963" y="2651125"/>
            <a:ext cx="7937" cy="69850"/>
          </a:xfrm>
          <a:prstGeom prst="rect">
            <a:avLst/>
          </a:prstGeom>
          <a:solidFill>
            <a:srgbClr val="00AE00"/>
          </a:solidFill>
          <a:ln w="9525">
            <a:noFill/>
            <a:miter lim="800000"/>
            <a:headEnd/>
            <a:tailEnd/>
          </a:ln>
        </p:spPr>
        <p:txBody>
          <a:bodyPr>
            <a:prstTxWarp prst="textNoShape">
              <a:avLst/>
            </a:prstTxWarp>
          </a:bodyPr>
          <a:lstStyle/>
          <a:p>
            <a:endParaRPr lang="en-US"/>
          </a:p>
        </p:txBody>
      </p:sp>
      <p:sp>
        <p:nvSpPr>
          <p:cNvPr id="463982" name="Rectangle 110"/>
          <p:cNvSpPr>
            <a:spLocks noChangeArrowheads="1"/>
          </p:cNvSpPr>
          <p:nvPr/>
        </p:nvSpPr>
        <p:spPr bwMode="auto">
          <a:xfrm>
            <a:off x="2628900" y="2651125"/>
            <a:ext cx="7938" cy="69850"/>
          </a:xfrm>
          <a:prstGeom prst="rect">
            <a:avLst/>
          </a:prstGeom>
          <a:solidFill>
            <a:srgbClr val="00A000"/>
          </a:solidFill>
          <a:ln w="9525">
            <a:noFill/>
            <a:miter lim="800000"/>
            <a:headEnd/>
            <a:tailEnd/>
          </a:ln>
        </p:spPr>
        <p:txBody>
          <a:bodyPr>
            <a:prstTxWarp prst="textNoShape">
              <a:avLst/>
            </a:prstTxWarp>
          </a:bodyPr>
          <a:lstStyle/>
          <a:p>
            <a:endParaRPr lang="en-US"/>
          </a:p>
        </p:txBody>
      </p:sp>
      <p:sp>
        <p:nvSpPr>
          <p:cNvPr id="463983" name="Rectangle 111"/>
          <p:cNvSpPr>
            <a:spLocks noChangeArrowheads="1"/>
          </p:cNvSpPr>
          <p:nvPr/>
        </p:nvSpPr>
        <p:spPr bwMode="auto">
          <a:xfrm>
            <a:off x="2636838" y="2651125"/>
            <a:ext cx="7937" cy="69850"/>
          </a:xfrm>
          <a:prstGeom prst="rect">
            <a:avLst/>
          </a:prstGeom>
          <a:solidFill>
            <a:srgbClr val="009300"/>
          </a:solidFill>
          <a:ln w="9525">
            <a:noFill/>
            <a:miter lim="800000"/>
            <a:headEnd/>
            <a:tailEnd/>
          </a:ln>
        </p:spPr>
        <p:txBody>
          <a:bodyPr>
            <a:prstTxWarp prst="textNoShape">
              <a:avLst/>
            </a:prstTxWarp>
          </a:bodyPr>
          <a:lstStyle/>
          <a:p>
            <a:endParaRPr lang="en-US"/>
          </a:p>
        </p:txBody>
      </p:sp>
      <p:sp>
        <p:nvSpPr>
          <p:cNvPr id="463984" name="Rectangle 112"/>
          <p:cNvSpPr>
            <a:spLocks noChangeArrowheads="1"/>
          </p:cNvSpPr>
          <p:nvPr/>
        </p:nvSpPr>
        <p:spPr bwMode="auto">
          <a:xfrm>
            <a:off x="2644775" y="2651125"/>
            <a:ext cx="7938" cy="69850"/>
          </a:xfrm>
          <a:prstGeom prst="rect">
            <a:avLst/>
          </a:prstGeom>
          <a:solidFill>
            <a:srgbClr val="008800"/>
          </a:solidFill>
          <a:ln w="9525">
            <a:noFill/>
            <a:miter lim="800000"/>
            <a:headEnd/>
            <a:tailEnd/>
          </a:ln>
        </p:spPr>
        <p:txBody>
          <a:bodyPr>
            <a:prstTxWarp prst="textNoShape">
              <a:avLst/>
            </a:prstTxWarp>
          </a:bodyPr>
          <a:lstStyle/>
          <a:p>
            <a:endParaRPr lang="en-US"/>
          </a:p>
        </p:txBody>
      </p:sp>
      <p:sp>
        <p:nvSpPr>
          <p:cNvPr id="463985" name="Rectangle 113"/>
          <p:cNvSpPr>
            <a:spLocks noChangeArrowheads="1"/>
          </p:cNvSpPr>
          <p:nvPr/>
        </p:nvSpPr>
        <p:spPr bwMode="auto">
          <a:xfrm>
            <a:off x="2652713" y="2651125"/>
            <a:ext cx="7937" cy="69850"/>
          </a:xfrm>
          <a:prstGeom prst="rect">
            <a:avLst/>
          </a:prstGeom>
          <a:solidFill>
            <a:srgbClr val="007E00"/>
          </a:solidFill>
          <a:ln w="9525">
            <a:noFill/>
            <a:miter lim="800000"/>
            <a:headEnd/>
            <a:tailEnd/>
          </a:ln>
        </p:spPr>
        <p:txBody>
          <a:bodyPr>
            <a:prstTxWarp prst="textNoShape">
              <a:avLst/>
            </a:prstTxWarp>
          </a:bodyPr>
          <a:lstStyle/>
          <a:p>
            <a:endParaRPr lang="en-US"/>
          </a:p>
        </p:txBody>
      </p:sp>
      <p:sp>
        <p:nvSpPr>
          <p:cNvPr id="463986" name="Rectangle 114"/>
          <p:cNvSpPr>
            <a:spLocks noChangeArrowheads="1"/>
          </p:cNvSpPr>
          <p:nvPr/>
        </p:nvSpPr>
        <p:spPr bwMode="auto">
          <a:xfrm>
            <a:off x="2660650" y="2651125"/>
            <a:ext cx="7938" cy="69850"/>
          </a:xfrm>
          <a:prstGeom prst="rect">
            <a:avLst/>
          </a:prstGeom>
          <a:solidFill>
            <a:srgbClr val="007900"/>
          </a:solidFill>
          <a:ln w="9525">
            <a:noFill/>
            <a:miter lim="800000"/>
            <a:headEnd/>
            <a:tailEnd/>
          </a:ln>
        </p:spPr>
        <p:txBody>
          <a:bodyPr>
            <a:prstTxWarp prst="textNoShape">
              <a:avLst/>
            </a:prstTxWarp>
          </a:bodyPr>
          <a:lstStyle/>
          <a:p>
            <a:endParaRPr lang="en-US"/>
          </a:p>
        </p:txBody>
      </p:sp>
      <p:sp>
        <p:nvSpPr>
          <p:cNvPr id="463987" name="Rectangle 115"/>
          <p:cNvSpPr>
            <a:spLocks noChangeArrowheads="1"/>
          </p:cNvSpPr>
          <p:nvPr/>
        </p:nvSpPr>
        <p:spPr bwMode="auto">
          <a:xfrm>
            <a:off x="2441575" y="2651125"/>
            <a:ext cx="227013" cy="69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988" name="Rectangle 116"/>
          <p:cNvSpPr>
            <a:spLocks noChangeArrowheads="1"/>
          </p:cNvSpPr>
          <p:nvPr/>
        </p:nvSpPr>
        <p:spPr bwMode="auto">
          <a:xfrm>
            <a:off x="2706688" y="2613025"/>
            <a:ext cx="9525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VoIP Throughput</a:t>
            </a:r>
            <a:endParaRPr kumimoji="1" lang="en-US" altLang="ko-KR">
              <a:latin typeface="Tahoma" charset="0"/>
              <a:ea typeface="굴림" charset="-127"/>
              <a:cs typeface="굴림" charset="-127"/>
            </a:endParaRPr>
          </a:p>
        </p:txBody>
      </p:sp>
      <p:sp>
        <p:nvSpPr>
          <p:cNvPr id="463989" name="Line 117"/>
          <p:cNvSpPr>
            <a:spLocks noChangeShapeType="1"/>
          </p:cNvSpPr>
          <p:nvPr/>
        </p:nvSpPr>
        <p:spPr bwMode="auto">
          <a:xfrm>
            <a:off x="2441575" y="2870200"/>
            <a:ext cx="234950" cy="1588"/>
          </a:xfrm>
          <a:prstGeom prst="line">
            <a:avLst/>
          </a:prstGeom>
          <a:noFill/>
          <a:ln w="23813">
            <a:solidFill>
              <a:srgbClr val="99CC00"/>
            </a:solidFill>
            <a:round/>
            <a:headEnd/>
            <a:tailEnd/>
          </a:ln>
        </p:spPr>
        <p:txBody>
          <a:bodyPr>
            <a:prstTxWarp prst="textNoShape">
              <a:avLst/>
            </a:prstTxWarp>
          </a:bodyPr>
          <a:lstStyle/>
          <a:p>
            <a:endParaRPr lang="en-US"/>
          </a:p>
        </p:txBody>
      </p:sp>
      <p:sp>
        <p:nvSpPr>
          <p:cNvPr id="463990" name="Freeform 118"/>
          <p:cNvSpPr>
            <a:spLocks/>
          </p:cNvSpPr>
          <p:nvPr/>
        </p:nvSpPr>
        <p:spPr bwMode="auto">
          <a:xfrm>
            <a:off x="2519363" y="2830513"/>
            <a:ext cx="79375" cy="77787"/>
          </a:xfrm>
          <a:custGeom>
            <a:avLst/>
            <a:gdLst/>
            <a:ahLst/>
            <a:cxnLst>
              <a:cxn ang="0">
                <a:pos x="25" y="0"/>
              </a:cxn>
              <a:cxn ang="0">
                <a:pos x="50" y="49"/>
              </a:cxn>
              <a:cxn ang="0">
                <a:pos x="0" y="49"/>
              </a:cxn>
              <a:cxn ang="0">
                <a:pos x="25" y="0"/>
              </a:cxn>
            </a:cxnLst>
            <a:rect l="0" t="0" r="r" b="b"/>
            <a:pathLst>
              <a:path w="50" h="49">
                <a:moveTo>
                  <a:pt x="25" y="0"/>
                </a:moveTo>
                <a:lnTo>
                  <a:pt x="50" y="49"/>
                </a:lnTo>
                <a:lnTo>
                  <a:pt x="0" y="49"/>
                </a:lnTo>
                <a:lnTo>
                  <a:pt x="25"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3991" name="Rectangle 119"/>
          <p:cNvSpPr>
            <a:spLocks noChangeArrowheads="1"/>
          </p:cNvSpPr>
          <p:nvPr/>
        </p:nvSpPr>
        <p:spPr bwMode="auto">
          <a:xfrm>
            <a:off x="2706688" y="2800350"/>
            <a:ext cx="1004887"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VoIP Delay (90%)</a:t>
            </a:r>
            <a:endParaRPr kumimoji="1" lang="en-US" altLang="ko-KR">
              <a:latin typeface="Tahoma" charset="0"/>
              <a:ea typeface="굴림" charset="-127"/>
              <a:cs typeface="굴림" charset="-127"/>
            </a:endParaRPr>
          </a:p>
        </p:txBody>
      </p:sp>
      <p:sp>
        <p:nvSpPr>
          <p:cNvPr id="463992" name="Text Box 120"/>
          <p:cNvSpPr txBox="1">
            <a:spLocks noChangeArrowheads="1"/>
          </p:cNvSpPr>
          <p:nvPr/>
        </p:nvSpPr>
        <p:spPr bwMode="auto">
          <a:xfrm>
            <a:off x="1143000" y="1600200"/>
            <a:ext cx="7745413" cy="4572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2400">
                <a:latin typeface="Tahoma" charset="0"/>
                <a:ea typeface="굴림" charset="-127"/>
                <a:cs typeface="굴림" charset="-127"/>
              </a:rPr>
              <a:t>Delay and throughput of 28 VoIP traffic and data traffic </a:t>
            </a:r>
          </a:p>
        </p:txBody>
      </p:sp>
      <p:grpSp>
        <p:nvGrpSpPr>
          <p:cNvPr id="463993" name="Group 121"/>
          <p:cNvGrpSpPr>
            <a:grpSpLocks/>
          </p:cNvGrpSpPr>
          <p:nvPr/>
        </p:nvGrpSpPr>
        <p:grpSpPr bwMode="auto">
          <a:xfrm>
            <a:off x="2286000" y="2409825"/>
            <a:ext cx="4159250" cy="3544888"/>
            <a:chOff x="1440" y="1518"/>
            <a:chExt cx="2620" cy="2233"/>
          </a:xfrm>
        </p:grpSpPr>
        <p:grpSp>
          <p:nvGrpSpPr>
            <p:cNvPr id="463994" name="Group 122"/>
            <p:cNvGrpSpPr>
              <a:grpSpLocks/>
            </p:cNvGrpSpPr>
            <p:nvPr/>
          </p:nvGrpSpPr>
          <p:grpSpPr bwMode="auto">
            <a:xfrm>
              <a:off x="1488" y="1518"/>
              <a:ext cx="2572" cy="2085"/>
              <a:chOff x="1700" y="1410"/>
              <a:chExt cx="2572" cy="2085"/>
            </a:xfrm>
          </p:grpSpPr>
          <p:grpSp>
            <p:nvGrpSpPr>
              <p:cNvPr id="463995" name="Group 123"/>
              <p:cNvGrpSpPr>
                <a:grpSpLocks/>
              </p:cNvGrpSpPr>
              <p:nvPr/>
            </p:nvGrpSpPr>
            <p:grpSpPr bwMode="auto">
              <a:xfrm>
                <a:off x="1700" y="1410"/>
                <a:ext cx="2572" cy="2085"/>
                <a:chOff x="1952" y="1410"/>
                <a:chExt cx="2572" cy="2085"/>
              </a:xfrm>
            </p:grpSpPr>
            <p:grpSp>
              <p:nvGrpSpPr>
                <p:cNvPr id="463996" name="Group 124"/>
                <p:cNvGrpSpPr>
                  <a:grpSpLocks/>
                </p:cNvGrpSpPr>
                <p:nvPr/>
              </p:nvGrpSpPr>
              <p:grpSpPr bwMode="auto">
                <a:xfrm>
                  <a:off x="2712" y="2053"/>
                  <a:ext cx="216" cy="1442"/>
                  <a:chOff x="2712" y="2053"/>
                  <a:chExt cx="216" cy="1442"/>
                </a:xfrm>
              </p:grpSpPr>
              <p:sp>
                <p:nvSpPr>
                  <p:cNvPr id="463997" name="Rectangle 125"/>
                  <p:cNvSpPr>
                    <a:spLocks noChangeArrowheads="1"/>
                  </p:cNvSpPr>
                  <p:nvPr/>
                </p:nvSpPr>
                <p:spPr bwMode="auto">
                  <a:xfrm>
                    <a:off x="2712" y="2440"/>
                    <a:ext cx="5" cy="105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3998" name="Rectangle 126"/>
                  <p:cNvSpPr>
                    <a:spLocks noChangeArrowheads="1"/>
                  </p:cNvSpPr>
                  <p:nvPr/>
                </p:nvSpPr>
                <p:spPr bwMode="auto">
                  <a:xfrm>
                    <a:off x="2717" y="2440"/>
                    <a:ext cx="5" cy="105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3999" name="Rectangle 127"/>
                  <p:cNvSpPr>
                    <a:spLocks noChangeArrowheads="1"/>
                  </p:cNvSpPr>
                  <p:nvPr/>
                </p:nvSpPr>
                <p:spPr bwMode="auto">
                  <a:xfrm>
                    <a:off x="2722" y="2440"/>
                    <a:ext cx="4" cy="105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00" name="Rectangle 128"/>
                  <p:cNvSpPr>
                    <a:spLocks noChangeArrowheads="1"/>
                  </p:cNvSpPr>
                  <p:nvPr/>
                </p:nvSpPr>
                <p:spPr bwMode="auto">
                  <a:xfrm>
                    <a:off x="2726" y="2440"/>
                    <a:ext cx="5" cy="105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01" name="Rectangle 129"/>
                  <p:cNvSpPr>
                    <a:spLocks noChangeArrowheads="1"/>
                  </p:cNvSpPr>
                  <p:nvPr/>
                </p:nvSpPr>
                <p:spPr bwMode="auto">
                  <a:xfrm>
                    <a:off x="2731" y="2440"/>
                    <a:ext cx="5" cy="105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02" name="Rectangle 130"/>
                  <p:cNvSpPr>
                    <a:spLocks noChangeArrowheads="1"/>
                  </p:cNvSpPr>
                  <p:nvPr/>
                </p:nvSpPr>
                <p:spPr bwMode="auto">
                  <a:xfrm>
                    <a:off x="2736" y="2440"/>
                    <a:ext cx="5" cy="105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03" name="Rectangle 131"/>
                  <p:cNvSpPr>
                    <a:spLocks noChangeArrowheads="1"/>
                  </p:cNvSpPr>
                  <p:nvPr/>
                </p:nvSpPr>
                <p:spPr bwMode="auto">
                  <a:xfrm>
                    <a:off x="2741" y="2440"/>
                    <a:ext cx="5" cy="105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04" name="Rectangle 132"/>
                  <p:cNvSpPr>
                    <a:spLocks noChangeArrowheads="1"/>
                  </p:cNvSpPr>
                  <p:nvPr/>
                </p:nvSpPr>
                <p:spPr bwMode="auto">
                  <a:xfrm>
                    <a:off x="2746" y="2440"/>
                    <a:ext cx="5" cy="105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05" name="Rectangle 133"/>
                  <p:cNvSpPr>
                    <a:spLocks noChangeArrowheads="1"/>
                  </p:cNvSpPr>
                  <p:nvPr/>
                </p:nvSpPr>
                <p:spPr bwMode="auto">
                  <a:xfrm>
                    <a:off x="2751" y="2440"/>
                    <a:ext cx="5" cy="105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06" name="Rectangle 134"/>
                  <p:cNvSpPr>
                    <a:spLocks noChangeArrowheads="1"/>
                  </p:cNvSpPr>
                  <p:nvPr/>
                </p:nvSpPr>
                <p:spPr bwMode="auto">
                  <a:xfrm>
                    <a:off x="2756" y="2440"/>
                    <a:ext cx="5" cy="105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07" name="Rectangle 135"/>
                  <p:cNvSpPr>
                    <a:spLocks noChangeArrowheads="1"/>
                  </p:cNvSpPr>
                  <p:nvPr/>
                </p:nvSpPr>
                <p:spPr bwMode="auto">
                  <a:xfrm>
                    <a:off x="2761" y="2440"/>
                    <a:ext cx="5" cy="105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08" name="Rectangle 136"/>
                  <p:cNvSpPr>
                    <a:spLocks noChangeArrowheads="1"/>
                  </p:cNvSpPr>
                  <p:nvPr/>
                </p:nvSpPr>
                <p:spPr bwMode="auto">
                  <a:xfrm>
                    <a:off x="2766" y="2440"/>
                    <a:ext cx="5" cy="105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09" name="Rectangle 137"/>
                  <p:cNvSpPr>
                    <a:spLocks noChangeArrowheads="1"/>
                  </p:cNvSpPr>
                  <p:nvPr/>
                </p:nvSpPr>
                <p:spPr bwMode="auto">
                  <a:xfrm>
                    <a:off x="2771" y="2440"/>
                    <a:ext cx="5" cy="105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10" name="Rectangle 138"/>
                  <p:cNvSpPr>
                    <a:spLocks noChangeArrowheads="1"/>
                  </p:cNvSpPr>
                  <p:nvPr/>
                </p:nvSpPr>
                <p:spPr bwMode="auto">
                  <a:xfrm>
                    <a:off x="2776" y="2440"/>
                    <a:ext cx="4" cy="105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011" name="Rectangle 139"/>
                  <p:cNvSpPr>
                    <a:spLocks noChangeArrowheads="1"/>
                  </p:cNvSpPr>
                  <p:nvPr/>
                </p:nvSpPr>
                <p:spPr bwMode="auto">
                  <a:xfrm>
                    <a:off x="2780" y="2440"/>
                    <a:ext cx="5" cy="105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012" name="Rectangle 140"/>
                  <p:cNvSpPr>
                    <a:spLocks noChangeArrowheads="1"/>
                  </p:cNvSpPr>
                  <p:nvPr/>
                </p:nvSpPr>
                <p:spPr bwMode="auto">
                  <a:xfrm>
                    <a:off x="2785" y="2440"/>
                    <a:ext cx="5" cy="105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013" name="Rectangle 141"/>
                  <p:cNvSpPr>
                    <a:spLocks noChangeArrowheads="1"/>
                  </p:cNvSpPr>
                  <p:nvPr/>
                </p:nvSpPr>
                <p:spPr bwMode="auto">
                  <a:xfrm>
                    <a:off x="2790" y="2440"/>
                    <a:ext cx="5" cy="105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014" name="Rectangle 142"/>
                  <p:cNvSpPr>
                    <a:spLocks noChangeArrowheads="1"/>
                  </p:cNvSpPr>
                  <p:nvPr/>
                </p:nvSpPr>
                <p:spPr bwMode="auto">
                  <a:xfrm>
                    <a:off x="2795" y="2440"/>
                    <a:ext cx="5" cy="105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015" name="Rectangle 143"/>
                  <p:cNvSpPr>
                    <a:spLocks noChangeArrowheads="1"/>
                  </p:cNvSpPr>
                  <p:nvPr/>
                </p:nvSpPr>
                <p:spPr bwMode="auto">
                  <a:xfrm>
                    <a:off x="2800" y="2440"/>
                    <a:ext cx="5" cy="105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016" name="Rectangle 144"/>
                  <p:cNvSpPr>
                    <a:spLocks noChangeArrowheads="1"/>
                  </p:cNvSpPr>
                  <p:nvPr/>
                </p:nvSpPr>
                <p:spPr bwMode="auto">
                  <a:xfrm>
                    <a:off x="2805" y="2440"/>
                    <a:ext cx="5" cy="105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017" name="Rectangle 145"/>
                  <p:cNvSpPr>
                    <a:spLocks noChangeArrowheads="1"/>
                  </p:cNvSpPr>
                  <p:nvPr/>
                </p:nvSpPr>
                <p:spPr bwMode="auto">
                  <a:xfrm>
                    <a:off x="2810" y="2440"/>
                    <a:ext cx="5" cy="105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018" name="Rectangle 146"/>
                  <p:cNvSpPr>
                    <a:spLocks noChangeArrowheads="1"/>
                  </p:cNvSpPr>
                  <p:nvPr/>
                </p:nvSpPr>
                <p:spPr bwMode="auto">
                  <a:xfrm>
                    <a:off x="2815" y="2440"/>
                    <a:ext cx="10" cy="1055"/>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019" name="Rectangle 147"/>
                  <p:cNvSpPr>
                    <a:spLocks noChangeArrowheads="1"/>
                  </p:cNvSpPr>
                  <p:nvPr/>
                </p:nvSpPr>
                <p:spPr bwMode="auto">
                  <a:xfrm>
                    <a:off x="2825" y="2440"/>
                    <a:ext cx="4" cy="105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020" name="Rectangle 148"/>
                  <p:cNvSpPr>
                    <a:spLocks noChangeArrowheads="1"/>
                  </p:cNvSpPr>
                  <p:nvPr/>
                </p:nvSpPr>
                <p:spPr bwMode="auto">
                  <a:xfrm>
                    <a:off x="2829" y="2440"/>
                    <a:ext cx="5" cy="105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021" name="Rectangle 149"/>
                  <p:cNvSpPr>
                    <a:spLocks noChangeArrowheads="1"/>
                  </p:cNvSpPr>
                  <p:nvPr/>
                </p:nvSpPr>
                <p:spPr bwMode="auto">
                  <a:xfrm>
                    <a:off x="2834" y="2440"/>
                    <a:ext cx="5" cy="105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022" name="Rectangle 150"/>
                  <p:cNvSpPr>
                    <a:spLocks noChangeArrowheads="1"/>
                  </p:cNvSpPr>
                  <p:nvPr/>
                </p:nvSpPr>
                <p:spPr bwMode="auto">
                  <a:xfrm>
                    <a:off x="2839" y="2440"/>
                    <a:ext cx="5" cy="105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023" name="Rectangle 151"/>
                  <p:cNvSpPr>
                    <a:spLocks noChangeArrowheads="1"/>
                  </p:cNvSpPr>
                  <p:nvPr/>
                </p:nvSpPr>
                <p:spPr bwMode="auto">
                  <a:xfrm>
                    <a:off x="2844" y="2440"/>
                    <a:ext cx="5" cy="105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024" name="Rectangle 152"/>
                  <p:cNvSpPr>
                    <a:spLocks noChangeArrowheads="1"/>
                  </p:cNvSpPr>
                  <p:nvPr/>
                </p:nvSpPr>
                <p:spPr bwMode="auto">
                  <a:xfrm>
                    <a:off x="2849" y="2440"/>
                    <a:ext cx="5" cy="105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025" name="Rectangle 153"/>
                  <p:cNvSpPr>
                    <a:spLocks noChangeArrowheads="1"/>
                  </p:cNvSpPr>
                  <p:nvPr/>
                </p:nvSpPr>
                <p:spPr bwMode="auto">
                  <a:xfrm>
                    <a:off x="2854" y="2440"/>
                    <a:ext cx="5" cy="105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026" name="Rectangle 154"/>
                  <p:cNvSpPr>
                    <a:spLocks noChangeArrowheads="1"/>
                  </p:cNvSpPr>
                  <p:nvPr/>
                </p:nvSpPr>
                <p:spPr bwMode="auto">
                  <a:xfrm>
                    <a:off x="2859" y="2440"/>
                    <a:ext cx="5" cy="105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027" name="Rectangle 155"/>
                  <p:cNvSpPr>
                    <a:spLocks noChangeArrowheads="1"/>
                  </p:cNvSpPr>
                  <p:nvPr/>
                </p:nvSpPr>
                <p:spPr bwMode="auto">
                  <a:xfrm>
                    <a:off x="2864" y="2440"/>
                    <a:ext cx="5" cy="105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28" name="Rectangle 156"/>
                  <p:cNvSpPr>
                    <a:spLocks noChangeArrowheads="1"/>
                  </p:cNvSpPr>
                  <p:nvPr/>
                </p:nvSpPr>
                <p:spPr bwMode="auto">
                  <a:xfrm>
                    <a:off x="2869" y="2440"/>
                    <a:ext cx="5" cy="105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29" name="Rectangle 157"/>
                  <p:cNvSpPr>
                    <a:spLocks noChangeArrowheads="1"/>
                  </p:cNvSpPr>
                  <p:nvPr/>
                </p:nvSpPr>
                <p:spPr bwMode="auto">
                  <a:xfrm>
                    <a:off x="2874" y="2440"/>
                    <a:ext cx="5" cy="105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30" name="Rectangle 158"/>
                  <p:cNvSpPr>
                    <a:spLocks noChangeArrowheads="1"/>
                  </p:cNvSpPr>
                  <p:nvPr/>
                </p:nvSpPr>
                <p:spPr bwMode="auto">
                  <a:xfrm>
                    <a:off x="2879" y="2440"/>
                    <a:ext cx="4" cy="105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31" name="Rectangle 159"/>
                  <p:cNvSpPr>
                    <a:spLocks noChangeArrowheads="1"/>
                  </p:cNvSpPr>
                  <p:nvPr/>
                </p:nvSpPr>
                <p:spPr bwMode="auto">
                  <a:xfrm>
                    <a:off x="2883" y="2440"/>
                    <a:ext cx="5" cy="105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32" name="Rectangle 160"/>
                  <p:cNvSpPr>
                    <a:spLocks noChangeArrowheads="1"/>
                  </p:cNvSpPr>
                  <p:nvPr/>
                </p:nvSpPr>
                <p:spPr bwMode="auto">
                  <a:xfrm>
                    <a:off x="2888" y="2440"/>
                    <a:ext cx="5" cy="105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33" name="Rectangle 161"/>
                  <p:cNvSpPr>
                    <a:spLocks noChangeArrowheads="1"/>
                  </p:cNvSpPr>
                  <p:nvPr/>
                </p:nvSpPr>
                <p:spPr bwMode="auto">
                  <a:xfrm>
                    <a:off x="2893" y="2440"/>
                    <a:ext cx="5" cy="105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34" name="Rectangle 162"/>
                  <p:cNvSpPr>
                    <a:spLocks noChangeArrowheads="1"/>
                  </p:cNvSpPr>
                  <p:nvPr/>
                </p:nvSpPr>
                <p:spPr bwMode="auto">
                  <a:xfrm>
                    <a:off x="2898" y="2440"/>
                    <a:ext cx="5" cy="105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35" name="Rectangle 163"/>
                  <p:cNvSpPr>
                    <a:spLocks noChangeArrowheads="1"/>
                  </p:cNvSpPr>
                  <p:nvPr/>
                </p:nvSpPr>
                <p:spPr bwMode="auto">
                  <a:xfrm>
                    <a:off x="2903" y="2440"/>
                    <a:ext cx="5" cy="105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36" name="Rectangle 164"/>
                  <p:cNvSpPr>
                    <a:spLocks noChangeArrowheads="1"/>
                  </p:cNvSpPr>
                  <p:nvPr/>
                </p:nvSpPr>
                <p:spPr bwMode="auto">
                  <a:xfrm>
                    <a:off x="2908" y="2440"/>
                    <a:ext cx="5" cy="105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37" name="Rectangle 165"/>
                  <p:cNvSpPr>
                    <a:spLocks noChangeArrowheads="1"/>
                  </p:cNvSpPr>
                  <p:nvPr/>
                </p:nvSpPr>
                <p:spPr bwMode="auto">
                  <a:xfrm>
                    <a:off x="2913" y="2440"/>
                    <a:ext cx="5" cy="105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38" name="Rectangle 166"/>
                  <p:cNvSpPr>
                    <a:spLocks noChangeArrowheads="1"/>
                  </p:cNvSpPr>
                  <p:nvPr/>
                </p:nvSpPr>
                <p:spPr bwMode="auto">
                  <a:xfrm>
                    <a:off x="2918" y="2440"/>
                    <a:ext cx="5" cy="105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039" name="Rectangle 167"/>
                  <p:cNvSpPr>
                    <a:spLocks noChangeArrowheads="1"/>
                  </p:cNvSpPr>
                  <p:nvPr/>
                </p:nvSpPr>
                <p:spPr bwMode="auto">
                  <a:xfrm>
                    <a:off x="2923" y="2440"/>
                    <a:ext cx="5" cy="105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040" name="Rectangle 168"/>
                  <p:cNvSpPr>
                    <a:spLocks noChangeArrowheads="1"/>
                  </p:cNvSpPr>
                  <p:nvPr/>
                </p:nvSpPr>
                <p:spPr bwMode="auto">
                  <a:xfrm>
                    <a:off x="2712" y="2440"/>
                    <a:ext cx="216" cy="1055"/>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041" name="Rectangle 169"/>
                  <p:cNvSpPr>
                    <a:spLocks noChangeArrowheads="1"/>
                  </p:cNvSpPr>
                  <p:nvPr/>
                </p:nvSpPr>
                <p:spPr bwMode="auto">
                  <a:xfrm>
                    <a:off x="2712" y="2053"/>
                    <a:ext cx="5" cy="387"/>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042" name="Rectangle 170"/>
                  <p:cNvSpPr>
                    <a:spLocks noChangeArrowheads="1"/>
                  </p:cNvSpPr>
                  <p:nvPr/>
                </p:nvSpPr>
                <p:spPr bwMode="auto">
                  <a:xfrm>
                    <a:off x="2717" y="2053"/>
                    <a:ext cx="5" cy="387"/>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043" name="Rectangle 171"/>
                  <p:cNvSpPr>
                    <a:spLocks noChangeArrowheads="1"/>
                  </p:cNvSpPr>
                  <p:nvPr/>
                </p:nvSpPr>
                <p:spPr bwMode="auto">
                  <a:xfrm>
                    <a:off x="2722" y="2053"/>
                    <a:ext cx="4" cy="387"/>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044" name="Rectangle 172"/>
                  <p:cNvSpPr>
                    <a:spLocks noChangeArrowheads="1"/>
                  </p:cNvSpPr>
                  <p:nvPr/>
                </p:nvSpPr>
                <p:spPr bwMode="auto">
                  <a:xfrm>
                    <a:off x="2726" y="2053"/>
                    <a:ext cx="5" cy="387"/>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045" name="Rectangle 173"/>
                  <p:cNvSpPr>
                    <a:spLocks noChangeArrowheads="1"/>
                  </p:cNvSpPr>
                  <p:nvPr/>
                </p:nvSpPr>
                <p:spPr bwMode="auto">
                  <a:xfrm>
                    <a:off x="2731" y="2053"/>
                    <a:ext cx="5" cy="387"/>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046" name="Rectangle 174"/>
                  <p:cNvSpPr>
                    <a:spLocks noChangeArrowheads="1"/>
                  </p:cNvSpPr>
                  <p:nvPr/>
                </p:nvSpPr>
                <p:spPr bwMode="auto">
                  <a:xfrm>
                    <a:off x="2736" y="2053"/>
                    <a:ext cx="5" cy="387"/>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047" name="Rectangle 175"/>
                  <p:cNvSpPr>
                    <a:spLocks noChangeArrowheads="1"/>
                  </p:cNvSpPr>
                  <p:nvPr/>
                </p:nvSpPr>
                <p:spPr bwMode="auto">
                  <a:xfrm>
                    <a:off x="2741" y="2053"/>
                    <a:ext cx="5" cy="387"/>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048" name="Rectangle 176"/>
                  <p:cNvSpPr>
                    <a:spLocks noChangeArrowheads="1"/>
                  </p:cNvSpPr>
                  <p:nvPr/>
                </p:nvSpPr>
                <p:spPr bwMode="auto">
                  <a:xfrm>
                    <a:off x="2746" y="2053"/>
                    <a:ext cx="5" cy="387"/>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049" name="Rectangle 177"/>
                  <p:cNvSpPr>
                    <a:spLocks noChangeArrowheads="1"/>
                  </p:cNvSpPr>
                  <p:nvPr/>
                </p:nvSpPr>
                <p:spPr bwMode="auto">
                  <a:xfrm>
                    <a:off x="2751" y="2053"/>
                    <a:ext cx="5" cy="387"/>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050" name="Rectangle 178"/>
                  <p:cNvSpPr>
                    <a:spLocks noChangeArrowheads="1"/>
                  </p:cNvSpPr>
                  <p:nvPr/>
                </p:nvSpPr>
                <p:spPr bwMode="auto">
                  <a:xfrm>
                    <a:off x="2756" y="2053"/>
                    <a:ext cx="5" cy="387"/>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051" name="Rectangle 179"/>
                  <p:cNvSpPr>
                    <a:spLocks noChangeArrowheads="1"/>
                  </p:cNvSpPr>
                  <p:nvPr/>
                </p:nvSpPr>
                <p:spPr bwMode="auto">
                  <a:xfrm>
                    <a:off x="2761" y="2053"/>
                    <a:ext cx="5" cy="387"/>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052" name="Rectangle 180"/>
                  <p:cNvSpPr>
                    <a:spLocks noChangeArrowheads="1"/>
                  </p:cNvSpPr>
                  <p:nvPr/>
                </p:nvSpPr>
                <p:spPr bwMode="auto">
                  <a:xfrm>
                    <a:off x="2766" y="2053"/>
                    <a:ext cx="5" cy="387"/>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053" name="Rectangle 181"/>
                  <p:cNvSpPr>
                    <a:spLocks noChangeArrowheads="1"/>
                  </p:cNvSpPr>
                  <p:nvPr/>
                </p:nvSpPr>
                <p:spPr bwMode="auto">
                  <a:xfrm>
                    <a:off x="2771" y="2053"/>
                    <a:ext cx="5" cy="387"/>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054" name="Rectangle 182"/>
                  <p:cNvSpPr>
                    <a:spLocks noChangeArrowheads="1"/>
                  </p:cNvSpPr>
                  <p:nvPr/>
                </p:nvSpPr>
                <p:spPr bwMode="auto">
                  <a:xfrm>
                    <a:off x="2776" y="2053"/>
                    <a:ext cx="4" cy="387"/>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055" name="Rectangle 183"/>
                  <p:cNvSpPr>
                    <a:spLocks noChangeArrowheads="1"/>
                  </p:cNvSpPr>
                  <p:nvPr/>
                </p:nvSpPr>
                <p:spPr bwMode="auto">
                  <a:xfrm>
                    <a:off x="2780" y="2053"/>
                    <a:ext cx="5" cy="387"/>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056" name="Rectangle 184"/>
                  <p:cNvSpPr>
                    <a:spLocks noChangeArrowheads="1"/>
                  </p:cNvSpPr>
                  <p:nvPr/>
                </p:nvSpPr>
                <p:spPr bwMode="auto">
                  <a:xfrm>
                    <a:off x="2785" y="2053"/>
                    <a:ext cx="5" cy="387"/>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057" name="Rectangle 185"/>
                  <p:cNvSpPr>
                    <a:spLocks noChangeArrowheads="1"/>
                  </p:cNvSpPr>
                  <p:nvPr/>
                </p:nvSpPr>
                <p:spPr bwMode="auto">
                  <a:xfrm>
                    <a:off x="2790" y="2053"/>
                    <a:ext cx="5" cy="387"/>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058" name="Rectangle 186"/>
                  <p:cNvSpPr>
                    <a:spLocks noChangeArrowheads="1"/>
                  </p:cNvSpPr>
                  <p:nvPr/>
                </p:nvSpPr>
                <p:spPr bwMode="auto">
                  <a:xfrm>
                    <a:off x="2795" y="2053"/>
                    <a:ext cx="5" cy="387"/>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059" name="Rectangle 187"/>
                  <p:cNvSpPr>
                    <a:spLocks noChangeArrowheads="1"/>
                  </p:cNvSpPr>
                  <p:nvPr/>
                </p:nvSpPr>
                <p:spPr bwMode="auto">
                  <a:xfrm>
                    <a:off x="2800" y="2053"/>
                    <a:ext cx="5" cy="387"/>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060" name="Rectangle 188"/>
                  <p:cNvSpPr>
                    <a:spLocks noChangeArrowheads="1"/>
                  </p:cNvSpPr>
                  <p:nvPr/>
                </p:nvSpPr>
                <p:spPr bwMode="auto">
                  <a:xfrm>
                    <a:off x="2805" y="2053"/>
                    <a:ext cx="5" cy="387"/>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061" name="Rectangle 189"/>
                  <p:cNvSpPr>
                    <a:spLocks noChangeArrowheads="1"/>
                  </p:cNvSpPr>
                  <p:nvPr/>
                </p:nvSpPr>
                <p:spPr bwMode="auto">
                  <a:xfrm>
                    <a:off x="2810" y="2053"/>
                    <a:ext cx="5" cy="387"/>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062" name="Rectangle 190"/>
                  <p:cNvSpPr>
                    <a:spLocks noChangeArrowheads="1"/>
                  </p:cNvSpPr>
                  <p:nvPr/>
                </p:nvSpPr>
                <p:spPr bwMode="auto">
                  <a:xfrm>
                    <a:off x="2815" y="2053"/>
                    <a:ext cx="10" cy="387"/>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063" name="Rectangle 191"/>
                  <p:cNvSpPr>
                    <a:spLocks noChangeArrowheads="1"/>
                  </p:cNvSpPr>
                  <p:nvPr/>
                </p:nvSpPr>
                <p:spPr bwMode="auto">
                  <a:xfrm>
                    <a:off x="2825" y="2053"/>
                    <a:ext cx="4" cy="387"/>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064" name="Rectangle 192"/>
                  <p:cNvSpPr>
                    <a:spLocks noChangeArrowheads="1"/>
                  </p:cNvSpPr>
                  <p:nvPr/>
                </p:nvSpPr>
                <p:spPr bwMode="auto">
                  <a:xfrm>
                    <a:off x="2829" y="2053"/>
                    <a:ext cx="5" cy="387"/>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065" name="Rectangle 193"/>
                  <p:cNvSpPr>
                    <a:spLocks noChangeArrowheads="1"/>
                  </p:cNvSpPr>
                  <p:nvPr/>
                </p:nvSpPr>
                <p:spPr bwMode="auto">
                  <a:xfrm>
                    <a:off x="2834" y="2053"/>
                    <a:ext cx="5" cy="387"/>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066" name="Rectangle 194"/>
                  <p:cNvSpPr>
                    <a:spLocks noChangeArrowheads="1"/>
                  </p:cNvSpPr>
                  <p:nvPr/>
                </p:nvSpPr>
                <p:spPr bwMode="auto">
                  <a:xfrm>
                    <a:off x="2839" y="2053"/>
                    <a:ext cx="5" cy="387"/>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067" name="Rectangle 195"/>
                  <p:cNvSpPr>
                    <a:spLocks noChangeArrowheads="1"/>
                  </p:cNvSpPr>
                  <p:nvPr/>
                </p:nvSpPr>
                <p:spPr bwMode="auto">
                  <a:xfrm>
                    <a:off x="2844" y="2053"/>
                    <a:ext cx="5" cy="387"/>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068" name="Rectangle 196"/>
                  <p:cNvSpPr>
                    <a:spLocks noChangeArrowheads="1"/>
                  </p:cNvSpPr>
                  <p:nvPr/>
                </p:nvSpPr>
                <p:spPr bwMode="auto">
                  <a:xfrm>
                    <a:off x="2849" y="2053"/>
                    <a:ext cx="5" cy="387"/>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069" name="Rectangle 197"/>
                  <p:cNvSpPr>
                    <a:spLocks noChangeArrowheads="1"/>
                  </p:cNvSpPr>
                  <p:nvPr/>
                </p:nvSpPr>
                <p:spPr bwMode="auto">
                  <a:xfrm>
                    <a:off x="2854" y="2053"/>
                    <a:ext cx="5" cy="387"/>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070" name="Rectangle 198"/>
                  <p:cNvSpPr>
                    <a:spLocks noChangeArrowheads="1"/>
                  </p:cNvSpPr>
                  <p:nvPr/>
                </p:nvSpPr>
                <p:spPr bwMode="auto">
                  <a:xfrm>
                    <a:off x="2859" y="2053"/>
                    <a:ext cx="5" cy="387"/>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071" name="Rectangle 199"/>
                  <p:cNvSpPr>
                    <a:spLocks noChangeArrowheads="1"/>
                  </p:cNvSpPr>
                  <p:nvPr/>
                </p:nvSpPr>
                <p:spPr bwMode="auto">
                  <a:xfrm>
                    <a:off x="2864" y="2053"/>
                    <a:ext cx="5" cy="387"/>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072" name="Rectangle 200"/>
                  <p:cNvSpPr>
                    <a:spLocks noChangeArrowheads="1"/>
                  </p:cNvSpPr>
                  <p:nvPr/>
                </p:nvSpPr>
                <p:spPr bwMode="auto">
                  <a:xfrm>
                    <a:off x="2869" y="2053"/>
                    <a:ext cx="5" cy="387"/>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073" name="Rectangle 201"/>
                  <p:cNvSpPr>
                    <a:spLocks noChangeArrowheads="1"/>
                  </p:cNvSpPr>
                  <p:nvPr/>
                </p:nvSpPr>
                <p:spPr bwMode="auto">
                  <a:xfrm>
                    <a:off x="2874" y="2053"/>
                    <a:ext cx="5" cy="387"/>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074" name="Rectangle 202"/>
                  <p:cNvSpPr>
                    <a:spLocks noChangeArrowheads="1"/>
                  </p:cNvSpPr>
                  <p:nvPr/>
                </p:nvSpPr>
                <p:spPr bwMode="auto">
                  <a:xfrm>
                    <a:off x="2879" y="2053"/>
                    <a:ext cx="4" cy="387"/>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075" name="Rectangle 203"/>
                  <p:cNvSpPr>
                    <a:spLocks noChangeArrowheads="1"/>
                  </p:cNvSpPr>
                  <p:nvPr/>
                </p:nvSpPr>
                <p:spPr bwMode="auto">
                  <a:xfrm>
                    <a:off x="2883" y="2053"/>
                    <a:ext cx="5" cy="387"/>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076" name="Rectangle 204"/>
                  <p:cNvSpPr>
                    <a:spLocks noChangeArrowheads="1"/>
                  </p:cNvSpPr>
                  <p:nvPr/>
                </p:nvSpPr>
                <p:spPr bwMode="auto">
                  <a:xfrm>
                    <a:off x="2888" y="2053"/>
                    <a:ext cx="5" cy="387"/>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077" name="Rectangle 205"/>
                  <p:cNvSpPr>
                    <a:spLocks noChangeArrowheads="1"/>
                  </p:cNvSpPr>
                  <p:nvPr/>
                </p:nvSpPr>
                <p:spPr bwMode="auto">
                  <a:xfrm>
                    <a:off x="2893" y="2053"/>
                    <a:ext cx="5" cy="387"/>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078" name="Rectangle 206"/>
                  <p:cNvSpPr>
                    <a:spLocks noChangeArrowheads="1"/>
                  </p:cNvSpPr>
                  <p:nvPr/>
                </p:nvSpPr>
                <p:spPr bwMode="auto">
                  <a:xfrm>
                    <a:off x="2898" y="2053"/>
                    <a:ext cx="5" cy="387"/>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079" name="Rectangle 207"/>
                  <p:cNvSpPr>
                    <a:spLocks noChangeArrowheads="1"/>
                  </p:cNvSpPr>
                  <p:nvPr/>
                </p:nvSpPr>
                <p:spPr bwMode="auto">
                  <a:xfrm>
                    <a:off x="2903" y="2053"/>
                    <a:ext cx="5" cy="387"/>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080" name="Rectangle 208"/>
                  <p:cNvSpPr>
                    <a:spLocks noChangeArrowheads="1"/>
                  </p:cNvSpPr>
                  <p:nvPr/>
                </p:nvSpPr>
                <p:spPr bwMode="auto">
                  <a:xfrm>
                    <a:off x="2908" y="2053"/>
                    <a:ext cx="5" cy="387"/>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081" name="Rectangle 209"/>
                  <p:cNvSpPr>
                    <a:spLocks noChangeArrowheads="1"/>
                  </p:cNvSpPr>
                  <p:nvPr/>
                </p:nvSpPr>
                <p:spPr bwMode="auto">
                  <a:xfrm>
                    <a:off x="2913" y="2053"/>
                    <a:ext cx="5" cy="387"/>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082" name="Rectangle 210"/>
                  <p:cNvSpPr>
                    <a:spLocks noChangeArrowheads="1"/>
                  </p:cNvSpPr>
                  <p:nvPr/>
                </p:nvSpPr>
                <p:spPr bwMode="auto">
                  <a:xfrm>
                    <a:off x="2918" y="2053"/>
                    <a:ext cx="5" cy="387"/>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083" name="Rectangle 211"/>
                  <p:cNvSpPr>
                    <a:spLocks noChangeArrowheads="1"/>
                  </p:cNvSpPr>
                  <p:nvPr/>
                </p:nvSpPr>
                <p:spPr bwMode="auto">
                  <a:xfrm>
                    <a:off x="2923" y="2053"/>
                    <a:ext cx="5" cy="387"/>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084" name="Rectangle 212"/>
                  <p:cNvSpPr>
                    <a:spLocks noChangeArrowheads="1"/>
                  </p:cNvSpPr>
                  <p:nvPr/>
                </p:nvSpPr>
                <p:spPr bwMode="auto">
                  <a:xfrm>
                    <a:off x="2712" y="2053"/>
                    <a:ext cx="216" cy="387"/>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085" name="Group 213"/>
                <p:cNvGrpSpPr>
                  <a:grpSpLocks/>
                </p:cNvGrpSpPr>
                <p:nvPr/>
              </p:nvGrpSpPr>
              <p:grpSpPr bwMode="auto">
                <a:xfrm>
                  <a:off x="4232" y="1906"/>
                  <a:ext cx="216" cy="1589"/>
                  <a:chOff x="4232" y="1906"/>
                  <a:chExt cx="216" cy="1589"/>
                </a:xfrm>
              </p:grpSpPr>
              <p:sp>
                <p:nvSpPr>
                  <p:cNvPr id="464086" name="Rectangle 214"/>
                  <p:cNvSpPr>
                    <a:spLocks noChangeArrowheads="1"/>
                  </p:cNvSpPr>
                  <p:nvPr/>
                </p:nvSpPr>
                <p:spPr bwMode="auto">
                  <a:xfrm>
                    <a:off x="4232" y="2504"/>
                    <a:ext cx="5" cy="991"/>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087" name="Rectangle 215"/>
                  <p:cNvSpPr>
                    <a:spLocks noChangeArrowheads="1"/>
                  </p:cNvSpPr>
                  <p:nvPr/>
                </p:nvSpPr>
                <p:spPr bwMode="auto">
                  <a:xfrm>
                    <a:off x="4237" y="2504"/>
                    <a:ext cx="5" cy="991"/>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088" name="Rectangle 216"/>
                  <p:cNvSpPr>
                    <a:spLocks noChangeArrowheads="1"/>
                  </p:cNvSpPr>
                  <p:nvPr/>
                </p:nvSpPr>
                <p:spPr bwMode="auto">
                  <a:xfrm>
                    <a:off x="4242" y="2504"/>
                    <a:ext cx="5" cy="991"/>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89" name="Rectangle 217"/>
                  <p:cNvSpPr>
                    <a:spLocks noChangeArrowheads="1"/>
                  </p:cNvSpPr>
                  <p:nvPr/>
                </p:nvSpPr>
                <p:spPr bwMode="auto">
                  <a:xfrm>
                    <a:off x="4247" y="2504"/>
                    <a:ext cx="5" cy="991"/>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90" name="Rectangle 218"/>
                  <p:cNvSpPr>
                    <a:spLocks noChangeArrowheads="1"/>
                  </p:cNvSpPr>
                  <p:nvPr/>
                </p:nvSpPr>
                <p:spPr bwMode="auto">
                  <a:xfrm>
                    <a:off x="4252" y="2504"/>
                    <a:ext cx="5" cy="991"/>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91" name="Rectangle 219"/>
                  <p:cNvSpPr>
                    <a:spLocks noChangeArrowheads="1"/>
                  </p:cNvSpPr>
                  <p:nvPr/>
                </p:nvSpPr>
                <p:spPr bwMode="auto">
                  <a:xfrm>
                    <a:off x="4257" y="2504"/>
                    <a:ext cx="5" cy="991"/>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92" name="Rectangle 220"/>
                  <p:cNvSpPr>
                    <a:spLocks noChangeArrowheads="1"/>
                  </p:cNvSpPr>
                  <p:nvPr/>
                </p:nvSpPr>
                <p:spPr bwMode="auto">
                  <a:xfrm>
                    <a:off x="4262" y="2504"/>
                    <a:ext cx="5" cy="991"/>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93" name="Rectangle 221"/>
                  <p:cNvSpPr>
                    <a:spLocks noChangeArrowheads="1"/>
                  </p:cNvSpPr>
                  <p:nvPr/>
                </p:nvSpPr>
                <p:spPr bwMode="auto">
                  <a:xfrm>
                    <a:off x="4267" y="2504"/>
                    <a:ext cx="5" cy="991"/>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94" name="Rectangle 222"/>
                  <p:cNvSpPr>
                    <a:spLocks noChangeArrowheads="1"/>
                  </p:cNvSpPr>
                  <p:nvPr/>
                </p:nvSpPr>
                <p:spPr bwMode="auto">
                  <a:xfrm>
                    <a:off x="4272" y="2504"/>
                    <a:ext cx="4" cy="991"/>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95" name="Rectangle 223"/>
                  <p:cNvSpPr>
                    <a:spLocks noChangeArrowheads="1"/>
                  </p:cNvSpPr>
                  <p:nvPr/>
                </p:nvSpPr>
                <p:spPr bwMode="auto">
                  <a:xfrm>
                    <a:off x="4276" y="2504"/>
                    <a:ext cx="5" cy="991"/>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96" name="Rectangle 224"/>
                  <p:cNvSpPr>
                    <a:spLocks noChangeArrowheads="1"/>
                  </p:cNvSpPr>
                  <p:nvPr/>
                </p:nvSpPr>
                <p:spPr bwMode="auto">
                  <a:xfrm>
                    <a:off x="4281" y="2504"/>
                    <a:ext cx="5" cy="991"/>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97" name="Rectangle 225"/>
                  <p:cNvSpPr>
                    <a:spLocks noChangeArrowheads="1"/>
                  </p:cNvSpPr>
                  <p:nvPr/>
                </p:nvSpPr>
                <p:spPr bwMode="auto">
                  <a:xfrm>
                    <a:off x="4286" y="2504"/>
                    <a:ext cx="5" cy="991"/>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98" name="Rectangle 226"/>
                  <p:cNvSpPr>
                    <a:spLocks noChangeArrowheads="1"/>
                  </p:cNvSpPr>
                  <p:nvPr/>
                </p:nvSpPr>
                <p:spPr bwMode="auto">
                  <a:xfrm>
                    <a:off x="4291" y="2504"/>
                    <a:ext cx="5" cy="991"/>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99" name="Rectangle 227"/>
                  <p:cNvSpPr>
                    <a:spLocks noChangeArrowheads="1"/>
                  </p:cNvSpPr>
                  <p:nvPr/>
                </p:nvSpPr>
                <p:spPr bwMode="auto">
                  <a:xfrm>
                    <a:off x="4296" y="2504"/>
                    <a:ext cx="5" cy="991"/>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00" name="Rectangle 228"/>
                  <p:cNvSpPr>
                    <a:spLocks noChangeArrowheads="1"/>
                  </p:cNvSpPr>
                  <p:nvPr/>
                </p:nvSpPr>
                <p:spPr bwMode="auto">
                  <a:xfrm>
                    <a:off x="4301" y="2504"/>
                    <a:ext cx="5" cy="991"/>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01" name="Rectangle 229"/>
                  <p:cNvSpPr>
                    <a:spLocks noChangeArrowheads="1"/>
                  </p:cNvSpPr>
                  <p:nvPr/>
                </p:nvSpPr>
                <p:spPr bwMode="auto">
                  <a:xfrm>
                    <a:off x="4306" y="2504"/>
                    <a:ext cx="5" cy="991"/>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02" name="Rectangle 230"/>
                  <p:cNvSpPr>
                    <a:spLocks noChangeArrowheads="1"/>
                  </p:cNvSpPr>
                  <p:nvPr/>
                </p:nvSpPr>
                <p:spPr bwMode="auto">
                  <a:xfrm>
                    <a:off x="4311" y="2504"/>
                    <a:ext cx="5" cy="991"/>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03" name="Rectangle 231"/>
                  <p:cNvSpPr>
                    <a:spLocks noChangeArrowheads="1"/>
                  </p:cNvSpPr>
                  <p:nvPr/>
                </p:nvSpPr>
                <p:spPr bwMode="auto">
                  <a:xfrm>
                    <a:off x="4316" y="2504"/>
                    <a:ext cx="5" cy="991"/>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04" name="Rectangle 232"/>
                  <p:cNvSpPr>
                    <a:spLocks noChangeArrowheads="1"/>
                  </p:cNvSpPr>
                  <p:nvPr/>
                </p:nvSpPr>
                <p:spPr bwMode="auto">
                  <a:xfrm>
                    <a:off x="4321" y="2504"/>
                    <a:ext cx="5" cy="991"/>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05" name="Rectangle 233"/>
                  <p:cNvSpPr>
                    <a:spLocks noChangeArrowheads="1"/>
                  </p:cNvSpPr>
                  <p:nvPr/>
                </p:nvSpPr>
                <p:spPr bwMode="auto">
                  <a:xfrm>
                    <a:off x="4326" y="2504"/>
                    <a:ext cx="4" cy="991"/>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06" name="Rectangle 234"/>
                  <p:cNvSpPr>
                    <a:spLocks noChangeArrowheads="1"/>
                  </p:cNvSpPr>
                  <p:nvPr/>
                </p:nvSpPr>
                <p:spPr bwMode="auto">
                  <a:xfrm>
                    <a:off x="4330" y="2504"/>
                    <a:ext cx="5" cy="991"/>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07" name="Rectangle 235"/>
                  <p:cNvSpPr>
                    <a:spLocks noChangeArrowheads="1"/>
                  </p:cNvSpPr>
                  <p:nvPr/>
                </p:nvSpPr>
                <p:spPr bwMode="auto">
                  <a:xfrm>
                    <a:off x="4335" y="2504"/>
                    <a:ext cx="10" cy="991"/>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108" name="Rectangle 236"/>
                  <p:cNvSpPr>
                    <a:spLocks noChangeArrowheads="1"/>
                  </p:cNvSpPr>
                  <p:nvPr/>
                </p:nvSpPr>
                <p:spPr bwMode="auto">
                  <a:xfrm>
                    <a:off x="4345" y="2504"/>
                    <a:ext cx="5" cy="991"/>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09" name="Rectangle 237"/>
                  <p:cNvSpPr>
                    <a:spLocks noChangeArrowheads="1"/>
                  </p:cNvSpPr>
                  <p:nvPr/>
                </p:nvSpPr>
                <p:spPr bwMode="auto">
                  <a:xfrm>
                    <a:off x="4350" y="2504"/>
                    <a:ext cx="5" cy="991"/>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10" name="Rectangle 238"/>
                  <p:cNvSpPr>
                    <a:spLocks noChangeArrowheads="1"/>
                  </p:cNvSpPr>
                  <p:nvPr/>
                </p:nvSpPr>
                <p:spPr bwMode="auto">
                  <a:xfrm>
                    <a:off x="4355" y="2504"/>
                    <a:ext cx="5" cy="991"/>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11" name="Rectangle 239"/>
                  <p:cNvSpPr>
                    <a:spLocks noChangeArrowheads="1"/>
                  </p:cNvSpPr>
                  <p:nvPr/>
                </p:nvSpPr>
                <p:spPr bwMode="auto">
                  <a:xfrm>
                    <a:off x="4360" y="2504"/>
                    <a:ext cx="5" cy="991"/>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12" name="Rectangle 240"/>
                  <p:cNvSpPr>
                    <a:spLocks noChangeArrowheads="1"/>
                  </p:cNvSpPr>
                  <p:nvPr/>
                </p:nvSpPr>
                <p:spPr bwMode="auto">
                  <a:xfrm>
                    <a:off x="4365" y="2504"/>
                    <a:ext cx="5" cy="991"/>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13" name="Rectangle 241"/>
                  <p:cNvSpPr>
                    <a:spLocks noChangeArrowheads="1"/>
                  </p:cNvSpPr>
                  <p:nvPr/>
                </p:nvSpPr>
                <p:spPr bwMode="auto">
                  <a:xfrm>
                    <a:off x="4370" y="2504"/>
                    <a:ext cx="5" cy="991"/>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14" name="Rectangle 242"/>
                  <p:cNvSpPr>
                    <a:spLocks noChangeArrowheads="1"/>
                  </p:cNvSpPr>
                  <p:nvPr/>
                </p:nvSpPr>
                <p:spPr bwMode="auto">
                  <a:xfrm>
                    <a:off x="4375" y="2504"/>
                    <a:ext cx="4" cy="991"/>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15" name="Rectangle 243"/>
                  <p:cNvSpPr>
                    <a:spLocks noChangeArrowheads="1"/>
                  </p:cNvSpPr>
                  <p:nvPr/>
                </p:nvSpPr>
                <p:spPr bwMode="auto">
                  <a:xfrm>
                    <a:off x="4379" y="2504"/>
                    <a:ext cx="5" cy="991"/>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16" name="Rectangle 244"/>
                  <p:cNvSpPr>
                    <a:spLocks noChangeArrowheads="1"/>
                  </p:cNvSpPr>
                  <p:nvPr/>
                </p:nvSpPr>
                <p:spPr bwMode="auto">
                  <a:xfrm>
                    <a:off x="4384" y="2504"/>
                    <a:ext cx="5" cy="991"/>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117" name="Rectangle 245"/>
                  <p:cNvSpPr>
                    <a:spLocks noChangeArrowheads="1"/>
                  </p:cNvSpPr>
                  <p:nvPr/>
                </p:nvSpPr>
                <p:spPr bwMode="auto">
                  <a:xfrm>
                    <a:off x="4389" y="2504"/>
                    <a:ext cx="5" cy="991"/>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118" name="Rectangle 246"/>
                  <p:cNvSpPr>
                    <a:spLocks noChangeArrowheads="1"/>
                  </p:cNvSpPr>
                  <p:nvPr/>
                </p:nvSpPr>
                <p:spPr bwMode="auto">
                  <a:xfrm>
                    <a:off x="4394" y="2504"/>
                    <a:ext cx="5" cy="991"/>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119" name="Rectangle 247"/>
                  <p:cNvSpPr>
                    <a:spLocks noChangeArrowheads="1"/>
                  </p:cNvSpPr>
                  <p:nvPr/>
                </p:nvSpPr>
                <p:spPr bwMode="auto">
                  <a:xfrm>
                    <a:off x="4399" y="2504"/>
                    <a:ext cx="5" cy="991"/>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120" name="Rectangle 248"/>
                  <p:cNvSpPr>
                    <a:spLocks noChangeArrowheads="1"/>
                  </p:cNvSpPr>
                  <p:nvPr/>
                </p:nvSpPr>
                <p:spPr bwMode="auto">
                  <a:xfrm>
                    <a:off x="4404" y="2504"/>
                    <a:ext cx="5" cy="991"/>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121" name="Rectangle 249"/>
                  <p:cNvSpPr>
                    <a:spLocks noChangeArrowheads="1"/>
                  </p:cNvSpPr>
                  <p:nvPr/>
                </p:nvSpPr>
                <p:spPr bwMode="auto">
                  <a:xfrm>
                    <a:off x="4409" y="2504"/>
                    <a:ext cx="5" cy="991"/>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122" name="Rectangle 250"/>
                  <p:cNvSpPr>
                    <a:spLocks noChangeArrowheads="1"/>
                  </p:cNvSpPr>
                  <p:nvPr/>
                </p:nvSpPr>
                <p:spPr bwMode="auto">
                  <a:xfrm>
                    <a:off x="4414" y="2504"/>
                    <a:ext cx="5" cy="991"/>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123" name="Rectangle 251"/>
                  <p:cNvSpPr>
                    <a:spLocks noChangeArrowheads="1"/>
                  </p:cNvSpPr>
                  <p:nvPr/>
                </p:nvSpPr>
                <p:spPr bwMode="auto">
                  <a:xfrm>
                    <a:off x="4419" y="2504"/>
                    <a:ext cx="5" cy="991"/>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124" name="Rectangle 252"/>
                  <p:cNvSpPr>
                    <a:spLocks noChangeArrowheads="1"/>
                  </p:cNvSpPr>
                  <p:nvPr/>
                </p:nvSpPr>
                <p:spPr bwMode="auto">
                  <a:xfrm>
                    <a:off x="4424" y="2504"/>
                    <a:ext cx="5" cy="991"/>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125" name="Rectangle 253"/>
                  <p:cNvSpPr>
                    <a:spLocks noChangeArrowheads="1"/>
                  </p:cNvSpPr>
                  <p:nvPr/>
                </p:nvSpPr>
                <p:spPr bwMode="auto">
                  <a:xfrm>
                    <a:off x="4429" y="2504"/>
                    <a:ext cx="4" cy="991"/>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126" name="Rectangle 254"/>
                  <p:cNvSpPr>
                    <a:spLocks noChangeArrowheads="1"/>
                  </p:cNvSpPr>
                  <p:nvPr/>
                </p:nvSpPr>
                <p:spPr bwMode="auto">
                  <a:xfrm>
                    <a:off x="4433" y="2504"/>
                    <a:ext cx="5" cy="991"/>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127" name="Rectangle 255"/>
                  <p:cNvSpPr>
                    <a:spLocks noChangeArrowheads="1"/>
                  </p:cNvSpPr>
                  <p:nvPr/>
                </p:nvSpPr>
                <p:spPr bwMode="auto">
                  <a:xfrm>
                    <a:off x="4438" y="2504"/>
                    <a:ext cx="5" cy="991"/>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128" name="Rectangle 256"/>
                  <p:cNvSpPr>
                    <a:spLocks noChangeArrowheads="1"/>
                  </p:cNvSpPr>
                  <p:nvPr/>
                </p:nvSpPr>
                <p:spPr bwMode="auto">
                  <a:xfrm>
                    <a:off x="4443" y="2504"/>
                    <a:ext cx="5" cy="991"/>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129" name="Rectangle 257"/>
                  <p:cNvSpPr>
                    <a:spLocks noChangeArrowheads="1"/>
                  </p:cNvSpPr>
                  <p:nvPr/>
                </p:nvSpPr>
                <p:spPr bwMode="auto">
                  <a:xfrm>
                    <a:off x="4232" y="2504"/>
                    <a:ext cx="216" cy="991"/>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130" name="Rectangle 258"/>
                  <p:cNvSpPr>
                    <a:spLocks noChangeArrowheads="1"/>
                  </p:cNvSpPr>
                  <p:nvPr/>
                </p:nvSpPr>
                <p:spPr bwMode="auto">
                  <a:xfrm>
                    <a:off x="4232" y="1906"/>
                    <a:ext cx="5" cy="598"/>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131" name="Rectangle 259"/>
                  <p:cNvSpPr>
                    <a:spLocks noChangeArrowheads="1"/>
                  </p:cNvSpPr>
                  <p:nvPr/>
                </p:nvSpPr>
                <p:spPr bwMode="auto">
                  <a:xfrm>
                    <a:off x="4237" y="1906"/>
                    <a:ext cx="5" cy="598"/>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132" name="Rectangle 260"/>
                  <p:cNvSpPr>
                    <a:spLocks noChangeArrowheads="1"/>
                  </p:cNvSpPr>
                  <p:nvPr/>
                </p:nvSpPr>
                <p:spPr bwMode="auto">
                  <a:xfrm>
                    <a:off x="4242" y="1906"/>
                    <a:ext cx="5" cy="598"/>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133" name="Rectangle 261"/>
                  <p:cNvSpPr>
                    <a:spLocks noChangeArrowheads="1"/>
                  </p:cNvSpPr>
                  <p:nvPr/>
                </p:nvSpPr>
                <p:spPr bwMode="auto">
                  <a:xfrm>
                    <a:off x="4247" y="1906"/>
                    <a:ext cx="5" cy="598"/>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134" name="Rectangle 262"/>
                  <p:cNvSpPr>
                    <a:spLocks noChangeArrowheads="1"/>
                  </p:cNvSpPr>
                  <p:nvPr/>
                </p:nvSpPr>
                <p:spPr bwMode="auto">
                  <a:xfrm>
                    <a:off x="4252" y="1906"/>
                    <a:ext cx="5" cy="598"/>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135" name="Rectangle 263"/>
                  <p:cNvSpPr>
                    <a:spLocks noChangeArrowheads="1"/>
                  </p:cNvSpPr>
                  <p:nvPr/>
                </p:nvSpPr>
                <p:spPr bwMode="auto">
                  <a:xfrm>
                    <a:off x="4257" y="1906"/>
                    <a:ext cx="5" cy="598"/>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136" name="Rectangle 264"/>
                  <p:cNvSpPr>
                    <a:spLocks noChangeArrowheads="1"/>
                  </p:cNvSpPr>
                  <p:nvPr/>
                </p:nvSpPr>
                <p:spPr bwMode="auto">
                  <a:xfrm>
                    <a:off x="4262" y="1906"/>
                    <a:ext cx="5" cy="598"/>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137" name="Rectangle 265"/>
                  <p:cNvSpPr>
                    <a:spLocks noChangeArrowheads="1"/>
                  </p:cNvSpPr>
                  <p:nvPr/>
                </p:nvSpPr>
                <p:spPr bwMode="auto">
                  <a:xfrm>
                    <a:off x="4267" y="1906"/>
                    <a:ext cx="5" cy="598"/>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138" name="Rectangle 266"/>
                  <p:cNvSpPr>
                    <a:spLocks noChangeArrowheads="1"/>
                  </p:cNvSpPr>
                  <p:nvPr/>
                </p:nvSpPr>
                <p:spPr bwMode="auto">
                  <a:xfrm>
                    <a:off x="4272" y="1906"/>
                    <a:ext cx="4" cy="598"/>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139" name="Rectangle 267"/>
                  <p:cNvSpPr>
                    <a:spLocks noChangeArrowheads="1"/>
                  </p:cNvSpPr>
                  <p:nvPr/>
                </p:nvSpPr>
                <p:spPr bwMode="auto">
                  <a:xfrm>
                    <a:off x="4276" y="1906"/>
                    <a:ext cx="5" cy="598"/>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140" name="Rectangle 268"/>
                  <p:cNvSpPr>
                    <a:spLocks noChangeArrowheads="1"/>
                  </p:cNvSpPr>
                  <p:nvPr/>
                </p:nvSpPr>
                <p:spPr bwMode="auto">
                  <a:xfrm>
                    <a:off x="4281" y="1906"/>
                    <a:ext cx="5" cy="598"/>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141" name="Rectangle 269"/>
                  <p:cNvSpPr>
                    <a:spLocks noChangeArrowheads="1"/>
                  </p:cNvSpPr>
                  <p:nvPr/>
                </p:nvSpPr>
                <p:spPr bwMode="auto">
                  <a:xfrm>
                    <a:off x="4286" y="1906"/>
                    <a:ext cx="5" cy="598"/>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142" name="Rectangle 270"/>
                  <p:cNvSpPr>
                    <a:spLocks noChangeArrowheads="1"/>
                  </p:cNvSpPr>
                  <p:nvPr/>
                </p:nvSpPr>
                <p:spPr bwMode="auto">
                  <a:xfrm>
                    <a:off x="4291" y="1906"/>
                    <a:ext cx="5" cy="598"/>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143" name="Rectangle 271"/>
                  <p:cNvSpPr>
                    <a:spLocks noChangeArrowheads="1"/>
                  </p:cNvSpPr>
                  <p:nvPr/>
                </p:nvSpPr>
                <p:spPr bwMode="auto">
                  <a:xfrm>
                    <a:off x="4296" y="1906"/>
                    <a:ext cx="5" cy="598"/>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144" name="Rectangle 272"/>
                  <p:cNvSpPr>
                    <a:spLocks noChangeArrowheads="1"/>
                  </p:cNvSpPr>
                  <p:nvPr/>
                </p:nvSpPr>
                <p:spPr bwMode="auto">
                  <a:xfrm>
                    <a:off x="4301" y="1906"/>
                    <a:ext cx="5" cy="598"/>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145" name="Rectangle 273"/>
                  <p:cNvSpPr>
                    <a:spLocks noChangeArrowheads="1"/>
                  </p:cNvSpPr>
                  <p:nvPr/>
                </p:nvSpPr>
                <p:spPr bwMode="auto">
                  <a:xfrm>
                    <a:off x="4306" y="1906"/>
                    <a:ext cx="5" cy="598"/>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146" name="Rectangle 274"/>
                  <p:cNvSpPr>
                    <a:spLocks noChangeArrowheads="1"/>
                  </p:cNvSpPr>
                  <p:nvPr/>
                </p:nvSpPr>
                <p:spPr bwMode="auto">
                  <a:xfrm>
                    <a:off x="4311" y="1906"/>
                    <a:ext cx="5" cy="598"/>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147" name="Rectangle 275"/>
                  <p:cNvSpPr>
                    <a:spLocks noChangeArrowheads="1"/>
                  </p:cNvSpPr>
                  <p:nvPr/>
                </p:nvSpPr>
                <p:spPr bwMode="auto">
                  <a:xfrm>
                    <a:off x="4316" y="1906"/>
                    <a:ext cx="5" cy="598"/>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148" name="Rectangle 276"/>
                  <p:cNvSpPr>
                    <a:spLocks noChangeArrowheads="1"/>
                  </p:cNvSpPr>
                  <p:nvPr/>
                </p:nvSpPr>
                <p:spPr bwMode="auto">
                  <a:xfrm>
                    <a:off x="4321" y="1906"/>
                    <a:ext cx="5" cy="598"/>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149" name="Rectangle 277"/>
                  <p:cNvSpPr>
                    <a:spLocks noChangeArrowheads="1"/>
                  </p:cNvSpPr>
                  <p:nvPr/>
                </p:nvSpPr>
                <p:spPr bwMode="auto">
                  <a:xfrm>
                    <a:off x="4326" y="1906"/>
                    <a:ext cx="4" cy="598"/>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150" name="Rectangle 278"/>
                  <p:cNvSpPr>
                    <a:spLocks noChangeArrowheads="1"/>
                  </p:cNvSpPr>
                  <p:nvPr/>
                </p:nvSpPr>
                <p:spPr bwMode="auto">
                  <a:xfrm>
                    <a:off x="4330" y="1906"/>
                    <a:ext cx="5" cy="598"/>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151" name="Rectangle 279"/>
                  <p:cNvSpPr>
                    <a:spLocks noChangeArrowheads="1"/>
                  </p:cNvSpPr>
                  <p:nvPr/>
                </p:nvSpPr>
                <p:spPr bwMode="auto">
                  <a:xfrm>
                    <a:off x="4335" y="1906"/>
                    <a:ext cx="10" cy="598"/>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152" name="Rectangle 280"/>
                  <p:cNvSpPr>
                    <a:spLocks noChangeArrowheads="1"/>
                  </p:cNvSpPr>
                  <p:nvPr/>
                </p:nvSpPr>
                <p:spPr bwMode="auto">
                  <a:xfrm>
                    <a:off x="4345" y="1906"/>
                    <a:ext cx="5" cy="598"/>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153" name="Rectangle 281"/>
                  <p:cNvSpPr>
                    <a:spLocks noChangeArrowheads="1"/>
                  </p:cNvSpPr>
                  <p:nvPr/>
                </p:nvSpPr>
                <p:spPr bwMode="auto">
                  <a:xfrm>
                    <a:off x="4350" y="1906"/>
                    <a:ext cx="5" cy="598"/>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154" name="Rectangle 282"/>
                  <p:cNvSpPr>
                    <a:spLocks noChangeArrowheads="1"/>
                  </p:cNvSpPr>
                  <p:nvPr/>
                </p:nvSpPr>
                <p:spPr bwMode="auto">
                  <a:xfrm>
                    <a:off x="4355" y="1906"/>
                    <a:ext cx="5" cy="598"/>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155" name="Rectangle 283"/>
                  <p:cNvSpPr>
                    <a:spLocks noChangeArrowheads="1"/>
                  </p:cNvSpPr>
                  <p:nvPr/>
                </p:nvSpPr>
                <p:spPr bwMode="auto">
                  <a:xfrm>
                    <a:off x="4360" y="1906"/>
                    <a:ext cx="5" cy="598"/>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156" name="Rectangle 284"/>
                  <p:cNvSpPr>
                    <a:spLocks noChangeArrowheads="1"/>
                  </p:cNvSpPr>
                  <p:nvPr/>
                </p:nvSpPr>
                <p:spPr bwMode="auto">
                  <a:xfrm>
                    <a:off x="4365" y="1906"/>
                    <a:ext cx="5" cy="598"/>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157" name="Rectangle 285"/>
                  <p:cNvSpPr>
                    <a:spLocks noChangeArrowheads="1"/>
                  </p:cNvSpPr>
                  <p:nvPr/>
                </p:nvSpPr>
                <p:spPr bwMode="auto">
                  <a:xfrm>
                    <a:off x="4370" y="1906"/>
                    <a:ext cx="5" cy="598"/>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158" name="Rectangle 286"/>
                  <p:cNvSpPr>
                    <a:spLocks noChangeArrowheads="1"/>
                  </p:cNvSpPr>
                  <p:nvPr/>
                </p:nvSpPr>
                <p:spPr bwMode="auto">
                  <a:xfrm>
                    <a:off x="4375" y="1906"/>
                    <a:ext cx="4" cy="598"/>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159" name="Rectangle 287"/>
                  <p:cNvSpPr>
                    <a:spLocks noChangeArrowheads="1"/>
                  </p:cNvSpPr>
                  <p:nvPr/>
                </p:nvSpPr>
                <p:spPr bwMode="auto">
                  <a:xfrm>
                    <a:off x="4379" y="1906"/>
                    <a:ext cx="5" cy="598"/>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160" name="Rectangle 288"/>
                  <p:cNvSpPr>
                    <a:spLocks noChangeArrowheads="1"/>
                  </p:cNvSpPr>
                  <p:nvPr/>
                </p:nvSpPr>
                <p:spPr bwMode="auto">
                  <a:xfrm>
                    <a:off x="4384" y="1906"/>
                    <a:ext cx="5" cy="598"/>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161" name="Rectangle 289"/>
                  <p:cNvSpPr>
                    <a:spLocks noChangeArrowheads="1"/>
                  </p:cNvSpPr>
                  <p:nvPr/>
                </p:nvSpPr>
                <p:spPr bwMode="auto">
                  <a:xfrm>
                    <a:off x="4389" y="1906"/>
                    <a:ext cx="5" cy="598"/>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162" name="Rectangle 290"/>
                  <p:cNvSpPr>
                    <a:spLocks noChangeArrowheads="1"/>
                  </p:cNvSpPr>
                  <p:nvPr/>
                </p:nvSpPr>
                <p:spPr bwMode="auto">
                  <a:xfrm>
                    <a:off x="4394" y="1906"/>
                    <a:ext cx="5" cy="598"/>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163" name="Rectangle 291"/>
                  <p:cNvSpPr>
                    <a:spLocks noChangeArrowheads="1"/>
                  </p:cNvSpPr>
                  <p:nvPr/>
                </p:nvSpPr>
                <p:spPr bwMode="auto">
                  <a:xfrm>
                    <a:off x="4399" y="1906"/>
                    <a:ext cx="5" cy="598"/>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164" name="Rectangle 292"/>
                  <p:cNvSpPr>
                    <a:spLocks noChangeArrowheads="1"/>
                  </p:cNvSpPr>
                  <p:nvPr/>
                </p:nvSpPr>
                <p:spPr bwMode="auto">
                  <a:xfrm>
                    <a:off x="4404" y="1906"/>
                    <a:ext cx="5" cy="598"/>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165" name="Rectangle 293"/>
                  <p:cNvSpPr>
                    <a:spLocks noChangeArrowheads="1"/>
                  </p:cNvSpPr>
                  <p:nvPr/>
                </p:nvSpPr>
                <p:spPr bwMode="auto">
                  <a:xfrm>
                    <a:off x="4409" y="1906"/>
                    <a:ext cx="5" cy="598"/>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166" name="Rectangle 294"/>
                  <p:cNvSpPr>
                    <a:spLocks noChangeArrowheads="1"/>
                  </p:cNvSpPr>
                  <p:nvPr/>
                </p:nvSpPr>
                <p:spPr bwMode="auto">
                  <a:xfrm>
                    <a:off x="4414" y="1906"/>
                    <a:ext cx="5" cy="598"/>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167" name="Rectangle 295"/>
                  <p:cNvSpPr>
                    <a:spLocks noChangeArrowheads="1"/>
                  </p:cNvSpPr>
                  <p:nvPr/>
                </p:nvSpPr>
                <p:spPr bwMode="auto">
                  <a:xfrm>
                    <a:off x="4419" y="1906"/>
                    <a:ext cx="5" cy="598"/>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168" name="Rectangle 296"/>
                  <p:cNvSpPr>
                    <a:spLocks noChangeArrowheads="1"/>
                  </p:cNvSpPr>
                  <p:nvPr/>
                </p:nvSpPr>
                <p:spPr bwMode="auto">
                  <a:xfrm>
                    <a:off x="4424" y="1906"/>
                    <a:ext cx="5" cy="598"/>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169" name="Rectangle 297"/>
                  <p:cNvSpPr>
                    <a:spLocks noChangeArrowheads="1"/>
                  </p:cNvSpPr>
                  <p:nvPr/>
                </p:nvSpPr>
                <p:spPr bwMode="auto">
                  <a:xfrm>
                    <a:off x="4429" y="1906"/>
                    <a:ext cx="4" cy="598"/>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170" name="Rectangle 298"/>
                  <p:cNvSpPr>
                    <a:spLocks noChangeArrowheads="1"/>
                  </p:cNvSpPr>
                  <p:nvPr/>
                </p:nvSpPr>
                <p:spPr bwMode="auto">
                  <a:xfrm>
                    <a:off x="4433" y="1906"/>
                    <a:ext cx="5" cy="598"/>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171" name="Rectangle 299"/>
                  <p:cNvSpPr>
                    <a:spLocks noChangeArrowheads="1"/>
                  </p:cNvSpPr>
                  <p:nvPr/>
                </p:nvSpPr>
                <p:spPr bwMode="auto">
                  <a:xfrm>
                    <a:off x="4438" y="1906"/>
                    <a:ext cx="5" cy="598"/>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172" name="Rectangle 300"/>
                  <p:cNvSpPr>
                    <a:spLocks noChangeArrowheads="1"/>
                  </p:cNvSpPr>
                  <p:nvPr/>
                </p:nvSpPr>
                <p:spPr bwMode="auto">
                  <a:xfrm>
                    <a:off x="4443" y="1906"/>
                    <a:ext cx="5" cy="598"/>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173" name="Rectangle 301"/>
                  <p:cNvSpPr>
                    <a:spLocks noChangeArrowheads="1"/>
                  </p:cNvSpPr>
                  <p:nvPr/>
                </p:nvSpPr>
                <p:spPr bwMode="auto">
                  <a:xfrm>
                    <a:off x="4232" y="1906"/>
                    <a:ext cx="216" cy="598"/>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174" name="Freeform 302"/>
                <p:cNvSpPr>
                  <a:spLocks/>
                </p:cNvSpPr>
                <p:nvPr/>
              </p:nvSpPr>
              <p:spPr bwMode="auto">
                <a:xfrm>
                  <a:off x="3541" y="1724"/>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4175" name="Freeform 303"/>
                <p:cNvSpPr>
                  <a:spLocks/>
                </p:cNvSpPr>
                <p:nvPr/>
              </p:nvSpPr>
              <p:spPr bwMode="auto">
                <a:xfrm>
                  <a:off x="4301" y="1523"/>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grpSp>
              <p:nvGrpSpPr>
                <p:cNvPr id="464176" name="Group 304"/>
                <p:cNvGrpSpPr>
                  <a:grpSpLocks/>
                </p:cNvGrpSpPr>
                <p:nvPr/>
              </p:nvGrpSpPr>
              <p:grpSpPr bwMode="auto">
                <a:xfrm>
                  <a:off x="1952" y="2455"/>
                  <a:ext cx="215" cy="1040"/>
                  <a:chOff x="1952" y="2455"/>
                  <a:chExt cx="215" cy="1040"/>
                </a:xfrm>
              </p:grpSpPr>
              <p:sp>
                <p:nvSpPr>
                  <p:cNvPr id="464177" name="Rectangle 305"/>
                  <p:cNvSpPr>
                    <a:spLocks noChangeArrowheads="1"/>
                  </p:cNvSpPr>
                  <p:nvPr/>
                </p:nvSpPr>
                <p:spPr bwMode="auto">
                  <a:xfrm>
                    <a:off x="1952" y="2455"/>
                    <a:ext cx="4" cy="1040"/>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178" name="Rectangle 306"/>
                  <p:cNvSpPr>
                    <a:spLocks noChangeArrowheads="1"/>
                  </p:cNvSpPr>
                  <p:nvPr/>
                </p:nvSpPr>
                <p:spPr bwMode="auto">
                  <a:xfrm>
                    <a:off x="1956" y="2455"/>
                    <a:ext cx="5" cy="1040"/>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179" name="Rectangle 307"/>
                  <p:cNvSpPr>
                    <a:spLocks noChangeArrowheads="1"/>
                  </p:cNvSpPr>
                  <p:nvPr/>
                </p:nvSpPr>
                <p:spPr bwMode="auto">
                  <a:xfrm>
                    <a:off x="1961" y="2455"/>
                    <a:ext cx="5" cy="1040"/>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180" name="Rectangle 308"/>
                  <p:cNvSpPr>
                    <a:spLocks noChangeArrowheads="1"/>
                  </p:cNvSpPr>
                  <p:nvPr/>
                </p:nvSpPr>
                <p:spPr bwMode="auto">
                  <a:xfrm>
                    <a:off x="1966" y="2455"/>
                    <a:ext cx="5" cy="1040"/>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181" name="Rectangle 309"/>
                  <p:cNvSpPr>
                    <a:spLocks noChangeArrowheads="1"/>
                  </p:cNvSpPr>
                  <p:nvPr/>
                </p:nvSpPr>
                <p:spPr bwMode="auto">
                  <a:xfrm>
                    <a:off x="1971" y="2455"/>
                    <a:ext cx="5" cy="1040"/>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182" name="Rectangle 310"/>
                  <p:cNvSpPr>
                    <a:spLocks noChangeArrowheads="1"/>
                  </p:cNvSpPr>
                  <p:nvPr/>
                </p:nvSpPr>
                <p:spPr bwMode="auto">
                  <a:xfrm>
                    <a:off x="1976" y="2455"/>
                    <a:ext cx="5" cy="1040"/>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183" name="Rectangle 311"/>
                  <p:cNvSpPr>
                    <a:spLocks noChangeArrowheads="1"/>
                  </p:cNvSpPr>
                  <p:nvPr/>
                </p:nvSpPr>
                <p:spPr bwMode="auto">
                  <a:xfrm>
                    <a:off x="1981" y="2455"/>
                    <a:ext cx="5" cy="1040"/>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184" name="Rectangle 312"/>
                  <p:cNvSpPr>
                    <a:spLocks noChangeArrowheads="1"/>
                  </p:cNvSpPr>
                  <p:nvPr/>
                </p:nvSpPr>
                <p:spPr bwMode="auto">
                  <a:xfrm>
                    <a:off x="1986" y="2455"/>
                    <a:ext cx="5" cy="1040"/>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185" name="Rectangle 313"/>
                  <p:cNvSpPr>
                    <a:spLocks noChangeArrowheads="1"/>
                  </p:cNvSpPr>
                  <p:nvPr/>
                </p:nvSpPr>
                <p:spPr bwMode="auto">
                  <a:xfrm>
                    <a:off x="1991" y="2455"/>
                    <a:ext cx="5" cy="1040"/>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186" name="Rectangle 314"/>
                  <p:cNvSpPr>
                    <a:spLocks noChangeArrowheads="1"/>
                  </p:cNvSpPr>
                  <p:nvPr/>
                </p:nvSpPr>
                <p:spPr bwMode="auto">
                  <a:xfrm>
                    <a:off x="1996" y="2455"/>
                    <a:ext cx="5" cy="1040"/>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187" name="Rectangle 315"/>
                  <p:cNvSpPr>
                    <a:spLocks noChangeArrowheads="1"/>
                  </p:cNvSpPr>
                  <p:nvPr/>
                </p:nvSpPr>
                <p:spPr bwMode="auto">
                  <a:xfrm>
                    <a:off x="2001" y="2455"/>
                    <a:ext cx="4" cy="1040"/>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188" name="Rectangle 316"/>
                  <p:cNvSpPr>
                    <a:spLocks noChangeArrowheads="1"/>
                  </p:cNvSpPr>
                  <p:nvPr/>
                </p:nvSpPr>
                <p:spPr bwMode="auto">
                  <a:xfrm>
                    <a:off x="2005" y="2455"/>
                    <a:ext cx="5" cy="1040"/>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189" name="Rectangle 317"/>
                  <p:cNvSpPr>
                    <a:spLocks noChangeArrowheads="1"/>
                  </p:cNvSpPr>
                  <p:nvPr/>
                </p:nvSpPr>
                <p:spPr bwMode="auto">
                  <a:xfrm>
                    <a:off x="2010" y="2455"/>
                    <a:ext cx="5" cy="1040"/>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190" name="Rectangle 318"/>
                  <p:cNvSpPr>
                    <a:spLocks noChangeArrowheads="1"/>
                  </p:cNvSpPr>
                  <p:nvPr/>
                </p:nvSpPr>
                <p:spPr bwMode="auto">
                  <a:xfrm>
                    <a:off x="2015" y="2455"/>
                    <a:ext cx="5" cy="1040"/>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91" name="Rectangle 319"/>
                  <p:cNvSpPr>
                    <a:spLocks noChangeArrowheads="1"/>
                  </p:cNvSpPr>
                  <p:nvPr/>
                </p:nvSpPr>
                <p:spPr bwMode="auto">
                  <a:xfrm>
                    <a:off x="2020" y="2455"/>
                    <a:ext cx="5" cy="104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92" name="Rectangle 320"/>
                  <p:cNvSpPr>
                    <a:spLocks noChangeArrowheads="1"/>
                  </p:cNvSpPr>
                  <p:nvPr/>
                </p:nvSpPr>
                <p:spPr bwMode="auto">
                  <a:xfrm>
                    <a:off x="2025" y="2455"/>
                    <a:ext cx="5" cy="1040"/>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93" name="Rectangle 321"/>
                  <p:cNvSpPr>
                    <a:spLocks noChangeArrowheads="1"/>
                  </p:cNvSpPr>
                  <p:nvPr/>
                </p:nvSpPr>
                <p:spPr bwMode="auto">
                  <a:xfrm>
                    <a:off x="2030" y="2455"/>
                    <a:ext cx="5" cy="1040"/>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94" name="Rectangle 322"/>
                  <p:cNvSpPr>
                    <a:spLocks noChangeArrowheads="1"/>
                  </p:cNvSpPr>
                  <p:nvPr/>
                </p:nvSpPr>
                <p:spPr bwMode="auto">
                  <a:xfrm>
                    <a:off x="2035" y="2455"/>
                    <a:ext cx="5" cy="1040"/>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95" name="Rectangle 323"/>
                  <p:cNvSpPr>
                    <a:spLocks noChangeArrowheads="1"/>
                  </p:cNvSpPr>
                  <p:nvPr/>
                </p:nvSpPr>
                <p:spPr bwMode="auto">
                  <a:xfrm>
                    <a:off x="2040" y="2455"/>
                    <a:ext cx="5" cy="1040"/>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96" name="Rectangle 324"/>
                  <p:cNvSpPr>
                    <a:spLocks noChangeArrowheads="1"/>
                  </p:cNvSpPr>
                  <p:nvPr/>
                </p:nvSpPr>
                <p:spPr bwMode="auto">
                  <a:xfrm>
                    <a:off x="2045" y="2455"/>
                    <a:ext cx="5" cy="1040"/>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97" name="Rectangle 325"/>
                  <p:cNvSpPr>
                    <a:spLocks noChangeArrowheads="1"/>
                  </p:cNvSpPr>
                  <p:nvPr/>
                </p:nvSpPr>
                <p:spPr bwMode="auto">
                  <a:xfrm>
                    <a:off x="2050" y="2455"/>
                    <a:ext cx="5" cy="104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98" name="Rectangle 326"/>
                  <p:cNvSpPr>
                    <a:spLocks noChangeArrowheads="1"/>
                  </p:cNvSpPr>
                  <p:nvPr/>
                </p:nvSpPr>
                <p:spPr bwMode="auto">
                  <a:xfrm>
                    <a:off x="2055" y="2455"/>
                    <a:ext cx="9" cy="1040"/>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199" name="Rectangle 327"/>
                  <p:cNvSpPr>
                    <a:spLocks noChangeArrowheads="1"/>
                  </p:cNvSpPr>
                  <p:nvPr/>
                </p:nvSpPr>
                <p:spPr bwMode="auto">
                  <a:xfrm>
                    <a:off x="2064" y="2455"/>
                    <a:ext cx="5" cy="104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00" name="Rectangle 328"/>
                  <p:cNvSpPr>
                    <a:spLocks noChangeArrowheads="1"/>
                  </p:cNvSpPr>
                  <p:nvPr/>
                </p:nvSpPr>
                <p:spPr bwMode="auto">
                  <a:xfrm>
                    <a:off x="2069" y="2455"/>
                    <a:ext cx="5" cy="1040"/>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01" name="Rectangle 329"/>
                  <p:cNvSpPr>
                    <a:spLocks noChangeArrowheads="1"/>
                  </p:cNvSpPr>
                  <p:nvPr/>
                </p:nvSpPr>
                <p:spPr bwMode="auto">
                  <a:xfrm>
                    <a:off x="2074" y="2455"/>
                    <a:ext cx="5" cy="1040"/>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02" name="Rectangle 330"/>
                  <p:cNvSpPr>
                    <a:spLocks noChangeArrowheads="1"/>
                  </p:cNvSpPr>
                  <p:nvPr/>
                </p:nvSpPr>
                <p:spPr bwMode="auto">
                  <a:xfrm>
                    <a:off x="2079" y="2455"/>
                    <a:ext cx="5" cy="1040"/>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03" name="Rectangle 331"/>
                  <p:cNvSpPr>
                    <a:spLocks noChangeArrowheads="1"/>
                  </p:cNvSpPr>
                  <p:nvPr/>
                </p:nvSpPr>
                <p:spPr bwMode="auto">
                  <a:xfrm>
                    <a:off x="2084" y="2455"/>
                    <a:ext cx="5" cy="1040"/>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04" name="Rectangle 332"/>
                  <p:cNvSpPr>
                    <a:spLocks noChangeArrowheads="1"/>
                  </p:cNvSpPr>
                  <p:nvPr/>
                </p:nvSpPr>
                <p:spPr bwMode="auto">
                  <a:xfrm>
                    <a:off x="2089" y="2455"/>
                    <a:ext cx="5" cy="1040"/>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05" name="Rectangle 333"/>
                  <p:cNvSpPr>
                    <a:spLocks noChangeArrowheads="1"/>
                  </p:cNvSpPr>
                  <p:nvPr/>
                </p:nvSpPr>
                <p:spPr bwMode="auto">
                  <a:xfrm>
                    <a:off x="2094" y="2455"/>
                    <a:ext cx="5" cy="104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06" name="Rectangle 334"/>
                  <p:cNvSpPr>
                    <a:spLocks noChangeArrowheads="1"/>
                  </p:cNvSpPr>
                  <p:nvPr/>
                </p:nvSpPr>
                <p:spPr bwMode="auto">
                  <a:xfrm>
                    <a:off x="2099" y="2455"/>
                    <a:ext cx="5" cy="1040"/>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07" name="Rectangle 335"/>
                  <p:cNvSpPr>
                    <a:spLocks noChangeArrowheads="1"/>
                  </p:cNvSpPr>
                  <p:nvPr/>
                </p:nvSpPr>
                <p:spPr bwMode="auto">
                  <a:xfrm>
                    <a:off x="2104" y="2455"/>
                    <a:ext cx="4" cy="1040"/>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08" name="Rectangle 336"/>
                  <p:cNvSpPr>
                    <a:spLocks noChangeArrowheads="1"/>
                  </p:cNvSpPr>
                  <p:nvPr/>
                </p:nvSpPr>
                <p:spPr bwMode="auto">
                  <a:xfrm>
                    <a:off x="2108" y="2455"/>
                    <a:ext cx="5" cy="1040"/>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09" name="Rectangle 337"/>
                  <p:cNvSpPr>
                    <a:spLocks noChangeArrowheads="1"/>
                  </p:cNvSpPr>
                  <p:nvPr/>
                </p:nvSpPr>
                <p:spPr bwMode="auto">
                  <a:xfrm>
                    <a:off x="2113" y="2455"/>
                    <a:ext cx="5" cy="1040"/>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10" name="Rectangle 338"/>
                  <p:cNvSpPr>
                    <a:spLocks noChangeArrowheads="1"/>
                  </p:cNvSpPr>
                  <p:nvPr/>
                </p:nvSpPr>
                <p:spPr bwMode="auto">
                  <a:xfrm>
                    <a:off x="2118" y="2455"/>
                    <a:ext cx="5" cy="1040"/>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11" name="Rectangle 339"/>
                  <p:cNvSpPr>
                    <a:spLocks noChangeArrowheads="1"/>
                  </p:cNvSpPr>
                  <p:nvPr/>
                </p:nvSpPr>
                <p:spPr bwMode="auto">
                  <a:xfrm>
                    <a:off x="2123" y="2455"/>
                    <a:ext cx="5" cy="1040"/>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12" name="Rectangle 340"/>
                  <p:cNvSpPr>
                    <a:spLocks noChangeArrowheads="1"/>
                  </p:cNvSpPr>
                  <p:nvPr/>
                </p:nvSpPr>
                <p:spPr bwMode="auto">
                  <a:xfrm>
                    <a:off x="2128" y="2455"/>
                    <a:ext cx="5" cy="1040"/>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13" name="Rectangle 341"/>
                  <p:cNvSpPr>
                    <a:spLocks noChangeArrowheads="1"/>
                  </p:cNvSpPr>
                  <p:nvPr/>
                </p:nvSpPr>
                <p:spPr bwMode="auto">
                  <a:xfrm>
                    <a:off x="2133" y="2455"/>
                    <a:ext cx="5" cy="1040"/>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14" name="Rectangle 342"/>
                  <p:cNvSpPr>
                    <a:spLocks noChangeArrowheads="1"/>
                  </p:cNvSpPr>
                  <p:nvPr/>
                </p:nvSpPr>
                <p:spPr bwMode="auto">
                  <a:xfrm>
                    <a:off x="2138" y="2455"/>
                    <a:ext cx="5" cy="1040"/>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15" name="Rectangle 343"/>
                  <p:cNvSpPr>
                    <a:spLocks noChangeArrowheads="1"/>
                  </p:cNvSpPr>
                  <p:nvPr/>
                </p:nvSpPr>
                <p:spPr bwMode="auto">
                  <a:xfrm>
                    <a:off x="2143" y="2455"/>
                    <a:ext cx="5" cy="1040"/>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16" name="Rectangle 344"/>
                  <p:cNvSpPr>
                    <a:spLocks noChangeArrowheads="1"/>
                  </p:cNvSpPr>
                  <p:nvPr/>
                </p:nvSpPr>
                <p:spPr bwMode="auto">
                  <a:xfrm>
                    <a:off x="2148" y="2455"/>
                    <a:ext cx="5" cy="1040"/>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17" name="Rectangle 345"/>
                  <p:cNvSpPr>
                    <a:spLocks noChangeArrowheads="1"/>
                  </p:cNvSpPr>
                  <p:nvPr/>
                </p:nvSpPr>
                <p:spPr bwMode="auto">
                  <a:xfrm>
                    <a:off x="2153" y="2455"/>
                    <a:ext cx="5" cy="1040"/>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18" name="Rectangle 346"/>
                  <p:cNvSpPr>
                    <a:spLocks noChangeArrowheads="1"/>
                  </p:cNvSpPr>
                  <p:nvPr/>
                </p:nvSpPr>
                <p:spPr bwMode="auto">
                  <a:xfrm>
                    <a:off x="2158" y="2455"/>
                    <a:ext cx="4" cy="1040"/>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19" name="Rectangle 347"/>
                  <p:cNvSpPr>
                    <a:spLocks noChangeArrowheads="1"/>
                  </p:cNvSpPr>
                  <p:nvPr/>
                </p:nvSpPr>
                <p:spPr bwMode="auto">
                  <a:xfrm>
                    <a:off x="2162" y="2455"/>
                    <a:ext cx="5" cy="1040"/>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20" name="Rectangle 348"/>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221" name="Freeform 349"/>
                  <p:cNvSpPr>
                    <a:spLocks/>
                  </p:cNvSpPr>
                  <p:nvPr/>
                </p:nvSpPr>
                <p:spPr bwMode="auto">
                  <a:xfrm>
                    <a:off x="2020" y="3363"/>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4222" name="Rectangle 350"/>
                  <p:cNvSpPr>
                    <a:spLocks noChangeArrowheads="1"/>
                  </p:cNvSpPr>
                  <p:nvPr/>
                </p:nvSpPr>
                <p:spPr bwMode="auto">
                  <a:xfrm>
                    <a:off x="2010" y="3220"/>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24.8</a:t>
                    </a:r>
                    <a:endParaRPr kumimoji="1" lang="en-US" altLang="ko-KR">
                      <a:latin typeface="Tahoma" charset="0"/>
                      <a:ea typeface="굴림" charset="-127"/>
                      <a:cs typeface="굴림" charset="-127"/>
                    </a:endParaRPr>
                  </a:p>
                </p:txBody>
              </p:sp>
            </p:grpSp>
            <p:sp>
              <p:nvSpPr>
                <p:cNvPr id="464223" name="Rectangle 351"/>
                <p:cNvSpPr>
                  <a:spLocks noChangeArrowheads="1"/>
                </p:cNvSpPr>
                <p:nvPr/>
              </p:nvSpPr>
              <p:spPr bwMode="auto">
                <a:xfrm>
                  <a:off x="2756" y="1916"/>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400.0</a:t>
                  </a:r>
                  <a:endParaRPr kumimoji="1" lang="en-US" altLang="ko-KR">
                    <a:latin typeface="Tahoma" charset="0"/>
                    <a:ea typeface="굴림" charset="-127"/>
                    <a:cs typeface="굴림" charset="-127"/>
                  </a:endParaRPr>
                </a:p>
              </p:txBody>
            </p:sp>
            <p:sp>
              <p:nvSpPr>
                <p:cNvPr id="464224" name="Rectangle 352"/>
                <p:cNvSpPr>
                  <a:spLocks noChangeArrowheads="1"/>
                </p:cNvSpPr>
                <p:nvPr/>
              </p:nvSpPr>
              <p:spPr bwMode="auto">
                <a:xfrm>
                  <a:off x="3551" y="1592"/>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487.4</a:t>
                  </a:r>
                  <a:endParaRPr kumimoji="1" lang="en-US" altLang="ko-KR">
                    <a:latin typeface="Tahoma" charset="0"/>
                    <a:ea typeface="굴림" charset="-127"/>
                    <a:cs typeface="굴림" charset="-127"/>
                  </a:endParaRPr>
                </a:p>
              </p:txBody>
            </p:sp>
            <p:sp>
              <p:nvSpPr>
                <p:cNvPr id="464225" name="Rectangle 353"/>
                <p:cNvSpPr>
                  <a:spLocks noChangeArrowheads="1"/>
                </p:cNvSpPr>
                <p:nvPr/>
              </p:nvSpPr>
              <p:spPr bwMode="auto">
                <a:xfrm>
                  <a:off x="4326" y="1410"/>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544.8</a:t>
                  </a:r>
                  <a:endParaRPr kumimoji="1" lang="en-US" altLang="ko-KR">
                    <a:latin typeface="Tahoma" charset="0"/>
                    <a:ea typeface="굴림" charset="-127"/>
                    <a:cs typeface="굴림" charset="-127"/>
                  </a:endParaRPr>
                </a:p>
              </p:txBody>
            </p:sp>
            <p:grpSp>
              <p:nvGrpSpPr>
                <p:cNvPr id="464226" name="Group 354"/>
                <p:cNvGrpSpPr>
                  <a:grpSpLocks/>
                </p:cNvGrpSpPr>
                <p:nvPr/>
              </p:nvGrpSpPr>
              <p:grpSpPr bwMode="auto">
                <a:xfrm>
                  <a:off x="3472" y="1979"/>
                  <a:ext cx="216" cy="1516"/>
                  <a:chOff x="3472" y="1979"/>
                  <a:chExt cx="216" cy="1516"/>
                </a:xfrm>
              </p:grpSpPr>
              <p:sp>
                <p:nvSpPr>
                  <p:cNvPr id="464227" name="Rectangle 355"/>
                  <p:cNvSpPr>
                    <a:spLocks noChangeArrowheads="1"/>
                  </p:cNvSpPr>
                  <p:nvPr/>
                </p:nvSpPr>
                <p:spPr bwMode="auto">
                  <a:xfrm>
                    <a:off x="3472" y="2480"/>
                    <a:ext cx="5" cy="101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28" name="Rectangle 356"/>
                  <p:cNvSpPr>
                    <a:spLocks noChangeArrowheads="1"/>
                  </p:cNvSpPr>
                  <p:nvPr/>
                </p:nvSpPr>
                <p:spPr bwMode="auto">
                  <a:xfrm>
                    <a:off x="3477" y="2480"/>
                    <a:ext cx="5" cy="101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29" name="Rectangle 357"/>
                  <p:cNvSpPr>
                    <a:spLocks noChangeArrowheads="1"/>
                  </p:cNvSpPr>
                  <p:nvPr/>
                </p:nvSpPr>
                <p:spPr bwMode="auto">
                  <a:xfrm>
                    <a:off x="3482" y="2480"/>
                    <a:ext cx="5" cy="101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30" name="Rectangle 358"/>
                  <p:cNvSpPr>
                    <a:spLocks noChangeArrowheads="1"/>
                  </p:cNvSpPr>
                  <p:nvPr/>
                </p:nvSpPr>
                <p:spPr bwMode="auto">
                  <a:xfrm>
                    <a:off x="3487" y="2480"/>
                    <a:ext cx="5" cy="101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31" name="Rectangle 359"/>
                  <p:cNvSpPr>
                    <a:spLocks noChangeArrowheads="1"/>
                  </p:cNvSpPr>
                  <p:nvPr/>
                </p:nvSpPr>
                <p:spPr bwMode="auto">
                  <a:xfrm>
                    <a:off x="3492" y="2480"/>
                    <a:ext cx="5" cy="101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32" name="Rectangle 360"/>
                  <p:cNvSpPr>
                    <a:spLocks noChangeArrowheads="1"/>
                  </p:cNvSpPr>
                  <p:nvPr/>
                </p:nvSpPr>
                <p:spPr bwMode="auto">
                  <a:xfrm>
                    <a:off x="3497" y="2480"/>
                    <a:ext cx="4" cy="101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33" name="Rectangle 361"/>
                  <p:cNvSpPr>
                    <a:spLocks noChangeArrowheads="1"/>
                  </p:cNvSpPr>
                  <p:nvPr/>
                </p:nvSpPr>
                <p:spPr bwMode="auto">
                  <a:xfrm>
                    <a:off x="3501" y="2480"/>
                    <a:ext cx="5" cy="101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34" name="Rectangle 362"/>
                  <p:cNvSpPr>
                    <a:spLocks noChangeArrowheads="1"/>
                  </p:cNvSpPr>
                  <p:nvPr/>
                </p:nvSpPr>
                <p:spPr bwMode="auto">
                  <a:xfrm>
                    <a:off x="3506" y="2480"/>
                    <a:ext cx="5" cy="101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35" name="Rectangle 363"/>
                  <p:cNvSpPr>
                    <a:spLocks noChangeArrowheads="1"/>
                  </p:cNvSpPr>
                  <p:nvPr/>
                </p:nvSpPr>
                <p:spPr bwMode="auto">
                  <a:xfrm>
                    <a:off x="3511" y="2480"/>
                    <a:ext cx="5" cy="101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36" name="Rectangle 364"/>
                  <p:cNvSpPr>
                    <a:spLocks noChangeArrowheads="1"/>
                  </p:cNvSpPr>
                  <p:nvPr/>
                </p:nvSpPr>
                <p:spPr bwMode="auto">
                  <a:xfrm>
                    <a:off x="3516" y="2480"/>
                    <a:ext cx="5" cy="101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37" name="Rectangle 365"/>
                  <p:cNvSpPr>
                    <a:spLocks noChangeArrowheads="1"/>
                  </p:cNvSpPr>
                  <p:nvPr/>
                </p:nvSpPr>
                <p:spPr bwMode="auto">
                  <a:xfrm>
                    <a:off x="3521" y="2480"/>
                    <a:ext cx="5" cy="101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38" name="Rectangle 366"/>
                  <p:cNvSpPr>
                    <a:spLocks noChangeArrowheads="1"/>
                  </p:cNvSpPr>
                  <p:nvPr/>
                </p:nvSpPr>
                <p:spPr bwMode="auto">
                  <a:xfrm>
                    <a:off x="3526" y="2480"/>
                    <a:ext cx="5" cy="101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39" name="Rectangle 367"/>
                  <p:cNvSpPr>
                    <a:spLocks noChangeArrowheads="1"/>
                  </p:cNvSpPr>
                  <p:nvPr/>
                </p:nvSpPr>
                <p:spPr bwMode="auto">
                  <a:xfrm>
                    <a:off x="3531" y="2480"/>
                    <a:ext cx="5" cy="101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40" name="Rectangle 368"/>
                  <p:cNvSpPr>
                    <a:spLocks noChangeArrowheads="1"/>
                  </p:cNvSpPr>
                  <p:nvPr/>
                </p:nvSpPr>
                <p:spPr bwMode="auto">
                  <a:xfrm>
                    <a:off x="3536" y="2480"/>
                    <a:ext cx="5" cy="101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41" name="Rectangle 369"/>
                  <p:cNvSpPr>
                    <a:spLocks noChangeArrowheads="1"/>
                  </p:cNvSpPr>
                  <p:nvPr/>
                </p:nvSpPr>
                <p:spPr bwMode="auto">
                  <a:xfrm>
                    <a:off x="3541" y="2480"/>
                    <a:ext cx="5" cy="101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42" name="Rectangle 370"/>
                  <p:cNvSpPr>
                    <a:spLocks noChangeArrowheads="1"/>
                  </p:cNvSpPr>
                  <p:nvPr/>
                </p:nvSpPr>
                <p:spPr bwMode="auto">
                  <a:xfrm>
                    <a:off x="3546" y="2480"/>
                    <a:ext cx="5" cy="101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43" name="Rectangle 371"/>
                  <p:cNvSpPr>
                    <a:spLocks noChangeArrowheads="1"/>
                  </p:cNvSpPr>
                  <p:nvPr/>
                </p:nvSpPr>
                <p:spPr bwMode="auto">
                  <a:xfrm>
                    <a:off x="3551" y="2480"/>
                    <a:ext cx="4" cy="101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44" name="Rectangle 372"/>
                  <p:cNvSpPr>
                    <a:spLocks noChangeArrowheads="1"/>
                  </p:cNvSpPr>
                  <p:nvPr/>
                </p:nvSpPr>
                <p:spPr bwMode="auto">
                  <a:xfrm>
                    <a:off x="3555" y="2480"/>
                    <a:ext cx="5" cy="101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45" name="Rectangle 373"/>
                  <p:cNvSpPr>
                    <a:spLocks noChangeArrowheads="1"/>
                  </p:cNvSpPr>
                  <p:nvPr/>
                </p:nvSpPr>
                <p:spPr bwMode="auto">
                  <a:xfrm>
                    <a:off x="3560" y="2480"/>
                    <a:ext cx="5" cy="101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46" name="Rectangle 374"/>
                  <p:cNvSpPr>
                    <a:spLocks noChangeArrowheads="1"/>
                  </p:cNvSpPr>
                  <p:nvPr/>
                </p:nvSpPr>
                <p:spPr bwMode="auto">
                  <a:xfrm>
                    <a:off x="3565" y="2480"/>
                    <a:ext cx="5" cy="101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47" name="Rectangle 375"/>
                  <p:cNvSpPr>
                    <a:spLocks noChangeArrowheads="1"/>
                  </p:cNvSpPr>
                  <p:nvPr/>
                </p:nvSpPr>
                <p:spPr bwMode="auto">
                  <a:xfrm>
                    <a:off x="3570" y="2480"/>
                    <a:ext cx="5" cy="101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48" name="Rectangle 376"/>
                  <p:cNvSpPr>
                    <a:spLocks noChangeArrowheads="1"/>
                  </p:cNvSpPr>
                  <p:nvPr/>
                </p:nvSpPr>
                <p:spPr bwMode="auto">
                  <a:xfrm>
                    <a:off x="3575" y="2480"/>
                    <a:ext cx="10" cy="1015"/>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249" name="Rectangle 377"/>
                  <p:cNvSpPr>
                    <a:spLocks noChangeArrowheads="1"/>
                  </p:cNvSpPr>
                  <p:nvPr/>
                </p:nvSpPr>
                <p:spPr bwMode="auto">
                  <a:xfrm>
                    <a:off x="3585" y="2480"/>
                    <a:ext cx="5" cy="101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50" name="Rectangle 378"/>
                  <p:cNvSpPr>
                    <a:spLocks noChangeArrowheads="1"/>
                  </p:cNvSpPr>
                  <p:nvPr/>
                </p:nvSpPr>
                <p:spPr bwMode="auto">
                  <a:xfrm>
                    <a:off x="3590" y="2480"/>
                    <a:ext cx="5" cy="101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51" name="Rectangle 379"/>
                  <p:cNvSpPr>
                    <a:spLocks noChangeArrowheads="1"/>
                  </p:cNvSpPr>
                  <p:nvPr/>
                </p:nvSpPr>
                <p:spPr bwMode="auto">
                  <a:xfrm>
                    <a:off x="3595" y="2480"/>
                    <a:ext cx="5" cy="101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52" name="Rectangle 380"/>
                  <p:cNvSpPr>
                    <a:spLocks noChangeArrowheads="1"/>
                  </p:cNvSpPr>
                  <p:nvPr/>
                </p:nvSpPr>
                <p:spPr bwMode="auto">
                  <a:xfrm>
                    <a:off x="3600" y="2480"/>
                    <a:ext cx="4" cy="101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53" name="Rectangle 381"/>
                  <p:cNvSpPr>
                    <a:spLocks noChangeArrowheads="1"/>
                  </p:cNvSpPr>
                  <p:nvPr/>
                </p:nvSpPr>
                <p:spPr bwMode="auto">
                  <a:xfrm>
                    <a:off x="3604" y="2480"/>
                    <a:ext cx="5" cy="101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54" name="Rectangle 382"/>
                  <p:cNvSpPr>
                    <a:spLocks noChangeArrowheads="1"/>
                  </p:cNvSpPr>
                  <p:nvPr/>
                </p:nvSpPr>
                <p:spPr bwMode="auto">
                  <a:xfrm>
                    <a:off x="3609" y="2480"/>
                    <a:ext cx="5" cy="101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55" name="Rectangle 383"/>
                  <p:cNvSpPr>
                    <a:spLocks noChangeArrowheads="1"/>
                  </p:cNvSpPr>
                  <p:nvPr/>
                </p:nvSpPr>
                <p:spPr bwMode="auto">
                  <a:xfrm>
                    <a:off x="3614" y="2480"/>
                    <a:ext cx="5" cy="101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56" name="Rectangle 384"/>
                  <p:cNvSpPr>
                    <a:spLocks noChangeArrowheads="1"/>
                  </p:cNvSpPr>
                  <p:nvPr/>
                </p:nvSpPr>
                <p:spPr bwMode="auto">
                  <a:xfrm>
                    <a:off x="3619" y="2480"/>
                    <a:ext cx="5" cy="101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57" name="Rectangle 385"/>
                  <p:cNvSpPr>
                    <a:spLocks noChangeArrowheads="1"/>
                  </p:cNvSpPr>
                  <p:nvPr/>
                </p:nvSpPr>
                <p:spPr bwMode="auto">
                  <a:xfrm>
                    <a:off x="3624" y="2480"/>
                    <a:ext cx="5" cy="101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58" name="Rectangle 386"/>
                  <p:cNvSpPr>
                    <a:spLocks noChangeArrowheads="1"/>
                  </p:cNvSpPr>
                  <p:nvPr/>
                </p:nvSpPr>
                <p:spPr bwMode="auto">
                  <a:xfrm>
                    <a:off x="3629" y="2480"/>
                    <a:ext cx="5" cy="101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59" name="Rectangle 387"/>
                  <p:cNvSpPr>
                    <a:spLocks noChangeArrowheads="1"/>
                  </p:cNvSpPr>
                  <p:nvPr/>
                </p:nvSpPr>
                <p:spPr bwMode="auto">
                  <a:xfrm>
                    <a:off x="3634" y="2480"/>
                    <a:ext cx="5" cy="101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60" name="Rectangle 388"/>
                  <p:cNvSpPr>
                    <a:spLocks noChangeArrowheads="1"/>
                  </p:cNvSpPr>
                  <p:nvPr/>
                </p:nvSpPr>
                <p:spPr bwMode="auto">
                  <a:xfrm>
                    <a:off x="3639" y="2480"/>
                    <a:ext cx="5" cy="101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61" name="Rectangle 389"/>
                  <p:cNvSpPr>
                    <a:spLocks noChangeArrowheads="1"/>
                  </p:cNvSpPr>
                  <p:nvPr/>
                </p:nvSpPr>
                <p:spPr bwMode="auto">
                  <a:xfrm>
                    <a:off x="3644" y="2480"/>
                    <a:ext cx="5" cy="101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62" name="Rectangle 390"/>
                  <p:cNvSpPr>
                    <a:spLocks noChangeArrowheads="1"/>
                  </p:cNvSpPr>
                  <p:nvPr/>
                </p:nvSpPr>
                <p:spPr bwMode="auto">
                  <a:xfrm>
                    <a:off x="3649" y="2480"/>
                    <a:ext cx="5" cy="101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63" name="Rectangle 391"/>
                  <p:cNvSpPr>
                    <a:spLocks noChangeArrowheads="1"/>
                  </p:cNvSpPr>
                  <p:nvPr/>
                </p:nvSpPr>
                <p:spPr bwMode="auto">
                  <a:xfrm>
                    <a:off x="3654" y="2480"/>
                    <a:ext cx="4" cy="101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64" name="Rectangle 392"/>
                  <p:cNvSpPr>
                    <a:spLocks noChangeArrowheads="1"/>
                  </p:cNvSpPr>
                  <p:nvPr/>
                </p:nvSpPr>
                <p:spPr bwMode="auto">
                  <a:xfrm>
                    <a:off x="3658" y="2480"/>
                    <a:ext cx="5" cy="101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65" name="Rectangle 393"/>
                  <p:cNvSpPr>
                    <a:spLocks noChangeArrowheads="1"/>
                  </p:cNvSpPr>
                  <p:nvPr/>
                </p:nvSpPr>
                <p:spPr bwMode="auto">
                  <a:xfrm>
                    <a:off x="3663" y="2480"/>
                    <a:ext cx="5" cy="101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66" name="Rectangle 394"/>
                  <p:cNvSpPr>
                    <a:spLocks noChangeArrowheads="1"/>
                  </p:cNvSpPr>
                  <p:nvPr/>
                </p:nvSpPr>
                <p:spPr bwMode="auto">
                  <a:xfrm>
                    <a:off x="3668" y="2480"/>
                    <a:ext cx="5" cy="101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67" name="Rectangle 395"/>
                  <p:cNvSpPr>
                    <a:spLocks noChangeArrowheads="1"/>
                  </p:cNvSpPr>
                  <p:nvPr/>
                </p:nvSpPr>
                <p:spPr bwMode="auto">
                  <a:xfrm>
                    <a:off x="3673" y="2480"/>
                    <a:ext cx="5" cy="101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68" name="Rectangle 396"/>
                  <p:cNvSpPr>
                    <a:spLocks noChangeArrowheads="1"/>
                  </p:cNvSpPr>
                  <p:nvPr/>
                </p:nvSpPr>
                <p:spPr bwMode="auto">
                  <a:xfrm>
                    <a:off x="3678" y="2480"/>
                    <a:ext cx="5" cy="101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69" name="Rectangle 397"/>
                  <p:cNvSpPr>
                    <a:spLocks noChangeArrowheads="1"/>
                  </p:cNvSpPr>
                  <p:nvPr/>
                </p:nvSpPr>
                <p:spPr bwMode="auto">
                  <a:xfrm>
                    <a:off x="3683" y="2480"/>
                    <a:ext cx="5" cy="101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70" name="Rectangle 398"/>
                  <p:cNvSpPr>
                    <a:spLocks noChangeArrowheads="1"/>
                  </p:cNvSpPr>
                  <p:nvPr/>
                </p:nvSpPr>
                <p:spPr bwMode="auto">
                  <a:xfrm>
                    <a:off x="3472" y="2480"/>
                    <a:ext cx="216" cy="1015"/>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271" name="Rectangle 399"/>
                  <p:cNvSpPr>
                    <a:spLocks noChangeArrowheads="1"/>
                  </p:cNvSpPr>
                  <p:nvPr/>
                </p:nvSpPr>
                <p:spPr bwMode="auto">
                  <a:xfrm>
                    <a:off x="3472" y="1979"/>
                    <a:ext cx="5" cy="501"/>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272" name="Rectangle 400"/>
                  <p:cNvSpPr>
                    <a:spLocks noChangeArrowheads="1"/>
                  </p:cNvSpPr>
                  <p:nvPr/>
                </p:nvSpPr>
                <p:spPr bwMode="auto">
                  <a:xfrm>
                    <a:off x="3477" y="1979"/>
                    <a:ext cx="5" cy="501"/>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273" name="Rectangle 401"/>
                  <p:cNvSpPr>
                    <a:spLocks noChangeArrowheads="1"/>
                  </p:cNvSpPr>
                  <p:nvPr/>
                </p:nvSpPr>
                <p:spPr bwMode="auto">
                  <a:xfrm>
                    <a:off x="3482" y="1979"/>
                    <a:ext cx="5" cy="501"/>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274" name="Rectangle 402"/>
                  <p:cNvSpPr>
                    <a:spLocks noChangeArrowheads="1"/>
                  </p:cNvSpPr>
                  <p:nvPr/>
                </p:nvSpPr>
                <p:spPr bwMode="auto">
                  <a:xfrm>
                    <a:off x="3487" y="1979"/>
                    <a:ext cx="5" cy="501"/>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275" name="Rectangle 403"/>
                  <p:cNvSpPr>
                    <a:spLocks noChangeArrowheads="1"/>
                  </p:cNvSpPr>
                  <p:nvPr/>
                </p:nvSpPr>
                <p:spPr bwMode="auto">
                  <a:xfrm>
                    <a:off x="3492" y="1979"/>
                    <a:ext cx="5" cy="501"/>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276" name="Rectangle 404"/>
                  <p:cNvSpPr>
                    <a:spLocks noChangeArrowheads="1"/>
                  </p:cNvSpPr>
                  <p:nvPr/>
                </p:nvSpPr>
                <p:spPr bwMode="auto">
                  <a:xfrm>
                    <a:off x="3497" y="1979"/>
                    <a:ext cx="4" cy="501"/>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277" name="Rectangle 405"/>
                  <p:cNvSpPr>
                    <a:spLocks noChangeArrowheads="1"/>
                  </p:cNvSpPr>
                  <p:nvPr/>
                </p:nvSpPr>
                <p:spPr bwMode="auto">
                  <a:xfrm>
                    <a:off x="3501" y="1979"/>
                    <a:ext cx="5" cy="501"/>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278" name="Rectangle 406"/>
                  <p:cNvSpPr>
                    <a:spLocks noChangeArrowheads="1"/>
                  </p:cNvSpPr>
                  <p:nvPr/>
                </p:nvSpPr>
                <p:spPr bwMode="auto">
                  <a:xfrm>
                    <a:off x="3506" y="1979"/>
                    <a:ext cx="5" cy="501"/>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279" name="Rectangle 407"/>
                  <p:cNvSpPr>
                    <a:spLocks noChangeArrowheads="1"/>
                  </p:cNvSpPr>
                  <p:nvPr/>
                </p:nvSpPr>
                <p:spPr bwMode="auto">
                  <a:xfrm>
                    <a:off x="3511" y="1979"/>
                    <a:ext cx="5" cy="501"/>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280" name="Rectangle 408"/>
                  <p:cNvSpPr>
                    <a:spLocks noChangeArrowheads="1"/>
                  </p:cNvSpPr>
                  <p:nvPr/>
                </p:nvSpPr>
                <p:spPr bwMode="auto">
                  <a:xfrm>
                    <a:off x="3516" y="1979"/>
                    <a:ext cx="5" cy="501"/>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281" name="Rectangle 409"/>
                  <p:cNvSpPr>
                    <a:spLocks noChangeArrowheads="1"/>
                  </p:cNvSpPr>
                  <p:nvPr/>
                </p:nvSpPr>
                <p:spPr bwMode="auto">
                  <a:xfrm>
                    <a:off x="3521" y="1979"/>
                    <a:ext cx="5" cy="501"/>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282" name="Rectangle 410"/>
                  <p:cNvSpPr>
                    <a:spLocks noChangeArrowheads="1"/>
                  </p:cNvSpPr>
                  <p:nvPr/>
                </p:nvSpPr>
                <p:spPr bwMode="auto">
                  <a:xfrm>
                    <a:off x="3526" y="1979"/>
                    <a:ext cx="5" cy="501"/>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283" name="Rectangle 411"/>
                  <p:cNvSpPr>
                    <a:spLocks noChangeArrowheads="1"/>
                  </p:cNvSpPr>
                  <p:nvPr/>
                </p:nvSpPr>
                <p:spPr bwMode="auto">
                  <a:xfrm>
                    <a:off x="3531" y="1979"/>
                    <a:ext cx="5" cy="501"/>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284" name="Rectangle 412"/>
                  <p:cNvSpPr>
                    <a:spLocks noChangeArrowheads="1"/>
                  </p:cNvSpPr>
                  <p:nvPr/>
                </p:nvSpPr>
                <p:spPr bwMode="auto">
                  <a:xfrm>
                    <a:off x="3536" y="1979"/>
                    <a:ext cx="5" cy="501"/>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285" name="Rectangle 413"/>
                  <p:cNvSpPr>
                    <a:spLocks noChangeArrowheads="1"/>
                  </p:cNvSpPr>
                  <p:nvPr/>
                </p:nvSpPr>
                <p:spPr bwMode="auto">
                  <a:xfrm>
                    <a:off x="3541" y="1979"/>
                    <a:ext cx="5" cy="501"/>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286" name="Rectangle 414"/>
                  <p:cNvSpPr>
                    <a:spLocks noChangeArrowheads="1"/>
                  </p:cNvSpPr>
                  <p:nvPr/>
                </p:nvSpPr>
                <p:spPr bwMode="auto">
                  <a:xfrm>
                    <a:off x="3546" y="1979"/>
                    <a:ext cx="5" cy="501"/>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287" name="Rectangle 415"/>
                  <p:cNvSpPr>
                    <a:spLocks noChangeArrowheads="1"/>
                  </p:cNvSpPr>
                  <p:nvPr/>
                </p:nvSpPr>
                <p:spPr bwMode="auto">
                  <a:xfrm>
                    <a:off x="3551" y="1979"/>
                    <a:ext cx="4" cy="501"/>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288" name="Rectangle 416"/>
                  <p:cNvSpPr>
                    <a:spLocks noChangeArrowheads="1"/>
                  </p:cNvSpPr>
                  <p:nvPr/>
                </p:nvSpPr>
                <p:spPr bwMode="auto">
                  <a:xfrm>
                    <a:off x="3555" y="1979"/>
                    <a:ext cx="5" cy="501"/>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289" name="Rectangle 417"/>
                  <p:cNvSpPr>
                    <a:spLocks noChangeArrowheads="1"/>
                  </p:cNvSpPr>
                  <p:nvPr/>
                </p:nvSpPr>
                <p:spPr bwMode="auto">
                  <a:xfrm>
                    <a:off x="3560" y="1979"/>
                    <a:ext cx="5" cy="501"/>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290" name="Rectangle 418"/>
                  <p:cNvSpPr>
                    <a:spLocks noChangeArrowheads="1"/>
                  </p:cNvSpPr>
                  <p:nvPr/>
                </p:nvSpPr>
                <p:spPr bwMode="auto">
                  <a:xfrm>
                    <a:off x="3565" y="1979"/>
                    <a:ext cx="5" cy="501"/>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291" name="Rectangle 419"/>
                  <p:cNvSpPr>
                    <a:spLocks noChangeArrowheads="1"/>
                  </p:cNvSpPr>
                  <p:nvPr/>
                </p:nvSpPr>
                <p:spPr bwMode="auto">
                  <a:xfrm>
                    <a:off x="3570" y="1979"/>
                    <a:ext cx="5" cy="501"/>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292" name="Rectangle 420"/>
                  <p:cNvSpPr>
                    <a:spLocks noChangeArrowheads="1"/>
                  </p:cNvSpPr>
                  <p:nvPr/>
                </p:nvSpPr>
                <p:spPr bwMode="auto">
                  <a:xfrm>
                    <a:off x="3575" y="1979"/>
                    <a:ext cx="10" cy="501"/>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293" name="Rectangle 421"/>
                  <p:cNvSpPr>
                    <a:spLocks noChangeArrowheads="1"/>
                  </p:cNvSpPr>
                  <p:nvPr/>
                </p:nvSpPr>
                <p:spPr bwMode="auto">
                  <a:xfrm>
                    <a:off x="3585" y="1979"/>
                    <a:ext cx="5" cy="501"/>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294" name="Rectangle 422"/>
                  <p:cNvSpPr>
                    <a:spLocks noChangeArrowheads="1"/>
                  </p:cNvSpPr>
                  <p:nvPr/>
                </p:nvSpPr>
                <p:spPr bwMode="auto">
                  <a:xfrm>
                    <a:off x="3590" y="1979"/>
                    <a:ext cx="5" cy="501"/>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295" name="Rectangle 423"/>
                  <p:cNvSpPr>
                    <a:spLocks noChangeArrowheads="1"/>
                  </p:cNvSpPr>
                  <p:nvPr/>
                </p:nvSpPr>
                <p:spPr bwMode="auto">
                  <a:xfrm>
                    <a:off x="3595" y="1979"/>
                    <a:ext cx="5" cy="501"/>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296" name="Rectangle 424"/>
                  <p:cNvSpPr>
                    <a:spLocks noChangeArrowheads="1"/>
                  </p:cNvSpPr>
                  <p:nvPr/>
                </p:nvSpPr>
                <p:spPr bwMode="auto">
                  <a:xfrm>
                    <a:off x="3600" y="1979"/>
                    <a:ext cx="4" cy="501"/>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297" name="Rectangle 425"/>
                  <p:cNvSpPr>
                    <a:spLocks noChangeArrowheads="1"/>
                  </p:cNvSpPr>
                  <p:nvPr/>
                </p:nvSpPr>
                <p:spPr bwMode="auto">
                  <a:xfrm>
                    <a:off x="3604" y="1979"/>
                    <a:ext cx="5" cy="501"/>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298" name="Rectangle 426"/>
                  <p:cNvSpPr>
                    <a:spLocks noChangeArrowheads="1"/>
                  </p:cNvSpPr>
                  <p:nvPr/>
                </p:nvSpPr>
                <p:spPr bwMode="auto">
                  <a:xfrm>
                    <a:off x="3609" y="1979"/>
                    <a:ext cx="5" cy="501"/>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299" name="Rectangle 427"/>
                  <p:cNvSpPr>
                    <a:spLocks noChangeArrowheads="1"/>
                  </p:cNvSpPr>
                  <p:nvPr/>
                </p:nvSpPr>
                <p:spPr bwMode="auto">
                  <a:xfrm>
                    <a:off x="3614" y="1979"/>
                    <a:ext cx="5" cy="501"/>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300" name="Rectangle 428"/>
                  <p:cNvSpPr>
                    <a:spLocks noChangeArrowheads="1"/>
                  </p:cNvSpPr>
                  <p:nvPr/>
                </p:nvSpPr>
                <p:spPr bwMode="auto">
                  <a:xfrm>
                    <a:off x="3619" y="1979"/>
                    <a:ext cx="5" cy="501"/>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301" name="Rectangle 429"/>
                  <p:cNvSpPr>
                    <a:spLocks noChangeArrowheads="1"/>
                  </p:cNvSpPr>
                  <p:nvPr/>
                </p:nvSpPr>
                <p:spPr bwMode="auto">
                  <a:xfrm>
                    <a:off x="3624" y="1979"/>
                    <a:ext cx="5" cy="501"/>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302" name="Rectangle 430"/>
                  <p:cNvSpPr>
                    <a:spLocks noChangeArrowheads="1"/>
                  </p:cNvSpPr>
                  <p:nvPr/>
                </p:nvSpPr>
                <p:spPr bwMode="auto">
                  <a:xfrm>
                    <a:off x="3629" y="1979"/>
                    <a:ext cx="5" cy="501"/>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303" name="Rectangle 431"/>
                  <p:cNvSpPr>
                    <a:spLocks noChangeArrowheads="1"/>
                  </p:cNvSpPr>
                  <p:nvPr/>
                </p:nvSpPr>
                <p:spPr bwMode="auto">
                  <a:xfrm>
                    <a:off x="3634" y="1979"/>
                    <a:ext cx="5" cy="501"/>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304" name="Rectangle 432"/>
                  <p:cNvSpPr>
                    <a:spLocks noChangeArrowheads="1"/>
                  </p:cNvSpPr>
                  <p:nvPr/>
                </p:nvSpPr>
                <p:spPr bwMode="auto">
                  <a:xfrm>
                    <a:off x="3639" y="1979"/>
                    <a:ext cx="5" cy="501"/>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305" name="Rectangle 433"/>
                  <p:cNvSpPr>
                    <a:spLocks noChangeArrowheads="1"/>
                  </p:cNvSpPr>
                  <p:nvPr/>
                </p:nvSpPr>
                <p:spPr bwMode="auto">
                  <a:xfrm>
                    <a:off x="3644" y="1979"/>
                    <a:ext cx="5" cy="501"/>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306" name="Rectangle 434"/>
                  <p:cNvSpPr>
                    <a:spLocks noChangeArrowheads="1"/>
                  </p:cNvSpPr>
                  <p:nvPr/>
                </p:nvSpPr>
                <p:spPr bwMode="auto">
                  <a:xfrm>
                    <a:off x="3649" y="1979"/>
                    <a:ext cx="5" cy="501"/>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307" name="Rectangle 435"/>
                  <p:cNvSpPr>
                    <a:spLocks noChangeArrowheads="1"/>
                  </p:cNvSpPr>
                  <p:nvPr/>
                </p:nvSpPr>
                <p:spPr bwMode="auto">
                  <a:xfrm>
                    <a:off x="3654" y="1979"/>
                    <a:ext cx="4" cy="501"/>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308" name="Rectangle 436"/>
                  <p:cNvSpPr>
                    <a:spLocks noChangeArrowheads="1"/>
                  </p:cNvSpPr>
                  <p:nvPr/>
                </p:nvSpPr>
                <p:spPr bwMode="auto">
                  <a:xfrm>
                    <a:off x="3658" y="1979"/>
                    <a:ext cx="5" cy="501"/>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309" name="Rectangle 437"/>
                  <p:cNvSpPr>
                    <a:spLocks noChangeArrowheads="1"/>
                  </p:cNvSpPr>
                  <p:nvPr/>
                </p:nvSpPr>
                <p:spPr bwMode="auto">
                  <a:xfrm>
                    <a:off x="3663" y="1979"/>
                    <a:ext cx="5" cy="501"/>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310" name="Rectangle 438"/>
                  <p:cNvSpPr>
                    <a:spLocks noChangeArrowheads="1"/>
                  </p:cNvSpPr>
                  <p:nvPr/>
                </p:nvSpPr>
                <p:spPr bwMode="auto">
                  <a:xfrm>
                    <a:off x="3668" y="1979"/>
                    <a:ext cx="5" cy="501"/>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311" name="Rectangle 439"/>
                  <p:cNvSpPr>
                    <a:spLocks noChangeArrowheads="1"/>
                  </p:cNvSpPr>
                  <p:nvPr/>
                </p:nvSpPr>
                <p:spPr bwMode="auto">
                  <a:xfrm>
                    <a:off x="3673" y="1979"/>
                    <a:ext cx="5" cy="501"/>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312" name="Rectangle 440"/>
                  <p:cNvSpPr>
                    <a:spLocks noChangeArrowheads="1"/>
                  </p:cNvSpPr>
                  <p:nvPr/>
                </p:nvSpPr>
                <p:spPr bwMode="auto">
                  <a:xfrm>
                    <a:off x="3678" y="1979"/>
                    <a:ext cx="5" cy="501"/>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313" name="Rectangle 441"/>
                  <p:cNvSpPr>
                    <a:spLocks noChangeArrowheads="1"/>
                  </p:cNvSpPr>
                  <p:nvPr/>
                </p:nvSpPr>
                <p:spPr bwMode="auto">
                  <a:xfrm>
                    <a:off x="3683" y="1979"/>
                    <a:ext cx="5" cy="501"/>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314" name="Rectangle 442"/>
                  <p:cNvSpPr>
                    <a:spLocks noChangeArrowheads="1"/>
                  </p:cNvSpPr>
                  <p:nvPr/>
                </p:nvSpPr>
                <p:spPr bwMode="auto">
                  <a:xfrm>
                    <a:off x="3472" y="1979"/>
                    <a:ext cx="216" cy="501"/>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315" name="Freeform 443"/>
                <p:cNvSpPr>
                  <a:spLocks/>
                </p:cNvSpPr>
                <p:nvPr/>
              </p:nvSpPr>
              <p:spPr bwMode="auto">
                <a:xfrm>
                  <a:off x="2064" y="1567"/>
                  <a:ext cx="2281" cy="1840"/>
                </a:xfrm>
                <a:custGeom>
                  <a:avLst/>
                  <a:gdLst/>
                  <a:ahLst/>
                  <a:cxnLst>
                    <a:cxn ang="0">
                      <a:pos x="0" y="375"/>
                    </a:cxn>
                    <a:cxn ang="0">
                      <a:pos x="155" y="104"/>
                    </a:cxn>
                    <a:cxn ang="0">
                      <a:pos x="310" y="41"/>
                    </a:cxn>
                    <a:cxn ang="0">
                      <a:pos x="465" y="0"/>
                    </a:cxn>
                  </a:cxnLst>
                  <a:rect l="0" t="0" r="r" b="b"/>
                  <a:pathLst>
                    <a:path w="465" h="375">
                      <a:moveTo>
                        <a:pt x="0" y="375"/>
                      </a:moveTo>
                      <a:lnTo>
                        <a:pt x="155" y="104"/>
                      </a:lnTo>
                      <a:lnTo>
                        <a:pt x="310" y="41"/>
                      </a:lnTo>
                      <a:lnTo>
                        <a:pt x="465" y="0"/>
                      </a:lnTo>
                    </a:path>
                  </a:pathLst>
                </a:custGeom>
                <a:noFill/>
                <a:ln w="23813">
                  <a:solidFill>
                    <a:srgbClr val="99CC00"/>
                  </a:solidFill>
                  <a:prstDash val="solid"/>
                  <a:round/>
                  <a:headEnd/>
                  <a:tailEnd/>
                </a:ln>
              </p:spPr>
              <p:txBody>
                <a:bodyPr>
                  <a:prstTxWarp prst="textNoShape">
                    <a:avLst/>
                  </a:prstTxWarp>
                </a:bodyPr>
                <a:lstStyle/>
                <a:p>
                  <a:endParaRPr lang="en-US"/>
                </a:p>
              </p:txBody>
            </p:sp>
          </p:grpSp>
          <p:sp>
            <p:nvSpPr>
              <p:cNvPr id="464316" name="Freeform 444"/>
              <p:cNvSpPr>
                <a:spLocks/>
              </p:cNvSpPr>
              <p:nvPr/>
            </p:nvSpPr>
            <p:spPr bwMode="auto">
              <a:xfrm>
                <a:off x="2544" y="2016"/>
                <a:ext cx="89" cy="89"/>
              </a:xfrm>
              <a:custGeom>
                <a:avLst/>
                <a:gdLst/>
                <a:ahLst/>
                <a:cxnLst>
                  <a:cxn ang="0">
                    <a:pos x="45" y="0"/>
                  </a:cxn>
                  <a:cxn ang="0">
                    <a:pos x="89" y="89"/>
                  </a:cxn>
                  <a:cxn ang="0">
                    <a:pos x="0" y="89"/>
                  </a:cxn>
                  <a:cxn ang="0">
                    <a:pos x="45" y="0"/>
                  </a:cxn>
                </a:cxnLst>
                <a:rect l="0" t="0" r="r" b="b"/>
                <a:pathLst>
                  <a:path w="89" h="89">
                    <a:moveTo>
                      <a:pt x="45" y="0"/>
                    </a:moveTo>
                    <a:lnTo>
                      <a:pt x="89" y="89"/>
                    </a:lnTo>
                    <a:lnTo>
                      <a:pt x="0" y="89"/>
                    </a:lnTo>
                    <a:lnTo>
                      <a:pt x="45"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grpSp>
        <p:sp>
          <p:nvSpPr>
            <p:cNvPr id="464317" name="Text Box 445"/>
            <p:cNvSpPr txBox="1">
              <a:spLocks noChangeArrowheads="1"/>
            </p:cNvSpPr>
            <p:nvPr/>
          </p:nvSpPr>
          <p:spPr bwMode="auto">
            <a:xfrm>
              <a:off x="1440" y="358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18" name="Text Box 446"/>
            <p:cNvSpPr txBox="1">
              <a:spLocks noChangeArrowheads="1"/>
            </p:cNvSpPr>
            <p:nvPr/>
          </p:nvSpPr>
          <p:spPr bwMode="auto">
            <a:xfrm>
              <a:off x="2208"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19" name="Text Box 447"/>
            <p:cNvSpPr txBox="1">
              <a:spLocks noChangeArrowheads="1"/>
            </p:cNvSpPr>
            <p:nvPr/>
          </p:nvSpPr>
          <p:spPr bwMode="auto">
            <a:xfrm>
              <a:off x="2976"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20" name="Text Box 448"/>
            <p:cNvSpPr txBox="1">
              <a:spLocks noChangeArrowheads="1"/>
            </p:cNvSpPr>
            <p:nvPr/>
          </p:nvSpPr>
          <p:spPr bwMode="auto">
            <a:xfrm>
              <a:off x="3744"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grpSp>
      <p:grpSp>
        <p:nvGrpSpPr>
          <p:cNvPr id="464321" name="Group 449"/>
          <p:cNvGrpSpPr>
            <a:grpSpLocks/>
          </p:cNvGrpSpPr>
          <p:nvPr/>
        </p:nvGrpSpPr>
        <p:grpSpPr bwMode="auto">
          <a:xfrm>
            <a:off x="2667000" y="3276600"/>
            <a:ext cx="4127500" cy="2682875"/>
            <a:chOff x="1680" y="2064"/>
            <a:chExt cx="2600" cy="1690"/>
          </a:xfrm>
        </p:grpSpPr>
        <p:grpSp>
          <p:nvGrpSpPr>
            <p:cNvPr id="464322" name="Group 450"/>
            <p:cNvGrpSpPr>
              <a:grpSpLocks/>
            </p:cNvGrpSpPr>
            <p:nvPr/>
          </p:nvGrpSpPr>
          <p:grpSpPr bwMode="auto">
            <a:xfrm>
              <a:off x="1708" y="2064"/>
              <a:ext cx="2572" cy="1540"/>
              <a:chOff x="1952" y="1955"/>
              <a:chExt cx="2572" cy="1540"/>
            </a:xfrm>
          </p:grpSpPr>
          <p:grpSp>
            <p:nvGrpSpPr>
              <p:cNvPr id="464323" name="Group 451"/>
              <p:cNvGrpSpPr>
                <a:grpSpLocks/>
              </p:cNvGrpSpPr>
              <p:nvPr/>
            </p:nvGrpSpPr>
            <p:grpSpPr bwMode="auto">
              <a:xfrm>
                <a:off x="1952" y="1955"/>
                <a:ext cx="2496" cy="1540"/>
                <a:chOff x="1952" y="1955"/>
                <a:chExt cx="2496" cy="1540"/>
              </a:xfrm>
            </p:grpSpPr>
            <p:grpSp>
              <p:nvGrpSpPr>
                <p:cNvPr id="464324" name="Group 452"/>
                <p:cNvGrpSpPr>
                  <a:grpSpLocks/>
                </p:cNvGrpSpPr>
                <p:nvPr/>
              </p:nvGrpSpPr>
              <p:grpSpPr bwMode="auto">
                <a:xfrm>
                  <a:off x="1952" y="2455"/>
                  <a:ext cx="215" cy="1040"/>
                  <a:chOff x="1952" y="2455"/>
                  <a:chExt cx="215" cy="1040"/>
                </a:xfrm>
              </p:grpSpPr>
              <p:sp>
                <p:nvSpPr>
                  <p:cNvPr id="464325" name="Rectangle 453"/>
                  <p:cNvSpPr>
                    <a:spLocks noChangeArrowheads="1"/>
                  </p:cNvSpPr>
                  <p:nvPr/>
                </p:nvSpPr>
                <p:spPr bwMode="auto">
                  <a:xfrm>
                    <a:off x="1952" y="2455"/>
                    <a:ext cx="4"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26" name="Rectangle 454"/>
                  <p:cNvSpPr>
                    <a:spLocks noChangeArrowheads="1"/>
                  </p:cNvSpPr>
                  <p:nvPr/>
                </p:nvSpPr>
                <p:spPr bwMode="auto">
                  <a:xfrm>
                    <a:off x="1956"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27" name="Rectangle 455"/>
                  <p:cNvSpPr>
                    <a:spLocks noChangeArrowheads="1"/>
                  </p:cNvSpPr>
                  <p:nvPr/>
                </p:nvSpPr>
                <p:spPr bwMode="auto">
                  <a:xfrm>
                    <a:off x="1961"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28" name="Rectangle 456"/>
                  <p:cNvSpPr>
                    <a:spLocks noChangeArrowheads="1"/>
                  </p:cNvSpPr>
                  <p:nvPr/>
                </p:nvSpPr>
                <p:spPr bwMode="auto">
                  <a:xfrm>
                    <a:off x="1966"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29" name="Rectangle 457"/>
                  <p:cNvSpPr>
                    <a:spLocks noChangeArrowheads="1"/>
                  </p:cNvSpPr>
                  <p:nvPr/>
                </p:nvSpPr>
                <p:spPr bwMode="auto">
                  <a:xfrm>
                    <a:off x="1971"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30" name="Rectangle 458"/>
                  <p:cNvSpPr>
                    <a:spLocks noChangeArrowheads="1"/>
                  </p:cNvSpPr>
                  <p:nvPr/>
                </p:nvSpPr>
                <p:spPr bwMode="auto">
                  <a:xfrm>
                    <a:off x="1976"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31" name="Rectangle 459"/>
                  <p:cNvSpPr>
                    <a:spLocks noChangeArrowheads="1"/>
                  </p:cNvSpPr>
                  <p:nvPr/>
                </p:nvSpPr>
                <p:spPr bwMode="auto">
                  <a:xfrm>
                    <a:off x="1981"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32" name="Rectangle 460"/>
                  <p:cNvSpPr>
                    <a:spLocks noChangeArrowheads="1"/>
                  </p:cNvSpPr>
                  <p:nvPr/>
                </p:nvSpPr>
                <p:spPr bwMode="auto">
                  <a:xfrm>
                    <a:off x="1986"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33" name="Rectangle 461"/>
                  <p:cNvSpPr>
                    <a:spLocks noChangeArrowheads="1"/>
                  </p:cNvSpPr>
                  <p:nvPr/>
                </p:nvSpPr>
                <p:spPr bwMode="auto">
                  <a:xfrm>
                    <a:off x="1991"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34" name="Rectangle 462"/>
                  <p:cNvSpPr>
                    <a:spLocks noChangeArrowheads="1"/>
                  </p:cNvSpPr>
                  <p:nvPr/>
                </p:nvSpPr>
                <p:spPr bwMode="auto">
                  <a:xfrm>
                    <a:off x="1996"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35" name="Rectangle 463"/>
                  <p:cNvSpPr>
                    <a:spLocks noChangeArrowheads="1"/>
                  </p:cNvSpPr>
                  <p:nvPr/>
                </p:nvSpPr>
                <p:spPr bwMode="auto">
                  <a:xfrm>
                    <a:off x="2001" y="2455"/>
                    <a:ext cx="4"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36" name="Rectangle 464"/>
                  <p:cNvSpPr>
                    <a:spLocks noChangeArrowheads="1"/>
                  </p:cNvSpPr>
                  <p:nvPr/>
                </p:nvSpPr>
                <p:spPr bwMode="auto">
                  <a:xfrm>
                    <a:off x="2005"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37" name="Rectangle 465"/>
                  <p:cNvSpPr>
                    <a:spLocks noChangeArrowheads="1"/>
                  </p:cNvSpPr>
                  <p:nvPr/>
                </p:nvSpPr>
                <p:spPr bwMode="auto">
                  <a:xfrm>
                    <a:off x="2010"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38" name="Rectangle 466"/>
                  <p:cNvSpPr>
                    <a:spLocks noChangeArrowheads="1"/>
                  </p:cNvSpPr>
                  <p:nvPr/>
                </p:nvSpPr>
                <p:spPr bwMode="auto">
                  <a:xfrm>
                    <a:off x="2015"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39" name="Rectangle 467"/>
                  <p:cNvSpPr>
                    <a:spLocks noChangeArrowheads="1"/>
                  </p:cNvSpPr>
                  <p:nvPr/>
                </p:nvSpPr>
                <p:spPr bwMode="auto">
                  <a:xfrm>
                    <a:off x="2020"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40" name="Rectangle 468"/>
                  <p:cNvSpPr>
                    <a:spLocks noChangeArrowheads="1"/>
                  </p:cNvSpPr>
                  <p:nvPr/>
                </p:nvSpPr>
                <p:spPr bwMode="auto">
                  <a:xfrm>
                    <a:off x="2025"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41" name="Rectangle 469"/>
                  <p:cNvSpPr>
                    <a:spLocks noChangeArrowheads="1"/>
                  </p:cNvSpPr>
                  <p:nvPr/>
                </p:nvSpPr>
                <p:spPr bwMode="auto">
                  <a:xfrm>
                    <a:off x="2030"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42" name="Rectangle 470"/>
                  <p:cNvSpPr>
                    <a:spLocks noChangeArrowheads="1"/>
                  </p:cNvSpPr>
                  <p:nvPr/>
                </p:nvSpPr>
                <p:spPr bwMode="auto">
                  <a:xfrm>
                    <a:off x="2035"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43" name="Rectangle 471"/>
                  <p:cNvSpPr>
                    <a:spLocks noChangeArrowheads="1"/>
                  </p:cNvSpPr>
                  <p:nvPr/>
                </p:nvSpPr>
                <p:spPr bwMode="auto">
                  <a:xfrm>
                    <a:off x="2040"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44" name="Rectangle 472"/>
                  <p:cNvSpPr>
                    <a:spLocks noChangeArrowheads="1"/>
                  </p:cNvSpPr>
                  <p:nvPr/>
                </p:nvSpPr>
                <p:spPr bwMode="auto">
                  <a:xfrm>
                    <a:off x="2045"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45" name="Rectangle 473"/>
                  <p:cNvSpPr>
                    <a:spLocks noChangeArrowheads="1"/>
                  </p:cNvSpPr>
                  <p:nvPr/>
                </p:nvSpPr>
                <p:spPr bwMode="auto">
                  <a:xfrm>
                    <a:off x="2050"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46" name="Rectangle 474"/>
                  <p:cNvSpPr>
                    <a:spLocks noChangeArrowheads="1"/>
                  </p:cNvSpPr>
                  <p:nvPr/>
                </p:nvSpPr>
                <p:spPr bwMode="auto">
                  <a:xfrm>
                    <a:off x="2055" y="2455"/>
                    <a:ext cx="9" cy="104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347" name="Rectangle 475"/>
                  <p:cNvSpPr>
                    <a:spLocks noChangeArrowheads="1"/>
                  </p:cNvSpPr>
                  <p:nvPr/>
                </p:nvSpPr>
                <p:spPr bwMode="auto">
                  <a:xfrm>
                    <a:off x="2064"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48" name="Rectangle 476"/>
                  <p:cNvSpPr>
                    <a:spLocks noChangeArrowheads="1"/>
                  </p:cNvSpPr>
                  <p:nvPr/>
                </p:nvSpPr>
                <p:spPr bwMode="auto">
                  <a:xfrm>
                    <a:off x="2069"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49" name="Rectangle 477"/>
                  <p:cNvSpPr>
                    <a:spLocks noChangeArrowheads="1"/>
                  </p:cNvSpPr>
                  <p:nvPr/>
                </p:nvSpPr>
                <p:spPr bwMode="auto">
                  <a:xfrm>
                    <a:off x="2074"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50" name="Rectangle 478"/>
                  <p:cNvSpPr>
                    <a:spLocks noChangeArrowheads="1"/>
                  </p:cNvSpPr>
                  <p:nvPr/>
                </p:nvSpPr>
                <p:spPr bwMode="auto">
                  <a:xfrm>
                    <a:off x="2079"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51" name="Rectangle 479"/>
                  <p:cNvSpPr>
                    <a:spLocks noChangeArrowheads="1"/>
                  </p:cNvSpPr>
                  <p:nvPr/>
                </p:nvSpPr>
                <p:spPr bwMode="auto">
                  <a:xfrm>
                    <a:off x="2084"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52" name="Rectangle 480"/>
                  <p:cNvSpPr>
                    <a:spLocks noChangeArrowheads="1"/>
                  </p:cNvSpPr>
                  <p:nvPr/>
                </p:nvSpPr>
                <p:spPr bwMode="auto">
                  <a:xfrm>
                    <a:off x="2089"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53" name="Rectangle 481"/>
                  <p:cNvSpPr>
                    <a:spLocks noChangeArrowheads="1"/>
                  </p:cNvSpPr>
                  <p:nvPr/>
                </p:nvSpPr>
                <p:spPr bwMode="auto">
                  <a:xfrm>
                    <a:off x="2094"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54" name="Rectangle 482"/>
                  <p:cNvSpPr>
                    <a:spLocks noChangeArrowheads="1"/>
                  </p:cNvSpPr>
                  <p:nvPr/>
                </p:nvSpPr>
                <p:spPr bwMode="auto">
                  <a:xfrm>
                    <a:off x="2099"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55" name="Rectangle 483"/>
                  <p:cNvSpPr>
                    <a:spLocks noChangeArrowheads="1"/>
                  </p:cNvSpPr>
                  <p:nvPr/>
                </p:nvSpPr>
                <p:spPr bwMode="auto">
                  <a:xfrm>
                    <a:off x="2104" y="2455"/>
                    <a:ext cx="4"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56" name="Rectangle 484"/>
                  <p:cNvSpPr>
                    <a:spLocks noChangeArrowheads="1"/>
                  </p:cNvSpPr>
                  <p:nvPr/>
                </p:nvSpPr>
                <p:spPr bwMode="auto">
                  <a:xfrm>
                    <a:off x="2108"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57" name="Rectangle 485"/>
                  <p:cNvSpPr>
                    <a:spLocks noChangeArrowheads="1"/>
                  </p:cNvSpPr>
                  <p:nvPr/>
                </p:nvSpPr>
                <p:spPr bwMode="auto">
                  <a:xfrm>
                    <a:off x="2113"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58" name="Rectangle 486"/>
                  <p:cNvSpPr>
                    <a:spLocks noChangeArrowheads="1"/>
                  </p:cNvSpPr>
                  <p:nvPr/>
                </p:nvSpPr>
                <p:spPr bwMode="auto">
                  <a:xfrm>
                    <a:off x="2118"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59" name="Rectangle 487"/>
                  <p:cNvSpPr>
                    <a:spLocks noChangeArrowheads="1"/>
                  </p:cNvSpPr>
                  <p:nvPr/>
                </p:nvSpPr>
                <p:spPr bwMode="auto">
                  <a:xfrm>
                    <a:off x="2123"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60" name="Rectangle 488"/>
                  <p:cNvSpPr>
                    <a:spLocks noChangeArrowheads="1"/>
                  </p:cNvSpPr>
                  <p:nvPr/>
                </p:nvSpPr>
                <p:spPr bwMode="auto">
                  <a:xfrm>
                    <a:off x="2128"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61" name="Rectangle 489"/>
                  <p:cNvSpPr>
                    <a:spLocks noChangeArrowheads="1"/>
                  </p:cNvSpPr>
                  <p:nvPr/>
                </p:nvSpPr>
                <p:spPr bwMode="auto">
                  <a:xfrm>
                    <a:off x="2133"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62" name="Rectangle 490"/>
                  <p:cNvSpPr>
                    <a:spLocks noChangeArrowheads="1"/>
                  </p:cNvSpPr>
                  <p:nvPr/>
                </p:nvSpPr>
                <p:spPr bwMode="auto">
                  <a:xfrm>
                    <a:off x="2138"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63" name="Rectangle 491"/>
                  <p:cNvSpPr>
                    <a:spLocks noChangeArrowheads="1"/>
                  </p:cNvSpPr>
                  <p:nvPr/>
                </p:nvSpPr>
                <p:spPr bwMode="auto">
                  <a:xfrm>
                    <a:off x="2143"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64" name="Rectangle 492"/>
                  <p:cNvSpPr>
                    <a:spLocks noChangeArrowheads="1"/>
                  </p:cNvSpPr>
                  <p:nvPr/>
                </p:nvSpPr>
                <p:spPr bwMode="auto">
                  <a:xfrm>
                    <a:off x="2148"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65" name="Rectangle 493"/>
                  <p:cNvSpPr>
                    <a:spLocks noChangeArrowheads="1"/>
                  </p:cNvSpPr>
                  <p:nvPr/>
                </p:nvSpPr>
                <p:spPr bwMode="auto">
                  <a:xfrm>
                    <a:off x="2153"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66" name="Rectangle 494"/>
                  <p:cNvSpPr>
                    <a:spLocks noChangeArrowheads="1"/>
                  </p:cNvSpPr>
                  <p:nvPr/>
                </p:nvSpPr>
                <p:spPr bwMode="auto">
                  <a:xfrm>
                    <a:off x="2158" y="2455"/>
                    <a:ext cx="4"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67" name="Rectangle 495"/>
                  <p:cNvSpPr>
                    <a:spLocks noChangeArrowheads="1"/>
                  </p:cNvSpPr>
                  <p:nvPr/>
                </p:nvSpPr>
                <p:spPr bwMode="auto">
                  <a:xfrm>
                    <a:off x="2162"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68" name="Rectangle 496"/>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369" name="Group 497"/>
                <p:cNvGrpSpPr>
                  <a:grpSpLocks/>
                </p:cNvGrpSpPr>
                <p:nvPr/>
              </p:nvGrpSpPr>
              <p:grpSpPr bwMode="auto">
                <a:xfrm>
                  <a:off x="2712" y="2087"/>
                  <a:ext cx="216" cy="1408"/>
                  <a:chOff x="2712" y="2087"/>
                  <a:chExt cx="216" cy="1408"/>
                </a:xfrm>
              </p:grpSpPr>
              <p:sp>
                <p:nvSpPr>
                  <p:cNvPr id="464370" name="Rectangle 498"/>
                  <p:cNvSpPr>
                    <a:spLocks noChangeArrowheads="1"/>
                  </p:cNvSpPr>
                  <p:nvPr/>
                </p:nvSpPr>
                <p:spPr bwMode="auto">
                  <a:xfrm>
                    <a:off x="2712" y="2436"/>
                    <a:ext cx="5" cy="1059"/>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71" name="Rectangle 499"/>
                  <p:cNvSpPr>
                    <a:spLocks noChangeArrowheads="1"/>
                  </p:cNvSpPr>
                  <p:nvPr/>
                </p:nvSpPr>
                <p:spPr bwMode="auto">
                  <a:xfrm>
                    <a:off x="2717" y="2436"/>
                    <a:ext cx="5" cy="1059"/>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72" name="Rectangle 500"/>
                  <p:cNvSpPr>
                    <a:spLocks noChangeArrowheads="1"/>
                  </p:cNvSpPr>
                  <p:nvPr/>
                </p:nvSpPr>
                <p:spPr bwMode="auto">
                  <a:xfrm>
                    <a:off x="2722" y="2436"/>
                    <a:ext cx="4" cy="1059"/>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73" name="Rectangle 501"/>
                  <p:cNvSpPr>
                    <a:spLocks noChangeArrowheads="1"/>
                  </p:cNvSpPr>
                  <p:nvPr/>
                </p:nvSpPr>
                <p:spPr bwMode="auto">
                  <a:xfrm>
                    <a:off x="2726" y="2436"/>
                    <a:ext cx="5" cy="1059"/>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74" name="Rectangle 502"/>
                  <p:cNvSpPr>
                    <a:spLocks noChangeArrowheads="1"/>
                  </p:cNvSpPr>
                  <p:nvPr/>
                </p:nvSpPr>
                <p:spPr bwMode="auto">
                  <a:xfrm>
                    <a:off x="2731" y="2436"/>
                    <a:ext cx="5" cy="1059"/>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75" name="Rectangle 503"/>
                  <p:cNvSpPr>
                    <a:spLocks noChangeArrowheads="1"/>
                  </p:cNvSpPr>
                  <p:nvPr/>
                </p:nvSpPr>
                <p:spPr bwMode="auto">
                  <a:xfrm>
                    <a:off x="2736" y="2436"/>
                    <a:ext cx="5" cy="1059"/>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76" name="Rectangle 504"/>
                  <p:cNvSpPr>
                    <a:spLocks noChangeArrowheads="1"/>
                  </p:cNvSpPr>
                  <p:nvPr/>
                </p:nvSpPr>
                <p:spPr bwMode="auto">
                  <a:xfrm>
                    <a:off x="2741" y="2436"/>
                    <a:ext cx="5" cy="1059"/>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77" name="Rectangle 505"/>
                  <p:cNvSpPr>
                    <a:spLocks noChangeArrowheads="1"/>
                  </p:cNvSpPr>
                  <p:nvPr/>
                </p:nvSpPr>
                <p:spPr bwMode="auto">
                  <a:xfrm>
                    <a:off x="2746" y="2436"/>
                    <a:ext cx="5" cy="1059"/>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78" name="Rectangle 506"/>
                  <p:cNvSpPr>
                    <a:spLocks noChangeArrowheads="1"/>
                  </p:cNvSpPr>
                  <p:nvPr/>
                </p:nvSpPr>
                <p:spPr bwMode="auto">
                  <a:xfrm>
                    <a:off x="2751" y="2436"/>
                    <a:ext cx="5" cy="1059"/>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79" name="Rectangle 507"/>
                  <p:cNvSpPr>
                    <a:spLocks noChangeArrowheads="1"/>
                  </p:cNvSpPr>
                  <p:nvPr/>
                </p:nvSpPr>
                <p:spPr bwMode="auto">
                  <a:xfrm>
                    <a:off x="2756" y="2436"/>
                    <a:ext cx="5" cy="1059"/>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80" name="Rectangle 508"/>
                  <p:cNvSpPr>
                    <a:spLocks noChangeArrowheads="1"/>
                  </p:cNvSpPr>
                  <p:nvPr/>
                </p:nvSpPr>
                <p:spPr bwMode="auto">
                  <a:xfrm>
                    <a:off x="2761" y="2436"/>
                    <a:ext cx="5" cy="1059"/>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81" name="Rectangle 509"/>
                  <p:cNvSpPr>
                    <a:spLocks noChangeArrowheads="1"/>
                  </p:cNvSpPr>
                  <p:nvPr/>
                </p:nvSpPr>
                <p:spPr bwMode="auto">
                  <a:xfrm>
                    <a:off x="2766" y="2436"/>
                    <a:ext cx="5" cy="1059"/>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82" name="Rectangle 510"/>
                  <p:cNvSpPr>
                    <a:spLocks noChangeArrowheads="1"/>
                  </p:cNvSpPr>
                  <p:nvPr/>
                </p:nvSpPr>
                <p:spPr bwMode="auto">
                  <a:xfrm>
                    <a:off x="2771" y="2436"/>
                    <a:ext cx="5" cy="1059"/>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83" name="Rectangle 511"/>
                  <p:cNvSpPr>
                    <a:spLocks noChangeArrowheads="1"/>
                  </p:cNvSpPr>
                  <p:nvPr/>
                </p:nvSpPr>
                <p:spPr bwMode="auto">
                  <a:xfrm>
                    <a:off x="2776" y="2436"/>
                    <a:ext cx="4" cy="1059"/>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84" name="Rectangle 512"/>
                  <p:cNvSpPr>
                    <a:spLocks noChangeArrowheads="1"/>
                  </p:cNvSpPr>
                  <p:nvPr/>
                </p:nvSpPr>
                <p:spPr bwMode="auto">
                  <a:xfrm>
                    <a:off x="2780" y="2436"/>
                    <a:ext cx="5" cy="1059"/>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85" name="Rectangle 513"/>
                  <p:cNvSpPr>
                    <a:spLocks noChangeArrowheads="1"/>
                  </p:cNvSpPr>
                  <p:nvPr/>
                </p:nvSpPr>
                <p:spPr bwMode="auto">
                  <a:xfrm>
                    <a:off x="2785" y="2436"/>
                    <a:ext cx="5" cy="1059"/>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86" name="Rectangle 514"/>
                  <p:cNvSpPr>
                    <a:spLocks noChangeArrowheads="1"/>
                  </p:cNvSpPr>
                  <p:nvPr/>
                </p:nvSpPr>
                <p:spPr bwMode="auto">
                  <a:xfrm>
                    <a:off x="2790" y="2436"/>
                    <a:ext cx="5" cy="1059"/>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87" name="Rectangle 515"/>
                  <p:cNvSpPr>
                    <a:spLocks noChangeArrowheads="1"/>
                  </p:cNvSpPr>
                  <p:nvPr/>
                </p:nvSpPr>
                <p:spPr bwMode="auto">
                  <a:xfrm>
                    <a:off x="2795" y="2436"/>
                    <a:ext cx="5" cy="1059"/>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88" name="Rectangle 516"/>
                  <p:cNvSpPr>
                    <a:spLocks noChangeArrowheads="1"/>
                  </p:cNvSpPr>
                  <p:nvPr/>
                </p:nvSpPr>
                <p:spPr bwMode="auto">
                  <a:xfrm>
                    <a:off x="2800" y="2436"/>
                    <a:ext cx="5" cy="1059"/>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89" name="Rectangle 517"/>
                  <p:cNvSpPr>
                    <a:spLocks noChangeArrowheads="1"/>
                  </p:cNvSpPr>
                  <p:nvPr/>
                </p:nvSpPr>
                <p:spPr bwMode="auto">
                  <a:xfrm>
                    <a:off x="2805" y="2436"/>
                    <a:ext cx="5" cy="1059"/>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90" name="Rectangle 518"/>
                  <p:cNvSpPr>
                    <a:spLocks noChangeArrowheads="1"/>
                  </p:cNvSpPr>
                  <p:nvPr/>
                </p:nvSpPr>
                <p:spPr bwMode="auto">
                  <a:xfrm>
                    <a:off x="2810" y="2436"/>
                    <a:ext cx="5" cy="1059"/>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91" name="Rectangle 519"/>
                  <p:cNvSpPr>
                    <a:spLocks noChangeArrowheads="1"/>
                  </p:cNvSpPr>
                  <p:nvPr/>
                </p:nvSpPr>
                <p:spPr bwMode="auto">
                  <a:xfrm>
                    <a:off x="2815" y="2436"/>
                    <a:ext cx="10" cy="1059"/>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392" name="Rectangle 520"/>
                  <p:cNvSpPr>
                    <a:spLocks noChangeArrowheads="1"/>
                  </p:cNvSpPr>
                  <p:nvPr/>
                </p:nvSpPr>
                <p:spPr bwMode="auto">
                  <a:xfrm>
                    <a:off x="2825" y="2436"/>
                    <a:ext cx="4" cy="1059"/>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93" name="Rectangle 521"/>
                  <p:cNvSpPr>
                    <a:spLocks noChangeArrowheads="1"/>
                  </p:cNvSpPr>
                  <p:nvPr/>
                </p:nvSpPr>
                <p:spPr bwMode="auto">
                  <a:xfrm>
                    <a:off x="2829" y="2436"/>
                    <a:ext cx="5" cy="1059"/>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94" name="Rectangle 522"/>
                  <p:cNvSpPr>
                    <a:spLocks noChangeArrowheads="1"/>
                  </p:cNvSpPr>
                  <p:nvPr/>
                </p:nvSpPr>
                <p:spPr bwMode="auto">
                  <a:xfrm>
                    <a:off x="2834" y="2436"/>
                    <a:ext cx="5" cy="1059"/>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95" name="Rectangle 523"/>
                  <p:cNvSpPr>
                    <a:spLocks noChangeArrowheads="1"/>
                  </p:cNvSpPr>
                  <p:nvPr/>
                </p:nvSpPr>
                <p:spPr bwMode="auto">
                  <a:xfrm>
                    <a:off x="2839" y="2436"/>
                    <a:ext cx="5" cy="1059"/>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96" name="Rectangle 524"/>
                  <p:cNvSpPr>
                    <a:spLocks noChangeArrowheads="1"/>
                  </p:cNvSpPr>
                  <p:nvPr/>
                </p:nvSpPr>
                <p:spPr bwMode="auto">
                  <a:xfrm>
                    <a:off x="2844" y="2436"/>
                    <a:ext cx="5" cy="1059"/>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97" name="Rectangle 525"/>
                  <p:cNvSpPr>
                    <a:spLocks noChangeArrowheads="1"/>
                  </p:cNvSpPr>
                  <p:nvPr/>
                </p:nvSpPr>
                <p:spPr bwMode="auto">
                  <a:xfrm>
                    <a:off x="2849" y="2436"/>
                    <a:ext cx="5" cy="1059"/>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98" name="Rectangle 526"/>
                  <p:cNvSpPr>
                    <a:spLocks noChangeArrowheads="1"/>
                  </p:cNvSpPr>
                  <p:nvPr/>
                </p:nvSpPr>
                <p:spPr bwMode="auto">
                  <a:xfrm>
                    <a:off x="2854" y="2436"/>
                    <a:ext cx="5" cy="1059"/>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99" name="Rectangle 527"/>
                  <p:cNvSpPr>
                    <a:spLocks noChangeArrowheads="1"/>
                  </p:cNvSpPr>
                  <p:nvPr/>
                </p:nvSpPr>
                <p:spPr bwMode="auto">
                  <a:xfrm>
                    <a:off x="2859" y="2436"/>
                    <a:ext cx="5" cy="1059"/>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00" name="Rectangle 528"/>
                  <p:cNvSpPr>
                    <a:spLocks noChangeArrowheads="1"/>
                  </p:cNvSpPr>
                  <p:nvPr/>
                </p:nvSpPr>
                <p:spPr bwMode="auto">
                  <a:xfrm>
                    <a:off x="2864" y="2436"/>
                    <a:ext cx="5" cy="1059"/>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01" name="Rectangle 529"/>
                  <p:cNvSpPr>
                    <a:spLocks noChangeArrowheads="1"/>
                  </p:cNvSpPr>
                  <p:nvPr/>
                </p:nvSpPr>
                <p:spPr bwMode="auto">
                  <a:xfrm>
                    <a:off x="2869" y="2436"/>
                    <a:ext cx="5" cy="1059"/>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02" name="Rectangle 530"/>
                  <p:cNvSpPr>
                    <a:spLocks noChangeArrowheads="1"/>
                  </p:cNvSpPr>
                  <p:nvPr/>
                </p:nvSpPr>
                <p:spPr bwMode="auto">
                  <a:xfrm>
                    <a:off x="2874" y="2436"/>
                    <a:ext cx="5" cy="1059"/>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03" name="Rectangle 531"/>
                  <p:cNvSpPr>
                    <a:spLocks noChangeArrowheads="1"/>
                  </p:cNvSpPr>
                  <p:nvPr/>
                </p:nvSpPr>
                <p:spPr bwMode="auto">
                  <a:xfrm>
                    <a:off x="2879" y="2436"/>
                    <a:ext cx="4" cy="1059"/>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04" name="Rectangle 532"/>
                  <p:cNvSpPr>
                    <a:spLocks noChangeArrowheads="1"/>
                  </p:cNvSpPr>
                  <p:nvPr/>
                </p:nvSpPr>
                <p:spPr bwMode="auto">
                  <a:xfrm>
                    <a:off x="2883" y="2436"/>
                    <a:ext cx="5" cy="1059"/>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05" name="Rectangle 533"/>
                  <p:cNvSpPr>
                    <a:spLocks noChangeArrowheads="1"/>
                  </p:cNvSpPr>
                  <p:nvPr/>
                </p:nvSpPr>
                <p:spPr bwMode="auto">
                  <a:xfrm>
                    <a:off x="2888" y="2436"/>
                    <a:ext cx="5" cy="1059"/>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06" name="Rectangle 534"/>
                  <p:cNvSpPr>
                    <a:spLocks noChangeArrowheads="1"/>
                  </p:cNvSpPr>
                  <p:nvPr/>
                </p:nvSpPr>
                <p:spPr bwMode="auto">
                  <a:xfrm>
                    <a:off x="2893" y="2436"/>
                    <a:ext cx="5" cy="1059"/>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07" name="Rectangle 535"/>
                  <p:cNvSpPr>
                    <a:spLocks noChangeArrowheads="1"/>
                  </p:cNvSpPr>
                  <p:nvPr/>
                </p:nvSpPr>
                <p:spPr bwMode="auto">
                  <a:xfrm>
                    <a:off x="2898" y="2436"/>
                    <a:ext cx="5" cy="1059"/>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08" name="Rectangle 536"/>
                  <p:cNvSpPr>
                    <a:spLocks noChangeArrowheads="1"/>
                  </p:cNvSpPr>
                  <p:nvPr/>
                </p:nvSpPr>
                <p:spPr bwMode="auto">
                  <a:xfrm>
                    <a:off x="2903" y="2436"/>
                    <a:ext cx="5" cy="1059"/>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09" name="Rectangle 537"/>
                  <p:cNvSpPr>
                    <a:spLocks noChangeArrowheads="1"/>
                  </p:cNvSpPr>
                  <p:nvPr/>
                </p:nvSpPr>
                <p:spPr bwMode="auto">
                  <a:xfrm>
                    <a:off x="2908" y="2436"/>
                    <a:ext cx="5" cy="1059"/>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10" name="Rectangle 538"/>
                  <p:cNvSpPr>
                    <a:spLocks noChangeArrowheads="1"/>
                  </p:cNvSpPr>
                  <p:nvPr/>
                </p:nvSpPr>
                <p:spPr bwMode="auto">
                  <a:xfrm>
                    <a:off x="2913" y="2436"/>
                    <a:ext cx="5" cy="1059"/>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411" name="Rectangle 539"/>
                  <p:cNvSpPr>
                    <a:spLocks noChangeArrowheads="1"/>
                  </p:cNvSpPr>
                  <p:nvPr/>
                </p:nvSpPr>
                <p:spPr bwMode="auto">
                  <a:xfrm>
                    <a:off x="2918" y="2436"/>
                    <a:ext cx="5" cy="1059"/>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412" name="Rectangle 540"/>
                  <p:cNvSpPr>
                    <a:spLocks noChangeArrowheads="1"/>
                  </p:cNvSpPr>
                  <p:nvPr/>
                </p:nvSpPr>
                <p:spPr bwMode="auto">
                  <a:xfrm>
                    <a:off x="2923" y="2436"/>
                    <a:ext cx="5" cy="1059"/>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413" name="Rectangle 541"/>
                  <p:cNvSpPr>
                    <a:spLocks noChangeArrowheads="1"/>
                  </p:cNvSpPr>
                  <p:nvPr/>
                </p:nvSpPr>
                <p:spPr bwMode="auto">
                  <a:xfrm>
                    <a:off x="2712" y="2436"/>
                    <a:ext cx="216" cy="1059"/>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414" name="Rectangle 542"/>
                  <p:cNvSpPr>
                    <a:spLocks noChangeArrowheads="1"/>
                  </p:cNvSpPr>
                  <p:nvPr/>
                </p:nvSpPr>
                <p:spPr bwMode="auto">
                  <a:xfrm>
                    <a:off x="2712" y="2087"/>
                    <a:ext cx="5" cy="349"/>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415" name="Rectangle 543"/>
                  <p:cNvSpPr>
                    <a:spLocks noChangeArrowheads="1"/>
                  </p:cNvSpPr>
                  <p:nvPr/>
                </p:nvSpPr>
                <p:spPr bwMode="auto">
                  <a:xfrm>
                    <a:off x="2717" y="2087"/>
                    <a:ext cx="5" cy="349"/>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416" name="Rectangle 544"/>
                  <p:cNvSpPr>
                    <a:spLocks noChangeArrowheads="1"/>
                  </p:cNvSpPr>
                  <p:nvPr/>
                </p:nvSpPr>
                <p:spPr bwMode="auto">
                  <a:xfrm>
                    <a:off x="2722" y="2087"/>
                    <a:ext cx="4" cy="349"/>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417" name="Rectangle 545"/>
                  <p:cNvSpPr>
                    <a:spLocks noChangeArrowheads="1"/>
                  </p:cNvSpPr>
                  <p:nvPr/>
                </p:nvSpPr>
                <p:spPr bwMode="auto">
                  <a:xfrm>
                    <a:off x="2726" y="2087"/>
                    <a:ext cx="5" cy="349"/>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418" name="Rectangle 546"/>
                  <p:cNvSpPr>
                    <a:spLocks noChangeArrowheads="1"/>
                  </p:cNvSpPr>
                  <p:nvPr/>
                </p:nvSpPr>
                <p:spPr bwMode="auto">
                  <a:xfrm>
                    <a:off x="2731" y="2087"/>
                    <a:ext cx="5" cy="349"/>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419" name="Rectangle 547"/>
                  <p:cNvSpPr>
                    <a:spLocks noChangeArrowheads="1"/>
                  </p:cNvSpPr>
                  <p:nvPr/>
                </p:nvSpPr>
                <p:spPr bwMode="auto">
                  <a:xfrm>
                    <a:off x="2736" y="2087"/>
                    <a:ext cx="5" cy="349"/>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420" name="Rectangle 548"/>
                  <p:cNvSpPr>
                    <a:spLocks noChangeArrowheads="1"/>
                  </p:cNvSpPr>
                  <p:nvPr/>
                </p:nvSpPr>
                <p:spPr bwMode="auto">
                  <a:xfrm>
                    <a:off x="2741" y="2087"/>
                    <a:ext cx="5" cy="349"/>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421" name="Rectangle 549"/>
                  <p:cNvSpPr>
                    <a:spLocks noChangeArrowheads="1"/>
                  </p:cNvSpPr>
                  <p:nvPr/>
                </p:nvSpPr>
                <p:spPr bwMode="auto">
                  <a:xfrm>
                    <a:off x="2746" y="2087"/>
                    <a:ext cx="5" cy="349"/>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422" name="Rectangle 550"/>
                  <p:cNvSpPr>
                    <a:spLocks noChangeArrowheads="1"/>
                  </p:cNvSpPr>
                  <p:nvPr/>
                </p:nvSpPr>
                <p:spPr bwMode="auto">
                  <a:xfrm>
                    <a:off x="2751" y="2087"/>
                    <a:ext cx="5" cy="349"/>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423" name="Rectangle 551"/>
                  <p:cNvSpPr>
                    <a:spLocks noChangeArrowheads="1"/>
                  </p:cNvSpPr>
                  <p:nvPr/>
                </p:nvSpPr>
                <p:spPr bwMode="auto">
                  <a:xfrm>
                    <a:off x="2756" y="2087"/>
                    <a:ext cx="5" cy="349"/>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424" name="Rectangle 552"/>
                  <p:cNvSpPr>
                    <a:spLocks noChangeArrowheads="1"/>
                  </p:cNvSpPr>
                  <p:nvPr/>
                </p:nvSpPr>
                <p:spPr bwMode="auto">
                  <a:xfrm>
                    <a:off x="2761" y="2087"/>
                    <a:ext cx="5" cy="349"/>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425" name="Rectangle 553"/>
                  <p:cNvSpPr>
                    <a:spLocks noChangeArrowheads="1"/>
                  </p:cNvSpPr>
                  <p:nvPr/>
                </p:nvSpPr>
                <p:spPr bwMode="auto">
                  <a:xfrm>
                    <a:off x="2766" y="2087"/>
                    <a:ext cx="5" cy="349"/>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426" name="Rectangle 554"/>
                  <p:cNvSpPr>
                    <a:spLocks noChangeArrowheads="1"/>
                  </p:cNvSpPr>
                  <p:nvPr/>
                </p:nvSpPr>
                <p:spPr bwMode="auto">
                  <a:xfrm>
                    <a:off x="2771" y="2087"/>
                    <a:ext cx="5" cy="349"/>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427" name="Rectangle 555"/>
                  <p:cNvSpPr>
                    <a:spLocks noChangeArrowheads="1"/>
                  </p:cNvSpPr>
                  <p:nvPr/>
                </p:nvSpPr>
                <p:spPr bwMode="auto">
                  <a:xfrm>
                    <a:off x="2776" y="2087"/>
                    <a:ext cx="4" cy="349"/>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428" name="Rectangle 556"/>
                  <p:cNvSpPr>
                    <a:spLocks noChangeArrowheads="1"/>
                  </p:cNvSpPr>
                  <p:nvPr/>
                </p:nvSpPr>
                <p:spPr bwMode="auto">
                  <a:xfrm>
                    <a:off x="2780" y="2087"/>
                    <a:ext cx="5" cy="349"/>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429" name="Rectangle 557"/>
                  <p:cNvSpPr>
                    <a:spLocks noChangeArrowheads="1"/>
                  </p:cNvSpPr>
                  <p:nvPr/>
                </p:nvSpPr>
                <p:spPr bwMode="auto">
                  <a:xfrm>
                    <a:off x="2785" y="2087"/>
                    <a:ext cx="5" cy="349"/>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430" name="Rectangle 558"/>
                  <p:cNvSpPr>
                    <a:spLocks noChangeArrowheads="1"/>
                  </p:cNvSpPr>
                  <p:nvPr/>
                </p:nvSpPr>
                <p:spPr bwMode="auto">
                  <a:xfrm>
                    <a:off x="2790" y="2087"/>
                    <a:ext cx="5" cy="349"/>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431" name="Rectangle 559"/>
                  <p:cNvSpPr>
                    <a:spLocks noChangeArrowheads="1"/>
                  </p:cNvSpPr>
                  <p:nvPr/>
                </p:nvSpPr>
                <p:spPr bwMode="auto">
                  <a:xfrm>
                    <a:off x="2795" y="2087"/>
                    <a:ext cx="5" cy="349"/>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432" name="Rectangle 560"/>
                  <p:cNvSpPr>
                    <a:spLocks noChangeArrowheads="1"/>
                  </p:cNvSpPr>
                  <p:nvPr/>
                </p:nvSpPr>
                <p:spPr bwMode="auto">
                  <a:xfrm>
                    <a:off x="2800" y="2087"/>
                    <a:ext cx="5" cy="349"/>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433" name="Rectangle 561"/>
                  <p:cNvSpPr>
                    <a:spLocks noChangeArrowheads="1"/>
                  </p:cNvSpPr>
                  <p:nvPr/>
                </p:nvSpPr>
                <p:spPr bwMode="auto">
                  <a:xfrm>
                    <a:off x="2805" y="2087"/>
                    <a:ext cx="5" cy="349"/>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434" name="Rectangle 562"/>
                  <p:cNvSpPr>
                    <a:spLocks noChangeArrowheads="1"/>
                  </p:cNvSpPr>
                  <p:nvPr/>
                </p:nvSpPr>
                <p:spPr bwMode="auto">
                  <a:xfrm>
                    <a:off x="2810" y="2087"/>
                    <a:ext cx="5" cy="349"/>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435" name="Rectangle 563"/>
                  <p:cNvSpPr>
                    <a:spLocks noChangeArrowheads="1"/>
                  </p:cNvSpPr>
                  <p:nvPr/>
                </p:nvSpPr>
                <p:spPr bwMode="auto">
                  <a:xfrm>
                    <a:off x="2815" y="2087"/>
                    <a:ext cx="10" cy="349"/>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436" name="Rectangle 564"/>
                  <p:cNvSpPr>
                    <a:spLocks noChangeArrowheads="1"/>
                  </p:cNvSpPr>
                  <p:nvPr/>
                </p:nvSpPr>
                <p:spPr bwMode="auto">
                  <a:xfrm>
                    <a:off x="2825" y="2087"/>
                    <a:ext cx="4" cy="349"/>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437" name="Rectangle 565"/>
                  <p:cNvSpPr>
                    <a:spLocks noChangeArrowheads="1"/>
                  </p:cNvSpPr>
                  <p:nvPr/>
                </p:nvSpPr>
                <p:spPr bwMode="auto">
                  <a:xfrm>
                    <a:off x="2829" y="2087"/>
                    <a:ext cx="5" cy="349"/>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438" name="Rectangle 566"/>
                  <p:cNvSpPr>
                    <a:spLocks noChangeArrowheads="1"/>
                  </p:cNvSpPr>
                  <p:nvPr/>
                </p:nvSpPr>
                <p:spPr bwMode="auto">
                  <a:xfrm>
                    <a:off x="2834" y="2087"/>
                    <a:ext cx="5" cy="349"/>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439" name="Rectangle 567"/>
                  <p:cNvSpPr>
                    <a:spLocks noChangeArrowheads="1"/>
                  </p:cNvSpPr>
                  <p:nvPr/>
                </p:nvSpPr>
                <p:spPr bwMode="auto">
                  <a:xfrm>
                    <a:off x="2839" y="2087"/>
                    <a:ext cx="5" cy="349"/>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440" name="Rectangle 568"/>
                  <p:cNvSpPr>
                    <a:spLocks noChangeArrowheads="1"/>
                  </p:cNvSpPr>
                  <p:nvPr/>
                </p:nvSpPr>
                <p:spPr bwMode="auto">
                  <a:xfrm>
                    <a:off x="2844" y="2087"/>
                    <a:ext cx="5" cy="349"/>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441" name="Rectangle 569"/>
                  <p:cNvSpPr>
                    <a:spLocks noChangeArrowheads="1"/>
                  </p:cNvSpPr>
                  <p:nvPr/>
                </p:nvSpPr>
                <p:spPr bwMode="auto">
                  <a:xfrm>
                    <a:off x="2849" y="2087"/>
                    <a:ext cx="5" cy="349"/>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442" name="Rectangle 570"/>
                  <p:cNvSpPr>
                    <a:spLocks noChangeArrowheads="1"/>
                  </p:cNvSpPr>
                  <p:nvPr/>
                </p:nvSpPr>
                <p:spPr bwMode="auto">
                  <a:xfrm>
                    <a:off x="2854" y="2087"/>
                    <a:ext cx="5" cy="349"/>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443" name="Rectangle 571"/>
                  <p:cNvSpPr>
                    <a:spLocks noChangeArrowheads="1"/>
                  </p:cNvSpPr>
                  <p:nvPr/>
                </p:nvSpPr>
                <p:spPr bwMode="auto">
                  <a:xfrm>
                    <a:off x="2859" y="2087"/>
                    <a:ext cx="5" cy="349"/>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444" name="Rectangle 572"/>
                  <p:cNvSpPr>
                    <a:spLocks noChangeArrowheads="1"/>
                  </p:cNvSpPr>
                  <p:nvPr/>
                </p:nvSpPr>
                <p:spPr bwMode="auto">
                  <a:xfrm>
                    <a:off x="2864" y="2087"/>
                    <a:ext cx="5" cy="349"/>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445" name="Rectangle 573"/>
                  <p:cNvSpPr>
                    <a:spLocks noChangeArrowheads="1"/>
                  </p:cNvSpPr>
                  <p:nvPr/>
                </p:nvSpPr>
                <p:spPr bwMode="auto">
                  <a:xfrm>
                    <a:off x="2869" y="2087"/>
                    <a:ext cx="5" cy="349"/>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446" name="Rectangle 574"/>
                  <p:cNvSpPr>
                    <a:spLocks noChangeArrowheads="1"/>
                  </p:cNvSpPr>
                  <p:nvPr/>
                </p:nvSpPr>
                <p:spPr bwMode="auto">
                  <a:xfrm>
                    <a:off x="2874" y="2087"/>
                    <a:ext cx="5" cy="349"/>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447" name="Rectangle 575"/>
                  <p:cNvSpPr>
                    <a:spLocks noChangeArrowheads="1"/>
                  </p:cNvSpPr>
                  <p:nvPr/>
                </p:nvSpPr>
                <p:spPr bwMode="auto">
                  <a:xfrm>
                    <a:off x="2879" y="2087"/>
                    <a:ext cx="4" cy="349"/>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448" name="Rectangle 576"/>
                  <p:cNvSpPr>
                    <a:spLocks noChangeArrowheads="1"/>
                  </p:cNvSpPr>
                  <p:nvPr/>
                </p:nvSpPr>
                <p:spPr bwMode="auto">
                  <a:xfrm>
                    <a:off x="2883" y="2087"/>
                    <a:ext cx="5" cy="349"/>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449" name="Rectangle 577"/>
                  <p:cNvSpPr>
                    <a:spLocks noChangeArrowheads="1"/>
                  </p:cNvSpPr>
                  <p:nvPr/>
                </p:nvSpPr>
                <p:spPr bwMode="auto">
                  <a:xfrm>
                    <a:off x="2888" y="2087"/>
                    <a:ext cx="5" cy="349"/>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450" name="Rectangle 578"/>
                  <p:cNvSpPr>
                    <a:spLocks noChangeArrowheads="1"/>
                  </p:cNvSpPr>
                  <p:nvPr/>
                </p:nvSpPr>
                <p:spPr bwMode="auto">
                  <a:xfrm>
                    <a:off x="2893" y="2087"/>
                    <a:ext cx="5" cy="349"/>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451" name="Rectangle 579"/>
                  <p:cNvSpPr>
                    <a:spLocks noChangeArrowheads="1"/>
                  </p:cNvSpPr>
                  <p:nvPr/>
                </p:nvSpPr>
                <p:spPr bwMode="auto">
                  <a:xfrm>
                    <a:off x="2898" y="2087"/>
                    <a:ext cx="5" cy="349"/>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452" name="Rectangle 580"/>
                  <p:cNvSpPr>
                    <a:spLocks noChangeArrowheads="1"/>
                  </p:cNvSpPr>
                  <p:nvPr/>
                </p:nvSpPr>
                <p:spPr bwMode="auto">
                  <a:xfrm>
                    <a:off x="2903" y="2087"/>
                    <a:ext cx="5" cy="349"/>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453" name="Rectangle 581"/>
                  <p:cNvSpPr>
                    <a:spLocks noChangeArrowheads="1"/>
                  </p:cNvSpPr>
                  <p:nvPr/>
                </p:nvSpPr>
                <p:spPr bwMode="auto">
                  <a:xfrm>
                    <a:off x="2908" y="2087"/>
                    <a:ext cx="5" cy="349"/>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454" name="Rectangle 582"/>
                  <p:cNvSpPr>
                    <a:spLocks noChangeArrowheads="1"/>
                  </p:cNvSpPr>
                  <p:nvPr/>
                </p:nvSpPr>
                <p:spPr bwMode="auto">
                  <a:xfrm>
                    <a:off x="2913" y="2087"/>
                    <a:ext cx="5" cy="349"/>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455" name="Rectangle 583"/>
                  <p:cNvSpPr>
                    <a:spLocks noChangeArrowheads="1"/>
                  </p:cNvSpPr>
                  <p:nvPr/>
                </p:nvSpPr>
                <p:spPr bwMode="auto">
                  <a:xfrm>
                    <a:off x="2918" y="2087"/>
                    <a:ext cx="5" cy="349"/>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456" name="Rectangle 584"/>
                  <p:cNvSpPr>
                    <a:spLocks noChangeArrowheads="1"/>
                  </p:cNvSpPr>
                  <p:nvPr/>
                </p:nvSpPr>
                <p:spPr bwMode="auto">
                  <a:xfrm>
                    <a:off x="2923" y="2087"/>
                    <a:ext cx="5" cy="349"/>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457" name="Rectangle 585"/>
                  <p:cNvSpPr>
                    <a:spLocks noChangeArrowheads="1"/>
                  </p:cNvSpPr>
                  <p:nvPr/>
                </p:nvSpPr>
                <p:spPr bwMode="auto">
                  <a:xfrm>
                    <a:off x="2712" y="2087"/>
                    <a:ext cx="216" cy="349"/>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458" name="Group 586"/>
                <p:cNvGrpSpPr>
                  <a:grpSpLocks/>
                </p:cNvGrpSpPr>
                <p:nvPr/>
              </p:nvGrpSpPr>
              <p:grpSpPr bwMode="auto">
                <a:xfrm>
                  <a:off x="3472" y="2004"/>
                  <a:ext cx="216" cy="1491"/>
                  <a:chOff x="3472" y="2004"/>
                  <a:chExt cx="216" cy="1491"/>
                </a:xfrm>
              </p:grpSpPr>
              <p:sp>
                <p:nvSpPr>
                  <p:cNvPr id="464459" name="Rectangle 587"/>
                  <p:cNvSpPr>
                    <a:spLocks noChangeArrowheads="1"/>
                  </p:cNvSpPr>
                  <p:nvPr/>
                </p:nvSpPr>
                <p:spPr bwMode="auto">
                  <a:xfrm>
                    <a:off x="3472"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460" name="Rectangle 588"/>
                  <p:cNvSpPr>
                    <a:spLocks noChangeArrowheads="1"/>
                  </p:cNvSpPr>
                  <p:nvPr/>
                </p:nvSpPr>
                <p:spPr bwMode="auto">
                  <a:xfrm>
                    <a:off x="3477"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461" name="Rectangle 589"/>
                  <p:cNvSpPr>
                    <a:spLocks noChangeArrowheads="1"/>
                  </p:cNvSpPr>
                  <p:nvPr/>
                </p:nvSpPr>
                <p:spPr bwMode="auto">
                  <a:xfrm>
                    <a:off x="3482"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462" name="Rectangle 590"/>
                  <p:cNvSpPr>
                    <a:spLocks noChangeArrowheads="1"/>
                  </p:cNvSpPr>
                  <p:nvPr/>
                </p:nvSpPr>
                <p:spPr bwMode="auto">
                  <a:xfrm>
                    <a:off x="3487"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63" name="Rectangle 591"/>
                  <p:cNvSpPr>
                    <a:spLocks noChangeArrowheads="1"/>
                  </p:cNvSpPr>
                  <p:nvPr/>
                </p:nvSpPr>
                <p:spPr bwMode="auto">
                  <a:xfrm>
                    <a:off x="3492"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64" name="Rectangle 592"/>
                  <p:cNvSpPr>
                    <a:spLocks noChangeArrowheads="1"/>
                  </p:cNvSpPr>
                  <p:nvPr/>
                </p:nvSpPr>
                <p:spPr bwMode="auto">
                  <a:xfrm>
                    <a:off x="3497" y="2455"/>
                    <a:ext cx="4"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65" name="Rectangle 593"/>
                  <p:cNvSpPr>
                    <a:spLocks noChangeArrowheads="1"/>
                  </p:cNvSpPr>
                  <p:nvPr/>
                </p:nvSpPr>
                <p:spPr bwMode="auto">
                  <a:xfrm>
                    <a:off x="3501"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66" name="Rectangle 594"/>
                  <p:cNvSpPr>
                    <a:spLocks noChangeArrowheads="1"/>
                  </p:cNvSpPr>
                  <p:nvPr/>
                </p:nvSpPr>
                <p:spPr bwMode="auto">
                  <a:xfrm>
                    <a:off x="3506"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67" name="Rectangle 595"/>
                  <p:cNvSpPr>
                    <a:spLocks noChangeArrowheads="1"/>
                  </p:cNvSpPr>
                  <p:nvPr/>
                </p:nvSpPr>
                <p:spPr bwMode="auto">
                  <a:xfrm>
                    <a:off x="3511"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68" name="Rectangle 596"/>
                  <p:cNvSpPr>
                    <a:spLocks noChangeArrowheads="1"/>
                  </p:cNvSpPr>
                  <p:nvPr/>
                </p:nvSpPr>
                <p:spPr bwMode="auto">
                  <a:xfrm>
                    <a:off x="3516"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69" name="Rectangle 597"/>
                  <p:cNvSpPr>
                    <a:spLocks noChangeArrowheads="1"/>
                  </p:cNvSpPr>
                  <p:nvPr/>
                </p:nvSpPr>
                <p:spPr bwMode="auto">
                  <a:xfrm>
                    <a:off x="3521"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70" name="Rectangle 598"/>
                  <p:cNvSpPr>
                    <a:spLocks noChangeArrowheads="1"/>
                  </p:cNvSpPr>
                  <p:nvPr/>
                </p:nvSpPr>
                <p:spPr bwMode="auto">
                  <a:xfrm>
                    <a:off x="3526"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71" name="Rectangle 599"/>
                  <p:cNvSpPr>
                    <a:spLocks noChangeArrowheads="1"/>
                  </p:cNvSpPr>
                  <p:nvPr/>
                </p:nvSpPr>
                <p:spPr bwMode="auto">
                  <a:xfrm>
                    <a:off x="3531"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72" name="Rectangle 600"/>
                  <p:cNvSpPr>
                    <a:spLocks noChangeArrowheads="1"/>
                  </p:cNvSpPr>
                  <p:nvPr/>
                </p:nvSpPr>
                <p:spPr bwMode="auto">
                  <a:xfrm>
                    <a:off x="3536"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73" name="Rectangle 601"/>
                  <p:cNvSpPr>
                    <a:spLocks noChangeArrowheads="1"/>
                  </p:cNvSpPr>
                  <p:nvPr/>
                </p:nvSpPr>
                <p:spPr bwMode="auto">
                  <a:xfrm>
                    <a:off x="3541"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474" name="Rectangle 602"/>
                  <p:cNvSpPr>
                    <a:spLocks noChangeArrowheads="1"/>
                  </p:cNvSpPr>
                  <p:nvPr/>
                </p:nvSpPr>
                <p:spPr bwMode="auto">
                  <a:xfrm>
                    <a:off x="3546"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475" name="Rectangle 603"/>
                  <p:cNvSpPr>
                    <a:spLocks noChangeArrowheads="1"/>
                  </p:cNvSpPr>
                  <p:nvPr/>
                </p:nvSpPr>
                <p:spPr bwMode="auto">
                  <a:xfrm>
                    <a:off x="3551" y="2455"/>
                    <a:ext cx="4"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476" name="Rectangle 604"/>
                  <p:cNvSpPr>
                    <a:spLocks noChangeArrowheads="1"/>
                  </p:cNvSpPr>
                  <p:nvPr/>
                </p:nvSpPr>
                <p:spPr bwMode="auto">
                  <a:xfrm>
                    <a:off x="3555"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477" name="Rectangle 605"/>
                  <p:cNvSpPr>
                    <a:spLocks noChangeArrowheads="1"/>
                  </p:cNvSpPr>
                  <p:nvPr/>
                </p:nvSpPr>
                <p:spPr bwMode="auto">
                  <a:xfrm>
                    <a:off x="3560"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478" name="Rectangle 606"/>
                  <p:cNvSpPr>
                    <a:spLocks noChangeArrowheads="1"/>
                  </p:cNvSpPr>
                  <p:nvPr/>
                </p:nvSpPr>
                <p:spPr bwMode="auto">
                  <a:xfrm>
                    <a:off x="3565"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479" name="Rectangle 607"/>
                  <p:cNvSpPr>
                    <a:spLocks noChangeArrowheads="1"/>
                  </p:cNvSpPr>
                  <p:nvPr/>
                </p:nvSpPr>
                <p:spPr bwMode="auto">
                  <a:xfrm>
                    <a:off x="3570"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480" name="Rectangle 608"/>
                  <p:cNvSpPr>
                    <a:spLocks noChangeArrowheads="1"/>
                  </p:cNvSpPr>
                  <p:nvPr/>
                </p:nvSpPr>
                <p:spPr bwMode="auto">
                  <a:xfrm>
                    <a:off x="3575" y="2455"/>
                    <a:ext cx="10" cy="104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481" name="Rectangle 609"/>
                  <p:cNvSpPr>
                    <a:spLocks noChangeArrowheads="1"/>
                  </p:cNvSpPr>
                  <p:nvPr/>
                </p:nvSpPr>
                <p:spPr bwMode="auto">
                  <a:xfrm>
                    <a:off x="3585"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482" name="Rectangle 610"/>
                  <p:cNvSpPr>
                    <a:spLocks noChangeArrowheads="1"/>
                  </p:cNvSpPr>
                  <p:nvPr/>
                </p:nvSpPr>
                <p:spPr bwMode="auto">
                  <a:xfrm>
                    <a:off x="3590"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483" name="Rectangle 611"/>
                  <p:cNvSpPr>
                    <a:spLocks noChangeArrowheads="1"/>
                  </p:cNvSpPr>
                  <p:nvPr/>
                </p:nvSpPr>
                <p:spPr bwMode="auto">
                  <a:xfrm>
                    <a:off x="3595"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484" name="Rectangle 612"/>
                  <p:cNvSpPr>
                    <a:spLocks noChangeArrowheads="1"/>
                  </p:cNvSpPr>
                  <p:nvPr/>
                </p:nvSpPr>
                <p:spPr bwMode="auto">
                  <a:xfrm>
                    <a:off x="3600" y="2455"/>
                    <a:ext cx="4"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485" name="Rectangle 613"/>
                  <p:cNvSpPr>
                    <a:spLocks noChangeArrowheads="1"/>
                  </p:cNvSpPr>
                  <p:nvPr/>
                </p:nvSpPr>
                <p:spPr bwMode="auto">
                  <a:xfrm>
                    <a:off x="3604"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486" name="Rectangle 614"/>
                  <p:cNvSpPr>
                    <a:spLocks noChangeArrowheads="1"/>
                  </p:cNvSpPr>
                  <p:nvPr/>
                </p:nvSpPr>
                <p:spPr bwMode="auto">
                  <a:xfrm>
                    <a:off x="3609"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487" name="Rectangle 615"/>
                  <p:cNvSpPr>
                    <a:spLocks noChangeArrowheads="1"/>
                  </p:cNvSpPr>
                  <p:nvPr/>
                </p:nvSpPr>
                <p:spPr bwMode="auto">
                  <a:xfrm>
                    <a:off x="3614"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488" name="Rectangle 616"/>
                  <p:cNvSpPr>
                    <a:spLocks noChangeArrowheads="1"/>
                  </p:cNvSpPr>
                  <p:nvPr/>
                </p:nvSpPr>
                <p:spPr bwMode="auto">
                  <a:xfrm>
                    <a:off x="3619"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89" name="Rectangle 617"/>
                  <p:cNvSpPr>
                    <a:spLocks noChangeArrowheads="1"/>
                  </p:cNvSpPr>
                  <p:nvPr/>
                </p:nvSpPr>
                <p:spPr bwMode="auto">
                  <a:xfrm>
                    <a:off x="3624"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90" name="Rectangle 618"/>
                  <p:cNvSpPr>
                    <a:spLocks noChangeArrowheads="1"/>
                  </p:cNvSpPr>
                  <p:nvPr/>
                </p:nvSpPr>
                <p:spPr bwMode="auto">
                  <a:xfrm>
                    <a:off x="3629"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91" name="Rectangle 619"/>
                  <p:cNvSpPr>
                    <a:spLocks noChangeArrowheads="1"/>
                  </p:cNvSpPr>
                  <p:nvPr/>
                </p:nvSpPr>
                <p:spPr bwMode="auto">
                  <a:xfrm>
                    <a:off x="3634"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92" name="Rectangle 620"/>
                  <p:cNvSpPr>
                    <a:spLocks noChangeArrowheads="1"/>
                  </p:cNvSpPr>
                  <p:nvPr/>
                </p:nvSpPr>
                <p:spPr bwMode="auto">
                  <a:xfrm>
                    <a:off x="3639"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93" name="Rectangle 621"/>
                  <p:cNvSpPr>
                    <a:spLocks noChangeArrowheads="1"/>
                  </p:cNvSpPr>
                  <p:nvPr/>
                </p:nvSpPr>
                <p:spPr bwMode="auto">
                  <a:xfrm>
                    <a:off x="3644"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94" name="Rectangle 622"/>
                  <p:cNvSpPr>
                    <a:spLocks noChangeArrowheads="1"/>
                  </p:cNvSpPr>
                  <p:nvPr/>
                </p:nvSpPr>
                <p:spPr bwMode="auto">
                  <a:xfrm>
                    <a:off x="3649"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95" name="Rectangle 623"/>
                  <p:cNvSpPr>
                    <a:spLocks noChangeArrowheads="1"/>
                  </p:cNvSpPr>
                  <p:nvPr/>
                </p:nvSpPr>
                <p:spPr bwMode="auto">
                  <a:xfrm>
                    <a:off x="3654" y="2455"/>
                    <a:ext cx="4"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96" name="Rectangle 624"/>
                  <p:cNvSpPr>
                    <a:spLocks noChangeArrowheads="1"/>
                  </p:cNvSpPr>
                  <p:nvPr/>
                </p:nvSpPr>
                <p:spPr bwMode="auto">
                  <a:xfrm>
                    <a:off x="3658"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97" name="Rectangle 625"/>
                  <p:cNvSpPr>
                    <a:spLocks noChangeArrowheads="1"/>
                  </p:cNvSpPr>
                  <p:nvPr/>
                </p:nvSpPr>
                <p:spPr bwMode="auto">
                  <a:xfrm>
                    <a:off x="3663"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98" name="Rectangle 626"/>
                  <p:cNvSpPr>
                    <a:spLocks noChangeArrowheads="1"/>
                  </p:cNvSpPr>
                  <p:nvPr/>
                </p:nvSpPr>
                <p:spPr bwMode="auto">
                  <a:xfrm>
                    <a:off x="3668"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99" name="Rectangle 627"/>
                  <p:cNvSpPr>
                    <a:spLocks noChangeArrowheads="1"/>
                  </p:cNvSpPr>
                  <p:nvPr/>
                </p:nvSpPr>
                <p:spPr bwMode="auto">
                  <a:xfrm>
                    <a:off x="3673"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00" name="Rectangle 628"/>
                  <p:cNvSpPr>
                    <a:spLocks noChangeArrowheads="1"/>
                  </p:cNvSpPr>
                  <p:nvPr/>
                </p:nvSpPr>
                <p:spPr bwMode="auto">
                  <a:xfrm>
                    <a:off x="3678"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01" name="Rectangle 629"/>
                  <p:cNvSpPr>
                    <a:spLocks noChangeArrowheads="1"/>
                  </p:cNvSpPr>
                  <p:nvPr/>
                </p:nvSpPr>
                <p:spPr bwMode="auto">
                  <a:xfrm>
                    <a:off x="3683"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02" name="Rectangle 630"/>
                  <p:cNvSpPr>
                    <a:spLocks noChangeArrowheads="1"/>
                  </p:cNvSpPr>
                  <p:nvPr/>
                </p:nvSpPr>
                <p:spPr bwMode="auto">
                  <a:xfrm>
                    <a:off x="3472" y="2455"/>
                    <a:ext cx="216"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503" name="Rectangle 631"/>
                  <p:cNvSpPr>
                    <a:spLocks noChangeArrowheads="1"/>
                  </p:cNvSpPr>
                  <p:nvPr/>
                </p:nvSpPr>
                <p:spPr bwMode="auto">
                  <a:xfrm>
                    <a:off x="3472" y="2004"/>
                    <a:ext cx="5" cy="451"/>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04" name="Rectangle 632"/>
                  <p:cNvSpPr>
                    <a:spLocks noChangeArrowheads="1"/>
                  </p:cNvSpPr>
                  <p:nvPr/>
                </p:nvSpPr>
                <p:spPr bwMode="auto">
                  <a:xfrm>
                    <a:off x="3477" y="2004"/>
                    <a:ext cx="5" cy="451"/>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05" name="Rectangle 633"/>
                  <p:cNvSpPr>
                    <a:spLocks noChangeArrowheads="1"/>
                  </p:cNvSpPr>
                  <p:nvPr/>
                </p:nvSpPr>
                <p:spPr bwMode="auto">
                  <a:xfrm>
                    <a:off x="3482" y="2004"/>
                    <a:ext cx="5" cy="451"/>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06" name="Rectangle 634"/>
                  <p:cNvSpPr>
                    <a:spLocks noChangeArrowheads="1"/>
                  </p:cNvSpPr>
                  <p:nvPr/>
                </p:nvSpPr>
                <p:spPr bwMode="auto">
                  <a:xfrm>
                    <a:off x="3487" y="2004"/>
                    <a:ext cx="5" cy="451"/>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07" name="Rectangle 635"/>
                  <p:cNvSpPr>
                    <a:spLocks noChangeArrowheads="1"/>
                  </p:cNvSpPr>
                  <p:nvPr/>
                </p:nvSpPr>
                <p:spPr bwMode="auto">
                  <a:xfrm>
                    <a:off x="3492" y="2004"/>
                    <a:ext cx="5" cy="451"/>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508" name="Rectangle 636"/>
                  <p:cNvSpPr>
                    <a:spLocks noChangeArrowheads="1"/>
                  </p:cNvSpPr>
                  <p:nvPr/>
                </p:nvSpPr>
                <p:spPr bwMode="auto">
                  <a:xfrm>
                    <a:off x="3497" y="2004"/>
                    <a:ext cx="4" cy="451"/>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09" name="Rectangle 637"/>
                  <p:cNvSpPr>
                    <a:spLocks noChangeArrowheads="1"/>
                  </p:cNvSpPr>
                  <p:nvPr/>
                </p:nvSpPr>
                <p:spPr bwMode="auto">
                  <a:xfrm>
                    <a:off x="3501" y="2004"/>
                    <a:ext cx="5" cy="451"/>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10" name="Rectangle 638"/>
                  <p:cNvSpPr>
                    <a:spLocks noChangeArrowheads="1"/>
                  </p:cNvSpPr>
                  <p:nvPr/>
                </p:nvSpPr>
                <p:spPr bwMode="auto">
                  <a:xfrm>
                    <a:off x="3506" y="2004"/>
                    <a:ext cx="5" cy="451"/>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511" name="Rectangle 639"/>
                  <p:cNvSpPr>
                    <a:spLocks noChangeArrowheads="1"/>
                  </p:cNvSpPr>
                  <p:nvPr/>
                </p:nvSpPr>
                <p:spPr bwMode="auto">
                  <a:xfrm>
                    <a:off x="3511" y="2004"/>
                    <a:ext cx="5" cy="451"/>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512" name="Rectangle 640"/>
                  <p:cNvSpPr>
                    <a:spLocks noChangeArrowheads="1"/>
                  </p:cNvSpPr>
                  <p:nvPr/>
                </p:nvSpPr>
                <p:spPr bwMode="auto">
                  <a:xfrm>
                    <a:off x="3516" y="2004"/>
                    <a:ext cx="5" cy="451"/>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513" name="Rectangle 641"/>
                  <p:cNvSpPr>
                    <a:spLocks noChangeArrowheads="1"/>
                  </p:cNvSpPr>
                  <p:nvPr/>
                </p:nvSpPr>
                <p:spPr bwMode="auto">
                  <a:xfrm>
                    <a:off x="3521" y="2004"/>
                    <a:ext cx="5" cy="451"/>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514" name="Rectangle 642"/>
                  <p:cNvSpPr>
                    <a:spLocks noChangeArrowheads="1"/>
                  </p:cNvSpPr>
                  <p:nvPr/>
                </p:nvSpPr>
                <p:spPr bwMode="auto">
                  <a:xfrm>
                    <a:off x="3526" y="2004"/>
                    <a:ext cx="5" cy="451"/>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515" name="Rectangle 643"/>
                  <p:cNvSpPr>
                    <a:spLocks noChangeArrowheads="1"/>
                  </p:cNvSpPr>
                  <p:nvPr/>
                </p:nvSpPr>
                <p:spPr bwMode="auto">
                  <a:xfrm>
                    <a:off x="3531" y="2004"/>
                    <a:ext cx="5" cy="451"/>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516" name="Rectangle 644"/>
                  <p:cNvSpPr>
                    <a:spLocks noChangeArrowheads="1"/>
                  </p:cNvSpPr>
                  <p:nvPr/>
                </p:nvSpPr>
                <p:spPr bwMode="auto">
                  <a:xfrm>
                    <a:off x="3536" y="2004"/>
                    <a:ext cx="5" cy="451"/>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517" name="Rectangle 645"/>
                  <p:cNvSpPr>
                    <a:spLocks noChangeArrowheads="1"/>
                  </p:cNvSpPr>
                  <p:nvPr/>
                </p:nvSpPr>
                <p:spPr bwMode="auto">
                  <a:xfrm>
                    <a:off x="3541" y="2004"/>
                    <a:ext cx="5" cy="451"/>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518" name="Rectangle 646"/>
                  <p:cNvSpPr>
                    <a:spLocks noChangeArrowheads="1"/>
                  </p:cNvSpPr>
                  <p:nvPr/>
                </p:nvSpPr>
                <p:spPr bwMode="auto">
                  <a:xfrm>
                    <a:off x="3546" y="2004"/>
                    <a:ext cx="5" cy="451"/>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519" name="Rectangle 647"/>
                  <p:cNvSpPr>
                    <a:spLocks noChangeArrowheads="1"/>
                  </p:cNvSpPr>
                  <p:nvPr/>
                </p:nvSpPr>
                <p:spPr bwMode="auto">
                  <a:xfrm>
                    <a:off x="3551" y="2004"/>
                    <a:ext cx="4" cy="451"/>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520" name="Rectangle 648"/>
                  <p:cNvSpPr>
                    <a:spLocks noChangeArrowheads="1"/>
                  </p:cNvSpPr>
                  <p:nvPr/>
                </p:nvSpPr>
                <p:spPr bwMode="auto">
                  <a:xfrm>
                    <a:off x="3555" y="2004"/>
                    <a:ext cx="5" cy="451"/>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521" name="Rectangle 649"/>
                  <p:cNvSpPr>
                    <a:spLocks noChangeArrowheads="1"/>
                  </p:cNvSpPr>
                  <p:nvPr/>
                </p:nvSpPr>
                <p:spPr bwMode="auto">
                  <a:xfrm>
                    <a:off x="3560" y="2004"/>
                    <a:ext cx="5" cy="451"/>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522" name="Rectangle 650"/>
                  <p:cNvSpPr>
                    <a:spLocks noChangeArrowheads="1"/>
                  </p:cNvSpPr>
                  <p:nvPr/>
                </p:nvSpPr>
                <p:spPr bwMode="auto">
                  <a:xfrm>
                    <a:off x="3565" y="2004"/>
                    <a:ext cx="5" cy="451"/>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523" name="Rectangle 651"/>
                  <p:cNvSpPr>
                    <a:spLocks noChangeArrowheads="1"/>
                  </p:cNvSpPr>
                  <p:nvPr/>
                </p:nvSpPr>
                <p:spPr bwMode="auto">
                  <a:xfrm>
                    <a:off x="3570" y="2004"/>
                    <a:ext cx="5" cy="451"/>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524" name="Rectangle 652"/>
                  <p:cNvSpPr>
                    <a:spLocks noChangeArrowheads="1"/>
                  </p:cNvSpPr>
                  <p:nvPr/>
                </p:nvSpPr>
                <p:spPr bwMode="auto">
                  <a:xfrm>
                    <a:off x="3575" y="2004"/>
                    <a:ext cx="10" cy="451"/>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525" name="Rectangle 653"/>
                  <p:cNvSpPr>
                    <a:spLocks noChangeArrowheads="1"/>
                  </p:cNvSpPr>
                  <p:nvPr/>
                </p:nvSpPr>
                <p:spPr bwMode="auto">
                  <a:xfrm>
                    <a:off x="3585" y="2004"/>
                    <a:ext cx="5" cy="451"/>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526" name="Rectangle 654"/>
                  <p:cNvSpPr>
                    <a:spLocks noChangeArrowheads="1"/>
                  </p:cNvSpPr>
                  <p:nvPr/>
                </p:nvSpPr>
                <p:spPr bwMode="auto">
                  <a:xfrm>
                    <a:off x="3590" y="2004"/>
                    <a:ext cx="5" cy="451"/>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527" name="Rectangle 655"/>
                  <p:cNvSpPr>
                    <a:spLocks noChangeArrowheads="1"/>
                  </p:cNvSpPr>
                  <p:nvPr/>
                </p:nvSpPr>
                <p:spPr bwMode="auto">
                  <a:xfrm>
                    <a:off x="3595" y="2004"/>
                    <a:ext cx="5" cy="451"/>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528" name="Rectangle 656"/>
                  <p:cNvSpPr>
                    <a:spLocks noChangeArrowheads="1"/>
                  </p:cNvSpPr>
                  <p:nvPr/>
                </p:nvSpPr>
                <p:spPr bwMode="auto">
                  <a:xfrm>
                    <a:off x="3600" y="2004"/>
                    <a:ext cx="4" cy="451"/>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529" name="Rectangle 657"/>
                  <p:cNvSpPr>
                    <a:spLocks noChangeArrowheads="1"/>
                  </p:cNvSpPr>
                  <p:nvPr/>
                </p:nvSpPr>
                <p:spPr bwMode="auto">
                  <a:xfrm>
                    <a:off x="3604" y="2004"/>
                    <a:ext cx="5" cy="451"/>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530" name="Rectangle 658"/>
                  <p:cNvSpPr>
                    <a:spLocks noChangeArrowheads="1"/>
                  </p:cNvSpPr>
                  <p:nvPr/>
                </p:nvSpPr>
                <p:spPr bwMode="auto">
                  <a:xfrm>
                    <a:off x="3609" y="2004"/>
                    <a:ext cx="5" cy="451"/>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531" name="Rectangle 659"/>
                  <p:cNvSpPr>
                    <a:spLocks noChangeArrowheads="1"/>
                  </p:cNvSpPr>
                  <p:nvPr/>
                </p:nvSpPr>
                <p:spPr bwMode="auto">
                  <a:xfrm>
                    <a:off x="3614" y="2004"/>
                    <a:ext cx="5" cy="451"/>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532" name="Rectangle 660"/>
                  <p:cNvSpPr>
                    <a:spLocks noChangeArrowheads="1"/>
                  </p:cNvSpPr>
                  <p:nvPr/>
                </p:nvSpPr>
                <p:spPr bwMode="auto">
                  <a:xfrm>
                    <a:off x="3619" y="2004"/>
                    <a:ext cx="5" cy="451"/>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533" name="Rectangle 661"/>
                  <p:cNvSpPr>
                    <a:spLocks noChangeArrowheads="1"/>
                  </p:cNvSpPr>
                  <p:nvPr/>
                </p:nvSpPr>
                <p:spPr bwMode="auto">
                  <a:xfrm>
                    <a:off x="3624" y="2004"/>
                    <a:ext cx="5" cy="451"/>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534" name="Rectangle 662"/>
                  <p:cNvSpPr>
                    <a:spLocks noChangeArrowheads="1"/>
                  </p:cNvSpPr>
                  <p:nvPr/>
                </p:nvSpPr>
                <p:spPr bwMode="auto">
                  <a:xfrm>
                    <a:off x="3629" y="2004"/>
                    <a:ext cx="5" cy="451"/>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535" name="Rectangle 663"/>
                  <p:cNvSpPr>
                    <a:spLocks noChangeArrowheads="1"/>
                  </p:cNvSpPr>
                  <p:nvPr/>
                </p:nvSpPr>
                <p:spPr bwMode="auto">
                  <a:xfrm>
                    <a:off x="3634" y="2004"/>
                    <a:ext cx="5" cy="451"/>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536" name="Rectangle 664"/>
                  <p:cNvSpPr>
                    <a:spLocks noChangeArrowheads="1"/>
                  </p:cNvSpPr>
                  <p:nvPr/>
                </p:nvSpPr>
                <p:spPr bwMode="auto">
                  <a:xfrm>
                    <a:off x="3639" y="2004"/>
                    <a:ext cx="5" cy="451"/>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537" name="Rectangle 665"/>
                  <p:cNvSpPr>
                    <a:spLocks noChangeArrowheads="1"/>
                  </p:cNvSpPr>
                  <p:nvPr/>
                </p:nvSpPr>
                <p:spPr bwMode="auto">
                  <a:xfrm>
                    <a:off x="3644" y="2004"/>
                    <a:ext cx="5" cy="451"/>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538" name="Rectangle 666"/>
                  <p:cNvSpPr>
                    <a:spLocks noChangeArrowheads="1"/>
                  </p:cNvSpPr>
                  <p:nvPr/>
                </p:nvSpPr>
                <p:spPr bwMode="auto">
                  <a:xfrm>
                    <a:off x="3649" y="2004"/>
                    <a:ext cx="5" cy="451"/>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539" name="Rectangle 667"/>
                  <p:cNvSpPr>
                    <a:spLocks noChangeArrowheads="1"/>
                  </p:cNvSpPr>
                  <p:nvPr/>
                </p:nvSpPr>
                <p:spPr bwMode="auto">
                  <a:xfrm>
                    <a:off x="3654" y="2004"/>
                    <a:ext cx="4" cy="451"/>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40" name="Rectangle 668"/>
                  <p:cNvSpPr>
                    <a:spLocks noChangeArrowheads="1"/>
                  </p:cNvSpPr>
                  <p:nvPr/>
                </p:nvSpPr>
                <p:spPr bwMode="auto">
                  <a:xfrm>
                    <a:off x="3658" y="2004"/>
                    <a:ext cx="5" cy="451"/>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41" name="Rectangle 669"/>
                  <p:cNvSpPr>
                    <a:spLocks noChangeArrowheads="1"/>
                  </p:cNvSpPr>
                  <p:nvPr/>
                </p:nvSpPr>
                <p:spPr bwMode="auto">
                  <a:xfrm>
                    <a:off x="3663" y="2004"/>
                    <a:ext cx="5" cy="451"/>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542" name="Rectangle 670"/>
                  <p:cNvSpPr>
                    <a:spLocks noChangeArrowheads="1"/>
                  </p:cNvSpPr>
                  <p:nvPr/>
                </p:nvSpPr>
                <p:spPr bwMode="auto">
                  <a:xfrm>
                    <a:off x="3668" y="2004"/>
                    <a:ext cx="5" cy="451"/>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43" name="Rectangle 671"/>
                  <p:cNvSpPr>
                    <a:spLocks noChangeArrowheads="1"/>
                  </p:cNvSpPr>
                  <p:nvPr/>
                </p:nvSpPr>
                <p:spPr bwMode="auto">
                  <a:xfrm>
                    <a:off x="3673" y="2004"/>
                    <a:ext cx="5" cy="451"/>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44" name="Rectangle 672"/>
                  <p:cNvSpPr>
                    <a:spLocks noChangeArrowheads="1"/>
                  </p:cNvSpPr>
                  <p:nvPr/>
                </p:nvSpPr>
                <p:spPr bwMode="auto">
                  <a:xfrm>
                    <a:off x="3678" y="2004"/>
                    <a:ext cx="5" cy="451"/>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45" name="Rectangle 673"/>
                  <p:cNvSpPr>
                    <a:spLocks noChangeArrowheads="1"/>
                  </p:cNvSpPr>
                  <p:nvPr/>
                </p:nvSpPr>
                <p:spPr bwMode="auto">
                  <a:xfrm>
                    <a:off x="3683" y="2004"/>
                    <a:ext cx="5" cy="451"/>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46" name="Rectangle 674"/>
                  <p:cNvSpPr>
                    <a:spLocks noChangeArrowheads="1"/>
                  </p:cNvSpPr>
                  <p:nvPr/>
                </p:nvSpPr>
                <p:spPr bwMode="auto">
                  <a:xfrm>
                    <a:off x="3472" y="2004"/>
                    <a:ext cx="216" cy="451"/>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547" name="Group 675"/>
                <p:cNvGrpSpPr>
                  <a:grpSpLocks/>
                </p:cNvGrpSpPr>
                <p:nvPr/>
              </p:nvGrpSpPr>
              <p:grpSpPr bwMode="auto">
                <a:xfrm>
                  <a:off x="4232" y="1955"/>
                  <a:ext cx="216" cy="1540"/>
                  <a:chOff x="4232" y="1955"/>
                  <a:chExt cx="216" cy="1540"/>
                </a:xfrm>
              </p:grpSpPr>
              <p:sp>
                <p:nvSpPr>
                  <p:cNvPr id="464548" name="Rectangle 676"/>
                  <p:cNvSpPr>
                    <a:spLocks noChangeArrowheads="1"/>
                  </p:cNvSpPr>
                  <p:nvPr/>
                </p:nvSpPr>
                <p:spPr bwMode="auto">
                  <a:xfrm>
                    <a:off x="4232" y="2445"/>
                    <a:ext cx="5" cy="105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49" name="Rectangle 677"/>
                  <p:cNvSpPr>
                    <a:spLocks noChangeArrowheads="1"/>
                  </p:cNvSpPr>
                  <p:nvPr/>
                </p:nvSpPr>
                <p:spPr bwMode="auto">
                  <a:xfrm>
                    <a:off x="4237" y="2445"/>
                    <a:ext cx="5" cy="105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50" name="Rectangle 678"/>
                  <p:cNvSpPr>
                    <a:spLocks noChangeArrowheads="1"/>
                  </p:cNvSpPr>
                  <p:nvPr/>
                </p:nvSpPr>
                <p:spPr bwMode="auto">
                  <a:xfrm>
                    <a:off x="4242" y="2445"/>
                    <a:ext cx="5" cy="105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51" name="Rectangle 679"/>
                  <p:cNvSpPr>
                    <a:spLocks noChangeArrowheads="1"/>
                  </p:cNvSpPr>
                  <p:nvPr/>
                </p:nvSpPr>
                <p:spPr bwMode="auto">
                  <a:xfrm>
                    <a:off x="4247" y="2445"/>
                    <a:ext cx="5" cy="105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552" name="Rectangle 680"/>
                  <p:cNvSpPr>
                    <a:spLocks noChangeArrowheads="1"/>
                  </p:cNvSpPr>
                  <p:nvPr/>
                </p:nvSpPr>
                <p:spPr bwMode="auto">
                  <a:xfrm>
                    <a:off x="4252" y="2445"/>
                    <a:ext cx="5" cy="105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553" name="Rectangle 681"/>
                  <p:cNvSpPr>
                    <a:spLocks noChangeArrowheads="1"/>
                  </p:cNvSpPr>
                  <p:nvPr/>
                </p:nvSpPr>
                <p:spPr bwMode="auto">
                  <a:xfrm>
                    <a:off x="4257" y="2445"/>
                    <a:ext cx="5" cy="105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554" name="Rectangle 682"/>
                  <p:cNvSpPr>
                    <a:spLocks noChangeArrowheads="1"/>
                  </p:cNvSpPr>
                  <p:nvPr/>
                </p:nvSpPr>
                <p:spPr bwMode="auto">
                  <a:xfrm>
                    <a:off x="4262" y="2445"/>
                    <a:ext cx="5" cy="105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555" name="Rectangle 683"/>
                  <p:cNvSpPr>
                    <a:spLocks noChangeArrowheads="1"/>
                  </p:cNvSpPr>
                  <p:nvPr/>
                </p:nvSpPr>
                <p:spPr bwMode="auto">
                  <a:xfrm>
                    <a:off x="4267" y="2445"/>
                    <a:ext cx="5" cy="105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556" name="Rectangle 684"/>
                  <p:cNvSpPr>
                    <a:spLocks noChangeArrowheads="1"/>
                  </p:cNvSpPr>
                  <p:nvPr/>
                </p:nvSpPr>
                <p:spPr bwMode="auto">
                  <a:xfrm>
                    <a:off x="4272" y="2445"/>
                    <a:ext cx="4" cy="105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557" name="Rectangle 685"/>
                  <p:cNvSpPr>
                    <a:spLocks noChangeArrowheads="1"/>
                  </p:cNvSpPr>
                  <p:nvPr/>
                </p:nvSpPr>
                <p:spPr bwMode="auto">
                  <a:xfrm>
                    <a:off x="4276" y="2445"/>
                    <a:ext cx="5" cy="105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558" name="Rectangle 686"/>
                  <p:cNvSpPr>
                    <a:spLocks noChangeArrowheads="1"/>
                  </p:cNvSpPr>
                  <p:nvPr/>
                </p:nvSpPr>
                <p:spPr bwMode="auto">
                  <a:xfrm>
                    <a:off x="4281" y="2445"/>
                    <a:ext cx="5" cy="105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559" name="Rectangle 687"/>
                  <p:cNvSpPr>
                    <a:spLocks noChangeArrowheads="1"/>
                  </p:cNvSpPr>
                  <p:nvPr/>
                </p:nvSpPr>
                <p:spPr bwMode="auto">
                  <a:xfrm>
                    <a:off x="4286" y="2445"/>
                    <a:ext cx="5" cy="105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560" name="Rectangle 688"/>
                  <p:cNvSpPr>
                    <a:spLocks noChangeArrowheads="1"/>
                  </p:cNvSpPr>
                  <p:nvPr/>
                </p:nvSpPr>
                <p:spPr bwMode="auto">
                  <a:xfrm>
                    <a:off x="4291" y="2445"/>
                    <a:ext cx="5" cy="105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561" name="Rectangle 689"/>
                  <p:cNvSpPr>
                    <a:spLocks noChangeArrowheads="1"/>
                  </p:cNvSpPr>
                  <p:nvPr/>
                </p:nvSpPr>
                <p:spPr bwMode="auto">
                  <a:xfrm>
                    <a:off x="4296" y="2445"/>
                    <a:ext cx="5" cy="105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562" name="Rectangle 690"/>
                  <p:cNvSpPr>
                    <a:spLocks noChangeArrowheads="1"/>
                  </p:cNvSpPr>
                  <p:nvPr/>
                </p:nvSpPr>
                <p:spPr bwMode="auto">
                  <a:xfrm>
                    <a:off x="4301" y="2445"/>
                    <a:ext cx="5" cy="105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563" name="Rectangle 691"/>
                  <p:cNvSpPr>
                    <a:spLocks noChangeArrowheads="1"/>
                  </p:cNvSpPr>
                  <p:nvPr/>
                </p:nvSpPr>
                <p:spPr bwMode="auto">
                  <a:xfrm>
                    <a:off x="4306" y="2445"/>
                    <a:ext cx="5" cy="105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564" name="Rectangle 692"/>
                  <p:cNvSpPr>
                    <a:spLocks noChangeArrowheads="1"/>
                  </p:cNvSpPr>
                  <p:nvPr/>
                </p:nvSpPr>
                <p:spPr bwMode="auto">
                  <a:xfrm>
                    <a:off x="4311" y="2445"/>
                    <a:ext cx="5" cy="105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565" name="Rectangle 693"/>
                  <p:cNvSpPr>
                    <a:spLocks noChangeArrowheads="1"/>
                  </p:cNvSpPr>
                  <p:nvPr/>
                </p:nvSpPr>
                <p:spPr bwMode="auto">
                  <a:xfrm>
                    <a:off x="4316" y="2445"/>
                    <a:ext cx="5" cy="105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566" name="Rectangle 694"/>
                  <p:cNvSpPr>
                    <a:spLocks noChangeArrowheads="1"/>
                  </p:cNvSpPr>
                  <p:nvPr/>
                </p:nvSpPr>
                <p:spPr bwMode="auto">
                  <a:xfrm>
                    <a:off x="4321" y="2445"/>
                    <a:ext cx="5" cy="105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567" name="Rectangle 695"/>
                  <p:cNvSpPr>
                    <a:spLocks noChangeArrowheads="1"/>
                  </p:cNvSpPr>
                  <p:nvPr/>
                </p:nvSpPr>
                <p:spPr bwMode="auto">
                  <a:xfrm>
                    <a:off x="4326" y="2445"/>
                    <a:ext cx="4" cy="105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568" name="Rectangle 696"/>
                  <p:cNvSpPr>
                    <a:spLocks noChangeArrowheads="1"/>
                  </p:cNvSpPr>
                  <p:nvPr/>
                </p:nvSpPr>
                <p:spPr bwMode="auto">
                  <a:xfrm>
                    <a:off x="4330" y="2445"/>
                    <a:ext cx="5" cy="105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569" name="Rectangle 697"/>
                  <p:cNvSpPr>
                    <a:spLocks noChangeArrowheads="1"/>
                  </p:cNvSpPr>
                  <p:nvPr/>
                </p:nvSpPr>
                <p:spPr bwMode="auto">
                  <a:xfrm>
                    <a:off x="4335" y="2445"/>
                    <a:ext cx="10" cy="105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570" name="Rectangle 698"/>
                  <p:cNvSpPr>
                    <a:spLocks noChangeArrowheads="1"/>
                  </p:cNvSpPr>
                  <p:nvPr/>
                </p:nvSpPr>
                <p:spPr bwMode="auto">
                  <a:xfrm>
                    <a:off x="4345" y="2445"/>
                    <a:ext cx="5" cy="105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571" name="Rectangle 699"/>
                  <p:cNvSpPr>
                    <a:spLocks noChangeArrowheads="1"/>
                  </p:cNvSpPr>
                  <p:nvPr/>
                </p:nvSpPr>
                <p:spPr bwMode="auto">
                  <a:xfrm>
                    <a:off x="4350" y="2445"/>
                    <a:ext cx="5" cy="105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572" name="Rectangle 700"/>
                  <p:cNvSpPr>
                    <a:spLocks noChangeArrowheads="1"/>
                  </p:cNvSpPr>
                  <p:nvPr/>
                </p:nvSpPr>
                <p:spPr bwMode="auto">
                  <a:xfrm>
                    <a:off x="4355" y="2445"/>
                    <a:ext cx="5" cy="105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573" name="Rectangle 701"/>
                  <p:cNvSpPr>
                    <a:spLocks noChangeArrowheads="1"/>
                  </p:cNvSpPr>
                  <p:nvPr/>
                </p:nvSpPr>
                <p:spPr bwMode="auto">
                  <a:xfrm>
                    <a:off x="4360" y="2445"/>
                    <a:ext cx="5" cy="105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574" name="Rectangle 702"/>
                  <p:cNvSpPr>
                    <a:spLocks noChangeArrowheads="1"/>
                  </p:cNvSpPr>
                  <p:nvPr/>
                </p:nvSpPr>
                <p:spPr bwMode="auto">
                  <a:xfrm>
                    <a:off x="4365" y="2445"/>
                    <a:ext cx="5" cy="105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575" name="Rectangle 703"/>
                  <p:cNvSpPr>
                    <a:spLocks noChangeArrowheads="1"/>
                  </p:cNvSpPr>
                  <p:nvPr/>
                </p:nvSpPr>
                <p:spPr bwMode="auto">
                  <a:xfrm>
                    <a:off x="4370" y="2445"/>
                    <a:ext cx="5" cy="105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576" name="Rectangle 704"/>
                  <p:cNvSpPr>
                    <a:spLocks noChangeArrowheads="1"/>
                  </p:cNvSpPr>
                  <p:nvPr/>
                </p:nvSpPr>
                <p:spPr bwMode="auto">
                  <a:xfrm>
                    <a:off x="4375" y="2445"/>
                    <a:ext cx="4" cy="105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577" name="Rectangle 705"/>
                  <p:cNvSpPr>
                    <a:spLocks noChangeArrowheads="1"/>
                  </p:cNvSpPr>
                  <p:nvPr/>
                </p:nvSpPr>
                <p:spPr bwMode="auto">
                  <a:xfrm>
                    <a:off x="4379" y="2445"/>
                    <a:ext cx="5" cy="105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578" name="Rectangle 706"/>
                  <p:cNvSpPr>
                    <a:spLocks noChangeArrowheads="1"/>
                  </p:cNvSpPr>
                  <p:nvPr/>
                </p:nvSpPr>
                <p:spPr bwMode="auto">
                  <a:xfrm>
                    <a:off x="4384" y="2445"/>
                    <a:ext cx="5" cy="105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579" name="Rectangle 707"/>
                  <p:cNvSpPr>
                    <a:spLocks noChangeArrowheads="1"/>
                  </p:cNvSpPr>
                  <p:nvPr/>
                </p:nvSpPr>
                <p:spPr bwMode="auto">
                  <a:xfrm>
                    <a:off x="4389" y="2445"/>
                    <a:ext cx="5" cy="105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580" name="Rectangle 708"/>
                  <p:cNvSpPr>
                    <a:spLocks noChangeArrowheads="1"/>
                  </p:cNvSpPr>
                  <p:nvPr/>
                </p:nvSpPr>
                <p:spPr bwMode="auto">
                  <a:xfrm>
                    <a:off x="4394" y="2445"/>
                    <a:ext cx="5" cy="105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581" name="Rectangle 709"/>
                  <p:cNvSpPr>
                    <a:spLocks noChangeArrowheads="1"/>
                  </p:cNvSpPr>
                  <p:nvPr/>
                </p:nvSpPr>
                <p:spPr bwMode="auto">
                  <a:xfrm>
                    <a:off x="4399" y="2445"/>
                    <a:ext cx="5" cy="105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582" name="Rectangle 710"/>
                  <p:cNvSpPr>
                    <a:spLocks noChangeArrowheads="1"/>
                  </p:cNvSpPr>
                  <p:nvPr/>
                </p:nvSpPr>
                <p:spPr bwMode="auto">
                  <a:xfrm>
                    <a:off x="4404" y="2445"/>
                    <a:ext cx="5" cy="105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583" name="Rectangle 711"/>
                  <p:cNvSpPr>
                    <a:spLocks noChangeArrowheads="1"/>
                  </p:cNvSpPr>
                  <p:nvPr/>
                </p:nvSpPr>
                <p:spPr bwMode="auto">
                  <a:xfrm>
                    <a:off x="4409" y="2445"/>
                    <a:ext cx="5" cy="105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584" name="Rectangle 712"/>
                  <p:cNvSpPr>
                    <a:spLocks noChangeArrowheads="1"/>
                  </p:cNvSpPr>
                  <p:nvPr/>
                </p:nvSpPr>
                <p:spPr bwMode="auto">
                  <a:xfrm>
                    <a:off x="4414" y="2445"/>
                    <a:ext cx="5" cy="105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585" name="Rectangle 713"/>
                  <p:cNvSpPr>
                    <a:spLocks noChangeArrowheads="1"/>
                  </p:cNvSpPr>
                  <p:nvPr/>
                </p:nvSpPr>
                <p:spPr bwMode="auto">
                  <a:xfrm>
                    <a:off x="4419" y="2445"/>
                    <a:ext cx="5" cy="105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586" name="Rectangle 714"/>
                  <p:cNvSpPr>
                    <a:spLocks noChangeArrowheads="1"/>
                  </p:cNvSpPr>
                  <p:nvPr/>
                </p:nvSpPr>
                <p:spPr bwMode="auto">
                  <a:xfrm>
                    <a:off x="4424" y="2445"/>
                    <a:ext cx="5" cy="105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587" name="Rectangle 715"/>
                  <p:cNvSpPr>
                    <a:spLocks noChangeArrowheads="1"/>
                  </p:cNvSpPr>
                  <p:nvPr/>
                </p:nvSpPr>
                <p:spPr bwMode="auto">
                  <a:xfrm>
                    <a:off x="4429" y="2445"/>
                    <a:ext cx="4" cy="105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588" name="Rectangle 716"/>
                  <p:cNvSpPr>
                    <a:spLocks noChangeArrowheads="1"/>
                  </p:cNvSpPr>
                  <p:nvPr/>
                </p:nvSpPr>
                <p:spPr bwMode="auto">
                  <a:xfrm>
                    <a:off x="4433" y="2445"/>
                    <a:ext cx="5" cy="105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89" name="Rectangle 717"/>
                  <p:cNvSpPr>
                    <a:spLocks noChangeArrowheads="1"/>
                  </p:cNvSpPr>
                  <p:nvPr/>
                </p:nvSpPr>
                <p:spPr bwMode="auto">
                  <a:xfrm>
                    <a:off x="4438" y="2445"/>
                    <a:ext cx="5" cy="105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90" name="Rectangle 718"/>
                  <p:cNvSpPr>
                    <a:spLocks noChangeArrowheads="1"/>
                  </p:cNvSpPr>
                  <p:nvPr/>
                </p:nvSpPr>
                <p:spPr bwMode="auto">
                  <a:xfrm>
                    <a:off x="4443" y="2445"/>
                    <a:ext cx="5" cy="105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91" name="Rectangle 719"/>
                  <p:cNvSpPr>
                    <a:spLocks noChangeArrowheads="1"/>
                  </p:cNvSpPr>
                  <p:nvPr/>
                </p:nvSpPr>
                <p:spPr bwMode="auto">
                  <a:xfrm>
                    <a:off x="4232" y="2445"/>
                    <a:ext cx="216" cy="10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592" name="Rectangle 720"/>
                  <p:cNvSpPr>
                    <a:spLocks noChangeArrowheads="1"/>
                  </p:cNvSpPr>
                  <p:nvPr/>
                </p:nvSpPr>
                <p:spPr bwMode="auto">
                  <a:xfrm>
                    <a:off x="4232" y="1955"/>
                    <a:ext cx="5" cy="490"/>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93" name="Rectangle 721"/>
                  <p:cNvSpPr>
                    <a:spLocks noChangeArrowheads="1"/>
                  </p:cNvSpPr>
                  <p:nvPr/>
                </p:nvSpPr>
                <p:spPr bwMode="auto">
                  <a:xfrm>
                    <a:off x="4237" y="1955"/>
                    <a:ext cx="5" cy="490"/>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94" name="Rectangle 722"/>
                  <p:cNvSpPr>
                    <a:spLocks noChangeArrowheads="1"/>
                  </p:cNvSpPr>
                  <p:nvPr/>
                </p:nvSpPr>
                <p:spPr bwMode="auto">
                  <a:xfrm>
                    <a:off x="4242" y="1955"/>
                    <a:ext cx="5" cy="490"/>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95" name="Rectangle 723"/>
                  <p:cNvSpPr>
                    <a:spLocks noChangeArrowheads="1"/>
                  </p:cNvSpPr>
                  <p:nvPr/>
                </p:nvSpPr>
                <p:spPr bwMode="auto">
                  <a:xfrm>
                    <a:off x="4247" y="1955"/>
                    <a:ext cx="5" cy="490"/>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96" name="Rectangle 724"/>
                  <p:cNvSpPr>
                    <a:spLocks noChangeArrowheads="1"/>
                  </p:cNvSpPr>
                  <p:nvPr/>
                </p:nvSpPr>
                <p:spPr bwMode="auto">
                  <a:xfrm>
                    <a:off x="4252" y="1955"/>
                    <a:ext cx="5" cy="490"/>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597" name="Rectangle 725"/>
                  <p:cNvSpPr>
                    <a:spLocks noChangeArrowheads="1"/>
                  </p:cNvSpPr>
                  <p:nvPr/>
                </p:nvSpPr>
                <p:spPr bwMode="auto">
                  <a:xfrm>
                    <a:off x="4257" y="1955"/>
                    <a:ext cx="5" cy="490"/>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98" name="Rectangle 726"/>
                  <p:cNvSpPr>
                    <a:spLocks noChangeArrowheads="1"/>
                  </p:cNvSpPr>
                  <p:nvPr/>
                </p:nvSpPr>
                <p:spPr bwMode="auto">
                  <a:xfrm>
                    <a:off x="4262" y="1955"/>
                    <a:ext cx="5" cy="490"/>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99" name="Rectangle 727"/>
                  <p:cNvSpPr>
                    <a:spLocks noChangeArrowheads="1"/>
                  </p:cNvSpPr>
                  <p:nvPr/>
                </p:nvSpPr>
                <p:spPr bwMode="auto">
                  <a:xfrm>
                    <a:off x="4267" y="1955"/>
                    <a:ext cx="5" cy="490"/>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600" name="Rectangle 728"/>
                  <p:cNvSpPr>
                    <a:spLocks noChangeArrowheads="1"/>
                  </p:cNvSpPr>
                  <p:nvPr/>
                </p:nvSpPr>
                <p:spPr bwMode="auto">
                  <a:xfrm>
                    <a:off x="4272" y="1955"/>
                    <a:ext cx="4" cy="490"/>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601" name="Rectangle 729"/>
                  <p:cNvSpPr>
                    <a:spLocks noChangeArrowheads="1"/>
                  </p:cNvSpPr>
                  <p:nvPr/>
                </p:nvSpPr>
                <p:spPr bwMode="auto">
                  <a:xfrm>
                    <a:off x="4276" y="1955"/>
                    <a:ext cx="5" cy="490"/>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602" name="Rectangle 730"/>
                  <p:cNvSpPr>
                    <a:spLocks noChangeArrowheads="1"/>
                  </p:cNvSpPr>
                  <p:nvPr/>
                </p:nvSpPr>
                <p:spPr bwMode="auto">
                  <a:xfrm>
                    <a:off x="4281" y="1955"/>
                    <a:ext cx="5" cy="490"/>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603" name="Rectangle 731"/>
                  <p:cNvSpPr>
                    <a:spLocks noChangeArrowheads="1"/>
                  </p:cNvSpPr>
                  <p:nvPr/>
                </p:nvSpPr>
                <p:spPr bwMode="auto">
                  <a:xfrm>
                    <a:off x="4286" y="1955"/>
                    <a:ext cx="5" cy="490"/>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604" name="Rectangle 732"/>
                  <p:cNvSpPr>
                    <a:spLocks noChangeArrowheads="1"/>
                  </p:cNvSpPr>
                  <p:nvPr/>
                </p:nvSpPr>
                <p:spPr bwMode="auto">
                  <a:xfrm>
                    <a:off x="4291" y="1955"/>
                    <a:ext cx="5" cy="490"/>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605" name="Rectangle 733"/>
                  <p:cNvSpPr>
                    <a:spLocks noChangeArrowheads="1"/>
                  </p:cNvSpPr>
                  <p:nvPr/>
                </p:nvSpPr>
                <p:spPr bwMode="auto">
                  <a:xfrm>
                    <a:off x="4296" y="1955"/>
                    <a:ext cx="5" cy="490"/>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606" name="Rectangle 734"/>
                  <p:cNvSpPr>
                    <a:spLocks noChangeArrowheads="1"/>
                  </p:cNvSpPr>
                  <p:nvPr/>
                </p:nvSpPr>
                <p:spPr bwMode="auto">
                  <a:xfrm>
                    <a:off x="4301" y="1955"/>
                    <a:ext cx="5" cy="490"/>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607" name="Rectangle 735"/>
                  <p:cNvSpPr>
                    <a:spLocks noChangeArrowheads="1"/>
                  </p:cNvSpPr>
                  <p:nvPr/>
                </p:nvSpPr>
                <p:spPr bwMode="auto">
                  <a:xfrm>
                    <a:off x="4306" y="1955"/>
                    <a:ext cx="5" cy="490"/>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608" name="Rectangle 736"/>
                  <p:cNvSpPr>
                    <a:spLocks noChangeArrowheads="1"/>
                  </p:cNvSpPr>
                  <p:nvPr/>
                </p:nvSpPr>
                <p:spPr bwMode="auto">
                  <a:xfrm>
                    <a:off x="4311" y="1955"/>
                    <a:ext cx="5" cy="490"/>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609" name="Rectangle 737"/>
                  <p:cNvSpPr>
                    <a:spLocks noChangeArrowheads="1"/>
                  </p:cNvSpPr>
                  <p:nvPr/>
                </p:nvSpPr>
                <p:spPr bwMode="auto">
                  <a:xfrm>
                    <a:off x="4316" y="1955"/>
                    <a:ext cx="5" cy="490"/>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610" name="Rectangle 738"/>
                  <p:cNvSpPr>
                    <a:spLocks noChangeArrowheads="1"/>
                  </p:cNvSpPr>
                  <p:nvPr/>
                </p:nvSpPr>
                <p:spPr bwMode="auto">
                  <a:xfrm>
                    <a:off x="4321" y="1955"/>
                    <a:ext cx="5" cy="490"/>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611" name="Rectangle 739"/>
                  <p:cNvSpPr>
                    <a:spLocks noChangeArrowheads="1"/>
                  </p:cNvSpPr>
                  <p:nvPr/>
                </p:nvSpPr>
                <p:spPr bwMode="auto">
                  <a:xfrm>
                    <a:off x="4326" y="1955"/>
                    <a:ext cx="4" cy="490"/>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612" name="Rectangle 740"/>
                  <p:cNvSpPr>
                    <a:spLocks noChangeArrowheads="1"/>
                  </p:cNvSpPr>
                  <p:nvPr/>
                </p:nvSpPr>
                <p:spPr bwMode="auto">
                  <a:xfrm>
                    <a:off x="4330" y="1955"/>
                    <a:ext cx="5" cy="490"/>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613" name="Rectangle 741"/>
                  <p:cNvSpPr>
                    <a:spLocks noChangeArrowheads="1"/>
                  </p:cNvSpPr>
                  <p:nvPr/>
                </p:nvSpPr>
                <p:spPr bwMode="auto">
                  <a:xfrm>
                    <a:off x="4335" y="1955"/>
                    <a:ext cx="10" cy="490"/>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614" name="Rectangle 742"/>
                  <p:cNvSpPr>
                    <a:spLocks noChangeArrowheads="1"/>
                  </p:cNvSpPr>
                  <p:nvPr/>
                </p:nvSpPr>
                <p:spPr bwMode="auto">
                  <a:xfrm>
                    <a:off x="4345" y="1955"/>
                    <a:ext cx="5" cy="490"/>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615" name="Rectangle 743"/>
                  <p:cNvSpPr>
                    <a:spLocks noChangeArrowheads="1"/>
                  </p:cNvSpPr>
                  <p:nvPr/>
                </p:nvSpPr>
                <p:spPr bwMode="auto">
                  <a:xfrm>
                    <a:off x="4350" y="1955"/>
                    <a:ext cx="5" cy="490"/>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616" name="Rectangle 744"/>
                  <p:cNvSpPr>
                    <a:spLocks noChangeArrowheads="1"/>
                  </p:cNvSpPr>
                  <p:nvPr/>
                </p:nvSpPr>
                <p:spPr bwMode="auto">
                  <a:xfrm>
                    <a:off x="4355" y="1955"/>
                    <a:ext cx="5" cy="490"/>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617" name="Rectangle 745"/>
                  <p:cNvSpPr>
                    <a:spLocks noChangeArrowheads="1"/>
                  </p:cNvSpPr>
                  <p:nvPr/>
                </p:nvSpPr>
                <p:spPr bwMode="auto">
                  <a:xfrm>
                    <a:off x="4360" y="1955"/>
                    <a:ext cx="5" cy="490"/>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618" name="Rectangle 746"/>
                  <p:cNvSpPr>
                    <a:spLocks noChangeArrowheads="1"/>
                  </p:cNvSpPr>
                  <p:nvPr/>
                </p:nvSpPr>
                <p:spPr bwMode="auto">
                  <a:xfrm>
                    <a:off x="4365" y="1955"/>
                    <a:ext cx="5" cy="490"/>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619" name="Rectangle 747"/>
                  <p:cNvSpPr>
                    <a:spLocks noChangeArrowheads="1"/>
                  </p:cNvSpPr>
                  <p:nvPr/>
                </p:nvSpPr>
                <p:spPr bwMode="auto">
                  <a:xfrm>
                    <a:off x="4370" y="1955"/>
                    <a:ext cx="5" cy="490"/>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620" name="Rectangle 748"/>
                  <p:cNvSpPr>
                    <a:spLocks noChangeArrowheads="1"/>
                  </p:cNvSpPr>
                  <p:nvPr/>
                </p:nvSpPr>
                <p:spPr bwMode="auto">
                  <a:xfrm>
                    <a:off x="4375" y="1955"/>
                    <a:ext cx="4" cy="490"/>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621" name="Rectangle 749"/>
                  <p:cNvSpPr>
                    <a:spLocks noChangeArrowheads="1"/>
                  </p:cNvSpPr>
                  <p:nvPr/>
                </p:nvSpPr>
                <p:spPr bwMode="auto">
                  <a:xfrm>
                    <a:off x="4379" y="1955"/>
                    <a:ext cx="5" cy="490"/>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622" name="Rectangle 750"/>
                  <p:cNvSpPr>
                    <a:spLocks noChangeArrowheads="1"/>
                  </p:cNvSpPr>
                  <p:nvPr/>
                </p:nvSpPr>
                <p:spPr bwMode="auto">
                  <a:xfrm>
                    <a:off x="4384" y="1955"/>
                    <a:ext cx="5" cy="490"/>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623" name="Rectangle 751"/>
                  <p:cNvSpPr>
                    <a:spLocks noChangeArrowheads="1"/>
                  </p:cNvSpPr>
                  <p:nvPr/>
                </p:nvSpPr>
                <p:spPr bwMode="auto">
                  <a:xfrm>
                    <a:off x="4389" y="1955"/>
                    <a:ext cx="5" cy="490"/>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624" name="Rectangle 752"/>
                  <p:cNvSpPr>
                    <a:spLocks noChangeArrowheads="1"/>
                  </p:cNvSpPr>
                  <p:nvPr/>
                </p:nvSpPr>
                <p:spPr bwMode="auto">
                  <a:xfrm>
                    <a:off x="4394" y="1955"/>
                    <a:ext cx="5" cy="490"/>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625" name="Rectangle 753"/>
                  <p:cNvSpPr>
                    <a:spLocks noChangeArrowheads="1"/>
                  </p:cNvSpPr>
                  <p:nvPr/>
                </p:nvSpPr>
                <p:spPr bwMode="auto">
                  <a:xfrm>
                    <a:off x="4399" y="1955"/>
                    <a:ext cx="5" cy="490"/>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626" name="Rectangle 754"/>
                  <p:cNvSpPr>
                    <a:spLocks noChangeArrowheads="1"/>
                  </p:cNvSpPr>
                  <p:nvPr/>
                </p:nvSpPr>
                <p:spPr bwMode="auto">
                  <a:xfrm>
                    <a:off x="4404" y="1955"/>
                    <a:ext cx="5" cy="490"/>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627" name="Rectangle 755"/>
                  <p:cNvSpPr>
                    <a:spLocks noChangeArrowheads="1"/>
                  </p:cNvSpPr>
                  <p:nvPr/>
                </p:nvSpPr>
                <p:spPr bwMode="auto">
                  <a:xfrm>
                    <a:off x="4409" y="1955"/>
                    <a:ext cx="5" cy="490"/>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628" name="Rectangle 756"/>
                  <p:cNvSpPr>
                    <a:spLocks noChangeArrowheads="1"/>
                  </p:cNvSpPr>
                  <p:nvPr/>
                </p:nvSpPr>
                <p:spPr bwMode="auto">
                  <a:xfrm>
                    <a:off x="4414" y="1955"/>
                    <a:ext cx="5" cy="490"/>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629" name="Rectangle 757"/>
                  <p:cNvSpPr>
                    <a:spLocks noChangeArrowheads="1"/>
                  </p:cNvSpPr>
                  <p:nvPr/>
                </p:nvSpPr>
                <p:spPr bwMode="auto">
                  <a:xfrm>
                    <a:off x="4419" y="1955"/>
                    <a:ext cx="5" cy="490"/>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630" name="Rectangle 758"/>
                  <p:cNvSpPr>
                    <a:spLocks noChangeArrowheads="1"/>
                  </p:cNvSpPr>
                  <p:nvPr/>
                </p:nvSpPr>
                <p:spPr bwMode="auto">
                  <a:xfrm>
                    <a:off x="4424" y="1955"/>
                    <a:ext cx="5" cy="490"/>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631" name="Rectangle 759"/>
                  <p:cNvSpPr>
                    <a:spLocks noChangeArrowheads="1"/>
                  </p:cNvSpPr>
                  <p:nvPr/>
                </p:nvSpPr>
                <p:spPr bwMode="auto">
                  <a:xfrm>
                    <a:off x="4429" y="1955"/>
                    <a:ext cx="4" cy="490"/>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632" name="Rectangle 760"/>
                  <p:cNvSpPr>
                    <a:spLocks noChangeArrowheads="1"/>
                  </p:cNvSpPr>
                  <p:nvPr/>
                </p:nvSpPr>
                <p:spPr bwMode="auto">
                  <a:xfrm>
                    <a:off x="4433" y="1955"/>
                    <a:ext cx="5" cy="490"/>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633" name="Rectangle 761"/>
                  <p:cNvSpPr>
                    <a:spLocks noChangeArrowheads="1"/>
                  </p:cNvSpPr>
                  <p:nvPr/>
                </p:nvSpPr>
                <p:spPr bwMode="auto">
                  <a:xfrm>
                    <a:off x="4438" y="1955"/>
                    <a:ext cx="5" cy="490"/>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634" name="Rectangle 762"/>
                  <p:cNvSpPr>
                    <a:spLocks noChangeArrowheads="1"/>
                  </p:cNvSpPr>
                  <p:nvPr/>
                </p:nvSpPr>
                <p:spPr bwMode="auto">
                  <a:xfrm>
                    <a:off x="4443" y="1955"/>
                    <a:ext cx="5" cy="490"/>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635" name="Rectangle 763"/>
                  <p:cNvSpPr>
                    <a:spLocks noChangeArrowheads="1"/>
                  </p:cNvSpPr>
                  <p:nvPr/>
                </p:nvSpPr>
                <p:spPr bwMode="auto">
                  <a:xfrm>
                    <a:off x="4232" y="1955"/>
                    <a:ext cx="216" cy="490"/>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636" name="Freeform 764"/>
                <p:cNvSpPr>
                  <a:spLocks/>
                </p:cNvSpPr>
                <p:nvPr/>
              </p:nvSpPr>
              <p:spPr bwMode="auto">
                <a:xfrm>
                  <a:off x="2064" y="2391"/>
                  <a:ext cx="2281" cy="1040"/>
                </a:xfrm>
                <a:custGeom>
                  <a:avLst/>
                  <a:gdLst/>
                  <a:ahLst/>
                  <a:cxnLst>
                    <a:cxn ang="0">
                      <a:pos x="0" y="212"/>
                    </a:cxn>
                    <a:cxn ang="0">
                      <a:pos x="155" y="176"/>
                    </a:cxn>
                    <a:cxn ang="0">
                      <a:pos x="310" y="93"/>
                    </a:cxn>
                    <a:cxn ang="0">
                      <a:pos x="465" y="0"/>
                    </a:cxn>
                  </a:cxnLst>
                  <a:rect l="0" t="0" r="r" b="b"/>
                  <a:pathLst>
                    <a:path w="465" h="212">
                      <a:moveTo>
                        <a:pt x="0" y="212"/>
                      </a:moveTo>
                      <a:lnTo>
                        <a:pt x="155" y="176"/>
                      </a:lnTo>
                      <a:lnTo>
                        <a:pt x="310" y="93"/>
                      </a:lnTo>
                      <a:lnTo>
                        <a:pt x="465" y="0"/>
                      </a:lnTo>
                    </a:path>
                  </a:pathLst>
                </a:custGeom>
                <a:noFill/>
                <a:ln w="23813">
                  <a:solidFill>
                    <a:srgbClr val="33CCCC"/>
                  </a:solidFill>
                  <a:prstDash val="solid"/>
                  <a:round/>
                  <a:headEnd/>
                  <a:tailEnd/>
                </a:ln>
              </p:spPr>
              <p:txBody>
                <a:bodyPr>
                  <a:prstTxWarp prst="textNoShape">
                    <a:avLst/>
                  </a:prstTxWarp>
                </a:bodyPr>
                <a:lstStyle/>
                <a:p>
                  <a:endParaRPr lang="en-US"/>
                </a:p>
              </p:txBody>
            </p:sp>
          </p:grpSp>
          <p:sp>
            <p:nvSpPr>
              <p:cNvPr id="464637" name="Freeform 765"/>
              <p:cNvSpPr>
                <a:spLocks/>
              </p:cNvSpPr>
              <p:nvPr/>
            </p:nvSpPr>
            <p:spPr bwMode="auto">
              <a:xfrm>
                <a:off x="2020" y="3387"/>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38" name="Freeform 766"/>
              <p:cNvSpPr>
                <a:spLocks/>
              </p:cNvSpPr>
              <p:nvPr/>
            </p:nvSpPr>
            <p:spPr bwMode="auto">
              <a:xfrm>
                <a:off x="2780" y="3211"/>
                <a:ext cx="89" cy="88"/>
              </a:xfrm>
              <a:custGeom>
                <a:avLst/>
                <a:gdLst/>
                <a:ahLst/>
                <a:cxnLst>
                  <a:cxn ang="0">
                    <a:pos x="45" y="0"/>
                  </a:cxn>
                  <a:cxn ang="0">
                    <a:pos x="89" y="88"/>
                  </a:cxn>
                  <a:cxn ang="0">
                    <a:pos x="0" y="88"/>
                  </a:cxn>
                  <a:cxn ang="0">
                    <a:pos x="45" y="0"/>
                  </a:cxn>
                </a:cxnLst>
                <a:rect l="0" t="0" r="r" b="b"/>
                <a:pathLst>
                  <a:path w="89" h="88">
                    <a:moveTo>
                      <a:pt x="45" y="0"/>
                    </a:moveTo>
                    <a:lnTo>
                      <a:pt x="89" y="88"/>
                    </a:lnTo>
                    <a:lnTo>
                      <a:pt x="0" y="88"/>
                    </a:lnTo>
                    <a:lnTo>
                      <a:pt x="45"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39" name="Freeform 767"/>
              <p:cNvSpPr>
                <a:spLocks/>
              </p:cNvSpPr>
              <p:nvPr/>
            </p:nvSpPr>
            <p:spPr bwMode="auto">
              <a:xfrm>
                <a:off x="3541" y="2803"/>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40" name="Freeform 768"/>
              <p:cNvSpPr>
                <a:spLocks/>
              </p:cNvSpPr>
              <p:nvPr/>
            </p:nvSpPr>
            <p:spPr bwMode="auto">
              <a:xfrm>
                <a:off x="4301" y="2347"/>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41" name="Rectangle 769"/>
              <p:cNvSpPr>
                <a:spLocks noChangeArrowheads="1"/>
              </p:cNvSpPr>
              <p:nvPr/>
            </p:nvSpPr>
            <p:spPr bwMode="auto">
              <a:xfrm>
                <a:off x="2010" y="324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17.8</a:t>
                </a:r>
                <a:endParaRPr kumimoji="1" lang="en-US" altLang="ko-KR">
                  <a:latin typeface="Tahoma" charset="0"/>
                  <a:ea typeface="굴림" charset="-127"/>
                  <a:cs typeface="굴림" charset="-127"/>
                </a:endParaRPr>
              </a:p>
            </p:txBody>
          </p:sp>
          <p:sp>
            <p:nvSpPr>
              <p:cNvPr id="464642" name="Rectangle 770"/>
              <p:cNvSpPr>
                <a:spLocks noChangeArrowheads="1"/>
              </p:cNvSpPr>
              <p:nvPr/>
            </p:nvSpPr>
            <p:spPr bwMode="auto">
              <a:xfrm>
                <a:off x="2756" y="3093"/>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67.4</a:t>
                </a:r>
                <a:endParaRPr kumimoji="1" lang="en-US" altLang="ko-KR">
                  <a:latin typeface="Tahoma" charset="0"/>
                  <a:ea typeface="굴림" charset="-127"/>
                  <a:cs typeface="굴림" charset="-127"/>
                </a:endParaRPr>
              </a:p>
            </p:txBody>
          </p:sp>
          <p:sp>
            <p:nvSpPr>
              <p:cNvPr id="464643" name="Rectangle 771"/>
              <p:cNvSpPr>
                <a:spLocks noChangeArrowheads="1"/>
              </p:cNvSpPr>
              <p:nvPr/>
            </p:nvSpPr>
            <p:spPr bwMode="auto">
              <a:xfrm>
                <a:off x="3551" y="2671"/>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182.5</a:t>
                </a:r>
                <a:endParaRPr kumimoji="1" lang="en-US" altLang="ko-KR">
                  <a:latin typeface="Tahoma" charset="0"/>
                  <a:ea typeface="굴림" charset="-127"/>
                  <a:cs typeface="굴림" charset="-127"/>
                </a:endParaRPr>
              </a:p>
            </p:txBody>
          </p:sp>
          <p:sp>
            <p:nvSpPr>
              <p:cNvPr id="464644" name="Rectangle 772"/>
              <p:cNvSpPr>
                <a:spLocks noChangeArrowheads="1"/>
              </p:cNvSpPr>
              <p:nvPr/>
            </p:nvSpPr>
            <p:spPr bwMode="auto">
              <a:xfrm>
                <a:off x="4326" y="2234"/>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311.5</a:t>
                </a:r>
                <a:endParaRPr kumimoji="1" lang="en-US" altLang="ko-KR">
                  <a:latin typeface="Tahoma" charset="0"/>
                  <a:ea typeface="굴림" charset="-127"/>
                  <a:cs typeface="굴림" charset="-127"/>
                </a:endParaRPr>
              </a:p>
            </p:txBody>
          </p:sp>
        </p:grpSp>
        <p:sp>
          <p:nvSpPr>
            <p:cNvPr id="464645" name="Text Box 773"/>
            <p:cNvSpPr txBox="1">
              <a:spLocks noChangeArrowheads="1"/>
            </p:cNvSpPr>
            <p:nvPr/>
          </p:nvSpPr>
          <p:spPr bwMode="auto">
            <a:xfrm>
              <a:off x="1680" y="359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6" name="Text Box 774"/>
            <p:cNvSpPr txBox="1">
              <a:spLocks noChangeArrowheads="1"/>
            </p:cNvSpPr>
            <p:nvPr/>
          </p:nvSpPr>
          <p:spPr bwMode="auto">
            <a:xfrm>
              <a:off x="2448"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7" name="Text Box 775"/>
            <p:cNvSpPr txBox="1">
              <a:spLocks noChangeArrowheads="1"/>
            </p:cNvSpPr>
            <p:nvPr/>
          </p:nvSpPr>
          <p:spPr bwMode="auto">
            <a:xfrm>
              <a:off x="3216"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8" name="Text Box 776"/>
            <p:cNvSpPr txBox="1">
              <a:spLocks noChangeArrowheads="1"/>
            </p:cNvSpPr>
            <p:nvPr/>
          </p:nvSpPr>
          <p:spPr bwMode="auto">
            <a:xfrm>
              <a:off x="3984"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grpSp>
      <p:grpSp>
        <p:nvGrpSpPr>
          <p:cNvPr id="464649" name="Group 777"/>
          <p:cNvGrpSpPr>
            <a:grpSpLocks/>
          </p:cNvGrpSpPr>
          <p:nvPr/>
        </p:nvGrpSpPr>
        <p:grpSpPr bwMode="auto">
          <a:xfrm>
            <a:off x="2971800" y="2686050"/>
            <a:ext cx="4179888" cy="3273425"/>
            <a:chOff x="1872" y="1692"/>
            <a:chExt cx="2633" cy="2062"/>
          </a:xfrm>
        </p:grpSpPr>
        <p:grpSp>
          <p:nvGrpSpPr>
            <p:cNvPr id="464650" name="Group 778"/>
            <p:cNvGrpSpPr>
              <a:grpSpLocks/>
            </p:cNvGrpSpPr>
            <p:nvPr/>
          </p:nvGrpSpPr>
          <p:grpSpPr bwMode="auto">
            <a:xfrm>
              <a:off x="1916" y="1692"/>
              <a:ext cx="2528" cy="1913"/>
              <a:chOff x="1952" y="1587"/>
              <a:chExt cx="2528" cy="1913"/>
            </a:xfrm>
          </p:grpSpPr>
          <p:grpSp>
            <p:nvGrpSpPr>
              <p:cNvPr id="464651" name="Group 779"/>
              <p:cNvGrpSpPr>
                <a:grpSpLocks/>
              </p:cNvGrpSpPr>
              <p:nvPr/>
            </p:nvGrpSpPr>
            <p:grpSpPr bwMode="auto">
              <a:xfrm>
                <a:off x="1952" y="2455"/>
                <a:ext cx="215" cy="1045"/>
                <a:chOff x="1952" y="2455"/>
                <a:chExt cx="215" cy="1045"/>
              </a:xfrm>
            </p:grpSpPr>
            <p:sp>
              <p:nvSpPr>
                <p:cNvPr id="464652" name="Rectangle 780"/>
                <p:cNvSpPr>
                  <a:spLocks noChangeArrowheads="1"/>
                </p:cNvSpPr>
                <p:nvPr/>
              </p:nvSpPr>
              <p:spPr bwMode="auto">
                <a:xfrm>
                  <a:off x="1952" y="2455"/>
                  <a:ext cx="4"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653" name="Rectangle 781"/>
                <p:cNvSpPr>
                  <a:spLocks noChangeArrowheads="1"/>
                </p:cNvSpPr>
                <p:nvPr/>
              </p:nvSpPr>
              <p:spPr bwMode="auto">
                <a:xfrm>
                  <a:off x="1956"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654" name="Rectangle 782"/>
                <p:cNvSpPr>
                  <a:spLocks noChangeArrowheads="1"/>
                </p:cNvSpPr>
                <p:nvPr/>
              </p:nvSpPr>
              <p:spPr bwMode="auto">
                <a:xfrm>
                  <a:off x="1961"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655" name="Rectangle 783"/>
                <p:cNvSpPr>
                  <a:spLocks noChangeArrowheads="1"/>
                </p:cNvSpPr>
                <p:nvPr/>
              </p:nvSpPr>
              <p:spPr bwMode="auto">
                <a:xfrm>
                  <a:off x="1966"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656" name="Rectangle 784"/>
                <p:cNvSpPr>
                  <a:spLocks noChangeArrowheads="1"/>
                </p:cNvSpPr>
                <p:nvPr/>
              </p:nvSpPr>
              <p:spPr bwMode="auto">
                <a:xfrm>
                  <a:off x="1971"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657" name="Rectangle 785"/>
                <p:cNvSpPr>
                  <a:spLocks noChangeArrowheads="1"/>
                </p:cNvSpPr>
                <p:nvPr/>
              </p:nvSpPr>
              <p:spPr bwMode="auto">
                <a:xfrm>
                  <a:off x="1976"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658" name="Rectangle 786"/>
                <p:cNvSpPr>
                  <a:spLocks noChangeArrowheads="1"/>
                </p:cNvSpPr>
                <p:nvPr/>
              </p:nvSpPr>
              <p:spPr bwMode="auto">
                <a:xfrm>
                  <a:off x="1981"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659" name="Rectangle 787"/>
                <p:cNvSpPr>
                  <a:spLocks noChangeArrowheads="1"/>
                </p:cNvSpPr>
                <p:nvPr/>
              </p:nvSpPr>
              <p:spPr bwMode="auto">
                <a:xfrm>
                  <a:off x="1986"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660" name="Rectangle 788"/>
                <p:cNvSpPr>
                  <a:spLocks noChangeArrowheads="1"/>
                </p:cNvSpPr>
                <p:nvPr/>
              </p:nvSpPr>
              <p:spPr bwMode="auto">
                <a:xfrm>
                  <a:off x="1991"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661" name="Rectangle 789"/>
                <p:cNvSpPr>
                  <a:spLocks noChangeArrowheads="1"/>
                </p:cNvSpPr>
                <p:nvPr/>
              </p:nvSpPr>
              <p:spPr bwMode="auto">
                <a:xfrm>
                  <a:off x="1996"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662" name="Rectangle 790"/>
                <p:cNvSpPr>
                  <a:spLocks noChangeArrowheads="1"/>
                </p:cNvSpPr>
                <p:nvPr/>
              </p:nvSpPr>
              <p:spPr bwMode="auto">
                <a:xfrm>
                  <a:off x="2001" y="2455"/>
                  <a:ext cx="4"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663" name="Rectangle 791"/>
                <p:cNvSpPr>
                  <a:spLocks noChangeArrowheads="1"/>
                </p:cNvSpPr>
                <p:nvPr/>
              </p:nvSpPr>
              <p:spPr bwMode="auto">
                <a:xfrm>
                  <a:off x="2005"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664" name="Rectangle 792"/>
                <p:cNvSpPr>
                  <a:spLocks noChangeArrowheads="1"/>
                </p:cNvSpPr>
                <p:nvPr/>
              </p:nvSpPr>
              <p:spPr bwMode="auto">
                <a:xfrm>
                  <a:off x="2010"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665" name="Rectangle 793"/>
                <p:cNvSpPr>
                  <a:spLocks noChangeArrowheads="1"/>
                </p:cNvSpPr>
                <p:nvPr/>
              </p:nvSpPr>
              <p:spPr bwMode="auto">
                <a:xfrm>
                  <a:off x="2015"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666" name="Rectangle 794"/>
                <p:cNvSpPr>
                  <a:spLocks noChangeArrowheads="1"/>
                </p:cNvSpPr>
                <p:nvPr/>
              </p:nvSpPr>
              <p:spPr bwMode="auto">
                <a:xfrm>
                  <a:off x="2020"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667" name="Rectangle 795"/>
                <p:cNvSpPr>
                  <a:spLocks noChangeArrowheads="1"/>
                </p:cNvSpPr>
                <p:nvPr/>
              </p:nvSpPr>
              <p:spPr bwMode="auto">
                <a:xfrm>
                  <a:off x="2025"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668" name="Rectangle 796"/>
                <p:cNvSpPr>
                  <a:spLocks noChangeArrowheads="1"/>
                </p:cNvSpPr>
                <p:nvPr/>
              </p:nvSpPr>
              <p:spPr bwMode="auto">
                <a:xfrm>
                  <a:off x="2030"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669" name="Rectangle 797"/>
                <p:cNvSpPr>
                  <a:spLocks noChangeArrowheads="1"/>
                </p:cNvSpPr>
                <p:nvPr/>
              </p:nvSpPr>
              <p:spPr bwMode="auto">
                <a:xfrm>
                  <a:off x="2035"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670" name="Rectangle 798"/>
                <p:cNvSpPr>
                  <a:spLocks noChangeArrowheads="1"/>
                </p:cNvSpPr>
                <p:nvPr/>
              </p:nvSpPr>
              <p:spPr bwMode="auto">
                <a:xfrm>
                  <a:off x="2040"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671" name="Rectangle 799"/>
                <p:cNvSpPr>
                  <a:spLocks noChangeArrowheads="1"/>
                </p:cNvSpPr>
                <p:nvPr/>
              </p:nvSpPr>
              <p:spPr bwMode="auto">
                <a:xfrm>
                  <a:off x="2045"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672" name="Rectangle 800"/>
                <p:cNvSpPr>
                  <a:spLocks noChangeArrowheads="1"/>
                </p:cNvSpPr>
                <p:nvPr/>
              </p:nvSpPr>
              <p:spPr bwMode="auto">
                <a:xfrm>
                  <a:off x="2050"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673" name="Rectangle 801"/>
                <p:cNvSpPr>
                  <a:spLocks noChangeArrowheads="1"/>
                </p:cNvSpPr>
                <p:nvPr/>
              </p:nvSpPr>
              <p:spPr bwMode="auto">
                <a:xfrm>
                  <a:off x="2055" y="2455"/>
                  <a:ext cx="9" cy="104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674" name="Rectangle 802"/>
                <p:cNvSpPr>
                  <a:spLocks noChangeArrowheads="1"/>
                </p:cNvSpPr>
                <p:nvPr/>
              </p:nvSpPr>
              <p:spPr bwMode="auto">
                <a:xfrm>
                  <a:off x="2064"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675" name="Rectangle 803"/>
                <p:cNvSpPr>
                  <a:spLocks noChangeArrowheads="1"/>
                </p:cNvSpPr>
                <p:nvPr/>
              </p:nvSpPr>
              <p:spPr bwMode="auto">
                <a:xfrm>
                  <a:off x="2069"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676" name="Rectangle 804"/>
                <p:cNvSpPr>
                  <a:spLocks noChangeArrowheads="1"/>
                </p:cNvSpPr>
                <p:nvPr/>
              </p:nvSpPr>
              <p:spPr bwMode="auto">
                <a:xfrm>
                  <a:off x="2074"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677" name="Rectangle 805"/>
                <p:cNvSpPr>
                  <a:spLocks noChangeArrowheads="1"/>
                </p:cNvSpPr>
                <p:nvPr/>
              </p:nvSpPr>
              <p:spPr bwMode="auto">
                <a:xfrm>
                  <a:off x="2079"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678" name="Rectangle 806"/>
                <p:cNvSpPr>
                  <a:spLocks noChangeArrowheads="1"/>
                </p:cNvSpPr>
                <p:nvPr/>
              </p:nvSpPr>
              <p:spPr bwMode="auto">
                <a:xfrm>
                  <a:off x="2084"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679" name="Rectangle 807"/>
                <p:cNvSpPr>
                  <a:spLocks noChangeArrowheads="1"/>
                </p:cNvSpPr>
                <p:nvPr/>
              </p:nvSpPr>
              <p:spPr bwMode="auto">
                <a:xfrm>
                  <a:off x="2089"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680" name="Rectangle 808"/>
                <p:cNvSpPr>
                  <a:spLocks noChangeArrowheads="1"/>
                </p:cNvSpPr>
                <p:nvPr/>
              </p:nvSpPr>
              <p:spPr bwMode="auto">
                <a:xfrm>
                  <a:off x="2094"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681" name="Rectangle 809"/>
                <p:cNvSpPr>
                  <a:spLocks noChangeArrowheads="1"/>
                </p:cNvSpPr>
                <p:nvPr/>
              </p:nvSpPr>
              <p:spPr bwMode="auto">
                <a:xfrm>
                  <a:off x="2099"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682" name="Rectangle 810"/>
                <p:cNvSpPr>
                  <a:spLocks noChangeArrowheads="1"/>
                </p:cNvSpPr>
                <p:nvPr/>
              </p:nvSpPr>
              <p:spPr bwMode="auto">
                <a:xfrm>
                  <a:off x="2104" y="2455"/>
                  <a:ext cx="4"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683" name="Rectangle 811"/>
                <p:cNvSpPr>
                  <a:spLocks noChangeArrowheads="1"/>
                </p:cNvSpPr>
                <p:nvPr/>
              </p:nvSpPr>
              <p:spPr bwMode="auto">
                <a:xfrm>
                  <a:off x="2108"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684" name="Rectangle 812"/>
                <p:cNvSpPr>
                  <a:spLocks noChangeArrowheads="1"/>
                </p:cNvSpPr>
                <p:nvPr/>
              </p:nvSpPr>
              <p:spPr bwMode="auto">
                <a:xfrm>
                  <a:off x="2113"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685" name="Rectangle 813"/>
                <p:cNvSpPr>
                  <a:spLocks noChangeArrowheads="1"/>
                </p:cNvSpPr>
                <p:nvPr/>
              </p:nvSpPr>
              <p:spPr bwMode="auto">
                <a:xfrm>
                  <a:off x="2118"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686" name="Rectangle 814"/>
                <p:cNvSpPr>
                  <a:spLocks noChangeArrowheads="1"/>
                </p:cNvSpPr>
                <p:nvPr/>
              </p:nvSpPr>
              <p:spPr bwMode="auto">
                <a:xfrm>
                  <a:off x="2123"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687" name="Rectangle 815"/>
                <p:cNvSpPr>
                  <a:spLocks noChangeArrowheads="1"/>
                </p:cNvSpPr>
                <p:nvPr/>
              </p:nvSpPr>
              <p:spPr bwMode="auto">
                <a:xfrm>
                  <a:off x="2128"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688" name="Rectangle 816"/>
                <p:cNvSpPr>
                  <a:spLocks noChangeArrowheads="1"/>
                </p:cNvSpPr>
                <p:nvPr/>
              </p:nvSpPr>
              <p:spPr bwMode="auto">
                <a:xfrm>
                  <a:off x="2133"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689" name="Rectangle 817"/>
                <p:cNvSpPr>
                  <a:spLocks noChangeArrowheads="1"/>
                </p:cNvSpPr>
                <p:nvPr/>
              </p:nvSpPr>
              <p:spPr bwMode="auto">
                <a:xfrm>
                  <a:off x="2138"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690" name="Rectangle 818"/>
                <p:cNvSpPr>
                  <a:spLocks noChangeArrowheads="1"/>
                </p:cNvSpPr>
                <p:nvPr/>
              </p:nvSpPr>
              <p:spPr bwMode="auto">
                <a:xfrm>
                  <a:off x="2143"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691" name="Rectangle 819"/>
                <p:cNvSpPr>
                  <a:spLocks noChangeArrowheads="1"/>
                </p:cNvSpPr>
                <p:nvPr/>
              </p:nvSpPr>
              <p:spPr bwMode="auto">
                <a:xfrm>
                  <a:off x="2148"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692" name="Rectangle 820"/>
                <p:cNvSpPr>
                  <a:spLocks noChangeArrowheads="1"/>
                </p:cNvSpPr>
                <p:nvPr/>
              </p:nvSpPr>
              <p:spPr bwMode="auto">
                <a:xfrm>
                  <a:off x="2153"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693" name="Rectangle 821"/>
                <p:cNvSpPr>
                  <a:spLocks noChangeArrowheads="1"/>
                </p:cNvSpPr>
                <p:nvPr/>
              </p:nvSpPr>
              <p:spPr bwMode="auto">
                <a:xfrm>
                  <a:off x="2158" y="2455"/>
                  <a:ext cx="4"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694" name="Rectangle 822"/>
                <p:cNvSpPr>
                  <a:spLocks noChangeArrowheads="1"/>
                </p:cNvSpPr>
                <p:nvPr/>
              </p:nvSpPr>
              <p:spPr bwMode="auto">
                <a:xfrm>
                  <a:off x="2162"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695" name="Rectangle 823"/>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696" name="Freeform 824"/>
                <p:cNvSpPr>
                  <a:spLocks/>
                </p:cNvSpPr>
                <p:nvPr/>
              </p:nvSpPr>
              <p:spPr bwMode="auto">
                <a:xfrm>
                  <a:off x="2020" y="3412"/>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697" name="Rectangle 825"/>
                <p:cNvSpPr>
                  <a:spLocks noChangeArrowheads="1"/>
                </p:cNvSpPr>
                <p:nvPr/>
              </p:nvSpPr>
              <p:spPr bwMode="auto">
                <a:xfrm>
                  <a:off x="2010" y="3269"/>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10.6</a:t>
                  </a:r>
                  <a:endParaRPr kumimoji="1" lang="en-US" altLang="ko-KR">
                    <a:latin typeface="Tahoma" charset="0"/>
                    <a:ea typeface="굴림" charset="-127"/>
                    <a:cs typeface="굴림" charset="-127"/>
                  </a:endParaRPr>
                </a:p>
              </p:txBody>
            </p:sp>
          </p:grpSp>
          <p:grpSp>
            <p:nvGrpSpPr>
              <p:cNvPr id="464698" name="Group 826"/>
              <p:cNvGrpSpPr>
                <a:grpSpLocks/>
              </p:cNvGrpSpPr>
              <p:nvPr/>
            </p:nvGrpSpPr>
            <p:grpSpPr bwMode="auto">
              <a:xfrm>
                <a:off x="2712" y="1744"/>
                <a:ext cx="216" cy="1751"/>
                <a:chOff x="2712" y="1744"/>
                <a:chExt cx="216" cy="1751"/>
              </a:xfrm>
            </p:grpSpPr>
            <p:sp>
              <p:nvSpPr>
                <p:cNvPr id="464699" name="Rectangle 827"/>
                <p:cNvSpPr>
                  <a:spLocks noChangeArrowheads="1"/>
                </p:cNvSpPr>
                <p:nvPr/>
              </p:nvSpPr>
              <p:spPr bwMode="auto">
                <a:xfrm>
                  <a:off x="2712" y="2436"/>
                  <a:ext cx="5" cy="1059"/>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00" name="Rectangle 828"/>
                <p:cNvSpPr>
                  <a:spLocks noChangeArrowheads="1"/>
                </p:cNvSpPr>
                <p:nvPr/>
              </p:nvSpPr>
              <p:spPr bwMode="auto">
                <a:xfrm>
                  <a:off x="2717" y="2436"/>
                  <a:ext cx="5" cy="1059"/>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01" name="Rectangle 829"/>
                <p:cNvSpPr>
                  <a:spLocks noChangeArrowheads="1"/>
                </p:cNvSpPr>
                <p:nvPr/>
              </p:nvSpPr>
              <p:spPr bwMode="auto">
                <a:xfrm>
                  <a:off x="2722" y="2436"/>
                  <a:ext cx="4" cy="1059"/>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02" name="Rectangle 830"/>
                <p:cNvSpPr>
                  <a:spLocks noChangeArrowheads="1"/>
                </p:cNvSpPr>
                <p:nvPr/>
              </p:nvSpPr>
              <p:spPr bwMode="auto">
                <a:xfrm>
                  <a:off x="2726" y="2436"/>
                  <a:ext cx="5" cy="1059"/>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03" name="Rectangle 831"/>
                <p:cNvSpPr>
                  <a:spLocks noChangeArrowheads="1"/>
                </p:cNvSpPr>
                <p:nvPr/>
              </p:nvSpPr>
              <p:spPr bwMode="auto">
                <a:xfrm>
                  <a:off x="2731" y="2436"/>
                  <a:ext cx="5" cy="1059"/>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04" name="Rectangle 832"/>
                <p:cNvSpPr>
                  <a:spLocks noChangeArrowheads="1"/>
                </p:cNvSpPr>
                <p:nvPr/>
              </p:nvSpPr>
              <p:spPr bwMode="auto">
                <a:xfrm>
                  <a:off x="2736" y="2436"/>
                  <a:ext cx="5" cy="1059"/>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05" name="Rectangle 833"/>
                <p:cNvSpPr>
                  <a:spLocks noChangeArrowheads="1"/>
                </p:cNvSpPr>
                <p:nvPr/>
              </p:nvSpPr>
              <p:spPr bwMode="auto">
                <a:xfrm>
                  <a:off x="2741" y="2436"/>
                  <a:ext cx="5" cy="1059"/>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06" name="Rectangle 834"/>
                <p:cNvSpPr>
                  <a:spLocks noChangeArrowheads="1"/>
                </p:cNvSpPr>
                <p:nvPr/>
              </p:nvSpPr>
              <p:spPr bwMode="auto">
                <a:xfrm>
                  <a:off x="2746" y="2436"/>
                  <a:ext cx="5" cy="1059"/>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07" name="Rectangle 835"/>
                <p:cNvSpPr>
                  <a:spLocks noChangeArrowheads="1"/>
                </p:cNvSpPr>
                <p:nvPr/>
              </p:nvSpPr>
              <p:spPr bwMode="auto">
                <a:xfrm>
                  <a:off x="2751" y="2436"/>
                  <a:ext cx="5" cy="1059"/>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08" name="Rectangle 836"/>
                <p:cNvSpPr>
                  <a:spLocks noChangeArrowheads="1"/>
                </p:cNvSpPr>
                <p:nvPr/>
              </p:nvSpPr>
              <p:spPr bwMode="auto">
                <a:xfrm>
                  <a:off x="2756" y="2436"/>
                  <a:ext cx="5" cy="1059"/>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709" name="Rectangle 837"/>
                <p:cNvSpPr>
                  <a:spLocks noChangeArrowheads="1"/>
                </p:cNvSpPr>
                <p:nvPr/>
              </p:nvSpPr>
              <p:spPr bwMode="auto">
                <a:xfrm>
                  <a:off x="2761" y="2436"/>
                  <a:ext cx="5" cy="1059"/>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710" name="Rectangle 838"/>
                <p:cNvSpPr>
                  <a:spLocks noChangeArrowheads="1"/>
                </p:cNvSpPr>
                <p:nvPr/>
              </p:nvSpPr>
              <p:spPr bwMode="auto">
                <a:xfrm>
                  <a:off x="2766" y="2436"/>
                  <a:ext cx="5" cy="1059"/>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711" name="Rectangle 839"/>
                <p:cNvSpPr>
                  <a:spLocks noChangeArrowheads="1"/>
                </p:cNvSpPr>
                <p:nvPr/>
              </p:nvSpPr>
              <p:spPr bwMode="auto">
                <a:xfrm>
                  <a:off x="2771" y="2436"/>
                  <a:ext cx="5" cy="1059"/>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712" name="Rectangle 840"/>
                <p:cNvSpPr>
                  <a:spLocks noChangeArrowheads="1"/>
                </p:cNvSpPr>
                <p:nvPr/>
              </p:nvSpPr>
              <p:spPr bwMode="auto">
                <a:xfrm>
                  <a:off x="2776" y="2436"/>
                  <a:ext cx="4" cy="1059"/>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713" name="Rectangle 841"/>
                <p:cNvSpPr>
                  <a:spLocks noChangeArrowheads="1"/>
                </p:cNvSpPr>
                <p:nvPr/>
              </p:nvSpPr>
              <p:spPr bwMode="auto">
                <a:xfrm>
                  <a:off x="2780" y="2436"/>
                  <a:ext cx="5" cy="1059"/>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714" name="Rectangle 842"/>
                <p:cNvSpPr>
                  <a:spLocks noChangeArrowheads="1"/>
                </p:cNvSpPr>
                <p:nvPr/>
              </p:nvSpPr>
              <p:spPr bwMode="auto">
                <a:xfrm>
                  <a:off x="2785" y="2436"/>
                  <a:ext cx="5" cy="1059"/>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715" name="Rectangle 843"/>
                <p:cNvSpPr>
                  <a:spLocks noChangeArrowheads="1"/>
                </p:cNvSpPr>
                <p:nvPr/>
              </p:nvSpPr>
              <p:spPr bwMode="auto">
                <a:xfrm>
                  <a:off x="2790" y="2436"/>
                  <a:ext cx="5" cy="1059"/>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716" name="Rectangle 844"/>
                <p:cNvSpPr>
                  <a:spLocks noChangeArrowheads="1"/>
                </p:cNvSpPr>
                <p:nvPr/>
              </p:nvSpPr>
              <p:spPr bwMode="auto">
                <a:xfrm>
                  <a:off x="2795" y="2436"/>
                  <a:ext cx="5" cy="1059"/>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717" name="Rectangle 845"/>
                <p:cNvSpPr>
                  <a:spLocks noChangeArrowheads="1"/>
                </p:cNvSpPr>
                <p:nvPr/>
              </p:nvSpPr>
              <p:spPr bwMode="auto">
                <a:xfrm>
                  <a:off x="2800" y="2436"/>
                  <a:ext cx="5" cy="1059"/>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718" name="Rectangle 846"/>
                <p:cNvSpPr>
                  <a:spLocks noChangeArrowheads="1"/>
                </p:cNvSpPr>
                <p:nvPr/>
              </p:nvSpPr>
              <p:spPr bwMode="auto">
                <a:xfrm>
                  <a:off x="2805" y="2436"/>
                  <a:ext cx="5" cy="1059"/>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719" name="Rectangle 847"/>
                <p:cNvSpPr>
                  <a:spLocks noChangeArrowheads="1"/>
                </p:cNvSpPr>
                <p:nvPr/>
              </p:nvSpPr>
              <p:spPr bwMode="auto">
                <a:xfrm>
                  <a:off x="2810" y="2436"/>
                  <a:ext cx="5" cy="1059"/>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720" name="Rectangle 848"/>
                <p:cNvSpPr>
                  <a:spLocks noChangeArrowheads="1"/>
                </p:cNvSpPr>
                <p:nvPr/>
              </p:nvSpPr>
              <p:spPr bwMode="auto">
                <a:xfrm>
                  <a:off x="2815" y="2436"/>
                  <a:ext cx="10" cy="1059"/>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721" name="Rectangle 849"/>
                <p:cNvSpPr>
                  <a:spLocks noChangeArrowheads="1"/>
                </p:cNvSpPr>
                <p:nvPr/>
              </p:nvSpPr>
              <p:spPr bwMode="auto">
                <a:xfrm>
                  <a:off x="2825" y="2436"/>
                  <a:ext cx="4" cy="1059"/>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722" name="Rectangle 850"/>
                <p:cNvSpPr>
                  <a:spLocks noChangeArrowheads="1"/>
                </p:cNvSpPr>
                <p:nvPr/>
              </p:nvSpPr>
              <p:spPr bwMode="auto">
                <a:xfrm>
                  <a:off x="2829" y="2436"/>
                  <a:ext cx="5" cy="1059"/>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723" name="Rectangle 851"/>
                <p:cNvSpPr>
                  <a:spLocks noChangeArrowheads="1"/>
                </p:cNvSpPr>
                <p:nvPr/>
              </p:nvSpPr>
              <p:spPr bwMode="auto">
                <a:xfrm>
                  <a:off x="2834" y="2436"/>
                  <a:ext cx="5" cy="1059"/>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724" name="Rectangle 852"/>
                <p:cNvSpPr>
                  <a:spLocks noChangeArrowheads="1"/>
                </p:cNvSpPr>
                <p:nvPr/>
              </p:nvSpPr>
              <p:spPr bwMode="auto">
                <a:xfrm>
                  <a:off x="2839" y="2436"/>
                  <a:ext cx="5" cy="1059"/>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725" name="Rectangle 853"/>
                <p:cNvSpPr>
                  <a:spLocks noChangeArrowheads="1"/>
                </p:cNvSpPr>
                <p:nvPr/>
              </p:nvSpPr>
              <p:spPr bwMode="auto">
                <a:xfrm>
                  <a:off x="2844" y="2436"/>
                  <a:ext cx="5" cy="1059"/>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726" name="Rectangle 854"/>
                <p:cNvSpPr>
                  <a:spLocks noChangeArrowheads="1"/>
                </p:cNvSpPr>
                <p:nvPr/>
              </p:nvSpPr>
              <p:spPr bwMode="auto">
                <a:xfrm>
                  <a:off x="2849" y="2436"/>
                  <a:ext cx="5" cy="1059"/>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727" name="Rectangle 855"/>
                <p:cNvSpPr>
                  <a:spLocks noChangeArrowheads="1"/>
                </p:cNvSpPr>
                <p:nvPr/>
              </p:nvSpPr>
              <p:spPr bwMode="auto">
                <a:xfrm>
                  <a:off x="2854" y="2436"/>
                  <a:ext cx="5" cy="1059"/>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728" name="Rectangle 856"/>
                <p:cNvSpPr>
                  <a:spLocks noChangeArrowheads="1"/>
                </p:cNvSpPr>
                <p:nvPr/>
              </p:nvSpPr>
              <p:spPr bwMode="auto">
                <a:xfrm>
                  <a:off x="2859" y="2436"/>
                  <a:ext cx="5" cy="1059"/>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729" name="Rectangle 857"/>
                <p:cNvSpPr>
                  <a:spLocks noChangeArrowheads="1"/>
                </p:cNvSpPr>
                <p:nvPr/>
              </p:nvSpPr>
              <p:spPr bwMode="auto">
                <a:xfrm>
                  <a:off x="2864" y="2436"/>
                  <a:ext cx="5" cy="1059"/>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730" name="Rectangle 858"/>
                <p:cNvSpPr>
                  <a:spLocks noChangeArrowheads="1"/>
                </p:cNvSpPr>
                <p:nvPr/>
              </p:nvSpPr>
              <p:spPr bwMode="auto">
                <a:xfrm>
                  <a:off x="2869" y="2436"/>
                  <a:ext cx="5" cy="1059"/>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731" name="Rectangle 859"/>
                <p:cNvSpPr>
                  <a:spLocks noChangeArrowheads="1"/>
                </p:cNvSpPr>
                <p:nvPr/>
              </p:nvSpPr>
              <p:spPr bwMode="auto">
                <a:xfrm>
                  <a:off x="2874" y="2436"/>
                  <a:ext cx="5" cy="1059"/>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732" name="Rectangle 860"/>
                <p:cNvSpPr>
                  <a:spLocks noChangeArrowheads="1"/>
                </p:cNvSpPr>
                <p:nvPr/>
              </p:nvSpPr>
              <p:spPr bwMode="auto">
                <a:xfrm>
                  <a:off x="2879" y="2436"/>
                  <a:ext cx="4" cy="1059"/>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733" name="Rectangle 861"/>
                <p:cNvSpPr>
                  <a:spLocks noChangeArrowheads="1"/>
                </p:cNvSpPr>
                <p:nvPr/>
              </p:nvSpPr>
              <p:spPr bwMode="auto">
                <a:xfrm>
                  <a:off x="2883" y="2436"/>
                  <a:ext cx="5" cy="1059"/>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34" name="Rectangle 862"/>
                <p:cNvSpPr>
                  <a:spLocks noChangeArrowheads="1"/>
                </p:cNvSpPr>
                <p:nvPr/>
              </p:nvSpPr>
              <p:spPr bwMode="auto">
                <a:xfrm>
                  <a:off x="2888" y="2436"/>
                  <a:ext cx="5" cy="1059"/>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35" name="Rectangle 863"/>
                <p:cNvSpPr>
                  <a:spLocks noChangeArrowheads="1"/>
                </p:cNvSpPr>
                <p:nvPr/>
              </p:nvSpPr>
              <p:spPr bwMode="auto">
                <a:xfrm>
                  <a:off x="2893" y="2436"/>
                  <a:ext cx="5" cy="1059"/>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36" name="Rectangle 864"/>
                <p:cNvSpPr>
                  <a:spLocks noChangeArrowheads="1"/>
                </p:cNvSpPr>
                <p:nvPr/>
              </p:nvSpPr>
              <p:spPr bwMode="auto">
                <a:xfrm>
                  <a:off x="2898" y="2436"/>
                  <a:ext cx="5" cy="1059"/>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37" name="Rectangle 865"/>
                <p:cNvSpPr>
                  <a:spLocks noChangeArrowheads="1"/>
                </p:cNvSpPr>
                <p:nvPr/>
              </p:nvSpPr>
              <p:spPr bwMode="auto">
                <a:xfrm>
                  <a:off x="2903" y="2436"/>
                  <a:ext cx="5" cy="1059"/>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38" name="Rectangle 866"/>
                <p:cNvSpPr>
                  <a:spLocks noChangeArrowheads="1"/>
                </p:cNvSpPr>
                <p:nvPr/>
              </p:nvSpPr>
              <p:spPr bwMode="auto">
                <a:xfrm>
                  <a:off x="2908" y="2436"/>
                  <a:ext cx="5" cy="1059"/>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39" name="Rectangle 867"/>
                <p:cNvSpPr>
                  <a:spLocks noChangeArrowheads="1"/>
                </p:cNvSpPr>
                <p:nvPr/>
              </p:nvSpPr>
              <p:spPr bwMode="auto">
                <a:xfrm>
                  <a:off x="2913" y="2436"/>
                  <a:ext cx="5" cy="1059"/>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40" name="Rectangle 868"/>
                <p:cNvSpPr>
                  <a:spLocks noChangeArrowheads="1"/>
                </p:cNvSpPr>
                <p:nvPr/>
              </p:nvSpPr>
              <p:spPr bwMode="auto">
                <a:xfrm>
                  <a:off x="2918" y="2436"/>
                  <a:ext cx="5" cy="1059"/>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41" name="Rectangle 869"/>
                <p:cNvSpPr>
                  <a:spLocks noChangeArrowheads="1"/>
                </p:cNvSpPr>
                <p:nvPr/>
              </p:nvSpPr>
              <p:spPr bwMode="auto">
                <a:xfrm>
                  <a:off x="2923" y="2436"/>
                  <a:ext cx="5" cy="1059"/>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42" name="Rectangle 870"/>
                <p:cNvSpPr>
                  <a:spLocks noChangeArrowheads="1"/>
                </p:cNvSpPr>
                <p:nvPr/>
              </p:nvSpPr>
              <p:spPr bwMode="auto">
                <a:xfrm>
                  <a:off x="2712" y="2436"/>
                  <a:ext cx="216" cy="1059"/>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743" name="Rectangle 871"/>
                <p:cNvSpPr>
                  <a:spLocks noChangeArrowheads="1"/>
                </p:cNvSpPr>
                <p:nvPr/>
              </p:nvSpPr>
              <p:spPr bwMode="auto">
                <a:xfrm>
                  <a:off x="2712" y="1744"/>
                  <a:ext cx="5" cy="692"/>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744" name="Rectangle 872"/>
                <p:cNvSpPr>
                  <a:spLocks noChangeArrowheads="1"/>
                </p:cNvSpPr>
                <p:nvPr/>
              </p:nvSpPr>
              <p:spPr bwMode="auto">
                <a:xfrm>
                  <a:off x="2717" y="1744"/>
                  <a:ext cx="5" cy="692"/>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745" name="Rectangle 873"/>
                <p:cNvSpPr>
                  <a:spLocks noChangeArrowheads="1"/>
                </p:cNvSpPr>
                <p:nvPr/>
              </p:nvSpPr>
              <p:spPr bwMode="auto">
                <a:xfrm>
                  <a:off x="2722" y="1744"/>
                  <a:ext cx="4" cy="692"/>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746" name="Rectangle 874"/>
                <p:cNvSpPr>
                  <a:spLocks noChangeArrowheads="1"/>
                </p:cNvSpPr>
                <p:nvPr/>
              </p:nvSpPr>
              <p:spPr bwMode="auto">
                <a:xfrm>
                  <a:off x="2726" y="1744"/>
                  <a:ext cx="5" cy="692"/>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747" name="Rectangle 875"/>
                <p:cNvSpPr>
                  <a:spLocks noChangeArrowheads="1"/>
                </p:cNvSpPr>
                <p:nvPr/>
              </p:nvSpPr>
              <p:spPr bwMode="auto">
                <a:xfrm>
                  <a:off x="2731" y="1744"/>
                  <a:ext cx="5" cy="692"/>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748" name="Rectangle 876"/>
                <p:cNvSpPr>
                  <a:spLocks noChangeArrowheads="1"/>
                </p:cNvSpPr>
                <p:nvPr/>
              </p:nvSpPr>
              <p:spPr bwMode="auto">
                <a:xfrm>
                  <a:off x="2736" y="1744"/>
                  <a:ext cx="5" cy="692"/>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749" name="Rectangle 877"/>
                <p:cNvSpPr>
                  <a:spLocks noChangeArrowheads="1"/>
                </p:cNvSpPr>
                <p:nvPr/>
              </p:nvSpPr>
              <p:spPr bwMode="auto">
                <a:xfrm>
                  <a:off x="2741" y="1744"/>
                  <a:ext cx="5" cy="692"/>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750" name="Rectangle 878"/>
                <p:cNvSpPr>
                  <a:spLocks noChangeArrowheads="1"/>
                </p:cNvSpPr>
                <p:nvPr/>
              </p:nvSpPr>
              <p:spPr bwMode="auto">
                <a:xfrm>
                  <a:off x="2746" y="1744"/>
                  <a:ext cx="5" cy="692"/>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751" name="Rectangle 879"/>
                <p:cNvSpPr>
                  <a:spLocks noChangeArrowheads="1"/>
                </p:cNvSpPr>
                <p:nvPr/>
              </p:nvSpPr>
              <p:spPr bwMode="auto">
                <a:xfrm>
                  <a:off x="2751" y="1744"/>
                  <a:ext cx="5" cy="692"/>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752" name="Rectangle 880"/>
                <p:cNvSpPr>
                  <a:spLocks noChangeArrowheads="1"/>
                </p:cNvSpPr>
                <p:nvPr/>
              </p:nvSpPr>
              <p:spPr bwMode="auto">
                <a:xfrm>
                  <a:off x="2756" y="1744"/>
                  <a:ext cx="5" cy="692"/>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753" name="Rectangle 881"/>
                <p:cNvSpPr>
                  <a:spLocks noChangeArrowheads="1"/>
                </p:cNvSpPr>
                <p:nvPr/>
              </p:nvSpPr>
              <p:spPr bwMode="auto">
                <a:xfrm>
                  <a:off x="2761" y="1744"/>
                  <a:ext cx="5" cy="692"/>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754" name="Rectangle 882"/>
                <p:cNvSpPr>
                  <a:spLocks noChangeArrowheads="1"/>
                </p:cNvSpPr>
                <p:nvPr/>
              </p:nvSpPr>
              <p:spPr bwMode="auto">
                <a:xfrm>
                  <a:off x="2766" y="1744"/>
                  <a:ext cx="5" cy="692"/>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755" name="Rectangle 883"/>
                <p:cNvSpPr>
                  <a:spLocks noChangeArrowheads="1"/>
                </p:cNvSpPr>
                <p:nvPr/>
              </p:nvSpPr>
              <p:spPr bwMode="auto">
                <a:xfrm>
                  <a:off x="2771" y="1744"/>
                  <a:ext cx="5" cy="692"/>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756" name="Rectangle 884"/>
                <p:cNvSpPr>
                  <a:spLocks noChangeArrowheads="1"/>
                </p:cNvSpPr>
                <p:nvPr/>
              </p:nvSpPr>
              <p:spPr bwMode="auto">
                <a:xfrm>
                  <a:off x="2776" y="1744"/>
                  <a:ext cx="4" cy="692"/>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757" name="Rectangle 885"/>
                <p:cNvSpPr>
                  <a:spLocks noChangeArrowheads="1"/>
                </p:cNvSpPr>
                <p:nvPr/>
              </p:nvSpPr>
              <p:spPr bwMode="auto">
                <a:xfrm>
                  <a:off x="2780" y="1744"/>
                  <a:ext cx="5" cy="692"/>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758" name="Rectangle 886"/>
                <p:cNvSpPr>
                  <a:spLocks noChangeArrowheads="1"/>
                </p:cNvSpPr>
                <p:nvPr/>
              </p:nvSpPr>
              <p:spPr bwMode="auto">
                <a:xfrm>
                  <a:off x="2785" y="1744"/>
                  <a:ext cx="5" cy="692"/>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759" name="Rectangle 887"/>
                <p:cNvSpPr>
                  <a:spLocks noChangeArrowheads="1"/>
                </p:cNvSpPr>
                <p:nvPr/>
              </p:nvSpPr>
              <p:spPr bwMode="auto">
                <a:xfrm>
                  <a:off x="2790" y="1744"/>
                  <a:ext cx="5" cy="692"/>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760" name="Rectangle 888"/>
                <p:cNvSpPr>
                  <a:spLocks noChangeArrowheads="1"/>
                </p:cNvSpPr>
                <p:nvPr/>
              </p:nvSpPr>
              <p:spPr bwMode="auto">
                <a:xfrm>
                  <a:off x="2795" y="1744"/>
                  <a:ext cx="5" cy="692"/>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761" name="Rectangle 889"/>
                <p:cNvSpPr>
                  <a:spLocks noChangeArrowheads="1"/>
                </p:cNvSpPr>
                <p:nvPr/>
              </p:nvSpPr>
              <p:spPr bwMode="auto">
                <a:xfrm>
                  <a:off x="2800" y="1744"/>
                  <a:ext cx="5" cy="692"/>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762" name="Rectangle 890"/>
                <p:cNvSpPr>
                  <a:spLocks noChangeArrowheads="1"/>
                </p:cNvSpPr>
                <p:nvPr/>
              </p:nvSpPr>
              <p:spPr bwMode="auto">
                <a:xfrm>
                  <a:off x="2805" y="1744"/>
                  <a:ext cx="5" cy="692"/>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763" name="Rectangle 891"/>
                <p:cNvSpPr>
                  <a:spLocks noChangeArrowheads="1"/>
                </p:cNvSpPr>
                <p:nvPr/>
              </p:nvSpPr>
              <p:spPr bwMode="auto">
                <a:xfrm>
                  <a:off x="2810" y="1744"/>
                  <a:ext cx="5" cy="692"/>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764" name="Rectangle 892"/>
                <p:cNvSpPr>
                  <a:spLocks noChangeArrowheads="1"/>
                </p:cNvSpPr>
                <p:nvPr/>
              </p:nvSpPr>
              <p:spPr bwMode="auto">
                <a:xfrm>
                  <a:off x="2815" y="1744"/>
                  <a:ext cx="10" cy="692"/>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765" name="Rectangle 893"/>
                <p:cNvSpPr>
                  <a:spLocks noChangeArrowheads="1"/>
                </p:cNvSpPr>
                <p:nvPr/>
              </p:nvSpPr>
              <p:spPr bwMode="auto">
                <a:xfrm>
                  <a:off x="2825" y="1744"/>
                  <a:ext cx="4" cy="692"/>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766" name="Rectangle 894"/>
                <p:cNvSpPr>
                  <a:spLocks noChangeArrowheads="1"/>
                </p:cNvSpPr>
                <p:nvPr/>
              </p:nvSpPr>
              <p:spPr bwMode="auto">
                <a:xfrm>
                  <a:off x="2829" y="1744"/>
                  <a:ext cx="5" cy="692"/>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767" name="Rectangle 895"/>
                <p:cNvSpPr>
                  <a:spLocks noChangeArrowheads="1"/>
                </p:cNvSpPr>
                <p:nvPr/>
              </p:nvSpPr>
              <p:spPr bwMode="auto">
                <a:xfrm>
                  <a:off x="2834" y="1744"/>
                  <a:ext cx="5" cy="692"/>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768" name="Rectangle 896"/>
                <p:cNvSpPr>
                  <a:spLocks noChangeArrowheads="1"/>
                </p:cNvSpPr>
                <p:nvPr/>
              </p:nvSpPr>
              <p:spPr bwMode="auto">
                <a:xfrm>
                  <a:off x="2839" y="1744"/>
                  <a:ext cx="5" cy="692"/>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769" name="Rectangle 897"/>
                <p:cNvSpPr>
                  <a:spLocks noChangeArrowheads="1"/>
                </p:cNvSpPr>
                <p:nvPr/>
              </p:nvSpPr>
              <p:spPr bwMode="auto">
                <a:xfrm>
                  <a:off x="2844" y="1744"/>
                  <a:ext cx="5" cy="692"/>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770" name="Rectangle 898"/>
                <p:cNvSpPr>
                  <a:spLocks noChangeArrowheads="1"/>
                </p:cNvSpPr>
                <p:nvPr/>
              </p:nvSpPr>
              <p:spPr bwMode="auto">
                <a:xfrm>
                  <a:off x="2849" y="1744"/>
                  <a:ext cx="5" cy="692"/>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771" name="Rectangle 899"/>
                <p:cNvSpPr>
                  <a:spLocks noChangeArrowheads="1"/>
                </p:cNvSpPr>
                <p:nvPr/>
              </p:nvSpPr>
              <p:spPr bwMode="auto">
                <a:xfrm>
                  <a:off x="2854" y="1744"/>
                  <a:ext cx="5" cy="692"/>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772" name="Rectangle 900"/>
                <p:cNvSpPr>
                  <a:spLocks noChangeArrowheads="1"/>
                </p:cNvSpPr>
                <p:nvPr/>
              </p:nvSpPr>
              <p:spPr bwMode="auto">
                <a:xfrm>
                  <a:off x="2859" y="1744"/>
                  <a:ext cx="5" cy="692"/>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773" name="Rectangle 901"/>
                <p:cNvSpPr>
                  <a:spLocks noChangeArrowheads="1"/>
                </p:cNvSpPr>
                <p:nvPr/>
              </p:nvSpPr>
              <p:spPr bwMode="auto">
                <a:xfrm>
                  <a:off x="2864" y="1744"/>
                  <a:ext cx="5" cy="692"/>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774" name="Rectangle 902"/>
                <p:cNvSpPr>
                  <a:spLocks noChangeArrowheads="1"/>
                </p:cNvSpPr>
                <p:nvPr/>
              </p:nvSpPr>
              <p:spPr bwMode="auto">
                <a:xfrm>
                  <a:off x="2869" y="1744"/>
                  <a:ext cx="5" cy="692"/>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775" name="Rectangle 903"/>
                <p:cNvSpPr>
                  <a:spLocks noChangeArrowheads="1"/>
                </p:cNvSpPr>
                <p:nvPr/>
              </p:nvSpPr>
              <p:spPr bwMode="auto">
                <a:xfrm>
                  <a:off x="2874" y="1744"/>
                  <a:ext cx="5" cy="692"/>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776" name="Rectangle 904"/>
                <p:cNvSpPr>
                  <a:spLocks noChangeArrowheads="1"/>
                </p:cNvSpPr>
                <p:nvPr/>
              </p:nvSpPr>
              <p:spPr bwMode="auto">
                <a:xfrm>
                  <a:off x="2879" y="1744"/>
                  <a:ext cx="4" cy="692"/>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777" name="Rectangle 905"/>
                <p:cNvSpPr>
                  <a:spLocks noChangeArrowheads="1"/>
                </p:cNvSpPr>
                <p:nvPr/>
              </p:nvSpPr>
              <p:spPr bwMode="auto">
                <a:xfrm>
                  <a:off x="2883" y="1744"/>
                  <a:ext cx="5" cy="692"/>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778" name="Rectangle 906"/>
                <p:cNvSpPr>
                  <a:spLocks noChangeArrowheads="1"/>
                </p:cNvSpPr>
                <p:nvPr/>
              </p:nvSpPr>
              <p:spPr bwMode="auto">
                <a:xfrm>
                  <a:off x="2888" y="1744"/>
                  <a:ext cx="5" cy="692"/>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779" name="Rectangle 907"/>
                <p:cNvSpPr>
                  <a:spLocks noChangeArrowheads="1"/>
                </p:cNvSpPr>
                <p:nvPr/>
              </p:nvSpPr>
              <p:spPr bwMode="auto">
                <a:xfrm>
                  <a:off x="2893" y="1744"/>
                  <a:ext cx="5" cy="692"/>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780" name="Rectangle 908"/>
                <p:cNvSpPr>
                  <a:spLocks noChangeArrowheads="1"/>
                </p:cNvSpPr>
                <p:nvPr/>
              </p:nvSpPr>
              <p:spPr bwMode="auto">
                <a:xfrm>
                  <a:off x="2898" y="1744"/>
                  <a:ext cx="5" cy="692"/>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781" name="Rectangle 909"/>
                <p:cNvSpPr>
                  <a:spLocks noChangeArrowheads="1"/>
                </p:cNvSpPr>
                <p:nvPr/>
              </p:nvSpPr>
              <p:spPr bwMode="auto">
                <a:xfrm>
                  <a:off x="2903" y="1744"/>
                  <a:ext cx="5" cy="692"/>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782" name="Rectangle 910"/>
                <p:cNvSpPr>
                  <a:spLocks noChangeArrowheads="1"/>
                </p:cNvSpPr>
                <p:nvPr/>
              </p:nvSpPr>
              <p:spPr bwMode="auto">
                <a:xfrm>
                  <a:off x="2908" y="1744"/>
                  <a:ext cx="5" cy="692"/>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783" name="Rectangle 911"/>
                <p:cNvSpPr>
                  <a:spLocks noChangeArrowheads="1"/>
                </p:cNvSpPr>
                <p:nvPr/>
              </p:nvSpPr>
              <p:spPr bwMode="auto">
                <a:xfrm>
                  <a:off x="2913" y="1744"/>
                  <a:ext cx="5" cy="692"/>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784" name="Rectangle 912"/>
                <p:cNvSpPr>
                  <a:spLocks noChangeArrowheads="1"/>
                </p:cNvSpPr>
                <p:nvPr/>
              </p:nvSpPr>
              <p:spPr bwMode="auto">
                <a:xfrm>
                  <a:off x="2918" y="1744"/>
                  <a:ext cx="5" cy="692"/>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785" name="Rectangle 913"/>
                <p:cNvSpPr>
                  <a:spLocks noChangeArrowheads="1"/>
                </p:cNvSpPr>
                <p:nvPr/>
              </p:nvSpPr>
              <p:spPr bwMode="auto">
                <a:xfrm>
                  <a:off x="2923" y="1744"/>
                  <a:ext cx="5" cy="692"/>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786" name="Rectangle 914"/>
                <p:cNvSpPr>
                  <a:spLocks noChangeArrowheads="1"/>
                </p:cNvSpPr>
                <p:nvPr/>
              </p:nvSpPr>
              <p:spPr bwMode="auto">
                <a:xfrm>
                  <a:off x="2712" y="1744"/>
                  <a:ext cx="216" cy="692"/>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787" name="Freeform 915"/>
                <p:cNvSpPr>
                  <a:spLocks/>
                </p:cNvSpPr>
                <p:nvPr/>
              </p:nvSpPr>
              <p:spPr bwMode="auto">
                <a:xfrm>
                  <a:off x="2780" y="3373"/>
                  <a:ext cx="89" cy="88"/>
                </a:xfrm>
                <a:custGeom>
                  <a:avLst/>
                  <a:gdLst/>
                  <a:ahLst/>
                  <a:cxnLst>
                    <a:cxn ang="0">
                      <a:pos x="45" y="0"/>
                    </a:cxn>
                    <a:cxn ang="0">
                      <a:pos x="89" y="88"/>
                    </a:cxn>
                    <a:cxn ang="0">
                      <a:pos x="0" y="88"/>
                    </a:cxn>
                    <a:cxn ang="0">
                      <a:pos x="45" y="0"/>
                    </a:cxn>
                  </a:cxnLst>
                  <a:rect l="0" t="0" r="r" b="b"/>
                  <a:pathLst>
                    <a:path w="89" h="88">
                      <a:moveTo>
                        <a:pt x="45" y="0"/>
                      </a:moveTo>
                      <a:lnTo>
                        <a:pt x="89" y="88"/>
                      </a:lnTo>
                      <a:lnTo>
                        <a:pt x="0" y="88"/>
                      </a:lnTo>
                      <a:lnTo>
                        <a:pt x="45"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788" name="Rectangle 916"/>
                <p:cNvSpPr>
                  <a:spLocks noChangeArrowheads="1"/>
                </p:cNvSpPr>
                <p:nvPr/>
              </p:nvSpPr>
              <p:spPr bwMode="auto">
                <a:xfrm>
                  <a:off x="2756" y="325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21.9</a:t>
                  </a:r>
                  <a:endParaRPr kumimoji="1" lang="en-US" altLang="ko-KR">
                    <a:latin typeface="Tahoma" charset="0"/>
                    <a:ea typeface="굴림" charset="-127"/>
                    <a:cs typeface="굴림" charset="-127"/>
                  </a:endParaRPr>
                </a:p>
              </p:txBody>
            </p:sp>
          </p:grpSp>
          <p:grpSp>
            <p:nvGrpSpPr>
              <p:cNvPr id="464789" name="Group 917"/>
              <p:cNvGrpSpPr>
                <a:grpSpLocks/>
              </p:cNvGrpSpPr>
              <p:nvPr/>
            </p:nvGrpSpPr>
            <p:grpSpPr bwMode="auto">
              <a:xfrm>
                <a:off x="3472" y="1631"/>
                <a:ext cx="233" cy="1864"/>
                <a:chOff x="3472" y="1631"/>
                <a:chExt cx="233" cy="1864"/>
              </a:xfrm>
            </p:grpSpPr>
            <p:sp>
              <p:nvSpPr>
                <p:cNvPr id="464790" name="Rectangle 918"/>
                <p:cNvSpPr>
                  <a:spLocks noChangeArrowheads="1"/>
                </p:cNvSpPr>
                <p:nvPr/>
              </p:nvSpPr>
              <p:spPr bwMode="auto">
                <a:xfrm>
                  <a:off x="3472"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91" name="Rectangle 919"/>
                <p:cNvSpPr>
                  <a:spLocks noChangeArrowheads="1"/>
                </p:cNvSpPr>
                <p:nvPr/>
              </p:nvSpPr>
              <p:spPr bwMode="auto">
                <a:xfrm>
                  <a:off x="3477"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92" name="Rectangle 920"/>
                <p:cNvSpPr>
                  <a:spLocks noChangeArrowheads="1"/>
                </p:cNvSpPr>
                <p:nvPr/>
              </p:nvSpPr>
              <p:spPr bwMode="auto">
                <a:xfrm>
                  <a:off x="3482"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93" name="Rectangle 921"/>
                <p:cNvSpPr>
                  <a:spLocks noChangeArrowheads="1"/>
                </p:cNvSpPr>
                <p:nvPr/>
              </p:nvSpPr>
              <p:spPr bwMode="auto">
                <a:xfrm>
                  <a:off x="3487"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94" name="Rectangle 922"/>
                <p:cNvSpPr>
                  <a:spLocks noChangeArrowheads="1"/>
                </p:cNvSpPr>
                <p:nvPr/>
              </p:nvSpPr>
              <p:spPr bwMode="auto">
                <a:xfrm>
                  <a:off x="3492"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95" name="Rectangle 923"/>
                <p:cNvSpPr>
                  <a:spLocks noChangeArrowheads="1"/>
                </p:cNvSpPr>
                <p:nvPr/>
              </p:nvSpPr>
              <p:spPr bwMode="auto">
                <a:xfrm>
                  <a:off x="3497" y="2455"/>
                  <a:ext cx="4"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96" name="Rectangle 924"/>
                <p:cNvSpPr>
                  <a:spLocks noChangeArrowheads="1"/>
                </p:cNvSpPr>
                <p:nvPr/>
              </p:nvSpPr>
              <p:spPr bwMode="auto">
                <a:xfrm>
                  <a:off x="3501"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97" name="Rectangle 925"/>
                <p:cNvSpPr>
                  <a:spLocks noChangeArrowheads="1"/>
                </p:cNvSpPr>
                <p:nvPr/>
              </p:nvSpPr>
              <p:spPr bwMode="auto">
                <a:xfrm>
                  <a:off x="3506"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98" name="Rectangle 926"/>
                <p:cNvSpPr>
                  <a:spLocks noChangeArrowheads="1"/>
                </p:cNvSpPr>
                <p:nvPr/>
              </p:nvSpPr>
              <p:spPr bwMode="auto">
                <a:xfrm>
                  <a:off x="3511"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99" name="Rectangle 927"/>
                <p:cNvSpPr>
                  <a:spLocks noChangeArrowheads="1"/>
                </p:cNvSpPr>
                <p:nvPr/>
              </p:nvSpPr>
              <p:spPr bwMode="auto">
                <a:xfrm>
                  <a:off x="3516"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00" name="Rectangle 928"/>
                <p:cNvSpPr>
                  <a:spLocks noChangeArrowheads="1"/>
                </p:cNvSpPr>
                <p:nvPr/>
              </p:nvSpPr>
              <p:spPr bwMode="auto">
                <a:xfrm>
                  <a:off x="3521"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01" name="Rectangle 929"/>
                <p:cNvSpPr>
                  <a:spLocks noChangeArrowheads="1"/>
                </p:cNvSpPr>
                <p:nvPr/>
              </p:nvSpPr>
              <p:spPr bwMode="auto">
                <a:xfrm>
                  <a:off x="3526"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02" name="Rectangle 930"/>
                <p:cNvSpPr>
                  <a:spLocks noChangeArrowheads="1"/>
                </p:cNvSpPr>
                <p:nvPr/>
              </p:nvSpPr>
              <p:spPr bwMode="auto">
                <a:xfrm>
                  <a:off x="3531"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03" name="Rectangle 931"/>
                <p:cNvSpPr>
                  <a:spLocks noChangeArrowheads="1"/>
                </p:cNvSpPr>
                <p:nvPr/>
              </p:nvSpPr>
              <p:spPr bwMode="auto">
                <a:xfrm>
                  <a:off x="3536"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04" name="Rectangle 932"/>
                <p:cNvSpPr>
                  <a:spLocks noChangeArrowheads="1"/>
                </p:cNvSpPr>
                <p:nvPr/>
              </p:nvSpPr>
              <p:spPr bwMode="auto">
                <a:xfrm>
                  <a:off x="3541"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05" name="Rectangle 933"/>
                <p:cNvSpPr>
                  <a:spLocks noChangeArrowheads="1"/>
                </p:cNvSpPr>
                <p:nvPr/>
              </p:nvSpPr>
              <p:spPr bwMode="auto">
                <a:xfrm>
                  <a:off x="3546"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06" name="Rectangle 934"/>
                <p:cNvSpPr>
                  <a:spLocks noChangeArrowheads="1"/>
                </p:cNvSpPr>
                <p:nvPr/>
              </p:nvSpPr>
              <p:spPr bwMode="auto">
                <a:xfrm>
                  <a:off x="3551" y="2455"/>
                  <a:ext cx="4"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07" name="Rectangle 935"/>
                <p:cNvSpPr>
                  <a:spLocks noChangeArrowheads="1"/>
                </p:cNvSpPr>
                <p:nvPr/>
              </p:nvSpPr>
              <p:spPr bwMode="auto">
                <a:xfrm>
                  <a:off x="3555"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08" name="Rectangle 936"/>
                <p:cNvSpPr>
                  <a:spLocks noChangeArrowheads="1"/>
                </p:cNvSpPr>
                <p:nvPr/>
              </p:nvSpPr>
              <p:spPr bwMode="auto">
                <a:xfrm>
                  <a:off x="3560"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809" name="Rectangle 937"/>
                <p:cNvSpPr>
                  <a:spLocks noChangeArrowheads="1"/>
                </p:cNvSpPr>
                <p:nvPr/>
              </p:nvSpPr>
              <p:spPr bwMode="auto">
                <a:xfrm>
                  <a:off x="3565"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810" name="Rectangle 938"/>
                <p:cNvSpPr>
                  <a:spLocks noChangeArrowheads="1"/>
                </p:cNvSpPr>
                <p:nvPr/>
              </p:nvSpPr>
              <p:spPr bwMode="auto">
                <a:xfrm>
                  <a:off x="3570"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811" name="Rectangle 939"/>
                <p:cNvSpPr>
                  <a:spLocks noChangeArrowheads="1"/>
                </p:cNvSpPr>
                <p:nvPr/>
              </p:nvSpPr>
              <p:spPr bwMode="auto">
                <a:xfrm>
                  <a:off x="3575" y="2455"/>
                  <a:ext cx="10" cy="104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812" name="Rectangle 940"/>
                <p:cNvSpPr>
                  <a:spLocks noChangeArrowheads="1"/>
                </p:cNvSpPr>
                <p:nvPr/>
              </p:nvSpPr>
              <p:spPr bwMode="auto">
                <a:xfrm>
                  <a:off x="3585"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813" name="Rectangle 941"/>
                <p:cNvSpPr>
                  <a:spLocks noChangeArrowheads="1"/>
                </p:cNvSpPr>
                <p:nvPr/>
              </p:nvSpPr>
              <p:spPr bwMode="auto">
                <a:xfrm>
                  <a:off x="3590"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814" name="Rectangle 942"/>
                <p:cNvSpPr>
                  <a:spLocks noChangeArrowheads="1"/>
                </p:cNvSpPr>
                <p:nvPr/>
              </p:nvSpPr>
              <p:spPr bwMode="auto">
                <a:xfrm>
                  <a:off x="3595"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815" name="Rectangle 943"/>
                <p:cNvSpPr>
                  <a:spLocks noChangeArrowheads="1"/>
                </p:cNvSpPr>
                <p:nvPr/>
              </p:nvSpPr>
              <p:spPr bwMode="auto">
                <a:xfrm>
                  <a:off x="3600" y="2455"/>
                  <a:ext cx="4"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16" name="Rectangle 944"/>
                <p:cNvSpPr>
                  <a:spLocks noChangeArrowheads="1"/>
                </p:cNvSpPr>
                <p:nvPr/>
              </p:nvSpPr>
              <p:spPr bwMode="auto">
                <a:xfrm>
                  <a:off x="3604"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17" name="Rectangle 945"/>
                <p:cNvSpPr>
                  <a:spLocks noChangeArrowheads="1"/>
                </p:cNvSpPr>
                <p:nvPr/>
              </p:nvSpPr>
              <p:spPr bwMode="auto">
                <a:xfrm>
                  <a:off x="3609"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18" name="Rectangle 946"/>
                <p:cNvSpPr>
                  <a:spLocks noChangeArrowheads="1"/>
                </p:cNvSpPr>
                <p:nvPr/>
              </p:nvSpPr>
              <p:spPr bwMode="auto">
                <a:xfrm>
                  <a:off x="3614"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19" name="Rectangle 947"/>
                <p:cNvSpPr>
                  <a:spLocks noChangeArrowheads="1"/>
                </p:cNvSpPr>
                <p:nvPr/>
              </p:nvSpPr>
              <p:spPr bwMode="auto">
                <a:xfrm>
                  <a:off x="3619"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20" name="Rectangle 948"/>
                <p:cNvSpPr>
                  <a:spLocks noChangeArrowheads="1"/>
                </p:cNvSpPr>
                <p:nvPr/>
              </p:nvSpPr>
              <p:spPr bwMode="auto">
                <a:xfrm>
                  <a:off x="3624"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21" name="Rectangle 949"/>
                <p:cNvSpPr>
                  <a:spLocks noChangeArrowheads="1"/>
                </p:cNvSpPr>
                <p:nvPr/>
              </p:nvSpPr>
              <p:spPr bwMode="auto">
                <a:xfrm>
                  <a:off x="3629"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22" name="Rectangle 950"/>
                <p:cNvSpPr>
                  <a:spLocks noChangeArrowheads="1"/>
                </p:cNvSpPr>
                <p:nvPr/>
              </p:nvSpPr>
              <p:spPr bwMode="auto">
                <a:xfrm>
                  <a:off x="3634"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23" name="Rectangle 951"/>
                <p:cNvSpPr>
                  <a:spLocks noChangeArrowheads="1"/>
                </p:cNvSpPr>
                <p:nvPr/>
              </p:nvSpPr>
              <p:spPr bwMode="auto">
                <a:xfrm>
                  <a:off x="3639"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24" name="Rectangle 952"/>
                <p:cNvSpPr>
                  <a:spLocks noChangeArrowheads="1"/>
                </p:cNvSpPr>
                <p:nvPr/>
              </p:nvSpPr>
              <p:spPr bwMode="auto">
                <a:xfrm>
                  <a:off x="3644"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825" name="Rectangle 953"/>
                <p:cNvSpPr>
                  <a:spLocks noChangeArrowheads="1"/>
                </p:cNvSpPr>
                <p:nvPr/>
              </p:nvSpPr>
              <p:spPr bwMode="auto">
                <a:xfrm>
                  <a:off x="3649"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826" name="Rectangle 954"/>
                <p:cNvSpPr>
                  <a:spLocks noChangeArrowheads="1"/>
                </p:cNvSpPr>
                <p:nvPr/>
              </p:nvSpPr>
              <p:spPr bwMode="auto">
                <a:xfrm>
                  <a:off x="3654" y="2455"/>
                  <a:ext cx="4"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827" name="Rectangle 955"/>
                <p:cNvSpPr>
                  <a:spLocks noChangeArrowheads="1"/>
                </p:cNvSpPr>
                <p:nvPr/>
              </p:nvSpPr>
              <p:spPr bwMode="auto">
                <a:xfrm>
                  <a:off x="3658"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828" name="Rectangle 956"/>
                <p:cNvSpPr>
                  <a:spLocks noChangeArrowheads="1"/>
                </p:cNvSpPr>
                <p:nvPr/>
              </p:nvSpPr>
              <p:spPr bwMode="auto">
                <a:xfrm>
                  <a:off x="3663"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829" name="Rectangle 957"/>
                <p:cNvSpPr>
                  <a:spLocks noChangeArrowheads="1"/>
                </p:cNvSpPr>
                <p:nvPr/>
              </p:nvSpPr>
              <p:spPr bwMode="auto">
                <a:xfrm>
                  <a:off x="3668"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830" name="Rectangle 958"/>
                <p:cNvSpPr>
                  <a:spLocks noChangeArrowheads="1"/>
                </p:cNvSpPr>
                <p:nvPr/>
              </p:nvSpPr>
              <p:spPr bwMode="auto">
                <a:xfrm>
                  <a:off x="3673"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831" name="Rectangle 959"/>
                <p:cNvSpPr>
                  <a:spLocks noChangeArrowheads="1"/>
                </p:cNvSpPr>
                <p:nvPr/>
              </p:nvSpPr>
              <p:spPr bwMode="auto">
                <a:xfrm>
                  <a:off x="3678"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832" name="Rectangle 960"/>
                <p:cNvSpPr>
                  <a:spLocks noChangeArrowheads="1"/>
                </p:cNvSpPr>
                <p:nvPr/>
              </p:nvSpPr>
              <p:spPr bwMode="auto">
                <a:xfrm>
                  <a:off x="3683"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833" name="Rectangle 961"/>
                <p:cNvSpPr>
                  <a:spLocks noChangeArrowheads="1"/>
                </p:cNvSpPr>
                <p:nvPr/>
              </p:nvSpPr>
              <p:spPr bwMode="auto">
                <a:xfrm>
                  <a:off x="3472" y="2455"/>
                  <a:ext cx="216"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834" name="Rectangle 962"/>
                <p:cNvSpPr>
                  <a:spLocks noChangeArrowheads="1"/>
                </p:cNvSpPr>
                <p:nvPr/>
              </p:nvSpPr>
              <p:spPr bwMode="auto">
                <a:xfrm>
                  <a:off x="3472" y="1631"/>
                  <a:ext cx="5" cy="824"/>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835" name="Rectangle 963"/>
                <p:cNvSpPr>
                  <a:spLocks noChangeArrowheads="1"/>
                </p:cNvSpPr>
                <p:nvPr/>
              </p:nvSpPr>
              <p:spPr bwMode="auto">
                <a:xfrm>
                  <a:off x="3477" y="1631"/>
                  <a:ext cx="5" cy="824"/>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836" name="Rectangle 964"/>
                <p:cNvSpPr>
                  <a:spLocks noChangeArrowheads="1"/>
                </p:cNvSpPr>
                <p:nvPr/>
              </p:nvSpPr>
              <p:spPr bwMode="auto">
                <a:xfrm>
                  <a:off x="3482" y="1631"/>
                  <a:ext cx="5" cy="824"/>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837" name="Rectangle 965"/>
                <p:cNvSpPr>
                  <a:spLocks noChangeArrowheads="1"/>
                </p:cNvSpPr>
                <p:nvPr/>
              </p:nvSpPr>
              <p:spPr bwMode="auto">
                <a:xfrm>
                  <a:off x="3487" y="1631"/>
                  <a:ext cx="5" cy="824"/>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838" name="Rectangle 966"/>
                <p:cNvSpPr>
                  <a:spLocks noChangeArrowheads="1"/>
                </p:cNvSpPr>
                <p:nvPr/>
              </p:nvSpPr>
              <p:spPr bwMode="auto">
                <a:xfrm>
                  <a:off x="3492" y="1631"/>
                  <a:ext cx="5" cy="824"/>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839" name="Rectangle 967"/>
                <p:cNvSpPr>
                  <a:spLocks noChangeArrowheads="1"/>
                </p:cNvSpPr>
                <p:nvPr/>
              </p:nvSpPr>
              <p:spPr bwMode="auto">
                <a:xfrm>
                  <a:off x="3497" y="1631"/>
                  <a:ext cx="4" cy="824"/>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840" name="Rectangle 968"/>
                <p:cNvSpPr>
                  <a:spLocks noChangeArrowheads="1"/>
                </p:cNvSpPr>
                <p:nvPr/>
              </p:nvSpPr>
              <p:spPr bwMode="auto">
                <a:xfrm>
                  <a:off x="3501" y="1631"/>
                  <a:ext cx="5" cy="824"/>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841" name="Rectangle 969"/>
                <p:cNvSpPr>
                  <a:spLocks noChangeArrowheads="1"/>
                </p:cNvSpPr>
                <p:nvPr/>
              </p:nvSpPr>
              <p:spPr bwMode="auto">
                <a:xfrm>
                  <a:off x="3506" y="1631"/>
                  <a:ext cx="5" cy="824"/>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842" name="Rectangle 970"/>
                <p:cNvSpPr>
                  <a:spLocks noChangeArrowheads="1"/>
                </p:cNvSpPr>
                <p:nvPr/>
              </p:nvSpPr>
              <p:spPr bwMode="auto">
                <a:xfrm>
                  <a:off x="3511" y="1631"/>
                  <a:ext cx="5" cy="824"/>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843" name="Rectangle 971"/>
                <p:cNvSpPr>
                  <a:spLocks noChangeArrowheads="1"/>
                </p:cNvSpPr>
                <p:nvPr/>
              </p:nvSpPr>
              <p:spPr bwMode="auto">
                <a:xfrm>
                  <a:off x="3516" y="1631"/>
                  <a:ext cx="5" cy="824"/>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844" name="Rectangle 972"/>
                <p:cNvSpPr>
                  <a:spLocks noChangeArrowheads="1"/>
                </p:cNvSpPr>
                <p:nvPr/>
              </p:nvSpPr>
              <p:spPr bwMode="auto">
                <a:xfrm>
                  <a:off x="3521" y="1631"/>
                  <a:ext cx="5" cy="824"/>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845" name="Rectangle 973"/>
                <p:cNvSpPr>
                  <a:spLocks noChangeArrowheads="1"/>
                </p:cNvSpPr>
                <p:nvPr/>
              </p:nvSpPr>
              <p:spPr bwMode="auto">
                <a:xfrm>
                  <a:off x="3526" y="1631"/>
                  <a:ext cx="5" cy="824"/>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846" name="Rectangle 974"/>
                <p:cNvSpPr>
                  <a:spLocks noChangeArrowheads="1"/>
                </p:cNvSpPr>
                <p:nvPr/>
              </p:nvSpPr>
              <p:spPr bwMode="auto">
                <a:xfrm>
                  <a:off x="3531" y="1631"/>
                  <a:ext cx="5" cy="824"/>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847" name="Rectangle 975"/>
                <p:cNvSpPr>
                  <a:spLocks noChangeArrowheads="1"/>
                </p:cNvSpPr>
                <p:nvPr/>
              </p:nvSpPr>
              <p:spPr bwMode="auto">
                <a:xfrm>
                  <a:off x="3536" y="1631"/>
                  <a:ext cx="5" cy="824"/>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848" name="Rectangle 976"/>
                <p:cNvSpPr>
                  <a:spLocks noChangeArrowheads="1"/>
                </p:cNvSpPr>
                <p:nvPr/>
              </p:nvSpPr>
              <p:spPr bwMode="auto">
                <a:xfrm>
                  <a:off x="3541" y="1631"/>
                  <a:ext cx="5" cy="824"/>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849" name="Rectangle 977"/>
                <p:cNvSpPr>
                  <a:spLocks noChangeArrowheads="1"/>
                </p:cNvSpPr>
                <p:nvPr/>
              </p:nvSpPr>
              <p:spPr bwMode="auto">
                <a:xfrm>
                  <a:off x="3546" y="1631"/>
                  <a:ext cx="5" cy="824"/>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850" name="Rectangle 978"/>
                <p:cNvSpPr>
                  <a:spLocks noChangeArrowheads="1"/>
                </p:cNvSpPr>
                <p:nvPr/>
              </p:nvSpPr>
              <p:spPr bwMode="auto">
                <a:xfrm>
                  <a:off x="3551" y="1631"/>
                  <a:ext cx="4" cy="824"/>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851" name="Rectangle 979"/>
                <p:cNvSpPr>
                  <a:spLocks noChangeArrowheads="1"/>
                </p:cNvSpPr>
                <p:nvPr/>
              </p:nvSpPr>
              <p:spPr bwMode="auto">
                <a:xfrm>
                  <a:off x="3555" y="1631"/>
                  <a:ext cx="5" cy="824"/>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852" name="Rectangle 980"/>
                <p:cNvSpPr>
                  <a:spLocks noChangeArrowheads="1"/>
                </p:cNvSpPr>
                <p:nvPr/>
              </p:nvSpPr>
              <p:spPr bwMode="auto">
                <a:xfrm>
                  <a:off x="3560" y="1631"/>
                  <a:ext cx="5" cy="824"/>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853" name="Rectangle 981"/>
                <p:cNvSpPr>
                  <a:spLocks noChangeArrowheads="1"/>
                </p:cNvSpPr>
                <p:nvPr/>
              </p:nvSpPr>
              <p:spPr bwMode="auto">
                <a:xfrm>
                  <a:off x="3565" y="1631"/>
                  <a:ext cx="5" cy="824"/>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854" name="Rectangle 982"/>
                <p:cNvSpPr>
                  <a:spLocks noChangeArrowheads="1"/>
                </p:cNvSpPr>
                <p:nvPr/>
              </p:nvSpPr>
              <p:spPr bwMode="auto">
                <a:xfrm>
                  <a:off x="3570" y="1631"/>
                  <a:ext cx="5" cy="824"/>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855" name="Rectangle 983"/>
                <p:cNvSpPr>
                  <a:spLocks noChangeArrowheads="1"/>
                </p:cNvSpPr>
                <p:nvPr/>
              </p:nvSpPr>
              <p:spPr bwMode="auto">
                <a:xfrm>
                  <a:off x="3575" y="1631"/>
                  <a:ext cx="10" cy="824"/>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856" name="Rectangle 984"/>
                <p:cNvSpPr>
                  <a:spLocks noChangeArrowheads="1"/>
                </p:cNvSpPr>
                <p:nvPr/>
              </p:nvSpPr>
              <p:spPr bwMode="auto">
                <a:xfrm>
                  <a:off x="3585" y="1631"/>
                  <a:ext cx="5" cy="824"/>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857" name="Rectangle 985"/>
                <p:cNvSpPr>
                  <a:spLocks noChangeArrowheads="1"/>
                </p:cNvSpPr>
                <p:nvPr/>
              </p:nvSpPr>
              <p:spPr bwMode="auto">
                <a:xfrm>
                  <a:off x="3590" y="1631"/>
                  <a:ext cx="5" cy="824"/>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858" name="Rectangle 986"/>
                <p:cNvSpPr>
                  <a:spLocks noChangeArrowheads="1"/>
                </p:cNvSpPr>
                <p:nvPr/>
              </p:nvSpPr>
              <p:spPr bwMode="auto">
                <a:xfrm>
                  <a:off x="3595" y="1631"/>
                  <a:ext cx="5" cy="824"/>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859" name="Rectangle 987"/>
                <p:cNvSpPr>
                  <a:spLocks noChangeArrowheads="1"/>
                </p:cNvSpPr>
                <p:nvPr/>
              </p:nvSpPr>
              <p:spPr bwMode="auto">
                <a:xfrm>
                  <a:off x="3600" y="1631"/>
                  <a:ext cx="4" cy="824"/>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860" name="Rectangle 988"/>
                <p:cNvSpPr>
                  <a:spLocks noChangeArrowheads="1"/>
                </p:cNvSpPr>
                <p:nvPr/>
              </p:nvSpPr>
              <p:spPr bwMode="auto">
                <a:xfrm>
                  <a:off x="3604" y="1631"/>
                  <a:ext cx="5" cy="824"/>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861" name="Rectangle 989"/>
                <p:cNvSpPr>
                  <a:spLocks noChangeArrowheads="1"/>
                </p:cNvSpPr>
                <p:nvPr/>
              </p:nvSpPr>
              <p:spPr bwMode="auto">
                <a:xfrm>
                  <a:off x="3609" y="1631"/>
                  <a:ext cx="5" cy="824"/>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862" name="Rectangle 990"/>
                <p:cNvSpPr>
                  <a:spLocks noChangeArrowheads="1"/>
                </p:cNvSpPr>
                <p:nvPr/>
              </p:nvSpPr>
              <p:spPr bwMode="auto">
                <a:xfrm>
                  <a:off x="3614" y="1631"/>
                  <a:ext cx="5" cy="824"/>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863" name="Rectangle 991"/>
                <p:cNvSpPr>
                  <a:spLocks noChangeArrowheads="1"/>
                </p:cNvSpPr>
                <p:nvPr/>
              </p:nvSpPr>
              <p:spPr bwMode="auto">
                <a:xfrm>
                  <a:off x="3619" y="1631"/>
                  <a:ext cx="5" cy="824"/>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864" name="Rectangle 992"/>
                <p:cNvSpPr>
                  <a:spLocks noChangeArrowheads="1"/>
                </p:cNvSpPr>
                <p:nvPr/>
              </p:nvSpPr>
              <p:spPr bwMode="auto">
                <a:xfrm>
                  <a:off x="3624" y="1631"/>
                  <a:ext cx="5" cy="824"/>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865" name="Rectangle 993"/>
                <p:cNvSpPr>
                  <a:spLocks noChangeArrowheads="1"/>
                </p:cNvSpPr>
                <p:nvPr/>
              </p:nvSpPr>
              <p:spPr bwMode="auto">
                <a:xfrm>
                  <a:off x="3629" y="1631"/>
                  <a:ext cx="5" cy="824"/>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866" name="Rectangle 994"/>
                <p:cNvSpPr>
                  <a:spLocks noChangeArrowheads="1"/>
                </p:cNvSpPr>
                <p:nvPr/>
              </p:nvSpPr>
              <p:spPr bwMode="auto">
                <a:xfrm>
                  <a:off x="3634" y="1631"/>
                  <a:ext cx="5" cy="824"/>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867" name="Rectangle 995"/>
                <p:cNvSpPr>
                  <a:spLocks noChangeArrowheads="1"/>
                </p:cNvSpPr>
                <p:nvPr/>
              </p:nvSpPr>
              <p:spPr bwMode="auto">
                <a:xfrm>
                  <a:off x="3639" y="1631"/>
                  <a:ext cx="5" cy="824"/>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868" name="Rectangle 996"/>
                <p:cNvSpPr>
                  <a:spLocks noChangeArrowheads="1"/>
                </p:cNvSpPr>
                <p:nvPr/>
              </p:nvSpPr>
              <p:spPr bwMode="auto">
                <a:xfrm>
                  <a:off x="3644" y="1631"/>
                  <a:ext cx="5" cy="824"/>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869" name="Rectangle 997"/>
                <p:cNvSpPr>
                  <a:spLocks noChangeArrowheads="1"/>
                </p:cNvSpPr>
                <p:nvPr/>
              </p:nvSpPr>
              <p:spPr bwMode="auto">
                <a:xfrm>
                  <a:off x="3649" y="1631"/>
                  <a:ext cx="5" cy="824"/>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870" name="Rectangle 998"/>
                <p:cNvSpPr>
                  <a:spLocks noChangeArrowheads="1"/>
                </p:cNvSpPr>
                <p:nvPr/>
              </p:nvSpPr>
              <p:spPr bwMode="auto">
                <a:xfrm>
                  <a:off x="3654" y="1631"/>
                  <a:ext cx="4" cy="824"/>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871" name="Rectangle 999"/>
                <p:cNvSpPr>
                  <a:spLocks noChangeArrowheads="1"/>
                </p:cNvSpPr>
                <p:nvPr/>
              </p:nvSpPr>
              <p:spPr bwMode="auto">
                <a:xfrm>
                  <a:off x="3658" y="1631"/>
                  <a:ext cx="5" cy="824"/>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872" name="Rectangle 1000"/>
                <p:cNvSpPr>
                  <a:spLocks noChangeArrowheads="1"/>
                </p:cNvSpPr>
                <p:nvPr/>
              </p:nvSpPr>
              <p:spPr bwMode="auto">
                <a:xfrm>
                  <a:off x="3663" y="1631"/>
                  <a:ext cx="5" cy="824"/>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873" name="Rectangle 1001"/>
                <p:cNvSpPr>
                  <a:spLocks noChangeArrowheads="1"/>
                </p:cNvSpPr>
                <p:nvPr/>
              </p:nvSpPr>
              <p:spPr bwMode="auto">
                <a:xfrm>
                  <a:off x="3668" y="1631"/>
                  <a:ext cx="5" cy="824"/>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874" name="Rectangle 1002"/>
                <p:cNvSpPr>
                  <a:spLocks noChangeArrowheads="1"/>
                </p:cNvSpPr>
                <p:nvPr/>
              </p:nvSpPr>
              <p:spPr bwMode="auto">
                <a:xfrm>
                  <a:off x="3673" y="1631"/>
                  <a:ext cx="5" cy="824"/>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875" name="Rectangle 1003"/>
                <p:cNvSpPr>
                  <a:spLocks noChangeArrowheads="1"/>
                </p:cNvSpPr>
                <p:nvPr/>
              </p:nvSpPr>
              <p:spPr bwMode="auto">
                <a:xfrm>
                  <a:off x="3678" y="1631"/>
                  <a:ext cx="5" cy="824"/>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876" name="Rectangle 1004"/>
                <p:cNvSpPr>
                  <a:spLocks noChangeArrowheads="1"/>
                </p:cNvSpPr>
                <p:nvPr/>
              </p:nvSpPr>
              <p:spPr bwMode="auto">
                <a:xfrm>
                  <a:off x="3683" y="1631"/>
                  <a:ext cx="5" cy="824"/>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877" name="Rectangle 1005"/>
                <p:cNvSpPr>
                  <a:spLocks noChangeArrowheads="1"/>
                </p:cNvSpPr>
                <p:nvPr/>
              </p:nvSpPr>
              <p:spPr bwMode="auto">
                <a:xfrm>
                  <a:off x="3472" y="1631"/>
                  <a:ext cx="216" cy="824"/>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878" name="Freeform 1006"/>
                <p:cNvSpPr>
                  <a:spLocks/>
                </p:cNvSpPr>
                <p:nvPr/>
              </p:nvSpPr>
              <p:spPr bwMode="auto">
                <a:xfrm>
                  <a:off x="3541" y="3358"/>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879" name="Rectangle 1007"/>
                <p:cNvSpPr>
                  <a:spLocks noChangeArrowheads="1"/>
                </p:cNvSpPr>
                <p:nvPr/>
              </p:nvSpPr>
              <p:spPr bwMode="auto">
                <a:xfrm>
                  <a:off x="3551" y="322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26.1</a:t>
                  </a:r>
                  <a:endParaRPr kumimoji="1" lang="en-US" altLang="ko-KR">
                    <a:latin typeface="Tahoma" charset="0"/>
                    <a:ea typeface="굴림" charset="-127"/>
                    <a:cs typeface="굴림" charset="-127"/>
                  </a:endParaRPr>
                </a:p>
              </p:txBody>
            </p:sp>
          </p:grpSp>
          <p:grpSp>
            <p:nvGrpSpPr>
              <p:cNvPr id="464880" name="Group 1008"/>
              <p:cNvGrpSpPr>
                <a:grpSpLocks/>
              </p:cNvGrpSpPr>
              <p:nvPr/>
            </p:nvGrpSpPr>
            <p:grpSpPr bwMode="auto">
              <a:xfrm>
                <a:off x="4232" y="1587"/>
                <a:ext cx="248" cy="1908"/>
                <a:chOff x="4232" y="1587"/>
                <a:chExt cx="248" cy="1908"/>
              </a:xfrm>
            </p:grpSpPr>
            <p:sp>
              <p:nvSpPr>
                <p:cNvPr id="464881" name="Rectangle 1009"/>
                <p:cNvSpPr>
                  <a:spLocks noChangeArrowheads="1"/>
                </p:cNvSpPr>
                <p:nvPr/>
              </p:nvSpPr>
              <p:spPr bwMode="auto">
                <a:xfrm>
                  <a:off x="4232" y="2445"/>
                  <a:ext cx="5" cy="105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882" name="Rectangle 1010"/>
                <p:cNvSpPr>
                  <a:spLocks noChangeArrowheads="1"/>
                </p:cNvSpPr>
                <p:nvPr/>
              </p:nvSpPr>
              <p:spPr bwMode="auto">
                <a:xfrm>
                  <a:off x="4237" y="2445"/>
                  <a:ext cx="5" cy="105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883" name="Rectangle 1011"/>
                <p:cNvSpPr>
                  <a:spLocks noChangeArrowheads="1"/>
                </p:cNvSpPr>
                <p:nvPr/>
              </p:nvSpPr>
              <p:spPr bwMode="auto">
                <a:xfrm>
                  <a:off x="4242" y="2445"/>
                  <a:ext cx="5" cy="105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884" name="Rectangle 1012"/>
                <p:cNvSpPr>
                  <a:spLocks noChangeArrowheads="1"/>
                </p:cNvSpPr>
                <p:nvPr/>
              </p:nvSpPr>
              <p:spPr bwMode="auto">
                <a:xfrm>
                  <a:off x="4247" y="2445"/>
                  <a:ext cx="5" cy="105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885" name="Rectangle 1013"/>
                <p:cNvSpPr>
                  <a:spLocks noChangeArrowheads="1"/>
                </p:cNvSpPr>
                <p:nvPr/>
              </p:nvSpPr>
              <p:spPr bwMode="auto">
                <a:xfrm>
                  <a:off x="4252" y="2445"/>
                  <a:ext cx="5" cy="105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886" name="Rectangle 1014"/>
                <p:cNvSpPr>
                  <a:spLocks noChangeArrowheads="1"/>
                </p:cNvSpPr>
                <p:nvPr/>
              </p:nvSpPr>
              <p:spPr bwMode="auto">
                <a:xfrm>
                  <a:off x="4257" y="2445"/>
                  <a:ext cx="5" cy="105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887" name="Rectangle 1015"/>
                <p:cNvSpPr>
                  <a:spLocks noChangeArrowheads="1"/>
                </p:cNvSpPr>
                <p:nvPr/>
              </p:nvSpPr>
              <p:spPr bwMode="auto">
                <a:xfrm>
                  <a:off x="4262" y="2445"/>
                  <a:ext cx="5" cy="105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888" name="Rectangle 1016"/>
                <p:cNvSpPr>
                  <a:spLocks noChangeArrowheads="1"/>
                </p:cNvSpPr>
                <p:nvPr/>
              </p:nvSpPr>
              <p:spPr bwMode="auto">
                <a:xfrm>
                  <a:off x="4267" y="2445"/>
                  <a:ext cx="5" cy="105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889" name="Rectangle 1017"/>
                <p:cNvSpPr>
                  <a:spLocks noChangeArrowheads="1"/>
                </p:cNvSpPr>
                <p:nvPr/>
              </p:nvSpPr>
              <p:spPr bwMode="auto">
                <a:xfrm>
                  <a:off x="4272" y="2445"/>
                  <a:ext cx="4" cy="105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890" name="Rectangle 1018"/>
                <p:cNvSpPr>
                  <a:spLocks noChangeArrowheads="1"/>
                </p:cNvSpPr>
                <p:nvPr/>
              </p:nvSpPr>
              <p:spPr bwMode="auto">
                <a:xfrm>
                  <a:off x="4276" y="2445"/>
                  <a:ext cx="5" cy="105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91" name="Rectangle 1019"/>
                <p:cNvSpPr>
                  <a:spLocks noChangeArrowheads="1"/>
                </p:cNvSpPr>
                <p:nvPr/>
              </p:nvSpPr>
              <p:spPr bwMode="auto">
                <a:xfrm>
                  <a:off x="4281" y="2445"/>
                  <a:ext cx="5" cy="105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92" name="Rectangle 1020"/>
                <p:cNvSpPr>
                  <a:spLocks noChangeArrowheads="1"/>
                </p:cNvSpPr>
                <p:nvPr/>
              </p:nvSpPr>
              <p:spPr bwMode="auto">
                <a:xfrm>
                  <a:off x="4286" y="2445"/>
                  <a:ext cx="5" cy="105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93" name="Rectangle 1021"/>
                <p:cNvSpPr>
                  <a:spLocks noChangeArrowheads="1"/>
                </p:cNvSpPr>
                <p:nvPr/>
              </p:nvSpPr>
              <p:spPr bwMode="auto">
                <a:xfrm>
                  <a:off x="4291" y="2445"/>
                  <a:ext cx="5" cy="105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94" name="Rectangle 1022"/>
                <p:cNvSpPr>
                  <a:spLocks noChangeArrowheads="1"/>
                </p:cNvSpPr>
                <p:nvPr/>
              </p:nvSpPr>
              <p:spPr bwMode="auto">
                <a:xfrm>
                  <a:off x="4296" y="2445"/>
                  <a:ext cx="5" cy="105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95" name="Rectangle 1023"/>
                <p:cNvSpPr>
                  <a:spLocks noChangeArrowheads="1"/>
                </p:cNvSpPr>
                <p:nvPr/>
              </p:nvSpPr>
              <p:spPr bwMode="auto">
                <a:xfrm>
                  <a:off x="4301" y="2445"/>
                  <a:ext cx="5" cy="105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96" name="Rectangle 0"/>
                <p:cNvSpPr>
                  <a:spLocks noChangeArrowheads="1"/>
                </p:cNvSpPr>
                <p:nvPr/>
              </p:nvSpPr>
              <p:spPr bwMode="auto">
                <a:xfrm>
                  <a:off x="4306" y="2445"/>
                  <a:ext cx="5" cy="105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97" name="Rectangle 1"/>
                <p:cNvSpPr>
                  <a:spLocks noChangeArrowheads="1"/>
                </p:cNvSpPr>
                <p:nvPr/>
              </p:nvSpPr>
              <p:spPr bwMode="auto">
                <a:xfrm>
                  <a:off x="4311" y="2445"/>
                  <a:ext cx="5" cy="105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98" name="Rectangle 2"/>
                <p:cNvSpPr>
                  <a:spLocks noChangeArrowheads="1"/>
                </p:cNvSpPr>
                <p:nvPr/>
              </p:nvSpPr>
              <p:spPr bwMode="auto">
                <a:xfrm>
                  <a:off x="4316" y="2445"/>
                  <a:ext cx="5" cy="105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99" name="Rectangle 3"/>
                <p:cNvSpPr>
                  <a:spLocks noChangeArrowheads="1"/>
                </p:cNvSpPr>
                <p:nvPr/>
              </p:nvSpPr>
              <p:spPr bwMode="auto">
                <a:xfrm>
                  <a:off x="4321" y="2445"/>
                  <a:ext cx="5" cy="105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900" name="Rectangle 4"/>
                <p:cNvSpPr>
                  <a:spLocks noChangeArrowheads="1"/>
                </p:cNvSpPr>
                <p:nvPr/>
              </p:nvSpPr>
              <p:spPr bwMode="auto">
                <a:xfrm>
                  <a:off x="4326" y="2445"/>
                  <a:ext cx="4" cy="105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901" name="Rectangle 5"/>
                <p:cNvSpPr>
                  <a:spLocks noChangeArrowheads="1"/>
                </p:cNvSpPr>
                <p:nvPr/>
              </p:nvSpPr>
              <p:spPr bwMode="auto">
                <a:xfrm>
                  <a:off x="4330" y="2445"/>
                  <a:ext cx="5" cy="105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902" name="Rectangle 6"/>
                <p:cNvSpPr>
                  <a:spLocks noChangeArrowheads="1"/>
                </p:cNvSpPr>
                <p:nvPr/>
              </p:nvSpPr>
              <p:spPr bwMode="auto">
                <a:xfrm>
                  <a:off x="4335" y="2445"/>
                  <a:ext cx="10" cy="105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903" name="Rectangle 7"/>
                <p:cNvSpPr>
                  <a:spLocks noChangeArrowheads="1"/>
                </p:cNvSpPr>
                <p:nvPr/>
              </p:nvSpPr>
              <p:spPr bwMode="auto">
                <a:xfrm>
                  <a:off x="4345" y="2445"/>
                  <a:ext cx="5" cy="105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904" name="Rectangle 8"/>
                <p:cNvSpPr>
                  <a:spLocks noChangeArrowheads="1"/>
                </p:cNvSpPr>
                <p:nvPr/>
              </p:nvSpPr>
              <p:spPr bwMode="auto">
                <a:xfrm>
                  <a:off x="4350" y="2445"/>
                  <a:ext cx="5" cy="105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905" name="Rectangle 9"/>
                <p:cNvSpPr>
                  <a:spLocks noChangeArrowheads="1"/>
                </p:cNvSpPr>
                <p:nvPr/>
              </p:nvSpPr>
              <p:spPr bwMode="auto">
                <a:xfrm>
                  <a:off x="4355" y="2445"/>
                  <a:ext cx="5" cy="105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906" name="Rectangle 10"/>
                <p:cNvSpPr>
                  <a:spLocks noChangeArrowheads="1"/>
                </p:cNvSpPr>
                <p:nvPr/>
              </p:nvSpPr>
              <p:spPr bwMode="auto">
                <a:xfrm>
                  <a:off x="4360" y="2445"/>
                  <a:ext cx="5" cy="105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907" name="Rectangle 11"/>
                <p:cNvSpPr>
                  <a:spLocks noChangeArrowheads="1"/>
                </p:cNvSpPr>
                <p:nvPr/>
              </p:nvSpPr>
              <p:spPr bwMode="auto">
                <a:xfrm>
                  <a:off x="4365" y="2445"/>
                  <a:ext cx="5" cy="105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908" name="Rectangle 12"/>
                <p:cNvSpPr>
                  <a:spLocks noChangeArrowheads="1"/>
                </p:cNvSpPr>
                <p:nvPr/>
              </p:nvSpPr>
              <p:spPr bwMode="auto">
                <a:xfrm>
                  <a:off x="4370" y="2445"/>
                  <a:ext cx="5" cy="105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909" name="Rectangle 13"/>
                <p:cNvSpPr>
                  <a:spLocks noChangeArrowheads="1"/>
                </p:cNvSpPr>
                <p:nvPr/>
              </p:nvSpPr>
              <p:spPr bwMode="auto">
                <a:xfrm>
                  <a:off x="4375" y="2445"/>
                  <a:ext cx="4" cy="105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910" name="Rectangle 14"/>
                <p:cNvSpPr>
                  <a:spLocks noChangeArrowheads="1"/>
                </p:cNvSpPr>
                <p:nvPr/>
              </p:nvSpPr>
              <p:spPr bwMode="auto">
                <a:xfrm>
                  <a:off x="4379" y="2445"/>
                  <a:ext cx="5" cy="105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911" name="Rectangle 15"/>
                <p:cNvSpPr>
                  <a:spLocks noChangeArrowheads="1"/>
                </p:cNvSpPr>
                <p:nvPr/>
              </p:nvSpPr>
              <p:spPr bwMode="auto">
                <a:xfrm>
                  <a:off x="4384" y="2445"/>
                  <a:ext cx="5" cy="105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912" name="Rectangle 16"/>
                <p:cNvSpPr>
                  <a:spLocks noChangeArrowheads="1"/>
                </p:cNvSpPr>
                <p:nvPr/>
              </p:nvSpPr>
              <p:spPr bwMode="auto">
                <a:xfrm>
                  <a:off x="4389" y="2445"/>
                  <a:ext cx="5" cy="105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913" name="Rectangle 17"/>
                <p:cNvSpPr>
                  <a:spLocks noChangeArrowheads="1"/>
                </p:cNvSpPr>
                <p:nvPr/>
              </p:nvSpPr>
              <p:spPr bwMode="auto">
                <a:xfrm>
                  <a:off x="4394" y="2445"/>
                  <a:ext cx="5" cy="105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914" name="Rectangle 18"/>
                <p:cNvSpPr>
                  <a:spLocks noChangeArrowheads="1"/>
                </p:cNvSpPr>
                <p:nvPr/>
              </p:nvSpPr>
              <p:spPr bwMode="auto">
                <a:xfrm>
                  <a:off x="4399" y="2445"/>
                  <a:ext cx="5" cy="105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915" name="Rectangle 19"/>
                <p:cNvSpPr>
                  <a:spLocks noChangeArrowheads="1"/>
                </p:cNvSpPr>
                <p:nvPr/>
              </p:nvSpPr>
              <p:spPr bwMode="auto">
                <a:xfrm>
                  <a:off x="4404" y="2445"/>
                  <a:ext cx="5" cy="105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916" name="Rectangle 20"/>
                <p:cNvSpPr>
                  <a:spLocks noChangeArrowheads="1"/>
                </p:cNvSpPr>
                <p:nvPr/>
              </p:nvSpPr>
              <p:spPr bwMode="auto">
                <a:xfrm>
                  <a:off x="4409" y="2445"/>
                  <a:ext cx="5" cy="105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917" name="Rectangle 21"/>
                <p:cNvSpPr>
                  <a:spLocks noChangeArrowheads="1"/>
                </p:cNvSpPr>
                <p:nvPr/>
              </p:nvSpPr>
              <p:spPr bwMode="auto">
                <a:xfrm>
                  <a:off x="4414" y="2445"/>
                  <a:ext cx="5" cy="105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918" name="Rectangle 22"/>
                <p:cNvSpPr>
                  <a:spLocks noChangeArrowheads="1"/>
                </p:cNvSpPr>
                <p:nvPr/>
              </p:nvSpPr>
              <p:spPr bwMode="auto">
                <a:xfrm>
                  <a:off x="4419" y="2445"/>
                  <a:ext cx="5" cy="105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919" name="Rectangle 23"/>
                <p:cNvSpPr>
                  <a:spLocks noChangeArrowheads="1"/>
                </p:cNvSpPr>
                <p:nvPr/>
              </p:nvSpPr>
              <p:spPr bwMode="auto">
                <a:xfrm>
                  <a:off x="4424" y="2445"/>
                  <a:ext cx="5" cy="105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920" name="Rectangle 24"/>
                <p:cNvSpPr>
                  <a:spLocks noChangeArrowheads="1"/>
                </p:cNvSpPr>
                <p:nvPr/>
              </p:nvSpPr>
              <p:spPr bwMode="auto">
                <a:xfrm>
                  <a:off x="4429" y="2445"/>
                  <a:ext cx="4" cy="105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921" name="Rectangle 25"/>
                <p:cNvSpPr>
                  <a:spLocks noChangeArrowheads="1"/>
                </p:cNvSpPr>
                <p:nvPr/>
              </p:nvSpPr>
              <p:spPr bwMode="auto">
                <a:xfrm>
                  <a:off x="4433" y="2445"/>
                  <a:ext cx="5" cy="105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922" name="Rectangle 26"/>
                <p:cNvSpPr>
                  <a:spLocks noChangeArrowheads="1"/>
                </p:cNvSpPr>
                <p:nvPr/>
              </p:nvSpPr>
              <p:spPr bwMode="auto">
                <a:xfrm>
                  <a:off x="4438" y="2445"/>
                  <a:ext cx="5" cy="105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923" name="Rectangle 27"/>
                <p:cNvSpPr>
                  <a:spLocks noChangeArrowheads="1"/>
                </p:cNvSpPr>
                <p:nvPr/>
              </p:nvSpPr>
              <p:spPr bwMode="auto">
                <a:xfrm>
                  <a:off x="4443" y="2445"/>
                  <a:ext cx="5" cy="105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924" name="Rectangle 28"/>
                <p:cNvSpPr>
                  <a:spLocks noChangeArrowheads="1"/>
                </p:cNvSpPr>
                <p:nvPr/>
              </p:nvSpPr>
              <p:spPr bwMode="auto">
                <a:xfrm>
                  <a:off x="4232" y="2445"/>
                  <a:ext cx="216" cy="10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925" name="Rectangle 29"/>
                <p:cNvSpPr>
                  <a:spLocks noChangeArrowheads="1"/>
                </p:cNvSpPr>
                <p:nvPr/>
              </p:nvSpPr>
              <p:spPr bwMode="auto">
                <a:xfrm>
                  <a:off x="4232" y="1587"/>
                  <a:ext cx="5" cy="858"/>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926" name="Rectangle 30"/>
                <p:cNvSpPr>
                  <a:spLocks noChangeArrowheads="1"/>
                </p:cNvSpPr>
                <p:nvPr/>
              </p:nvSpPr>
              <p:spPr bwMode="auto">
                <a:xfrm>
                  <a:off x="4237" y="1587"/>
                  <a:ext cx="5" cy="858"/>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927" name="Rectangle 31"/>
                <p:cNvSpPr>
                  <a:spLocks noChangeArrowheads="1"/>
                </p:cNvSpPr>
                <p:nvPr/>
              </p:nvSpPr>
              <p:spPr bwMode="auto">
                <a:xfrm>
                  <a:off x="4242" y="1587"/>
                  <a:ext cx="5" cy="858"/>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928" name="Rectangle 32"/>
                <p:cNvSpPr>
                  <a:spLocks noChangeArrowheads="1"/>
                </p:cNvSpPr>
                <p:nvPr/>
              </p:nvSpPr>
              <p:spPr bwMode="auto">
                <a:xfrm>
                  <a:off x="4247" y="1587"/>
                  <a:ext cx="5" cy="858"/>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929" name="Rectangle 33"/>
                <p:cNvSpPr>
                  <a:spLocks noChangeArrowheads="1"/>
                </p:cNvSpPr>
                <p:nvPr/>
              </p:nvSpPr>
              <p:spPr bwMode="auto">
                <a:xfrm>
                  <a:off x="4252" y="1587"/>
                  <a:ext cx="5" cy="858"/>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930" name="Rectangle 34"/>
                <p:cNvSpPr>
                  <a:spLocks noChangeArrowheads="1"/>
                </p:cNvSpPr>
                <p:nvPr/>
              </p:nvSpPr>
              <p:spPr bwMode="auto">
                <a:xfrm>
                  <a:off x="4257" y="1587"/>
                  <a:ext cx="5" cy="858"/>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931" name="Rectangle 35"/>
                <p:cNvSpPr>
                  <a:spLocks noChangeArrowheads="1"/>
                </p:cNvSpPr>
                <p:nvPr/>
              </p:nvSpPr>
              <p:spPr bwMode="auto">
                <a:xfrm>
                  <a:off x="4262" y="1587"/>
                  <a:ext cx="5" cy="858"/>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932" name="Rectangle 36"/>
                <p:cNvSpPr>
                  <a:spLocks noChangeArrowheads="1"/>
                </p:cNvSpPr>
                <p:nvPr/>
              </p:nvSpPr>
              <p:spPr bwMode="auto">
                <a:xfrm>
                  <a:off x="4267" y="1587"/>
                  <a:ext cx="5" cy="858"/>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933" name="Rectangle 37"/>
                <p:cNvSpPr>
                  <a:spLocks noChangeArrowheads="1"/>
                </p:cNvSpPr>
                <p:nvPr/>
              </p:nvSpPr>
              <p:spPr bwMode="auto">
                <a:xfrm>
                  <a:off x="4272" y="1587"/>
                  <a:ext cx="4" cy="858"/>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934" name="Rectangle 38"/>
                <p:cNvSpPr>
                  <a:spLocks noChangeArrowheads="1"/>
                </p:cNvSpPr>
                <p:nvPr/>
              </p:nvSpPr>
              <p:spPr bwMode="auto">
                <a:xfrm>
                  <a:off x="4276" y="1587"/>
                  <a:ext cx="5" cy="858"/>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935" name="Rectangle 39"/>
                <p:cNvSpPr>
                  <a:spLocks noChangeArrowheads="1"/>
                </p:cNvSpPr>
                <p:nvPr/>
              </p:nvSpPr>
              <p:spPr bwMode="auto">
                <a:xfrm>
                  <a:off x="4281" y="1587"/>
                  <a:ext cx="5" cy="858"/>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936" name="Rectangle 40"/>
                <p:cNvSpPr>
                  <a:spLocks noChangeArrowheads="1"/>
                </p:cNvSpPr>
                <p:nvPr/>
              </p:nvSpPr>
              <p:spPr bwMode="auto">
                <a:xfrm>
                  <a:off x="4286" y="1587"/>
                  <a:ext cx="5" cy="858"/>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937" name="Rectangle 41"/>
                <p:cNvSpPr>
                  <a:spLocks noChangeArrowheads="1"/>
                </p:cNvSpPr>
                <p:nvPr/>
              </p:nvSpPr>
              <p:spPr bwMode="auto">
                <a:xfrm>
                  <a:off x="4291" y="1587"/>
                  <a:ext cx="5" cy="858"/>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938" name="Rectangle 42"/>
                <p:cNvSpPr>
                  <a:spLocks noChangeArrowheads="1"/>
                </p:cNvSpPr>
                <p:nvPr/>
              </p:nvSpPr>
              <p:spPr bwMode="auto">
                <a:xfrm>
                  <a:off x="4296" y="1587"/>
                  <a:ext cx="5" cy="858"/>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939" name="Rectangle 43"/>
                <p:cNvSpPr>
                  <a:spLocks noChangeArrowheads="1"/>
                </p:cNvSpPr>
                <p:nvPr/>
              </p:nvSpPr>
              <p:spPr bwMode="auto">
                <a:xfrm>
                  <a:off x="4301" y="1587"/>
                  <a:ext cx="5" cy="858"/>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940" name="Rectangle 44"/>
                <p:cNvSpPr>
                  <a:spLocks noChangeArrowheads="1"/>
                </p:cNvSpPr>
                <p:nvPr/>
              </p:nvSpPr>
              <p:spPr bwMode="auto">
                <a:xfrm>
                  <a:off x="4306" y="1587"/>
                  <a:ext cx="5" cy="858"/>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941" name="Rectangle 45"/>
                <p:cNvSpPr>
                  <a:spLocks noChangeArrowheads="1"/>
                </p:cNvSpPr>
                <p:nvPr/>
              </p:nvSpPr>
              <p:spPr bwMode="auto">
                <a:xfrm>
                  <a:off x="4311" y="1587"/>
                  <a:ext cx="5" cy="858"/>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942" name="Rectangle 46"/>
                <p:cNvSpPr>
                  <a:spLocks noChangeArrowheads="1"/>
                </p:cNvSpPr>
                <p:nvPr/>
              </p:nvSpPr>
              <p:spPr bwMode="auto">
                <a:xfrm>
                  <a:off x="4316" y="1587"/>
                  <a:ext cx="5" cy="858"/>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943" name="Rectangle 47"/>
                <p:cNvSpPr>
                  <a:spLocks noChangeArrowheads="1"/>
                </p:cNvSpPr>
                <p:nvPr/>
              </p:nvSpPr>
              <p:spPr bwMode="auto">
                <a:xfrm>
                  <a:off x="4321" y="1587"/>
                  <a:ext cx="5" cy="858"/>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944" name="Rectangle 48"/>
                <p:cNvSpPr>
                  <a:spLocks noChangeArrowheads="1"/>
                </p:cNvSpPr>
                <p:nvPr/>
              </p:nvSpPr>
              <p:spPr bwMode="auto">
                <a:xfrm>
                  <a:off x="4326" y="1587"/>
                  <a:ext cx="4" cy="858"/>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945" name="Rectangle 49"/>
                <p:cNvSpPr>
                  <a:spLocks noChangeArrowheads="1"/>
                </p:cNvSpPr>
                <p:nvPr/>
              </p:nvSpPr>
              <p:spPr bwMode="auto">
                <a:xfrm>
                  <a:off x="4330" y="1587"/>
                  <a:ext cx="5" cy="858"/>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946" name="Rectangle 50"/>
                <p:cNvSpPr>
                  <a:spLocks noChangeArrowheads="1"/>
                </p:cNvSpPr>
                <p:nvPr/>
              </p:nvSpPr>
              <p:spPr bwMode="auto">
                <a:xfrm>
                  <a:off x="4335" y="1587"/>
                  <a:ext cx="10" cy="858"/>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947" name="Rectangle 51"/>
                <p:cNvSpPr>
                  <a:spLocks noChangeArrowheads="1"/>
                </p:cNvSpPr>
                <p:nvPr/>
              </p:nvSpPr>
              <p:spPr bwMode="auto">
                <a:xfrm>
                  <a:off x="4345" y="1587"/>
                  <a:ext cx="5" cy="858"/>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948" name="Rectangle 52"/>
                <p:cNvSpPr>
                  <a:spLocks noChangeArrowheads="1"/>
                </p:cNvSpPr>
                <p:nvPr/>
              </p:nvSpPr>
              <p:spPr bwMode="auto">
                <a:xfrm>
                  <a:off x="4350" y="1587"/>
                  <a:ext cx="5" cy="858"/>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949" name="Rectangle 53"/>
                <p:cNvSpPr>
                  <a:spLocks noChangeArrowheads="1"/>
                </p:cNvSpPr>
                <p:nvPr/>
              </p:nvSpPr>
              <p:spPr bwMode="auto">
                <a:xfrm>
                  <a:off x="4355" y="1587"/>
                  <a:ext cx="5" cy="858"/>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950" name="Rectangle 54"/>
                <p:cNvSpPr>
                  <a:spLocks noChangeArrowheads="1"/>
                </p:cNvSpPr>
                <p:nvPr/>
              </p:nvSpPr>
              <p:spPr bwMode="auto">
                <a:xfrm>
                  <a:off x="4360" y="1587"/>
                  <a:ext cx="5" cy="858"/>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951" name="Rectangle 55"/>
                <p:cNvSpPr>
                  <a:spLocks noChangeArrowheads="1"/>
                </p:cNvSpPr>
                <p:nvPr/>
              </p:nvSpPr>
              <p:spPr bwMode="auto">
                <a:xfrm>
                  <a:off x="4365" y="1587"/>
                  <a:ext cx="5" cy="858"/>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952" name="Rectangle 56"/>
                <p:cNvSpPr>
                  <a:spLocks noChangeArrowheads="1"/>
                </p:cNvSpPr>
                <p:nvPr/>
              </p:nvSpPr>
              <p:spPr bwMode="auto">
                <a:xfrm>
                  <a:off x="4370" y="1587"/>
                  <a:ext cx="5" cy="858"/>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953" name="Rectangle 57"/>
                <p:cNvSpPr>
                  <a:spLocks noChangeArrowheads="1"/>
                </p:cNvSpPr>
                <p:nvPr/>
              </p:nvSpPr>
              <p:spPr bwMode="auto">
                <a:xfrm>
                  <a:off x="4375" y="1587"/>
                  <a:ext cx="4" cy="858"/>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954" name="Rectangle 58"/>
                <p:cNvSpPr>
                  <a:spLocks noChangeArrowheads="1"/>
                </p:cNvSpPr>
                <p:nvPr/>
              </p:nvSpPr>
              <p:spPr bwMode="auto">
                <a:xfrm>
                  <a:off x="4379" y="1587"/>
                  <a:ext cx="5" cy="858"/>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955" name="Rectangle 59"/>
                <p:cNvSpPr>
                  <a:spLocks noChangeArrowheads="1"/>
                </p:cNvSpPr>
                <p:nvPr/>
              </p:nvSpPr>
              <p:spPr bwMode="auto">
                <a:xfrm>
                  <a:off x="4384" y="1587"/>
                  <a:ext cx="5" cy="858"/>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956" name="Rectangle 60"/>
                <p:cNvSpPr>
                  <a:spLocks noChangeArrowheads="1"/>
                </p:cNvSpPr>
                <p:nvPr/>
              </p:nvSpPr>
              <p:spPr bwMode="auto">
                <a:xfrm>
                  <a:off x="4389" y="1587"/>
                  <a:ext cx="5" cy="858"/>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957" name="Rectangle 61"/>
                <p:cNvSpPr>
                  <a:spLocks noChangeArrowheads="1"/>
                </p:cNvSpPr>
                <p:nvPr/>
              </p:nvSpPr>
              <p:spPr bwMode="auto">
                <a:xfrm>
                  <a:off x="4394" y="1587"/>
                  <a:ext cx="5" cy="858"/>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958" name="Rectangle 62"/>
                <p:cNvSpPr>
                  <a:spLocks noChangeArrowheads="1"/>
                </p:cNvSpPr>
                <p:nvPr/>
              </p:nvSpPr>
              <p:spPr bwMode="auto">
                <a:xfrm>
                  <a:off x="4399" y="1587"/>
                  <a:ext cx="5" cy="858"/>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959" name="Rectangle 63"/>
                <p:cNvSpPr>
                  <a:spLocks noChangeArrowheads="1"/>
                </p:cNvSpPr>
                <p:nvPr/>
              </p:nvSpPr>
              <p:spPr bwMode="auto">
                <a:xfrm>
                  <a:off x="4404" y="1587"/>
                  <a:ext cx="5" cy="858"/>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960" name="Rectangle 64"/>
                <p:cNvSpPr>
                  <a:spLocks noChangeArrowheads="1"/>
                </p:cNvSpPr>
                <p:nvPr/>
              </p:nvSpPr>
              <p:spPr bwMode="auto">
                <a:xfrm>
                  <a:off x="4409" y="1587"/>
                  <a:ext cx="5" cy="858"/>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961" name="Rectangle 65"/>
                <p:cNvSpPr>
                  <a:spLocks noChangeArrowheads="1"/>
                </p:cNvSpPr>
                <p:nvPr/>
              </p:nvSpPr>
              <p:spPr bwMode="auto">
                <a:xfrm>
                  <a:off x="4414" y="1587"/>
                  <a:ext cx="5" cy="858"/>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962" name="Rectangle 66"/>
                <p:cNvSpPr>
                  <a:spLocks noChangeArrowheads="1"/>
                </p:cNvSpPr>
                <p:nvPr/>
              </p:nvSpPr>
              <p:spPr bwMode="auto">
                <a:xfrm>
                  <a:off x="4419" y="1587"/>
                  <a:ext cx="5" cy="858"/>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963" name="Rectangle 67"/>
                <p:cNvSpPr>
                  <a:spLocks noChangeArrowheads="1"/>
                </p:cNvSpPr>
                <p:nvPr/>
              </p:nvSpPr>
              <p:spPr bwMode="auto">
                <a:xfrm>
                  <a:off x="4424" y="1587"/>
                  <a:ext cx="5" cy="858"/>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964" name="Rectangle 68"/>
                <p:cNvSpPr>
                  <a:spLocks noChangeArrowheads="1"/>
                </p:cNvSpPr>
                <p:nvPr/>
              </p:nvSpPr>
              <p:spPr bwMode="auto">
                <a:xfrm>
                  <a:off x="4429" y="1587"/>
                  <a:ext cx="4" cy="858"/>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965" name="Rectangle 69"/>
                <p:cNvSpPr>
                  <a:spLocks noChangeArrowheads="1"/>
                </p:cNvSpPr>
                <p:nvPr/>
              </p:nvSpPr>
              <p:spPr bwMode="auto">
                <a:xfrm>
                  <a:off x="4433" y="1587"/>
                  <a:ext cx="5" cy="858"/>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966" name="Rectangle 70"/>
                <p:cNvSpPr>
                  <a:spLocks noChangeArrowheads="1"/>
                </p:cNvSpPr>
                <p:nvPr/>
              </p:nvSpPr>
              <p:spPr bwMode="auto">
                <a:xfrm>
                  <a:off x="4438" y="1587"/>
                  <a:ext cx="5" cy="858"/>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967" name="Rectangle 71"/>
                <p:cNvSpPr>
                  <a:spLocks noChangeArrowheads="1"/>
                </p:cNvSpPr>
                <p:nvPr/>
              </p:nvSpPr>
              <p:spPr bwMode="auto">
                <a:xfrm>
                  <a:off x="4443" y="1587"/>
                  <a:ext cx="5" cy="858"/>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968" name="Rectangle 72"/>
                <p:cNvSpPr>
                  <a:spLocks noChangeArrowheads="1"/>
                </p:cNvSpPr>
                <p:nvPr/>
              </p:nvSpPr>
              <p:spPr bwMode="auto">
                <a:xfrm>
                  <a:off x="4232" y="1587"/>
                  <a:ext cx="216" cy="858"/>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969" name="Freeform 73"/>
                <p:cNvSpPr>
                  <a:spLocks/>
                </p:cNvSpPr>
                <p:nvPr/>
              </p:nvSpPr>
              <p:spPr bwMode="auto">
                <a:xfrm>
                  <a:off x="4301" y="3348"/>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970" name="Rectangle 74"/>
                <p:cNvSpPr>
                  <a:spLocks noChangeArrowheads="1"/>
                </p:cNvSpPr>
                <p:nvPr/>
              </p:nvSpPr>
              <p:spPr bwMode="auto">
                <a:xfrm>
                  <a:off x="4326" y="323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29.2</a:t>
                  </a:r>
                  <a:endParaRPr kumimoji="1" lang="en-US" altLang="ko-KR">
                    <a:latin typeface="Tahoma" charset="0"/>
                    <a:ea typeface="굴림" charset="-127"/>
                    <a:cs typeface="굴림" charset="-127"/>
                  </a:endParaRPr>
                </a:p>
              </p:txBody>
            </p:sp>
          </p:grpSp>
          <p:sp>
            <p:nvSpPr>
              <p:cNvPr id="464971" name="Freeform 75"/>
              <p:cNvSpPr>
                <a:spLocks/>
              </p:cNvSpPr>
              <p:nvPr/>
            </p:nvSpPr>
            <p:spPr bwMode="auto">
              <a:xfrm>
                <a:off x="2064" y="3392"/>
                <a:ext cx="2281" cy="64"/>
              </a:xfrm>
              <a:custGeom>
                <a:avLst/>
                <a:gdLst/>
                <a:ahLst/>
                <a:cxnLst>
                  <a:cxn ang="0">
                    <a:pos x="0" y="13"/>
                  </a:cxn>
                  <a:cxn ang="0">
                    <a:pos x="155" y="5"/>
                  </a:cxn>
                  <a:cxn ang="0">
                    <a:pos x="310" y="2"/>
                  </a:cxn>
                  <a:cxn ang="0">
                    <a:pos x="465" y="0"/>
                  </a:cxn>
                </a:cxnLst>
                <a:rect l="0" t="0" r="r" b="b"/>
                <a:pathLst>
                  <a:path w="465" h="13">
                    <a:moveTo>
                      <a:pt x="0" y="13"/>
                    </a:moveTo>
                    <a:lnTo>
                      <a:pt x="155" y="5"/>
                    </a:lnTo>
                    <a:lnTo>
                      <a:pt x="310" y="2"/>
                    </a:lnTo>
                    <a:lnTo>
                      <a:pt x="465" y="0"/>
                    </a:lnTo>
                  </a:path>
                </a:pathLst>
              </a:custGeom>
              <a:noFill/>
              <a:ln w="23813">
                <a:solidFill>
                  <a:srgbClr val="FF0000"/>
                </a:solidFill>
                <a:prstDash val="solid"/>
                <a:round/>
                <a:headEnd/>
                <a:tailEnd/>
              </a:ln>
            </p:spPr>
            <p:txBody>
              <a:bodyPr>
                <a:prstTxWarp prst="textNoShape">
                  <a:avLst/>
                </a:prstTxWarp>
              </a:bodyPr>
              <a:lstStyle/>
              <a:p>
                <a:endParaRPr lang="en-US"/>
              </a:p>
            </p:txBody>
          </p:sp>
        </p:grpSp>
        <p:sp>
          <p:nvSpPr>
            <p:cNvPr id="464972" name="Text Box 76"/>
            <p:cNvSpPr txBox="1">
              <a:spLocks noChangeArrowheads="1"/>
            </p:cNvSpPr>
            <p:nvPr/>
          </p:nvSpPr>
          <p:spPr bwMode="auto">
            <a:xfrm>
              <a:off x="1872" y="359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3" name="Text Box 77"/>
            <p:cNvSpPr txBox="1">
              <a:spLocks noChangeArrowheads="1"/>
            </p:cNvSpPr>
            <p:nvPr/>
          </p:nvSpPr>
          <p:spPr bwMode="auto">
            <a:xfrm>
              <a:off x="2640"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4" name="Text Box 78"/>
            <p:cNvSpPr txBox="1">
              <a:spLocks noChangeArrowheads="1"/>
            </p:cNvSpPr>
            <p:nvPr/>
          </p:nvSpPr>
          <p:spPr bwMode="auto">
            <a:xfrm>
              <a:off x="3408"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5" name="Text Box 79"/>
            <p:cNvSpPr txBox="1">
              <a:spLocks noChangeArrowheads="1"/>
            </p:cNvSpPr>
            <p:nvPr/>
          </p:nvSpPr>
          <p:spPr bwMode="auto">
            <a:xfrm>
              <a:off x="4176"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9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4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4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Date Placeholder 3"/>
          <p:cNvSpPr>
            <a:spLocks noGrp="1"/>
          </p:cNvSpPr>
          <p:nvPr>
            <p:ph type="dt" sz="half" idx="10"/>
          </p:nvPr>
        </p:nvSpPr>
        <p:spPr/>
        <p:txBody>
          <a:bodyPr/>
          <a:lstStyle/>
          <a:p>
            <a:r>
              <a:rPr lang="en-US" smtClean="0"/>
              <a:t>November 2008</a:t>
            </a:r>
            <a:endParaRPr lang="en-US" altLang="ko-KR"/>
          </a:p>
        </p:txBody>
      </p:sp>
      <p:sp>
        <p:nvSpPr>
          <p:cNvPr id="466946" name="Rectangle 2"/>
          <p:cNvSpPr>
            <a:spLocks noGrp="1" noChangeArrowheads="1"/>
          </p:cNvSpPr>
          <p:nvPr>
            <p:ph type="title"/>
          </p:nvPr>
        </p:nvSpPr>
        <p:spPr>
          <a:xfrm>
            <a:off x="1066800" y="228600"/>
            <a:ext cx="7793038" cy="1752600"/>
          </a:xfrm>
        </p:spPr>
        <p:txBody>
          <a:bodyPr/>
          <a:lstStyle/>
          <a:p>
            <a:r>
              <a:rPr lang="en-US" altLang="ko-KR" sz="3600">
                <a:latin typeface="Arial" charset="0"/>
                <a:ea typeface="굴림" charset="-127"/>
                <a:cs typeface="굴림" charset="-127"/>
              </a:rPr>
              <a:t>Balancing Uplink and Downlink Delay of VoIP Traffic in 802.11 WLANs using Adaptive Priority Control (APC)</a:t>
            </a:r>
          </a:p>
        </p:txBody>
      </p:sp>
      <p:pic>
        <p:nvPicPr>
          <p:cNvPr id="466947" name="Picture 3" descr="groot-netwerk-belkin-wireless-access-point">
            <a:hlinkClick r:id="rId3"/>
          </p:cNvPr>
          <p:cNvPicPr>
            <a:picLocks noChangeAspect="1" noChangeArrowheads="1"/>
          </p:cNvPicPr>
          <p:nvPr/>
        </p:nvPicPr>
        <p:blipFill>
          <a:blip r:embed="rId4"/>
          <a:srcRect/>
          <a:stretch>
            <a:fillRect/>
          </a:stretch>
        </p:blipFill>
        <p:spPr bwMode="auto">
          <a:xfrm>
            <a:off x="4038600" y="3333750"/>
            <a:ext cx="819150" cy="819150"/>
          </a:xfrm>
          <a:prstGeom prst="rect">
            <a:avLst/>
          </a:prstGeom>
          <a:noFill/>
        </p:spPr>
      </p:pic>
      <p:pic>
        <p:nvPicPr>
          <p:cNvPr id="466948" name="Picture 4" descr="pda">
            <a:hlinkClick r:id="rId5"/>
          </p:cNvPr>
          <p:cNvPicPr>
            <a:picLocks noChangeAspect="1" noChangeArrowheads="1"/>
          </p:cNvPicPr>
          <p:nvPr/>
        </p:nvPicPr>
        <p:blipFill>
          <a:blip r:embed="rId6"/>
          <a:srcRect/>
          <a:stretch>
            <a:fillRect/>
          </a:stretch>
        </p:blipFill>
        <p:spPr bwMode="auto">
          <a:xfrm>
            <a:off x="1676400" y="5334000"/>
            <a:ext cx="504825" cy="819150"/>
          </a:xfrm>
          <a:prstGeom prst="rect">
            <a:avLst/>
          </a:prstGeom>
          <a:noFill/>
        </p:spPr>
      </p:pic>
      <p:pic>
        <p:nvPicPr>
          <p:cNvPr id="466949" name="Picture 5" descr="pda">
            <a:hlinkClick r:id="rId5"/>
          </p:cNvPr>
          <p:cNvPicPr>
            <a:picLocks noChangeAspect="1" noChangeArrowheads="1"/>
          </p:cNvPicPr>
          <p:nvPr/>
        </p:nvPicPr>
        <p:blipFill>
          <a:blip r:embed="rId6"/>
          <a:srcRect/>
          <a:stretch>
            <a:fillRect/>
          </a:stretch>
        </p:blipFill>
        <p:spPr bwMode="auto">
          <a:xfrm>
            <a:off x="3352800" y="5334000"/>
            <a:ext cx="504825" cy="819150"/>
          </a:xfrm>
          <a:prstGeom prst="rect">
            <a:avLst/>
          </a:prstGeom>
          <a:noFill/>
        </p:spPr>
      </p:pic>
      <p:pic>
        <p:nvPicPr>
          <p:cNvPr id="466950" name="Picture 6" descr="pda">
            <a:hlinkClick r:id="rId5"/>
          </p:cNvPr>
          <p:cNvPicPr>
            <a:picLocks noChangeAspect="1" noChangeArrowheads="1"/>
          </p:cNvPicPr>
          <p:nvPr/>
        </p:nvPicPr>
        <p:blipFill>
          <a:blip r:embed="rId6"/>
          <a:srcRect/>
          <a:stretch>
            <a:fillRect/>
          </a:stretch>
        </p:blipFill>
        <p:spPr bwMode="auto">
          <a:xfrm>
            <a:off x="5105400" y="5334000"/>
            <a:ext cx="504825" cy="819150"/>
          </a:xfrm>
          <a:prstGeom prst="rect">
            <a:avLst/>
          </a:prstGeom>
          <a:noFill/>
        </p:spPr>
      </p:pic>
      <p:pic>
        <p:nvPicPr>
          <p:cNvPr id="466951" name="Picture 7" descr="pda">
            <a:hlinkClick r:id="rId5"/>
          </p:cNvPr>
          <p:cNvPicPr>
            <a:picLocks noChangeAspect="1" noChangeArrowheads="1"/>
          </p:cNvPicPr>
          <p:nvPr/>
        </p:nvPicPr>
        <p:blipFill>
          <a:blip r:embed="rId6"/>
          <a:srcRect/>
          <a:stretch>
            <a:fillRect/>
          </a:stretch>
        </p:blipFill>
        <p:spPr bwMode="auto">
          <a:xfrm>
            <a:off x="6705600" y="5334000"/>
            <a:ext cx="504825" cy="819150"/>
          </a:xfrm>
          <a:prstGeom prst="rect">
            <a:avLst/>
          </a:prstGeom>
          <a:noFill/>
        </p:spPr>
      </p:pic>
      <p:sp>
        <p:nvSpPr>
          <p:cNvPr id="466952" name="Line 8"/>
          <p:cNvSpPr>
            <a:spLocks noChangeShapeType="1"/>
          </p:cNvSpPr>
          <p:nvPr/>
        </p:nvSpPr>
        <p:spPr bwMode="auto">
          <a:xfrm flipV="1">
            <a:off x="2133600" y="4019550"/>
            <a:ext cx="1981200" cy="1295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3" name="Line 9"/>
          <p:cNvSpPr>
            <a:spLocks noChangeShapeType="1"/>
          </p:cNvSpPr>
          <p:nvPr/>
        </p:nvSpPr>
        <p:spPr bwMode="auto">
          <a:xfrm flipV="1">
            <a:off x="3733800" y="4095750"/>
            <a:ext cx="685800" cy="12192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4" name="Line 10"/>
          <p:cNvSpPr>
            <a:spLocks noChangeShapeType="1"/>
          </p:cNvSpPr>
          <p:nvPr/>
        </p:nvSpPr>
        <p:spPr bwMode="auto">
          <a:xfrm flipH="1" flipV="1">
            <a:off x="4572000" y="4019550"/>
            <a:ext cx="762000" cy="1295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5" name="Line 11"/>
          <p:cNvSpPr>
            <a:spLocks noChangeShapeType="1"/>
          </p:cNvSpPr>
          <p:nvPr/>
        </p:nvSpPr>
        <p:spPr bwMode="auto">
          <a:xfrm flipH="1" flipV="1">
            <a:off x="4724400" y="3867150"/>
            <a:ext cx="2209800" cy="14478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6" name="Rectangle 12"/>
          <p:cNvSpPr>
            <a:spLocks noChangeArrowheads="1"/>
          </p:cNvSpPr>
          <p:nvPr/>
        </p:nvSpPr>
        <p:spPr bwMode="auto">
          <a:xfrm rot="3541309">
            <a:off x="2330450" y="4756150"/>
            <a:ext cx="139700" cy="381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7" name="Rectangle 13"/>
          <p:cNvSpPr>
            <a:spLocks noChangeArrowheads="1"/>
          </p:cNvSpPr>
          <p:nvPr/>
        </p:nvSpPr>
        <p:spPr bwMode="auto">
          <a:xfrm rot="1081938">
            <a:off x="3810000" y="5086350"/>
            <a:ext cx="127000" cy="309563"/>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8" name="Rectangle 14"/>
          <p:cNvSpPr>
            <a:spLocks noChangeArrowheads="1"/>
          </p:cNvSpPr>
          <p:nvPr/>
        </p:nvSpPr>
        <p:spPr bwMode="auto">
          <a:xfrm rot="-1820049">
            <a:off x="5334000" y="4933950"/>
            <a:ext cx="152400" cy="304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9" name="Rectangle 15"/>
          <p:cNvSpPr>
            <a:spLocks noChangeArrowheads="1"/>
          </p:cNvSpPr>
          <p:nvPr/>
        </p:nvSpPr>
        <p:spPr bwMode="auto">
          <a:xfrm rot="-3118188">
            <a:off x="6557962" y="5100638"/>
            <a:ext cx="142875" cy="304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0" name="Rectangle 16"/>
          <p:cNvSpPr>
            <a:spLocks noChangeArrowheads="1"/>
          </p:cNvSpPr>
          <p:nvPr/>
        </p:nvSpPr>
        <p:spPr bwMode="auto">
          <a:xfrm rot="3541309">
            <a:off x="4006850" y="3975100"/>
            <a:ext cx="139700" cy="3810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1" name="Rectangle 17"/>
          <p:cNvSpPr>
            <a:spLocks noChangeArrowheads="1"/>
          </p:cNvSpPr>
          <p:nvPr/>
        </p:nvSpPr>
        <p:spPr bwMode="auto">
          <a:xfrm rot="1081938">
            <a:off x="4343400" y="4095750"/>
            <a:ext cx="127000" cy="309563"/>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2" name="Rectangle 18"/>
          <p:cNvSpPr>
            <a:spLocks noChangeArrowheads="1"/>
          </p:cNvSpPr>
          <p:nvPr/>
        </p:nvSpPr>
        <p:spPr bwMode="auto">
          <a:xfrm rot="-1820049">
            <a:off x="4572000" y="4019550"/>
            <a:ext cx="152400" cy="3048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rot="-3118188">
            <a:off x="4881562" y="3633788"/>
            <a:ext cx="142875" cy="3048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4" name="Line 20"/>
          <p:cNvSpPr>
            <a:spLocks noChangeShapeType="1"/>
          </p:cNvSpPr>
          <p:nvPr/>
        </p:nvSpPr>
        <p:spPr bwMode="auto">
          <a:xfrm flipV="1">
            <a:off x="2667000" y="4038600"/>
            <a:ext cx="12192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5" name="Line 21"/>
          <p:cNvSpPr>
            <a:spLocks noChangeShapeType="1"/>
          </p:cNvSpPr>
          <p:nvPr/>
        </p:nvSpPr>
        <p:spPr bwMode="auto">
          <a:xfrm flipH="1">
            <a:off x="2514600" y="4267200"/>
            <a:ext cx="1371600" cy="914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6" name="Line 22"/>
          <p:cNvSpPr>
            <a:spLocks noChangeShapeType="1"/>
          </p:cNvSpPr>
          <p:nvPr/>
        </p:nvSpPr>
        <p:spPr bwMode="auto">
          <a:xfrm flipV="1">
            <a:off x="3962400" y="4191000"/>
            <a:ext cx="3048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7" name="Line 23"/>
          <p:cNvSpPr>
            <a:spLocks noChangeShapeType="1"/>
          </p:cNvSpPr>
          <p:nvPr/>
        </p:nvSpPr>
        <p:spPr bwMode="auto">
          <a:xfrm flipH="1">
            <a:off x="4038600" y="4419600"/>
            <a:ext cx="30480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8" name="Line 24"/>
          <p:cNvSpPr>
            <a:spLocks noChangeShapeType="1"/>
          </p:cNvSpPr>
          <p:nvPr/>
        </p:nvSpPr>
        <p:spPr bwMode="auto">
          <a:xfrm>
            <a:off x="4724400" y="4343400"/>
            <a:ext cx="4572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9" name="Line 25"/>
          <p:cNvSpPr>
            <a:spLocks noChangeShapeType="1"/>
          </p:cNvSpPr>
          <p:nvPr/>
        </p:nvSpPr>
        <p:spPr bwMode="auto">
          <a:xfrm flipH="1" flipV="1">
            <a:off x="4800600" y="4114800"/>
            <a:ext cx="5334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70" name="Line 26"/>
          <p:cNvSpPr>
            <a:spLocks noChangeShapeType="1"/>
          </p:cNvSpPr>
          <p:nvPr/>
        </p:nvSpPr>
        <p:spPr bwMode="auto">
          <a:xfrm>
            <a:off x="5029200" y="3886200"/>
            <a:ext cx="152400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71" name="Line 27"/>
          <p:cNvSpPr>
            <a:spLocks noChangeShapeType="1"/>
          </p:cNvSpPr>
          <p:nvPr/>
        </p:nvSpPr>
        <p:spPr bwMode="auto">
          <a:xfrm flipH="1" flipV="1">
            <a:off x="4800600" y="3962400"/>
            <a:ext cx="1676400" cy="1143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 name="Date Placeholder 4"/>
          <p:cNvSpPr>
            <a:spLocks noGrp="1"/>
          </p:cNvSpPr>
          <p:nvPr>
            <p:ph type="dt" sz="half" idx="10"/>
          </p:nvPr>
        </p:nvSpPr>
        <p:spPr/>
        <p:txBody>
          <a:bodyPr/>
          <a:lstStyle/>
          <a:p>
            <a:r>
              <a:rPr lang="en-US" smtClean="0"/>
              <a:t>November 2008</a:t>
            </a:r>
            <a:endParaRPr lang="en-US"/>
          </a:p>
        </p:txBody>
      </p:sp>
      <p:sp>
        <p:nvSpPr>
          <p:cNvPr id="468994" name="Rectangle 2"/>
          <p:cNvSpPr>
            <a:spLocks noGrp="1" noChangeArrowheads="1"/>
          </p:cNvSpPr>
          <p:nvPr>
            <p:ph type="title"/>
          </p:nvPr>
        </p:nvSpPr>
        <p:spPr/>
        <p:txBody>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Motivation</a:t>
            </a:r>
            <a:endParaRPr lang="en-US" sz="2400">
              <a:latin typeface="Arial" charset="0"/>
              <a:ea typeface="굴림" charset="-127"/>
              <a:cs typeface="굴림" charset="-127"/>
            </a:endParaRPr>
          </a:p>
        </p:txBody>
      </p:sp>
      <p:sp>
        <p:nvSpPr>
          <p:cNvPr id="468995" name="Rectangle 3"/>
          <p:cNvSpPr>
            <a:spLocks noGrp="1" noChangeArrowheads="1"/>
          </p:cNvSpPr>
          <p:nvPr>
            <p:ph type="body" sz="half" idx="2"/>
          </p:nvPr>
        </p:nvSpPr>
        <p:spPr>
          <a:xfrm>
            <a:off x="5140325" y="1600200"/>
            <a:ext cx="3814763" cy="2819400"/>
          </a:xfrm>
        </p:spPr>
        <p:txBody>
          <a:bodyPr/>
          <a:lstStyle/>
          <a:p>
            <a:pPr>
              <a:lnSpc>
                <a:spcPct val="90000"/>
              </a:lnSpc>
            </a:pPr>
            <a:r>
              <a:rPr lang="en-US" altLang="ko-KR" sz="2400">
                <a:ea typeface="굴림" charset="-127"/>
                <a:cs typeface="굴림" charset="-127"/>
              </a:rPr>
              <a:t>Big difference between uplink and downlink delay when channel is congested</a:t>
            </a:r>
          </a:p>
          <a:p>
            <a:pPr>
              <a:lnSpc>
                <a:spcPct val="90000"/>
              </a:lnSpc>
            </a:pPr>
            <a:r>
              <a:rPr lang="en-US" altLang="ko-KR" sz="2400">
                <a:ea typeface="굴림" charset="-127"/>
                <a:cs typeface="굴림" charset="-127"/>
              </a:rPr>
              <a:t>AP has more data, but the same chance to transmit them than nodes</a:t>
            </a:r>
          </a:p>
        </p:txBody>
      </p:sp>
      <p:sp>
        <p:nvSpPr>
          <p:cNvPr id="468996" name="Text Box 4"/>
          <p:cNvSpPr txBox="1">
            <a:spLocks noChangeArrowheads="1"/>
          </p:cNvSpPr>
          <p:nvPr/>
        </p:nvSpPr>
        <p:spPr bwMode="auto">
          <a:xfrm>
            <a:off x="1295400" y="6096000"/>
            <a:ext cx="38925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20 ms packetization interval (64kb/s)</a:t>
            </a:r>
          </a:p>
        </p:txBody>
      </p:sp>
      <p:sp>
        <p:nvSpPr>
          <p:cNvPr id="468997" name="Text Box 5"/>
          <p:cNvSpPr txBox="1">
            <a:spLocks noChangeArrowheads="1"/>
          </p:cNvSpPr>
          <p:nvPr/>
        </p:nvSpPr>
        <p:spPr bwMode="auto">
          <a:xfrm>
            <a:off x="3200400" y="3276600"/>
            <a:ext cx="11112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sp>
        <p:nvSpPr>
          <p:cNvPr id="468998" name="Rectangle 6"/>
          <p:cNvSpPr>
            <a:spLocks noGrp="1" noChangeArrowheads="1"/>
          </p:cNvSpPr>
          <p:nvPr>
            <p:ph sz="half" idx="1"/>
          </p:nvPr>
        </p:nvSpPr>
        <p:spPr>
          <a:xfrm>
            <a:off x="1182688" y="1600200"/>
            <a:ext cx="3814762" cy="4532313"/>
          </a:xfrm>
        </p:spPr>
        <p:txBody>
          <a:bodyPr/>
          <a:lstStyle/>
          <a:p>
            <a:pPr>
              <a:lnSpc>
                <a:spcPct val="80000"/>
              </a:lnSpc>
            </a:pPr>
            <a:endParaRPr lang="en-US" sz="2000"/>
          </a:p>
        </p:txBody>
      </p:sp>
      <p:grpSp>
        <p:nvGrpSpPr>
          <p:cNvPr id="468999" name="Group 7"/>
          <p:cNvGrpSpPr>
            <a:grpSpLocks/>
          </p:cNvGrpSpPr>
          <p:nvPr/>
        </p:nvGrpSpPr>
        <p:grpSpPr bwMode="auto">
          <a:xfrm>
            <a:off x="228600" y="1752600"/>
            <a:ext cx="4873625" cy="4113213"/>
            <a:chOff x="890" y="1108"/>
            <a:chExt cx="2853" cy="2661"/>
          </a:xfrm>
        </p:grpSpPr>
        <p:sp>
          <p:nvSpPr>
            <p:cNvPr id="469000" name="Line 8"/>
            <p:cNvSpPr>
              <a:spLocks noChangeShapeType="1"/>
            </p:cNvSpPr>
            <p:nvPr/>
          </p:nvSpPr>
          <p:spPr bwMode="auto">
            <a:xfrm>
              <a:off x="3408" y="2160"/>
              <a:ext cx="0" cy="1152"/>
            </a:xfrm>
            <a:prstGeom prst="line">
              <a:avLst/>
            </a:prstGeom>
            <a:noFill/>
            <a:ln w="9525">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469001" name="Text Box 9"/>
            <p:cNvSpPr txBox="1">
              <a:spLocks noChangeArrowheads="1"/>
            </p:cNvSpPr>
            <p:nvPr/>
          </p:nvSpPr>
          <p:spPr bwMode="auto">
            <a:xfrm>
              <a:off x="2041" y="2064"/>
              <a:ext cx="651" cy="23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sp>
          <p:nvSpPr>
            <p:cNvPr id="469002" name="Oval 10"/>
            <p:cNvSpPr>
              <a:spLocks noChangeArrowheads="1"/>
            </p:cNvSpPr>
            <p:nvPr/>
          </p:nvSpPr>
          <p:spPr bwMode="auto">
            <a:xfrm rot="-2107330">
              <a:off x="2880" y="2160"/>
              <a:ext cx="192" cy="576"/>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9003" name="Text Box 11"/>
            <p:cNvSpPr txBox="1">
              <a:spLocks noChangeArrowheads="1"/>
            </p:cNvSpPr>
            <p:nvPr/>
          </p:nvSpPr>
          <p:spPr bwMode="auto">
            <a:xfrm>
              <a:off x="2798" y="3120"/>
              <a:ext cx="479" cy="23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Uplink</a:t>
              </a:r>
              <a:endParaRPr kumimoji="1" lang="en-US">
                <a:ea typeface="굴림" charset="-127"/>
                <a:cs typeface="굴림" charset="-127"/>
              </a:endParaRPr>
            </a:p>
          </p:txBody>
        </p:sp>
        <p:sp>
          <p:nvSpPr>
            <p:cNvPr id="469004" name="Rectangle 12"/>
            <p:cNvSpPr>
              <a:spLocks noChangeArrowheads="1"/>
            </p:cNvSpPr>
            <p:nvPr/>
          </p:nvSpPr>
          <p:spPr bwMode="auto">
            <a:xfrm>
              <a:off x="1313" y="1163"/>
              <a:ext cx="2429" cy="2205"/>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69005" name="Line 13"/>
            <p:cNvSpPr>
              <a:spLocks noChangeShapeType="1"/>
            </p:cNvSpPr>
            <p:nvPr/>
          </p:nvSpPr>
          <p:spPr bwMode="auto">
            <a:xfrm>
              <a:off x="1313" y="3000"/>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6" name="Line 14"/>
            <p:cNvSpPr>
              <a:spLocks noChangeShapeType="1"/>
            </p:cNvSpPr>
            <p:nvPr/>
          </p:nvSpPr>
          <p:spPr bwMode="auto">
            <a:xfrm>
              <a:off x="1313" y="26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7" name="Line 15"/>
            <p:cNvSpPr>
              <a:spLocks noChangeShapeType="1"/>
            </p:cNvSpPr>
            <p:nvPr/>
          </p:nvSpPr>
          <p:spPr bwMode="auto">
            <a:xfrm>
              <a:off x="1313" y="22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8" name="Line 16"/>
            <p:cNvSpPr>
              <a:spLocks noChangeShapeType="1"/>
            </p:cNvSpPr>
            <p:nvPr/>
          </p:nvSpPr>
          <p:spPr bwMode="auto">
            <a:xfrm>
              <a:off x="1313" y="1899"/>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9" name="Line 17"/>
            <p:cNvSpPr>
              <a:spLocks noChangeShapeType="1"/>
            </p:cNvSpPr>
            <p:nvPr/>
          </p:nvSpPr>
          <p:spPr bwMode="auto">
            <a:xfrm>
              <a:off x="1313" y="15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0" name="Line 18"/>
            <p:cNvSpPr>
              <a:spLocks noChangeShapeType="1"/>
            </p:cNvSpPr>
            <p:nvPr/>
          </p:nvSpPr>
          <p:spPr bwMode="auto">
            <a:xfrm>
              <a:off x="1313" y="1163"/>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1" name="Rectangle 19"/>
            <p:cNvSpPr>
              <a:spLocks noChangeArrowheads="1"/>
            </p:cNvSpPr>
            <p:nvPr/>
          </p:nvSpPr>
          <p:spPr bwMode="auto">
            <a:xfrm>
              <a:off x="1313" y="1163"/>
              <a:ext cx="2429" cy="2205"/>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69012" name="Line 20"/>
            <p:cNvSpPr>
              <a:spLocks noChangeShapeType="1"/>
            </p:cNvSpPr>
            <p:nvPr/>
          </p:nvSpPr>
          <p:spPr bwMode="auto">
            <a:xfrm>
              <a:off x="1313" y="1163"/>
              <a:ext cx="1" cy="2205"/>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3" name="Line 21"/>
            <p:cNvSpPr>
              <a:spLocks noChangeShapeType="1"/>
            </p:cNvSpPr>
            <p:nvPr/>
          </p:nvSpPr>
          <p:spPr bwMode="auto">
            <a:xfrm>
              <a:off x="1313" y="33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4" name="Line 22"/>
            <p:cNvSpPr>
              <a:spLocks noChangeShapeType="1"/>
            </p:cNvSpPr>
            <p:nvPr/>
          </p:nvSpPr>
          <p:spPr bwMode="auto">
            <a:xfrm>
              <a:off x="1313" y="3000"/>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5" name="Line 23"/>
            <p:cNvSpPr>
              <a:spLocks noChangeShapeType="1"/>
            </p:cNvSpPr>
            <p:nvPr/>
          </p:nvSpPr>
          <p:spPr bwMode="auto">
            <a:xfrm>
              <a:off x="1313" y="26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6" name="Line 24"/>
            <p:cNvSpPr>
              <a:spLocks noChangeShapeType="1"/>
            </p:cNvSpPr>
            <p:nvPr/>
          </p:nvSpPr>
          <p:spPr bwMode="auto">
            <a:xfrm>
              <a:off x="1313" y="22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7" name="Line 25"/>
            <p:cNvSpPr>
              <a:spLocks noChangeShapeType="1"/>
            </p:cNvSpPr>
            <p:nvPr/>
          </p:nvSpPr>
          <p:spPr bwMode="auto">
            <a:xfrm>
              <a:off x="1313" y="1899"/>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8" name="Line 26"/>
            <p:cNvSpPr>
              <a:spLocks noChangeShapeType="1"/>
            </p:cNvSpPr>
            <p:nvPr/>
          </p:nvSpPr>
          <p:spPr bwMode="auto">
            <a:xfrm>
              <a:off x="1313" y="15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9" name="Line 27"/>
            <p:cNvSpPr>
              <a:spLocks noChangeShapeType="1"/>
            </p:cNvSpPr>
            <p:nvPr/>
          </p:nvSpPr>
          <p:spPr bwMode="auto">
            <a:xfrm>
              <a:off x="1313" y="1163"/>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0" name="Line 28"/>
            <p:cNvSpPr>
              <a:spLocks noChangeShapeType="1"/>
            </p:cNvSpPr>
            <p:nvPr/>
          </p:nvSpPr>
          <p:spPr bwMode="auto">
            <a:xfrm>
              <a:off x="1313" y="33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1" name="Line 29"/>
            <p:cNvSpPr>
              <a:spLocks noChangeShapeType="1"/>
            </p:cNvSpPr>
            <p:nvPr/>
          </p:nvSpPr>
          <p:spPr bwMode="auto">
            <a:xfrm flipV="1">
              <a:off x="131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2" name="Line 30"/>
            <p:cNvSpPr>
              <a:spLocks noChangeShapeType="1"/>
            </p:cNvSpPr>
            <p:nvPr/>
          </p:nvSpPr>
          <p:spPr bwMode="auto">
            <a:xfrm flipV="1">
              <a:off x="158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3" name="Line 31"/>
            <p:cNvSpPr>
              <a:spLocks noChangeShapeType="1"/>
            </p:cNvSpPr>
            <p:nvPr/>
          </p:nvSpPr>
          <p:spPr bwMode="auto">
            <a:xfrm flipV="1">
              <a:off x="1855"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4" name="Line 32"/>
            <p:cNvSpPr>
              <a:spLocks noChangeShapeType="1"/>
            </p:cNvSpPr>
            <p:nvPr/>
          </p:nvSpPr>
          <p:spPr bwMode="auto">
            <a:xfrm flipV="1">
              <a:off x="212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5" name="Line 33"/>
            <p:cNvSpPr>
              <a:spLocks noChangeShapeType="1"/>
            </p:cNvSpPr>
            <p:nvPr/>
          </p:nvSpPr>
          <p:spPr bwMode="auto">
            <a:xfrm flipV="1">
              <a:off x="239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6" name="Line 34"/>
            <p:cNvSpPr>
              <a:spLocks noChangeShapeType="1"/>
            </p:cNvSpPr>
            <p:nvPr/>
          </p:nvSpPr>
          <p:spPr bwMode="auto">
            <a:xfrm flipV="1">
              <a:off x="2664"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7" name="Line 35"/>
            <p:cNvSpPr>
              <a:spLocks noChangeShapeType="1"/>
            </p:cNvSpPr>
            <p:nvPr/>
          </p:nvSpPr>
          <p:spPr bwMode="auto">
            <a:xfrm flipV="1">
              <a:off x="293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8" name="Line 36"/>
            <p:cNvSpPr>
              <a:spLocks noChangeShapeType="1"/>
            </p:cNvSpPr>
            <p:nvPr/>
          </p:nvSpPr>
          <p:spPr bwMode="auto">
            <a:xfrm flipV="1">
              <a:off x="320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9" name="Line 37"/>
            <p:cNvSpPr>
              <a:spLocks noChangeShapeType="1"/>
            </p:cNvSpPr>
            <p:nvPr/>
          </p:nvSpPr>
          <p:spPr bwMode="auto">
            <a:xfrm flipV="1">
              <a:off x="347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30" name="Line 38"/>
            <p:cNvSpPr>
              <a:spLocks noChangeShapeType="1"/>
            </p:cNvSpPr>
            <p:nvPr/>
          </p:nvSpPr>
          <p:spPr bwMode="auto">
            <a:xfrm flipV="1">
              <a:off x="374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31" name="Freeform 39"/>
            <p:cNvSpPr>
              <a:spLocks/>
            </p:cNvSpPr>
            <p:nvPr/>
          </p:nvSpPr>
          <p:spPr bwMode="auto">
            <a:xfrm>
              <a:off x="1450" y="3354"/>
              <a:ext cx="2155" cy="5"/>
            </a:xfrm>
            <a:custGeom>
              <a:avLst/>
              <a:gdLst/>
              <a:ahLst/>
              <a:cxnLst>
                <a:cxn ang="0">
                  <a:pos x="0" y="1"/>
                </a:cxn>
                <a:cxn ang="0">
                  <a:pos x="59" y="1"/>
                </a:cxn>
                <a:cxn ang="0">
                  <a:pos x="118" y="1"/>
                </a:cxn>
                <a:cxn ang="0">
                  <a:pos x="178" y="1"/>
                </a:cxn>
                <a:cxn ang="0">
                  <a:pos x="237" y="1"/>
                </a:cxn>
                <a:cxn ang="0">
                  <a:pos x="296" y="1"/>
                </a:cxn>
                <a:cxn ang="0">
                  <a:pos x="356" y="1"/>
                </a:cxn>
                <a:cxn ang="0">
                  <a:pos x="415" y="0"/>
                </a:cxn>
                <a:cxn ang="0">
                  <a:pos x="474" y="0"/>
                </a:cxn>
              </a:cxnLst>
              <a:rect l="0" t="0" r="r" b="b"/>
              <a:pathLst>
                <a:path w="474" h="1">
                  <a:moveTo>
                    <a:pt x="0" y="1"/>
                  </a:moveTo>
                  <a:lnTo>
                    <a:pt x="59" y="1"/>
                  </a:lnTo>
                  <a:lnTo>
                    <a:pt x="118" y="1"/>
                  </a:lnTo>
                  <a:lnTo>
                    <a:pt x="178" y="1"/>
                  </a:lnTo>
                  <a:lnTo>
                    <a:pt x="237" y="1"/>
                  </a:lnTo>
                  <a:lnTo>
                    <a:pt x="296" y="1"/>
                  </a:lnTo>
                  <a:lnTo>
                    <a:pt x="356" y="1"/>
                  </a:lnTo>
                  <a:lnTo>
                    <a:pt x="415" y="0"/>
                  </a:lnTo>
                  <a:lnTo>
                    <a:pt x="474"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69032" name="Freeform 40"/>
            <p:cNvSpPr>
              <a:spLocks/>
            </p:cNvSpPr>
            <p:nvPr/>
          </p:nvSpPr>
          <p:spPr bwMode="auto">
            <a:xfrm>
              <a:off x="1450" y="1517"/>
              <a:ext cx="2155" cy="1824"/>
            </a:xfrm>
            <a:custGeom>
              <a:avLst/>
              <a:gdLst/>
              <a:ahLst/>
              <a:cxnLst>
                <a:cxn ang="0">
                  <a:pos x="0" y="401"/>
                </a:cxn>
                <a:cxn ang="0">
                  <a:pos x="59" y="396"/>
                </a:cxn>
                <a:cxn ang="0">
                  <a:pos x="118" y="375"/>
                </a:cxn>
                <a:cxn ang="0">
                  <a:pos x="178" y="351"/>
                </a:cxn>
                <a:cxn ang="0">
                  <a:pos x="237" y="262"/>
                </a:cxn>
                <a:cxn ang="0">
                  <a:pos x="296" y="206"/>
                </a:cxn>
                <a:cxn ang="0">
                  <a:pos x="356" y="99"/>
                </a:cxn>
                <a:cxn ang="0">
                  <a:pos x="415" y="35"/>
                </a:cxn>
                <a:cxn ang="0">
                  <a:pos x="474" y="0"/>
                </a:cxn>
              </a:cxnLst>
              <a:rect l="0" t="0" r="r" b="b"/>
              <a:pathLst>
                <a:path w="474" h="401">
                  <a:moveTo>
                    <a:pt x="0" y="401"/>
                  </a:moveTo>
                  <a:lnTo>
                    <a:pt x="59" y="396"/>
                  </a:lnTo>
                  <a:lnTo>
                    <a:pt x="118" y="375"/>
                  </a:lnTo>
                  <a:lnTo>
                    <a:pt x="178" y="351"/>
                  </a:lnTo>
                  <a:lnTo>
                    <a:pt x="237" y="262"/>
                  </a:lnTo>
                  <a:lnTo>
                    <a:pt x="296" y="206"/>
                  </a:lnTo>
                  <a:lnTo>
                    <a:pt x="356" y="99"/>
                  </a:lnTo>
                  <a:lnTo>
                    <a:pt x="415" y="35"/>
                  </a:lnTo>
                  <a:lnTo>
                    <a:pt x="474"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69033" name="Freeform 41"/>
            <p:cNvSpPr>
              <a:spLocks/>
            </p:cNvSpPr>
            <p:nvPr/>
          </p:nvSpPr>
          <p:spPr bwMode="auto">
            <a:xfrm>
              <a:off x="1450" y="3359"/>
              <a:ext cx="2155" cy="4"/>
            </a:xfrm>
            <a:custGeom>
              <a:avLst/>
              <a:gdLst/>
              <a:ahLst/>
              <a:cxnLst>
                <a:cxn ang="0">
                  <a:pos x="0" y="1"/>
                </a:cxn>
                <a:cxn ang="0">
                  <a:pos x="59" y="1"/>
                </a:cxn>
                <a:cxn ang="0">
                  <a:pos x="118" y="1"/>
                </a:cxn>
                <a:cxn ang="0">
                  <a:pos x="178" y="1"/>
                </a:cxn>
                <a:cxn ang="0">
                  <a:pos x="237" y="0"/>
                </a:cxn>
                <a:cxn ang="0">
                  <a:pos x="296" y="0"/>
                </a:cxn>
                <a:cxn ang="0">
                  <a:pos x="356" y="0"/>
                </a:cxn>
                <a:cxn ang="0">
                  <a:pos x="415" y="0"/>
                </a:cxn>
                <a:cxn ang="0">
                  <a:pos x="474" y="0"/>
                </a:cxn>
              </a:cxnLst>
              <a:rect l="0" t="0" r="r" b="b"/>
              <a:pathLst>
                <a:path w="474" h="1">
                  <a:moveTo>
                    <a:pt x="0" y="1"/>
                  </a:moveTo>
                  <a:lnTo>
                    <a:pt x="59" y="1"/>
                  </a:lnTo>
                  <a:lnTo>
                    <a:pt x="118" y="1"/>
                  </a:lnTo>
                  <a:lnTo>
                    <a:pt x="178" y="1"/>
                  </a:lnTo>
                  <a:lnTo>
                    <a:pt x="237" y="0"/>
                  </a:lnTo>
                  <a:lnTo>
                    <a:pt x="296" y="0"/>
                  </a:lnTo>
                  <a:lnTo>
                    <a:pt x="356" y="0"/>
                  </a:lnTo>
                  <a:lnTo>
                    <a:pt x="415" y="0"/>
                  </a:lnTo>
                  <a:lnTo>
                    <a:pt x="474"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69034" name="Freeform 42"/>
            <p:cNvSpPr>
              <a:spLocks/>
            </p:cNvSpPr>
            <p:nvPr/>
          </p:nvSpPr>
          <p:spPr bwMode="auto">
            <a:xfrm>
              <a:off x="1450" y="1931"/>
              <a:ext cx="2155" cy="1419"/>
            </a:xfrm>
            <a:custGeom>
              <a:avLst/>
              <a:gdLst/>
              <a:ahLst/>
              <a:cxnLst>
                <a:cxn ang="0">
                  <a:pos x="0" y="312"/>
                </a:cxn>
                <a:cxn ang="0">
                  <a:pos x="59" y="311"/>
                </a:cxn>
                <a:cxn ang="0">
                  <a:pos x="118" y="302"/>
                </a:cxn>
                <a:cxn ang="0">
                  <a:pos x="178" y="301"/>
                </a:cxn>
                <a:cxn ang="0">
                  <a:pos x="237" y="272"/>
                </a:cxn>
                <a:cxn ang="0">
                  <a:pos x="296" y="222"/>
                </a:cxn>
                <a:cxn ang="0">
                  <a:pos x="356" y="162"/>
                </a:cxn>
                <a:cxn ang="0">
                  <a:pos x="415" y="49"/>
                </a:cxn>
                <a:cxn ang="0">
                  <a:pos x="474" y="0"/>
                </a:cxn>
              </a:cxnLst>
              <a:rect l="0" t="0" r="r" b="b"/>
              <a:pathLst>
                <a:path w="474" h="312">
                  <a:moveTo>
                    <a:pt x="0" y="312"/>
                  </a:moveTo>
                  <a:lnTo>
                    <a:pt x="59" y="311"/>
                  </a:lnTo>
                  <a:lnTo>
                    <a:pt x="118" y="302"/>
                  </a:lnTo>
                  <a:lnTo>
                    <a:pt x="178" y="301"/>
                  </a:lnTo>
                  <a:lnTo>
                    <a:pt x="237" y="272"/>
                  </a:lnTo>
                  <a:lnTo>
                    <a:pt x="296" y="222"/>
                  </a:lnTo>
                  <a:lnTo>
                    <a:pt x="356" y="162"/>
                  </a:lnTo>
                  <a:lnTo>
                    <a:pt x="415" y="49"/>
                  </a:lnTo>
                  <a:lnTo>
                    <a:pt x="474"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69035" name="Freeform 43"/>
            <p:cNvSpPr>
              <a:spLocks/>
            </p:cNvSpPr>
            <p:nvPr/>
          </p:nvSpPr>
          <p:spPr bwMode="auto">
            <a:xfrm>
              <a:off x="1436"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6" name="Freeform 44"/>
            <p:cNvSpPr>
              <a:spLocks/>
            </p:cNvSpPr>
            <p:nvPr/>
          </p:nvSpPr>
          <p:spPr bwMode="auto">
            <a:xfrm>
              <a:off x="1704"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7" name="Freeform 45"/>
            <p:cNvSpPr>
              <a:spLocks/>
            </p:cNvSpPr>
            <p:nvPr/>
          </p:nvSpPr>
          <p:spPr bwMode="auto">
            <a:xfrm>
              <a:off x="1973"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8" name="Freeform 46"/>
            <p:cNvSpPr>
              <a:spLocks/>
            </p:cNvSpPr>
            <p:nvPr/>
          </p:nvSpPr>
          <p:spPr bwMode="auto">
            <a:xfrm>
              <a:off x="2246"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9" name="Freeform 47"/>
            <p:cNvSpPr>
              <a:spLocks/>
            </p:cNvSpPr>
            <p:nvPr/>
          </p:nvSpPr>
          <p:spPr bwMode="auto">
            <a:xfrm>
              <a:off x="2514"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0" name="Freeform 48"/>
            <p:cNvSpPr>
              <a:spLocks/>
            </p:cNvSpPr>
            <p:nvPr/>
          </p:nvSpPr>
          <p:spPr bwMode="auto">
            <a:xfrm>
              <a:off x="2782"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1" name="Freeform 49"/>
            <p:cNvSpPr>
              <a:spLocks/>
            </p:cNvSpPr>
            <p:nvPr/>
          </p:nvSpPr>
          <p:spPr bwMode="auto">
            <a:xfrm>
              <a:off x="3055"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2" name="Freeform 50"/>
            <p:cNvSpPr>
              <a:spLocks/>
            </p:cNvSpPr>
            <p:nvPr/>
          </p:nvSpPr>
          <p:spPr bwMode="auto">
            <a:xfrm>
              <a:off x="3323" y="3341"/>
              <a:ext cx="28" cy="27"/>
            </a:xfrm>
            <a:custGeom>
              <a:avLst/>
              <a:gdLst/>
              <a:ahLst/>
              <a:cxnLst>
                <a:cxn ang="0">
                  <a:pos x="14" y="0"/>
                </a:cxn>
                <a:cxn ang="0">
                  <a:pos x="28" y="13"/>
                </a:cxn>
                <a:cxn ang="0">
                  <a:pos x="14" y="27"/>
                </a:cxn>
                <a:cxn ang="0">
                  <a:pos x="0" y="13"/>
                </a:cxn>
                <a:cxn ang="0">
                  <a:pos x="14" y="0"/>
                </a:cxn>
              </a:cxnLst>
              <a:rect l="0" t="0" r="r" b="b"/>
              <a:pathLst>
                <a:path w="28" h="27">
                  <a:moveTo>
                    <a:pt x="14" y="0"/>
                  </a:moveTo>
                  <a:lnTo>
                    <a:pt x="28" y="13"/>
                  </a:lnTo>
                  <a:lnTo>
                    <a:pt x="14" y="27"/>
                  </a:lnTo>
                  <a:lnTo>
                    <a:pt x="0" y="13"/>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3" name="Freeform 51"/>
            <p:cNvSpPr>
              <a:spLocks/>
            </p:cNvSpPr>
            <p:nvPr/>
          </p:nvSpPr>
          <p:spPr bwMode="auto">
            <a:xfrm>
              <a:off x="3592" y="3341"/>
              <a:ext cx="27" cy="27"/>
            </a:xfrm>
            <a:custGeom>
              <a:avLst/>
              <a:gdLst/>
              <a:ahLst/>
              <a:cxnLst>
                <a:cxn ang="0">
                  <a:pos x="13" y="0"/>
                </a:cxn>
                <a:cxn ang="0">
                  <a:pos x="27" y="13"/>
                </a:cxn>
                <a:cxn ang="0">
                  <a:pos x="13" y="27"/>
                </a:cxn>
                <a:cxn ang="0">
                  <a:pos x="0" y="13"/>
                </a:cxn>
                <a:cxn ang="0">
                  <a:pos x="13" y="0"/>
                </a:cxn>
              </a:cxnLst>
              <a:rect l="0" t="0" r="r" b="b"/>
              <a:pathLst>
                <a:path w="27" h="27">
                  <a:moveTo>
                    <a:pt x="13" y="0"/>
                  </a:moveTo>
                  <a:lnTo>
                    <a:pt x="27" y="13"/>
                  </a:lnTo>
                  <a:lnTo>
                    <a:pt x="13" y="27"/>
                  </a:lnTo>
                  <a:lnTo>
                    <a:pt x="0" y="13"/>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4" name="Rectangle 52"/>
            <p:cNvSpPr>
              <a:spLocks noChangeArrowheads="1"/>
            </p:cNvSpPr>
            <p:nvPr/>
          </p:nvSpPr>
          <p:spPr bwMode="auto">
            <a:xfrm>
              <a:off x="1436" y="3327"/>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5" name="Rectangle 53"/>
            <p:cNvSpPr>
              <a:spLocks noChangeArrowheads="1"/>
            </p:cNvSpPr>
            <p:nvPr/>
          </p:nvSpPr>
          <p:spPr bwMode="auto">
            <a:xfrm>
              <a:off x="1704" y="330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6" name="Rectangle 54"/>
            <p:cNvSpPr>
              <a:spLocks noChangeArrowheads="1"/>
            </p:cNvSpPr>
            <p:nvPr/>
          </p:nvSpPr>
          <p:spPr bwMode="auto">
            <a:xfrm>
              <a:off x="1973" y="320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7" name="Rectangle 55"/>
            <p:cNvSpPr>
              <a:spLocks noChangeArrowheads="1"/>
            </p:cNvSpPr>
            <p:nvPr/>
          </p:nvSpPr>
          <p:spPr bwMode="auto">
            <a:xfrm>
              <a:off x="2246" y="3100"/>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8" name="Rectangle 56"/>
            <p:cNvSpPr>
              <a:spLocks noChangeArrowheads="1"/>
            </p:cNvSpPr>
            <p:nvPr/>
          </p:nvSpPr>
          <p:spPr bwMode="auto">
            <a:xfrm>
              <a:off x="2514" y="2695"/>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9" name="Rectangle 57"/>
            <p:cNvSpPr>
              <a:spLocks noChangeArrowheads="1"/>
            </p:cNvSpPr>
            <p:nvPr/>
          </p:nvSpPr>
          <p:spPr bwMode="auto">
            <a:xfrm>
              <a:off x="2782" y="2440"/>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0" name="Rectangle 58"/>
            <p:cNvSpPr>
              <a:spLocks noChangeArrowheads="1"/>
            </p:cNvSpPr>
            <p:nvPr/>
          </p:nvSpPr>
          <p:spPr bwMode="auto">
            <a:xfrm>
              <a:off x="3055" y="195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1" name="Rectangle 59"/>
            <p:cNvSpPr>
              <a:spLocks noChangeArrowheads="1"/>
            </p:cNvSpPr>
            <p:nvPr/>
          </p:nvSpPr>
          <p:spPr bwMode="auto">
            <a:xfrm>
              <a:off x="3323" y="1663"/>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2" name="Rectangle 60"/>
            <p:cNvSpPr>
              <a:spLocks noChangeArrowheads="1"/>
            </p:cNvSpPr>
            <p:nvPr/>
          </p:nvSpPr>
          <p:spPr bwMode="auto">
            <a:xfrm>
              <a:off x="3592" y="1504"/>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3" name="Freeform 61"/>
            <p:cNvSpPr>
              <a:spLocks/>
            </p:cNvSpPr>
            <p:nvPr/>
          </p:nvSpPr>
          <p:spPr bwMode="auto">
            <a:xfrm>
              <a:off x="1436" y="3350"/>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4" name="Freeform 62"/>
            <p:cNvSpPr>
              <a:spLocks/>
            </p:cNvSpPr>
            <p:nvPr/>
          </p:nvSpPr>
          <p:spPr bwMode="auto">
            <a:xfrm>
              <a:off x="1704" y="3350"/>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5" name="Freeform 63"/>
            <p:cNvSpPr>
              <a:spLocks/>
            </p:cNvSpPr>
            <p:nvPr/>
          </p:nvSpPr>
          <p:spPr bwMode="auto">
            <a:xfrm>
              <a:off x="1973"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6" name="Freeform 64"/>
            <p:cNvSpPr>
              <a:spLocks/>
            </p:cNvSpPr>
            <p:nvPr/>
          </p:nvSpPr>
          <p:spPr bwMode="auto">
            <a:xfrm>
              <a:off x="2246"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7" name="Freeform 65"/>
            <p:cNvSpPr>
              <a:spLocks/>
            </p:cNvSpPr>
            <p:nvPr/>
          </p:nvSpPr>
          <p:spPr bwMode="auto">
            <a:xfrm>
              <a:off x="2514"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8" name="Freeform 66"/>
            <p:cNvSpPr>
              <a:spLocks/>
            </p:cNvSpPr>
            <p:nvPr/>
          </p:nvSpPr>
          <p:spPr bwMode="auto">
            <a:xfrm>
              <a:off x="2782"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9" name="Freeform 67"/>
            <p:cNvSpPr>
              <a:spLocks/>
            </p:cNvSpPr>
            <p:nvPr/>
          </p:nvSpPr>
          <p:spPr bwMode="auto">
            <a:xfrm>
              <a:off x="3055"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0" name="Freeform 68"/>
            <p:cNvSpPr>
              <a:spLocks/>
            </p:cNvSpPr>
            <p:nvPr/>
          </p:nvSpPr>
          <p:spPr bwMode="auto">
            <a:xfrm>
              <a:off x="3323"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1" name="Freeform 69"/>
            <p:cNvSpPr>
              <a:spLocks/>
            </p:cNvSpPr>
            <p:nvPr/>
          </p:nvSpPr>
          <p:spPr bwMode="auto">
            <a:xfrm>
              <a:off x="3592" y="3345"/>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2" name="Rectangle 70"/>
            <p:cNvSpPr>
              <a:spLocks noChangeArrowheads="1"/>
            </p:cNvSpPr>
            <p:nvPr/>
          </p:nvSpPr>
          <p:spPr bwMode="auto">
            <a:xfrm>
              <a:off x="1432" y="3332"/>
              <a:ext cx="41" cy="40"/>
            </a:xfrm>
            <a:prstGeom prst="rect">
              <a:avLst/>
            </a:prstGeom>
            <a:noFill/>
            <a:ln w="9525">
              <a:noFill/>
              <a:miter lim="800000"/>
              <a:headEnd/>
              <a:tailEnd/>
            </a:ln>
          </p:spPr>
          <p:txBody>
            <a:bodyPr>
              <a:prstTxWarp prst="textNoShape">
                <a:avLst/>
              </a:prstTxWarp>
            </a:bodyPr>
            <a:lstStyle/>
            <a:p>
              <a:endParaRPr lang="en-US"/>
            </a:p>
          </p:txBody>
        </p:sp>
        <p:sp>
          <p:nvSpPr>
            <p:cNvPr id="469063" name="Line 71"/>
            <p:cNvSpPr>
              <a:spLocks noChangeShapeType="1"/>
            </p:cNvSpPr>
            <p:nvPr/>
          </p:nvSpPr>
          <p:spPr bwMode="auto">
            <a:xfrm flipH="1" flipV="1">
              <a:off x="1436" y="333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4" name="Line 72"/>
            <p:cNvSpPr>
              <a:spLocks noChangeShapeType="1"/>
            </p:cNvSpPr>
            <p:nvPr/>
          </p:nvSpPr>
          <p:spPr bwMode="auto">
            <a:xfrm>
              <a:off x="1450" y="335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5" name="Line 73"/>
            <p:cNvSpPr>
              <a:spLocks noChangeShapeType="1"/>
            </p:cNvSpPr>
            <p:nvPr/>
          </p:nvSpPr>
          <p:spPr bwMode="auto">
            <a:xfrm flipH="1">
              <a:off x="1436" y="335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6" name="Line 74"/>
            <p:cNvSpPr>
              <a:spLocks noChangeShapeType="1"/>
            </p:cNvSpPr>
            <p:nvPr/>
          </p:nvSpPr>
          <p:spPr bwMode="auto">
            <a:xfrm flipV="1">
              <a:off x="1450" y="333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7" name="Rectangle 75"/>
            <p:cNvSpPr>
              <a:spLocks noChangeArrowheads="1"/>
            </p:cNvSpPr>
            <p:nvPr/>
          </p:nvSpPr>
          <p:spPr bwMode="auto">
            <a:xfrm>
              <a:off x="1700" y="3327"/>
              <a:ext cx="41" cy="41"/>
            </a:xfrm>
            <a:prstGeom prst="rect">
              <a:avLst/>
            </a:prstGeom>
            <a:noFill/>
            <a:ln w="9525">
              <a:noFill/>
              <a:miter lim="800000"/>
              <a:headEnd/>
              <a:tailEnd/>
            </a:ln>
          </p:spPr>
          <p:txBody>
            <a:bodyPr>
              <a:prstTxWarp prst="textNoShape">
                <a:avLst/>
              </a:prstTxWarp>
            </a:bodyPr>
            <a:lstStyle/>
            <a:p>
              <a:endParaRPr lang="en-US"/>
            </a:p>
          </p:txBody>
        </p:sp>
        <p:sp>
          <p:nvSpPr>
            <p:cNvPr id="469068" name="Line 76"/>
            <p:cNvSpPr>
              <a:spLocks noChangeShapeType="1"/>
            </p:cNvSpPr>
            <p:nvPr/>
          </p:nvSpPr>
          <p:spPr bwMode="auto">
            <a:xfrm flipH="1" flipV="1">
              <a:off x="1704"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9" name="Line 77"/>
            <p:cNvSpPr>
              <a:spLocks noChangeShapeType="1"/>
            </p:cNvSpPr>
            <p:nvPr/>
          </p:nvSpPr>
          <p:spPr bwMode="auto">
            <a:xfrm>
              <a:off x="1718"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0" name="Line 78"/>
            <p:cNvSpPr>
              <a:spLocks noChangeShapeType="1"/>
            </p:cNvSpPr>
            <p:nvPr/>
          </p:nvSpPr>
          <p:spPr bwMode="auto">
            <a:xfrm flipH="1">
              <a:off x="1704"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1" name="Line 79"/>
            <p:cNvSpPr>
              <a:spLocks noChangeShapeType="1"/>
            </p:cNvSpPr>
            <p:nvPr/>
          </p:nvSpPr>
          <p:spPr bwMode="auto">
            <a:xfrm flipV="1">
              <a:off x="1718"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2" name="Rectangle 80"/>
            <p:cNvSpPr>
              <a:spLocks noChangeArrowheads="1"/>
            </p:cNvSpPr>
            <p:nvPr/>
          </p:nvSpPr>
          <p:spPr bwMode="auto">
            <a:xfrm>
              <a:off x="1968" y="3286"/>
              <a:ext cx="41" cy="41"/>
            </a:xfrm>
            <a:prstGeom prst="rect">
              <a:avLst/>
            </a:prstGeom>
            <a:noFill/>
            <a:ln w="9525">
              <a:noFill/>
              <a:miter lim="800000"/>
              <a:headEnd/>
              <a:tailEnd/>
            </a:ln>
          </p:spPr>
          <p:txBody>
            <a:bodyPr>
              <a:prstTxWarp prst="textNoShape">
                <a:avLst/>
              </a:prstTxWarp>
            </a:bodyPr>
            <a:lstStyle/>
            <a:p>
              <a:endParaRPr lang="en-US"/>
            </a:p>
          </p:txBody>
        </p:sp>
        <p:sp>
          <p:nvSpPr>
            <p:cNvPr id="469073" name="Line 81"/>
            <p:cNvSpPr>
              <a:spLocks noChangeShapeType="1"/>
            </p:cNvSpPr>
            <p:nvPr/>
          </p:nvSpPr>
          <p:spPr bwMode="auto">
            <a:xfrm flipH="1" flipV="1">
              <a:off x="1973" y="3291"/>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4" name="Line 82"/>
            <p:cNvSpPr>
              <a:spLocks noChangeShapeType="1"/>
            </p:cNvSpPr>
            <p:nvPr/>
          </p:nvSpPr>
          <p:spPr bwMode="auto">
            <a:xfrm>
              <a:off x="1986" y="330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5" name="Line 83"/>
            <p:cNvSpPr>
              <a:spLocks noChangeShapeType="1"/>
            </p:cNvSpPr>
            <p:nvPr/>
          </p:nvSpPr>
          <p:spPr bwMode="auto">
            <a:xfrm flipH="1">
              <a:off x="1973" y="330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6" name="Line 84"/>
            <p:cNvSpPr>
              <a:spLocks noChangeShapeType="1"/>
            </p:cNvSpPr>
            <p:nvPr/>
          </p:nvSpPr>
          <p:spPr bwMode="auto">
            <a:xfrm flipV="1">
              <a:off x="1986" y="3291"/>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7" name="Rectangle 85"/>
            <p:cNvSpPr>
              <a:spLocks noChangeArrowheads="1"/>
            </p:cNvSpPr>
            <p:nvPr/>
          </p:nvSpPr>
          <p:spPr bwMode="auto">
            <a:xfrm>
              <a:off x="2241" y="3282"/>
              <a:ext cx="41" cy="40"/>
            </a:xfrm>
            <a:prstGeom prst="rect">
              <a:avLst/>
            </a:prstGeom>
            <a:noFill/>
            <a:ln w="9525">
              <a:noFill/>
              <a:miter lim="800000"/>
              <a:headEnd/>
              <a:tailEnd/>
            </a:ln>
          </p:spPr>
          <p:txBody>
            <a:bodyPr>
              <a:prstTxWarp prst="textNoShape">
                <a:avLst/>
              </a:prstTxWarp>
            </a:bodyPr>
            <a:lstStyle/>
            <a:p>
              <a:endParaRPr lang="en-US"/>
            </a:p>
          </p:txBody>
        </p:sp>
        <p:sp>
          <p:nvSpPr>
            <p:cNvPr id="469078" name="Line 86"/>
            <p:cNvSpPr>
              <a:spLocks noChangeShapeType="1"/>
            </p:cNvSpPr>
            <p:nvPr/>
          </p:nvSpPr>
          <p:spPr bwMode="auto">
            <a:xfrm flipH="1" flipV="1">
              <a:off x="2246" y="328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9" name="Line 87"/>
            <p:cNvSpPr>
              <a:spLocks noChangeShapeType="1"/>
            </p:cNvSpPr>
            <p:nvPr/>
          </p:nvSpPr>
          <p:spPr bwMode="auto">
            <a:xfrm>
              <a:off x="2259" y="330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0" name="Line 88"/>
            <p:cNvSpPr>
              <a:spLocks noChangeShapeType="1"/>
            </p:cNvSpPr>
            <p:nvPr/>
          </p:nvSpPr>
          <p:spPr bwMode="auto">
            <a:xfrm flipH="1">
              <a:off x="2246" y="330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1" name="Line 89"/>
            <p:cNvSpPr>
              <a:spLocks noChangeShapeType="1"/>
            </p:cNvSpPr>
            <p:nvPr/>
          </p:nvSpPr>
          <p:spPr bwMode="auto">
            <a:xfrm flipV="1">
              <a:off x="2259" y="328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2" name="Rectangle 90"/>
            <p:cNvSpPr>
              <a:spLocks noChangeArrowheads="1"/>
            </p:cNvSpPr>
            <p:nvPr/>
          </p:nvSpPr>
          <p:spPr bwMode="auto">
            <a:xfrm>
              <a:off x="2509" y="3150"/>
              <a:ext cx="41" cy="41"/>
            </a:xfrm>
            <a:prstGeom prst="rect">
              <a:avLst/>
            </a:prstGeom>
            <a:noFill/>
            <a:ln w="9525">
              <a:noFill/>
              <a:miter lim="800000"/>
              <a:headEnd/>
              <a:tailEnd/>
            </a:ln>
          </p:spPr>
          <p:txBody>
            <a:bodyPr>
              <a:prstTxWarp prst="textNoShape">
                <a:avLst/>
              </a:prstTxWarp>
            </a:bodyPr>
            <a:lstStyle/>
            <a:p>
              <a:endParaRPr lang="en-US"/>
            </a:p>
          </p:txBody>
        </p:sp>
        <p:sp>
          <p:nvSpPr>
            <p:cNvPr id="469083" name="Line 91"/>
            <p:cNvSpPr>
              <a:spLocks noChangeShapeType="1"/>
            </p:cNvSpPr>
            <p:nvPr/>
          </p:nvSpPr>
          <p:spPr bwMode="auto">
            <a:xfrm flipH="1" flipV="1">
              <a:off x="2514" y="31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4" name="Line 92"/>
            <p:cNvSpPr>
              <a:spLocks noChangeShapeType="1"/>
            </p:cNvSpPr>
            <p:nvPr/>
          </p:nvSpPr>
          <p:spPr bwMode="auto">
            <a:xfrm>
              <a:off x="2528" y="31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5" name="Line 93"/>
            <p:cNvSpPr>
              <a:spLocks noChangeShapeType="1"/>
            </p:cNvSpPr>
            <p:nvPr/>
          </p:nvSpPr>
          <p:spPr bwMode="auto">
            <a:xfrm flipH="1">
              <a:off x="2514" y="31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6" name="Line 94"/>
            <p:cNvSpPr>
              <a:spLocks noChangeShapeType="1"/>
            </p:cNvSpPr>
            <p:nvPr/>
          </p:nvSpPr>
          <p:spPr bwMode="auto">
            <a:xfrm flipV="1">
              <a:off x="2528" y="31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7" name="Rectangle 95"/>
            <p:cNvSpPr>
              <a:spLocks noChangeArrowheads="1"/>
            </p:cNvSpPr>
            <p:nvPr/>
          </p:nvSpPr>
          <p:spPr bwMode="auto">
            <a:xfrm>
              <a:off x="2778" y="2922"/>
              <a:ext cx="41" cy="41"/>
            </a:xfrm>
            <a:prstGeom prst="rect">
              <a:avLst/>
            </a:prstGeom>
            <a:noFill/>
            <a:ln w="9525">
              <a:noFill/>
              <a:miter lim="800000"/>
              <a:headEnd/>
              <a:tailEnd/>
            </a:ln>
          </p:spPr>
          <p:txBody>
            <a:bodyPr>
              <a:prstTxWarp prst="textNoShape">
                <a:avLst/>
              </a:prstTxWarp>
            </a:bodyPr>
            <a:lstStyle/>
            <a:p>
              <a:endParaRPr lang="en-US"/>
            </a:p>
          </p:txBody>
        </p:sp>
        <p:sp>
          <p:nvSpPr>
            <p:cNvPr id="469088" name="Line 96"/>
            <p:cNvSpPr>
              <a:spLocks noChangeShapeType="1"/>
            </p:cNvSpPr>
            <p:nvPr/>
          </p:nvSpPr>
          <p:spPr bwMode="auto">
            <a:xfrm flipH="1" flipV="1">
              <a:off x="2782"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9" name="Line 97"/>
            <p:cNvSpPr>
              <a:spLocks noChangeShapeType="1"/>
            </p:cNvSpPr>
            <p:nvPr/>
          </p:nvSpPr>
          <p:spPr bwMode="auto">
            <a:xfrm>
              <a:off x="2796"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0" name="Line 98"/>
            <p:cNvSpPr>
              <a:spLocks noChangeShapeType="1"/>
            </p:cNvSpPr>
            <p:nvPr/>
          </p:nvSpPr>
          <p:spPr bwMode="auto">
            <a:xfrm flipH="1">
              <a:off x="2782"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1" name="Line 99"/>
            <p:cNvSpPr>
              <a:spLocks noChangeShapeType="1"/>
            </p:cNvSpPr>
            <p:nvPr/>
          </p:nvSpPr>
          <p:spPr bwMode="auto">
            <a:xfrm flipV="1">
              <a:off x="2796"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2" name="Rectangle 100"/>
            <p:cNvSpPr>
              <a:spLocks noChangeArrowheads="1"/>
            </p:cNvSpPr>
            <p:nvPr/>
          </p:nvSpPr>
          <p:spPr bwMode="auto">
            <a:xfrm>
              <a:off x="3051" y="2649"/>
              <a:ext cx="40" cy="41"/>
            </a:xfrm>
            <a:prstGeom prst="rect">
              <a:avLst/>
            </a:prstGeom>
            <a:noFill/>
            <a:ln w="9525">
              <a:noFill/>
              <a:miter lim="800000"/>
              <a:headEnd/>
              <a:tailEnd/>
            </a:ln>
          </p:spPr>
          <p:txBody>
            <a:bodyPr>
              <a:prstTxWarp prst="textNoShape">
                <a:avLst/>
              </a:prstTxWarp>
            </a:bodyPr>
            <a:lstStyle/>
            <a:p>
              <a:endParaRPr lang="en-US"/>
            </a:p>
          </p:txBody>
        </p:sp>
        <p:sp>
          <p:nvSpPr>
            <p:cNvPr id="469093" name="Line 101"/>
            <p:cNvSpPr>
              <a:spLocks noChangeShapeType="1"/>
            </p:cNvSpPr>
            <p:nvPr/>
          </p:nvSpPr>
          <p:spPr bwMode="auto">
            <a:xfrm flipH="1" flipV="1">
              <a:off x="3055" y="26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4" name="Line 102"/>
            <p:cNvSpPr>
              <a:spLocks noChangeShapeType="1"/>
            </p:cNvSpPr>
            <p:nvPr/>
          </p:nvSpPr>
          <p:spPr bwMode="auto">
            <a:xfrm>
              <a:off x="3069" y="26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5" name="Line 103"/>
            <p:cNvSpPr>
              <a:spLocks noChangeShapeType="1"/>
            </p:cNvSpPr>
            <p:nvPr/>
          </p:nvSpPr>
          <p:spPr bwMode="auto">
            <a:xfrm flipH="1">
              <a:off x="3055" y="26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6" name="Line 104"/>
            <p:cNvSpPr>
              <a:spLocks noChangeShapeType="1"/>
            </p:cNvSpPr>
            <p:nvPr/>
          </p:nvSpPr>
          <p:spPr bwMode="auto">
            <a:xfrm flipV="1">
              <a:off x="3069" y="26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7" name="Rectangle 105"/>
            <p:cNvSpPr>
              <a:spLocks noChangeArrowheads="1"/>
            </p:cNvSpPr>
            <p:nvPr/>
          </p:nvSpPr>
          <p:spPr bwMode="auto">
            <a:xfrm>
              <a:off x="3319" y="2136"/>
              <a:ext cx="41" cy="41"/>
            </a:xfrm>
            <a:prstGeom prst="rect">
              <a:avLst/>
            </a:prstGeom>
            <a:noFill/>
            <a:ln w="9525">
              <a:noFill/>
              <a:miter lim="800000"/>
              <a:headEnd/>
              <a:tailEnd/>
            </a:ln>
          </p:spPr>
          <p:txBody>
            <a:bodyPr>
              <a:prstTxWarp prst="textNoShape">
                <a:avLst/>
              </a:prstTxWarp>
            </a:bodyPr>
            <a:lstStyle/>
            <a:p>
              <a:endParaRPr lang="en-US"/>
            </a:p>
          </p:txBody>
        </p:sp>
        <p:sp>
          <p:nvSpPr>
            <p:cNvPr id="469098" name="Line 106"/>
            <p:cNvSpPr>
              <a:spLocks noChangeShapeType="1"/>
            </p:cNvSpPr>
            <p:nvPr/>
          </p:nvSpPr>
          <p:spPr bwMode="auto">
            <a:xfrm flipH="1" flipV="1">
              <a:off x="3323"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9" name="Line 107"/>
            <p:cNvSpPr>
              <a:spLocks noChangeShapeType="1"/>
            </p:cNvSpPr>
            <p:nvPr/>
          </p:nvSpPr>
          <p:spPr bwMode="auto">
            <a:xfrm>
              <a:off x="3337"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0" name="Line 108"/>
            <p:cNvSpPr>
              <a:spLocks noChangeShapeType="1"/>
            </p:cNvSpPr>
            <p:nvPr/>
          </p:nvSpPr>
          <p:spPr bwMode="auto">
            <a:xfrm flipH="1">
              <a:off x="3323"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1" name="Line 109"/>
            <p:cNvSpPr>
              <a:spLocks noChangeShapeType="1"/>
            </p:cNvSpPr>
            <p:nvPr/>
          </p:nvSpPr>
          <p:spPr bwMode="auto">
            <a:xfrm flipV="1">
              <a:off x="3337"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2" name="Rectangle 110"/>
            <p:cNvSpPr>
              <a:spLocks noChangeArrowheads="1"/>
            </p:cNvSpPr>
            <p:nvPr/>
          </p:nvSpPr>
          <p:spPr bwMode="auto">
            <a:xfrm>
              <a:off x="3587" y="1913"/>
              <a:ext cx="41" cy="41"/>
            </a:xfrm>
            <a:prstGeom prst="rect">
              <a:avLst/>
            </a:prstGeom>
            <a:noFill/>
            <a:ln w="9525">
              <a:noFill/>
              <a:miter lim="800000"/>
              <a:headEnd/>
              <a:tailEnd/>
            </a:ln>
          </p:spPr>
          <p:txBody>
            <a:bodyPr>
              <a:prstTxWarp prst="textNoShape">
                <a:avLst/>
              </a:prstTxWarp>
            </a:bodyPr>
            <a:lstStyle/>
            <a:p>
              <a:endParaRPr lang="en-US"/>
            </a:p>
          </p:txBody>
        </p:sp>
        <p:sp>
          <p:nvSpPr>
            <p:cNvPr id="469103" name="Line 111"/>
            <p:cNvSpPr>
              <a:spLocks noChangeShapeType="1"/>
            </p:cNvSpPr>
            <p:nvPr/>
          </p:nvSpPr>
          <p:spPr bwMode="auto">
            <a:xfrm flipH="1" flipV="1">
              <a:off x="3592" y="1917"/>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4" name="Line 112"/>
            <p:cNvSpPr>
              <a:spLocks noChangeShapeType="1"/>
            </p:cNvSpPr>
            <p:nvPr/>
          </p:nvSpPr>
          <p:spPr bwMode="auto">
            <a:xfrm>
              <a:off x="3605" y="1931"/>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5" name="Line 113"/>
            <p:cNvSpPr>
              <a:spLocks noChangeShapeType="1"/>
            </p:cNvSpPr>
            <p:nvPr/>
          </p:nvSpPr>
          <p:spPr bwMode="auto">
            <a:xfrm flipH="1">
              <a:off x="3592" y="1931"/>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6" name="Line 114"/>
            <p:cNvSpPr>
              <a:spLocks noChangeShapeType="1"/>
            </p:cNvSpPr>
            <p:nvPr/>
          </p:nvSpPr>
          <p:spPr bwMode="auto">
            <a:xfrm flipV="1">
              <a:off x="3605" y="1917"/>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7" name="Rectangle 115"/>
            <p:cNvSpPr>
              <a:spLocks noChangeArrowheads="1"/>
            </p:cNvSpPr>
            <p:nvPr/>
          </p:nvSpPr>
          <p:spPr bwMode="auto">
            <a:xfrm>
              <a:off x="1201" y="3313"/>
              <a:ext cx="55"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69108" name="Rectangle 116"/>
            <p:cNvSpPr>
              <a:spLocks noChangeArrowheads="1"/>
            </p:cNvSpPr>
            <p:nvPr/>
          </p:nvSpPr>
          <p:spPr bwMode="auto">
            <a:xfrm>
              <a:off x="1092" y="2945"/>
              <a:ext cx="161"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69109" name="Rectangle 117"/>
            <p:cNvSpPr>
              <a:spLocks noChangeArrowheads="1"/>
            </p:cNvSpPr>
            <p:nvPr/>
          </p:nvSpPr>
          <p:spPr bwMode="auto">
            <a:xfrm>
              <a:off x="1092" y="2578"/>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69110" name="Rectangle 118"/>
            <p:cNvSpPr>
              <a:spLocks noChangeArrowheads="1"/>
            </p:cNvSpPr>
            <p:nvPr/>
          </p:nvSpPr>
          <p:spPr bwMode="auto">
            <a:xfrm>
              <a:off x="1092" y="2213"/>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69111" name="Rectangle 119"/>
            <p:cNvSpPr>
              <a:spLocks noChangeArrowheads="1"/>
            </p:cNvSpPr>
            <p:nvPr/>
          </p:nvSpPr>
          <p:spPr bwMode="auto">
            <a:xfrm>
              <a:off x="1092" y="1845"/>
              <a:ext cx="161"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69112" name="Rectangle 120"/>
            <p:cNvSpPr>
              <a:spLocks noChangeArrowheads="1"/>
            </p:cNvSpPr>
            <p:nvPr/>
          </p:nvSpPr>
          <p:spPr bwMode="auto">
            <a:xfrm>
              <a:off x="1092" y="1476"/>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500</a:t>
              </a:r>
              <a:endParaRPr kumimoji="1" lang="en-US">
                <a:latin typeface="굴림" charset="-127"/>
                <a:ea typeface="굴림" charset="-127"/>
                <a:cs typeface="굴림" charset="-127"/>
              </a:endParaRPr>
            </a:p>
          </p:txBody>
        </p:sp>
        <p:sp>
          <p:nvSpPr>
            <p:cNvPr id="469113" name="Rectangle 121"/>
            <p:cNvSpPr>
              <a:spLocks noChangeArrowheads="1"/>
            </p:cNvSpPr>
            <p:nvPr/>
          </p:nvSpPr>
          <p:spPr bwMode="auto">
            <a:xfrm>
              <a:off x="1092" y="1108"/>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600</a:t>
              </a:r>
              <a:endParaRPr kumimoji="1" lang="en-US">
                <a:latin typeface="굴림" charset="-127"/>
                <a:ea typeface="굴림" charset="-127"/>
                <a:cs typeface="굴림" charset="-127"/>
              </a:endParaRPr>
            </a:p>
          </p:txBody>
        </p:sp>
        <p:sp>
          <p:nvSpPr>
            <p:cNvPr id="469114" name="Rectangle 122"/>
            <p:cNvSpPr>
              <a:spLocks noChangeArrowheads="1"/>
            </p:cNvSpPr>
            <p:nvPr/>
          </p:nvSpPr>
          <p:spPr bwMode="auto">
            <a:xfrm>
              <a:off x="1425"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26</a:t>
              </a:r>
              <a:endParaRPr kumimoji="1" lang="en-US">
                <a:latin typeface="굴림" charset="-127"/>
                <a:ea typeface="굴림" charset="-127"/>
                <a:cs typeface="굴림" charset="-127"/>
              </a:endParaRPr>
            </a:p>
          </p:txBody>
        </p:sp>
        <p:sp>
          <p:nvSpPr>
            <p:cNvPr id="469115" name="Rectangle 123"/>
            <p:cNvSpPr>
              <a:spLocks noChangeArrowheads="1"/>
            </p:cNvSpPr>
            <p:nvPr/>
          </p:nvSpPr>
          <p:spPr bwMode="auto">
            <a:xfrm>
              <a:off x="1693"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27</a:t>
              </a:r>
              <a:endParaRPr kumimoji="1" lang="en-US">
                <a:latin typeface="굴림" charset="-127"/>
                <a:ea typeface="굴림" charset="-127"/>
                <a:cs typeface="굴림" charset="-127"/>
              </a:endParaRPr>
            </a:p>
          </p:txBody>
        </p:sp>
        <p:sp>
          <p:nvSpPr>
            <p:cNvPr id="469116" name="Rectangle 124"/>
            <p:cNvSpPr>
              <a:spLocks noChangeArrowheads="1"/>
            </p:cNvSpPr>
            <p:nvPr/>
          </p:nvSpPr>
          <p:spPr bwMode="auto">
            <a:xfrm>
              <a:off x="1961" y="3463"/>
              <a:ext cx="107"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28</a:t>
              </a:r>
              <a:endParaRPr kumimoji="1" lang="en-US">
                <a:latin typeface="굴림" charset="-127"/>
                <a:ea typeface="굴림" charset="-127"/>
                <a:cs typeface="굴림" charset="-127"/>
              </a:endParaRPr>
            </a:p>
          </p:txBody>
        </p:sp>
        <p:sp>
          <p:nvSpPr>
            <p:cNvPr id="469117" name="Rectangle 125"/>
            <p:cNvSpPr>
              <a:spLocks noChangeArrowheads="1"/>
            </p:cNvSpPr>
            <p:nvPr/>
          </p:nvSpPr>
          <p:spPr bwMode="auto">
            <a:xfrm>
              <a:off x="2235"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29</a:t>
              </a:r>
              <a:endParaRPr kumimoji="1" lang="en-US">
                <a:latin typeface="굴림" charset="-127"/>
                <a:ea typeface="굴림" charset="-127"/>
                <a:cs typeface="굴림" charset="-127"/>
              </a:endParaRPr>
            </a:p>
          </p:txBody>
        </p:sp>
        <p:sp>
          <p:nvSpPr>
            <p:cNvPr id="469118" name="Rectangle 126"/>
            <p:cNvSpPr>
              <a:spLocks noChangeArrowheads="1"/>
            </p:cNvSpPr>
            <p:nvPr/>
          </p:nvSpPr>
          <p:spPr bwMode="auto">
            <a:xfrm>
              <a:off x="2502"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69119" name="Rectangle 127"/>
            <p:cNvSpPr>
              <a:spLocks noChangeArrowheads="1"/>
            </p:cNvSpPr>
            <p:nvPr/>
          </p:nvSpPr>
          <p:spPr bwMode="auto">
            <a:xfrm>
              <a:off x="2771"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69120" name="Rectangle 128"/>
            <p:cNvSpPr>
              <a:spLocks noChangeArrowheads="1"/>
            </p:cNvSpPr>
            <p:nvPr/>
          </p:nvSpPr>
          <p:spPr bwMode="auto">
            <a:xfrm>
              <a:off x="3044"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69121" name="Rectangle 129"/>
            <p:cNvSpPr>
              <a:spLocks noChangeArrowheads="1"/>
            </p:cNvSpPr>
            <p:nvPr/>
          </p:nvSpPr>
          <p:spPr bwMode="auto">
            <a:xfrm>
              <a:off x="3312"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69122" name="Rectangle 130"/>
            <p:cNvSpPr>
              <a:spLocks noChangeArrowheads="1"/>
            </p:cNvSpPr>
            <p:nvPr/>
          </p:nvSpPr>
          <p:spPr bwMode="auto">
            <a:xfrm>
              <a:off x="3580"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69123" name="Rectangle 131"/>
            <p:cNvSpPr>
              <a:spLocks noChangeArrowheads="1"/>
            </p:cNvSpPr>
            <p:nvPr/>
          </p:nvSpPr>
          <p:spPr bwMode="auto">
            <a:xfrm>
              <a:off x="2080" y="3641"/>
              <a:ext cx="1055"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69124" name="Rectangle 132"/>
            <p:cNvSpPr>
              <a:spLocks noChangeArrowheads="1"/>
            </p:cNvSpPr>
            <p:nvPr/>
          </p:nvSpPr>
          <p:spPr bwMode="auto">
            <a:xfrm rot="16200000">
              <a:off x="418" y="2164"/>
              <a:ext cx="1060" cy="116"/>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69125" name="Rectangle 133"/>
            <p:cNvSpPr>
              <a:spLocks noChangeArrowheads="1"/>
            </p:cNvSpPr>
            <p:nvPr/>
          </p:nvSpPr>
          <p:spPr bwMode="auto">
            <a:xfrm>
              <a:off x="1340" y="1225"/>
              <a:ext cx="1204" cy="582"/>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9126" name="Line 134"/>
            <p:cNvSpPr>
              <a:spLocks noChangeShapeType="1"/>
            </p:cNvSpPr>
            <p:nvPr/>
          </p:nvSpPr>
          <p:spPr bwMode="auto">
            <a:xfrm>
              <a:off x="1372" y="1307"/>
              <a:ext cx="122"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69127" name="Freeform 135"/>
            <p:cNvSpPr>
              <a:spLocks/>
            </p:cNvSpPr>
            <p:nvPr/>
          </p:nvSpPr>
          <p:spPr bwMode="auto">
            <a:xfrm>
              <a:off x="1417" y="1293"/>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128" name="Rectangle 136"/>
            <p:cNvSpPr>
              <a:spLocks noChangeArrowheads="1"/>
            </p:cNvSpPr>
            <p:nvPr/>
          </p:nvSpPr>
          <p:spPr bwMode="auto">
            <a:xfrm>
              <a:off x="1613" y="1248"/>
              <a:ext cx="75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Uplink (90th%tile)</a:t>
              </a:r>
              <a:endParaRPr kumimoji="1" lang="en-US">
                <a:latin typeface="굴림" charset="-127"/>
                <a:ea typeface="굴림" charset="-127"/>
                <a:cs typeface="굴림" charset="-127"/>
              </a:endParaRPr>
            </a:p>
          </p:txBody>
        </p:sp>
        <p:sp>
          <p:nvSpPr>
            <p:cNvPr id="469129" name="Line 137"/>
            <p:cNvSpPr>
              <a:spLocks noChangeShapeType="1"/>
            </p:cNvSpPr>
            <p:nvPr/>
          </p:nvSpPr>
          <p:spPr bwMode="auto">
            <a:xfrm>
              <a:off x="1372" y="1452"/>
              <a:ext cx="122"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69130" name="Rectangle 138"/>
            <p:cNvSpPr>
              <a:spLocks noChangeArrowheads="1"/>
            </p:cNvSpPr>
            <p:nvPr/>
          </p:nvSpPr>
          <p:spPr bwMode="auto">
            <a:xfrm>
              <a:off x="1417" y="143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131" name="Rectangle 139"/>
            <p:cNvSpPr>
              <a:spLocks noChangeArrowheads="1"/>
            </p:cNvSpPr>
            <p:nvPr/>
          </p:nvSpPr>
          <p:spPr bwMode="auto">
            <a:xfrm>
              <a:off x="1622" y="1392"/>
              <a:ext cx="882"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Downlink (90th%tile)</a:t>
              </a:r>
              <a:endParaRPr kumimoji="1" lang="en-US">
                <a:latin typeface="굴림" charset="-127"/>
                <a:ea typeface="굴림" charset="-127"/>
                <a:cs typeface="굴림" charset="-127"/>
              </a:endParaRPr>
            </a:p>
          </p:txBody>
        </p:sp>
        <p:sp>
          <p:nvSpPr>
            <p:cNvPr id="469132" name="Line 140"/>
            <p:cNvSpPr>
              <a:spLocks noChangeShapeType="1"/>
            </p:cNvSpPr>
            <p:nvPr/>
          </p:nvSpPr>
          <p:spPr bwMode="auto">
            <a:xfrm>
              <a:off x="1372" y="1598"/>
              <a:ext cx="122"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69133" name="Freeform 141"/>
            <p:cNvSpPr>
              <a:spLocks/>
            </p:cNvSpPr>
            <p:nvPr/>
          </p:nvSpPr>
          <p:spPr bwMode="auto">
            <a:xfrm>
              <a:off x="1417" y="1584"/>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134" name="Rectangle 142"/>
            <p:cNvSpPr>
              <a:spLocks noChangeArrowheads="1"/>
            </p:cNvSpPr>
            <p:nvPr/>
          </p:nvSpPr>
          <p:spPr bwMode="auto">
            <a:xfrm>
              <a:off x="1596" y="1539"/>
              <a:ext cx="564"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Uplink (AVG)</a:t>
              </a:r>
              <a:endParaRPr kumimoji="1" lang="en-US">
                <a:latin typeface="굴림" charset="-127"/>
                <a:ea typeface="굴림" charset="-127"/>
                <a:cs typeface="굴림" charset="-127"/>
              </a:endParaRPr>
            </a:p>
          </p:txBody>
        </p:sp>
        <p:sp>
          <p:nvSpPr>
            <p:cNvPr id="469135" name="Line 143"/>
            <p:cNvSpPr>
              <a:spLocks noChangeShapeType="1"/>
            </p:cNvSpPr>
            <p:nvPr/>
          </p:nvSpPr>
          <p:spPr bwMode="auto">
            <a:xfrm>
              <a:off x="1372" y="1743"/>
              <a:ext cx="122"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6" name="Rectangle 144"/>
            <p:cNvSpPr>
              <a:spLocks noChangeArrowheads="1"/>
            </p:cNvSpPr>
            <p:nvPr/>
          </p:nvSpPr>
          <p:spPr bwMode="auto">
            <a:xfrm>
              <a:off x="1413" y="1725"/>
              <a:ext cx="40" cy="41"/>
            </a:xfrm>
            <a:prstGeom prst="rect">
              <a:avLst/>
            </a:prstGeom>
            <a:noFill/>
            <a:ln w="9525">
              <a:noFill/>
              <a:miter lim="800000"/>
              <a:headEnd/>
              <a:tailEnd/>
            </a:ln>
          </p:spPr>
          <p:txBody>
            <a:bodyPr>
              <a:prstTxWarp prst="textNoShape">
                <a:avLst/>
              </a:prstTxWarp>
            </a:bodyPr>
            <a:lstStyle/>
            <a:p>
              <a:endParaRPr lang="en-US"/>
            </a:p>
          </p:txBody>
        </p:sp>
        <p:sp>
          <p:nvSpPr>
            <p:cNvPr id="469137" name="Line 145"/>
            <p:cNvSpPr>
              <a:spLocks noChangeShapeType="1"/>
            </p:cNvSpPr>
            <p:nvPr/>
          </p:nvSpPr>
          <p:spPr bwMode="auto">
            <a:xfrm flipH="1" flipV="1">
              <a:off x="1417" y="173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8" name="Line 146"/>
            <p:cNvSpPr>
              <a:spLocks noChangeShapeType="1"/>
            </p:cNvSpPr>
            <p:nvPr/>
          </p:nvSpPr>
          <p:spPr bwMode="auto">
            <a:xfrm>
              <a:off x="1431" y="1743"/>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9" name="Line 147"/>
            <p:cNvSpPr>
              <a:spLocks noChangeShapeType="1"/>
            </p:cNvSpPr>
            <p:nvPr/>
          </p:nvSpPr>
          <p:spPr bwMode="auto">
            <a:xfrm flipH="1">
              <a:off x="1417" y="1743"/>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40" name="Line 148"/>
            <p:cNvSpPr>
              <a:spLocks noChangeShapeType="1"/>
            </p:cNvSpPr>
            <p:nvPr/>
          </p:nvSpPr>
          <p:spPr bwMode="auto">
            <a:xfrm flipV="1">
              <a:off x="1431" y="173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41" name="Rectangle 149"/>
            <p:cNvSpPr>
              <a:spLocks noChangeArrowheads="1"/>
            </p:cNvSpPr>
            <p:nvPr/>
          </p:nvSpPr>
          <p:spPr bwMode="auto">
            <a:xfrm>
              <a:off x="1607" y="1683"/>
              <a:ext cx="68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Downlink (AVG)</a:t>
              </a:r>
              <a:endParaRPr kumimoji="1" lang="en-US">
                <a:latin typeface="굴림" charset="-127"/>
                <a:ea typeface="굴림" charset="-127"/>
                <a:cs typeface="굴림" charset="-127"/>
              </a:endParaRPr>
            </a:p>
          </p:txBody>
        </p:sp>
      </p:grpSp>
      <p:sp>
        <p:nvSpPr>
          <p:cNvPr id="469142" name="Line 150"/>
          <p:cNvSpPr>
            <a:spLocks noChangeShapeType="1"/>
          </p:cNvSpPr>
          <p:nvPr/>
        </p:nvSpPr>
        <p:spPr bwMode="auto">
          <a:xfrm>
            <a:off x="4572000" y="2590800"/>
            <a:ext cx="0" cy="2590800"/>
          </a:xfrm>
          <a:prstGeom prst="line">
            <a:avLst/>
          </a:prstGeom>
          <a:noFill/>
          <a:ln w="38100">
            <a:solidFill>
              <a:schemeClr val="hlink"/>
            </a:solidFill>
            <a:round/>
            <a:headEnd type="triangle" w="med" len="med"/>
            <a:tailEnd type="triangle" w="med" len="med"/>
          </a:ln>
          <a:effectLst/>
        </p:spPr>
        <p:txBody>
          <a:bodyPr>
            <a:prstTxWarp prst="textNoShape">
              <a:avLst/>
            </a:prstTxWarp>
          </a:bodyPr>
          <a:lstStyle/>
          <a:p>
            <a:endParaRPr lang="en-US"/>
          </a:p>
        </p:txBody>
      </p:sp>
      <p:sp>
        <p:nvSpPr>
          <p:cNvPr id="469143" name="Rectangle 151"/>
          <p:cNvSpPr>
            <a:spLocks noChangeArrowheads="1"/>
          </p:cNvSpPr>
          <p:nvPr/>
        </p:nvSpPr>
        <p:spPr bwMode="auto">
          <a:xfrm>
            <a:off x="5181600" y="4419600"/>
            <a:ext cx="3814763" cy="2017713"/>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Clr>
                <a:schemeClr val="folHlink"/>
              </a:buClr>
              <a:buSzPct val="60000"/>
              <a:buFont typeface="Wingdings" charset="2"/>
              <a:buNone/>
            </a:pPr>
            <a:r>
              <a:rPr lang="en-US" altLang="ko-KR" sz="2400">
                <a:solidFill>
                  <a:schemeClr val="hlink"/>
                </a:solidFill>
                <a:latin typeface="Tahoma" charset="0"/>
                <a:ea typeface="굴림" charset="-127"/>
                <a:cs typeface="굴림" charset="-127"/>
              </a:rPr>
              <a:t>Solution?</a:t>
            </a:r>
          </a:p>
          <a:p>
            <a:pPr marL="342900" indent="-342900" algn="l">
              <a:lnSpc>
                <a:spcPct val="80000"/>
              </a:lnSpc>
              <a:spcBef>
                <a:spcPct val="20000"/>
              </a:spcBef>
              <a:buClr>
                <a:schemeClr val="folHlink"/>
              </a:buClr>
              <a:buSzPct val="60000"/>
              <a:buFont typeface="Wingdings" charset="2"/>
              <a:buChar char="n"/>
            </a:pPr>
            <a:r>
              <a:rPr lang="en-US" altLang="ko-KR" sz="2400">
                <a:latin typeface="Tahoma" charset="0"/>
                <a:ea typeface="굴림" charset="-127"/>
                <a:cs typeface="굴림" charset="-127"/>
              </a:rPr>
              <a:t>AP needs have higher priority than nodes</a:t>
            </a:r>
          </a:p>
          <a:p>
            <a:pPr marL="342900" indent="-342900" algn="l">
              <a:lnSpc>
                <a:spcPct val="80000"/>
              </a:lnSpc>
              <a:spcBef>
                <a:spcPct val="20000"/>
              </a:spcBef>
              <a:buClr>
                <a:schemeClr val="folHlink"/>
              </a:buClr>
              <a:buSzPct val="60000"/>
              <a:buFont typeface="Wingdings" charset="2"/>
              <a:buChar char="n"/>
            </a:pPr>
            <a:r>
              <a:rPr lang="en-US" altLang="ko-KR" sz="2400">
                <a:latin typeface="Tahoma" charset="0"/>
                <a:ea typeface="굴림" charset="-127"/>
                <a:cs typeface="굴림" charset="-127"/>
              </a:rPr>
              <a:t>What is the </a:t>
            </a:r>
            <a:r>
              <a:rPr lang="en-US" altLang="ko-KR" sz="2400">
                <a:solidFill>
                  <a:schemeClr val="folHlink"/>
                </a:solidFill>
                <a:latin typeface="Tahoma" charset="0"/>
                <a:ea typeface="굴림" charset="-127"/>
                <a:cs typeface="굴림" charset="-127"/>
              </a:rPr>
              <a:t>optimal priority</a:t>
            </a:r>
            <a:r>
              <a:rPr lang="en-US" altLang="ko-KR" sz="2400">
                <a:latin typeface="Tahoma" charset="0"/>
                <a:ea typeface="굴림" charset="-127"/>
                <a:cs typeface="굴림" charset="-127"/>
              </a:rPr>
              <a:t> and how the priority is applied to the packet scheduling?</a:t>
            </a:r>
            <a:endParaRPr lang="en-US" sz="2400">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9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91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November 2008</a:t>
            </a:r>
            <a:endParaRPr lang="en-US"/>
          </a:p>
        </p:txBody>
      </p:sp>
      <p:sp>
        <p:nvSpPr>
          <p:cNvPr id="471042" name="Rectangle 2"/>
          <p:cNvSpPr>
            <a:spLocks noGrp="1" noChangeArrowheads="1"/>
          </p:cNvSpPr>
          <p:nvPr>
            <p:ph type="title"/>
          </p:nvPr>
        </p:nvSpPr>
        <p:spPr/>
        <p:txBody>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Overview</a:t>
            </a:r>
            <a:endParaRPr lang="en-US" sz="2400">
              <a:latin typeface="Arial" charset="0"/>
              <a:ea typeface="굴림" charset="-127"/>
              <a:cs typeface="굴림" charset="-127"/>
            </a:endParaRPr>
          </a:p>
        </p:txBody>
      </p:sp>
      <p:sp>
        <p:nvSpPr>
          <p:cNvPr id="471043" name="Rectangle 3"/>
          <p:cNvSpPr>
            <a:spLocks noGrp="1" noChangeArrowheads="1"/>
          </p:cNvSpPr>
          <p:nvPr>
            <p:ph type="body" idx="1"/>
          </p:nvPr>
        </p:nvSpPr>
        <p:spPr/>
        <p:txBody>
          <a:bodyPr/>
          <a:lstStyle/>
          <a:p>
            <a:pPr>
              <a:lnSpc>
                <a:spcPct val="80000"/>
              </a:lnSpc>
            </a:pPr>
            <a:r>
              <a:rPr lang="en-US" altLang="ko-KR" sz="2800">
                <a:latin typeface="Arial" charset="0"/>
                <a:ea typeface="굴림" charset="-127"/>
                <a:cs typeface="굴림" charset="-127"/>
              </a:rPr>
              <a:t>Optimal priority (</a:t>
            </a:r>
            <a:r>
              <a:rPr lang="en-US" altLang="ko-KR" sz="2800" i="1">
                <a:latin typeface="Arial" charset="0"/>
                <a:ea typeface="굴림" charset="-127"/>
                <a:cs typeface="굴림" charset="-127"/>
              </a:rPr>
              <a:t>P</a:t>
            </a:r>
            <a:r>
              <a:rPr lang="en-US" altLang="ko-KR" sz="2800">
                <a:latin typeface="Arial" charset="0"/>
                <a:ea typeface="굴림" charset="-127"/>
                <a:cs typeface="굴림" charset="-127"/>
              </a:rPr>
              <a:t>) = Q</a:t>
            </a:r>
            <a:r>
              <a:rPr lang="en-US" altLang="ko-KR" sz="2800" baseline="-25000">
                <a:latin typeface="Arial" charset="0"/>
                <a:ea typeface="굴림" charset="-127"/>
                <a:cs typeface="굴림" charset="-127"/>
              </a:rPr>
              <a:t>AP</a:t>
            </a:r>
            <a:r>
              <a:rPr lang="en-US" altLang="ko-KR" sz="2800">
                <a:latin typeface="Arial" charset="0"/>
                <a:ea typeface="굴림" charset="-127"/>
                <a:cs typeface="굴림" charset="-127"/>
              </a:rPr>
              <a:t>/Q</a:t>
            </a:r>
            <a:r>
              <a:rPr lang="en-US" altLang="ko-KR" sz="2800" baseline="-25000">
                <a:latin typeface="Arial" charset="0"/>
                <a:ea typeface="굴림" charset="-127"/>
                <a:cs typeface="굴림" charset="-127"/>
              </a:rPr>
              <a:t>STA</a:t>
            </a:r>
          </a:p>
          <a:p>
            <a:pPr lvl="1">
              <a:lnSpc>
                <a:spcPct val="80000"/>
              </a:lnSpc>
            </a:pPr>
            <a:r>
              <a:rPr lang="en-US" altLang="ko-KR" sz="2400">
                <a:latin typeface="Arial" charset="0"/>
                <a:ea typeface="굴림" charset="-127"/>
                <a:cs typeface="굴림" charset="-127"/>
              </a:rPr>
              <a:t>Simple</a:t>
            </a:r>
          </a:p>
          <a:p>
            <a:pPr lvl="1">
              <a:lnSpc>
                <a:spcPct val="80000"/>
              </a:lnSpc>
            </a:pPr>
            <a:r>
              <a:rPr lang="en-US" altLang="ko-KR" sz="2400">
                <a:latin typeface="Arial" charset="0"/>
                <a:ea typeface="굴림" charset="-127"/>
                <a:cs typeface="굴림" charset="-127"/>
              </a:rPr>
              <a:t>Adaptive to change of number of active STAs</a:t>
            </a:r>
          </a:p>
          <a:p>
            <a:pPr lvl="1">
              <a:lnSpc>
                <a:spcPct val="80000"/>
              </a:lnSpc>
            </a:pPr>
            <a:r>
              <a:rPr lang="en-US" altLang="ko-KR" sz="2400">
                <a:solidFill>
                  <a:schemeClr val="tx2"/>
                </a:solidFill>
                <a:latin typeface="Arial" charset="0"/>
                <a:ea typeface="굴림" charset="-127"/>
                <a:cs typeface="굴림" charset="-127"/>
              </a:rPr>
              <a:t>Adaptive to change of uplink/downlink traffic volume</a:t>
            </a:r>
          </a:p>
          <a:p>
            <a:pPr>
              <a:lnSpc>
                <a:spcPct val="80000"/>
              </a:lnSpc>
            </a:pPr>
            <a:r>
              <a:rPr lang="en-US" altLang="ko-KR" sz="2800">
                <a:latin typeface="Arial" charset="0"/>
                <a:ea typeface="굴림" charset="-127"/>
                <a:cs typeface="굴림" charset="-127"/>
              </a:rPr>
              <a:t>Contention free transmission</a:t>
            </a:r>
          </a:p>
          <a:p>
            <a:pPr lvl="1">
              <a:lnSpc>
                <a:spcPct val="80000"/>
              </a:lnSpc>
            </a:pPr>
            <a:r>
              <a:rPr lang="en-US" altLang="ko-KR" sz="2400">
                <a:latin typeface="Arial" charset="0"/>
                <a:ea typeface="굴림" charset="-127"/>
                <a:cs typeface="굴림" charset="-127"/>
              </a:rPr>
              <a:t>Transmit </a:t>
            </a:r>
            <a:r>
              <a:rPr lang="en-US" altLang="ko-KR" sz="2400" i="1">
                <a:latin typeface="Arial" charset="0"/>
                <a:ea typeface="굴림" charset="-127"/>
                <a:cs typeface="굴림" charset="-127"/>
              </a:rPr>
              <a:t>P</a:t>
            </a:r>
            <a:r>
              <a:rPr lang="en-US" altLang="ko-KR" sz="2400">
                <a:latin typeface="Arial" charset="0"/>
                <a:ea typeface="굴림" charset="-127"/>
                <a:cs typeface="굴림" charset="-127"/>
              </a:rPr>
              <a:t> packets contention free</a:t>
            </a:r>
          </a:p>
          <a:p>
            <a:pPr lvl="1">
              <a:lnSpc>
                <a:spcPct val="80000"/>
              </a:lnSpc>
            </a:pPr>
            <a:r>
              <a:rPr lang="en-US" altLang="ko-KR" sz="2400">
                <a:latin typeface="Arial" charset="0"/>
                <a:ea typeface="굴림" charset="-127"/>
                <a:cs typeface="굴림" charset="-127"/>
              </a:rPr>
              <a:t>Precise priority control </a:t>
            </a:r>
          </a:p>
          <a:p>
            <a:pPr lvl="2">
              <a:lnSpc>
                <a:spcPct val="80000"/>
              </a:lnSpc>
            </a:pPr>
            <a:r>
              <a:rPr lang="en-US" altLang="ko-KR" sz="2000" i="1">
                <a:latin typeface="Arial" charset="0"/>
                <a:ea typeface="굴림" charset="-127"/>
                <a:cs typeface="굴림" charset="-127"/>
              </a:rPr>
              <a:t>P </a:t>
            </a:r>
            <a:r>
              <a:rPr lang="en-US" altLang="ko-KR" sz="2000">
                <a:latin typeface="Arial" charset="0"/>
                <a:ea typeface="굴림" charset="-127"/>
                <a:cs typeface="굴림" charset="-127"/>
                <a:sym typeface="Wingdings" charset="2"/>
              </a:rPr>
              <a:t> Priority</a:t>
            </a:r>
          </a:p>
          <a:p>
            <a:pPr lvl="2">
              <a:lnSpc>
                <a:spcPct val="80000"/>
              </a:lnSpc>
            </a:pPr>
            <a:r>
              <a:rPr lang="en-US" altLang="ko-KR" sz="2000">
                <a:latin typeface="Arial" charset="0"/>
                <a:ea typeface="굴림" charset="-127"/>
                <a:cs typeface="굴림" charset="-127"/>
                <a:sym typeface="Wingdings" charset="2"/>
              </a:rPr>
              <a:t>Transmitting </a:t>
            </a:r>
            <a:r>
              <a:rPr lang="en-US" altLang="ko-KR" sz="2000">
                <a:solidFill>
                  <a:schemeClr val="tx2"/>
                </a:solidFill>
                <a:latin typeface="Arial" charset="0"/>
                <a:ea typeface="굴림" charset="-127"/>
                <a:cs typeface="굴림" charset="-127"/>
                <a:sym typeface="Wingdings" charset="2"/>
              </a:rPr>
              <a:t>three</a:t>
            </a:r>
            <a:r>
              <a:rPr lang="en-US" altLang="ko-KR" sz="2000">
                <a:latin typeface="Arial" charset="0"/>
                <a:ea typeface="굴림" charset="-127"/>
                <a:cs typeface="굴림" charset="-127"/>
                <a:sym typeface="Wingdings" charset="2"/>
              </a:rPr>
              <a:t> frames contention free  </a:t>
            </a:r>
            <a:r>
              <a:rPr lang="en-US" altLang="ko-KR" sz="2000">
                <a:solidFill>
                  <a:schemeClr val="tx2"/>
                </a:solidFill>
                <a:latin typeface="Arial" charset="0"/>
                <a:ea typeface="굴림" charset="-127"/>
                <a:cs typeface="굴림" charset="-127"/>
                <a:sym typeface="Wingdings" charset="2"/>
              </a:rPr>
              <a:t>three</a:t>
            </a:r>
            <a:r>
              <a:rPr lang="en-US" altLang="ko-KR" sz="2000">
                <a:latin typeface="Arial" charset="0"/>
                <a:ea typeface="굴림" charset="-127"/>
                <a:cs typeface="굴림" charset="-127"/>
                <a:sym typeface="Wingdings" charset="2"/>
              </a:rPr>
              <a:t> times higher priority than other STAs.</a:t>
            </a:r>
            <a:endParaRPr lang="en-US" altLang="ko-KR" sz="2000">
              <a:latin typeface="Arial" charset="0"/>
              <a:ea typeface="굴림" charset="-127"/>
              <a:cs typeface="굴림" charset="-127"/>
            </a:endParaRPr>
          </a:p>
          <a:p>
            <a:pPr lvl="1">
              <a:lnSpc>
                <a:spcPct val="80000"/>
              </a:lnSpc>
            </a:pPr>
            <a:r>
              <a:rPr lang="en-US" altLang="ko-KR" sz="2400">
                <a:latin typeface="Arial" charset="0"/>
                <a:ea typeface="굴림" charset="-127"/>
                <a:cs typeface="굴림" charset="-127"/>
              </a:rPr>
              <a:t>No overhead</a:t>
            </a:r>
          </a:p>
          <a:p>
            <a:pPr lvl="1">
              <a:lnSpc>
                <a:spcPct val="80000"/>
              </a:lnSpc>
            </a:pPr>
            <a:r>
              <a:rPr lang="en-US" altLang="ko-KR" sz="2400">
                <a:latin typeface="Arial" charset="0"/>
                <a:ea typeface="굴림" charset="-127"/>
                <a:cs typeface="굴림" charset="-127"/>
              </a:rPr>
              <a:t>Can be implemented with 802.11e CFB feature</a:t>
            </a:r>
          </a:p>
        </p:txBody>
      </p:sp>
      <p:sp>
        <p:nvSpPr>
          <p:cNvPr id="471044" name="Text Box 4"/>
          <p:cNvSpPr txBox="1">
            <a:spLocks noChangeArrowheads="1"/>
          </p:cNvSpPr>
          <p:nvPr/>
        </p:nvSpPr>
        <p:spPr bwMode="auto">
          <a:xfrm>
            <a:off x="5268913" y="1295400"/>
            <a:ext cx="2884487"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Number of packets in queue of AP</a:t>
            </a:r>
            <a:endParaRPr lang="en-US" sz="1400"/>
          </a:p>
        </p:txBody>
      </p:sp>
      <p:sp>
        <p:nvSpPr>
          <p:cNvPr id="471045" name="Text Box 5"/>
          <p:cNvSpPr txBox="1">
            <a:spLocks noChangeArrowheads="1"/>
          </p:cNvSpPr>
          <p:nvPr/>
        </p:nvSpPr>
        <p:spPr bwMode="auto">
          <a:xfrm>
            <a:off x="5305425" y="2133600"/>
            <a:ext cx="3760788"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Average number of packets in queue of STAs</a:t>
            </a:r>
            <a:endParaRPr lang="en-US" sz="1400"/>
          </a:p>
        </p:txBody>
      </p:sp>
      <p:sp>
        <p:nvSpPr>
          <p:cNvPr id="471046" name="Line 6"/>
          <p:cNvSpPr>
            <a:spLocks noChangeShapeType="1"/>
          </p:cNvSpPr>
          <p:nvPr/>
        </p:nvSpPr>
        <p:spPr bwMode="auto">
          <a:xfrm flipH="1">
            <a:off x="5116513" y="1447800"/>
            <a:ext cx="228600" cy="152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047" name="Line 7"/>
          <p:cNvSpPr>
            <a:spLocks noChangeShapeType="1"/>
          </p:cNvSpPr>
          <p:nvPr/>
        </p:nvSpPr>
        <p:spPr bwMode="auto">
          <a:xfrm flipH="1" flipV="1">
            <a:off x="5867400" y="1981200"/>
            <a:ext cx="7620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4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 name="Date Placeholder 3"/>
          <p:cNvSpPr>
            <a:spLocks noGrp="1"/>
          </p:cNvSpPr>
          <p:nvPr>
            <p:ph type="dt" sz="half" idx="10"/>
          </p:nvPr>
        </p:nvSpPr>
        <p:spPr/>
        <p:txBody>
          <a:bodyPr/>
          <a:lstStyle/>
          <a:p>
            <a:r>
              <a:rPr lang="en-US" smtClean="0"/>
              <a:t>November 2008</a:t>
            </a:r>
            <a:endParaRPr lang="en-US"/>
          </a:p>
        </p:txBody>
      </p:sp>
      <p:sp>
        <p:nvSpPr>
          <p:cNvPr id="473090" name="Rectangle 2"/>
          <p:cNvSpPr>
            <a:spLocks noGrp="1" noChangeArrowheads="1"/>
          </p:cNvSpPr>
          <p:nvPr>
            <p:ph type="title"/>
          </p:nvPr>
        </p:nvSpPr>
        <p:spPr/>
        <p:txBody>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Simulation Results</a:t>
            </a:r>
          </a:p>
        </p:txBody>
      </p:sp>
      <p:sp>
        <p:nvSpPr>
          <p:cNvPr id="473091" name="Text Box 3"/>
          <p:cNvSpPr txBox="1">
            <a:spLocks noChangeArrowheads="1"/>
          </p:cNvSpPr>
          <p:nvPr/>
        </p:nvSpPr>
        <p:spPr bwMode="auto">
          <a:xfrm>
            <a:off x="2362200" y="6019800"/>
            <a:ext cx="38925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20 ms packetization interval (64kb/s)</a:t>
            </a:r>
          </a:p>
        </p:txBody>
      </p:sp>
      <p:grpSp>
        <p:nvGrpSpPr>
          <p:cNvPr id="473092" name="Group 4"/>
          <p:cNvGrpSpPr>
            <a:grpSpLocks/>
          </p:cNvGrpSpPr>
          <p:nvPr/>
        </p:nvGrpSpPr>
        <p:grpSpPr bwMode="auto">
          <a:xfrm>
            <a:off x="381000" y="2286000"/>
            <a:ext cx="3124200" cy="2801938"/>
            <a:chOff x="888" y="1108"/>
            <a:chExt cx="2855" cy="2726"/>
          </a:xfrm>
        </p:grpSpPr>
        <p:sp>
          <p:nvSpPr>
            <p:cNvPr id="473093" name="Line 5"/>
            <p:cNvSpPr>
              <a:spLocks noChangeShapeType="1"/>
            </p:cNvSpPr>
            <p:nvPr/>
          </p:nvSpPr>
          <p:spPr bwMode="auto">
            <a:xfrm>
              <a:off x="3408" y="2160"/>
              <a:ext cx="0" cy="1152"/>
            </a:xfrm>
            <a:prstGeom prst="line">
              <a:avLst/>
            </a:prstGeom>
            <a:noFill/>
            <a:ln w="9525">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473094" name="Text Box 6"/>
            <p:cNvSpPr txBox="1">
              <a:spLocks noChangeArrowheads="1"/>
            </p:cNvSpPr>
            <p:nvPr/>
          </p:nvSpPr>
          <p:spPr bwMode="auto">
            <a:xfrm>
              <a:off x="1859" y="2064"/>
              <a:ext cx="1015" cy="35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sp>
          <p:nvSpPr>
            <p:cNvPr id="473095" name="Oval 7"/>
            <p:cNvSpPr>
              <a:spLocks noChangeArrowheads="1"/>
            </p:cNvSpPr>
            <p:nvPr/>
          </p:nvSpPr>
          <p:spPr bwMode="auto">
            <a:xfrm rot="-2107330">
              <a:off x="2880" y="2160"/>
              <a:ext cx="192" cy="576"/>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73096" name="Text Box 8"/>
            <p:cNvSpPr txBox="1">
              <a:spLocks noChangeArrowheads="1"/>
            </p:cNvSpPr>
            <p:nvPr/>
          </p:nvSpPr>
          <p:spPr bwMode="auto">
            <a:xfrm>
              <a:off x="2664" y="3120"/>
              <a:ext cx="748" cy="35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Uplink</a:t>
              </a:r>
              <a:endParaRPr kumimoji="1" lang="en-US">
                <a:ea typeface="굴림" charset="-127"/>
                <a:cs typeface="굴림" charset="-127"/>
              </a:endParaRPr>
            </a:p>
          </p:txBody>
        </p:sp>
        <p:sp>
          <p:nvSpPr>
            <p:cNvPr id="473097" name="Rectangle 9"/>
            <p:cNvSpPr>
              <a:spLocks noChangeArrowheads="1"/>
            </p:cNvSpPr>
            <p:nvPr/>
          </p:nvSpPr>
          <p:spPr bwMode="auto">
            <a:xfrm>
              <a:off x="1313" y="1163"/>
              <a:ext cx="2429" cy="2205"/>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73098" name="Line 10"/>
            <p:cNvSpPr>
              <a:spLocks noChangeShapeType="1"/>
            </p:cNvSpPr>
            <p:nvPr/>
          </p:nvSpPr>
          <p:spPr bwMode="auto">
            <a:xfrm>
              <a:off x="1313" y="3000"/>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099" name="Line 11"/>
            <p:cNvSpPr>
              <a:spLocks noChangeShapeType="1"/>
            </p:cNvSpPr>
            <p:nvPr/>
          </p:nvSpPr>
          <p:spPr bwMode="auto">
            <a:xfrm>
              <a:off x="1313" y="26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0" name="Line 12"/>
            <p:cNvSpPr>
              <a:spLocks noChangeShapeType="1"/>
            </p:cNvSpPr>
            <p:nvPr/>
          </p:nvSpPr>
          <p:spPr bwMode="auto">
            <a:xfrm>
              <a:off x="1313" y="22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1" name="Line 13"/>
            <p:cNvSpPr>
              <a:spLocks noChangeShapeType="1"/>
            </p:cNvSpPr>
            <p:nvPr/>
          </p:nvSpPr>
          <p:spPr bwMode="auto">
            <a:xfrm>
              <a:off x="1313" y="1899"/>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2" name="Line 14"/>
            <p:cNvSpPr>
              <a:spLocks noChangeShapeType="1"/>
            </p:cNvSpPr>
            <p:nvPr/>
          </p:nvSpPr>
          <p:spPr bwMode="auto">
            <a:xfrm>
              <a:off x="1313" y="15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3" name="Line 15"/>
            <p:cNvSpPr>
              <a:spLocks noChangeShapeType="1"/>
            </p:cNvSpPr>
            <p:nvPr/>
          </p:nvSpPr>
          <p:spPr bwMode="auto">
            <a:xfrm>
              <a:off x="1313" y="1163"/>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4" name="Rectangle 16"/>
            <p:cNvSpPr>
              <a:spLocks noChangeArrowheads="1"/>
            </p:cNvSpPr>
            <p:nvPr/>
          </p:nvSpPr>
          <p:spPr bwMode="auto">
            <a:xfrm>
              <a:off x="1313" y="1163"/>
              <a:ext cx="2429" cy="2205"/>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73105" name="Line 17"/>
            <p:cNvSpPr>
              <a:spLocks noChangeShapeType="1"/>
            </p:cNvSpPr>
            <p:nvPr/>
          </p:nvSpPr>
          <p:spPr bwMode="auto">
            <a:xfrm>
              <a:off x="1313" y="1163"/>
              <a:ext cx="1" cy="2205"/>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6" name="Line 18"/>
            <p:cNvSpPr>
              <a:spLocks noChangeShapeType="1"/>
            </p:cNvSpPr>
            <p:nvPr/>
          </p:nvSpPr>
          <p:spPr bwMode="auto">
            <a:xfrm>
              <a:off x="1313" y="33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7" name="Line 19"/>
            <p:cNvSpPr>
              <a:spLocks noChangeShapeType="1"/>
            </p:cNvSpPr>
            <p:nvPr/>
          </p:nvSpPr>
          <p:spPr bwMode="auto">
            <a:xfrm>
              <a:off x="1313" y="3000"/>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8" name="Line 20"/>
            <p:cNvSpPr>
              <a:spLocks noChangeShapeType="1"/>
            </p:cNvSpPr>
            <p:nvPr/>
          </p:nvSpPr>
          <p:spPr bwMode="auto">
            <a:xfrm>
              <a:off x="1313" y="26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9" name="Line 21"/>
            <p:cNvSpPr>
              <a:spLocks noChangeShapeType="1"/>
            </p:cNvSpPr>
            <p:nvPr/>
          </p:nvSpPr>
          <p:spPr bwMode="auto">
            <a:xfrm>
              <a:off x="1313" y="22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0" name="Line 22"/>
            <p:cNvSpPr>
              <a:spLocks noChangeShapeType="1"/>
            </p:cNvSpPr>
            <p:nvPr/>
          </p:nvSpPr>
          <p:spPr bwMode="auto">
            <a:xfrm>
              <a:off x="1313" y="1899"/>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1" name="Line 23"/>
            <p:cNvSpPr>
              <a:spLocks noChangeShapeType="1"/>
            </p:cNvSpPr>
            <p:nvPr/>
          </p:nvSpPr>
          <p:spPr bwMode="auto">
            <a:xfrm>
              <a:off x="1313" y="15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2" name="Line 24"/>
            <p:cNvSpPr>
              <a:spLocks noChangeShapeType="1"/>
            </p:cNvSpPr>
            <p:nvPr/>
          </p:nvSpPr>
          <p:spPr bwMode="auto">
            <a:xfrm>
              <a:off x="1313" y="1163"/>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3" name="Line 25"/>
            <p:cNvSpPr>
              <a:spLocks noChangeShapeType="1"/>
            </p:cNvSpPr>
            <p:nvPr/>
          </p:nvSpPr>
          <p:spPr bwMode="auto">
            <a:xfrm>
              <a:off x="1313" y="33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4" name="Line 26"/>
            <p:cNvSpPr>
              <a:spLocks noChangeShapeType="1"/>
            </p:cNvSpPr>
            <p:nvPr/>
          </p:nvSpPr>
          <p:spPr bwMode="auto">
            <a:xfrm flipV="1">
              <a:off x="131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5" name="Line 27"/>
            <p:cNvSpPr>
              <a:spLocks noChangeShapeType="1"/>
            </p:cNvSpPr>
            <p:nvPr/>
          </p:nvSpPr>
          <p:spPr bwMode="auto">
            <a:xfrm flipV="1">
              <a:off x="158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6" name="Line 28"/>
            <p:cNvSpPr>
              <a:spLocks noChangeShapeType="1"/>
            </p:cNvSpPr>
            <p:nvPr/>
          </p:nvSpPr>
          <p:spPr bwMode="auto">
            <a:xfrm flipV="1">
              <a:off x="1855"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7" name="Line 29"/>
            <p:cNvSpPr>
              <a:spLocks noChangeShapeType="1"/>
            </p:cNvSpPr>
            <p:nvPr/>
          </p:nvSpPr>
          <p:spPr bwMode="auto">
            <a:xfrm flipV="1">
              <a:off x="212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8" name="Line 30"/>
            <p:cNvSpPr>
              <a:spLocks noChangeShapeType="1"/>
            </p:cNvSpPr>
            <p:nvPr/>
          </p:nvSpPr>
          <p:spPr bwMode="auto">
            <a:xfrm flipV="1">
              <a:off x="239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9" name="Line 31"/>
            <p:cNvSpPr>
              <a:spLocks noChangeShapeType="1"/>
            </p:cNvSpPr>
            <p:nvPr/>
          </p:nvSpPr>
          <p:spPr bwMode="auto">
            <a:xfrm flipV="1">
              <a:off x="2664"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0" name="Line 32"/>
            <p:cNvSpPr>
              <a:spLocks noChangeShapeType="1"/>
            </p:cNvSpPr>
            <p:nvPr/>
          </p:nvSpPr>
          <p:spPr bwMode="auto">
            <a:xfrm flipV="1">
              <a:off x="293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1" name="Line 33"/>
            <p:cNvSpPr>
              <a:spLocks noChangeShapeType="1"/>
            </p:cNvSpPr>
            <p:nvPr/>
          </p:nvSpPr>
          <p:spPr bwMode="auto">
            <a:xfrm flipV="1">
              <a:off x="320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2" name="Line 34"/>
            <p:cNvSpPr>
              <a:spLocks noChangeShapeType="1"/>
            </p:cNvSpPr>
            <p:nvPr/>
          </p:nvSpPr>
          <p:spPr bwMode="auto">
            <a:xfrm flipV="1">
              <a:off x="347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3" name="Line 35"/>
            <p:cNvSpPr>
              <a:spLocks noChangeShapeType="1"/>
            </p:cNvSpPr>
            <p:nvPr/>
          </p:nvSpPr>
          <p:spPr bwMode="auto">
            <a:xfrm flipV="1">
              <a:off x="374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4" name="Freeform 36"/>
            <p:cNvSpPr>
              <a:spLocks/>
            </p:cNvSpPr>
            <p:nvPr/>
          </p:nvSpPr>
          <p:spPr bwMode="auto">
            <a:xfrm>
              <a:off x="1450" y="3354"/>
              <a:ext cx="2155" cy="5"/>
            </a:xfrm>
            <a:custGeom>
              <a:avLst/>
              <a:gdLst/>
              <a:ahLst/>
              <a:cxnLst>
                <a:cxn ang="0">
                  <a:pos x="0" y="1"/>
                </a:cxn>
                <a:cxn ang="0">
                  <a:pos x="59" y="1"/>
                </a:cxn>
                <a:cxn ang="0">
                  <a:pos x="118" y="1"/>
                </a:cxn>
                <a:cxn ang="0">
                  <a:pos x="178" y="1"/>
                </a:cxn>
                <a:cxn ang="0">
                  <a:pos x="237" y="1"/>
                </a:cxn>
                <a:cxn ang="0">
                  <a:pos x="296" y="1"/>
                </a:cxn>
                <a:cxn ang="0">
                  <a:pos x="356" y="1"/>
                </a:cxn>
                <a:cxn ang="0">
                  <a:pos x="415" y="0"/>
                </a:cxn>
                <a:cxn ang="0">
                  <a:pos x="474" y="0"/>
                </a:cxn>
              </a:cxnLst>
              <a:rect l="0" t="0" r="r" b="b"/>
              <a:pathLst>
                <a:path w="474" h="1">
                  <a:moveTo>
                    <a:pt x="0" y="1"/>
                  </a:moveTo>
                  <a:lnTo>
                    <a:pt x="59" y="1"/>
                  </a:lnTo>
                  <a:lnTo>
                    <a:pt x="118" y="1"/>
                  </a:lnTo>
                  <a:lnTo>
                    <a:pt x="178" y="1"/>
                  </a:lnTo>
                  <a:lnTo>
                    <a:pt x="237" y="1"/>
                  </a:lnTo>
                  <a:lnTo>
                    <a:pt x="296" y="1"/>
                  </a:lnTo>
                  <a:lnTo>
                    <a:pt x="356" y="1"/>
                  </a:lnTo>
                  <a:lnTo>
                    <a:pt x="415" y="0"/>
                  </a:lnTo>
                  <a:lnTo>
                    <a:pt x="474"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73125" name="Freeform 37"/>
            <p:cNvSpPr>
              <a:spLocks/>
            </p:cNvSpPr>
            <p:nvPr/>
          </p:nvSpPr>
          <p:spPr bwMode="auto">
            <a:xfrm>
              <a:off x="1450" y="1517"/>
              <a:ext cx="2155" cy="1824"/>
            </a:xfrm>
            <a:custGeom>
              <a:avLst/>
              <a:gdLst/>
              <a:ahLst/>
              <a:cxnLst>
                <a:cxn ang="0">
                  <a:pos x="0" y="401"/>
                </a:cxn>
                <a:cxn ang="0">
                  <a:pos x="59" y="396"/>
                </a:cxn>
                <a:cxn ang="0">
                  <a:pos x="118" y="375"/>
                </a:cxn>
                <a:cxn ang="0">
                  <a:pos x="178" y="351"/>
                </a:cxn>
                <a:cxn ang="0">
                  <a:pos x="237" y="262"/>
                </a:cxn>
                <a:cxn ang="0">
                  <a:pos x="296" y="206"/>
                </a:cxn>
                <a:cxn ang="0">
                  <a:pos x="356" y="99"/>
                </a:cxn>
                <a:cxn ang="0">
                  <a:pos x="415" y="35"/>
                </a:cxn>
                <a:cxn ang="0">
                  <a:pos x="474" y="0"/>
                </a:cxn>
              </a:cxnLst>
              <a:rect l="0" t="0" r="r" b="b"/>
              <a:pathLst>
                <a:path w="474" h="401">
                  <a:moveTo>
                    <a:pt x="0" y="401"/>
                  </a:moveTo>
                  <a:lnTo>
                    <a:pt x="59" y="396"/>
                  </a:lnTo>
                  <a:lnTo>
                    <a:pt x="118" y="375"/>
                  </a:lnTo>
                  <a:lnTo>
                    <a:pt x="178" y="351"/>
                  </a:lnTo>
                  <a:lnTo>
                    <a:pt x="237" y="262"/>
                  </a:lnTo>
                  <a:lnTo>
                    <a:pt x="296" y="206"/>
                  </a:lnTo>
                  <a:lnTo>
                    <a:pt x="356" y="99"/>
                  </a:lnTo>
                  <a:lnTo>
                    <a:pt x="415" y="35"/>
                  </a:lnTo>
                  <a:lnTo>
                    <a:pt x="474"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73126" name="Freeform 38"/>
            <p:cNvSpPr>
              <a:spLocks/>
            </p:cNvSpPr>
            <p:nvPr/>
          </p:nvSpPr>
          <p:spPr bwMode="auto">
            <a:xfrm>
              <a:off x="1450" y="3359"/>
              <a:ext cx="2155" cy="4"/>
            </a:xfrm>
            <a:custGeom>
              <a:avLst/>
              <a:gdLst/>
              <a:ahLst/>
              <a:cxnLst>
                <a:cxn ang="0">
                  <a:pos x="0" y="1"/>
                </a:cxn>
                <a:cxn ang="0">
                  <a:pos x="59" y="1"/>
                </a:cxn>
                <a:cxn ang="0">
                  <a:pos x="118" y="1"/>
                </a:cxn>
                <a:cxn ang="0">
                  <a:pos x="178" y="1"/>
                </a:cxn>
                <a:cxn ang="0">
                  <a:pos x="237" y="0"/>
                </a:cxn>
                <a:cxn ang="0">
                  <a:pos x="296" y="0"/>
                </a:cxn>
                <a:cxn ang="0">
                  <a:pos x="356" y="0"/>
                </a:cxn>
                <a:cxn ang="0">
                  <a:pos x="415" y="0"/>
                </a:cxn>
                <a:cxn ang="0">
                  <a:pos x="474" y="0"/>
                </a:cxn>
              </a:cxnLst>
              <a:rect l="0" t="0" r="r" b="b"/>
              <a:pathLst>
                <a:path w="474" h="1">
                  <a:moveTo>
                    <a:pt x="0" y="1"/>
                  </a:moveTo>
                  <a:lnTo>
                    <a:pt x="59" y="1"/>
                  </a:lnTo>
                  <a:lnTo>
                    <a:pt x="118" y="1"/>
                  </a:lnTo>
                  <a:lnTo>
                    <a:pt x="178" y="1"/>
                  </a:lnTo>
                  <a:lnTo>
                    <a:pt x="237" y="0"/>
                  </a:lnTo>
                  <a:lnTo>
                    <a:pt x="296" y="0"/>
                  </a:lnTo>
                  <a:lnTo>
                    <a:pt x="356" y="0"/>
                  </a:lnTo>
                  <a:lnTo>
                    <a:pt x="415" y="0"/>
                  </a:lnTo>
                  <a:lnTo>
                    <a:pt x="474"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73127" name="Freeform 39"/>
            <p:cNvSpPr>
              <a:spLocks/>
            </p:cNvSpPr>
            <p:nvPr/>
          </p:nvSpPr>
          <p:spPr bwMode="auto">
            <a:xfrm>
              <a:off x="1450" y="1931"/>
              <a:ext cx="2155" cy="1419"/>
            </a:xfrm>
            <a:custGeom>
              <a:avLst/>
              <a:gdLst/>
              <a:ahLst/>
              <a:cxnLst>
                <a:cxn ang="0">
                  <a:pos x="0" y="312"/>
                </a:cxn>
                <a:cxn ang="0">
                  <a:pos x="59" y="311"/>
                </a:cxn>
                <a:cxn ang="0">
                  <a:pos x="118" y="302"/>
                </a:cxn>
                <a:cxn ang="0">
                  <a:pos x="178" y="301"/>
                </a:cxn>
                <a:cxn ang="0">
                  <a:pos x="237" y="272"/>
                </a:cxn>
                <a:cxn ang="0">
                  <a:pos x="296" y="222"/>
                </a:cxn>
                <a:cxn ang="0">
                  <a:pos x="356" y="162"/>
                </a:cxn>
                <a:cxn ang="0">
                  <a:pos x="415" y="49"/>
                </a:cxn>
                <a:cxn ang="0">
                  <a:pos x="474" y="0"/>
                </a:cxn>
              </a:cxnLst>
              <a:rect l="0" t="0" r="r" b="b"/>
              <a:pathLst>
                <a:path w="474" h="312">
                  <a:moveTo>
                    <a:pt x="0" y="312"/>
                  </a:moveTo>
                  <a:lnTo>
                    <a:pt x="59" y="311"/>
                  </a:lnTo>
                  <a:lnTo>
                    <a:pt x="118" y="302"/>
                  </a:lnTo>
                  <a:lnTo>
                    <a:pt x="178" y="301"/>
                  </a:lnTo>
                  <a:lnTo>
                    <a:pt x="237" y="272"/>
                  </a:lnTo>
                  <a:lnTo>
                    <a:pt x="296" y="222"/>
                  </a:lnTo>
                  <a:lnTo>
                    <a:pt x="356" y="162"/>
                  </a:lnTo>
                  <a:lnTo>
                    <a:pt x="415" y="49"/>
                  </a:lnTo>
                  <a:lnTo>
                    <a:pt x="474"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73128" name="Freeform 40"/>
            <p:cNvSpPr>
              <a:spLocks/>
            </p:cNvSpPr>
            <p:nvPr/>
          </p:nvSpPr>
          <p:spPr bwMode="auto">
            <a:xfrm>
              <a:off x="1436"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29" name="Freeform 41"/>
            <p:cNvSpPr>
              <a:spLocks/>
            </p:cNvSpPr>
            <p:nvPr/>
          </p:nvSpPr>
          <p:spPr bwMode="auto">
            <a:xfrm>
              <a:off x="1704"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0" name="Freeform 42"/>
            <p:cNvSpPr>
              <a:spLocks/>
            </p:cNvSpPr>
            <p:nvPr/>
          </p:nvSpPr>
          <p:spPr bwMode="auto">
            <a:xfrm>
              <a:off x="1973"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1" name="Freeform 43"/>
            <p:cNvSpPr>
              <a:spLocks/>
            </p:cNvSpPr>
            <p:nvPr/>
          </p:nvSpPr>
          <p:spPr bwMode="auto">
            <a:xfrm>
              <a:off x="2246"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2" name="Freeform 44"/>
            <p:cNvSpPr>
              <a:spLocks/>
            </p:cNvSpPr>
            <p:nvPr/>
          </p:nvSpPr>
          <p:spPr bwMode="auto">
            <a:xfrm>
              <a:off x="2514"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3" name="Freeform 45"/>
            <p:cNvSpPr>
              <a:spLocks/>
            </p:cNvSpPr>
            <p:nvPr/>
          </p:nvSpPr>
          <p:spPr bwMode="auto">
            <a:xfrm>
              <a:off x="2782"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4" name="Freeform 46"/>
            <p:cNvSpPr>
              <a:spLocks/>
            </p:cNvSpPr>
            <p:nvPr/>
          </p:nvSpPr>
          <p:spPr bwMode="auto">
            <a:xfrm>
              <a:off x="3055"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5" name="Freeform 47"/>
            <p:cNvSpPr>
              <a:spLocks/>
            </p:cNvSpPr>
            <p:nvPr/>
          </p:nvSpPr>
          <p:spPr bwMode="auto">
            <a:xfrm>
              <a:off x="3323" y="3341"/>
              <a:ext cx="28" cy="27"/>
            </a:xfrm>
            <a:custGeom>
              <a:avLst/>
              <a:gdLst/>
              <a:ahLst/>
              <a:cxnLst>
                <a:cxn ang="0">
                  <a:pos x="14" y="0"/>
                </a:cxn>
                <a:cxn ang="0">
                  <a:pos x="28" y="13"/>
                </a:cxn>
                <a:cxn ang="0">
                  <a:pos x="14" y="27"/>
                </a:cxn>
                <a:cxn ang="0">
                  <a:pos x="0" y="13"/>
                </a:cxn>
                <a:cxn ang="0">
                  <a:pos x="14" y="0"/>
                </a:cxn>
              </a:cxnLst>
              <a:rect l="0" t="0" r="r" b="b"/>
              <a:pathLst>
                <a:path w="28" h="27">
                  <a:moveTo>
                    <a:pt x="14" y="0"/>
                  </a:moveTo>
                  <a:lnTo>
                    <a:pt x="28" y="13"/>
                  </a:lnTo>
                  <a:lnTo>
                    <a:pt x="14" y="27"/>
                  </a:lnTo>
                  <a:lnTo>
                    <a:pt x="0" y="13"/>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6" name="Freeform 48"/>
            <p:cNvSpPr>
              <a:spLocks/>
            </p:cNvSpPr>
            <p:nvPr/>
          </p:nvSpPr>
          <p:spPr bwMode="auto">
            <a:xfrm>
              <a:off x="3592" y="3341"/>
              <a:ext cx="27" cy="27"/>
            </a:xfrm>
            <a:custGeom>
              <a:avLst/>
              <a:gdLst/>
              <a:ahLst/>
              <a:cxnLst>
                <a:cxn ang="0">
                  <a:pos x="13" y="0"/>
                </a:cxn>
                <a:cxn ang="0">
                  <a:pos x="27" y="13"/>
                </a:cxn>
                <a:cxn ang="0">
                  <a:pos x="13" y="27"/>
                </a:cxn>
                <a:cxn ang="0">
                  <a:pos x="0" y="13"/>
                </a:cxn>
                <a:cxn ang="0">
                  <a:pos x="13" y="0"/>
                </a:cxn>
              </a:cxnLst>
              <a:rect l="0" t="0" r="r" b="b"/>
              <a:pathLst>
                <a:path w="27" h="27">
                  <a:moveTo>
                    <a:pt x="13" y="0"/>
                  </a:moveTo>
                  <a:lnTo>
                    <a:pt x="27" y="13"/>
                  </a:lnTo>
                  <a:lnTo>
                    <a:pt x="13" y="27"/>
                  </a:lnTo>
                  <a:lnTo>
                    <a:pt x="0" y="13"/>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7" name="Rectangle 49"/>
            <p:cNvSpPr>
              <a:spLocks noChangeArrowheads="1"/>
            </p:cNvSpPr>
            <p:nvPr/>
          </p:nvSpPr>
          <p:spPr bwMode="auto">
            <a:xfrm>
              <a:off x="1436" y="3327"/>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38" name="Rectangle 50"/>
            <p:cNvSpPr>
              <a:spLocks noChangeArrowheads="1"/>
            </p:cNvSpPr>
            <p:nvPr/>
          </p:nvSpPr>
          <p:spPr bwMode="auto">
            <a:xfrm>
              <a:off x="1704" y="330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39" name="Rectangle 51"/>
            <p:cNvSpPr>
              <a:spLocks noChangeArrowheads="1"/>
            </p:cNvSpPr>
            <p:nvPr/>
          </p:nvSpPr>
          <p:spPr bwMode="auto">
            <a:xfrm>
              <a:off x="1973" y="320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0" name="Rectangle 52"/>
            <p:cNvSpPr>
              <a:spLocks noChangeArrowheads="1"/>
            </p:cNvSpPr>
            <p:nvPr/>
          </p:nvSpPr>
          <p:spPr bwMode="auto">
            <a:xfrm>
              <a:off x="2246" y="3100"/>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1" name="Rectangle 53"/>
            <p:cNvSpPr>
              <a:spLocks noChangeArrowheads="1"/>
            </p:cNvSpPr>
            <p:nvPr/>
          </p:nvSpPr>
          <p:spPr bwMode="auto">
            <a:xfrm>
              <a:off x="2514" y="2695"/>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2" name="Rectangle 54"/>
            <p:cNvSpPr>
              <a:spLocks noChangeArrowheads="1"/>
            </p:cNvSpPr>
            <p:nvPr/>
          </p:nvSpPr>
          <p:spPr bwMode="auto">
            <a:xfrm>
              <a:off x="2782" y="2440"/>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3" name="Rectangle 55"/>
            <p:cNvSpPr>
              <a:spLocks noChangeArrowheads="1"/>
            </p:cNvSpPr>
            <p:nvPr/>
          </p:nvSpPr>
          <p:spPr bwMode="auto">
            <a:xfrm>
              <a:off x="3055" y="195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4" name="Rectangle 56"/>
            <p:cNvSpPr>
              <a:spLocks noChangeArrowheads="1"/>
            </p:cNvSpPr>
            <p:nvPr/>
          </p:nvSpPr>
          <p:spPr bwMode="auto">
            <a:xfrm>
              <a:off x="3323" y="1663"/>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5" name="Rectangle 57"/>
            <p:cNvSpPr>
              <a:spLocks noChangeArrowheads="1"/>
            </p:cNvSpPr>
            <p:nvPr/>
          </p:nvSpPr>
          <p:spPr bwMode="auto">
            <a:xfrm>
              <a:off x="3592" y="1504"/>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6" name="Freeform 58"/>
            <p:cNvSpPr>
              <a:spLocks/>
            </p:cNvSpPr>
            <p:nvPr/>
          </p:nvSpPr>
          <p:spPr bwMode="auto">
            <a:xfrm>
              <a:off x="1436" y="3350"/>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7" name="Freeform 59"/>
            <p:cNvSpPr>
              <a:spLocks/>
            </p:cNvSpPr>
            <p:nvPr/>
          </p:nvSpPr>
          <p:spPr bwMode="auto">
            <a:xfrm>
              <a:off x="1704" y="3350"/>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8" name="Freeform 60"/>
            <p:cNvSpPr>
              <a:spLocks/>
            </p:cNvSpPr>
            <p:nvPr/>
          </p:nvSpPr>
          <p:spPr bwMode="auto">
            <a:xfrm>
              <a:off x="1973"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9" name="Freeform 61"/>
            <p:cNvSpPr>
              <a:spLocks/>
            </p:cNvSpPr>
            <p:nvPr/>
          </p:nvSpPr>
          <p:spPr bwMode="auto">
            <a:xfrm>
              <a:off x="2246"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0" name="Freeform 62"/>
            <p:cNvSpPr>
              <a:spLocks/>
            </p:cNvSpPr>
            <p:nvPr/>
          </p:nvSpPr>
          <p:spPr bwMode="auto">
            <a:xfrm>
              <a:off x="2514"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1" name="Freeform 63"/>
            <p:cNvSpPr>
              <a:spLocks/>
            </p:cNvSpPr>
            <p:nvPr/>
          </p:nvSpPr>
          <p:spPr bwMode="auto">
            <a:xfrm>
              <a:off x="2782"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2" name="Freeform 64"/>
            <p:cNvSpPr>
              <a:spLocks/>
            </p:cNvSpPr>
            <p:nvPr/>
          </p:nvSpPr>
          <p:spPr bwMode="auto">
            <a:xfrm>
              <a:off x="3055"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3" name="Freeform 65"/>
            <p:cNvSpPr>
              <a:spLocks/>
            </p:cNvSpPr>
            <p:nvPr/>
          </p:nvSpPr>
          <p:spPr bwMode="auto">
            <a:xfrm>
              <a:off x="3323"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4" name="Freeform 66"/>
            <p:cNvSpPr>
              <a:spLocks/>
            </p:cNvSpPr>
            <p:nvPr/>
          </p:nvSpPr>
          <p:spPr bwMode="auto">
            <a:xfrm>
              <a:off x="3592" y="3345"/>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5" name="Rectangle 67"/>
            <p:cNvSpPr>
              <a:spLocks noChangeArrowheads="1"/>
            </p:cNvSpPr>
            <p:nvPr/>
          </p:nvSpPr>
          <p:spPr bwMode="auto">
            <a:xfrm>
              <a:off x="1432" y="3332"/>
              <a:ext cx="41" cy="40"/>
            </a:xfrm>
            <a:prstGeom prst="rect">
              <a:avLst/>
            </a:prstGeom>
            <a:noFill/>
            <a:ln w="9525">
              <a:noFill/>
              <a:miter lim="800000"/>
              <a:headEnd/>
              <a:tailEnd/>
            </a:ln>
          </p:spPr>
          <p:txBody>
            <a:bodyPr>
              <a:prstTxWarp prst="textNoShape">
                <a:avLst/>
              </a:prstTxWarp>
            </a:bodyPr>
            <a:lstStyle/>
            <a:p>
              <a:endParaRPr lang="en-US"/>
            </a:p>
          </p:txBody>
        </p:sp>
        <p:sp>
          <p:nvSpPr>
            <p:cNvPr id="473156" name="Line 68"/>
            <p:cNvSpPr>
              <a:spLocks noChangeShapeType="1"/>
            </p:cNvSpPr>
            <p:nvPr/>
          </p:nvSpPr>
          <p:spPr bwMode="auto">
            <a:xfrm flipH="1" flipV="1">
              <a:off x="1436" y="333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7" name="Line 69"/>
            <p:cNvSpPr>
              <a:spLocks noChangeShapeType="1"/>
            </p:cNvSpPr>
            <p:nvPr/>
          </p:nvSpPr>
          <p:spPr bwMode="auto">
            <a:xfrm>
              <a:off x="1450" y="335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8" name="Line 70"/>
            <p:cNvSpPr>
              <a:spLocks noChangeShapeType="1"/>
            </p:cNvSpPr>
            <p:nvPr/>
          </p:nvSpPr>
          <p:spPr bwMode="auto">
            <a:xfrm flipH="1">
              <a:off x="1436" y="335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9" name="Line 71"/>
            <p:cNvSpPr>
              <a:spLocks noChangeShapeType="1"/>
            </p:cNvSpPr>
            <p:nvPr/>
          </p:nvSpPr>
          <p:spPr bwMode="auto">
            <a:xfrm flipV="1">
              <a:off x="1450" y="333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0" name="Rectangle 72"/>
            <p:cNvSpPr>
              <a:spLocks noChangeArrowheads="1"/>
            </p:cNvSpPr>
            <p:nvPr/>
          </p:nvSpPr>
          <p:spPr bwMode="auto">
            <a:xfrm>
              <a:off x="1700" y="3327"/>
              <a:ext cx="41" cy="41"/>
            </a:xfrm>
            <a:prstGeom prst="rect">
              <a:avLst/>
            </a:prstGeom>
            <a:noFill/>
            <a:ln w="9525">
              <a:noFill/>
              <a:miter lim="800000"/>
              <a:headEnd/>
              <a:tailEnd/>
            </a:ln>
          </p:spPr>
          <p:txBody>
            <a:bodyPr>
              <a:prstTxWarp prst="textNoShape">
                <a:avLst/>
              </a:prstTxWarp>
            </a:bodyPr>
            <a:lstStyle/>
            <a:p>
              <a:endParaRPr lang="en-US"/>
            </a:p>
          </p:txBody>
        </p:sp>
        <p:sp>
          <p:nvSpPr>
            <p:cNvPr id="473161" name="Line 73"/>
            <p:cNvSpPr>
              <a:spLocks noChangeShapeType="1"/>
            </p:cNvSpPr>
            <p:nvPr/>
          </p:nvSpPr>
          <p:spPr bwMode="auto">
            <a:xfrm flipH="1" flipV="1">
              <a:off x="1704"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2" name="Line 74"/>
            <p:cNvSpPr>
              <a:spLocks noChangeShapeType="1"/>
            </p:cNvSpPr>
            <p:nvPr/>
          </p:nvSpPr>
          <p:spPr bwMode="auto">
            <a:xfrm>
              <a:off x="1718"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3" name="Line 75"/>
            <p:cNvSpPr>
              <a:spLocks noChangeShapeType="1"/>
            </p:cNvSpPr>
            <p:nvPr/>
          </p:nvSpPr>
          <p:spPr bwMode="auto">
            <a:xfrm flipH="1">
              <a:off x="1704"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4" name="Line 76"/>
            <p:cNvSpPr>
              <a:spLocks noChangeShapeType="1"/>
            </p:cNvSpPr>
            <p:nvPr/>
          </p:nvSpPr>
          <p:spPr bwMode="auto">
            <a:xfrm flipV="1">
              <a:off x="1718"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5" name="Rectangle 77"/>
            <p:cNvSpPr>
              <a:spLocks noChangeArrowheads="1"/>
            </p:cNvSpPr>
            <p:nvPr/>
          </p:nvSpPr>
          <p:spPr bwMode="auto">
            <a:xfrm>
              <a:off x="1968" y="3286"/>
              <a:ext cx="41" cy="41"/>
            </a:xfrm>
            <a:prstGeom prst="rect">
              <a:avLst/>
            </a:prstGeom>
            <a:noFill/>
            <a:ln w="9525">
              <a:noFill/>
              <a:miter lim="800000"/>
              <a:headEnd/>
              <a:tailEnd/>
            </a:ln>
          </p:spPr>
          <p:txBody>
            <a:bodyPr>
              <a:prstTxWarp prst="textNoShape">
                <a:avLst/>
              </a:prstTxWarp>
            </a:bodyPr>
            <a:lstStyle/>
            <a:p>
              <a:endParaRPr lang="en-US"/>
            </a:p>
          </p:txBody>
        </p:sp>
        <p:sp>
          <p:nvSpPr>
            <p:cNvPr id="473166" name="Line 78"/>
            <p:cNvSpPr>
              <a:spLocks noChangeShapeType="1"/>
            </p:cNvSpPr>
            <p:nvPr/>
          </p:nvSpPr>
          <p:spPr bwMode="auto">
            <a:xfrm flipH="1" flipV="1">
              <a:off x="1973" y="3291"/>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7" name="Line 79"/>
            <p:cNvSpPr>
              <a:spLocks noChangeShapeType="1"/>
            </p:cNvSpPr>
            <p:nvPr/>
          </p:nvSpPr>
          <p:spPr bwMode="auto">
            <a:xfrm>
              <a:off x="1986" y="330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8" name="Line 80"/>
            <p:cNvSpPr>
              <a:spLocks noChangeShapeType="1"/>
            </p:cNvSpPr>
            <p:nvPr/>
          </p:nvSpPr>
          <p:spPr bwMode="auto">
            <a:xfrm flipH="1">
              <a:off x="1973" y="330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9" name="Line 81"/>
            <p:cNvSpPr>
              <a:spLocks noChangeShapeType="1"/>
            </p:cNvSpPr>
            <p:nvPr/>
          </p:nvSpPr>
          <p:spPr bwMode="auto">
            <a:xfrm flipV="1">
              <a:off x="1986" y="3291"/>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0" name="Rectangle 82"/>
            <p:cNvSpPr>
              <a:spLocks noChangeArrowheads="1"/>
            </p:cNvSpPr>
            <p:nvPr/>
          </p:nvSpPr>
          <p:spPr bwMode="auto">
            <a:xfrm>
              <a:off x="2241" y="3282"/>
              <a:ext cx="41" cy="40"/>
            </a:xfrm>
            <a:prstGeom prst="rect">
              <a:avLst/>
            </a:prstGeom>
            <a:noFill/>
            <a:ln w="9525">
              <a:noFill/>
              <a:miter lim="800000"/>
              <a:headEnd/>
              <a:tailEnd/>
            </a:ln>
          </p:spPr>
          <p:txBody>
            <a:bodyPr>
              <a:prstTxWarp prst="textNoShape">
                <a:avLst/>
              </a:prstTxWarp>
            </a:bodyPr>
            <a:lstStyle/>
            <a:p>
              <a:endParaRPr lang="en-US"/>
            </a:p>
          </p:txBody>
        </p:sp>
        <p:sp>
          <p:nvSpPr>
            <p:cNvPr id="473171" name="Line 83"/>
            <p:cNvSpPr>
              <a:spLocks noChangeShapeType="1"/>
            </p:cNvSpPr>
            <p:nvPr/>
          </p:nvSpPr>
          <p:spPr bwMode="auto">
            <a:xfrm flipH="1" flipV="1">
              <a:off x="2246" y="328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2" name="Line 84"/>
            <p:cNvSpPr>
              <a:spLocks noChangeShapeType="1"/>
            </p:cNvSpPr>
            <p:nvPr/>
          </p:nvSpPr>
          <p:spPr bwMode="auto">
            <a:xfrm>
              <a:off x="2259" y="330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3" name="Line 85"/>
            <p:cNvSpPr>
              <a:spLocks noChangeShapeType="1"/>
            </p:cNvSpPr>
            <p:nvPr/>
          </p:nvSpPr>
          <p:spPr bwMode="auto">
            <a:xfrm flipH="1">
              <a:off x="2246" y="330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4" name="Line 86"/>
            <p:cNvSpPr>
              <a:spLocks noChangeShapeType="1"/>
            </p:cNvSpPr>
            <p:nvPr/>
          </p:nvSpPr>
          <p:spPr bwMode="auto">
            <a:xfrm flipV="1">
              <a:off x="2259" y="328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5" name="Rectangle 87"/>
            <p:cNvSpPr>
              <a:spLocks noChangeArrowheads="1"/>
            </p:cNvSpPr>
            <p:nvPr/>
          </p:nvSpPr>
          <p:spPr bwMode="auto">
            <a:xfrm>
              <a:off x="2509" y="3150"/>
              <a:ext cx="41" cy="41"/>
            </a:xfrm>
            <a:prstGeom prst="rect">
              <a:avLst/>
            </a:prstGeom>
            <a:noFill/>
            <a:ln w="9525">
              <a:noFill/>
              <a:miter lim="800000"/>
              <a:headEnd/>
              <a:tailEnd/>
            </a:ln>
          </p:spPr>
          <p:txBody>
            <a:bodyPr>
              <a:prstTxWarp prst="textNoShape">
                <a:avLst/>
              </a:prstTxWarp>
            </a:bodyPr>
            <a:lstStyle/>
            <a:p>
              <a:endParaRPr lang="en-US"/>
            </a:p>
          </p:txBody>
        </p:sp>
        <p:sp>
          <p:nvSpPr>
            <p:cNvPr id="473176" name="Line 88"/>
            <p:cNvSpPr>
              <a:spLocks noChangeShapeType="1"/>
            </p:cNvSpPr>
            <p:nvPr/>
          </p:nvSpPr>
          <p:spPr bwMode="auto">
            <a:xfrm flipH="1" flipV="1">
              <a:off x="2514" y="31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7" name="Line 89"/>
            <p:cNvSpPr>
              <a:spLocks noChangeShapeType="1"/>
            </p:cNvSpPr>
            <p:nvPr/>
          </p:nvSpPr>
          <p:spPr bwMode="auto">
            <a:xfrm>
              <a:off x="2528" y="31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8" name="Line 90"/>
            <p:cNvSpPr>
              <a:spLocks noChangeShapeType="1"/>
            </p:cNvSpPr>
            <p:nvPr/>
          </p:nvSpPr>
          <p:spPr bwMode="auto">
            <a:xfrm flipH="1">
              <a:off x="2514" y="31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9" name="Line 91"/>
            <p:cNvSpPr>
              <a:spLocks noChangeShapeType="1"/>
            </p:cNvSpPr>
            <p:nvPr/>
          </p:nvSpPr>
          <p:spPr bwMode="auto">
            <a:xfrm flipV="1">
              <a:off x="2528" y="31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0" name="Rectangle 92"/>
            <p:cNvSpPr>
              <a:spLocks noChangeArrowheads="1"/>
            </p:cNvSpPr>
            <p:nvPr/>
          </p:nvSpPr>
          <p:spPr bwMode="auto">
            <a:xfrm>
              <a:off x="2778" y="2922"/>
              <a:ext cx="41" cy="41"/>
            </a:xfrm>
            <a:prstGeom prst="rect">
              <a:avLst/>
            </a:prstGeom>
            <a:noFill/>
            <a:ln w="9525">
              <a:noFill/>
              <a:miter lim="800000"/>
              <a:headEnd/>
              <a:tailEnd/>
            </a:ln>
          </p:spPr>
          <p:txBody>
            <a:bodyPr>
              <a:prstTxWarp prst="textNoShape">
                <a:avLst/>
              </a:prstTxWarp>
            </a:bodyPr>
            <a:lstStyle/>
            <a:p>
              <a:endParaRPr lang="en-US"/>
            </a:p>
          </p:txBody>
        </p:sp>
        <p:sp>
          <p:nvSpPr>
            <p:cNvPr id="473181" name="Line 93"/>
            <p:cNvSpPr>
              <a:spLocks noChangeShapeType="1"/>
            </p:cNvSpPr>
            <p:nvPr/>
          </p:nvSpPr>
          <p:spPr bwMode="auto">
            <a:xfrm flipH="1" flipV="1">
              <a:off x="2782"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2" name="Line 94"/>
            <p:cNvSpPr>
              <a:spLocks noChangeShapeType="1"/>
            </p:cNvSpPr>
            <p:nvPr/>
          </p:nvSpPr>
          <p:spPr bwMode="auto">
            <a:xfrm>
              <a:off x="2796"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3" name="Line 95"/>
            <p:cNvSpPr>
              <a:spLocks noChangeShapeType="1"/>
            </p:cNvSpPr>
            <p:nvPr/>
          </p:nvSpPr>
          <p:spPr bwMode="auto">
            <a:xfrm flipH="1">
              <a:off x="2782"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4" name="Line 96"/>
            <p:cNvSpPr>
              <a:spLocks noChangeShapeType="1"/>
            </p:cNvSpPr>
            <p:nvPr/>
          </p:nvSpPr>
          <p:spPr bwMode="auto">
            <a:xfrm flipV="1">
              <a:off x="2796"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5" name="Rectangle 97"/>
            <p:cNvSpPr>
              <a:spLocks noChangeArrowheads="1"/>
            </p:cNvSpPr>
            <p:nvPr/>
          </p:nvSpPr>
          <p:spPr bwMode="auto">
            <a:xfrm>
              <a:off x="3051" y="2649"/>
              <a:ext cx="40" cy="41"/>
            </a:xfrm>
            <a:prstGeom prst="rect">
              <a:avLst/>
            </a:prstGeom>
            <a:noFill/>
            <a:ln w="9525">
              <a:noFill/>
              <a:miter lim="800000"/>
              <a:headEnd/>
              <a:tailEnd/>
            </a:ln>
          </p:spPr>
          <p:txBody>
            <a:bodyPr>
              <a:prstTxWarp prst="textNoShape">
                <a:avLst/>
              </a:prstTxWarp>
            </a:bodyPr>
            <a:lstStyle/>
            <a:p>
              <a:endParaRPr lang="en-US"/>
            </a:p>
          </p:txBody>
        </p:sp>
        <p:sp>
          <p:nvSpPr>
            <p:cNvPr id="473186" name="Line 98"/>
            <p:cNvSpPr>
              <a:spLocks noChangeShapeType="1"/>
            </p:cNvSpPr>
            <p:nvPr/>
          </p:nvSpPr>
          <p:spPr bwMode="auto">
            <a:xfrm flipH="1" flipV="1">
              <a:off x="3055" y="26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7" name="Line 99"/>
            <p:cNvSpPr>
              <a:spLocks noChangeShapeType="1"/>
            </p:cNvSpPr>
            <p:nvPr/>
          </p:nvSpPr>
          <p:spPr bwMode="auto">
            <a:xfrm>
              <a:off x="3069" y="26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8" name="Line 100"/>
            <p:cNvSpPr>
              <a:spLocks noChangeShapeType="1"/>
            </p:cNvSpPr>
            <p:nvPr/>
          </p:nvSpPr>
          <p:spPr bwMode="auto">
            <a:xfrm flipH="1">
              <a:off x="3055" y="26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9" name="Line 101"/>
            <p:cNvSpPr>
              <a:spLocks noChangeShapeType="1"/>
            </p:cNvSpPr>
            <p:nvPr/>
          </p:nvSpPr>
          <p:spPr bwMode="auto">
            <a:xfrm flipV="1">
              <a:off x="3069" y="26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0" name="Rectangle 102"/>
            <p:cNvSpPr>
              <a:spLocks noChangeArrowheads="1"/>
            </p:cNvSpPr>
            <p:nvPr/>
          </p:nvSpPr>
          <p:spPr bwMode="auto">
            <a:xfrm>
              <a:off x="3319" y="2136"/>
              <a:ext cx="41" cy="41"/>
            </a:xfrm>
            <a:prstGeom prst="rect">
              <a:avLst/>
            </a:prstGeom>
            <a:noFill/>
            <a:ln w="9525">
              <a:noFill/>
              <a:miter lim="800000"/>
              <a:headEnd/>
              <a:tailEnd/>
            </a:ln>
          </p:spPr>
          <p:txBody>
            <a:bodyPr>
              <a:prstTxWarp prst="textNoShape">
                <a:avLst/>
              </a:prstTxWarp>
            </a:bodyPr>
            <a:lstStyle/>
            <a:p>
              <a:endParaRPr lang="en-US"/>
            </a:p>
          </p:txBody>
        </p:sp>
        <p:sp>
          <p:nvSpPr>
            <p:cNvPr id="473191" name="Line 103"/>
            <p:cNvSpPr>
              <a:spLocks noChangeShapeType="1"/>
            </p:cNvSpPr>
            <p:nvPr/>
          </p:nvSpPr>
          <p:spPr bwMode="auto">
            <a:xfrm flipH="1" flipV="1">
              <a:off x="3323"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2" name="Line 104"/>
            <p:cNvSpPr>
              <a:spLocks noChangeShapeType="1"/>
            </p:cNvSpPr>
            <p:nvPr/>
          </p:nvSpPr>
          <p:spPr bwMode="auto">
            <a:xfrm>
              <a:off x="3337"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3" name="Line 105"/>
            <p:cNvSpPr>
              <a:spLocks noChangeShapeType="1"/>
            </p:cNvSpPr>
            <p:nvPr/>
          </p:nvSpPr>
          <p:spPr bwMode="auto">
            <a:xfrm flipH="1">
              <a:off x="3323"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4" name="Line 106"/>
            <p:cNvSpPr>
              <a:spLocks noChangeShapeType="1"/>
            </p:cNvSpPr>
            <p:nvPr/>
          </p:nvSpPr>
          <p:spPr bwMode="auto">
            <a:xfrm flipV="1">
              <a:off x="3337"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5" name="Rectangle 107"/>
            <p:cNvSpPr>
              <a:spLocks noChangeArrowheads="1"/>
            </p:cNvSpPr>
            <p:nvPr/>
          </p:nvSpPr>
          <p:spPr bwMode="auto">
            <a:xfrm>
              <a:off x="3587" y="1913"/>
              <a:ext cx="41" cy="41"/>
            </a:xfrm>
            <a:prstGeom prst="rect">
              <a:avLst/>
            </a:prstGeom>
            <a:noFill/>
            <a:ln w="9525">
              <a:noFill/>
              <a:miter lim="800000"/>
              <a:headEnd/>
              <a:tailEnd/>
            </a:ln>
          </p:spPr>
          <p:txBody>
            <a:bodyPr>
              <a:prstTxWarp prst="textNoShape">
                <a:avLst/>
              </a:prstTxWarp>
            </a:bodyPr>
            <a:lstStyle/>
            <a:p>
              <a:endParaRPr lang="en-US"/>
            </a:p>
          </p:txBody>
        </p:sp>
        <p:sp>
          <p:nvSpPr>
            <p:cNvPr id="473196" name="Line 108"/>
            <p:cNvSpPr>
              <a:spLocks noChangeShapeType="1"/>
            </p:cNvSpPr>
            <p:nvPr/>
          </p:nvSpPr>
          <p:spPr bwMode="auto">
            <a:xfrm flipH="1" flipV="1">
              <a:off x="3592" y="1917"/>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7" name="Line 109"/>
            <p:cNvSpPr>
              <a:spLocks noChangeShapeType="1"/>
            </p:cNvSpPr>
            <p:nvPr/>
          </p:nvSpPr>
          <p:spPr bwMode="auto">
            <a:xfrm>
              <a:off x="3605" y="1931"/>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8" name="Line 110"/>
            <p:cNvSpPr>
              <a:spLocks noChangeShapeType="1"/>
            </p:cNvSpPr>
            <p:nvPr/>
          </p:nvSpPr>
          <p:spPr bwMode="auto">
            <a:xfrm flipH="1">
              <a:off x="3592" y="1931"/>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9" name="Line 111"/>
            <p:cNvSpPr>
              <a:spLocks noChangeShapeType="1"/>
            </p:cNvSpPr>
            <p:nvPr/>
          </p:nvSpPr>
          <p:spPr bwMode="auto">
            <a:xfrm flipV="1">
              <a:off x="3605" y="1917"/>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00" name="Rectangle 112"/>
            <p:cNvSpPr>
              <a:spLocks noChangeArrowheads="1"/>
            </p:cNvSpPr>
            <p:nvPr/>
          </p:nvSpPr>
          <p:spPr bwMode="auto">
            <a:xfrm>
              <a:off x="1187" y="3314"/>
              <a:ext cx="84"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73201" name="Rectangle 113"/>
            <p:cNvSpPr>
              <a:spLocks noChangeArrowheads="1"/>
            </p:cNvSpPr>
            <p:nvPr/>
          </p:nvSpPr>
          <p:spPr bwMode="auto">
            <a:xfrm>
              <a:off x="1048" y="2944"/>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73202" name="Rectangle 114"/>
            <p:cNvSpPr>
              <a:spLocks noChangeArrowheads="1"/>
            </p:cNvSpPr>
            <p:nvPr/>
          </p:nvSpPr>
          <p:spPr bwMode="auto">
            <a:xfrm>
              <a:off x="1048" y="2577"/>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73203" name="Rectangle 115"/>
            <p:cNvSpPr>
              <a:spLocks noChangeArrowheads="1"/>
            </p:cNvSpPr>
            <p:nvPr/>
          </p:nvSpPr>
          <p:spPr bwMode="auto">
            <a:xfrm>
              <a:off x="1048" y="2212"/>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73204" name="Rectangle 116"/>
            <p:cNvSpPr>
              <a:spLocks noChangeArrowheads="1"/>
            </p:cNvSpPr>
            <p:nvPr/>
          </p:nvSpPr>
          <p:spPr bwMode="auto">
            <a:xfrm>
              <a:off x="1048" y="1845"/>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73205" name="Rectangle 117"/>
            <p:cNvSpPr>
              <a:spLocks noChangeArrowheads="1"/>
            </p:cNvSpPr>
            <p:nvPr/>
          </p:nvSpPr>
          <p:spPr bwMode="auto">
            <a:xfrm>
              <a:off x="1048" y="1476"/>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500</a:t>
              </a:r>
              <a:endParaRPr kumimoji="1" lang="en-US">
                <a:latin typeface="굴림" charset="-127"/>
                <a:ea typeface="굴림" charset="-127"/>
                <a:cs typeface="굴림" charset="-127"/>
              </a:endParaRPr>
            </a:p>
          </p:txBody>
        </p:sp>
        <p:sp>
          <p:nvSpPr>
            <p:cNvPr id="473206" name="Rectangle 118"/>
            <p:cNvSpPr>
              <a:spLocks noChangeArrowheads="1"/>
            </p:cNvSpPr>
            <p:nvPr/>
          </p:nvSpPr>
          <p:spPr bwMode="auto">
            <a:xfrm>
              <a:off x="1048" y="1108"/>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600</a:t>
              </a:r>
              <a:endParaRPr kumimoji="1" lang="en-US">
                <a:latin typeface="굴림" charset="-127"/>
                <a:ea typeface="굴림" charset="-127"/>
                <a:cs typeface="굴림" charset="-127"/>
              </a:endParaRPr>
            </a:p>
          </p:txBody>
        </p:sp>
        <p:sp>
          <p:nvSpPr>
            <p:cNvPr id="473207" name="Rectangle 119"/>
            <p:cNvSpPr>
              <a:spLocks noChangeArrowheads="1"/>
            </p:cNvSpPr>
            <p:nvPr/>
          </p:nvSpPr>
          <p:spPr bwMode="auto">
            <a:xfrm>
              <a:off x="1396"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26</a:t>
              </a:r>
              <a:endParaRPr kumimoji="1" lang="en-US">
                <a:latin typeface="굴림" charset="-127"/>
                <a:ea typeface="굴림" charset="-127"/>
                <a:cs typeface="굴림" charset="-127"/>
              </a:endParaRPr>
            </a:p>
          </p:txBody>
        </p:sp>
        <p:sp>
          <p:nvSpPr>
            <p:cNvPr id="473208" name="Rectangle 120"/>
            <p:cNvSpPr>
              <a:spLocks noChangeArrowheads="1"/>
            </p:cNvSpPr>
            <p:nvPr/>
          </p:nvSpPr>
          <p:spPr bwMode="auto">
            <a:xfrm>
              <a:off x="1664"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27</a:t>
              </a:r>
              <a:endParaRPr kumimoji="1" lang="en-US">
                <a:latin typeface="굴림" charset="-127"/>
                <a:ea typeface="굴림" charset="-127"/>
                <a:cs typeface="굴림" charset="-127"/>
              </a:endParaRPr>
            </a:p>
          </p:txBody>
        </p:sp>
        <p:sp>
          <p:nvSpPr>
            <p:cNvPr id="473209" name="Rectangle 121"/>
            <p:cNvSpPr>
              <a:spLocks noChangeArrowheads="1"/>
            </p:cNvSpPr>
            <p:nvPr/>
          </p:nvSpPr>
          <p:spPr bwMode="auto">
            <a:xfrm>
              <a:off x="1931"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28</a:t>
              </a:r>
              <a:endParaRPr kumimoji="1" lang="en-US">
                <a:latin typeface="굴림" charset="-127"/>
                <a:ea typeface="굴림" charset="-127"/>
                <a:cs typeface="굴림" charset="-127"/>
              </a:endParaRPr>
            </a:p>
          </p:txBody>
        </p:sp>
        <p:sp>
          <p:nvSpPr>
            <p:cNvPr id="473210" name="Rectangle 122"/>
            <p:cNvSpPr>
              <a:spLocks noChangeArrowheads="1"/>
            </p:cNvSpPr>
            <p:nvPr/>
          </p:nvSpPr>
          <p:spPr bwMode="auto">
            <a:xfrm>
              <a:off x="2205" y="3463"/>
              <a:ext cx="169"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29</a:t>
              </a:r>
              <a:endParaRPr kumimoji="1" lang="en-US">
                <a:latin typeface="굴림" charset="-127"/>
                <a:ea typeface="굴림" charset="-127"/>
                <a:cs typeface="굴림" charset="-127"/>
              </a:endParaRPr>
            </a:p>
          </p:txBody>
        </p:sp>
        <p:sp>
          <p:nvSpPr>
            <p:cNvPr id="473211" name="Rectangle 123"/>
            <p:cNvSpPr>
              <a:spLocks noChangeArrowheads="1"/>
            </p:cNvSpPr>
            <p:nvPr/>
          </p:nvSpPr>
          <p:spPr bwMode="auto">
            <a:xfrm>
              <a:off x="2474"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73212" name="Rectangle 124"/>
            <p:cNvSpPr>
              <a:spLocks noChangeArrowheads="1"/>
            </p:cNvSpPr>
            <p:nvPr/>
          </p:nvSpPr>
          <p:spPr bwMode="auto">
            <a:xfrm>
              <a:off x="274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73213" name="Rectangle 125"/>
            <p:cNvSpPr>
              <a:spLocks noChangeArrowheads="1"/>
            </p:cNvSpPr>
            <p:nvPr/>
          </p:nvSpPr>
          <p:spPr bwMode="auto">
            <a:xfrm>
              <a:off x="3015"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73214" name="Rectangle 126"/>
            <p:cNvSpPr>
              <a:spLocks noChangeArrowheads="1"/>
            </p:cNvSpPr>
            <p:nvPr/>
          </p:nvSpPr>
          <p:spPr bwMode="auto">
            <a:xfrm>
              <a:off x="328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73215" name="Rectangle 127"/>
            <p:cNvSpPr>
              <a:spLocks noChangeArrowheads="1"/>
            </p:cNvSpPr>
            <p:nvPr/>
          </p:nvSpPr>
          <p:spPr bwMode="auto">
            <a:xfrm>
              <a:off x="355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73216" name="Rectangle 128"/>
            <p:cNvSpPr>
              <a:spLocks noChangeArrowheads="1"/>
            </p:cNvSpPr>
            <p:nvPr/>
          </p:nvSpPr>
          <p:spPr bwMode="auto">
            <a:xfrm>
              <a:off x="1786" y="3641"/>
              <a:ext cx="1647"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73217" name="Rectangle 129"/>
            <p:cNvSpPr>
              <a:spLocks noChangeArrowheads="1"/>
            </p:cNvSpPr>
            <p:nvPr/>
          </p:nvSpPr>
          <p:spPr bwMode="auto">
            <a:xfrm rot="16200000">
              <a:off x="182" y="2131"/>
              <a:ext cx="1594" cy="181"/>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73218" name="Rectangle 130"/>
            <p:cNvSpPr>
              <a:spLocks noChangeArrowheads="1"/>
            </p:cNvSpPr>
            <p:nvPr/>
          </p:nvSpPr>
          <p:spPr bwMode="auto">
            <a:xfrm>
              <a:off x="1340" y="1225"/>
              <a:ext cx="1204" cy="582"/>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73219" name="Line 131"/>
            <p:cNvSpPr>
              <a:spLocks noChangeShapeType="1"/>
            </p:cNvSpPr>
            <p:nvPr/>
          </p:nvSpPr>
          <p:spPr bwMode="auto">
            <a:xfrm>
              <a:off x="1372" y="1307"/>
              <a:ext cx="122"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73220" name="Freeform 132"/>
            <p:cNvSpPr>
              <a:spLocks/>
            </p:cNvSpPr>
            <p:nvPr/>
          </p:nvSpPr>
          <p:spPr bwMode="auto">
            <a:xfrm>
              <a:off x="1417" y="1293"/>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21" name="Rectangle 133"/>
            <p:cNvSpPr>
              <a:spLocks noChangeArrowheads="1"/>
            </p:cNvSpPr>
            <p:nvPr/>
          </p:nvSpPr>
          <p:spPr bwMode="auto">
            <a:xfrm>
              <a:off x="1539" y="1249"/>
              <a:ext cx="907"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Uplink (90th%tile)</a:t>
              </a:r>
              <a:endParaRPr kumimoji="1" lang="en-US" sz="1000">
                <a:latin typeface="굴림" charset="-127"/>
                <a:ea typeface="굴림" charset="-127"/>
                <a:cs typeface="굴림" charset="-127"/>
              </a:endParaRPr>
            </a:p>
          </p:txBody>
        </p:sp>
        <p:sp>
          <p:nvSpPr>
            <p:cNvPr id="473222" name="Line 134"/>
            <p:cNvSpPr>
              <a:spLocks noChangeShapeType="1"/>
            </p:cNvSpPr>
            <p:nvPr/>
          </p:nvSpPr>
          <p:spPr bwMode="auto">
            <a:xfrm>
              <a:off x="1372" y="1452"/>
              <a:ext cx="122"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73223" name="Rectangle 135"/>
            <p:cNvSpPr>
              <a:spLocks noChangeArrowheads="1"/>
            </p:cNvSpPr>
            <p:nvPr/>
          </p:nvSpPr>
          <p:spPr bwMode="auto">
            <a:xfrm>
              <a:off x="1417" y="143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24" name="Rectangle 136"/>
            <p:cNvSpPr>
              <a:spLocks noChangeArrowheads="1"/>
            </p:cNvSpPr>
            <p:nvPr/>
          </p:nvSpPr>
          <p:spPr bwMode="auto">
            <a:xfrm>
              <a:off x="1536" y="1392"/>
              <a:ext cx="1055"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Downlink (90th%tile)</a:t>
              </a:r>
              <a:endParaRPr kumimoji="1" lang="en-US" sz="1000">
                <a:latin typeface="굴림" charset="-127"/>
                <a:ea typeface="굴림" charset="-127"/>
                <a:cs typeface="굴림" charset="-127"/>
              </a:endParaRPr>
            </a:p>
          </p:txBody>
        </p:sp>
        <p:sp>
          <p:nvSpPr>
            <p:cNvPr id="473225" name="Line 137"/>
            <p:cNvSpPr>
              <a:spLocks noChangeShapeType="1"/>
            </p:cNvSpPr>
            <p:nvPr/>
          </p:nvSpPr>
          <p:spPr bwMode="auto">
            <a:xfrm>
              <a:off x="1372" y="1598"/>
              <a:ext cx="122"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73226" name="Freeform 138"/>
            <p:cNvSpPr>
              <a:spLocks/>
            </p:cNvSpPr>
            <p:nvPr/>
          </p:nvSpPr>
          <p:spPr bwMode="auto">
            <a:xfrm>
              <a:off x="1417" y="1584"/>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27" name="Rectangle 139"/>
            <p:cNvSpPr>
              <a:spLocks noChangeArrowheads="1"/>
            </p:cNvSpPr>
            <p:nvPr/>
          </p:nvSpPr>
          <p:spPr bwMode="auto">
            <a:xfrm>
              <a:off x="1539" y="1539"/>
              <a:ext cx="676"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Uplink (AVG)</a:t>
              </a:r>
              <a:endParaRPr kumimoji="1" lang="en-US" sz="1000">
                <a:latin typeface="굴림" charset="-127"/>
                <a:ea typeface="굴림" charset="-127"/>
                <a:cs typeface="굴림" charset="-127"/>
              </a:endParaRPr>
            </a:p>
          </p:txBody>
        </p:sp>
        <p:sp>
          <p:nvSpPr>
            <p:cNvPr id="473228" name="Line 140"/>
            <p:cNvSpPr>
              <a:spLocks noChangeShapeType="1"/>
            </p:cNvSpPr>
            <p:nvPr/>
          </p:nvSpPr>
          <p:spPr bwMode="auto">
            <a:xfrm>
              <a:off x="1372" y="1743"/>
              <a:ext cx="122"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29" name="Rectangle 141"/>
            <p:cNvSpPr>
              <a:spLocks noChangeArrowheads="1"/>
            </p:cNvSpPr>
            <p:nvPr/>
          </p:nvSpPr>
          <p:spPr bwMode="auto">
            <a:xfrm>
              <a:off x="1413" y="1725"/>
              <a:ext cx="40" cy="41"/>
            </a:xfrm>
            <a:prstGeom prst="rect">
              <a:avLst/>
            </a:prstGeom>
            <a:noFill/>
            <a:ln w="9525">
              <a:noFill/>
              <a:miter lim="800000"/>
              <a:headEnd/>
              <a:tailEnd/>
            </a:ln>
          </p:spPr>
          <p:txBody>
            <a:bodyPr>
              <a:prstTxWarp prst="textNoShape">
                <a:avLst/>
              </a:prstTxWarp>
            </a:bodyPr>
            <a:lstStyle/>
            <a:p>
              <a:endParaRPr lang="en-US"/>
            </a:p>
          </p:txBody>
        </p:sp>
        <p:sp>
          <p:nvSpPr>
            <p:cNvPr id="473230" name="Line 142"/>
            <p:cNvSpPr>
              <a:spLocks noChangeShapeType="1"/>
            </p:cNvSpPr>
            <p:nvPr/>
          </p:nvSpPr>
          <p:spPr bwMode="auto">
            <a:xfrm flipH="1" flipV="1">
              <a:off x="1417" y="173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1" name="Line 143"/>
            <p:cNvSpPr>
              <a:spLocks noChangeShapeType="1"/>
            </p:cNvSpPr>
            <p:nvPr/>
          </p:nvSpPr>
          <p:spPr bwMode="auto">
            <a:xfrm>
              <a:off x="1431" y="1743"/>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2" name="Line 144"/>
            <p:cNvSpPr>
              <a:spLocks noChangeShapeType="1"/>
            </p:cNvSpPr>
            <p:nvPr/>
          </p:nvSpPr>
          <p:spPr bwMode="auto">
            <a:xfrm flipH="1">
              <a:off x="1417" y="1743"/>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3" name="Line 145"/>
            <p:cNvSpPr>
              <a:spLocks noChangeShapeType="1"/>
            </p:cNvSpPr>
            <p:nvPr/>
          </p:nvSpPr>
          <p:spPr bwMode="auto">
            <a:xfrm flipV="1">
              <a:off x="1431" y="173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4" name="Rectangle 146"/>
            <p:cNvSpPr>
              <a:spLocks noChangeArrowheads="1"/>
            </p:cNvSpPr>
            <p:nvPr/>
          </p:nvSpPr>
          <p:spPr bwMode="auto">
            <a:xfrm>
              <a:off x="1538" y="1683"/>
              <a:ext cx="824"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Downlink (AVG)</a:t>
              </a:r>
              <a:endParaRPr kumimoji="1" lang="en-US" sz="1000">
                <a:latin typeface="굴림" charset="-127"/>
                <a:ea typeface="굴림" charset="-127"/>
                <a:cs typeface="굴림" charset="-127"/>
              </a:endParaRPr>
            </a:p>
          </p:txBody>
        </p:sp>
      </p:grpSp>
      <p:grpSp>
        <p:nvGrpSpPr>
          <p:cNvPr id="473235" name="Group 147"/>
          <p:cNvGrpSpPr>
            <a:grpSpLocks/>
          </p:cNvGrpSpPr>
          <p:nvPr/>
        </p:nvGrpSpPr>
        <p:grpSpPr bwMode="auto">
          <a:xfrm>
            <a:off x="3657600" y="1676400"/>
            <a:ext cx="4478338" cy="4179888"/>
            <a:chOff x="828" y="1122"/>
            <a:chExt cx="2821" cy="2633"/>
          </a:xfrm>
        </p:grpSpPr>
        <p:sp>
          <p:nvSpPr>
            <p:cNvPr id="473236" name="Rectangle 148"/>
            <p:cNvSpPr>
              <a:spLocks noChangeArrowheads="1"/>
            </p:cNvSpPr>
            <p:nvPr/>
          </p:nvSpPr>
          <p:spPr bwMode="auto">
            <a:xfrm>
              <a:off x="1310" y="1184"/>
              <a:ext cx="2338" cy="2116"/>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73237" name="Line 149"/>
            <p:cNvSpPr>
              <a:spLocks noChangeShapeType="1"/>
            </p:cNvSpPr>
            <p:nvPr/>
          </p:nvSpPr>
          <p:spPr bwMode="auto">
            <a:xfrm>
              <a:off x="1310" y="306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38" name="Line 150"/>
            <p:cNvSpPr>
              <a:spLocks noChangeShapeType="1"/>
            </p:cNvSpPr>
            <p:nvPr/>
          </p:nvSpPr>
          <p:spPr bwMode="auto">
            <a:xfrm>
              <a:off x="1310" y="2829"/>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39" name="Line 151"/>
            <p:cNvSpPr>
              <a:spLocks noChangeShapeType="1"/>
            </p:cNvSpPr>
            <p:nvPr/>
          </p:nvSpPr>
          <p:spPr bwMode="auto">
            <a:xfrm>
              <a:off x="1310" y="259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0" name="Line 152"/>
            <p:cNvSpPr>
              <a:spLocks noChangeShapeType="1"/>
            </p:cNvSpPr>
            <p:nvPr/>
          </p:nvSpPr>
          <p:spPr bwMode="auto">
            <a:xfrm>
              <a:off x="1310" y="2358"/>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1" name="Line 153"/>
            <p:cNvSpPr>
              <a:spLocks noChangeShapeType="1"/>
            </p:cNvSpPr>
            <p:nvPr/>
          </p:nvSpPr>
          <p:spPr bwMode="auto">
            <a:xfrm>
              <a:off x="1310" y="2126"/>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2" name="Line 154"/>
            <p:cNvSpPr>
              <a:spLocks noChangeShapeType="1"/>
            </p:cNvSpPr>
            <p:nvPr/>
          </p:nvSpPr>
          <p:spPr bwMode="auto">
            <a:xfrm>
              <a:off x="1310" y="1888"/>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3" name="Line 155"/>
            <p:cNvSpPr>
              <a:spLocks noChangeShapeType="1"/>
            </p:cNvSpPr>
            <p:nvPr/>
          </p:nvSpPr>
          <p:spPr bwMode="auto">
            <a:xfrm>
              <a:off x="1310" y="1655"/>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4" name="Line 156"/>
            <p:cNvSpPr>
              <a:spLocks noChangeShapeType="1"/>
            </p:cNvSpPr>
            <p:nvPr/>
          </p:nvSpPr>
          <p:spPr bwMode="auto">
            <a:xfrm>
              <a:off x="1310" y="141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5" name="Line 157"/>
            <p:cNvSpPr>
              <a:spLocks noChangeShapeType="1"/>
            </p:cNvSpPr>
            <p:nvPr/>
          </p:nvSpPr>
          <p:spPr bwMode="auto">
            <a:xfrm>
              <a:off x="1310" y="1184"/>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6" name="Rectangle 158"/>
            <p:cNvSpPr>
              <a:spLocks noChangeArrowheads="1"/>
            </p:cNvSpPr>
            <p:nvPr/>
          </p:nvSpPr>
          <p:spPr bwMode="auto">
            <a:xfrm>
              <a:off x="1310" y="1184"/>
              <a:ext cx="2338" cy="2116"/>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73247" name="Line 159"/>
            <p:cNvSpPr>
              <a:spLocks noChangeShapeType="1"/>
            </p:cNvSpPr>
            <p:nvPr/>
          </p:nvSpPr>
          <p:spPr bwMode="auto">
            <a:xfrm>
              <a:off x="1310" y="1184"/>
              <a:ext cx="1" cy="211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8" name="Line 160"/>
            <p:cNvSpPr>
              <a:spLocks noChangeShapeType="1"/>
            </p:cNvSpPr>
            <p:nvPr/>
          </p:nvSpPr>
          <p:spPr bwMode="auto">
            <a:xfrm>
              <a:off x="1310" y="3300"/>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9" name="Line 161"/>
            <p:cNvSpPr>
              <a:spLocks noChangeShapeType="1"/>
            </p:cNvSpPr>
            <p:nvPr/>
          </p:nvSpPr>
          <p:spPr bwMode="auto">
            <a:xfrm>
              <a:off x="1310" y="306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0" name="Line 162"/>
            <p:cNvSpPr>
              <a:spLocks noChangeShapeType="1"/>
            </p:cNvSpPr>
            <p:nvPr/>
          </p:nvSpPr>
          <p:spPr bwMode="auto">
            <a:xfrm>
              <a:off x="1310" y="2829"/>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1" name="Line 163"/>
            <p:cNvSpPr>
              <a:spLocks noChangeShapeType="1"/>
            </p:cNvSpPr>
            <p:nvPr/>
          </p:nvSpPr>
          <p:spPr bwMode="auto">
            <a:xfrm>
              <a:off x="1310" y="259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2" name="Line 164"/>
            <p:cNvSpPr>
              <a:spLocks noChangeShapeType="1"/>
            </p:cNvSpPr>
            <p:nvPr/>
          </p:nvSpPr>
          <p:spPr bwMode="auto">
            <a:xfrm>
              <a:off x="1310" y="2358"/>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3" name="Line 165"/>
            <p:cNvSpPr>
              <a:spLocks noChangeShapeType="1"/>
            </p:cNvSpPr>
            <p:nvPr/>
          </p:nvSpPr>
          <p:spPr bwMode="auto">
            <a:xfrm>
              <a:off x="1310" y="2126"/>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4" name="Line 166"/>
            <p:cNvSpPr>
              <a:spLocks noChangeShapeType="1"/>
            </p:cNvSpPr>
            <p:nvPr/>
          </p:nvSpPr>
          <p:spPr bwMode="auto">
            <a:xfrm>
              <a:off x="1310" y="1888"/>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5" name="Line 167"/>
            <p:cNvSpPr>
              <a:spLocks noChangeShapeType="1"/>
            </p:cNvSpPr>
            <p:nvPr/>
          </p:nvSpPr>
          <p:spPr bwMode="auto">
            <a:xfrm>
              <a:off x="1310" y="1655"/>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6" name="Line 168"/>
            <p:cNvSpPr>
              <a:spLocks noChangeShapeType="1"/>
            </p:cNvSpPr>
            <p:nvPr/>
          </p:nvSpPr>
          <p:spPr bwMode="auto">
            <a:xfrm>
              <a:off x="1310" y="141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7" name="Line 169"/>
            <p:cNvSpPr>
              <a:spLocks noChangeShapeType="1"/>
            </p:cNvSpPr>
            <p:nvPr/>
          </p:nvSpPr>
          <p:spPr bwMode="auto">
            <a:xfrm>
              <a:off x="1310" y="1184"/>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8" name="Line 170"/>
            <p:cNvSpPr>
              <a:spLocks noChangeShapeType="1"/>
            </p:cNvSpPr>
            <p:nvPr/>
          </p:nvSpPr>
          <p:spPr bwMode="auto">
            <a:xfrm>
              <a:off x="1310" y="3300"/>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9" name="Line 171"/>
            <p:cNvSpPr>
              <a:spLocks noChangeShapeType="1"/>
            </p:cNvSpPr>
            <p:nvPr/>
          </p:nvSpPr>
          <p:spPr bwMode="auto">
            <a:xfrm flipV="1">
              <a:off x="1310"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0" name="Line 172"/>
            <p:cNvSpPr>
              <a:spLocks noChangeShapeType="1"/>
            </p:cNvSpPr>
            <p:nvPr/>
          </p:nvSpPr>
          <p:spPr bwMode="auto">
            <a:xfrm flipV="1">
              <a:off x="1605"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1" name="Line 173"/>
            <p:cNvSpPr>
              <a:spLocks noChangeShapeType="1"/>
            </p:cNvSpPr>
            <p:nvPr/>
          </p:nvSpPr>
          <p:spPr bwMode="auto">
            <a:xfrm flipV="1">
              <a:off x="189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2" name="Line 174"/>
            <p:cNvSpPr>
              <a:spLocks noChangeShapeType="1"/>
            </p:cNvSpPr>
            <p:nvPr/>
          </p:nvSpPr>
          <p:spPr bwMode="auto">
            <a:xfrm flipV="1">
              <a:off x="218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3" name="Line 175"/>
            <p:cNvSpPr>
              <a:spLocks noChangeShapeType="1"/>
            </p:cNvSpPr>
            <p:nvPr/>
          </p:nvSpPr>
          <p:spPr bwMode="auto">
            <a:xfrm flipV="1">
              <a:off x="247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4" name="Line 176"/>
            <p:cNvSpPr>
              <a:spLocks noChangeShapeType="1"/>
            </p:cNvSpPr>
            <p:nvPr/>
          </p:nvSpPr>
          <p:spPr bwMode="auto">
            <a:xfrm flipV="1">
              <a:off x="277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5" name="Line 177"/>
            <p:cNvSpPr>
              <a:spLocks noChangeShapeType="1"/>
            </p:cNvSpPr>
            <p:nvPr/>
          </p:nvSpPr>
          <p:spPr bwMode="auto">
            <a:xfrm flipV="1">
              <a:off x="306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6" name="Line 178"/>
            <p:cNvSpPr>
              <a:spLocks noChangeShapeType="1"/>
            </p:cNvSpPr>
            <p:nvPr/>
          </p:nvSpPr>
          <p:spPr bwMode="auto">
            <a:xfrm flipV="1">
              <a:off x="335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7" name="Line 179"/>
            <p:cNvSpPr>
              <a:spLocks noChangeShapeType="1"/>
            </p:cNvSpPr>
            <p:nvPr/>
          </p:nvSpPr>
          <p:spPr bwMode="auto">
            <a:xfrm flipV="1">
              <a:off x="3648"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8" name="Freeform 180"/>
            <p:cNvSpPr>
              <a:spLocks/>
            </p:cNvSpPr>
            <p:nvPr/>
          </p:nvSpPr>
          <p:spPr bwMode="auto">
            <a:xfrm>
              <a:off x="1455" y="1401"/>
              <a:ext cx="2048" cy="1879"/>
            </a:xfrm>
            <a:custGeom>
              <a:avLst/>
              <a:gdLst/>
              <a:ahLst/>
              <a:cxnLst>
                <a:cxn ang="0">
                  <a:pos x="0" y="363"/>
                </a:cxn>
                <a:cxn ang="0">
                  <a:pos x="57" y="361"/>
                </a:cxn>
                <a:cxn ang="0">
                  <a:pos x="113" y="358"/>
                </a:cxn>
                <a:cxn ang="0">
                  <a:pos x="170" y="353"/>
                </a:cxn>
                <a:cxn ang="0">
                  <a:pos x="226" y="341"/>
                </a:cxn>
                <a:cxn ang="0">
                  <a:pos x="283" y="317"/>
                </a:cxn>
                <a:cxn ang="0">
                  <a:pos x="339" y="214"/>
                </a:cxn>
                <a:cxn ang="0">
                  <a:pos x="396" y="0"/>
                </a:cxn>
              </a:cxnLst>
              <a:rect l="0" t="0" r="r" b="b"/>
              <a:pathLst>
                <a:path w="396" h="363">
                  <a:moveTo>
                    <a:pt x="0" y="363"/>
                  </a:moveTo>
                  <a:lnTo>
                    <a:pt x="57" y="361"/>
                  </a:lnTo>
                  <a:lnTo>
                    <a:pt x="113" y="358"/>
                  </a:lnTo>
                  <a:lnTo>
                    <a:pt x="170" y="353"/>
                  </a:lnTo>
                  <a:lnTo>
                    <a:pt x="226" y="341"/>
                  </a:lnTo>
                  <a:lnTo>
                    <a:pt x="283" y="317"/>
                  </a:lnTo>
                  <a:lnTo>
                    <a:pt x="339" y="214"/>
                  </a:lnTo>
                  <a:lnTo>
                    <a:pt x="396"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73269" name="Freeform 181"/>
            <p:cNvSpPr>
              <a:spLocks/>
            </p:cNvSpPr>
            <p:nvPr/>
          </p:nvSpPr>
          <p:spPr bwMode="auto">
            <a:xfrm>
              <a:off x="1455" y="1644"/>
              <a:ext cx="2048" cy="1646"/>
            </a:xfrm>
            <a:custGeom>
              <a:avLst/>
              <a:gdLst/>
              <a:ahLst/>
              <a:cxnLst>
                <a:cxn ang="0">
                  <a:pos x="0" y="318"/>
                </a:cxn>
                <a:cxn ang="0">
                  <a:pos x="57" y="318"/>
                </a:cxn>
                <a:cxn ang="0">
                  <a:pos x="113" y="310"/>
                </a:cxn>
                <a:cxn ang="0">
                  <a:pos x="170" y="302"/>
                </a:cxn>
                <a:cxn ang="0">
                  <a:pos x="226" y="295"/>
                </a:cxn>
                <a:cxn ang="0">
                  <a:pos x="283" y="264"/>
                </a:cxn>
                <a:cxn ang="0">
                  <a:pos x="339" y="181"/>
                </a:cxn>
                <a:cxn ang="0">
                  <a:pos x="396" y="0"/>
                </a:cxn>
              </a:cxnLst>
              <a:rect l="0" t="0" r="r" b="b"/>
              <a:pathLst>
                <a:path w="396" h="318">
                  <a:moveTo>
                    <a:pt x="0" y="318"/>
                  </a:moveTo>
                  <a:lnTo>
                    <a:pt x="57" y="318"/>
                  </a:lnTo>
                  <a:lnTo>
                    <a:pt x="113" y="310"/>
                  </a:lnTo>
                  <a:lnTo>
                    <a:pt x="170" y="302"/>
                  </a:lnTo>
                  <a:lnTo>
                    <a:pt x="226" y="295"/>
                  </a:lnTo>
                  <a:lnTo>
                    <a:pt x="283" y="264"/>
                  </a:lnTo>
                  <a:lnTo>
                    <a:pt x="339" y="181"/>
                  </a:lnTo>
                  <a:lnTo>
                    <a:pt x="396"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73270" name="Freeform 182"/>
            <p:cNvSpPr>
              <a:spLocks/>
            </p:cNvSpPr>
            <p:nvPr/>
          </p:nvSpPr>
          <p:spPr bwMode="auto">
            <a:xfrm>
              <a:off x="1455" y="2757"/>
              <a:ext cx="2048" cy="528"/>
            </a:xfrm>
            <a:custGeom>
              <a:avLst/>
              <a:gdLst/>
              <a:ahLst/>
              <a:cxnLst>
                <a:cxn ang="0">
                  <a:pos x="0" y="102"/>
                </a:cxn>
                <a:cxn ang="0">
                  <a:pos x="57" y="101"/>
                </a:cxn>
                <a:cxn ang="0">
                  <a:pos x="113" y="101"/>
                </a:cxn>
                <a:cxn ang="0">
                  <a:pos x="170" y="96"/>
                </a:cxn>
                <a:cxn ang="0">
                  <a:pos x="226" y="89"/>
                </a:cxn>
                <a:cxn ang="0">
                  <a:pos x="283" y="85"/>
                </a:cxn>
                <a:cxn ang="0">
                  <a:pos x="339" y="58"/>
                </a:cxn>
                <a:cxn ang="0">
                  <a:pos x="396" y="0"/>
                </a:cxn>
              </a:cxnLst>
              <a:rect l="0" t="0" r="r" b="b"/>
              <a:pathLst>
                <a:path w="396" h="102">
                  <a:moveTo>
                    <a:pt x="0" y="102"/>
                  </a:moveTo>
                  <a:lnTo>
                    <a:pt x="57" y="101"/>
                  </a:lnTo>
                  <a:lnTo>
                    <a:pt x="113" y="101"/>
                  </a:lnTo>
                  <a:lnTo>
                    <a:pt x="170" y="96"/>
                  </a:lnTo>
                  <a:lnTo>
                    <a:pt x="226" y="89"/>
                  </a:lnTo>
                  <a:lnTo>
                    <a:pt x="283" y="85"/>
                  </a:lnTo>
                  <a:lnTo>
                    <a:pt x="339" y="58"/>
                  </a:lnTo>
                  <a:lnTo>
                    <a:pt x="396"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73271" name="Freeform 183"/>
            <p:cNvSpPr>
              <a:spLocks/>
            </p:cNvSpPr>
            <p:nvPr/>
          </p:nvSpPr>
          <p:spPr bwMode="auto">
            <a:xfrm>
              <a:off x="1455" y="2710"/>
              <a:ext cx="2048" cy="585"/>
            </a:xfrm>
            <a:custGeom>
              <a:avLst/>
              <a:gdLst/>
              <a:ahLst/>
              <a:cxnLst>
                <a:cxn ang="0">
                  <a:pos x="0" y="113"/>
                </a:cxn>
                <a:cxn ang="0">
                  <a:pos x="57" y="112"/>
                </a:cxn>
                <a:cxn ang="0">
                  <a:pos x="113" y="112"/>
                </a:cxn>
                <a:cxn ang="0">
                  <a:pos x="170" y="108"/>
                </a:cxn>
                <a:cxn ang="0">
                  <a:pos x="226" y="103"/>
                </a:cxn>
                <a:cxn ang="0">
                  <a:pos x="283" y="96"/>
                </a:cxn>
                <a:cxn ang="0">
                  <a:pos x="339" y="65"/>
                </a:cxn>
                <a:cxn ang="0">
                  <a:pos x="396" y="0"/>
                </a:cxn>
              </a:cxnLst>
              <a:rect l="0" t="0" r="r" b="b"/>
              <a:pathLst>
                <a:path w="396" h="113">
                  <a:moveTo>
                    <a:pt x="0" y="113"/>
                  </a:moveTo>
                  <a:lnTo>
                    <a:pt x="57" y="112"/>
                  </a:lnTo>
                  <a:lnTo>
                    <a:pt x="113" y="112"/>
                  </a:lnTo>
                  <a:lnTo>
                    <a:pt x="170" y="108"/>
                  </a:lnTo>
                  <a:lnTo>
                    <a:pt x="226" y="103"/>
                  </a:lnTo>
                  <a:lnTo>
                    <a:pt x="283" y="96"/>
                  </a:lnTo>
                  <a:lnTo>
                    <a:pt x="339" y="65"/>
                  </a:lnTo>
                  <a:lnTo>
                    <a:pt x="396"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73272" name="Freeform 184"/>
            <p:cNvSpPr>
              <a:spLocks/>
            </p:cNvSpPr>
            <p:nvPr/>
          </p:nvSpPr>
          <p:spPr bwMode="auto">
            <a:xfrm>
              <a:off x="1439" y="3264"/>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3" name="Freeform 185"/>
            <p:cNvSpPr>
              <a:spLocks/>
            </p:cNvSpPr>
            <p:nvPr/>
          </p:nvSpPr>
          <p:spPr bwMode="auto">
            <a:xfrm>
              <a:off x="1734" y="3254"/>
              <a:ext cx="31" cy="31"/>
            </a:xfrm>
            <a:custGeom>
              <a:avLst/>
              <a:gdLst/>
              <a:ahLst/>
              <a:cxnLst>
                <a:cxn ang="0">
                  <a:pos x="16" y="0"/>
                </a:cxn>
                <a:cxn ang="0">
                  <a:pos x="31" y="15"/>
                </a:cxn>
                <a:cxn ang="0">
                  <a:pos x="16" y="31"/>
                </a:cxn>
                <a:cxn ang="0">
                  <a:pos x="0" y="15"/>
                </a:cxn>
                <a:cxn ang="0">
                  <a:pos x="16" y="0"/>
                </a:cxn>
              </a:cxnLst>
              <a:rect l="0" t="0" r="r" b="b"/>
              <a:pathLst>
                <a:path w="31" h="31">
                  <a:moveTo>
                    <a:pt x="16" y="0"/>
                  </a:moveTo>
                  <a:lnTo>
                    <a:pt x="31" y="15"/>
                  </a:lnTo>
                  <a:lnTo>
                    <a:pt x="16" y="31"/>
                  </a:lnTo>
                  <a:lnTo>
                    <a:pt x="0" y="15"/>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4" name="Freeform 186"/>
            <p:cNvSpPr>
              <a:spLocks/>
            </p:cNvSpPr>
            <p:nvPr/>
          </p:nvSpPr>
          <p:spPr bwMode="auto">
            <a:xfrm>
              <a:off x="2024" y="3238"/>
              <a:ext cx="31" cy="31"/>
            </a:xfrm>
            <a:custGeom>
              <a:avLst/>
              <a:gdLst/>
              <a:ahLst/>
              <a:cxnLst>
                <a:cxn ang="0">
                  <a:pos x="15" y="0"/>
                </a:cxn>
                <a:cxn ang="0">
                  <a:pos x="31" y="16"/>
                </a:cxn>
                <a:cxn ang="0">
                  <a:pos x="15" y="31"/>
                </a:cxn>
                <a:cxn ang="0">
                  <a:pos x="0" y="16"/>
                </a:cxn>
                <a:cxn ang="0">
                  <a:pos x="15" y="0"/>
                </a:cxn>
              </a:cxnLst>
              <a:rect l="0" t="0" r="r" b="b"/>
              <a:pathLst>
                <a:path w="31" h="31">
                  <a:moveTo>
                    <a:pt x="15" y="0"/>
                  </a:moveTo>
                  <a:lnTo>
                    <a:pt x="31" y="16"/>
                  </a:lnTo>
                  <a:lnTo>
                    <a:pt x="15" y="31"/>
                  </a:lnTo>
                  <a:lnTo>
                    <a:pt x="0" y="16"/>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5" name="Freeform 187"/>
            <p:cNvSpPr>
              <a:spLocks/>
            </p:cNvSpPr>
            <p:nvPr/>
          </p:nvSpPr>
          <p:spPr bwMode="auto">
            <a:xfrm>
              <a:off x="2319" y="3212"/>
              <a:ext cx="31" cy="31"/>
            </a:xfrm>
            <a:custGeom>
              <a:avLst/>
              <a:gdLst/>
              <a:ahLst/>
              <a:cxnLst>
                <a:cxn ang="0">
                  <a:pos x="15" y="0"/>
                </a:cxn>
                <a:cxn ang="0">
                  <a:pos x="31" y="16"/>
                </a:cxn>
                <a:cxn ang="0">
                  <a:pos x="15" y="31"/>
                </a:cxn>
                <a:cxn ang="0">
                  <a:pos x="0" y="16"/>
                </a:cxn>
                <a:cxn ang="0">
                  <a:pos x="15" y="0"/>
                </a:cxn>
              </a:cxnLst>
              <a:rect l="0" t="0" r="r" b="b"/>
              <a:pathLst>
                <a:path w="31" h="31">
                  <a:moveTo>
                    <a:pt x="15" y="0"/>
                  </a:moveTo>
                  <a:lnTo>
                    <a:pt x="31" y="16"/>
                  </a:lnTo>
                  <a:lnTo>
                    <a:pt x="15" y="31"/>
                  </a:lnTo>
                  <a:lnTo>
                    <a:pt x="0" y="16"/>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6" name="Freeform 188"/>
            <p:cNvSpPr>
              <a:spLocks/>
            </p:cNvSpPr>
            <p:nvPr/>
          </p:nvSpPr>
          <p:spPr bwMode="auto">
            <a:xfrm>
              <a:off x="2608" y="3150"/>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7" name="Freeform 189"/>
            <p:cNvSpPr>
              <a:spLocks/>
            </p:cNvSpPr>
            <p:nvPr/>
          </p:nvSpPr>
          <p:spPr bwMode="auto">
            <a:xfrm>
              <a:off x="2903" y="3026"/>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8" name="Freeform 190"/>
            <p:cNvSpPr>
              <a:spLocks/>
            </p:cNvSpPr>
            <p:nvPr/>
          </p:nvSpPr>
          <p:spPr bwMode="auto">
            <a:xfrm>
              <a:off x="3193" y="2493"/>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9" name="Freeform 191"/>
            <p:cNvSpPr>
              <a:spLocks/>
            </p:cNvSpPr>
            <p:nvPr/>
          </p:nvSpPr>
          <p:spPr bwMode="auto">
            <a:xfrm>
              <a:off x="3488" y="1386"/>
              <a:ext cx="31" cy="31"/>
            </a:xfrm>
            <a:custGeom>
              <a:avLst/>
              <a:gdLst/>
              <a:ahLst/>
              <a:cxnLst>
                <a:cxn ang="0">
                  <a:pos x="15" y="0"/>
                </a:cxn>
                <a:cxn ang="0">
                  <a:pos x="31" y="15"/>
                </a:cxn>
                <a:cxn ang="0">
                  <a:pos x="15" y="31"/>
                </a:cxn>
                <a:cxn ang="0">
                  <a:pos x="0" y="15"/>
                </a:cxn>
                <a:cxn ang="0">
                  <a:pos x="15" y="0"/>
                </a:cxn>
              </a:cxnLst>
              <a:rect l="0" t="0" r="r" b="b"/>
              <a:pathLst>
                <a:path w="31" h="31">
                  <a:moveTo>
                    <a:pt x="15" y="0"/>
                  </a:moveTo>
                  <a:lnTo>
                    <a:pt x="31" y="15"/>
                  </a:lnTo>
                  <a:lnTo>
                    <a:pt x="15" y="31"/>
                  </a:lnTo>
                  <a:lnTo>
                    <a:pt x="0" y="15"/>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80" name="Rectangle 192"/>
            <p:cNvSpPr>
              <a:spLocks noChangeArrowheads="1"/>
            </p:cNvSpPr>
            <p:nvPr/>
          </p:nvSpPr>
          <p:spPr bwMode="auto">
            <a:xfrm>
              <a:off x="1439" y="3274"/>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1" name="Rectangle 193"/>
            <p:cNvSpPr>
              <a:spLocks noChangeArrowheads="1"/>
            </p:cNvSpPr>
            <p:nvPr/>
          </p:nvSpPr>
          <p:spPr bwMode="auto">
            <a:xfrm>
              <a:off x="1734" y="3274"/>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2" name="Rectangle 194"/>
            <p:cNvSpPr>
              <a:spLocks noChangeArrowheads="1"/>
            </p:cNvSpPr>
            <p:nvPr/>
          </p:nvSpPr>
          <p:spPr bwMode="auto">
            <a:xfrm>
              <a:off x="2024" y="3233"/>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3" name="Rectangle 195"/>
            <p:cNvSpPr>
              <a:spLocks noChangeArrowheads="1"/>
            </p:cNvSpPr>
            <p:nvPr/>
          </p:nvSpPr>
          <p:spPr bwMode="auto">
            <a:xfrm>
              <a:off x="2319" y="3192"/>
              <a:ext cx="26" cy="25"/>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4" name="Rectangle 196"/>
            <p:cNvSpPr>
              <a:spLocks noChangeArrowheads="1"/>
            </p:cNvSpPr>
            <p:nvPr/>
          </p:nvSpPr>
          <p:spPr bwMode="auto">
            <a:xfrm>
              <a:off x="2608" y="315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5" name="Rectangle 197"/>
            <p:cNvSpPr>
              <a:spLocks noChangeArrowheads="1"/>
            </p:cNvSpPr>
            <p:nvPr/>
          </p:nvSpPr>
          <p:spPr bwMode="auto">
            <a:xfrm>
              <a:off x="2903" y="299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6" name="Rectangle 198"/>
            <p:cNvSpPr>
              <a:spLocks noChangeArrowheads="1"/>
            </p:cNvSpPr>
            <p:nvPr/>
          </p:nvSpPr>
          <p:spPr bwMode="auto">
            <a:xfrm>
              <a:off x="3193" y="256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7" name="Rectangle 199"/>
            <p:cNvSpPr>
              <a:spLocks noChangeArrowheads="1"/>
            </p:cNvSpPr>
            <p:nvPr/>
          </p:nvSpPr>
          <p:spPr bwMode="auto">
            <a:xfrm>
              <a:off x="3488" y="1629"/>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8" name="Freeform 200"/>
            <p:cNvSpPr>
              <a:spLocks/>
            </p:cNvSpPr>
            <p:nvPr/>
          </p:nvSpPr>
          <p:spPr bwMode="auto">
            <a:xfrm>
              <a:off x="1439" y="3269"/>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89" name="Freeform 201"/>
            <p:cNvSpPr>
              <a:spLocks/>
            </p:cNvSpPr>
            <p:nvPr/>
          </p:nvSpPr>
          <p:spPr bwMode="auto">
            <a:xfrm>
              <a:off x="1734" y="3264"/>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0" name="Freeform 202"/>
            <p:cNvSpPr>
              <a:spLocks/>
            </p:cNvSpPr>
            <p:nvPr/>
          </p:nvSpPr>
          <p:spPr bwMode="auto">
            <a:xfrm>
              <a:off x="2024" y="3264"/>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1" name="Freeform 203"/>
            <p:cNvSpPr>
              <a:spLocks/>
            </p:cNvSpPr>
            <p:nvPr/>
          </p:nvSpPr>
          <p:spPr bwMode="auto">
            <a:xfrm>
              <a:off x="2319" y="3238"/>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2" name="Freeform 204"/>
            <p:cNvSpPr>
              <a:spLocks/>
            </p:cNvSpPr>
            <p:nvPr/>
          </p:nvSpPr>
          <p:spPr bwMode="auto">
            <a:xfrm>
              <a:off x="2608" y="3202"/>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3" name="Freeform 205"/>
            <p:cNvSpPr>
              <a:spLocks/>
            </p:cNvSpPr>
            <p:nvPr/>
          </p:nvSpPr>
          <p:spPr bwMode="auto">
            <a:xfrm>
              <a:off x="2903" y="3181"/>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4" name="Freeform 206"/>
            <p:cNvSpPr>
              <a:spLocks/>
            </p:cNvSpPr>
            <p:nvPr/>
          </p:nvSpPr>
          <p:spPr bwMode="auto">
            <a:xfrm>
              <a:off x="3193" y="3042"/>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5" name="Freeform 207"/>
            <p:cNvSpPr>
              <a:spLocks/>
            </p:cNvSpPr>
            <p:nvPr/>
          </p:nvSpPr>
          <p:spPr bwMode="auto">
            <a:xfrm>
              <a:off x="3488" y="2741"/>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6" name="Rectangle 208"/>
            <p:cNvSpPr>
              <a:spLocks noChangeArrowheads="1"/>
            </p:cNvSpPr>
            <p:nvPr/>
          </p:nvSpPr>
          <p:spPr bwMode="auto">
            <a:xfrm>
              <a:off x="1434" y="3274"/>
              <a:ext cx="47" cy="47"/>
            </a:xfrm>
            <a:prstGeom prst="rect">
              <a:avLst/>
            </a:prstGeom>
            <a:noFill/>
            <a:ln w="9525">
              <a:noFill/>
              <a:miter lim="800000"/>
              <a:headEnd/>
              <a:tailEnd/>
            </a:ln>
          </p:spPr>
          <p:txBody>
            <a:bodyPr>
              <a:prstTxWarp prst="textNoShape">
                <a:avLst/>
              </a:prstTxWarp>
            </a:bodyPr>
            <a:lstStyle/>
            <a:p>
              <a:endParaRPr lang="en-US"/>
            </a:p>
          </p:txBody>
        </p:sp>
        <p:sp>
          <p:nvSpPr>
            <p:cNvPr id="473297" name="Line 209"/>
            <p:cNvSpPr>
              <a:spLocks noChangeShapeType="1"/>
            </p:cNvSpPr>
            <p:nvPr/>
          </p:nvSpPr>
          <p:spPr bwMode="auto">
            <a:xfrm flipH="1" flipV="1">
              <a:off x="1439" y="328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98" name="Line 210"/>
            <p:cNvSpPr>
              <a:spLocks noChangeShapeType="1"/>
            </p:cNvSpPr>
            <p:nvPr/>
          </p:nvSpPr>
          <p:spPr bwMode="auto">
            <a:xfrm>
              <a:off x="1455" y="3295"/>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99" name="Line 211"/>
            <p:cNvSpPr>
              <a:spLocks noChangeShapeType="1"/>
            </p:cNvSpPr>
            <p:nvPr/>
          </p:nvSpPr>
          <p:spPr bwMode="auto">
            <a:xfrm flipH="1">
              <a:off x="1439" y="3295"/>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0" name="Line 212"/>
            <p:cNvSpPr>
              <a:spLocks noChangeShapeType="1"/>
            </p:cNvSpPr>
            <p:nvPr/>
          </p:nvSpPr>
          <p:spPr bwMode="auto">
            <a:xfrm flipV="1">
              <a:off x="1455" y="328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1" name="Rectangle 213"/>
            <p:cNvSpPr>
              <a:spLocks noChangeArrowheads="1"/>
            </p:cNvSpPr>
            <p:nvPr/>
          </p:nvSpPr>
          <p:spPr bwMode="auto">
            <a:xfrm>
              <a:off x="1729" y="3269"/>
              <a:ext cx="46" cy="47"/>
            </a:xfrm>
            <a:prstGeom prst="rect">
              <a:avLst/>
            </a:prstGeom>
            <a:noFill/>
            <a:ln w="9525">
              <a:noFill/>
              <a:miter lim="800000"/>
              <a:headEnd/>
              <a:tailEnd/>
            </a:ln>
          </p:spPr>
          <p:txBody>
            <a:bodyPr>
              <a:prstTxWarp prst="textNoShape">
                <a:avLst/>
              </a:prstTxWarp>
            </a:bodyPr>
            <a:lstStyle/>
            <a:p>
              <a:endParaRPr lang="en-US"/>
            </a:p>
          </p:txBody>
        </p:sp>
        <p:sp>
          <p:nvSpPr>
            <p:cNvPr id="473302" name="Line 214"/>
            <p:cNvSpPr>
              <a:spLocks noChangeShapeType="1"/>
            </p:cNvSpPr>
            <p:nvPr/>
          </p:nvSpPr>
          <p:spPr bwMode="auto">
            <a:xfrm flipH="1" flipV="1">
              <a:off x="1734" y="3274"/>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3" name="Line 215"/>
            <p:cNvSpPr>
              <a:spLocks noChangeShapeType="1"/>
            </p:cNvSpPr>
            <p:nvPr/>
          </p:nvSpPr>
          <p:spPr bwMode="auto">
            <a:xfrm>
              <a:off x="1750" y="329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4" name="Line 216"/>
            <p:cNvSpPr>
              <a:spLocks noChangeShapeType="1"/>
            </p:cNvSpPr>
            <p:nvPr/>
          </p:nvSpPr>
          <p:spPr bwMode="auto">
            <a:xfrm flipH="1">
              <a:off x="1734" y="329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5" name="Line 217"/>
            <p:cNvSpPr>
              <a:spLocks noChangeShapeType="1"/>
            </p:cNvSpPr>
            <p:nvPr/>
          </p:nvSpPr>
          <p:spPr bwMode="auto">
            <a:xfrm flipV="1">
              <a:off x="1750" y="3274"/>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6" name="Rectangle 218"/>
            <p:cNvSpPr>
              <a:spLocks noChangeArrowheads="1"/>
            </p:cNvSpPr>
            <p:nvPr/>
          </p:nvSpPr>
          <p:spPr bwMode="auto">
            <a:xfrm>
              <a:off x="2019" y="3269"/>
              <a:ext cx="46" cy="47"/>
            </a:xfrm>
            <a:prstGeom prst="rect">
              <a:avLst/>
            </a:prstGeom>
            <a:noFill/>
            <a:ln w="9525">
              <a:noFill/>
              <a:miter lim="800000"/>
              <a:headEnd/>
              <a:tailEnd/>
            </a:ln>
          </p:spPr>
          <p:txBody>
            <a:bodyPr>
              <a:prstTxWarp prst="textNoShape">
                <a:avLst/>
              </a:prstTxWarp>
            </a:bodyPr>
            <a:lstStyle/>
            <a:p>
              <a:endParaRPr lang="en-US"/>
            </a:p>
          </p:txBody>
        </p:sp>
        <p:sp>
          <p:nvSpPr>
            <p:cNvPr id="473307" name="Line 219"/>
            <p:cNvSpPr>
              <a:spLocks noChangeShapeType="1"/>
            </p:cNvSpPr>
            <p:nvPr/>
          </p:nvSpPr>
          <p:spPr bwMode="auto">
            <a:xfrm flipH="1" flipV="1">
              <a:off x="2024" y="3274"/>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8" name="Line 220"/>
            <p:cNvSpPr>
              <a:spLocks noChangeShapeType="1"/>
            </p:cNvSpPr>
            <p:nvPr/>
          </p:nvSpPr>
          <p:spPr bwMode="auto">
            <a:xfrm>
              <a:off x="2039" y="329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9" name="Line 221"/>
            <p:cNvSpPr>
              <a:spLocks noChangeShapeType="1"/>
            </p:cNvSpPr>
            <p:nvPr/>
          </p:nvSpPr>
          <p:spPr bwMode="auto">
            <a:xfrm flipH="1">
              <a:off x="2024" y="329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0" name="Line 222"/>
            <p:cNvSpPr>
              <a:spLocks noChangeShapeType="1"/>
            </p:cNvSpPr>
            <p:nvPr/>
          </p:nvSpPr>
          <p:spPr bwMode="auto">
            <a:xfrm flipV="1">
              <a:off x="2039" y="3274"/>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1" name="Rectangle 223"/>
            <p:cNvSpPr>
              <a:spLocks noChangeArrowheads="1"/>
            </p:cNvSpPr>
            <p:nvPr/>
          </p:nvSpPr>
          <p:spPr bwMode="auto">
            <a:xfrm>
              <a:off x="2313" y="3248"/>
              <a:ext cx="47" cy="47"/>
            </a:xfrm>
            <a:prstGeom prst="rect">
              <a:avLst/>
            </a:prstGeom>
            <a:noFill/>
            <a:ln w="9525">
              <a:noFill/>
              <a:miter lim="800000"/>
              <a:headEnd/>
              <a:tailEnd/>
            </a:ln>
          </p:spPr>
          <p:txBody>
            <a:bodyPr>
              <a:prstTxWarp prst="textNoShape">
                <a:avLst/>
              </a:prstTxWarp>
            </a:bodyPr>
            <a:lstStyle/>
            <a:p>
              <a:endParaRPr lang="en-US"/>
            </a:p>
          </p:txBody>
        </p:sp>
        <p:sp>
          <p:nvSpPr>
            <p:cNvPr id="473312" name="Line 224"/>
            <p:cNvSpPr>
              <a:spLocks noChangeShapeType="1"/>
            </p:cNvSpPr>
            <p:nvPr/>
          </p:nvSpPr>
          <p:spPr bwMode="auto">
            <a:xfrm flipH="1" flipV="1">
              <a:off x="2319" y="3254"/>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3" name="Line 225"/>
            <p:cNvSpPr>
              <a:spLocks noChangeShapeType="1"/>
            </p:cNvSpPr>
            <p:nvPr/>
          </p:nvSpPr>
          <p:spPr bwMode="auto">
            <a:xfrm>
              <a:off x="2334" y="3269"/>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4" name="Line 226"/>
            <p:cNvSpPr>
              <a:spLocks noChangeShapeType="1"/>
            </p:cNvSpPr>
            <p:nvPr/>
          </p:nvSpPr>
          <p:spPr bwMode="auto">
            <a:xfrm flipH="1">
              <a:off x="2319" y="3269"/>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5" name="Line 227"/>
            <p:cNvSpPr>
              <a:spLocks noChangeShapeType="1"/>
            </p:cNvSpPr>
            <p:nvPr/>
          </p:nvSpPr>
          <p:spPr bwMode="auto">
            <a:xfrm flipV="1">
              <a:off x="2334" y="3254"/>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6" name="Rectangle 228"/>
            <p:cNvSpPr>
              <a:spLocks noChangeArrowheads="1"/>
            </p:cNvSpPr>
            <p:nvPr/>
          </p:nvSpPr>
          <p:spPr bwMode="auto">
            <a:xfrm>
              <a:off x="2603" y="3223"/>
              <a:ext cx="47" cy="46"/>
            </a:xfrm>
            <a:prstGeom prst="rect">
              <a:avLst/>
            </a:prstGeom>
            <a:noFill/>
            <a:ln w="9525">
              <a:noFill/>
              <a:miter lim="800000"/>
              <a:headEnd/>
              <a:tailEnd/>
            </a:ln>
          </p:spPr>
          <p:txBody>
            <a:bodyPr>
              <a:prstTxWarp prst="textNoShape">
                <a:avLst/>
              </a:prstTxWarp>
            </a:bodyPr>
            <a:lstStyle/>
            <a:p>
              <a:endParaRPr lang="en-US"/>
            </a:p>
          </p:txBody>
        </p:sp>
        <p:sp>
          <p:nvSpPr>
            <p:cNvPr id="473317" name="Line 229"/>
            <p:cNvSpPr>
              <a:spLocks noChangeShapeType="1"/>
            </p:cNvSpPr>
            <p:nvPr/>
          </p:nvSpPr>
          <p:spPr bwMode="auto">
            <a:xfrm flipH="1" flipV="1">
              <a:off x="2608" y="3228"/>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8" name="Line 230"/>
            <p:cNvSpPr>
              <a:spLocks noChangeShapeType="1"/>
            </p:cNvSpPr>
            <p:nvPr/>
          </p:nvSpPr>
          <p:spPr bwMode="auto">
            <a:xfrm>
              <a:off x="2624" y="3243"/>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9" name="Line 231"/>
            <p:cNvSpPr>
              <a:spLocks noChangeShapeType="1"/>
            </p:cNvSpPr>
            <p:nvPr/>
          </p:nvSpPr>
          <p:spPr bwMode="auto">
            <a:xfrm flipH="1">
              <a:off x="2608" y="3243"/>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0" name="Line 232"/>
            <p:cNvSpPr>
              <a:spLocks noChangeShapeType="1"/>
            </p:cNvSpPr>
            <p:nvPr/>
          </p:nvSpPr>
          <p:spPr bwMode="auto">
            <a:xfrm flipV="1">
              <a:off x="2624" y="3228"/>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1" name="Rectangle 233"/>
            <p:cNvSpPr>
              <a:spLocks noChangeArrowheads="1"/>
            </p:cNvSpPr>
            <p:nvPr/>
          </p:nvSpPr>
          <p:spPr bwMode="auto">
            <a:xfrm>
              <a:off x="2898" y="3186"/>
              <a:ext cx="47" cy="47"/>
            </a:xfrm>
            <a:prstGeom prst="rect">
              <a:avLst/>
            </a:prstGeom>
            <a:noFill/>
            <a:ln w="9525">
              <a:noFill/>
              <a:miter lim="800000"/>
              <a:headEnd/>
              <a:tailEnd/>
            </a:ln>
          </p:spPr>
          <p:txBody>
            <a:bodyPr>
              <a:prstTxWarp prst="textNoShape">
                <a:avLst/>
              </a:prstTxWarp>
            </a:bodyPr>
            <a:lstStyle/>
            <a:p>
              <a:endParaRPr lang="en-US"/>
            </a:p>
          </p:txBody>
        </p:sp>
        <p:sp>
          <p:nvSpPr>
            <p:cNvPr id="473322" name="Line 234"/>
            <p:cNvSpPr>
              <a:spLocks noChangeShapeType="1"/>
            </p:cNvSpPr>
            <p:nvPr/>
          </p:nvSpPr>
          <p:spPr bwMode="auto">
            <a:xfrm flipH="1" flipV="1">
              <a:off x="2903" y="3192"/>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3" name="Line 235"/>
            <p:cNvSpPr>
              <a:spLocks noChangeShapeType="1"/>
            </p:cNvSpPr>
            <p:nvPr/>
          </p:nvSpPr>
          <p:spPr bwMode="auto">
            <a:xfrm>
              <a:off x="2919" y="3207"/>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4" name="Line 236"/>
            <p:cNvSpPr>
              <a:spLocks noChangeShapeType="1"/>
            </p:cNvSpPr>
            <p:nvPr/>
          </p:nvSpPr>
          <p:spPr bwMode="auto">
            <a:xfrm flipH="1">
              <a:off x="2903" y="3207"/>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5" name="Line 237"/>
            <p:cNvSpPr>
              <a:spLocks noChangeShapeType="1"/>
            </p:cNvSpPr>
            <p:nvPr/>
          </p:nvSpPr>
          <p:spPr bwMode="auto">
            <a:xfrm flipV="1">
              <a:off x="2919" y="3192"/>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6" name="Rectangle 238"/>
            <p:cNvSpPr>
              <a:spLocks noChangeArrowheads="1"/>
            </p:cNvSpPr>
            <p:nvPr/>
          </p:nvSpPr>
          <p:spPr bwMode="auto">
            <a:xfrm>
              <a:off x="3188" y="3026"/>
              <a:ext cx="46" cy="47"/>
            </a:xfrm>
            <a:prstGeom prst="rect">
              <a:avLst/>
            </a:prstGeom>
            <a:noFill/>
            <a:ln w="9525">
              <a:noFill/>
              <a:miter lim="800000"/>
              <a:headEnd/>
              <a:tailEnd/>
            </a:ln>
          </p:spPr>
          <p:txBody>
            <a:bodyPr>
              <a:prstTxWarp prst="textNoShape">
                <a:avLst/>
              </a:prstTxWarp>
            </a:bodyPr>
            <a:lstStyle/>
            <a:p>
              <a:endParaRPr lang="en-US"/>
            </a:p>
          </p:txBody>
        </p:sp>
        <p:sp>
          <p:nvSpPr>
            <p:cNvPr id="473327" name="Line 239"/>
            <p:cNvSpPr>
              <a:spLocks noChangeShapeType="1"/>
            </p:cNvSpPr>
            <p:nvPr/>
          </p:nvSpPr>
          <p:spPr bwMode="auto">
            <a:xfrm flipH="1" flipV="1">
              <a:off x="3193" y="3031"/>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8" name="Line 240"/>
            <p:cNvSpPr>
              <a:spLocks noChangeShapeType="1"/>
            </p:cNvSpPr>
            <p:nvPr/>
          </p:nvSpPr>
          <p:spPr bwMode="auto">
            <a:xfrm>
              <a:off x="3209" y="3047"/>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9" name="Line 241"/>
            <p:cNvSpPr>
              <a:spLocks noChangeShapeType="1"/>
            </p:cNvSpPr>
            <p:nvPr/>
          </p:nvSpPr>
          <p:spPr bwMode="auto">
            <a:xfrm flipH="1">
              <a:off x="3193" y="3047"/>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0" name="Line 242"/>
            <p:cNvSpPr>
              <a:spLocks noChangeShapeType="1"/>
            </p:cNvSpPr>
            <p:nvPr/>
          </p:nvSpPr>
          <p:spPr bwMode="auto">
            <a:xfrm flipV="1">
              <a:off x="3209" y="3031"/>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1" name="Rectangle 243"/>
            <p:cNvSpPr>
              <a:spLocks noChangeArrowheads="1"/>
            </p:cNvSpPr>
            <p:nvPr/>
          </p:nvSpPr>
          <p:spPr bwMode="auto">
            <a:xfrm>
              <a:off x="3483" y="2690"/>
              <a:ext cx="46" cy="46"/>
            </a:xfrm>
            <a:prstGeom prst="rect">
              <a:avLst/>
            </a:prstGeom>
            <a:noFill/>
            <a:ln w="9525">
              <a:noFill/>
              <a:miter lim="800000"/>
              <a:headEnd/>
              <a:tailEnd/>
            </a:ln>
          </p:spPr>
          <p:txBody>
            <a:bodyPr>
              <a:prstTxWarp prst="textNoShape">
                <a:avLst/>
              </a:prstTxWarp>
            </a:bodyPr>
            <a:lstStyle/>
            <a:p>
              <a:endParaRPr lang="en-US"/>
            </a:p>
          </p:txBody>
        </p:sp>
        <p:sp>
          <p:nvSpPr>
            <p:cNvPr id="473332" name="Line 244"/>
            <p:cNvSpPr>
              <a:spLocks noChangeShapeType="1"/>
            </p:cNvSpPr>
            <p:nvPr/>
          </p:nvSpPr>
          <p:spPr bwMode="auto">
            <a:xfrm flipH="1" flipV="1">
              <a:off x="3488" y="2695"/>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3" name="Line 245"/>
            <p:cNvSpPr>
              <a:spLocks noChangeShapeType="1"/>
            </p:cNvSpPr>
            <p:nvPr/>
          </p:nvSpPr>
          <p:spPr bwMode="auto">
            <a:xfrm>
              <a:off x="3503" y="2710"/>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4" name="Line 246"/>
            <p:cNvSpPr>
              <a:spLocks noChangeShapeType="1"/>
            </p:cNvSpPr>
            <p:nvPr/>
          </p:nvSpPr>
          <p:spPr bwMode="auto">
            <a:xfrm flipH="1">
              <a:off x="3488" y="2710"/>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5" name="Line 247"/>
            <p:cNvSpPr>
              <a:spLocks noChangeShapeType="1"/>
            </p:cNvSpPr>
            <p:nvPr/>
          </p:nvSpPr>
          <p:spPr bwMode="auto">
            <a:xfrm flipV="1">
              <a:off x="3503" y="2695"/>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6" name="Rectangle 248"/>
            <p:cNvSpPr>
              <a:spLocks noChangeArrowheads="1"/>
            </p:cNvSpPr>
            <p:nvPr/>
          </p:nvSpPr>
          <p:spPr bwMode="auto">
            <a:xfrm>
              <a:off x="1175" y="3238"/>
              <a:ext cx="67"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73337" name="Rectangle 249"/>
            <p:cNvSpPr>
              <a:spLocks noChangeArrowheads="1"/>
            </p:cNvSpPr>
            <p:nvPr/>
          </p:nvSpPr>
          <p:spPr bwMode="auto">
            <a:xfrm>
              <a:off x="1108" y="3005"/>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50</a:t>
              </a:r>
              <a:endParaRPr kumimoji="1" lang="en-US">
                <a:latin typeface="굴림" charset="-127"/>
                <a:ea typeface="굴림" charset="-127"/>
                <a:cs typeface="굴림" charset="-127"/>
              </a:endParaRPr>
            </a:p>
          </p:txBody>
        </p:sp>
        <p:sp>
          <p:nvSpPr>
            <p:cNvPr id="473338" name="Rectangle 250"/>
            <p:cNvSpPr>
              <a:spLocks noChangeArrowheads="1"/>
            </p:cNvSpPr>
            <p:nvPr/>
          </p:nvSpPr>
          <p:spPr bwMode="auto">
            <a:xfrm>
              <a:off x="1038" y="2767"/>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73339" name="Rectangle 251"/>
            <p:cNvSpPr>
              <a:spLocks noChangeArrowheads="1"/>
            </p:cNvSpPr>
            <p:nvPr/>
          </p:nvSpPr>
          <p:spPr bwMode="auto">
            <a:xfrm>
              <a:off x="1038" y="2534"/>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150</a:t>
              </a:r>
              <a:endParaRPr kumimoji="1" lang="en-US">
                <a:latin typeface="굴림" charset="-127"/>
                <a:ea typeface="굴림" charset="-127"/>
                <a:cs typeface="굴림" charset="-127"/>
              </a:endParaRPr>
            </a:p>
          </p:txBody>
        </p:sp>
        <p:sp>
          <p:nvSpPr>
            <p:cNvPr id="473340" name="Rectangle 252"/>
            <p:cNvSpPr>
              <a:spLocks noChangeArrowheads="1"/>
            </p:cNvSpPr>
            <p:nvPr/>
          </p:nvSpPr>
          <p:spPr bwMode="auto">
            <a:xfrm>
              <a:off x="1038" y="2296"/>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73341" name="Rectangle 253"/>
            <p:cNvSpPr>
              <a:spLocks noChangeArrowheads="1"/>
            </p:cNvSpPr>
            <p:nvPr/>
          </p:nvSpPr>
          <p:spPr bwMode="auto">
            <a:xfrm>
              <a:off x="1038" y="2064"/>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250</a:t>
              </a:r>
              <a:endParaRPr kumimoji="1" lang="en-US">
                <a:latin typeface="굴림" charset="-127"/>
                <a:ea typeface="굴림" charset="-127"/>
                <a:cs typeface="굴림" charset="-127"/>
              </a:endParaRPr>
            </a:p>
          </p:txBody>
        </p:sp>
        <p:sp>
          <p:nvSpPr>
            <p:cNvPr id="473342" name="Rectangle 254"/>
            <p:cNvSpPr>
              <a:spLocks noChangeArrowheads="1"/>
            </p:cNvSpPr>
            <p:nvPr/>
          </p:nvSpPr>
          <p:spPr bwMode="auto">
            <a:xfrm>
              <a:off x="1038" y="1826"/>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73343" name="Rectangle 255"/>
            <p:cNvSpPr>
              <a:spLocks noChangeArrowheads="1"/>
            </p:cNvSpPr>
            <p:nvPr/>
          </p:nvSpPr>
          <p:spPr bwMode="auto">
            <a:xfrm>
              <a:off x="1038" y="1593"/>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350</a:t>
              </a:r>
              <a:endParaRPr kumimoji="1" lang="en-US">
                <a:latin typeface="굴림" charset="-127"/>
                <a:ea typeface="굴림" charset="-127"/>
                <a:cs typeface="굴림" charset="-127"/>
              </a:endParaRPr>
            </a:p>
          </p:txBody>
        </p:sp>
        <p:sp>
          <p:nvSpPr>
            <p:cNvPr id="473344" name="Rectangle 256"/>
            <p:cNvSpPr>
              <a:spLocks noChangeArrowheads="1"/>
            </p:cNvSpPr>
            <p:nvPr/>
          </p:nvSpPr>
          <p:spPr bwMode="auto">
            <a:xfrm>
              <a:off x="1038" y="1355"/>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73345" name="Rectangle 257"/>
            <p:cNvSpPr>
              <a:spLocks noChangeArrowheads="1"/>
            </p:cNvSpPr>
            <p:nvPr/>
          </p:nvSpPr>
          <p:spPr bwMode="auto">
            <a:xfrm>
              <a:off x="1038" y="1122"/>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450</a:t>
              </a:r>
              <a:endParaRPr kumimoji="1" lang="en-US">
                <a:latin typeface="굴림" charset="-127"/>
                <a:ea typeface="굴림" charset="-127"/>
                <a:cs typeface="굴림" charset="-127"/>
              </a:endParaRPr>
            </a:p>
          </p:txBody>
        </p:sp>
        <p:sp>
          <p:nvSpPr>
            <p:cNvPr id="473346" name="Rectangle 258"/>
            <p:cNvSpPr>
              <a:spLocks noChangeArrowheads="1"/>
            </p:cNvSpPr>
            <p:nvPr/>
          </p:nvSpPr>
          <p:spPr bwMode="auto">
            <a:xfrm>
              <a:off x="141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73347" name="Rectangle 259"/>
            <p:cNvSpPr>
              <a:spLocks noChangeArrowheads="1"/>
            </p:cNvSpPr>
            <p:nvPr/>
          </p:nvSpPr>
          <p:spPr bwMode="auto">
            <a:xfrm>
              <a:off x="170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73348" name="Rectangle 260"/>
            <p:cNvSpPr>
              <a:spLocks noChangeArrowheads="1"/>
            </p:cNvSpPr>
            <p:nvPr/>
          </p:nvSpPr>
          <p:spPr bwMode="auto">
            <a:xfrm>
              <a:off x="199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73349" name="Rectangle 261"/>
            <p:cNvSpPr>
              <a:spLocks noChangeArrowheads="1"/>
            </p:cNvSpPr>
            <p:nvPr/>
          </p:nvSpPr>
          <p:spPr bwMode="auto">
            <a:xfrm>
              <a:off x="229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73350" name="Rectangle 262"/>
            <p:cNvSpPr>
              <a:spLocks noChangeArrowheads="1"/>
            </p:cNvSpPr>
            <p:nvPr/>
          </p:nvSpPr>
          <p:spPr bwMode="auto">
            <a:xfrm>
              <a:off x="258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73351" name="Rectangle 263"/>
            <p:cNvSpPr>
              <a:spLocks noChangeArrowheads="1"/>
            </p:cNvSpPr>
            <p:nvPr/>
          </p:nvSpPr>
          <p:spPr bwMode="auto">
            <a:xfrm>
              <a:off x="287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35</a:t>
              </a:r>
              <a:endParaRPr kumimoji="1" lang="en-US">
                <a:latin typeface="굴림" charset="-127"/>
                <a:ea typeface="굴림" charset="-127"/>
                <a:cs typeface="굴림" charset="-127"/>
              </a:endParaRPr>
            </a:p>
          </p:txBody>
        </p:sp>
        <p:sp>
          <p:nvSpPr>
            <p:cNvPr id="473352" name="Rectangle 264"/>
            <p:cNvSpPr>
              <a:spLocks noChangeArrowheads="1"/>
            </p:cNvSpPr>
            <p:nvPr/>
          </p:nvSpPr>
          <p:spPr bwMode="auto">
            <a:xfrm>
              <a:off x="3167"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36</a:t>
              </a:r>
              <a:endParaRPr kumimoji="1" lang="en-US">
                <a:latin typeface="굴림" charset="-127"/>
                <a:ea typeface="굴림" charset="-127"/>
                <a:cs typeface="굴림" charset="-127"/>
              </a:endParaRPr>
            </a:p>
          </p:txBody>
        </p:sp>
        <p:sp>
          <p:nvSpPr>
            <p:cNvPr id="473353" name="Rectangle 265"/>
            <p:cNvSpPr>
              <a:spLocks noChangeArrowheads="1"/>
            </p:cNvSpPr>
            <p:nvPr/>
          </p:nvSpPr>
          <p:spPr bwMode="auto">
            <a:xfrm>
              <a:off x="3462"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37</a:t>
              </a:r>
              <a:endParaRPr kumimoji="1" lang="en-US">
                <a:latin typeface="굴림" charset="-127"/>
                <a:ea typeface="굴림" charset="-127"/>
                <a:cs typeface="굴림" charset="-127"/>
              </a:endParaRPr>
            </a:p>
          </p:txBody>
        </p:sp>
        <p:sp>
          <p:nvSpPr>
            <p:cNvPr id="473354" name="Rectangle 266"/>
            <p:cNvSpPr>
              <a:spLocks noChangeArrowheads="1"/>
            </p:cNvSpPr>
            <p:nvPr/>
          </p:nvSpPr>
          <p:spPr bwMode="auto">
            <a:xfrm>
              <a:off x="1856" y="3611"/>
              <a:ext cx="1308"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73355" name="Rectangle 267"/>
            <p:cNvSpPr>
              <a:spLocks noChangeArrowheads="1"/>
            </p:cNvSpPr>
            <p:nvPr/>
          </p:nvSpPr>
          <p:spPr bwMode="auto">
            <a:xfrm rot="16200000">
              <a:off x="305" y="2176"/>
              <a:ext cx="1189"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73356" name="Rectangle 268"/>
            <p:cNvSpPr>
              <a:spLocks noChangeArrowheads="1"/>
            </p:cNvSpPr>
            <p:nvPr/>
          </p:nvSpPr>
          <p:spPr bwMode="auto">
            <a:xfrm>
              <a:off x="1344" y="1248"/>
              <a:ext cx="1283" cy="663"/>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73357" name="Line 269"/>
            <p:cNvSpPr>
              <a:spLocks noChangeShapeType="1"/>
            </p:cNvSpPr>
            <p:nvPr/>
          </p:nvSpPr>
          <p:spPr bwMode="auto">
            <a:xfrm>
              <a:off x="1380" y="1341"/>
              <a:ext cx="140"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73358" name="Freeform 270"/>
            <p:cNvSpPr>
              <a:spLocks/>
            </p:cNvSpPr>
            <p:nvPr/>
          </p:nvSpPr>
          <p:spPr bwMode="auto">
            <a:xfrm>
              <a:off x="1432" y="1326"/>
              <a:ext cx="31" cy="31"/>
            </a:xfrm>
            <a:custGeom>
              <a:avLst/>
              <a:gdLst/>
              <a:ahLst/>
              <a:cxnLst>
                <a:cxn ang="0">
                  <a:pos x="16" y="0"/>
                </a:cxn>
                <a:cxn ang="0">
                  <a:pos x="31" y="15"/>
                </a:cxn>
                <a:cxn ang="0">
                  <a:pos x="16" y="31"/>
                </a:cxn>
                <a:cxn ang="0">
                  <a:pos x="0" y="15"/>
                </a:cxn>
                <a:cxn ang="0">
                  <a:pos x="16" y="0"/>
                </a:cxn>
              </a:cxnLst>
              <a:rect l="0" t="0" r="r" b="b"/>
              <a:pathLst>
                <a:path w="31" h="31">
                  <a:moveTo>
                    <a:pt x="16" y="0"/>
                  </a:moveTo>
                  <a:lnTo>
                    <a:pt x="31" y="15"/>
                  </a:lnTo>
                  <a:lnTo>
                    <a:pt x="16" y="31"/>
                  </a:lnTo>
                  <a:lnTo>
                    <a:pt x="0" y="15"/>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359" name="Rectangle 271"/>
            <p:cNvSpPr>
              <a:spLocks noChangeArrowheads="1"/>
            </p:cNvSpPr>
            <p:nvPr/>
          </p:nvSpPr>
          <p:spPr bwMode="auto">
            <a:xfrm>
              <a:off x="1571" y="1274"/>
              <a:ext cx="943"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Uplink (90th%tile)</a:t>
              </a:r>
              <a:endParaRPr kumimoji="1" lang="en-US">
                <a:latin typeface="굴림" charset="-127"/>
                <a:ea typeface="굴림" charset="-127"/>
                <a:cs typeface="굴림" charset="-127"/>
              </a:endParaRPr>
            </a:p>
          </p:txBody>
        </p:sp>
        <p:sp>
          <p:nvSpPr>
            <p:cNvPr id="473360" name="Line 272"/>
            <p:cNvSpPr>
              <a:spLocks noChangeShapeType="1"/>
            </p:cNvSpPr>
            <p:nvPr/>
          </p:nvSpPr>
          <p:spPr bwMode="auto">
            <a:xfrm>
              <a:off x="1380" y="1507"/>
              <a:ext cx="140"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73361" name="Rectangle 273"/>
            <p:cNvSpPr>
              <a:spLocks noChangeArrowheads="1"/>
            </p:cNvSpPr>
            <p:nvPr/>
          </p:nvSpPr>
          <p:spPr bwMode="auto">
            <a:xfrm>
              <a:off x="1432" y="1492"/>
              <a:ext cx="26" cy="25"/>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362" name="Rectangle 274"/>
            <p:cNvSpPr>
              <a:spLocks noChangeArrowheads="1"/>
            </p:cNvSpPr>
            <p:nvPr/>
          </p:nvSpPr>
          <p:spPr bwMode="auto">
            <a:xfrm>
              <a:off x="1569" y="1440"/>
              <a:ext cx="1097"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Downlink (90th%tile)</a:t>
              </a:r>
              <a:endParaRPr kumimoji="1" lang="en-US">
                <a:latin typeface="굴림" charset="-127"/>
                <a:ea typeface="굴림" charset="-127"/>
                <a:cs typeface="굴림" charset="-127"/>
              </a:endParaRPr>
            </a:p>
          </p:txBody>
        </p:sp>
        <p:sp>
          <p:nvSpPr>
            <p:cNvPr id="473363" name="Line 275"/>
            <p:cNvSpPr>
              <a:spLocks noChangeShapeType="1"/>
            </p:cNvSpPr>
            <p:nvPr/>
          </p:nvSpPr>
          <p:spPr bwMode="auto">
            <a:xfrm>
              <a:off x="1380" y="1673"/>
              <a:ext cx="140"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73364" name="Freeform 276"/>
            <p:cNvSpPr>
              <a:spLocks/>
            </p:cNvSpPr>
            <p:nvPr/>
          </p:nvSpPr>
          <p:spPr bwMode="auto">
            <a:xfrm>
              <a:off x="1432" y="1657"/>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365" name="Rectangle 277"/>
            <p:cNvSpPr>
              <a:spLocks noChangeArrowheads="1"/>
            </p:cNvSpPr>
            <p:nvPr/>
          </p:nvSpPr>
          <p:spPr bwMode="auto">
            <a:xfrm>
              <a:off x="1573" y="1605"/>
              <a:ext cx="7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Uplink (AVG)</a:t>
              </a:r>
              <a:endParaRPr kumimoji="1" lang="en-US">
                <a:latin typeface="굴림" charset="-127"/>
                <a:ea typeface="굴림" charset="-127"/>
                <a:cs typeface="굴림" charset="-127"/>
              </a:endParaRPr>
            </a:p>
          </p:txBody>
        </p:sp>
        <p:sp>
          <p:nvSpPr>
            <p:cNvPr id="473366" name="Line 278"/>
            <p:cNvSpPr>
              <a:spLocks noChangeShapeType="1"/>
            </p:cNvSpPr>
            <p:nvPr/>
          </p:nvSpPr>
          <p:spPr bwMode="auto">
            <a:xfrm>
              <a:off x="1380" y="1838"/>
              <a:ext cx="140"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67" name="Rectangle 279"/>
            <p:cNvSpPr>
              <a:spLocks noChangeArrowheads="1"/>
            </p:cNvSpPr>
            <p:nvPr/>
          </p:nvSpPr>
          <p:spPr bwMode="auto">
            <a:xfrm>
              <a:off x="1427" y="1818"/>
              <a:ext cx="47" cy="46"/>
            </a:xfrm>
            <a:prstGeom prst="rect">
              <a:avLst/>
            </a:prstGeom>
            <a:noFill/>
            <a:ln w="9525">
              <a:noFill/>
              <a:miter lim="800000"/>
              <a:headEnd/>
              <a:tailEnd/>
            </a:ln>
          </p:spPr>
          <p:txBody>
            <a:bodyPr>
              <a:prstTxWarp prst="textNoShape">
                <a:avLst/>
              </a:prstTxWarp>
            </a:bodyPr>
            <a:lstStyle/>
            <a:p>
              <a:endParaRPr lang="en-US"/>
            </a:p>
          </p:txBody>
        </p:sp>
        <p:sp>
          <p:nvSpPr>
            <p:cNvPr id="473368" name="Line 280"/>
            <p:cNvSpPr>
              <a:spLocks noChangeShapeType="1"/>
            </p:cNvSpPr>
            <p:nvPr/>
          </p:nvSpPr>
          <p:spPr bwMode="auto">
            <a:xfrm flipH="1" flipV="1">
              <a:off x="1432" y="1823"/>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69" name="Line 281"/>
            <p:cNvSpPr>
              <a:spLocks noChangeShapeType="1"/>
            </p:cNvSpPr>
            <p:nvPr/>
          </p:nvSpPr>
          <p:spPr bwMode="auto">
            <a:xfrm>
              <a:off x="1448" y="1838"/>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0" name="Line 282"/>
            <p:cNvSpPr>
              <a:spLocks noChangeShapeType="1"/>
            </p:cNvSpPr>
            <p:nvPr/>
          </p:nvSpPr>
          <p:spPr bwMode="auto">
            <a:xfrm flipH="1">
              <a:off x="1432" y="1838"/>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1" name="Line 283"/>
            <p:cNvSpPr>
              <a:spLocks noChangeShapeType="1"/>
            </p:cNvSpPr>
            <p:nvPr/>
          </p:nvSpPr>
          <p:spPr bwMode="auto">
            <a:xfrm flipV="1">
              <a:off x="1448" y="1823"/>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2" name="Rectangle 284"/>
            <p:cNvSpPr>
              <a:spLocks noChangeArrowheads="1"/>
            </p:cNvSpPr>
            <p:nvPr/>
          </p:nvSpPr>
          <p:spPr bwMode="auto">
            <a:xfrm>
              <a:off x="1571" y="1771"/>
              <a:ext cx="855"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Downlink (AVG)</a:t>
              </a:r>
              <a:endParaRPr kumimoji="1" lang="en-US">
                <a:latin typeface="굴림" charset="-127"/>
                <a:ea typeface="굴림" charset="-127"/>
                <a:cs typeface="굴림" charset="-127"/>
              </a:endParaRPr>
            </a:p>
          </p:txBody>
        </p:sp>
      </p:grpSp>
      <p:grpSp>
        <p:nvGrpSpPr>
          <p:cNvPr id="473373" name="Group 285"/>
          <p:cNvGrpSpPr>
            <a:grpSpLocks/>
          </p:cNvGrpSpPr>
          <p:nvPr/>
        </p:nvGrpSpPr>
        <p:grpSpPr bwMode="auto">
          <a:xfrm>
            <a:off x="1279525" y="4648200"/>
            <a:ext cx="6880225" cy="1128713"/>
            <a:chOff x="806" y="2928"/>
            <a:chExt cx="4334" cy="711"/>
          </a:xfrm>
        </p:grpSpPr>
        <p:sp>
          <p:nvSpPr>
            <p:cNvPr id="473374" name="Oval 286"/>
            <p:cNvSpPr>
              <a:spLocks noChangeArrowheads="1"/>
            </p:cNvSpPr>
            <p:nvPr/>
          </p:nvSpPr>
          <p:spPr bwMode="auto">
            <a:xfrm>
              <a:off x="912" y="2928"/>
              <a:ext cx="192" cy="192"/>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473375" name="Text Box 287"/>
            <p:cNvSpPr txBox="1">
              <a:spLocks noChangeArrowheads="1"/>
            </p:cNvSpPr>
            <p:nvPr/>
          </p:nvSpPr>
          <p:spPr bwMode="auto">
            <a:xfrm>
              <a:off x="806" y="3102"/>
              <a:ext cx="676"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Capacity</a:t>
              </a:r>
              <a:endParaRPr lang="en-US">
                <a:solidFill>
                  <a:schemeClr val="hlink"/>
                </a:solidFill>
              </a:endParaRPr>
            </a:p>
          </p:txBody>
        </p:sp>
        <p:sp>
          <p:nvSpPr>
            <p:cNvPr id="473376" name="Oval 288"/>
            <p:cNvSpPr>
              <a:spLocks noChangeArrowheads="1"/>
            </p:cNvSpPr>
            <p:nvPr/>
          </p:nvSpPr>
          <p:spPr bwMode="auto">
            <a:xfrm>
              <a:off x="4320" y="3312"/>
              <a:ext cx="192" cy="192"/>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473377" name="Text Box 289"/>
            <p:cNvSpPr txBox="1">
              <a:spLocks noChangeArrowheads="1"/>
            </p:cNvSpPr>
            <p:nvPr/>
          </p:nvSpPr>
          <p:spPr bwMode="auto">
            <a:xfrm>
              <a:off x="4464" y="3408"/>
              <a:ext cx="676"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Capacity</a:t>
              </a:r>
              <a:endParaRPr lang="en-US">
                <a:solidFill>
                  <a:schemeClr val="hlink"/>
                </a:solidFill>
              </a:endParaRPr>
            </a:p>
          </p:txBody>
        </p:sp>
      </p:grpSp>
      <p:grpSp>
        <p:nvGrpSpPr>
          <p:cNvPr id="473378" name="Group 290"/>
          <p:cNvGrpSpPr>
            <a:grpSpLocks/>
          </p:cNvGrpSpPr>
          <p:nvPr/>
        </p:nvGrpSpPr>
        <p:grpSpPr bwMode="auto">
          <a:xfrm>
            <a:off x="1784350" y="4964113"/>
            <a:ext cx="5029200" cy="903287"/>
            <a:chOff x="1124" y="3127"/>
            <a:chExt cx="3168" cy="569"/>
          </a:xfrm>
        </p:grpSpPr>
        <p:sp>
          <p:nvSpPr>
            <p:cNvPr id="473379" name="Text Box 291"/>
            <p:cNvSpPr txBox="1">
              <a:spLocks noChangeArrowheads="1"/>
            </p:cNvSpPr>
            <p:nvPr/>
          </p:nvSpPr>
          <p:spPr bwMode="auto">
            <a:xfrm>
              <a:off x="1920" y="3465"/>
              <a:ext cx="1284"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25% Improvement</a:t>
              </a:r>
              <a:endParaRPr lang="en-US">
                <a:solidFill>
                  <a:schemeClr val="hlink"/>
                </a:solidFill>
              </a:endParaRPr>
            </a:p>
          </p:txBody>
        </p:sp>
        <p:sp>
          <p:nvSpPr>
            <p:cNvPr id="473380" name="Freeform 292"/>
            <p:cNvSpPr>
              <a:spLocks/>
            </p:cNvSpPr>
            <p:nvPr/>
          </p:nvSpPr>
          <p:spPr bwMode="auto">
            <a:xfrm>
              <a:off x="1124" y="3127"/>
              <a:ext cx="3168" cy="392"/>
            </a:xfrm>
            <a:custGeom>
              <a:avLst/>
              <a:gdLst/>
              <a:ahLst/>
              <a:cxnLst>
                <a:cxn ang="0">
                  <a:pos x="0" y="0"/>
                </a:cxn>
                <a:cxn ang="0">
                  <a:pos x="1392" y="336"/>
                </a:cxn>
                <a:cxn ang="0">
                  <a:pos x="3168" y="336"/>
                </a:cxn>
              </a:cxnLst>
              <a:rect l="0" t="0" r="r" b="b"/>
              <a:pathLst>
                <a:path w="3168" h="392">
                  <a:moveTo>
                    <a:pt x="0" y="0"/>
                  </a:moveTo>
                  <a:cubicBezTo>
                    <a:pt x="432" y="140"/>
                    <a:pt x="864" y="280"/>
                    <a:pt x="1392" y="336"/>
                  </a:cubicBezTo>
                  <a:cubicBezTo>
                    <a:pt x="1920" y="392"/>
                    <a:pt x="2544" y="364"/>
                    <a:pt x="3168" y="336"/>
                  </a:cubicBezTo>
                </a:path>
              </a:pathLst>
            </a:custGeom>
            <a:noFill/>
            <a:ln w="9525">
              <a:solidFill>
                <a:schemeClr val="hlink"/>
              </a:solidFill>
              <a:round/>
              <a:headEnd type="none" w="med" len="med"/>
              <a:tailEnd type="triangle" w="med" len="med"/>
            </a:ln>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33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November 2008</a:t>
            </a:r>
            <a:endParaRPr lang="en-US" altLang="ko-KR"/>
          </a:p>
        </p:txBody>
      </p:sp>
      <p:sp>
        <p:nvSpPr>
          <p:cNvPr id="362498" name="Rectangle 2"/>
          <p:cNvSpPr>
            <a:spLocks noGrp="1" noChangeArrowheads="1"/>
          </p:cNvSpPr>
          <p:nvPr>
            <p:ph type="title"/>
          </p:nvPr>
        </p:nvSpPr>
        <p:spPr>
          <a:xfrm>
            <a:off x="1143000" y="152400"/>
            <a:ext cx="7793038" cy="1905000"/>
          </a:xfrm>
        </p:spPr>
        <p:txBody>
          <a:bodyPr/>
          <a:lstStyle/>
          <a:p>
            <a:r>
              <a:rPr lang="en-US" altLang="ko-KR">
                <a:ea typeface="굴림" charset="-127"/>
                <a:cs typeface="굴림" charset="-127"/>
              </a:rPr>
              <a:t>Reducing MAC Layer Handoff in IEEE 802.11 Networks</a:t>
            </a:r>
          </a:p>
        </p:txBody>
      </p:sp>
      <p:pic>
        <p:nvPicPr>
          <p:cNvPr id="362504" name="Picture 8"/>
          <p:cNvPicPr>
            <a:picLocks noChangeAspect="1" noChangeArrowheads="1"/>
          </p:cNvPicPr>
          <p:nvPr/>
        </p:nvPicPr>
        <p:blipFill>
          <a:blip r:embed="rId3"/>
          <a:srcRect/>
          <a:stretch>
            <a:fillRect/>
          </a:stretch>
        </p:blipFill>
        <p:spPr bwMode="auto">
          <a:xfrm>
            <a:off x="2286000" y="2732088"/>
            <a:ext cx="2511425" cy="2906712"/>
          </a:xfrm>
          <a:prstGeom prst="rect">
            <a:avLst/>
          </a:prstGeom>
          <a:solidFill>
            <a:schemeClr val="bg1"/>
          </a:solidFill>
          <a:ln w="9525">
            <a:solidFill>
              <a:schemeClr val="tx1"/>
            </a:solidFill>
            <a:miter lim="800000"/>
            <a:headEnd/>
            <a:tailEnd/>
          </a:ln>
          <a:effectLst/>
        </p:spPr>
      </p:pic>
      <p:pic>
        <p:nvPicPr>
          <p:cNvPr id="362505" name="Picture 9"/>
          <p:cNvPicPr>
            <a:picLocks noChangeAspect="1" noChangeArrowheads="1"/>
          </p:cNvPicPr>
          <p:nvPr/>
        </p:nvPicPr>
        <p:blipFill>
          <a:blip r:embed="rId4"/>
          <a:srcRect/>
          <a:stretch>
            <a:fillRect/>
          </a:stretch>
        </p:blipFill>
        <p:spPr bwMode="auto">
          <a:xfrm>
            <a:off x="4419600" y="2960688"/>
            <a:ext cx="2619375" cy="1827212"/>
          </a:xfrm>
          <a:prstGeom prst="rect">
            <a:avLst/>
          </a:prstGeom>
          <a:solidFill>
            <a:schemeClr val="bg1"/>
          </a:solidFill>
          <a:ln w="9525">
            <a:solidFill>
              <a:schemeClr val="tx1"/>
            </a:solidFill>
            <a:miter lim="800000"/>
            <a:headEnd/>
            <a:tailEnd/>
          </a:ln>
          <a:effectLst/>
        </p:spPr>
      </p:pic>
      <p:pic>
        <p:nvPicPr>
          <p:cNvPr id="362506" name="Picture 10"/>
          <p:cNvPicPr>
            <a:picLocks noChangeAspect="1" noChangeArrowheads="1"/>
          </p:cNvPicPr>
          <p:nvPr/>
        </p:nvPicPr>
        <p:blipFill>
          <a:blip r:embed="rId5"/>
          <a:srcRect/>
          <a:stretch>
            <a:fillRect/>
          </a:stretch>
        </p:blipFill>
        <p:spPr bwMode="auto">
          <a:xfrm>
            <a:off x="3657600" y="4256088"/>
            <a:ext cx="2474913" cy="1611312"/>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ltLang="ko-KR"/>
          </a:p>
        </p:txBody>
      </p:sp>
      <p:sp>
        <p:nvSpPr>
          <p:cNvPr id="631810" name="Rectangle 2"/>
          <p:cNvSpPr>
            <a:spLocks noGrp="1" noChangeArrowheads="1"/>
          </p:cNvSpPr>
          <p:nvPr>
            <p:ph type="ctrTitle"/>
          </p:nvPr>
        </p:nvSpPr>
        <p:spPr>
          <a:xfrm>
            <a:off x="1143000" y="533400"/>
            <a:ext cx="7772400" cy="1470025"/>
          </a:xfrm>
        </p:spPr>
        <p:txBody>
          <a:bodyPr/>
          <a:lstStyle/>
          <a:p>
            <a:r>
              <a:rPr lang="en-US" altLang="ko-KR">
                <a:ea typeface="굴림" charset="-127"/>
                <a:cs typeface="굴림" charset="-127"/>
              </a:rPr>
              <a:t>Call Admission Control using QP-CAT</a:t>
            </a:r>
            <a:endParaRPr lang="en-US"/>
          </a:p>
        </p:txBody>
      </p:sp>
      <p:pic>
        <p:nvPicPr>
          <p:cNvPr id="631811" name="Picture 3"/>
          <p:cNvPicPr>
            <a:picLocks noChangeAspect="1" noChangeArrowheads="1"/>
          </p:cNvPicPr>
          <p:nvPr/>
        </p:nvPicPr>
        <p:blipFill>
          <a:blip r:embed="rId3">
            <a:alphaModFix amt="0"/>
          </a:blip>
          <a:srcRect/>
          <a:stretch>
            <a:fillRect/>
          </a:stretch>
        </p:blipFill>
        <p:spPr bwMode="auto">
          <a:xfrm>
            <a:off x="2590800" y="2819400"/>
            <a:ext cx="4038600" cy="3003550"/>
          </a:xfrm>
          <a:prstGeom prst="rect">
            <a:avLst/>
          </a:prstGeom>
          <a:solidFill>
            <a:schemeClr val="bg1">
              <a:alpha val="0"/>
            </a:schemeClr>
          </a:solid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November 2008</a:t>
            </a:r>
            <a:endParaRPr lang="en-US"/>
          </a:p>
        </p:txBody>
      </p:sp>
      <p:sp>
        <p:nvSpPr>
          <p:cNvPr id="633858" name="Rectangle 2"/>
          <p:cNvSpPr>
            <a:spLocks noGrp="1" noChangeArrowheads="1"/>
          </p:cNvSpPr>
          <p:nvPr>
            <p:ph type="title"/>
          </p:nvPr>
        </p:nvSpPr>
        <p:spPr/>
        <p:txBody>
          <a:bodyPr/>
          <a:lstStyle/>
          <a:p>
            <a:r>
              <a:rPr lang="en-US" altLang="ko-KR" sz="4000">
                <a:ea typeface="굴림" charset="-127"/>
                <a:cs typeface="굴림" charset="-127"/>
              </a:rPr>
              <a:t>Admission Control using QP-CAT</a:t>
            </a:r>
            <a:br>
              <a:rPr lang="en-US" altLang="ko-KR" sz="4000">
                <a:ea typeface="굴림" charset="-127"/>
                <a:cs typeface="굴림" charset="-127"/>
              </a:rPr>
            </a:br>
            <a:r>
              <a:rPr lang="en-US" altLang="ko-KR" sz="2400">
                <a:ea typeface="굴림" charset="-127"/>
                <a:cs typeface="굴림" charset="-127"/>
              </a:rPr>
              <a:t>Introduction</a:t>
            </a:r>
            <a:endParaRPr lang="en-US" sz="2400"/>
          </a:p>
        </p:txBody>
      </p:sp>
      <p:sp>
        <p:nvSpPr>
          <p:cNvPr id="633859" name="Rectangle 3"/>
          <p:cNvSpPr>
            <a:spLocks noGrp="1" noChangeArrowheads="1"/>
          </p:cNvSpPr>
          <p:nvPr>
            <p:ph type="body" idx="1"/>
          </p:nvPr>
        </p:nvSpPr>
        <p:spPr>
          <a:xfrm>
            <a:off x="1182688" y="1600200"/>
            <a:ext cx="3814762" cy="2441575"/>
          </a:xfrm>
        </p:spPr>
        <p:txBody>
          <a:bodyPr/>
          <a:lstStyle/>
          <a:p>
            <a:r>
              <a:rPr lang="en-US" altLang="ko-KR" sz="2800">
                <a:ea typeface="굴림" charset="-127"/>
                <a:cs typeface="굴림" charset="-127"/>
              </a:rPr>
              <a:t>QP-CAT</a:t>
            </a:r>
          </a:p>
          <a:p>
            <a:pPr lvl="1"/>
            <a:r>
              <a:rPr lang="en-US" altLang="ko-KR" sz="2400">
                <a:ea typeface="굴림" charset="-127"/>
                <a:cs typeface="굴림" charset="-127"/>
              </a:rPr>
              <a:t>Metric: Queue size of the AP </a:t>
            </a:r>
          </a:p>
          <a:p>
            <a:pPr lvl="2"/>
            <a:r>
              <a:rPr lang="en-US" altLang="ko-KR" sz="2000">
                <a:ea typeface="굴림" charset="-127"/>
                <a:cs typeface="굴림" charset="-127"/>
              </a:rPr>
              <a:t>Strong correlation between the queue size of the AP and delay</a:t>
            </a:r>
          </a:p>
        </p:txBody>
      </p:sp>
      <p:pic>
        <p:nvPicPr>
          <p:cNvPr id="633860" name="Picture 4"/>
          <p:cNvPicPr>
            <a:picLocks noChangeAspect="1" noChangeArrowheads="1"/>
          </p:cNvPicPr>
          <p:nvPr/>
        </p:nvPicPr>
        <p:blipFill>
          <a:blip r:embed="rId3"/>
          <a:srcRect/>
          <a:stretch>
            <a:fillRect/>
          </a:stretch>
        </p:blipFill>
        <p:spPr bwMode="auto">
          <a:xfrm>
            <a:off x="4495800" y="1582738"/>
            <a:ext cx="4343400" cy="2994025"/>
          </a:xfrm>
          <a:prstGeom prst="rect">
            <a:avLst/>
          </a:prstGeom>
          <a:noFill/>
        </p:spPr>
      </p:pic>
      <p:sp>
        <p:nvSpPr>
          <p:cNvPr id="633861" name="Text Box 5"/>
          <p:cNvSpPr txBox="1">
            <a:spLocks noChangeArrowheads="1"/>
          </p:cNvSpPr>
          <p:nvPr/>
        </p:nvSpPr>
        <p:spPr bwMode="auto">
          <a:xfrm>
            <a:off x="4784725" y="4587875"/>
            <a:ext cx="4273550" cy="517525"/>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Correlation between queue size of the AP and delay</a:t>
            </a:r>
          </a:p>
          <a:p>
            <a:pPr algn="l"/>
            <a:r>
              <a:rPr lang="en-US" altLang="ko-KR" sz="1400">
                <a:ea typeface="굴림" charset="-127"/>
                <a:cs typeface="굴림" charset="-127"/>
              </a:rPr>
              <a:t>(Experimental results with 64kb/s VoIP calls)</a:t>
            </a:r>
            <a:endParaRPr lang="en-US" sz="1400"/>
          </a:p>
        </p:txBody>
      </p:sp>
      <p:sp>
        <p:nvSpPr>
          <p:cNvPr id="633862" name="Rectangle 6"/>
          <p:cNvSpPr>
            <a:spLocks noChangeArrowheads="1"/>
          </p:cNvSpPr>
          <p:nvPr/>
        </p:nvSpPr>
        <p:spPr bwMode="auto">
          <a:xfrm>
            <a:off x="457200" y="4038600"/>
            <a:ext cx="8229600" cy="2438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endParaRPr lang="en-US" altLang="ko-KR" sz="2800">
              <a:latin typeface="Tahoma" charset="0"/>
              <a:ea typeface="굴림" charset="-127"/>
              <a:cs typeface="굴림" charset="-127"/>
            </a:endParaRPr>
          </a:p>
          <a:p>
            <a:pPr marL="342900" indent="-342900" algn="l">
              <a:spcBef>
                <a:spcPct val="20000"/>
              </a:spcBef>
              <a:buClr>
                <a:schemeClr val="folHlink"/>
              </a:buClr>
              <a:buSzPct val="60000"/>
              <a:buFont typeface="Wingdings" charset="2"/>
              <a:buNone/>
            </a:pPr>
            <a:endParaRPr lang="en-US" altLang="ko-KR" sz="2800">
              <a:latin typeface="Tahoma" charset="0"/>
              <a:ea typeface="굴림" charset="-127"/>
              <a:cs typeface="굴림" charset="-127"/>
            </a:endParaRPr>
          </a:p>
          <a:p>
            <a:pPr marL="742950" lvl="1" indent="-285750" algn="l">
              <a:spcBef>
                <a:spcPct val="20000"/>
              </a:spcBef>
              <a:buClr>
                <a:schemeClr val="hlink"/>
              </a:buClr>
              <a:buSzPct val="55000"/>
              <a:buFont typeface="Wingdings" charset="2"/>
              <a:buChar char="n"/>
            </a:pPr>
            <a:r>
              <a:rPr lang="en-US" altLang="ko-KR" sz="2400">
                <a:latin typeface="Tahoma" charset="0"/>
                <a:ea typeface="굴림" charset="-127"/>
                <a:cs typeface="굴림" charset="-127"/>
              </a:rPr>
              <a:t>Key idea: predict the queue size increase of the AP due to new VoIP flows, by monitoring the current packet transmissions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8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38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3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1" grpId="0"/>
      <p:bldP spid="633862"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Date Placeholder 4"/>
          <p:cNvSpPr>
            <a:spLocks noGrp="1"/>
          </p:cNvSpPr>
          <p:nvPr>
            <p:ph type="dt" sz="half" idx="10"/>
          </p:nvPr>
        </p:nvSpPr>
        <p:spPr/>
        <p:txBody>
          <a:bodyPr/>
          <a:lstStyle/>
          <a:p>
            <a:r>
              <a:rPr lang="en-US" smtClean="0"/>
              <a:t>November 2008</a:t>
            </a:r>
            <a:endParaRPr lang="en-US"/>
          </a:p>
        </p:txBody>
      </p:sp>
      <p:grpSp>
        <p:nvGrpSpPr>
          <p:cNvPr id="635906" name="Group 2"/>
          <p:cNvGrpSpPr>
            <a:grpSpLocks/>
          </p:cNvGrpSpPr>
          <p:nvPr/>
        </p:nvGrpSpPr>
        <p:grpSpPr bwMode="auto">
          <a:xfrm>
            <a:off x="0" y="2362200"/>
            <a:ext cx="2571750" cy="2286000"/>
            <a:chOff x="0" y="2208"/>
            <a:chExt cx="1620" cy="1440"/>
          </a:xfrm>
        </p:grpSpPr>
        <p:sp>
          <p:nvSpPr>
            <p:cNvPr id="635907" name="AutoShape 3"/>
            <p:cNvSpPr>
              <a:spLocks/>
            </p:cNvSpPr>
            <p:nvPr/>
          </p:nvSpPr>
          <p:spPr bwMode="auto">
            <a:xfrm>
              <a:off x="768" y="2976"/>
              <a:ext cx="48" cy="624"/>
            </a:xfrm>
            <a:prstGeom prst="leftBrace">
              <a:avLst>
                <a:gd name="adj1" fmla="val 10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nvGrpSpPr>
            <p:cNvPr id="635908" name="Group 4"/>
            <p:cNvGrpSpPr>
              <a:grpSpLocks/>
            </p:cNvGrpSpPr>
            <p:nvPr/>
          </p:nvGrpSpPr>
          <p:grpSpPr bwMode="auto">
            <a:xfrm>
              <a:off x="0" y="2208"/>
              <a:ext cx="1620" cy="1440"/>
              <a:chOff x="-36" y="2208"/>
              <a:chExt cx="1620" cy="1440"/>
            </a:xfrm>
          </p:grpSpPr>
          <p:grpSp>
            <p:nvGrpSpPr>
              <p:cNvPr id="635909" name="Group 5"/>
              <p:cNvGrpSpPr>
                <a:grpSpLocks/>
              </p:cNvGrpSpPr>
              <p:nvPr/>
            </p:nvGrpSpPr>
            <p:grpSpPr bwMode="auto">
              <a:xfrm>
                <a:off x="528" y="2208"/>
                <a:ext cx="1056" cy="1440"/>
                <a:chOff x="528" y="2208"/>
                <a:chExt cx="1056" cy="1440"/>
              </a:xfrm>
            </p:grpSpPr>
            <p:sp>
              <p:nvSpPr>
                <p:cNvPr id="635910" name="AutoShape 6"/>
                <p:cNvSpPr>
                  <a:spLocks noChangeArrowheads="1"/>
                </p:cNvSpPr>
                <p:nvPr/>
              </p:nvSpPr>
              <p:spPr bwMode="auto">
                <a:xfrm>
                  <a:off x="528" y="2208"/>
                  <a:ext cx="1056" cy="384"/>
                </a:xfrm>
                <a:prstGeom prst="homePlate">
                  <a:avLst>
                    <a:gd name="adj" fmla="val 17709"/>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wrap="none" anchor="ctr">
                  <a:prstTxWarp prst="textNoShape">
                    <a:avLst/>
                  </a:prstTxWarp>
                  <a:flatTx/>
                </a:bodyPr>
                <a:lstStyle/>
                <a:p>
                  <a:r>
                    <a:rPr lang="en-US" altLang="ko-KR">
                      <a:ea typeface="굴림" charset="-127"/>
                      <a:cs typeface="굴림" charset="-127"/>
                    </a:rPr>
                    <a:t>Emulate new</a:t>
                  </a:r>
                </a:p>
                <a:p>
                  <a:r>
                    <a:rPr lang="en-US" altLang="ko-KR">
                      <a:ea typeface="굴림" charset="-127"/>
                      <a:cs typeface="굴림" charset="-127"/>
                    </a:rPr>
                    <a:t>VoIP traffic</a:t>
                  </a:r>
                  <a:endParaRPr lang="en-US"/>
                </a:p>
              </p:txBody>
            </p:sp>
            <p:sp>
              <p:nvSpPr>
                <p:cNvPr id="635911" name="Rectangle 7"/>
                <p:cNvSpPr>
                  <a:spLocks noChangeArrowheads="1"/>
                </p:cNvSpPr>
                <p:nvPr/>
              </p:nvSpPr>
              <p:spPr bwMode="auto">
                <a:xfrm>
                  <a:off x="864" y="2784"/>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12" name="Rectangle 8"/>
                <p:cNvSpPr>
                  <a:spLocks noChangeArrowheads="1"/>
                </p:cNvSpPr>
                <p:nvPr/>
              </p:nvSpPr>
              <p:spPr bwMode="auto">
                <a:xfrm>
                  <a:off x="864" y="355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3" name="Rectangle 9"/>
                <p:cNvSpPr>
                  <a:spLocks noChangeArrowheads="1"/>
                </p:cNvSpPr>
                <p:nvPr/>
              </p:nvSpPr>
              <p:spPr bwMode="auto">
                <a:xfrm>
                  <a:off x="864" y="3456"/>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4" name="Rectangle 10"/>
                <p:cNvSpPr>
                  <a:spLocks noChangeArrowheads="1"/>
                </p:cNvSpPr>
                <p:nvPr/>
              </p:nvSpPr>
              <p:spPr bwMode="auto">
                <a:xfrm>
                  <a:off x="864" y="336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5" name="Rectangle 11"/>
                <p:cNvSpPr>
                  <a:spLocks noChangeArrowheads="1"/>
                </p:cNvSpPr>
                <p:nvPr/>
              </p:nvSpPr>
              <p:spPr bwMode="auto">
                <a:xfrm>
                  <a:off x="864" y="326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6" name="Rectangle 12"/>
                <p:cNvSpPr>
                  <a:spLocks noChangeArrowheads="1"/>
                </p:cNvSpPr>
                <p:nvPr/>
              </p:nvSpPr>
              <p:spPr bwMode="auto">
                <a:xfrm>
                  <a:off x="864" y="316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7" name="Rectangle 13"/>
                <p:cNvSpPr>
                  <a:spLocks noChangeArrowheads="1"/>
                </p:cNvSpPr>
                <p:nvPr/>
              </p:nvSpPr>
              <p:spPr bwMode="auto">
                <a:xfrm>
                  <a:off x="864" y="2976"/>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8" name="Rectangle 14"/>
                <p:cNvSpPr>
                  <a:spLocks noChangeArrowheads="1"/>
                </p:cNvSpPr>
                <p:nvPr/>
              </p:nvSpPr>
              <p:spPr bwMode="auto">
                <a:xfrm>
                  <a:off x="864" y="307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635919" name="Text Box 15"/>
              <p:cNvSpPr txBox="1">
                <a:spLocks noChangeArrowheads="1"/>
              </p:cNvSpPr>
              <p:nvPr/>
            </p:nvSpPr>
            <p:spPr bwMode="auto">
              <a:xfrm>
                <a:off x="-36" y="3090"/>
                <a:ext cx="900" cy="520"/>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Packets from </a:t>
                </a:r>
              </a:p>
              <a:p>
                <a:r>
                  <a:rPr lang="en-US" altLang="ko-KR" sz="1600">
                    <a:ea typeface="굴림" charset="-127"/>
                    <a:cs typeface="굴림" charset="-127"/>
                  </a:rPr>
                  <a:t>a virtual </a:t>
                </a:r>
              </a:p>
              <a:p>
                <a:r>
                  <a:rPr lang="en-US" altLang="ko-KR" sz="1600">
                    <a:ea typeface="굴림" charset="-127"/>
                    <a:cs typeface="굴림" charset="-127"/>
                  </a:rPr>
                  <a:t>new flow</a:t>
                </a:r>
                <a:endParaRPr lang="en-US" sz="1600"/>
              </a:p>
            </p:txBody>
          </p:sp>
        </p:grpSp>
      </p:grpSp>
      <p:sp>
        <p:nvSpPr>
          <p:cNvPr id="635920" name="Rectangle 16"/>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Basic flow of QP-CAT</a:t>
            </a:r>
            <a:endParaRPr lang="en-US" sz="2400">
              <a:ea typeface="굴림" charset="-127"/>
              <a:cs typeface="굴림" charset="-127"/>
            </a:endParaRPr>
          </a:p>
        </p:txBody>
      </p:sp>
      <p:grpSp>
        <p:nvGrpSpPr>
          <p:cNvPr id="635921" name="Group 17"/>
          <p:cNvGrpSpPr>
            <a:grpSpLocks/>
          </p:cNvGrpSpPr>
          <p:nvPr/>
        </p:nvGrpSpPr>
        <p:grpSpPr bwMode="auto">
          <a:xfrm>
            <a:off x="2514600" y="2362200"/>
            <a:ext cx="2514600" cy="2317750"/>
            <a:chOff x="1584" y="2208"/>
            <a:chExt cx="1584" cy="1460"/>
          </a:xfrm>
        </p:grpSpPr>
        <p:grpSp>
          <p:nvGrpSpPr>
            <p:cNvPr id="635922" name="Group 18"/>
            <p:cNvGrpSpPr>
              <a:grpSpLocks/>
            </p:cNvGrpSpPr>
            <p:nvPr/>
          </p:nvGrpSpPr>
          <p:grpSpPr bwMode="auto">
            <a:xfrm>
              <a:off x="1584" y="2208"/>
              <a:ext cx="1584" cy="1232"/>
              <a:chOff x="1584" y="2208"/>
              <a:chExt cx="1584" cy="1232"/>
            </a:xfrm>
          </p:grpSpPr>
          <p:sp>
            <p:nvSpPr>
              <p:cNvPr id="635923" name="AutoShape 19"/>
              <p:cNvSpPr>
                <a:spLocks noChangeArrowheads="1"/>
              </p:cNvSpPr>
              <p:nvPr/>
            </p:nvSpPr>
            <p:spPr bwMode="auto">
              <a:xfrm>
                <a:off x="1584" y="2208"/>
                <a:ext cx="1584" cy="384"/>
              </a:xfrm>
              <a:prstGeom prst="chevron">
                <a:avLst>
                  <a:gd name="adj" fmla="val 20319"/>
                </a:avLst>
              </a:prstGeom>
              <a:solidFill>
                <a:srgbClr val="FF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FF"/>
                </a:extrusionClr>
              </a:sp3d>
            </p:spPr>
            <p:txBody>
              <a:bodyPr wrap="none" anchor="ctr">
                <a:prstTxWarp prst="textNoShape">
                  <a:avLst/>
                </a:prstTxWarp>
                <a:flatTx/>
              </a:bodyPr>
              <a:lstStyle/>
              <a:p>
                <a:r>
                  <a:rPr lang="en-US" altLang="ko-KR">
                    <a:ea typeface="굴림" charset="-127"/>
                    <a:cs typeface="굴림" charset="-127"/>
                  </a:rPr>
                  <a:t>Compute Additional </a:t>
                </a:r>
              </a:p>
              <a:p>
                <a:r>
                  <a:rPr lang="en-US" altLang="ko-KR">
                    <a:ea typeface="굴림" charset="-127"/>
                    <a:cs typeface="굴림" charset="-127"/>
                  </a:rPr>
                  <a:t>Transmission</a:t>
                </a:r>
                <a:endParaRPr lang="en-US"/>
              </a:p>
            </p:txBody>
          </p:sp>
          <p:sp>
            <p:nvSpPr>
              <p:cNvPr id="635924" name="Line 20"/>
              <p:cNvSpPr>
                <a:spLocks noChangeShapeType="1"/>
              </p:cNvSpPr>
              <p:nvPr/>
            </p:nvSpPr>
            <p:spPr bwMode="auto">
              <a:xfrm>
                <a:off x="1632" y="3264"/>
                <a:ext cx="144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35925" name="Rectangle 21"/>
              <p:cNvSpPr>
                <a:spLocks noChangeArrowheads="1"/>
              </p:cNvSpPr>
              <p:nvPr/>
            </p:nvSpPr>
            <p:spPr bwMode="auto">
              <a:xfrm>
                <a:off x="1776" y="3120"/>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26" name="Rectangle 22"/>
              <p:cNvSpPr>
                <a:spLocks noChangeArrowheads="1"/>
              </p:cNvSpPr>
              <p:nvPr/>
            </p:nvSpPr>
            <p:spPr bwMode="auto">
              <a:xfrm>
                <a:off x="2736" y="3120"/>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27" name="Rectangle 23"/>
              <p:cNvSpPr>
                <a:spLocks noChangeArrowheads="1"/>
              </p:cNvSpPr>
              <p:nvPr/>
            </p:nvSpPr>
            <p:spPr bwMode="auto">
              <a:xfrm>
                <a:off x="201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28" name="Rectangle 24"/>
              <p:cNvSpPr>
                <a:spLocks noChangeArrowheads="1"/>
              </p:cNvSpPr>
              <p:nvPr/>
            </p:nvSpPr>
            <p:spPr bwMode="auto">
              <a:xfrm>
                <a:off x="225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29" name="Rectangle 25"/>
              <p:cNvSpPr>
                <a:spLocks noChangeArrowheads="1"/>
              </p:cNvSpPr>
              <p:nvPr/>
            </p:nvSpPr>
            <p:spPr bwMode="auto">
              <a:xfrm>
                <a:off x="249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30" name="Text Box 26"/>
              <p:cNvSpPr txBox="1">
                <a:spLocks noChangeArrowheads="1"/>
              </p:cNvSpPr>
              <p:nvPr/>
            </p:nvSpPr>
            <p:spPr bwMode="auto">
              <a:xfrm>
                <a:off x="1640" y="3248"/>
                <a:ext cx="507" cy="192"/>
              </a:xfrm>
              <a:prstGeom prst="rect">
                <a:avLst/>
              </a:prstGeom>
              <a:noFill/>
              <a:ln w="9525">
                <a:noFill/>
                <a:miter lim="800000"/>
                <a:headEnd/>
                <a:tailEnd/>
              </a:ln>
              <a:effectLst/>
            </p:spPr>
            <p:txBody>
              <a:bodyPr wrap="none">
                <a:prstTxWarp prst="textNoShape">
                  <a:avLst/>
                </a:prstTxWarp>
                <a:spAutoFit/>
              </a:bodyPr>
              <a:lstStyle/>
              <a:p>
                <a:r>
                  <a:rPr lang="en-US" altLang="ko-KR" sz="1400">
                    <a:ea typeface="굴림" charset="-127"/>
                    <a:cs typeface="굴림" charset="-127"/>
                  </a:rPr>
                  <a:t>channel</a:t>
                </a:r>
                <a:endParaRPr lang="en-US" sz="1400"/>
              </a:p>
            </p:txBody>
          </p:sp>
        </p:grpSp>
        <p:grpSp>
          <p:nvGrpSpPr>
            <p:cNvPr id="635931" name="Group 27"/>
            <p:cNvGrpSpPr>
              <a:grpSpLocks/>
            </p:cNvGrpSpPr>
            <p:nvPr/>
          </p:nvGrpSpPr>
          <p:grpSpPr bwMode="auto">
            <a:xfrm>
              <a:off x="1629" y="2815"/>
              <a:ext cx="1430" cy="853"/>
              <a:chOff x="1629" y="2815"/>
              <a:chExt cx="1430" cy="853"/>
            </a:xfrm>
          </p:grpSpPr>
          <p:sp>
            <p:nvSpPr>
              <p:cNvPr id="635932" name="Text Box 28"/>
              <p:cNvSpPr txBox="1">
                <a:spLocks noChangeArrowheads="1"/>
              </p:cNvSpPr>
              <p:nvPr/>
            </p:nvSpPr>
            <p:spPr bwMode="auto">
              <a:xfrm>
                <a:off x="1872" y="3456"/>
                <a:ext cx="948" cy="212"/>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Actual packets</a:t>
                </a:r>
                <a:endParaRPr lang="en-US" sz="1600"/>
              </a:p>
            </p:txBody>
          </p:sp>
          <p:sp>
            <p:nvSpPr>
              <p:cNvPr id="635933" name="Line 29"/>
              <p:cNvSpPr>
                <a:spLocks noChangeShapeType="1"/>
              </p:cNvSpPr>
              <p:nvPr/>
            </p:nvSpPr>
            <p:spPr bwMode="auto">
              <a:xfrm flipH="1" flipV="1">
                <a:off x="1824" y="3264"/>
                <a:ext cx="96" cy="24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35934" name="Line 30"/>
              <p:cNvSpPr>
                <a:spLocks noChangeShapeType="1"/>
              </p:cNvSpPr>
              <p:nvPr/>
            </p:nvSpPr>
            <p:spPr bwMode="auto">
              <a:xfrm flipV="1">
                <a:off x="2736" y="3264"/>
                <a:ext cx="96" cy="24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35935" name="Text Box 31"/>
              <p:cNvSpPr txBox="1">
                <a:spLocks noChangeArrowheads="1"/>
              </p:cNvSpPr>
              <p:nvPr/>
            </p:nvSpPr>
            <p:spPr bwMode="auto">
              <a:xfrm>
                <a:off x="1629" y="2815"/>
                <a:ext cx="1430" cy="212"/>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Additional transmission</a:t>
                </a:r>
                <a:endParaRPr lang="en-US" sz="1600"/>
              </a:p>
            </p:txBody>
          </p:sp>
          <p:sp>
            <p:nvSpPr>
              <p:cNvPr id="635936" name="AutoShape 32"/>
              <p:cNvSpPr>
                <a:spLocks/>
              </p:cNvSpPr>
              <p:nvPr/>
            </p:nvSpPr>
            <p:spPr bwMode="auto">
              <a:xfrm rot="5400000">
                <a:off x="2304" y="2722"/>
                <a:ext cx="96" cy="672"/>
              </a:xfrm>
              <a:prstGeom prst="leftBrace">
                <a:avLst>
                  <a:gd name="adj1" fmla="val 5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grpSp>
      <p:grpSp>
        <p:nvGrpSpPr>
          <p:cNvPr id="635937" name="Group 33"/>
          <p:cNvGrpSpPr>
            <a:grpSpLocks/>
          </p:cNvGrpSpPr>
          <p:nvPr/>
        </p:nvGrpSpPr>
        <p:grpSpPr bwMode="auto">
          <a:xfrm>
            <a:off x="5006975" y="2362200"/>
            <a:ext cx="1828800" cy="2362200"/>
            <a:chOff x="3168" y="2208"/>
            <a:chExt cx="1152" cy="1488"/>
          </a:xfrm>
        </p:grpSpPr>
        <p:sp>
          <p:nvSpPr>
            <p:cNvPr id="635938" name="AutoShape 34"/>
            <p:cNvSpPr>
              <a:spLocks noChangeArrowheads="1"/>
            </p:cNvSpPr>
            <p:nvPr/>
          </p:nvSpPr>
          <p:spPr bwMode="auto">
            <a:xfrm>
              <a:off x="3168" y="2208"/>
              <a:ext cx="1152" cy="384"/>
            </a:xfrm>
            <a:prstGeom prst="chevron">
              <a:avLst>
                <a:gd name="adj" fmla="val 18222"/>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prstTxWarp prst="textNoShape">
                <a:avLst/>
              </a:prstTxWarp>
              <a:flatTx/>
            </a:bodyPr>
            <a:lstStyle/>
            <a:p>
              <a:r>
                <a:rPr lang="en-US" altLang="ko-KR">
                  <a:ea typeface="굴림" charset="-127"/>
                  <a:cs typeface="굴림" charset="-127"/>
                </a:rPr>
                <a:t>Decrease </a:t>
              </a:r>
            </a:p>
            <a:p>
              <a:r>
                <a:rPr lang="en-US" altLang="ko-KR">
                  <a:ea typeface="굴림" charset="-127"/>
                  <a:cs typeface="굴림" charset="-127"/>
                </a:rPr>
                <a:t>the queue size</a:t>
              </a:r>
              <a:endParaRPr lang="en-US"/>
            </a:p>
          </p:txBody>
        </p:sp>
        <p:sp>
          <p:nvSpPr>
            <p:cNvPr id="635939" name="Rectangle 35"/>
            <p:cNvSpPr>
              <a:spLocks noChangeArrowheads="1"/>
            </p:cNvSpPr>
            <p:nvPr/>
          </p:nvSpPr>
          <p:spPr bwMode="auto">
            <a:xfrm>
              <a:off x="3588" y="360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0" name="Rectangle 36"/>
            <p:cNvSpPr>
              <a:spLocks noChangeArrowheads="1"/>
            </p:cNvSpPr>
            <p:nvPr/>
          </p:nvSpPr>
          <p:spPr bwMode="auto">
            <a:xfrm>
              <a:off x="3588"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41" name="Rectangle 37"/>
            <p:cNvSpPr>
              <a:spLocks noChangeArrowheads="1"/>
            </p:cNvSpPr>
            <p:nvPr/>
          </p:nvSpPr>
          <p:spPr bwMode="auto">
            <a:xfrm>
              <a:off x="3588" y="350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2" name="Rectangle 38"/>
            <p:cNvSpPr>
              <a:spLocks noChangeArrowheads="1"/>
            </p:cNvSpPr>
            <p:nvPr/>
          </p:nvSpPr>
          <p:spPr bwMode="auto">
            <a:xfrm>
              <a:off x="3588" y="340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3" name="Rectangle 39"/>
            <p:cNvSpPr>
              <a:spLocks noChangeArrowheads="1"/>
            </p:cNvSpPr>
            <p:nvPr/>
          </p:nvSpPr>
          <p:spPr bwMode="auto">
            <a:xfrm>
              <a:off x="3588" y="331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4" name="Rectangle 40"/>
            <p:cNvSpPr>
              <a:spLocks noChangeArrowheads="1"/>
            </p:cNvSpPr>
            <p:nvPr/>
          </p:nvSpPr>
          <p:spPr bwMode="auto">
            <a:xfrm>
              <a:off x="3588" y="3216"/>
              <a:ext cx="240" cy="96"/>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45" name="Rectangle 41"/>
            <p:cNvSpPr>
              <a:spLocks noChangeArrowheads="1"/>
            </p:cNvSpPr>
            <p:nvPr/>
          </p:nvSpPr>
          <p:spPr bwMode="auto">
            <a:xfrm>
              <a:off x="3588" y="3024"/>
              <a:ext cx="240" cy="96"/>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grpSp>
      <p:grpSp>
        <p:nvGrpSpPr>
          <p:cNvPr id="635946" name="Group 42"/>
          <p:cNvGrpSpPr>
            <a:grpSpLocks/>
          </p:cNvGrpSpPr>
          <p:nvPr/>
        </p:nvGrpSpPr>
        <p:grpSpPr bwMode="auto">
          <a:xfrm>
            <a:off x="6694488" y="2362200"/>
            <a:ext cx="2198687" cy="3019425"/>
            <a:chOff x="4231" y="2208"/>
            <a:chExt cx="1385" cy="1902"/>
          </a:xfrm>
        </p:grpSpPr>
        <p:sp>
          <p:nvSpPr>
            <p:cNvPr id="635947" name="AutoShape 43"/>
            <p:cNvSpPr>
              <a:spLocks noChangeArrowheads="1"/>
            </p:cNvSpPr>
            <p:nvPr/>
          </p:nvSpPr>
          <p:spPr bwMode="auto">
            <a:xfrm>
              <a:off x="4320" y="2208"/>
              <a:ext cx="1296" cy="384"/>
            </a:xfrm>
            <a:prstGeom prst="chevron">
              <a:avLst>
                <a:gd name="adj" fmla="val 20500"/>
              </a:avLst>
            </a:prstGeom>
            <a:solidFill>
              <a:srgbClr val="CC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wrap="none" anchor="ctr">
              <a:prstTxWarp prst="textNoShape">
                <a:avLst/>
              </a:prstTxWarp>
              <a:flatTx/>
            </a:bodyPr>
            <a:lstStyle/>
            <a:p>
              <a:r>
                <a:rPr lang="en-US" altLang="ko-KR">
                  <a:ea typeface="굴림" charset="-127"/>
                  <a:cs typeface="굴림" charset="-127"/>
                </a:rPr>
                <a:t>Predict the future </a:t>
              </a:r>
            </a:p>
            <a:p>
              <a:r>
                <a:rPr lang="en-US" altLang="ko-KR">
                  <a:ea typeface="굴림" charset="-127"/>
                  <a:cs typeface="굴림" charset="-127"/>
                </a:rPr>
                <a:t>queue size</a:t>
              </a:r>
              <a:endParaRPr lang="en-US"/>
            </a:p>
          </p:txBody>
        </p:sp>
        <p:sp>
          <p:nvSpPr>
            <p:cNvPr id="635948" name="Rectangle 44"/>
            <p:cNvSpPr>
              <a:spLocks noChangeArrowheads="1"/>
            </p:cNvSpPr>
            <p:nvPr/>
          </p:nvSpPr>
          <p:spPr bwMode="auto">
            <a:xfrm>
              <a:off x="4992" y="3600"/>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9" name="Rectangle 45"/>
            <p:cNvSpPr>
              <a:spLocks noChangeArrowheads="1"/>
            </p:cNvSpPr>
            <p:nvPr/>
          </p:nvSpPr>
          <p:spPr bwMode="auto">
            <a:xfrm>
              <a:off x="4512" y="360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0" name="Rectangle 46"/>
            <p:cNvSpPr>
              <a:spLocks noChangeArrowheads="1"/>
            </p:cNvSpPr>
            <p:nvPr/>
          </p:nvSpPr>
          <p:spPr bwMode="auto">
            <a:xfrm>
              <a:off x="4992"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51" name="Rectangle 47"/>
            <p:cNvSpPr>
              <a:spLocks noChangeArrowheads="1"/>
            </p:cNvSpPr>
            <p:nvPr/>
          </p:nvSpPr>
          <p:spPr bwMode="auto">
            <a:xfrm>
              <a:off x="4992" y="3504"/>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2" name="Rectangle 48"/>
            <p:cNvSpPr>
              <a:spLocks noChangeArrowheads="1"/>
            </p:cNvSpPr>
            <p:nvPr/>
          </p:nvSpPr>
          <p:spPr bwMode="auto">
            <a:xfrm>
              <a:off x="4992" y="3408"/>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3" name="Text Box 49"/>
            <p:cNvSpPr txBox="1">
              <a:spLocks noChangeArrowheads="1"/>
            </p:cNvSpPr>
            <p:nvPr/>
          </p:nvSpPr>
          <p:spPr bwMode="auto">
            <a:xfrm>
              <a:off x="4752" y="3001"/>
              <a:ext cx="228" cy="288"/>
            </a:xfrm>
            <a:prstGeom prst="rect">
              <a:avLst/>
            </a:prstGeom>
            <a:noFill/>
            <a:ln w="9525">
              <a:noFill/>
              <a:miter lim="800000"/>
              <a:headEnd/>
              <a:tailEnd/>
            </a:ln>
            <a:effectLst/>
          </p:spPr>
          <p:txBody>
            <a:bodyPr wrap="none">
              <a:prstTxWarp prst="textNoShape">
                <a:avLst/>
              </a:prstTxWarp>
              <a:spAutoFit/>
            </a:bodyPr>
            <a:lstStyle/>
            <a:p>
              <a:r>
                <a:rPr lang="en-US" altLang="ko-KR" sz="2400" b="1">
                  <a:ea typeface="굴림" charset="-127"/>
                  <a:cs typeface="굴림" charset="-127"/>
                </a:rPr>
                <a:t>+</a:t>
              </a:r>
              <a:endParaRPr lang="en-US" sz="2400" b="1"/>
            </a:p>
          </p:txBody>
        </p:sp>
        <p:sp>
          <p:nvSpPr>
            <p:cNvPr id="635954" name="Rectangle 50"/>
            <p:cNvSpPr>
              <a:spLocks noChangeArrowheads="1"/>
            </p:cNvSpPr>
            <p:nvPr/>
          </p:nvSpPr>
          <p:spPr bwMode="auto">
            <a:xfrm>
              <a:off x="4512"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55" name="Rectangle 51"/>
            <p:cNvSpPr>
              <a:spLocks noChangeArrowheads="1"/>
            </p:cNvSpPr>
            <p:nvPr/>
          </p:nvSpPr>
          <p:spPr bwMode="auto">
            <a:xfrm>
              <a:off x="4512" y="350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6" name="Rectangle 52"/>
            <p:cNvSpPr>
              <a:spLocks noChangeArrowheads="1"/>
            </p:cNvSpPr>
            <p:nvPr/>
          </p:nvSpPr>
          <p:spPr bwMode="auto">
            <a:xfrm>
              <a:off x="4512" y="340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7" name="Rectangle 53"/>
            <p:cNvSpPr>
              <a:spLocks noChangeArrowheads="1"/>
            </p:cNvSpPr>
            <p:nvPr/>
          </p:nvSpPr>
          <p:spPr bwMode="auto">
            <a:xfrm>
              <a:off x="4512" y="331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8" name="Text Box 54"/>
            <p:cNvSpPr txBox="1">
              <a:spLocks noChangeArrowheads="1"/>
            </p:cNvSpPr>
            <p:nvPr/>
          </p:nvSpPr>
          <p:spPr bwMode="auto">
            <a:xfrm>
              <a:off x="4896" y="3744"/>
              <a:ext cx="557" cy="366"/>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current </a:t>
              </a:r>
            </a:p>
            <a:p>
              <a:r>
                <a:rPr lang="en-US" altLang="ko-KR" sz="1600">
                  <a:ea typeface="굴림" charset="-127"/>
                  <a:cs typeface="굴림" charset="-127"/>
                </a:rPr>
                <a:t>packets</a:t>
              </a:r>
              <a:endParaRPr lang="en-US" sz="1600"/>
            </a:p>
          </p:txBody>
        </p:sp>
        <p:sp>
          <p:nvSpPr>
            <p:cNvPr id="635959" name="Text Box 55"/>
            <p:cNvSpPr txBox="1">
              <a:spLocks noChangeArrowheads="1"/>
            </p:cNvSpPr>
            <p:nvPr/>
          </p:nvSpPr>
          <p:spPr bwMode="auto">
            <a:xfrm>
              <a:off x="4231" y="3744"/>
              <a:ext cx="662" cy="366"/>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additional</a:t>
              </a:r>
            </a:p>
            <a:p>
              <a:r>
                <a:rPr lang="en-US" altLang="ko-KR" sz="1600">
                  <a:ea typeface="굴림" charset="-127"/>
                  <a:cs typeface="굴림" charset="-127"/>
                </a:rPr>
                <a:t> packets</a:t>
              </a:r>
              <a:endParaRPr lang="en-US" sz="1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9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9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November 2008</a:t>
            </a:r>
            <a:endParaRPr lang="en-US"/>
          </a:p>
        </p:txBody>
      </p:sp>
      <p:sp>
        <p:nvSpPr>
          <p:cNvPr id="637954" name="Rectangle 2"/>
          <p:cNvSpPr>
            <a:spLocks noGrp="1" noChangeArrowheads="1"/>
          </p:cNvSpPr>
          <p:nvPr>
            <p:ph type="title"/>
          </p:nvPr>
        </p:nvSpPr>
        <p:spPr/>
        <p:txBody>
          <a:bodyPr/>
          <a:lstStyle/>
          <a:p>
            <a:r>
              <a:rPr lang="en-US" altLang="ko-KR" sz="4000">
                <a:ea typeface="굴림" charset="-127"/>
                <a:cs typeface="굴림" charset="-127"/>
              </a:rPr>
              <a:t>QP-CAT</a:t>
            </a:r>
            <a:br>
              <a:rPr lang="en-US" altLang="ko-KR" sz="4000">
                <a:ea typeface="굴림" charset="-127"/>
                <a:cs typeface="굴림" charset="-127"/>
              </a:rPr>
            </a:br>
            <a:r>
              <a:rPr lang="en-US" altLang="ko-KR" sz="2400">
                <a:ea typeface="굴림" charset="-127"/>
                <a:cs typeface="굴림" charset="-127"/>
              </a:rPr>
              <a:t>Computation of Additional Transmission</a:t>
            </a:r>
            <a:endParaRPr lang="en-US" sz="2400">
              <a:ea typeface="굴림" charset="-127"/>
              <a:cs typeface="굴림" charset="-127"/>
            </a:endParaRPr>
          </a:p>
        </p:txBody>
      </p:sp>
      <p:sp>
        <p:nvSpPr>
          <p:cNvPr id="637955" name="Rectangle 3"/>
          <p:cNvSpPr>
            <a:spLocks noGrp="1" noChangeArrowheads="1"/>
          </p:cNvSpPr>
          <p:nvPr>
            <p:ph type="body" sz="half" idx="1"/>
          </p:nvPr>
        </p:nvSpPr>
        <p:spPr>
          <a:xfrm>
            <a:off x="1182688" y="1600200"/>
            <a:ext cx="6980237" cy="4532313"/>
          </a:xfrm>
        </p:spPr>
        <p:txBody>
          <a:bodyPr/>
          <a:lstStyle/>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lvl="1">
              <a:lnSpc>
                <a:spcPct val="90000"/>
              </a:lnSpc>
            </a:pPr>
            <a:r>
              <a:rPr lang="en-US" altLang="ko-KR" sz="2000">
                <a:ea typeface="굴림" charset="-127"/>
                <a:cs typeface="굴림" charset="-127"/>
              </a:rPr>
              <a:t>Virtual Collision</a:t>
            </a:r>
          </a:p>
          <a:p>
            <a:pPr lvl="1">
              <a:lnSpc>
                <a:spcPct val="90000"/>
              </a:lnSpc>
            </a:pPr>
            <a:r>
              <a:rPr lang="en-US" altLang="ko-KR" sz="2000">
                <a:ea typeface="굴림" charset="-127"/>
                <a:cs typeface="굴림" charset="-127"/>
              </a:rPr>
              <a:t>Deferrals of virtual packets</a:t>
            </a:r>
            <a:endParaRPr lang="en-US" sz="2000"/>
          </a:p>
        </p:txBody>
      </p:sp>
      <p:graphicFrame>
        <p:nvGraphicFramePr>
          <p:cNvPr id="637956" name="Object 4"/>
          <p:cNvGraphicFramePr>
            <a:graphicFrameLocks noChangeAspect="1"/>
          </p:cNvGraphicFramePr>
          <p:nvPr>
            <p:ph sz="half" idx="2"/>
          </p:nvPr>
        </p:nvGraphicFramePr>
        <p:xfrm>
          <a:off x="2909888" y="2133600"/>
          <a:ext cx="4030662" cy="3176588"/>
        </p:xfrm>
        <a:graphic>
          <a:graphicData uri="http://schemas.openxmlformats.org/presentationml/2006/ole">
            <p:oleObj spid="_x0000_s637956" name="Visio" r:id="rId4" imgW="3211830" imgH="2388108"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95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Date Placeholder 5"/>
          <p:cNvSpPr>
            <a:spLocks noGrp="1"/>
          </p:cNvSpPr>
          <p:nvPr>
            <p:ph type="dt" sz="half" idx="10"/>
          </p:nvPr>
        </p:nvSpPr>
        <p:spPr/>
        <p:txBody>
          <a:bodyPr/>
          <a:lstStyle/>
          <a:p>
            <a:r>
              <a:rPr lang="en-US" smtClean="0"/>
              <a:t>November 2008</a:t>
            </a:r>
            <a:endParaRPr lang="en-US"/>
          </a:p>
        </p:txBody>
      </p:sp>
      <p:sp>
        <p:nvSpPr>
          <p:cNvPr id="640002" name="Rectangle 2"/>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Simulation results</a:t>
            </a:r>
            <a:r>
              <a:rPr lang="en-US" altLang="ko-KR" sz="2800">
                <a:ea typeface="굴림" charset="-127"/>
                <a:cs typeface="굴림" charset="-127"/>
              </a:rPr>
              <a:t> </a:t>
            </a:r>
            <a:endParaRPr lang="en-US" sz="2800">
              <a:ea typeface="굴림" charset="-127"/>
              <a:cs typeface="굴림" charset="-127"/>
            </a:endParaRPr>
          </a:p>
        </p:txBody>
      </p:sp>
      <p:pic>
        <p:nvPicPr>
          <p:cNvPr id="640003" name="Picture 3"/>
          <p:cNvPicPr>
            <a:picLocks noChangeAspect="1" noChangeArrowheads="1"/>
          </p:cNvPicPr>
          <p:nvPr/>
        </p:nvPicPr>
        <p:blipFill>
          <a:blip r:embed="rId3"/>
          <a:srcRect/>
          <a:stretch>
            <a:fillRect/>
          </a:stretch>
        </p:blipFill>
        <p:spPr bwMode="auto">
          <a:xfrm>
            <a:off x="304800" y="2286000"/>
            <a:ext cx="4262438" cy="2895600"/>
          </a:xfrm>
          <a:prstGeom prst="rect">
            <a:avLst/>
          </a:prstGeom>
          <a:noFill/>
        </p:spPr>
      </p:pic>
      <p:sp>
        <p:nvSpPr>
          <p:cNvPr id="640004" name="Text Box 4"/>
          <p:cNvSpPr txBox="1">
            <a:spLocks noChangeArrowheads="1"/>
          </p:cNvSpPr>
          <p:nvPr/>
        </p:nvSpPr>
        <p:spPr bwMode="auto">
          <a:xfrm>
            <a:off x="990600" y="4068763"/>
            <a:ext cx="1247775" cy="274637"/>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16 calls (actual)</a:t>
            </a:r>
            <a:endParaRPr lang="en-US" sz="1200">
              <a:solidFill>
                <a:srgbClr val="006600"/>
              </a:solidFill>
            </a:endParaRPr>
          </a:p>
        </p:txBody>
      </p:sp>
      <p:sp>
        <p:nvSpPr>
          <p:cNvPr id="640005" name="Text Box 5"/>
          <p:cNvSpPr txBox="1">
            <a:spLocks noChangeArrowheads="1"/>
          </p:cNvSpPr>
          <p:nvPr/>
        </p:nvSpPr>
        <p:spPr bwMode="auto">
          <a:xfrm>
            <a:off x="2514600" y="3276600"/>
            <a:ext cx="1731963" cy="457200"/>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17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06" name="Text Box 6"/>
          <p:cNvSpPr txBox="1">
            <a:spLocks noChangeArrowheads="1"/>
          </p:cNvSpPr>
          <p:nvPr/>
        </p:nvSpPr>
        <p:spPr bwMode="auto">
          <a:xfrm>
            <a:off x="685800" y="3048000"/>
            <a:ext cx="1731963" cy="457200"/>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16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07" name="Text Box 7"/>
          <p:cNvSpPr txBox="1">
            <a:spLocks noChangeArrowheads="1"/>
          </p:cNvSpPr>
          <p:nvPr/>
        </p:nvSpPr>
        <p:spPr bwMode="auto">
          <a:xfrm>
            <a:off x="2536825" y="4191000"/>
            <a:ext cx="1247775" cy="27463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17 calls (actual)</a:t>
            </a:r>
            <a:endParaRPr lang="en-US" sz="1200">
              <a:solidFill>
                <a:srgbClr val="006600"/>
              </a:solidFill>
            </a:endParaRPr>
          </a:p>
        </p:txBody>
      </p:sp>
      <p:sp>
        <p:nvSpPr>
          <p:cNvPr id="640008" name="Line 8"/>
          <p:cNvSpPr>
            <a:spLocks noChangeShapeType="1"/>
          </p:cNvSpPr>
          <p:nvPr/>
        </p:nvSpPr>
        <p:spPr bwMode="auto">
          <a:xfrm flipH="1" flipV="1">
            <a:off x="2754313" y="3017838"/>
            <a:ext cx="257175" cy="2952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09" name="Line 9"/>
          <p:cNvSpPr>
            <a:spLocks noChangeShapeType="1"/>
          </p:cNvSpPr>
          <p:nvPr/>
        </p:nvSpPr>
        <p:spPr bwMode="auto">
          <a:xfrm>
            <a:off x="1011238" y="3509963"/>
            <a:ext cx="103187" cy="11303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0" name="Line 10"/>
          <p:cNvSpPr>
            <a:spLocks noChangeShapeType="1"/>
          </p:cNvSpPr>
          <p:nvPr/>
        </p:nvSpPr>
        <p:spPr bwMode="auto">
          <a:xfrm>
            <a:off x="1473200" y="4295775"/>
            <a:ext cx="103188" cy="54133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1" name="Line 11"/>
          <p:cNvSpPr>
            <a:spLocks noChangeShapeType="1"/>
          </p:cNvSpPr>
          <p:nvPr/>
        </p:nvSpPr>
        <p:spPr bwMode="auto">
          <a:xfrm>
            <a:off x="3165475" y="4394200"/>
            <a:ext cx="101600" cy="3444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2" name="Line 12"/>
          <p:cNvSpPr>
            <a:spLocks noChangeShapeType="1"/>
          </p:cNvSpPr>
          <p:nvPr/>
        </p:nvSpPr>
        <p:spPr bwMode="auto">
          <a:xfrm>
            <a:off x="2170113" y="2386013"/>
            <a:ext cx="0" cy="2459037"/>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640013" name="Text Box 13"/>
          <p:cNvSpPr txBox="1">
            <a:spLocks noChangeArrowheads="1"/>
          </p:cNvSpPr>
          <p:nvPr/>
        </p:nvSpPr>
        <p:spPr bwMode="auto">
          <a:xfrm>
            <a:off x="2362200" y="3916363"/>
            <a:ext cx="1527175" cy="274637"/>
          </a:xfrm>
          <a:prstGeom prst="rect">
            <a:avLst/>
          </a:prstGeom>
          <a:noFill/>
          <a:ln w="9525">
            <a:noFill/>
            <a:miter lim="800000"/>
            <a:headEnd/>
            <a:tailEnd/>
          </a:ln>
          <a:effectLst/>
        </p:spPr>
        <p:txBody>
          <a:bodyPr wrap="none">
            <a:prstTxWarp prst="textNoShape">
              <a:avLst/>
            </a:prstTxWarp>
            <a:spAutoFit/>
          </a:bodyPr>
          <a:lstStyle/>
          <a:p>
            <a:r>
              <a:rPr lang="en-US" altLang="ko-KR" sz="1200">
                <a:ea typeface="굴림" charset="-127"/>
                <a:cs typeface="굴림" charset="-127"/>
              </a:rPr>
              <a:t>17th call is admitted</a:t>
            </a:r>
            <a:endParaRPr lang="en-US" sz="1200"/>
          </a:p>
        </p:txBody>
      </p:sp>
      <p:sp>
        <p:nvSpPr>
          <p:cNvPr id="640014" name="Freeform 14"/>
          <p:cNvSpPr>
            <a:spLocks/>
          </p:cNvSpPr>
          <p:nvPr/>
        </p:nvSpPr>
        <p:spPr bwMode="auto">
          <a:xfrm>
            <a:off x="2170113" y="4076700"/>
            <a:ext cx="292100" cy="762000"/>
          </a:xfrm>
          <a:custGeom>
            <a:avLst/>
            <a:gdLst/>
            <a:ahLst/>
            <a:cxnLst>
              <a:cxn ang="0">
                <a:pos x="274" y="0"/>
              </a:cxn>
              <a:cxn ang="0">
                <a:pos x="131" y="224"/>
              </a:cxn>
              <a:cxn ang="0">
                <a:pos x="0" y="743"/>
              </a:cxn>
            </a:cxnLst>
            <a:rect l="0" t="0" r="r" b="b"/>
            <a:pathLst>
              <a:path w="274" h="743">
                <a:moveTo>
                  <a:pt x="274" y="0"/>
                </a:moveTo>
                <a:cubicBezTo>
                  <a:pt x="249" y="37"/>
                  <a:pt x="177" y="100"/>
                  <a:pt x="131" y="224"/>
                </a:cubicBezTo>
                <a:cubicBezTo>
                  <a:pt x="85" y="348"/>
                  <a:pt x="27" y="635"/>
                  <a:pt x="0" y="743"/>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nvGrpSpPr>
          <p:cNvPr id="640015" name="Group 15"/>
          <p:cNvGrpSpPr>
            <a:grpSpLocks/>
          </p:cNvGrpSpPr>
          <p:nvPr/>
        </p:nvGrpSpPr>
        <p:grpSpPr bwMode="auto">
          <a:xfrm>
            <a:off x="4495800" y="2286000"/>
            <a:ext cx="4343400" cy="2895600"/>
            <a:chOff x="2832" y="1440"/>
            <a:chExt cx="2736" cy="1824"/>
          </a:xfrm>
        </p:grpSpPr>
        <p:pic>
          <p:nvPicPr>
            <p:cNvPr id="640016" name="Picture 16"/>
            <p:cNvPicPr>
              <a:picLocks noChangeAspect="1" noChangeArrowheads="1"/>
            </p:cNvPicPr>
            <p:nvPr/>
          </p:nvPicPr>
          <p:blipFill>
            <a:blip r:embed="rId4"/>
            <a:srcRect/>
            <a:stretch>
              <a:fillRect/>
            </a:stretch>
          </p:blipFill>
          <p:spPr bwMode="auto">
            <a:xfrm>
              <a:off x="2832" y="1440"/>
              <a:ext cx="2736" cy="1824"/>
            </a:xfrm>
            <a:prstGeom prst="rect">
              <a:avLst/>
            </a:prstGeom>
            <a:noFill/>
          </p:spPr>
        </p:pic>
        <p:sp>
          <p:nvSpPr>
            <p:cNvPr id="640017" name="Text Box 17"/>
            <p:cNvSpPr txBox="1">
              <a:spLocks noChangeArrowheads="1"/>
            </p:cNvSpPr>
            <p:nvPr/>
          </p:nvSpPr>
          <p:spPr bwMode="auto">
            <a:xfrm>
              <a:off x="4320" y="2022"/>
              <a:ext cx="1091"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17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18" name="Text Box 18"/>
            <p:cNvSpPr txBox="1">
              <a:spLocks noChangeArrowheads="1"/>
            </p:cNvSpPr>
            <p:nvPr/>
          </p:nvSpPr>
          <p:spPr bwMode="auto">
            <a:xfrm>
              <a:off x="3085" y="2016"/>
              <a:ext cx="1091"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16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19" name="Line 19"/>
            <p:cNvSpPr>
              <a:spLocks noChangeShapeType="1"/>
            </p:cNvSpPr>
            <p:nvPr/>
          </p:nvSpPr>
          <p:spPr bwMode="auto">
            <a:xfrm flipH="1" flipV="1">
              <a:off x="4453" y="1877"/>
              <a:ext cx="68" cy="157"/>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0" name="Line 20"/>
            <p:cNvSpPr>
              <a:spLocks noChangeShapeType="1"/>
            </p:cNvSpPr>
            <p:nvPr/>
          </p:nvSpPr>
          <p:spPr bwMode="auto">
            <a:xfrm>
              <a:off x="3508" y="2534"/>
              <a:ext cx="33" cy="281"/>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1" name="Text Box 21"/>
            <p:cNvSpPr txBox="1">
              <a:spLocks noChangeArrowheads="1"/>
            </p:cNvSpPr>
            <p:nvPr/>
          </p:nvSpPr>
          <p:spPr bwMode="auto">
            <a:xfrm>
              <a:off x="4176" y="2467"/>
              <a:ext cx="734" cy="173"/>
            </a:xfrm>
            <a:prstGeom prst="rect">
              <a:avLst/>
            </a:prstGeom>
            <a:noFill/>
            <a:ln w="9525">
              <a:noFill/>
              <a:miter lim="800000"/>
              <a:headEnd/>
              <a:tailEnd/>
            </a:ln>
            <a:effectLst/>
          </p:spPr>
          <p:txBody>
            <a:bodyPr wrap="none">
              <a:prstTxWarp prst="textNoShape">
                <a:avLst/>
              </a:prstTxWarp>
              <a:spAutoFit/>
            </a:bodyPr>
            <a:lstStyle/>
            <a:p>
              <a:r>
                <a:rPr lang="en-US" altLang="ko-KR" sz="1200">
                  <a:ea typeface="굴림" charset="-127"/>
                  <a:cs typeface="굴림" charset="-127"/>
                </a:rPr>
                <a:t>18th call starts</a:t>
              </a:r>
              <a:endParaRPr lang="en-US" sz="1200"/>
            </a:p>
          </p:txBody>
        </p:sp>
        <p:sp>
          <p:nvSpPr>
            <p:cNvPr id="640022" name="Freeform 22"/>
            <p:cNvSpPr>
              <a:spLocks/>
            </p:cNvSpPr>
            <p:nvPr/>
          </p:nvSpPr>
          <p:spPr bwMode="auto">
            <a:xfrm>
              <a:off x="4052" y="2572"/>
              <a:ext cx="192" cy="484"/>
            </a:xfrm>
            <a:custGeom>
              <a:avLst/>
              <a:gdLst/>
              <a:ahLst/>
              <a:cxnLst>
                <a:cxn ang="0">
                  <a:pos x="274" y="0"/>
                </a:cxn>
                <a:cxn ang="0">
                  <a:pos x="131" y="224"/>
                </a:cxn>
                <a:cxn ang="0">
                  <a:pos x="0" y="743"/>
                </a:cxn>
              </a:cxnLst>
              <a:rect l="0" t="0" r="r" b="b"/>
              <a:pathLst>
                <a:path w="274" h="743">
                  <a:moveTo>
                    <a:pt x="274" y="0"/>
                  </a:moveTo>
                  <a:cubicBezTo>
                    <a:pt x="249" y="37"/>
                    <a:pt x="177" y="100"/>
                    <a:pt x="131" y="224"/>
                  </a:cubicBezTo>
                  <a:cubicBezTo>
                    <a:pt x="85" y="348"/>
                    <a:pt x="27" y="635"/>
                    <a:pt x="0" y="743"/>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640023" name="Line 23"/>
            <p:cNvSpPr>
              <a:spLocks noChangeShapeType="1"/>
            </p:cNvSpPr>
            <p:nvPr/>
          </p:nvSpPr>
          <p:spPr bwMode="auto">
            <a:xfrm>
              <a:off x="4048" y="1489"/>
              <a:ext cx="0" cy="1563"/>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640024" name="Line 24"/>
            <p:cNvSpPr>
              <a:spLocks noChangeShapeType="1"/>
            </p:cNvSpPr>
            <p:nvPr/>
          </p:nvSpPr>
          <p:spPr bwMode="auto">
            <a:xfrm>
              <a:off x="3812" y="2284"/>
              <a:ext cx="33" cy="5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5" name="Text Box 25"/>
            <p:cNvSpPr txBox="1">
              <a:spLocks noChangeArrowheads="1"/>
            </p:cNvSpPr>
            <p:nvPr/>
          </p:nvSpPr>
          <p:spPr bwMode="auto">
            <a:xfrm>
              <a:off x="3091" y="2400"/>
              <a:ext cx="786" cy="173"/>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17 calls (actual)</a:t>
              </a:r>
              <a:endParaRPr lang="en-US" sz="1200">
                <a:solidFill>
                  <a:srgbClr val="006600"/>
                </a:solidFill>
              </a:endParaRPr>
            </a:p>
          </p:txBody>
        </p:sp>
        <p:sp>
          <p:nvSpPr>
            <p:cNvPr id="640026" name="Text Box 26"/>
            <p:cNvSpPr txBox="1">
              <a:spLocks noChangeArrowheads="1"/>
            </p:cNvSpPr>
            <p:nvPr/>
          </p:nvSpPr>
          <p:spPr bwMode="auto">
            <a:xfrm>
              <a:off x="3306" y="1578"/>
              <a:ext cx="786"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18 calls (actual)</a:t>
              </a:r>
              <a:endParaRPr lang="en-US" sz="1200">
                <a:solidFill>
                  <a:srgbClr val="006600"/>
                </a:solidFill>
              </a:endParaRPr>
            </a:p>
            <a:p>
              <a:endParaRPr lang="en-US" sz="1200">
                <a:solidFill>
                  <a:srgbClr val="006600"/>
                </a:solidFill>
              </a:endParaRPr>
            </a:p>
          </p:txBody>
        </p:sp>
        <p:sp>
          <p:nvSpPr>
            <p:cNvPr id="640027" name="Freeform 27"/>
            <p:cNvSpPr>
              <a:spLocks/>
            </p:cNvSpPr>
            <p:nvPr/>
          </p:nvSpPr>
          <p:spPr bwMode="auto">
            <a:xfrm>
              <a:off x="3997" y="1618"/>
              <a:ext cx="281" cy="125"/>
            </a:xfrm>
            <a:custGeom>
              <a:avLst/>
              <a:gdLst/>
              <a:ahLst/>
              <a:cxnLst>
                <a:cxn ang="0">
                  <a:pos x="0" y="16"/>
                </a:cxn>
                <a:cxn ang="0">
                  <a:pos x="217" y="29"/>
                </a:cxn>
                <a:cxn ang="0">
                  <a:pos x="400" y="192"/>
                </a:cxn>
              </a:cxnLst>
              <a:rect l="0" t="0" r="r" b="b"/>
              <a:pathLst>
                <a:path w="400" h="192">
                  <a:moveTo>
                    <a:pt x="0" y="16"/>
                  </a:moveTo>
                  <a:cubicBezTo>
                    <a:pt x="36" y="18"/>
                    <a:pt x="150" y="0"/>
                    <a:pt x="217" y="29"/>
                  </a:cubicBezTo>
                  <a:cubicBezTo>
                    <a:pt x="284" y="58"/>
                    <a:pt x="362" y="158"/>
                    <a:pt x="400" y="192"/>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sp>
        <p:nvSpPr>
          <p:cNvPr id="640028" name="Rectangle 28"/>
          <p:cNvSpPr>
            <a:spLocks noChangeArrowheads="1"/>
          </p:cNvSpPr>
          <p:nvPr/>
        </p:nvSpPr>
        <p:spPr bwMode="auto">
          <a:xfrm>
            <a:off x="762000" y="1676400"/>
            <a:ext cx="7772400" cy="453231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endParaRPr lang="en-US" sz="2000">
              <a:latin typeface="Tahoma" charset="0"/>
            </a:endParaRPr>
          </a:p>
        </p:txBody>
      </p:sp>
      <p:sp>
        <p:nvSpPr>
          <p:cNvPr id="640029" name="Text Box 29"/>
          <p:cNvSpPr txBox="1">
            <a:spLocks noChangeArrowheads="1"/>
          </p:cNvSpPr>
          <p:nvPr/>
        </p:nvSpPr>
        <p:spPr bwMode="auto">
          <a:xfrm>
            <a:off x="1854200" y="5334000"/>
            <a:ext cx="5365750" cy="641350"/>
          </a:xfrm>
          <a:prstGeom prst="rect">
            <a:avLst/>
          </a:prstGeom>
          <a:noFill/>
          <a:ln w="9525">
            <a:noFill/>
            <a:miter lim="800000"/>
            <a:headEnd/>
            <a:tailEnd/>
          </a:ln>
          <a:effectLst/>
        </p:spPr>
        <p:txBody>
          <a:bodyPr wrap="none">
            <a:prstTxWarp prst="textNoShape">
              <a:avLst/>
            </a:prstTxWarp>
            <a:spAutoFit/>
          </a:bodyPr>
          <a:lstStyle/>
          <a:p>
            <a:pPr>
              <a:spcBef>
                <a:spcPct val="20000"/>
              </a:spcBef>
              <a:buClr>
                <a:schemeClr val="folHlink"/>
              </a:buClr>
              <a:buSzPct val="60000"/>
              <a:buFont typeface="Wingdings" charset="2"/>
              <a:buNone/>
            </a:pPr>
            <a:r>
              <a:rPr lang="en-US" altLang="ko-KR">
                <a:ea typeface="굴림" charset="-127"/>
                <a:cs typeface="굴림" charset="-127"/>
              </a:rPr>
              <a:t>VoIP traffic with 34kb/s 20ms Packetization Interval</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0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November 2008</a:t>
            </a:r>
            <a:endParaRPr lang="en-US"/>
          </a:p>
        </p:txBody>
      </p:sp>
      <p:sp>
        <p:nvSpPr>
          <p:cNvPr id="642050" name="Rectangle 2"/>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Experimental results</a:t>
            </a:r>
            <a:r>
              <a:rPr lang="en-US" altLang="ko-KR" sz="2800">
                <a:ea typeface="굴림" charset="-127"/>
                <a:cs typeface="굴림" charset="-127"/>
              </a:rPr>
              <a:t> </a:t>
            </a:r>
            <a:endParaRPr lang="en-US" sz="2800">
              <a:ea typeface="굴림" charset="-127"/>
              <a:cs typeface="굴림" charset="-127"/>
            </a:endParaRPr>
          </a:p>
        </p:txBody>
      </p:sp>
      <p:pic>
        <p:nvPicPr>
          <p:cNvPr id="642051" name="Picture 3"/>
          <p:cNvPicPr>
            <a:picLocks noChangeAspect="1" noChangeArrowheads="1"/>
          </p:cNvPicPr>
          <p:nvPr/>
        </p:nvPicPr>
        <p:blipFill>
          <a:blip r:embed="rId3"/>
          <a:srcRect/>
          <a:stretch>
            <a:fillRect/>
          </a:stretch>
        </p:blipFill>
        <p:spPr bwMode="auto">
          <a:xfrm>
            <a:off x="1219200" y="1524000"/>
            <a:ext cx="2971800" cy="2130425"/>
          </a:xfrm>
          <a:prstGeom prst="rect">
            <a:avLst/>
          </a:prstGeom>
          <a:noFill/>
        </p:spPr>
      </p:pic>
      <p:pic>
        <p:nvPicPr>
          <p:cNvPr id="642052" name="Picture 4"/>
          <p:cNvPicPr>
            <a:picLocks noChangeAspect="1" noChangeArrowheads="1"/>
          </p:cNvPicPr>
          <p:nvPr/>
        </p:nvPicPr>
        <p:blipFill>
          <a:blip r:embed="rId4"/>
          <a:srcRect/>
          <a:stretch>
            <a:fillRect/>
          </a:stretch>
        </p:blipFill>
        <p:spPr bwMode="auto">
          <a:xfrm>
            <a:off x="4572000" y="1524000"/>
            <a:ext cx="2971800" cy="2119313"/>
          </a:xfrm>
          <a:prstGeom prst="rect">
            <a:avLst/>
          </a:prstGeom>
          <a:noFill/>
        </p:spPr>
      </p:pic>
      <p:pic>
        <p:nvPicPr>
          <p:cNvPr id="642053" name="Picture 5"/>
          <p:cNvPicPr>
            <a:picLocks noChangeAspect="1" noChangeArrowheads="1"/>
          </p:cNvPicPr>
          <p:nvPr/>
        </p:nvPicPr>
        <p:blipFill>
          <a:blip r:embed="rId5"/>
          <a:srcRect/>
          <a:stretch>
            <a:fillRect/>
          </a:stretch>
        </p:blipFill>
        <p:spPr bwMode="auto">
          <a:xfrm>
            <a:off x="1219200" y="3783013"/>
            <a:ext cx="2971800" cy="2136775"/>
          </a:xfrm>
          <a:prstGeom prst="rect">
            <a:avLst/>
          </a:prstGeom>
          <a:noFill/>
        </p:spPr>
      </p:pic>
      <p:pic>
        <p:nvPicPr>
          <p:cNvPr id="642054" name="Picture 6"/>
          <p:cNvPicPr>
            <a:picLocks noChangeAspect="1" noChangeArrowheads="1"/>
          </p:cNvPicPr>
          <p:nvPr/>
        </p:nvPicPr>
        <p:blipFill>
          <a:blip r:embed="rId6"/>
          <a:srcRect/>
          <a:stretch>
            <a:fillRect/>
          </a:stretch>
        </p:blipFill>
        <p:spPr bwMode="auto">
          <a:xfrm>
            <a:off x="4591050" y="3748088"/>
            <a:ext cx="2952750" cy="2127250"/>
          </a:xfrm>
          <a:prstGeom prst="rect">
            <a:avLst/>
          </a:prstGeom>
          <a:noFill/>
        </p:spPr>
      </p:pic>
      <p:sp>
        <p:nvSpPr>
          <p:cNvPr id="642055" name="Text Box 7"/>
          <p:cNvSpPr txBox="1">
            <a:spLocks noChangeArrowheads="1"/>
          </p:cNvSpPr>
          <p:nvPr/>
        </p:nvSpPr>
        <p:spPr bwMode="auto">
          <a:xfrm>
            <a:off x="1524000" y="1600200"/>
            <a:ext cx="933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11Mb/s</a:t>
            </a:r>
            <a:endParaRPr lang="en-US"/>
          </a:p>
        </p:txBody>
      </p:sp>
      <p:sp>
        <p:nvSpPr>
          <p:cNvPr id="642056" name="Text Box 8"/>
          <p:cNvSpPr txBox="1">
            <a:spLocks noChangeArrowheads="1"/>
          </p:cNvSpPr>
          <p:nvPr/>
        </p:nvSpPr>
        <p:spPr bwMode="auto">
          <a:xfrm>
            <a:off x="4953000" y="1600200"/>
            <a:ext cx="17081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1 node - 2Mb/s</a:t>
            </a:r>
            <a:endParaRPr lang="en-US"/>
          </a:p>
        </p:txBody>
      </p:sp>
      <p:sp>
        <p:nvSpPr>
          <p:cNvPr id="642057" name="Text Box 9"/>
          <p:cNvSpPr txBox="1">
            <a:spLocks noChangeArrowheads="1"/>
          </p:cNvSpPr>
          <p:nvPr/>
        </p:nvSpPr>
        <p:spPr bwMode="auto">
          <a:xfrm>
            <a:off x="1524000" y="3886200"/>
            <a:ext cx="1822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2 nodes - 2Mb/s</a:t>
            </a:r>
            <a:endParaRPr lang="en-US"/>
          </a:p>
        </p:txBody>
      </p:sp>
      <p:sp>
        <p:nvSpPr>
          <p:cNvPr id="642058" name="Text Box 10"/>
          <p:cNvSpPr txBox="1">
            <a:spLocks noChangeArrowheads="1"/>
          </p:cNvSpPr>
          <p:nvPr/>
        </p:nvSpPr>
        <p:spPr bwMode="auto">
          <a:xfrm>
            <a:off x="4953000" y="3886200"/>
            <a:ext cx="1822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3 nodes - 2Mb/s</a:t>
            </a:r>
            <a:endParaRPr lang="en-US"/>
          </a:p>
        </p:txBody>
      </p:sp>
      <p:sp>
        <p:nvSpPr>
          <p:cNvPr id="642059" name="Text Box 11"/>
          <p:cNvSpPr txBox="1">
            <a:spLocks noChangeArrowheads="1"/>
          </p:cNvSpPr>
          <p:nvPr/>
        </p:nvSpPr>
        <p:spPr bwMode="auto">
          <a:xfrm>
            <a:off x="1981200" y="6019800"/>
            <a:ext cx="53657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VoIP traffic with 64kb/s 20ms Packetization Interval</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smtClean="0"/>
              <a:t>November 2008</a:t>
            </a:r>
            <a:endParaRPr lang="en-US"/>
          </a:p>
        </p:txBody>
      </p:sp>
      <p:sp>
        <p:nvSpPr>
          <p:cNvPr id="644098" name="Rectangle 2"/>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Modification for IEEE 802.11e</a:t>
            </a:r>
            <a:endParaRPr lang="en-US" sz="2400"/>
          </a:p>
        </p:txBody>
      </p:sp>
      <p:sp>
        <p:nvSpPr>
          <p:cNvPr id="644099" name="Rectangle 3"/>
          <p:cNvSpPr>
            <a:spLocks noGrp="1" noChangeArrowheads="1"/>
          </p:cNvSpPr>
          <p:nvPr>
            <p:ph type="body" idx="1"/>
          </p:nvPr>
        </p:nvSpPr>
        <p:spPr/>
        <p:txBody>
          <a:bodyPr/>
          <a:lstStyle/>
          <a:p>
            <a:r>
              <a:rPr lang="en-US" altLang="ko-KR">
                <a:ea typeface="굴림" charset="-127"/>
                <a:cs typeface="굴림" charset="-127"/>
              </a:rPr>
              <a:t>QP-CATe</a:t>
            </a:r>
          </a:p>
          <a:p>
            <a:pPr lvl="1"/>
            <a:r>
              <a:rPr lang="en-US" altLang="ko-KR">
                <a:ea typeface="굴림" charset="-127"/>
                <a:cs typeface="굴림" charset="-127"/>
              </a:rPr>
              <a:t>QP-CAT with 802.11e</a:t>
            </a:r>
          </a:p>
          <a:p>
            <a:pPr lvl="1"/>
            <a:r>
              <a:rPr lang="en-US" altLang="ko-KR">
                <a:ea typeface="굴림" charset="-127"/>
                <a:cs typeface="굴림" charset="-127"/>
              </a:rPr>
              <a:t>Emulate the transmission during TXOP</a:t>
            </a:r>
            <a:endParaRPr lang="en-US"/>
          </a:p>
        </p:txBody>
      </p:sp>
      <p:pic>
        <p:nvPicPr>
          <p:cNvPr id="644100" name="Picture 4"/>
          <p:cNvPicPr>
            <a:picLocks noChangeAspect="1" noChangeArrowheads="1"/>
          </p:cNvPicPr>
          <p:nvPr/>
        </p:nvPicPr>
        <p:blipFill>
          <a:blip r:embed="rId3"/>
          <a:srcRect/>
          <a:stretch>
            <a:fillRect/>
          </a:stretch>
        </p:blipFill>
        <p:spPr bwMode="auto">
          <a:xfrm>
            <a:off x="3657600" y="3303588"/>
            <a:ext cx="4495800" cy="3173412"/>
          </a:xfrm>
          <a:prstGeom prst="rect">
            <a:avLst/>
          </a:prstGeom>
          <a:noFill/>
        </p:spPr>
      </p:pic>
      <p:sp>
        <p:nvSpPr>
          <p:cNvPr id="644101" name="Line 5"/>
          <p:cNvSpPr>
            <a:spLocks noChangeShapeType="1"/>
          </p:cNvSpPr>
          <p:nvPr/>
        </p:nvSpPr>
        <p:spPr bwMode="auto">
          <a:xfrm>
            <a:off x="838200" y="4191000"/>
            <a:ext cx="2438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44102" name="Rectangle 6"/>
          <p:cNvSpPr>
            <a:spLocks noChangeArrowheads="1"/>
          </p:cNvSpPr>
          <p:nvPr/>
        </p:nvSpPr>
        <p:spPr bwMode="auto">
          <a:xfrm>
            <a:off x="10668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3" name="Rectangle 7"/>
          <p:cNvSpPr>
            <a:spLocks noChangeArrowheads="1"/>
          </p:cNvSpPr>
          <p:nvPr/>
        </p:nvSpPr>
        <p:spPr bwMode="auto">
          <a:xfrm>
            <a:off x="13716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4" name="Rectangle 8"/>
          <p:cNvSpPr>
            <a:spLocks noChangeArrowheads="1"/>
          </p:cNvSpPr>
          <p:nvPr/>
        </p:nvSpPr>
        <p:spPr bwMode="auto">
          <a:xfrm>
            <a:off x="16764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5" name="Line 9"/>
          <p:cNvSpPr>
            <a:spLocks noChangeShapeType="1"/>
          </p:cNvSpPr>
          <p:nvPr/>
        </p:nvSpPr>
        <p:spPr bwMode="auto">
          <a:xfrm>
            <a:off x="1066800" y="3657600"/>
            <a:ext cx="0" cy="3810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06" name="Line 10"/>
          <p:cNvSpPr>
            <a:spLocks noChangeShapeType="1"/>
          </p:cNvSpPr>
          <p:nvPr/>
        </p:nvSpPr>
        <p:spPr bwMode="auto">
          <a:xfrm>
            <a:off x="2895600" y="3657600"/>
            <a:ext cx="0" cy="3810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07" name="Rectangle 11"/>
          <p:cNvSpPr>
            <a:spLocks noChangeArrowheads="1"/>
          </p:cNvSpPr>
          <p:nvPr/>
        </p:nvSpPr>
        <p:spPr bwMode="auto">
          <a:xfrm>
            <a:off x="2057400" y="3962400"/>
            <a:ext cx="1143000" cy="228600"/>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TCP</a:t>
            </a:r>
            <a:endParaRPr lang="en-US" sz="1400"/>
          </a:p>
        </p:txBody>
      </p:sp>
      <p:sp>
        <p:nvSpPr>
          <p:cNvPr id="644108" name="Line 12"/>
          <p:cNvSpPr>
            <a:spLocks noChangeShapeType="1"/>
          </p:cNvSpPr>
          <p:nvPr/>
        </p:nvSpPr>
        <p:spPr bwMode="auto">
          <a:xfrm>
            <a:off x="1066800" y="3810000"/>
            <a:ext cx="1828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09" name="Text Box 13"/>
          <p:cNvSpPr txBox="1">
            <a:spLocks noChangeArrowheads="1"/>
          </p:cNvSpPr>
          <p:nvPr/>
        </p:nvSpPr>
        <p:spPr bwMode="auto">
          <a:xfrm>
            <a:off x="1584325" y="3519488"/>
            <a:ext cx="806450" cy="366712"/>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TXOP</a:t>
            </a:r>
            <a:endParaRPr lang="en-US"/>
          </a:p>
        </p:txBody>
      </p:sp>
      <p:sp>
        <p:nvSpPr>
          <p:cNvPr id="644110" name="Line 14"/>
          <p:cNvSpPr>
            <a:spLocks noChangeShapeType="1"/>
          </p:cNvSpPr>
          <p:nvPr/>
        </p:nvSpPr>
        <p:spPr bwMode="auto">
          <a:xfrm>
            <a:off x="2895600" y="4191000"/>
            <a:ext cx="0" cy="2286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11" name="Line 15"/>
          <p:cNvSpPr>
            <a:spLocks noChangeShapeType="1"/>
          </p:cNvSpPr>
          <p:nvPr/>
        </p:nvSpPr>
        <p:spPr bwMode="auto">
          <a:xfrm>
            <a:off x="1981200" y="4191000"/>
            <a:ext cx="0" cy="2286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12" name="Line 16"/>
          <p:cNvSpPr>
            <a:spLocks noChangeShapeType="1"/>
          </p:cNvSpPr>
          <p:nvPr/>
        </p:nvSpPr>
        <p:spPr bwMode="auto">
          <a:xfrm>
            <a:off x="1981200" y="4343400"/>
            <a:ext cx="9144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13" name="Text Box 17"/>
          <p:cNvSpPr txBox="1">
            <a:spLocks noChangeArrowheads="1"/>
          </p:cNvSpPr>
          <p:nvPr/>
        </p:nvSpPr>
        <p:spPr bwMode="auto">
          <a:xfrm>
            <a:off x="2266950" y="4281488"/>
            <a:ext cx="400050" cy="366712"/>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a:t>
            </a:r>
            <a:r>
              <a:rPr lang="en-US" altLang="ko-KR" baseline="-25000">
                <a:ea typeface="굴림" charset="-127"/>
                <a:cs typeface="굴림" charset="-127"/>
              </a:rPr>
              <a:t>c</a:t>
            </a:r>
            <a:endParaRPr lang="en-US" baseline="-25000"/>
          </a:p>
        </p:txBody>
      </p:sp>
      <p:grpSp>
        <p:nvGrpSpPr>
          <p:cNvPr id="644114" name="Group 18"/>
          <p:cNvGrpSpPr>
            <a:grpSpLocks/>
          </p:cNvGrpSpPr>
          <p:nvPr/>
        </p:nvGrpSpPr>
        <p:grpSpPr bwMode="auto">
          <a:xfrm>
            <a:off x="838200" y="4648200"/>
            <a:ext cx="2438400" cy="1143000"/>
            <a:chOff x="528" y="2400"/>
            <a:chExt cx="1536" cy="720"/>
          </a:xfrm>
        </p:grpSpPr>
        <p:sp>
          <p:nvSpPr>
            <p:cNvPr id="644115" name="Line 19"/>
            <p:cNvSpPr>
              <a:spLocks noChangeShapeType="1"/>
            </p:cNvSpPr>
            <p:nvPr/>
          </p:nvSpPr>
          <p:spPr bwMode="auto">
            <a:xfrm>
              <a:off x="528" y="2832"/>
              <a:ext cx="153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44116" name="Rectangle 20"/>
            <p:cNvSpPr>
              <a:spLocks noChangeArrowheads="1"/>
            </p:cNvSpPr>
            <p:nvPr/>
          </p:nvSpPr>
          <p:spPr bwMode="auto">
            <a:xfrm>
              <a:off x="672"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7" name="Rectangle 21"/>
            <p:cNvSpPr>
              <a:spLocks noChangeArrowheads="1"/>
            </p:cNvSpPr>
            <p:nvPr/>
          </p:nvSpPr>
          <p:spPr bwMode="auto">
            <a:xfrm>
              <a:off x="864"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8" name="Rectangle 22"/>
            <p:cNvSpPr>
              <a:spLocks noChangeArrowheads="1"/>
            </p:cNvSpPr>
            <p:nvPr/>
          </p:nvSpPr>
          <p:spPr bwMode="auto">
            <a:xfrm>
              <a:off x="1056"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9" name="Line 23"/>
            <p:cNvSpPr>
              <a:spLocks noChangeShapeType="1"/>
            </p:cNvSpPr>
            <p:nvPr/>
          </p:nvSpPr>
          <p:spPr bwMode="auto">
            <a:xfrm>
              <a:off x="672" y="2496"/>
              <a:ext cx="0" cy="24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0" name="Line 24"/>
            <p:cNvSpPr>
              <a:spLocks noChangeShapeType="1"/>
            </p:cNvSpPr>
            <p:nvPr/>
          </p:nvSpPr>
          <p:spPr bwMode="auto">
            <a:xfrm>
              <a:off x="1824" y="2496"/>
              <a:ext cx="0" cy="24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1" name="Rectangle 25"/>
            <p:cNvSpPr>
              <a:spLocks noChangeArrowheads="1"/>
            </p:cNvSpPr>
            <p:nvPr/>
          </p:nvSpPr>
          <p:spPr bwMode="auto">
            <a:xfrm>
              <a:off x="1824" y="2688"/>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TCP</a:t>
              </a:r>
              <a:endParaRPr lang="en-US" sz="1400"/>
            </a:p>
          </p:txBody>
        </p:sp>
        <p:sp>
          <p:nvSpPr>
            <p:cNvPr id="644122" name="Line 26"/>
            <p:cNvSpPr>
              <a:spLocks noChangeShapeType="1"/>
            </p:cNvSpPr>
            <p:nvPr/>
          </p:nvSpPr>
          <p:spPr bwMode="auto">
            <a:xfrm>
              <a:off x="672" y="2592"/>
              <a:ext cx="115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23" name="Line 27"/>
            <p:cNvSpPr>
              <a:spLocks noChangeShapeType="1"/>
            </p:cNvSpPr>
            <p:nvPr/>
          </p:nvSpPr>
          <p:spPr bwMode="auto">
            <a:xfrm>
              <a:off x="1824" y="2832"/>
              <a:ext cx="0" cy="144"/>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4" name="Line 28"/>
            <p:cNvSpPr>
              <a:spLocks noChangeShapeType="1"/>
            </p:cNvSpPr>
            <p:nvPr/>
          </p:nvSpPr>
          <p:spPr bwMode="auto">
            <a:xfrm>
              <a:off x="1248" y="2832"/>
              <a:ext cx="0" cy="144"/>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5" name="Line 29"/>
            <p:cNvSpPr>
              <a:spLocks noChangeShapeType="1"/>
            </p:cNvSpPr>
            <p:nvPr/>
          </p:nvSpPr>
          <p:spPr bwMode="auto">
            <a:xfrm>
              <a:off x="1248" y="2928"/>
              <a:ext cx="576"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26" name="Text Box 30"/>
            <p:cNvSpPr txBox="1">
              <a:spLocks noChangeArrowheads="1"/>
            </p:cNvSpPr>
            <p:nvPr/>
          </p:nvSpPr>
          <p:spPr bwMode="auto">
            <a:xfrm>
              <a:off x="1428" y="2889"/>
              <a:ext cx="252" cy="231"/>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a:t>
              </a:r>
              <a:r>
                <a:rPr lang="en-US" altLang="ko-KR" baseline="-25000">
                  <a:ea typeface="굴림" charset="-127"/>
                  <a:cs typeface="굴림" charset="-127"/>
                </a:rPr>
                <a:t>c</a:t>
              </a:r>
              <a:endParaRPr lang="en-US" baseline="-25000"/>
            </a:p>
          </p:txBody>
        </p:sp>
        <p:sp>
          <p:nvSpPr>
            <p:cNvPr id="644127" name="Rectangle 31"/>
            <p:cNvSpPr>
              <a:spLocks noChangeArrowheads="1"/>
            </p:cNvSpPr>
            <p:nvPr/>
          </p:nvSpPr>
          <p:spPr bwMode="auto">
            <a:xfrm>
              <a:off x="1248"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28" name="Rectangle 32"/>
            <p:cNvSpPr>
              <a:spLocks noChangeArrowheads="1"/>
            </p:cNvSpPr>
            <p:nvPr/>
          </p:nvSpPr>
          <p:spPr bwMode="auto">
            <a:xfrm>
              <a:off x="1440"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29" name="Rectangle 33"/>
            <p:cNvSpPr>
              <a:spLocks noChangeArrowheads="1"/>
            </p:cNvSpPr>
            <p:nvPr/>
          </p:nvSpPr>
          <p:spPr bwMode="auto">
            <a:xfrm>
              <a:off x="1632"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30" name="Text Box 34"/>
            <p:cNvSpPr txBox="1">
              <a:spLocks noChangeArrowheads="1"/>
            </p:cNvSpPr>
            <p:nvPr/>
          </p:nvSpPr>
          <p:spPr bwMode="auto">
            <a:xfrm>
              <a:off x="960" y="2400"/>
              <a:ext cx="508" cy="231"/>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TXOP</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646146" name="Rectangle 2"/>
          <p:cNvSpPr>
            <a:spLocks noGrp="1" noChangeArrowheads="1"/>
          </p:cNvSpPr>
          <p:nvPr>
            <p:ph type="title"/>
          </p:nvPr>
        </p:nvSpPr>
        <p:spPr/>
        <p:txBody>
          <a:bodyPr/>
          <a:lstStyle/>
          <a:p>
            <a:r>
              <a:rPr lang="en-US" altLang="ko-KR" sz="4000">
                <a:ea typeface="굴림" charset="-127"/>
                <a:cs typeface="굴림" charset="-127"/>
              </a:rPr>
              <a:t>QP-CAT</a:t>
            </a:r>
            <a:br>
              <a:rPr lang="en-US" altLang="ko-KR" sz="4000">
                <a:ea typeface="굴림" charset="-127"/>
                <a:cs typeface="굴림" charset="-127"/>
              </a:rPr>
            </a:br>
            <a:r>
              <a:rPr lang="en-US" altLang="ko-KR" sz="2400">
                <a:ea typeface="굴림" charset="-127"/>
                <a:cs typeface="굴림" charset="-127"/>
              </a:rPr>
              <a:t>Conclusions</a:t>
            </a:r>
            <a:endParaRPr lang="en-US" sz="2400">
              <a:ea typeface="굴림" charset="-127"/>
              <a:cs typeface="굴림" charset="-127"/>
            </a:endParaRPr>
          </a:p>
        </p:txBody>
      </p:sp>
      <p:sp>
        <p:nvSpPr>
          <p:cNvPr id="646147" name="Rectangle 3"/>
          <p:cNvSpPr>
            <a:spLocks noGrp="1" noChangeArrowheads="1"/>
          </p:cNvSpPr>
          <p:nvPr>
            <p:ph type="body" idx="1"/>
          </p:nvPr>
        </p:nvSpPr>
        <p:spPr/>
        <p:txBody>
          <a:bodyPr/>
          <a:lstStyle/>
          <a:p>
            <a:pPr>
              <a:lnSpc>
                <a:spcPct val="80000"/>
              </a:lnSpc>
            </a:pPr>
            <a:r>
              <a:rPr lang="en-US" altLang="ko-KR" sz="2400">
                <a:ea typeface="굴림" charset="-127"/>
                <a:cs typeface="굴림" charset="-127"/>
              </a:rPr>
              <a:t>What we have addressed </a:t>
            </a:r>
          </a:p>
          <a:p>
            <a:pPr lvl="1">
              <a:lnSpc>
                <a:spcPct val="80000"/>
              </a:lnSpc>
            </a:pPr>
            <a:r>
              <a:rPr lang="en-US" altLang="ko-KR" sz="2000">
                <a:ea typeface="굴림" charset="-127"/>
                <a:cs typeface="굴림" charset="-127"/>
              </a:rPr>
              <a:t>Fast handoff</a:t>
            </a:r>
          </a:p>
          <a:p>
            <a:pPr lvl="2">
              <a:lnSpc>
                <a:spcPct val="80000"/>
              </a:lnSpc>
            </a:pPr>
            <a:r>
              <a:rPr lang="en-US" altLang="ko-KR" sz="1800">
                <a:ea typeface="굴림" charset="-127"/>
                <a:cs typeface="굴림" charset="-127"/>
              </a:rPr>
              <a:t>Handoffs transparent to real-time traffic</a:t>
            </a:r>
          </a:p>
          <a:p>
            <a:pPr lvl="1">
              <a:lnSpc>
                <a:spcPct val="80000"/>
              </a:lnSpc>
            </a:pPr>
            <a:r>
              <a:rPr lang="en-US" altLang="ko-KR" sz="2000">
                <a:ea typeface="굴림" charset="-127"/>
                <a:cs typeface="굴림" charset="-127"/>
              </a:rPr>
              <a:t>Fairness between AP and STAs</a:t>
            </a:r>
          </a:p>
          <a:p>
            <a:pPr lvl="2">
              <a:lnSpc>
                <a:spcPct val="80000"/>
              </a:lnSpc>
            </a:pPr>
            <a:r>
              <a:rPr lang="en-US" altLang="ko-KR" sz="1800">
                <a:ea typeface="굴림" charset="-127"/>
                <a:cs typeface="굴림" charset="-127"/>
              </a:rPr>
              <a:t>Fully balanced uplink and downlink delay</a:t>
            </a:r>
          </a:p>
          <a:p>
            <a:pPr lvl="1">
              <a:lnSpc>
                <a:spcPct val="80000"/>
              </a:lnSpc>
            </a:pPr>
            <a:r>
              <a:rPr lang="en-US" altLang="ko-KR" sz="2000">
                <a:ea typeface="굴림" charset="-127"/>
                <a:cs typeface="굴림" charset="-127"/>
              </a:rPr>
              <a:t>Capacity improvement for VoIP traffic</a:t>
            </a:r>
          </a:p>
          <a:p>
            <a:pPr lvl="2">
              <a:lnSpc>
                <a:spcPct val="80000"/>
              </a:lnSpc>
            </a:pPr>
            <a:r>
              <a:rPr lang="en-US" altLang="ko-KR" sz="1800">
                <a:ea typeface="굴림" charset="-127"/>
                <a:cs typeface="굴림" charset="-127"/>
              </a:rPr>
              <a:t>A 32% improvement of the overall capacity</a:t>
            </a:r>
          </a:p>
          <a:p>
            <a:pPr lvl="1">
              <a:lnSpc>
                <a:spcPct val="80000"/>
              </a:lnSpc>
            </a:pPr>
            <a:r>
              <a:rPr lang="en-US" altLang="ko-KR" sz="2000">
                <a:ea typeface="굴림" charset="-127"/>
                <a:cs typeface="굴림" charset="-127"/>
              </a:rPr>
              <a:t>802.11 networks in congested environments</a:t>
            </a:r>
          </a:p>
          <a:p>
            <a:pPr lvl="2">
              <a:lnSpc>
                <a:spcPct val="80000"/>
              </a:lnSpc>
            </a:pPr>
            <a:r>
              <a:rPr lang="en-US" altLang="ko-KR" sz="1800">
                <a:ea typeface="굴림" charset="-127"/>
                <a:cs typeface="굴림" charset="-127"/>
              </a:rPr>
              <a:t>Inefficient algorithms in wireless card drivers</a:t>
            </a:r>
          </a:p>
          <a:p>
            <a:pPr lvl="1">
              <a:lnSpc>
                <a:spcPct val="80000"/>
              </a:lnSpc>
            </a:pPr>
            <a:r>
              <a:rPr lang="en-US" altLang="ko-KR" sz="2000">
                <a:ea typeface="굴림" charset="-127"/>
                <a:cs typeface="굴림" charset="-127"/>
              </a:rPr>
              <a:t>Call Admission Control</a:t>
            </a:r>
          </a:p>
          <a:p>
            <a:pPr lvl="2">
              <a:lnSpc>
                <a:spcPct val="80000"/>
              </a:lnSpc>
            </a:pPr>
            <a:r>
              <a:rPr lang="en-US" altLang="ko-KR" sz="1800">
                <a:ea typeface="굴림" charset="-127"/>
                <a:cs typeface="굴림" charset="-127"/>
              </a:rPr>
              <a:t>Accurate prediction of impacts of new VoIP calls </a:t>
            </a:r>
            <a:br>
              <a:rPr lang="en-US" altLang="ko-KR" sz="1800">
                <a:ea typeface="굴림" charset="-127"/>
                <a:cs typeface="굴림" charset="-127"/>
              </a:rPr>
            </a:br>
            <a:endParaRPr lang="en-US" altLang="ko-KR" sz="1800">
              <a:ea typeface="굴림" charset="-127"/>
              <a:cs typeface="굴림" charset="-127"/>
            </a:endParaRPr>
          </a:p>
          <a:p>
            <a:pPr>
              <a:lnSpc>
                <a:spcPct val="80000"/>
              </a:lnSpc>
            </a:pPr>
            <a:r>
              <a:rPr lang="en-US" altLang="ko-KR" sz="2400">
                <a:ea typeface="굴림" charset="-127"/>
                <a:cs typeface="굴림" charset="-127"/>
              </a:rPr>
              <a:t>Other problems</a:t>
            </a:r>
          </a:p>
          <a:p>
            <a:pPr lvl="1">
              <a:lnSpc>
                <a:spcPct val="80000"/>
              </a:lnSpc>
            </a:pPr>
            <a:r>
              <a:rPr lang="en-US" altLang="ko-KR" sz="2000">
                <a:ea typeface="굴림" charset="-127"/>
                <a:cs typeface="굴림" charset="-127"/>
              </a:rPr>
              <a:t>Handoff between heterogeneous networks</a:t>
            </a:r>
            <a:endParaRPr lang="en-US" sz="2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ltLang="ko-KR"/>
          </a:p>
        </p:txBody>
      </p:sp>
      <p:sp>
        <p:nvSpPr>
          <p:cNvPr id="648194" name="Rectangle 2"/>
          <p:cNvSpPr>
            <a:spLocks noGrp="1" noChangeArrowheads="1"/>
          </p:cNvSpPr>
          <p:nvPr>
            <p:ph type="title"/>
          </p:nvPr>
        </p:nvSpPr>
        <p:spPr>
          <a:xfrm>
            <a:off x="1143000" y="152400"/>
            <a:ext cx="7793038" cy="1905000"/>
          </a:xfrm>
        </p:spPr>
        <p:txBody>
          <a:bodyPr/>
          <a:lstStyle/>
          <a:p>
            <a:r>
              <a:rPr lang="en-US" altLang="ja-JP" sz="3600"/>
              <a:t>Distributed Delay Estimation (DDE) and Call Admission Control (CAC) using Interval between Idle Times*</a:t>
            </a:r>
            <a:endParaRPr lang="en-US" altLang="ko-KR" sz="3600"/>
          </a:p>
        </p:txBody>
      </p:sp>
      <p:pic>
        <p:nvPicPr>
          <p:cNvPr id="648195" name="Picture 3"/>
          <p:cNvPicPr>
            <a:picLocks noChangeAspect="1" noChangeArrowheads="1"/>
          </p:cNvPicPr>
          <p:nvPr/>
        </p:nvPicPr>
        <p:blipFill>
          <a:blip r:embed="rId3"/>
          <a:srcRect/>
          <a:stretch>
            <a:fillRect/>
          </a:stretch>
        </p:blipFill>
        <p:spPr bwMode="auto">
          <a:xfrm>
            <a:off x="2400300" y="3248025"/>
            <a:ext cx="4305300" cy="1323975"/>
          </a:xfrm>
          <a:prstGeom prst="rect">
            <a:avLst/>
          </a:prstGeom>
          <a:noFill/>
        </p:spPr>
      </p:pic>
      <p:sp>
        <p:nvSpPr>
          <p:cNvPr id="648196" name="Text Box 4"/>
          <p:cNvSpPr txBox="1">
            <a:spLocks noChangeArrowheads="1"/>
          </p:cNvSpPr>
          <p:nvPr/>
        </p:nvSpPr>
        <p:spPr bwMode="auto">
          <a:xfrm>
            <a:off x="1168400" y="6096000"/>
            <a:ext cx="7410450" cy="366713"/>
          </a:xfrm>
          <a:prstGeom prst="rect">
            <a:avLst/>
          </a:prstGeom>
          <a:noFill/>
          <a:ln w="9525">
            <a:noFill/>
            <a:miter lim="800000"/>
            <a:headEnd/>
            <a:tailEnd/>
          </a:ln>
          <a:effectLst/>
        </p:spPr>
        <p:txBody>
          <a:bodyPr wrap="none">
            <a:prstTxWarp prst="textNoShape">
              <a:avLst/>
            </a:prstTxWarp>
            <a:spAutoFit/>
          </a:bodyPr>
          <a:lstStyle/>
          <a:p>
            <a:r>
              <a:rPr lang="en-US"/>
              <a:t>*Joint work with Kenta Yasukawa, Tokyo Institute of Technology, Japan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smtClean="0"/>
              <a:t>November 2008</a:t>
            </a:r>
            <a:endParaRPr lang="en-US"/>
          </a:p>
        </p:txBody>
      </p:sp>
      <p:sp>
        <p:nvSpPr>
          <p:cNvPr id="650242" name="Rectangle 2"/>
          <p:cNvSpPr>
            <a:spLocks noGrp="1" noChangeArrowheads="1"/>
          </p:cNvSpPr>
          <p:nvPr>
            <p:ph type="title"/>
          </p:nvPr>
        </p:nvSpPr>
        <p:spPr>
          <a:xfrm>
            <a:off x="1143000" y="152400"/>
            <a:ext cx="7772400" cy="1143000"/>
          </a:xfrm>
        </p:spPr>
        <p:txBody>
          <a:bodyPr/>
          <a:lstStyle/>
          <a:p>
            <a:r>
              <a:rPr lang="en-US" altLang="ja-JP" sz="4000"/>
              <a:t>DDE and CAC using IBIT</a:t>
            </a:r>
            <a:br>
              <a:rPr lang="en-US" altLang="ja-JP" sz="4000"/>
            </a:br>
            <a:r>
              <a:rPr lang="en-US" altLang="ja-JP" sz="2400"/>
              <a:t>Network capacity and CAC decisions</a:t>
            </a:r>
          </a:p>
        </p:txBody>
      </p:sp>
      <p:pic>
        <p:nvPicPr>
          <p:cNvPr id="650243" name="Picture 3" descr="MCj04059560000[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698750" y="1989138"/>
            <a:ext cx="1366838" cy="1355725"/>
          </a:xfrm>
          <a:prstGeom prst="rect">
            <a:avLst/>
          </a:prstGeom>
          <a:noFill/>
        </p:spPr>
      </p:pic>
      <p:pic>
        <p:nvPicPr>
          <p:cNvPr id="650244" name="Picture 4" descr="MPj04021520000[1]"/>
          <p:cNvPicPr>
            <a:picLocks noChangeAspect="1" noChangeArrowheads="1"/>
          </p:cNvPicPr>
          <p:nvPr/>
        </p:nvPicPr>
        <p:blipFill>
          <a:blip r:embed="rId5"/>
          <a:srcRect/>
          <a:stretch>
            <a:fillRect/>
          </a:stretch>
        </p:blipFill>
        <p:spPr bwMode="auto">
          <a:xfrm>
            <a:off x="3851275" y="4438650"/>
            <a:ext cx="792163" cy="1341438"/>
          </a:xfrm>
          <a:prstGeom prst="rect">
            <a:avLst/>
          </a:prstGeom>
          <a:noFill/>
        </p:spPr>
      </p:pic>
      <p:pic>
        <p:nvPicPr>
          <p:cNvPr id="650245" name="Picture 5" descr="MPj04021530000[1]"/>
          <p:cNvPicPr>
            <a:picLocks noChangeAspect="1" noChangeArrowheads="1"/>
          </p:cNvPicPr>
          <p:nvPr/>
        </p:nvPicPr>
        <p:blipFill>
          <a:blip r:embed="rId6"/>
          <a:srcRect/>
          <a:stretch>
            <a:fillRect/>
          </a:stretch>
        </p:blipFill>
        <p:spPr bwMode="auto">
          <a:xfrm>
            <a:off x="2843213" y="4221163"/>
            <a:ext cx="1000125" cy="1011237"/>
          </a:xfrm>
          <a:prstGeom prst="rect">
            <a:avLst/>
          </a:prstGeom>
          <a:noFill/>
        </p:spPr>
      </p:pic>
      <p:pic>
        <p:nvPicPr>
          <p:cNvPr id="650246" name="Picture 6" descr="MPj04021520000[1]"/>
          <p:cNvPicPr>
            <a:picLocks noChangeAspect="1" noChangeArrowheads="1"/>
          </p:cNvPicPr>
          <p:nvPr/>
        </p:nvPicPr>
        <p:blipFill>
          <a:blip r:embed="rId5"/>
          <a:srcRect/>
          <a:stretch>
            <a:fillRect/>
          </a:stretch>
        </p:blipFill>
        <p:spPr bwMode="auto">
          <a:xfrm>
            <a:off x="1690688" y="4510088"/>
            <a:ext cx="792162" cy="1341437"/>
          </a:xfrm>
          <a:prstGeom prst="rect">
            <a:avLst/>
          </a:prstGeom>
          <a:noFill/>
        </p:spPr>
      </p:pic>
      <p:pic>
        <p:nvPicPr>
          <p:cNvPr id="650247" name="Picture 7" descr="MPj04021520000[1]"/>
          <p:cNvPicPr>
            <a:picLocks noChangeAspect="1" noChangeArrowheads="1"/>
          </p:cNvPicPr>
          <p:nvPr/>
        </p:nvPicPr>
        <p:blipFill>
          <a:blip r:embed="rId5"/>
          <a:srcRect/>
          <a:stretch>
            <a:fillRect/>
          </a:stretch>
        </p:blipFill>
        <p:spPr bwMode="auto">
          <a:xfrm>
            <a:off x="755650" y="3213100"/>
            <a:ext cx="792163" cy="1341438"/>
          </a:xfrm>
          <a:prstGeom prst="rect">
            <a:avLst/>
          </a:prstGeom>
          <a:noFill/>
        </p:spPr>
      </p:pic>
      <p:pic>
        <p:nvPicPr>
          <p:cNvPr id="650248" name="Picture 8" descr="BD18185_"/>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859338" y="1844675"/>
            <a:ext cx="2660650" cy="1839913"/>
          </a:xfrm>
          <a:prstGeom prst="rect">
            <a:avLst/>
          </a:prstGeom>
          <a:noFill/>
        </p:spPr>
      </p:pic>
      <p:pic>
        <p:nvPicPr>
          <p:cNvPr id="650249" name="Picture 9" descr="BD18225_"/>
          <p:cNvPicPr>
            <a:picLocks noChangeAspect="1"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8172450" y="2492375"/>
            <a:ext cx="574675" cy="574675"/>
          </a:xfrm>
          <a:prstGeom prst="rect">
            <a:avLst/>
          </a:prstGeom>
          <a:noFill/>
        </p:spPr>
      </p:pic>
      <p:pic>
        <p:nvPicPr>
          <p:cNvPr id="650250" name="Picture 10" descr="BD18215_"/>
          <p:cNvPicPr>
            <a:picLocks noChangeAspect="1"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8027988" y="1700213"/>
            <a:ext cx="574675" cy="438150"/>
          </a:xfrm>
          <a:prstGeom prst="rect">
            <a:avLst/>
          </a:prstGeom>
          <a:noFill/>
        </p:spPr>
      </p:pic>
      <p:pic>
        <p:nvPicPr>
          <p:cNvPr id="650251" name="Picture 11" descr="BD18190_"/>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6877050" y="1125538"/>
            <a:ext cx="735013" cy="557212"/>
          </a:xfrm>
          <a:prstGeom prst="rect">
            <a:avLst/>
          </a:prstGeom>
          <a:noFill/>
        </p:spPr>
      </p:pic>
      <p:sp>
        <p:nvSpPr>
          <p:cNvPr id="650252" name="Line 12"/>
          <p:cNvSpPr>
            <a:spLocks noChangeShapeType="1"/>
          </p:cNvSpPr>
          <p:nvPr/>
        </p:nvSpPr>
        <p:spPr bwMode="auto">
          <a:xfrm flipV="1">
            <a:off x="3706813" y="2636838"/>
            <a:ext cx="1368425" cy="1444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0253" name="Line 13"/>
          <p:cNvSpPr>
            <a:spLocks noChangeShapeType="1"/>
          </p:cNvSpPr>
          <p:nvPr/>
        </p:nvSpPr>
        <p:spPr bwMode="auto">
          <a:xfrm flipV="1">
            <a:off x="6804025" y="1628775"/>
            <a:ext cx="215900" cy="431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0254" name="Line 14"/>
          <p:cNvSpPr>
            <a:spLocks noChangeShapeType="1"/>
          </p:cNvSpPr>
          <p:nvPr/>
        </p:nvSpPr>
        <p:spPr bwMode="auto">
          <a:xfrm flipV="1">
            <a:off x="7164388" y="1916113"/>
            <a:ext cx="1079500" cy="3603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0255" name="Line 15"/>
          <p:cNvSpPr>
            <a:spLocks noChangeShapeType="1"/>
          </p:cNvSpPr>
          <p:nvPr/>
        </p:nvSpPr>
        <p:spPr bwMode="auto">
          <a:xfrm>
            <a:off x="7235825" y="2781300"/>
            <a:ext cx="1008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0256" name="Rectangle 16"/>
          <p:cNvSpPr>
            <a:spLocks noChangeArrowheads="1"/>
          </p:cNvSpPr>
          <p:nvPr/>
        </p:nvSpPr>
        <p:spPr bwMode="auto">
          <a:xfrm>
            <a:off x="395288" y="1341438"/>
            <a:ext cx="8229600" cy="4525962"/>
          </a:xfrm>
          <a:prstGeom prst="rect">
            <a:avLst/>
          </a:prstGeom>
          <a:noFill/>
          <a:ln w="9525">
            <a:noFill/>
            <a:miter lim="800000"/>
            <a:headEnd/>
            <a:tailEnd/>
          </a:ln>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ja-JP" sz="3200">
                <a:latin typeface="Tahoma" charset="0"/>
              </a:rPr>
              <a:t>APs tend to be a bottleneck</a:t>
            </a:r>
          </a:p>
        </p:txBody>
      </p:sp>
      <p:sp>
        <p:nvSpPr>
          <p:cNvPr id="650257" name="AutoShape 17"/>
          <p:cNvSpPr>
            <a:spLocks noChangeArrowheads="1"/>
          </p:cNvSpPr>
          <p:nvPr/>
        </p:nvSpPr>
        <p:spPr bwMode="auto">
          <a:xfrm rot="1490007">
            <a:off x="2409825" y="3398838"/>
            <a:ext cx="73025" cy="1223962"/>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0258" name="AutoShape 18"/>
          <p:cNvSpPr>
            <a:spLocks noChangeArrowheads="1"/>
          </p:cNvSpPr>
          <p:nvPr/>
        </p:nvSpPr>
        <p:spPr bwMode="auto">
          <a:xfrm rot="1490007">
            <a:off x="3419475" y="3355975"/>
            <a:ext cx="73025" cy="1223963"/>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0259" name="AutoShape 19"/>
          <p:cNvSpPr>
            <a:spLocks noChangeArrowheads="1"/>
          </p:cNvSpPr>
          <p:nvPr/>
        </p:nvSpPr>
        <p:spPr bwMode="auto">
          <a:xfrm rot="-1187482">
            <a:off x="4171950" y="3462338"/>
            <a:ext cx="69850" cy="1130300"/>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0260" name="Oval 20"/>
          <p:cNvSpPr>
            <a:spLocks noChangeArrowheads="1"/>
          </p:cNvSpPr>
          <p:nvPr/>
        </p:nvSpPr>
        <p:spPr bwMode="auto">
          <a:xfrm>
            <a:off x="323850" y="2563813"/>
            <a:ext cx="4824413" cy="3673475"/>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50261" name="Text Box 21"/>
          <p:cNvSpPr txBox="1">
            <a:spLocks noChangeArrowheads="1"/>
          </p:cNvSpPr>
          <p:nvPr/>
        </p:nvSpPr>
        <p:spPr bwMode="auto">
          <a:xfrm>
            <a:off x="539750" y="4581525"/>
            <a:ext cx="13652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VoIP nodes</a:t>
            </a:r>
          </a:p>
        </p:txBody>
      </p:sp>
      <p:sp>
        <p:nvSpPr>
          <p:cNvPr id="650262" name="Text Box 22"/>
          <p:cNvSpPr txBox="1">
            <a:spLocks noChangeArrowheads="1"/>
          </p:cNvSpPr>
          <p:nvPr/>
        </p:nvSpPr>
        <p:spPr bwMode="auto">
          <a:xfrm>
            <a:off x="395288" y="1989138"/>
            <a:ext cx="2160587" cy="915987"/>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a:ea typeface="ＭＳ Ｐゴシック" charset="-128"/>
                <a:cs typeface="ＭＳ Ｐゴシック" charset="-128"/>
              </a:rPr>
              <a:t>IEEE 802.11 DCF networks</a:t>
            </a:r>
            <a:br>
              <a:rPr kumimoji="1" lang="en-US" altLang="ja-JP">
                <a:ea typeface="ＭＳ Ｐゴシック" charset="-128"/>
                <a:cs typeface="ＭＳ Ｐゴシック" charset="-128"/>
              </a:rPr>
            </a:br>
            <a:endParaRPr kumimoji="1" lang="en-US" altLang="ja-JP">
              <a:ea typeface="ＭＳ Ｐゴシック" charset="-128"/>
              <a:cs typeface="ＭＳ Ｐゴシック" charset="-128"/>
            </a:endParaRPr>
          </a:p>
        </p:txBody>
      </p:sp>
      <p:sp>
        <p:nvSpPr>
          <p:cNvPr id="650263" name="AutoShape 23"/>
          <p:cNvSpPr>
            <a:spLocks noChangeArrowheads="1"/>
          </p:cNvSpPr>
          <p:nvPr/>
        </p:nvSpPr>
        <p:spPr bwMode="auto">
          <a:xfrm rot="3525999">
            <a:off x="1978819" y="2566194"/>
            <a:ext cx="73025" cy="1223963"/>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0264" name="Text Box 24"/>
          <p:cNvSpPr txBox="1">
            <a:spLocks noChangeArrowheads="1"/>
          </p:cNvSpPr>
          <p:nvPr/>
        </p:nvSpPr>
        <p:spPr bwMode="auto">
          <a:xfrm>
            <a:off x="5219700" y="3716338"/>
            <a:ext cx="3779838" cy="2154237"/>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i="1" dirty="0">
                <a:ea typeface="ＭＳ Ｐゴシック" charset="-128"/>
                <a:cs typeface="ＭＳ Ｐゴシック" charset="-128"/>
              </a:rPr>
              <a:t>Queuing delay at AP significantly increases under congestion; It determines the capacity</a:t>
            </a:r>
          </a:p>
          <a:p>
            <a:pPr algn="l">
              <a:spcBef>
                <a:spcPct val="50000"/>
              </a:spcBef>
            </a:pPr>
            <a:r>
              <a:rPr kumimoji="1" lang="en-US" altLang="ja-JP" dirty="0">
                <a:ea typeface="ＭＳ Ｐゴシック" charset="-128"/>
                <a:cs typeface="ＭＳ Ｐゴシック" charset="-128"/>
              </a:rPr>
              <a:t>However, AP doesn’t tell:</a:t>
            </a:r>
          </a:p>
          <a:p>
            <a:pPr algn="l">
              <a:spcBef>
                <a:spcPct val="50000"/>
              </a:spcBef>
              <a:buFontTx/>
              <a:buChar char="•"/>
            </a:pPr>
            <a:r>
              <a:rPr kumimoji="1" lang="en-US" altLang="ja-JP" dirty="0">
                <a:ea typeface="ＭＳ Ｐゴシック" charset="-128"/>
                <a:cs typeface="ＭＳ Ｐゴシック" charset="-128"/>
              </a:rPr>
              <a:t>How</a:t>
            </a:r>
            <a:r>
              <a:rPr kumimoji="1" lang="en-US" altLang="ja-JP" dirty="0" smtClean="0">
                <a:ea typeface="ＭＳ Ｐゴシック" charset="-128"/>
                <a:cs typeface="ＭＳ Ｐゴシック" charset="-128"/>
              </a:rPr>
              <a:t> congested it is</a:t>
            </a:r>
          </a:p>
          <a:p>
            <a:pPr algn="l">
              <a:spcBef>
                <a:spcPct val="50000"/>
              </a:spcBef>
              <a:buFontTx/>
              <a:buChar char="•"/>
            </a:pPr>
            <a:r>
              <a:rPr kumimoji="1" lang="en-US" altLang="ja-JP" dirty="0">
                <a:ea typeface="ＭＳ Ｐゴシック" charset="-128"/>
                <a:cs typeface="ＭＳ Ｐゴシック" charset="-128"/>
              </a:rPr>
              <a:t>Q</a:t>
            </a:r>
            <a:r>
              <a:rPr kumimoji="1" lang="en-US" altLang="ja-JP" dirty="0" smtClean="0">
                <a:ea typeface="ＭＳ Ｐゴシック" charset="-128"/>
                <a:cs typeface="ＭＳ Ｐゴシック" charset="-128"/>
              </a:rPr>
              <a:t>ueuing </a:t>
            </a:r>
            <a:r>
              <a:rPr kumimoji="1" lang="en-US" altLang="ja-JP" dirty="0">
                <a:ea typeface="ＭＳ Ｐゴシック" charset="-128"/>
                <a:cs typeface="ＭＳ Ｐゴシック" charset="-128"/>
              </a:rPr>
              <a:t>delay</a:t>
            </a:r>
          </a:p>
        </p:txBody>
      </p:sp>
      <p:sp>
        <p:nvSpPr>
          <p:cNvPr id="650265" name="Text Box 25"/>
          <p:cNvSpPr txBox="1">
            <a:spLocks noChangeArrowheads="1"/>
          </p:cNvSpPr>
          <p:nvPr/>
        </p:nvSpPr>
        <p:spPr bwMode="auto">
          <a:xfrm>
            <a:off x="1185863" y="6308725"/>
            <a:ext cx="7473950" cy="36671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i="1" u="sng">
                <a:ea typeface="ＭＳ Ｐゴシック" charset="-128"/>
                <a:cs typeface="ＭＳ Ｐゴシック" charset="-128"/>
              </a:rPr>
              <a:t>Need a method to enable clients estimate the delays in 802.11 networks</a:t>
            </a:r>
          </a:p>
        </p:txBody>
      </p:sp>
      <p:sp>
        <p:nvSpPr>
          <p:cNvPr id="650266" name="Rectangle 26"/>
          <p:cNvSpPr>
            <a:spLocks noChangeArrowheads="1"/>
          </p:cNvSpPr>
          <p:nvPr/>
        </p:nvSpPr>
        <p:spPr bwMode="auto">
          <a:xfrm>
            <a:off x="1403350" y="5661025"/>
            <a:ext cx="2647950" cy="366713"/>
          </a:xfrm>
          <a:prstGeom prst="rect">
            <a:avLst/>
          </a:prstGeom>
          <a:noFill/>
          <a:ln w="19050">
            <a:noFill/>
            <a:miter lim="800000"/>
            <a:headEnd/>
            <a:tailEnd/>
          </a:ln>
          <a:effectLst/>
        </p:spPr>
        <p:txBody>
          <a:bodyPr wrap="none">
            <a:prstTxWarp prst="textNoShape">
              <a:avLst/>
            </a:prstTxWarp>
            <a:spAutoFit/>
          </a:bodyPr>
          <a:lstStyle/>
          <a:p>
            <a:pPr algn="l">
              <a:spcBef>
                <a:spcPct val="50000"/>
              </a:spcBef>
            </a:pPr>
            <a:r>
              <a:rPr kumimoji="1" lang="en-US" altLang="ja-JP">
                <a:ea typeface="ＭＳ Ｐゴシック" charset="-128"/>
                <a:cs typeface="ＭＳ Ｐゴシック" charset="-128"/>
              </a:rPr>
              <a:t>Basic Service Set (BSS)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 name="Date Placeholder 3"/>
          <p:cNvSpPr>
            <a:spLocks noGrp="1"/>
          </p:cNvSpPr>
          <p:nvPr>
            <p:ph type="dt" sz="half" idx="10"/>
          </p:nvPr>
        </p:nvSpPr>
        <p:spPr/>
        <p:txBody>
          <a:bodyPr/>
          <a:lstStyle/>
          <a:p>
            <a:r>
              <a:rPr lang="en-US" smtClean="0"/>
              <a:t>November 2008</a:t>
            </a:r>
            <a:endParaRPr lang="en-US"/>
          </a:p>
        </p:txBody>
      </p:sp>
      <p:sp>
        <p:nvSpPr>
          <p:cNvPr id="370690" name="Rectangle 2"/>
          <p:cNvSpPr>
            <a:spLocks noGrp="1" noChangeArrowheads="1"/>
          </p:cNvSpPr>
          <p:nvPr>
            <p:ph type="title"/>
          </p:nvPr>
        </p:nvSpPr>
        <p:spPr/>
        <p:txBody>
          <a:bodyPr/>
          <a:lstStyle/>
          <a:p>
            <a:r>
              <a:rPr lang="en-US" altLang="ko-KR" sz="4000">
                <a:ea typeface="굴림" charset="-127"/>
                <a:cs typeface="굴림" charset="-127"/>
              </a:rPr>
              <a:t>Fast Layer 2 Handoff </a:t>
            </a:r>
            <a:br>
              <a:rPr lang="en-US" altLang="ko-KR" sz="4000">
                <a:ea typeface="굴림" charset="-127"/>
                <a:cs typeface="굴림" charset="-127"/>
              </a:rPr>
            </a:br>
            <a:r>
              <a:rPr lang="en-US" altLang="ko-KR" sz="2400">
                <a:ea typeface="굴림" charset="-127"/>
                <a:cs typeface="굴림" charset="-127"/>
              </a:rPr>
              <a:t>Layer 2 Handoff delay</a:t>
            </a:r>
            <a:endParaRPr lang="en-US" sz="2400">
              <a:ea typeface="굴림" charset="-127"/>
              <a:cs typeface="굴림" charset="-127"/>
            </a:endParaRPr>
          </a:p>
        </p:txBody>
      </p:sp>
      <p:grpSp>
        <p:nvGrpSpPr>
          <p:cNvPr id="370738" name="Group 50"/>
          <p:cNvGrpSpPr>
            <a:grpSpLocks/>
          </p:cNvGrpSpPr>
          <p:nvPr/>
        </p:nvGrpSpPr>
        <p:grpSpPr bwMode="auto">
          <a:xfrm>
            <a:off x="685800" y="1371600"/>
            <a:ext cx="8001000" cy="4724400"/>
            <a:chOff x="144" y="432"/>
            <a:chExt cx="5520" cy="3408"/>
          </a:xfrm>
        </p:grpSpPr>
        <p:sp>
          <p:nvSpPr>
            <p:cNvPr id="370739" name="Line 51"/>
            <p:cNvSpPr>
              <a:spLocks noChangeShapeType="1"/>
            </p:cNvSpPr>
            <p:nvPr/>
          </p:nvSpPr>
          <p:spPr bwMode="auto">
            <a:xfrm>
              <a:off x="1771" y="882"/>
              <a:ext cx="0" cy="2958"/>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40" name="Line 52"/>
            <p:cNvSpPr>
              <a:spLocks noChangeShapeType="1"/>
            </p:cNvSpPr>
            <p:nvPr/>
          </p:nvSpPr>
          <p:spPr bwMode="auto">
            <a:xfrm>
              <a:off x="3921" y="2554"/>
              <a:ext cx="0" cy="1286"/>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41" name="Rectangle 53"/>
            <p:cNvSpPr>
              <a:spLocks noChangeArrowheads="1"/>
            </p:cNvSpPr>
            <p:nvPr/>
          </p:nvSpPr>
          <p:spPr bwMode="auto">
            <a:xfrm>
              <a:off x="3747" y="818"/>
              <a:ext cx="290" cy="1544"/>
            </a:xfrm>
            <a:prstGeom prst="rect">
              <a:avLst/>
            </a:prstGeom>
            <a:solidFill>
              <a:srgbClr val="BBE0E3"/>
            </a:solidFill>
            <a:ln w="9525">
              <a:solidFill>
                <a:srgbClr val="000000"/>
              </a:solidFill>
              <a:prstDash val="dash"/>
              <a:miter lim="800000"/>
              <a:headEnd/>
              <a:tailEnd/>
            </a:ln>
            <a:effectLst/>
          </p:spPr>
          <p:txBody>
            <a:bodyPr wrap="none" anchor="ctr">
              <a:prstTxWarp prst="textNoShape">
                <a:avLst/>
              </a:prstTxWarp>
            </a:bodyPr>
            <a:lstStyle/>
            <a:p>
              <a:endParaRPr lang="en-US"/>
            </a:p>
          </p:txBody>
        </p:sp>
        <p:sp>
          <p:nvSpPr>
            <p:cNvPr id="370742" name="Text Box 54"/>
            <p:cNvSpPr txBox="1">
              <a:spLocks noChangeArrowheads="1"/>
            </p:cNvSpPr>
            <p:nvPr/>
          </p:nvSpPr>
          <p:spPr bwMode="auto">
            <a:xfrm>
              <a:off x="3408" y="432"/>
              <a:ext cx="988" cy="37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rgbClr val="000000"/>
                  </a:solidFill>
                </a:rPr>
                <a:t>APs available on all channels</a:t>
              </a:r>
            </a:p>
          </p:txBody>
        </p:sp>
        <p:sp>
          <p:nvSpPr>
            <p:cNvPr id="370743" name="Text Box 55"/>
            <p:cNvSpPr txBox="1">
              <a:spLocks noChangeArrowheads="1"/>
            </p:cNvSpPr>
            <p:nvPr/>
          </p:nvSpPr>
          <p:spPr bwMode="auto">
            <a:xfrm>
              <a:off x="3688" y="2362"/>
              <a:ext cx="814" cy="219"/>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New AP</a:t>
              </a:r>
            </a:p>
          </p:txBody>
        </p:sp>
        <p:sp>
          <p:nvSpPr>
            <p:cNvPr id="370744" name="Line 56"/>
            <p:cNvSpPr>
              <a:spLocks noChangeShapeType="1"/>
            </p:cNvSpPr>
            <p:nvPr/>
          </p:nvSpPr>
          <p:spPr bwMode="auto">
            <a:xfrm>
              <a:off x="1771" y="1010"/>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5" name="Line 57"/>
            <p:cNvSpPr>
              <a:spLocks noChangeShapeType="1"/>
            </p:cNvSpPr>
            <p:nvPr/>
          </p:nvSpPr>
          <p:spPr bwMode="auto">
            <a:xfrm>
              <a:off x="1771" y="1654"/>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6" name="Line 58"/>
            <p:cNvSpPr>
              <a:spLocks noChangeShapeType="1"/>
            </p:cNvSpPr>
            <p:nvPr/>
          </p:nvSpPr>
          <p:spPr bwMode="auto">
            <a:xfrm flipH="1">
              <a:off x="1771" y="1268"/>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7" name="Line 59"/>
            <p:cNvSpPr>
              <a:spLocks noChangeShapeType="1"/>
            </p:cNvSpPr>
            <p:nvPr/>
          </p:nvSpPr>
          <p:spPr bwMode="auto">
            <a:xfrm flipH="1">
              <a:off x="1771" y="1396"/>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8" name="Line 60"/>
            <p:cNvSpPr>
              <a:spLocks noChangeShapeType="1"/>
            </p:cNvSpPr>
            <p:nvPr/>
          </p:nvSpPr>
          <p:spPr bwMode="auto">
            <a:xfrm flipH="1">
              <a:off x="1771" y="1910"/>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9" name="Line 61"/>
            <p:cNvSpPr>
              <a:spLocks noChangeShapeType="1"/>
            </p:cNvSpPr>
            <p:nvPr/>
          </p:nvSpPr>
          <p:spPr bwMode="auto">
            <a:xfrm flipH="1">
              <a:off x="1771" y="2040"/>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0" name="Line 62"/>
            <p:cNvSpPr>
              <a:spLocks noChangeShapeType="1"/>
            </p:cNvSpPr>
            <p:nvPr/>
          </p:nvSpPr>
          <p:spPr bwMode="auto">
            <a:xfrm flipH="1">
              <a:off x="1771" y="2168"/>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1" name="Line 63"/>
            <p:cNvSpPr>
              <a:spLocks noChangeShapeType="1"/>
            </p:cNvSpPr>
            <p:nvPr/>
          </p:nvSpPr>
          <p:spPr bwMode="auto">
            <a:xfrm>
              <a:off x="1771" y="2746"/>
              <a:ext cx="215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2" name="Line 64"/>
            <p:cNvSpPr>
              <a:spLocks noChangeShapeType="1"/>
            </p:cNvSpPr>
            <p:nvPr/>
          </p:nvSpPr>
          <p:spPr bwMode="auto">
            <a:xfrm>
              <a:off x="1771" y="3262"/>
              <a:ext cx="2150"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3" name="Line 65"/>
            <p:cNvSpPr>
              <a:spLocks noChangeShapeType="1"/>
            </p:cNvSpPr>
            <p:nvPr/>
          </p:nvSpPr>
          <p:spPr bwMode="auto">
            <a:xfrm flipH="1">
              <a:off x="1771" y="3004"/>
              <a:ext cx="2150"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4" name="Line 66"/>
            <p:cNvSpPr>
              <a:spLocks noChangeShapeType="1"/>
            </p:cNvSpPr>
            <p:nvPr/>
          </p:nvSpPr>
          <p:spPr bwMode="auto">
            <a:xfrm flipH="1">
              <a:off x="1771" y="3518"/>
              <a:ext cx="215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5" name="Line 67"/>
            <p:cNvSpPr>
              <a:spLocks noChangeShapeType="1"/>
            </p:cNvSpPr>
            <p:nvPr/>
          </p:nvSpPr>
          <p:spPr bwMode="auto">
            <a:xfrm flipH="1">
              <a:off x="144" y="1010"/>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6" name="Line 68"/>
            <p:cNvSpPr>
              <a:spLocks noChangeShapeType="1"/>
            </p:cNvSpPr>
            <p:nvPr/>
          </p:nvSpPr>
          <p:spPr bwMode="auto">
            <a:xfrm flipH="1">
              <a:off x="144" y="2746"/>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7" name="Line 69"/>
            <p:cNvSpPr>
              <a:spLocks noChangeShapeType="1"/>
            </p:cNvSpPr>
            <p:nvPr/>
          </p:nvSpPr>
          <p:spPr bwMode="auto">
            <a:xfrm flipH="1">
              <a:off x="144" y="3262"/>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8" name="Line 70"/>
            <p:cNvSpPr>
              <a:spLocks noChangeShapeType="1"/>
            </p:cNvSpPr>
            <p:nvPr/>
          </p:nvSpPr>
          <p:spPr bwMode="auto">
            <a:xfrm flipH="1">
              <a:off x="144" y="3648"/>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9" name="Line 71"/>
            <p:cNvSpPr>
              <a:spLocks noChangeShapeType="1"/>
            </p:cNvSpPr>
            <p:nvPr/>
          </p:nvSpPr>
          <p:spPr bwMode="auto">
            <a:xfrm>
              <a:off x="841" y="1010"/>
              <a:ext cx="0" cy="836"/>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0" name="Line 72"/>
            <p:cNvSpPr>
              <a:spLocks noChangeShapeType="1"/>
            </p:cNvSpPr>
            <p:nvPr/>
          </p:nvSpPr>
          <p:spPr bwMode="auto">
            <a:xfrm>
              <a:off x="841" y="2104"/>
              <a:ext cx="0" cy="642"/>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1" name="Line 73"/>
            <p:cNvSpPr>
              <a:spLocks noChangeShapeType="1"/>
            </p:cNvSpPr>
            <p:nvPr/>
          </p:nvSpPr>
          <p:spPr bwMode="auto">
            <a:xfrm>
              <a:off x="841" y="2746"/>
              <a:ext cx="0" cy="194"/>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2" name="Line 74"/>
            <p:cNvSpPr>
              <a:spLocks noChangeShapeType="1"/>
            </p:cNvSpPr>
            <p:nvPr/>
          </p:nvSpPr>
          <p:spPr bwMode="auto">
            <a:xfrm>
              <a:off x="841" y="3068"/>
              <a:ext cx="0" cy="19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3" name="Text Box 75"/>
            <p:cNvSpPr txBox="1">
              <a:spLocks noChangeArrowheads="1"/>
            </p:cNvSpPr>
            <p:nvPr/>
          </p:nvSpPr>
          <p:spPr bwMode="auto">
            <a:xfrm>
              <a:off x="493" y="1873"/>
              <a:ext cx="871" cy="219"/>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Delay</a:t>
              </a:r>
            </a:p>
          </p:txBody>
        </p:sp>
        <p:sp>
          <p:nvSpPr>
            <p:cNvPr id="370764" name="Text Box 76"/>
            <p:cNvSpPr txBox="1">
              <a:spLocks noChangeArrowheads="1"/>
            </p:cNvSpPr>
            <p:nvPr/>
          </p:nvSpPr>
          <p:spPr bwMode="auto">
            <a:xfrm>
              <a:off x="144" y="2876"/>
              <a:ext cx="1684"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Open Authentication Delay</a:t>
              </a:r>
            </a:p>
          </p:txBody>
        </p:sp>
        <p:sp>
          <p:nvSpPr>
            <p:cNvPr id="370765" name="Text Box 77"/>
            <p:cNvSpPr txBox="1">
              <a:spLocks noChangeArrowheads="1"/>
            </p:cNvSpPr>
            <p:nvPr/>
          </p:nvSpPr>
          <p:spPr bwMode="auto">
            <a:xfrm>
              <a:off x="202" y="3326"/>
              <a:ext cx="1685"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Open Association Delay</a:t>
              </a:r>
            </a:p>
          </p:txBody>
        </p:sp>
        <p:sp>
          <p:nvSpPr>
            <p:cNvPr id="370766" name="Line 78"/>
            <p:cNvSpPr>
              <a:spLocks noChangeShapeType="1"/>
            </p:cNvSpPr>
            <p:nvPr/>
          </p:nvSpPr>
          <p:spPr bwMode="auto">
            <a:xfrm flipH="1">
              <a:off x="841" y="3518"/>
              <a:ext cx="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7" name="Line 79"/>
            <p:cNvSpPr>
              <a:spLocks noChangeShapeType="1"/>
            </p:cNvSpPr>
            <p:nvPr/>
          </p:nvSpPr>
          <p:spPr bwMode="auto">
            <a:xfrm>
              <a:off x="841" y="3262"/>
              <a:ext cx="0" cy="128"/>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8" name="Text Box 80"/>
            <p:cNvSpPr txBox="1">
              <a:spLocks noChangeArrowheads="1"/>
            </p:cNvSpPr>
            <p:nvPr/>
          </p:nvSpPr>
          <p:spPr bwMode="auto">
            <a:xfrm>
              <a:off x="1872" y="843"/>
              <a:ext cx="1816"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Request (broadcast)</a:t>
              </a:r>
            </a:p>
          </p:txBody>
        </p:sp>
        <p:sp>
          <p:nvSpPr>
            <p:cNvPr id="370769" name="Text Box 81"/>
            <p:cNvSpPr txBox="1">
              <a:spLocks noChangeArrowheads="1"/>
            </p:cNvSpPr>
            <p:nvPr/>
          </p:nvSpPr>
          <p:spPr bwMode="auto">
            <a:xfrm>
              <a:off x="2120" y="1102"/>
              <a:ext cx="1278"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Response(s)</a:t>
              </a:r>
            </a:p>
          </p:txBody>
        </p:sp>
        <p:sp>
          <p:nvSpPr>
            <p:cNvPr id="370770" name="Text Box 82"/>
            <p:cNvSpPr txBox="1">
              <a:spLocks noChangeArrowheads="1"/>
            </p:cNvSpPr>
            <p:nvPr/>
          </p:nvSpPr>
          <p:spPr bwMode="auto">
            <a:xfrm>
              <a:off x="2061" y="2579"/>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Request</a:t>
              </a:r>
            </a:p>
          </p:txBody>
        </p:sp>
        <p:sp>
          <p:nvSpPr>
            <p:cNvPr id="370771" name="Text Box 83"/>
            <p:cNvSpPr txBox="1">
              <a:spLocks noChangeArrowheads="1"/>
            </p:cNvSpPr>
            <p:nvPr/>
          </p:nvSpPr>
          <p:spPr bwMode="auto">
            <a:xfrm>
              <a:off x="2061" y="2837"/>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Response</a:t>
              </a:r>
            </a:p>
          </p:txBody>
        </p:sp>
        <p:sp>
          <p:nvSpPr>
            <p:cNvPr id="370772" name="Text Box 84"/>
            <p:cNvSpPr txBox="1">
              <a:spLocks noChangeArrowheads="1"/>
            </p:cNvSpPr>
            <p:nvPr/>
          </p:nvSpPr>
          <p:spPr bwMode="auto">
            <a:xfrm>
              <a:off x="2061" y="3351"/>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Association Response</a:t>
              </a:r>
            </a:p>
          </p:txBody>
        </p:sp>
        <p:sp>
          <p:nvSpPr>
            <p:cNvPr id="370773" name="Text Box 85"/>
            <p:cNvSpPr txBox="1">
              <a:spLocks noChangeArrowheads="1"/>
            </p:cNvSpPr>
            <p:nvPr/>
          </p:nvSpPr>
          <p:spPr bwMode="auto">
            <a:xfrm>
              <a:off x="2061" y="3093"/>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Association Request</a:t>
              </a:r>
            </a:p>
          </p:txBody>
        </p:sp>
        <p:sp>
          <p:nvSpPr>
            <p:cNvPr id="370774" name="Line 86"/>
            <p:cNvSpPr>
              <a:spLocks noChangeShapeType="1"/>
            </p:cNvSpPr>
            <p:nvPr/>
          </p:nvSpPr>
          <p:spPr bwMode="auto">
            <a:xfrm flipH="1">
              <a:off x="4037" y="1010"/>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5" name="Line 87"/>
            <p:cNvSpPr>
              <a:spLocks noChangeShapeType="1"/>
            </p:cNvSpPr>
            <p:nvPr/>
          </p:nvSpPr>
          <p:spPr bwMode="auto">
            <a:xfrm flipH="1">
              <a:off x="3921" y="2746"/>
              <a:ext cx="1743"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6" name="Line 88"/>
            <p:cNvSpPr>
              <a:spLocks noChangeShapeType="1"/>
            </p:cNvSpPr>
            <p:nvPr/>
          </p:nvSpPr>
          <p:spPr bwMode="auto">
            <a:xfrm flipH="1">
              <a:off x="3921" y="3648"/>
              <a:ext cx="1743"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7" name="Line 89"/>
            <p:cNvSpPr>
              <a:spLocks noChangeShapeType="1"/>
            </p:cNvSpPr>
            <p:nvPr/>
          </p:nvSpPr>
          <p:spPr bwMode="auto">
            <a:xfrm flipV="1">
              <a:off x="4851" y="1010"/>
              <a:ext cx="0" cy="64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78" name="Line 90"/>
            <p:cNvSpPr>
              <a:spLocks noChangeShapeType="1"/>
            </p:cNvSpPr>
            <p:nvPr/>
          </p:nvSpPr>
          <p:spPr bwMode="auto">
            <a:xfrm flipV="1">
              <a:off x="4851" y="2746"/>
              <a:ext cx="0" cy="322"/>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79" name="Line 91"/>
            <p:cNvSpPr>
              <a:spLocks noChangeShapeType="1"/>
            </p:cNvSpPr>
            <p:nvPr/>
          </p:nvSpPr>
          <p:spPr bwMode="auto">
            <a:xfrm flipV="1">
              <a:off x="4851" y="2040"/>
              <a:ext cx="0" cy="706"/>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80" name="Line 92"/>
            <p:cNvSpPr>
              <a:spLocks noChangeShapeType="1"/>
            </p:cNvSpPr>
            <p:nvPr/>
          </p:nvSpPr>
          <p:spPr bwMode="auto">
            <a:xfrm flipV="1">
              <a:off x="4851" y="3326"/>
              <a:ext cx="0" cy="322"/>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81" name="Text Box 93"/>
            <p:cNvSpPr txBox="1">
              <a:spLocks noChangeArrowheads="1"/>
            </p:cNvSpPr>
            <p:nvPr/>
          </p:nvSpPr>
          <p:spPr bwMode="auto">
            <a:xfrm>
              <a:off x="4386" y="1717"/>
              <a:ext cx="1162"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Discovery Phase</a:t>
              </a:r>
            </a:p>
          </p:txBody>
        </p:sp>
        <p:sp>
          <p:nvSpPr>
            <p:cNvPr id="370782" name="Text Box 94"/>
            <p:cNvSpPr txBox="1">
              <a:spLocks noChangeArrowheads="1"/>
            </p:cNvSpPr>
            <p:nvPr/>
          </p:nvSpPr>
          <p:spPr bwMode="auto">
            <a:xfrm>
              <a:off x="4211" y="3068"/>
              <a:ext cx="133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Phase</a:t>
              </a:r>
            </a:p>
          </p:txBody>
        </p:sp>
        <p:sp>
          <p:nvSpPr>
            <p:cNvPr id="370783" name="Text Box 95"/>
            <p:cNvSpPr txBox="1">
              <a:spLocks noChangeArrowheads="1"/>
            </p:cNvSpPr>
            <p:nvPr/>
          </p:nvSpPr>
          <p:spPr bwMode="auto">
            <a:xfrm>
              <a:off x="1422" y="624"/>
              <a:ext cx="872"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Mobile Node</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en-US" smtClean="0"/>
              <a:t>November 2008</a:t>
            </a:r>
            <a:endParaRPr lang="en-US"/>
          </a:p>
        </p:txBody>
      </p:sp>
      <p:sp>
        <p:nvSpPr>
          <p:cNvPr id="652290" name="Rectangle 2"/>
          <p:cNvSpPr>
            <a:spLocks noGrp="1" noChangeArrowheads="1"/>
          </p:cNvSpPr>
          <p:nvPr>
            <p:ph type="title"/>
          </p:nvPr>
        </p:nvSpPr>
        <p:spPr>
          <a:xfrm>
            <a:off x="1143000" y="152400"/>
            <a:ext cx="7772400" cy="1143000"/>
          </a:xfrm>
        </p:spPr>
        <p:txBody>
          <a:bodyPr/>
          <a:lstStyle/>
          <a:p>
            <a:r>
              <a:rPr lang="en-US" altLang="ja-JP" sz="4000"/>
              <a:t>DDE and CAC using IBIT</a:t>
            </a:r>
            <a:br>
              <a:rPr lang="en-US" altLang="ja-JP" sz="4000"/>
            </a:br>
            <a:r>
              <a:rPr lang="en-US" altLang="ja-JP" sz="2400"/>
              <a:t>Queuing Delay Estimation</a:t>
            </a:r>
          </a:p>
        </p:txBody>
      </p:sp>
      <p:sp>
        <p:nvSpPr>
          <p:cNvPr id="652291" name="Line 3"/>
          <p:cNvSpPr>
            <a:spLocks noChangeShapeType="1"/>
          </p:cNvSpPr>
          <p:nvPr/>
        </p:nvSpPr>
        <p:spPr bwMode="auto">
          <a:xfrm>
            <a:off x="1403350" y="4130675"/>
            <a:ext cx="698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2292" name="Text Box 4"/>
          <p:cNvSpPr txBox="1">
            <a:spLocks noChangeArrowheads="1"/>
          </p:cNvSpPr>
          <p:nvPr/>
        </p:nvSpPr>
        <p:spPr bwMode="auto">
          <a:xfrm>
            <a:off x="304800" y="3914775"/>
            <a:ext cx="8826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Up link</a:t>
            </a:r>
          </a:p>
        </p:txBody>
      </p:sp>
      <p:sp>
        <p:nvSpPr>
          <p:cNvPr id="652293" name="Rectangle 5"/>
          <p:cNvSpPr>
            <a:spLocks noChangeArrowheads="1"/>
          </p:cNvSpPr>
          <p:nvPr/>
        </p:nvSpPr>
        <p:spPr bwMode="auto">
          <a:xfrm>
            <a:off x="5076825" y="3770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294" name="Rectangle 6"/>
          <p:cNvSpPr>
            <a:spLocks noChangeArrowheads="1"/>
          </p:cNvSpPr>
          <p:nvPr/>
        </p:nvSpPr>
        <p:spPr bwMode="auto">
          <a:xfrm>
            <a:off x="7740650" y="3770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295" name="Rectangle 7"/>
          <p:cNvSpPr>
            <a:spLocks noChangeArrowheads="1"/>
          </p:cNvSpPr>
          <p:nvPr/>
        </p:nvSpPr>
        <p:spPr bwMode="auto">
          <a:xfrm>
            <a:off x="1835150" y="3770313"/>
            <a:ext cx="360363" cy="360362"/>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kumimoji="1" lang="en-US">
              <a:ea typeface="ＭＳ Ｐゴシック" charset="-128"/>
              <a:cs typeface="ＭＳ Ｐゴシック" charset="-128"/>
            </a:endParaRPr>
          </a:p>
        </p:txBody>
      </p:sp>
      <p:sp>
        <p:nvSpPr>
          <p:cNvPr id="652296" name="Line 8"/>
          <p:cNvSpPr>
            <a:spLocks noChangeShapeType="1"/>
          </p:cNvSpPr>
          <p:nvPr/>
        </p:nvSpPr>
        <p:spPr bwMode="auto">
          <a:xfrm flipH="1">
            <a:off x="1835150" y="3500438"/>
            <a:ext cx="1657350" cy="938212"/>
          </a:xfrm>
          <a:prstGeom prst="line">
            <a:avLst/>
          </a:prstGeom>
          <a:noFill/>
          <a:ln w="19050" cap="rnd">
            <a:solidFill>
              <a:schemeClr val="tx1"/>
            </a:solidFill>
            <a:prstDash val="sysDot"/>
            <a:round/>
            <a:headEnd/>
            <a:tailEnd/>
          </a:ln>
          <a:effectLst/>
        </p:spPr>
        <p:txBody>
          <a:bodyPr>
            <a:prstTxWarp prst="textNoShape">
              <a:avLst/>
            </a:prstTxWarp>
          </a:bodyPr>
          <a:lstStyle/>
          <a:p>
            <a:endParaRPr lang="en-US"/>
          </a:p>
        </p:txBody>
      </p:sp>
      <p:sp>
        <p:nvSpPr>
          <p:cNvPr id="652297" name="Text Box 9"/>
          <p:cNvSpPr txBox="1">
            <a:spLocks noChangeArrowheads="1"/>
          </p:cNvSpPr>
          <p:nvPr/>
        </p:nvSpPr>
        <p:spPr bwMode="auto">
          <a:xfrm>
            <a:off x="735013" y="4457700"/>
            <a:ext cx="7435850" cy="146526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u="sng">
                <a:ea typeface="ＭＳ Ｐゴシック" charset="-128"/>
                <a:cs typeface="ＭＳ Ｐゴシック" charset="-128"/>
              </a:rPr>
              <a:t>This duration should be the maximum queuing delay for an extra packet</a:t>
            </a:r>
          </a:p>
          <a:p>
            <a:pPr algn="l">
              <a:buFontTx/>
              <a:buChar char="•"/>
            </a:pPr>
            <a:r>
              <a:rPr kumimoji="1" lang="en-US" altLang="ja-JP">
                <a:ea typeface="ＭＳ Ｐゴシック" charset="-128"/>
                <a:cs typeface="ＭＳ Ｐゴシック" charset="-128"/>
              </a:rPr>
              <a:t> </a:t>
            </a:r>
            <a:r>
              <a:rPr kumimoji="1" lang="en-US" altLang="ja-JP" i="1">
                <a:ea typeface="ＭＳ Ｐゴシック" charset="-128"/>
                <a:cs typeface="ＭＳ Ｐゴシック" charset="-128"/>
              </a:rPr>
              <a:t>If so, delay estimation would be possible:</a:t>
            </a:r>
          </a:p>
          <a:p>
            <a:pPr lvl="1" algn="l">
              <a:buFontTx/>
              <a:buChar char="•"/>
            </a:pPr>
            <a:r>
              <a:rPr kumimoji="1" lang="en-US" altLang="ja-JP" i="1">
                <a:ea typeface="ＭＳ Ｐゴシック" charset="-128"/>
                <a:cs typeface="ＭＳ Ｐゴシック" charset="-128"/>
              </a:rPr>
              <a:t> without sending any additional traffic</a:t>
            </a:r>
          </a:p>
          <a:p>
            <a:pPr lvl="1" algn="l">
              <a:buFontTx/>
              <a:buChar char="•"/>
            </a:pPr>
            <a:r>
              <a:rPr kumimoji="1" lang="en-US" altLang="ja-JP" i="1">
                <a:ea typeface="ＭＳ Ｐゴシック" charset="-128"/>
                <a:cs typeface="ＭＳ Ｐゴシック" charset="-128"/>
              </a:rPr>
              <a:t> by any node at anywhere in BSS </a:t>
            </a:r>
            <a:br>
              <a:rPr kumimoji="1" lang="en-US" altLang="ja-JP" i="1">
                <a:ea typeface="ＭＳ Ｐゴシック" charset="-128"/>
                <a:cs typeface="ＭＳ Ｐゴシック" charset="-128"/>
              </a:rPr>
            </a:br>
            <a:r>
              <a:rPr kumimoji="1" lang="en-US" altLang="ja-JP">
                <a:ea typeface="ＭＳ Ｐゴシック" charset="-128"/>
                <a:cs typeface="ＭＳ Ｐゴシック" charset="-128"/>
              </a:rPr>
              <a:t>   (Can hear ACKs from AP even for hidden nodes)</a:t>
            </a:r>
          </a:p>
        </p:txBody>
      </p:sp>
      <p:sp>
        <p:nvSpPr>
          <p:cNvPr id="652298" name="AutoShape 10"/>
          <p:cNvSpPr>
            <a:spLocks noChangeArrowheads="1"/>
          </p:cNvSpPr>
          <p:nvPr/>
        </p:nvSpPr>
        <p:spPr bwMode="auto">
          <a:xfrm>
            <a:off x="611188" y="4437063"/>
            <a:ext cx="7921625" cy="1511300"/>
          </a:xfrm>
          <a:prstGeom prst="roundRect">
            <a:avLst>
              <a:gd name="adj" fmla="val 16667"/>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52299" name="AutoShape 11"/>
          <p:cNvSpPr>
            <a:spLocks noChangeArrowheads="1"/>
          </p:cNvSpPr>
          <p:nvPr/>
        </p:nvSpPr>
        <p:spPr bwMode="auto">
          <a:xfrm rot="5400000">
            <a:off x="1512094" y="6093619"/>
            <a:ext cx="433388" cy="4318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2300" name="Text Box 12"/>
          <p:cNvSpPr txBox="1">
            <a:spLocks noChangeArrowheads="1"/>
          </p:cNvSpPr>
          <p:nvPr/>
        </p:nvSpPr>
        <p:spPr bwMode="auto">
          <a:xfrm>
            <a:off x="1924050" y="6157913"/>
            <a:ext cx="6069013" cy="396875"/>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sz="2000" u="sng">
                <a:ea typeface="ＭＳ Ｐゴシック" charset="-128"/>
                <a:cs typeface="ＭＳ Ｐゴシック" charset="-128"/>
              </a:rPr>
              <a:t>Clients can determine how long packets are delayed</a:t>
            </a:r>
          </a:p>
        </p:txBody>
      </p:sp>
      <p:sp>
        <p:nvSpPr>
          <p:cNvPr id="652301" name="Text Box 13"/>
          <p:cNvSpPr txBox="1">
            <a:spLocks noChangeArrowheads="1"/>
          </p:cNvSpPr>
          <p:nvPr/>
        </p:nvSpPr>
        <p:spPr bwMode="auto">
          <a:xfrm>
            <a:off x="452438" y="1268413"/>
            <a:ext cx="6724650" cy="641350"/>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b="1">
                <a:ea typeface="ＭＳ Ｐゴシック" charset="-128"/>
                <a:cs typeface="ＭＳ Ｐゴシック" charset="-128"/>
              </a:rPr>
              <a:t>Nodes can sense others’ transmissions in 802.11 networks</a:t>
            </a:r>
          </a:p>
          <a:p>
            <a:pPr algn="l"/>
            <a:r>
              <a:rPr kumimoji="1" lang="en-US" altLang="ja-JP" b="1">
                <a:ea typeface="ＭＳ Ｐゴシック" charset="-128"/>
                <a:cs typeface="ＭＳ Ｐゴシック" charset="-128"/>
              </a:rPr>
              <a:t>Can we get any useful information by listening the medium?</a:t>
            </a:r>
          </a:p>
        </p:txBody>
      </p:sp>
      <p:grpSp>
        <p:nvGrpSpPr>
          <p:cNvPr id="652302" name="Group 14"/>
          <p:cNvGrpSpPr>
            <a:grpSpLocks/>
          </p:cNvGrpSpPr>
          <p:nvPr/>
        </p:nvGrpSpPr>
        <p:grpSpPr bwMode="auto">
          <a:xfrm>
            <a:off x="231775" y="1916113"/>
            <a:ext cx="8512175" cy="1519237"/>
            <a:chOff x="146" y="1207"/>
            <a:chExt cx="5362" cy="957"/>
          </a:xfrm>
        </p:grpSpPr>
        <p:sp>
          <p:nvSpPr>
            <p:cNvPr id="652303" name="Line 15"/>
            <p:cNvSpPr>
              <a:spLocks noChangeShapeType="1"/>
            </p:cNvSpPr>
            <p:nvPr/>
          </p:nvSpPr>
          <p:spPr bwMode="auto">
            <a:xfrm>
              <a:off x="884" y="1785"/>
              <a:ext cx="4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2304" name="Rectangle 16"/>
            <p:cNvSpPr>
              <a:spLocks noChangeArrowheads="1"/>
            </p:cNvSpPr>
            <p:nvPr/>
          </p:nvSpPr>
          <p:spPr bwMode="auto">
            <a:xfrm>
              <a:off x="2290"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05" name="Text Box 17"/>
            <p:cNvSpPr txBox="1">
              <a:spLocks noChangeArrowheads="1"/>
            </p:cNvSpPr>
            <p:nvPr/>
          </p:nvSpPr>
          <p:spPr bwMode="auto">
            <a:xfrm>
              <a:off x="146" y="1662"/>
              <a:ext cx="740" cy="231"/>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Down link</a:t>
              </a:r>
            </a:p>
          </p:txBody>
        </p:sp>
        <p:sp>
          <p:nvSpPr>
            <p:cNvPr id="652306" name="Rectangle 18"/>
            <p:cNvSpPr>
              <a:spLocks noChangeArrowheads="1"/>
            </p:cNvSpPr>
            <p:nvPr/>
          </p:nvSpPr>
          <p:spPr bwMode="auto">
            <a:xfrm>
              <a:off x="884" y="1559"/>
              <a:ext cx="227" cy="227"/>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kumimoji="1" lang="en-US">
                <a:ea typeface="ＭＳ Ｐゴシック" charset="-128"/>
                <a:cs typeface="ＭＳ Ｐゴシック" charset="-128"/>
              </a:endParaRPr>
            </a:p>
          </p:txBody>
        </p:sp>
        <p:sp>
          <p:nvSpPr>
            <p:cNvPr id="652307" name="Rectangle 19"/>
            <p:cNvSpPr>
              <a:spLocks noChangeArrowheads="1"/>
            </p:cNvSpPr>
            <p:nvPr/>
          </p:nvSpPr>
          <p:spPr bwMode="auto">
            <a:xfrm>
              <a:off x="2608"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08" name="Rectangle 20"/>
            <p:cNvSpPr>
              <a:spLocks noChangeArrowheads="1"/>
            </p:cNvSpPr>
            <p:nvPr/>
          </p:nvSpPr>
          <p:spPr bwMode="auto">
            <a:xfrm>
              <a:off x="2925"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09" name="Rectangle 21"/>
            <p:cNvSpPr>
              <a:spLocks noChangeArrowheads="1"/>
            </p:cNvSpPr>
            <p:nvPr/>
          </p:nvSpPr>
          <p:spPr bwMode="auto">
            <a:xfrm>
              <a:off x="3515"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10" name="Rectangle 22"/>
            <p:cNvSpPr>
              <a:spLocks noChangeArrowheads="1"/>
            </p:cNvSpPr>
            <p:nvPr/>
          </p:nvSpPr>
          <p:spPr bwMode="auto">
            <a:xfrm>
              <a:off x="4604"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11" name="Line 23"/>
            <p:cNvSpPr>
              <a:spLocks noChangeShapeType="1"/>
            </p:cNvSpPr>
            <p:nvPr/>
          </p:nvSpPr>
          <p:spPr bwMode="auto">
            <a:xfrm>
              <a:off x="3742" y="1649"/>
              <a:ext cx="86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52312" name="Line 24"/>
            <p:cNvSpPr>
              <a:spLocks noChangeShapeType="1"/>
            </p:cNvSpPr>
            <p:nvPr/>
          </p:nvSpPr>
          <p:spPr bwMode="auto">
            <a:xfrm>
              <a:off x="1429" y="1649"/>
              <a:ext cx="861"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52313" name="Line 25"/>
            <p:cNvSpPr>
              <a:spLocks noChangeShapeType="1"/>
            </p:cNvSpPr>
            <p:nvPr/>
          </p:nvSpPr>
          <p:spPr bwMode="auto">
            <a:xfrm>
              <a:off x="2289" y="1922"/>
              <a:ext cx="1451" cy="0"/>
            </a:xfrm>
            <a:prstGeom prst="line">
              <a:avLst/>
            </a:prstGeom>
            <a:noFill/>
            <a:ln w="38100">
              <a:solidFill>
                <a:srgbClr val="FF0000"/>
              </a:solidFill>
              <a:round/>
              <a:headEnd type="triangle" w="med" len="med"/>
              <a:tailEnd type="triangle" w="med" len="med"/>
            </a:ln>
            <a:effectLst/>
          </p:spPr>
          <p:txBody>
            <a:bodyPr>
              <a:prstTxWarp prst="textNoShape">
                <a:avLst/>
              </a:prstTxWarp>
            </a:bodyPr>
            <a:lstStyle/>
            <a:p>
              <a:endParaRPr lang="en-US"/>
            </a:p>
          </p:txBody>
        </p:sp>
        <p:sp>
          <p:nvSpPr>
            <p:cNvPr id="652314" name="Text Box 26"/>
            <p:cNvSpPr txBox="1">
              <a:spLocks noChangeArrowheads="1"/>
            </p:cNvSpPr>
            <p:nvPr/>
          </p:nvSpPr>
          <p:spPr bwMode="auto">
            <a:xfrm>
              <a:off x="1507" y="1389"/>
              <a:ext cx="660"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Idle time</a:t>
              </a:r>
            </a:p>
          </p:txBody>
        </p:sp>
        <p:sp>
          <p:nvSpPr>
            <p:cNvPr id="652315" name="Text Box 27"/>
            <p:cNvSpPr txBox="1">
              <a:spLocks noChangeArrowheads="1"/>
            </p:cNvSpPr>
            <p:nvPr/>
          </p:nvSpPr>
          <p:spPr bwMode="auto">
            <a:xfrm>
              <a:off x="3878" y="1422"/>
              <a:ext cx="660"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Idle time</a:t>
              </a:r>
            </a:p>
          </p:txBody>
        </p:sp>
        <p:sp>
          <p:nvSpPr>
            <p:cNvPr id="652316" name="Text Box 28"/>
            <p:cNvSpPr txBox="1">
              <a:spLocks noChangeArrowheads="1"/>
            </p:cNvSpPr>
            <p:nvPr/>
          </p:nvSpPr>
          <p:spPr bwMode="auto">
            <a:xfrm>
              <a:off x="2058" y="1933"/>
              <a:ext cx="1820"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Interval between idle times</a:t>
              </a:r>
            </a:p>
          </p:txBody>
        </p:sp>
        <p:sp>
          <p:nvSpPr>
            <p:cNvPr id="652317" name="Rectangle 29"/>
            <p:cNvSpPr>
              <a:spLocks noChangeArrowheads="1"/>
            </p:cNvSpPr>
            <p:nvPr/>
          </p:nvSpPr>
          <p:spPr bwMode="auto">
            <a:xfrm>
              <a:off x="3152" y="1207"/>
              <a:ext cx="227" cy="226"/>
            </a:xfrm>
            <a:prstGeom prst="rect">
              <a:avLst/>
            </a:prstGeom>
            <a:noFill/>
            <a:ln w="9525">
              <a:solidFill>
                <a:schemeClr val="tx1"/>
              </a:solidFill>
              <a:prstDash val="lgDash"/>
              <a:miter lim="800000"/>
              <a:headEnd/>
              <a:tailEnd/>
            </a:ln>
            <a:effectLst/>
          </p:spPr>
          <p:txBody>
            <a:bodyPr wrap="none" anchor="ctr">
              <a:prstTxWarp prst="textNoShape">
                <a:avLst/>
              </a:prstTxWarp>
            </a:bodyPr>
            <a:lstStyle/>
            <a:p>
              <a:endParaRPr lang="en-US"/>
            </a:p>
          </p:txBody>
        </p:sp>
        <p:sp>
          <p:nvSpPr>
            <p:cNvPr id="652318" name="Line 30"/>
            <p:cNvSpPr>
              <a:spLocks noChangeShapeType="1"/>
            </p:cNvSpPr>
            <p:nvPr/>
          </p:nvSpPr>
          <p:spPr bwMode="auto">
            <a:xfrm flipH="1">
              <a:off x="2472" y="1298"/>
              <a:ext cx="589" cy="136"/>
            </a:xfrm>
            <a:prstGeom prst="line">
              <a:avLst/>
            </a:prstGeom>
            <a:noFill/>
            <a:ln w="19050">
              <a:solidFill>
                <a:schemeClr val="tx1"/>
              </a:solidFill>
              <a:prstDash val="lgDash"/>
              <a:round/>
              <a:headEnd/>
              <a:tailEnd type="triangle" w="med" len="med"/>
            </a:ln>
            <a:effectLst/>
          </p:spPr>
          <p:txBody>
            <a:bodyPr>
              <a:prstTxWarp prst="textNoShape">
                <a:avLst/>
              </a:prstTxWarp>
            </a:bodyPr>
            <a:lstStyle/>
            <a:p>
              <a:endParaRPr lang="en-US"/>
            </a:p>
          </p:txBody>
        </p:sp>
        <p:sp>
          <p:nvSpPr>
            <p:cNvPr id="652319" name="Line 31"/>
            <p:cNvSpPr>
              <a:spLocks noChangeShapeType="1"/>
            </p:cNvSpPr>
            <p:nvPr/>
          </p:nvSpPr>
          <p:spPr bwMode="auto">
            <a:xfrm>
              <a:off x="3424" y="1298"/>
              <a:ext cx="272" cy="182"/>
            </a:xfrm>
            <a:prstGeom prst="line">
              <a:avLst/>
            </a:prstGeom>
            <a:noFill/>
            <a:ln w="19050">
              <a:solidFill>
                <a:schemeClr val="tx1"/>
              </a:solidFill>
              <a:prstDash val="lgDash"/>
              <a:round/>
              <a:headEnd/>
              <a:tailEnd type="triangle" w="med" len="med"/>
            </a:ln>
            <a:effectLst/>
          </p:spPr>
          <p:txBody>
            <a:bodyPr>
              <a:prstTxWarp prst="textNoShape">
                <a:avLst/>
              </a:prstTxWarp>
            </a:bodyPr>
            <a:lstStyle/>
            <a:p>
              <a:endParaRPr lang="en-US"/>
            </a:p>
          </p:txBody>
        </p:sp>
        <p:sp>
          <p:nvSpPr>
            <p:cNvPr id="652320" name="Text Box 32"/>
            <p:cNvSpPr txBox="1">
              <a:spLocks noChangeArrowheads="1"/>
            </p:cNvSpPr>
            <p:nvPr/>
          </p:nvSpPr>
          <p:spPr bwMode="auto">
            <a:xfrm>
              <a:off x="3868" y="1933"/>
              <a:ext cx="1640"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b="1" u="sng">
                  <a:ea typeface="ＭＳ Ｐゴシック" charset="-128"/>
                  <a:cs typeface="ＭＳ Ｐゴシック" charset="-128"/>
                </a:rPr>
                <a:t>= a measure for delay!</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November 2008</a:t>
            </a:r>
            <a:endParaRPr lang="en-US"/>
          </a:p>
        </p:txBody>
      </p:sp>
      <p:sp>
        <p:nvSpPr>
          <p:cNvPr id="654338" name="Rectangle 2"/>
          <p:cNvSpPr>
            <a:spLocks noGrp="1" noChangeArrowheads="1"/>
          </p:cNvSpPr>
          <p:nvPr>
            <p:ph type="title"/>
          </p:nvPr>
        </p:nvSpPr>
        <p:spPr>
          <a:xfrm>
            <a:off x="1143000" y="304800"/>
            <a:ext cx="6705600" cy="990600"/>
          </a:xfrm>
        </p:spPr>
        <p:txBody>
          <a:bodyPr/>
          <a:lstStyle/>
          <a:p>
            <a:r>
              <a:rPr lang="en-US" altLang="ja-JP" sz="4000"/>
              <a:t>DDE and CAC using IBIT</a:t>
            </a:r>
            <a:br>
              <a:rPr lang="en-US" altLang="ja-JP" sz="4000"/>
            </a:br>
            <a:r>
              <a:rPr lang="en-US" altLang="ja-JP" sz="2400"/>
              <a:t>How to know when the AP is idle</a:t>
            </a:r>
          </a:p>
        </p:txBody>
      </p:sp>
      <p:sp>
        <p:nvSpPr>
          <p:cNvPr id="654339" name="Rectangle 3"/>
          <p:cNvSpPr>
            <a:spLocks noGrp="1" noChangeArrowheads="1"/>
          </p:cNvSpPr>
          <p:nvPr>
            <p:ph type="body" idx="1"/>
          </p:nvPr>
        </p:nvSpPr>
        <p:spPr>
          <a:xfrm>
            <a:off x="179388" y="1219200"/>
            <a:ext cx="8229600" cy="998538"/>
          </a:xfrm>
        </p:spPr>
        <p:txBody>
          <a:bodyPr/>
          <a:lstStyle/>
          <a:p>
            <a:r>
              <a:rPr lang="en-US" altLang="ja-JP" sz="2800"/>
              <a:t>Every channel idle period doesn’t necessarily mean the AP is idle (Because of Backoff)</a:t>
            </a:r>
          </a:p>
          <a:p>
            <a:pPr lvl="1">
              <a:buFont typeface="Wingdings" charset="2"/>
              <a:buNone/>
            </a:pPr>
            <a:endParaRPr lang="en-US" altLang="ja-JP"/>
          </a:p>
        </p:txBody>
      </p:sp>
      <p:sp>
        <p:nvSpPr>
          <p:cNvPr id="654340" name="Text Box 4"/>
          <p:cNvSpPr txBox="1">
            <a:spLocks noChangeArrowheads="1"/>
          </p:cNvSpPr>
          <p:nvPr/>
        </p:nvSpPr>
        <p:spPr bwMode="auto">
          <a:xfrm>
            <a:off x="1095375" y="3044825"/>
            <a:ext cx="10350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Channel</a:t>
            </a:r>
          </a:p>
        </p:txBody>
      </p:sp>
      <p:sp>
        <p:nvSpPr>
          <p:cNvPr id="654341" name="Rectangle 5"/>
          <p:cNvSpPr>
            <a:spLocks noChangeArrowheads="1"/>
          </p:cNvSpPr>
          <p:nvPr/>
        </p:nvSpPr>
        <p:spPr bwMode="auto">
          <a:xfrm>
            <a:off x="4930775" y="2708275"/>
            <a:ext cx="2159000" cy="557213"/>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kumimoji="1" lang="en-US" altLang="ja-JP">
                <a:ea typeface="ＭＳ Ｐゴシック" charset="-128"/>
                <a:cs typeface="ＭＳ Ｐゴシック" charset="-128"/>
              </a:rPr>
              <a:t>Data Frame</a:t>
            </a:r>
          </a:p>
        </p:txBody>
      </p:sp>
      <p:sp>
        <p:nvSpPr>
          <p:cNvPr id="654342" name="Rectangle 6"/>
          <p:cNvSpPr>
            <a:spLocks noChangeArrowheads="1"/>
          </p:cNvSpPr>
          <p:nvPr/>
        </p:nvSpPr>
        <p:spPr bwMode="auto">
          <a:xfrm>
            <a:off x="2266950" y="2689225"/>
            <a:ext cx="792163" cy="576263"/>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kumimoji="1" lang="en-US">
              <a:ea typeface="ＭＳ Ｐゴシック" charset="-128"/>
              <a:cs typeface="ＭＳ Ｐゴシック" charset="-128"/>
            </a:endParaRPr>
          </a:p>
        </p:txBody>
      </p:sp>
      <p:sp>
        <p:nvSpPr>
          <p:cNvPr id="654343" name="Text Box 7"/>
          <p:cNvSpPr txBox="1">
            <a:spLocks noChangeArrowheads="1"/>
          </p:cNvSpPr>
          <p:nvPr/>
        </p:nvSpPr>
        <p:spPr bwMode="auto">
          <a:xfrm>
            <a:off x="1193800" y="4725988"/>
            <a:ext cx="6402388" cy="427037"/>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sz="2200" u="sng">
                <a:ea typeface="ＭＳ Ｐゴシック" charset="-128"/>
                <a:cs typeface="ＭＳ Ｐゴシック" charset="-128"/>
              </a:rPr>
              <a:t>Idle Time Threshold </a:t>
            </a:r>
            <a:r>
              <a:rPr kumimoji="1" lang="en-US" altLang="ja-JP" sz="2200" i="1" u="sng">
                <a:ea typeface="ＭＳ Ｐゴシック" charset="-128"/>
                <a:cs typeface="ＭＳ Ｐゴシック" charset="-128"/>
              </a:rPr>
              <a:t>t</a:t>
            </a:r>
            <a:r>
              <a:rPr kumimoji="1" lang="en-US" altLang="ja-JP" sz="2200">
                <a:ea typeface="ＭＳ Ｐゴシック" charset="-128"/>
                <a:cs typeface="ＭＳ Ｐゴシック" charset="-128"/>
              </a:rPr>
              <a:t> = DIFS + SlotTime x CWMin</a:t>
            </a:r>
          </a:p>
        </p:txBody>
      </p:sp>
      <p:sp>
        <p:nvSpPr>
          <p:cNvPr id="654344" name="Text Box 8"/>
          <p:cNvSpPr txBox="1">
            <a:spLocks noChangeArrowheads="1"/>
          </p:cNvSpPr>
          <p:nvPr/>
        </p:nvSpPr>
        <p:spPr bwMode="auto">
          <a:xfrm>
            <a:off x="6659563" y="3716338"/>
            <a:ext cx="2160587" cy="1036637"/>
          </a:xfrm>
          <a:prstGeom prst="rect">
            <a:avLst/>
          </a:prstGeom>
          <a:noFill/>
          <a:ln w="19050">
            <a:solidFill>
              <a:schemeClr val="tx1"/>
            </a:solidFill>
            <a:miter lim="800000"/>
            <a:headEnd/>
            <a:tailEnd/>
          </a:ln>
          <a:effectLst/>
        </p:spPr>
        <p:txBody>
          <a:bodyPr>
            <a:prstTxWarp prst="textNoShape">
              <a:avLst/>
            </a:prstTxWarp>
            <a:spAutoFit/>
          </a:bodyPr>
          <a:lstStyle/>
          <a:p>
            <a:pPr algn="l">
              <a:spcBef>
                <a:spcPct val="50000"/>
              </a:spcBef>
            </a:pPr>
            <a:r>
              <a:rPr kumimoji="1" lang="en-US" altLang="ja-JP" sz="1100">
                <a:ea typeface="ＭＳ Ｐゴシック" charset="-128"/>
                <a:cs typeface="ＭＳ Ｐゴシック" charset="-128"/>
              </a:rPr>
              <a:t>DIFS = SIFS + SlotTime x 2</a:t>
            </a:r>
          </a:p>
          <a:p>
            <a:pPr algn="l">
              <a:spcBef>
                <a:spcPct val="50000"/>
              </a:spcBef>
            </a:pPr>
            <a:r>
              <a:rPr kumimoji="1" lang="en-US" altLang="ja-JP" sz="1100">
                <a:ea typeface="ＭＳ Ｐゴシック" charset="-128"/>
                <a:cs typeface="ＭＳ Ｐゴシック" charset="-128"/>
              </a:rPr>
              <a:t>SIFS = 10 us</a:t>
            </a:r>
          </a:p>
          <a:p>
            <a:pPr algn="l">
              <a:spcBef>
                <a:spcPct val="50000"/>
              </a:spcBef>
            </a:pPr>
            <a:r>
              <a:rPr kumimoji="1" lang="en-US" altLang="ja-JP" sz="1100">
                <a:ea typeface="ＭＳ Ｐゴシック" charset="-128"/>
                <a:cs typeface="ＭＳ Ｐゴシック" charset="-128"/>
              </a:rPr>
              <a:t>SlotTime = 20 us</a:t>
            </a:r>
          </a:p>
          <a:p>
            <a:pPr algn="l">
              <a:spcBef>
                <a:spcPct val="50000"/>
              </a:spcBef>
            </a:pPr>
            <a:r>
              <a:rPr kumimoji="1" lang="en-US" altLang="ja-JP" sz="1100">
                <a:ea typeface="ＭＳ Ｐゴシック" charset="-128"/>
                <a:cs typeface="ＭＳ Ｐゴシック" charset="-128"/>
              </a:rPr>
              <a:t>CWMin = 31</a:t>
            </a:r>
          </a:p>
        </p:txBody>
      </p:sp>
      <p:sp>
        <p:nvSpPr>
          <p:cNvPr id="654345" name="Text Box 9"/>
          <p:cNvSpPr txBox="1">
            <a:spLocks noChangeArrowheads="1"/>
          </p:cNvSpPr>
          <p:nvPr/>
        </p:nvSpPr>
        <p:spPr bwMode="auto">
          <a:xfrm>
            <a:off x="5292725" y="5084763"/>
            <a:ext cx="283210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e.g., t = 670 us in 802.11b</a:t>
            </a:r>
          </a:p>
        </p:txBody>
      </p:sp>
      <p:sp>
        <p:nvSpPr>
          <p:cNvPr id="654346" name="Text Box 10"/>
          <p:cNvSpPr txBox="1">
            <a:spLocks noChangeArrowheads="1"/>
          </p:cNvSpPr>
          <p:nvPr/>
        </p:nvSpPr>
        <p:spPr bwMode="auto">
          <a:xfrm>
            <a:off x="323850" y="3592513"/>
            <a:ext cx="5545138" cy="915987"/>
          </a:xfrm>
          <a:prstGeom prst="rect">
            <a:avLst/>
          </a:prstGeom>
          <a:noFill/>
          <a:ln w="19050">
            <a:noFill/>
            <a:miter lim="800000"/>
            <a:headEnd/>
            <a:tailEnd/>
          </a:ln>
          <a:effectLst/>
        </p:spPr>
        <p:txBody>
          <a:bodyPr>
            <a:prstTxWarp prst="textNoShape">
              <a:avLst/>
            </a:prstTxWarp>
            <a:spAutoFit/>
          </a:bodyPr>
          <a:lstStyle/>
          <a:p>
            <a:pPr algn="l"/>
            <a:r>
              <a:rPr kumimoji="1" lang="en-US" altLang="ja-JP" b="1" u="sng">
                <a:ea typeface="ＭＳ Ｐゴシック" charset="-128"/>
                <a:cs typeface="ＭＳ Ｐゴシック" charset="-128"/>
              </a:rPr>
              <a:t>Idle Time Threshold</a:t>
            </a:r>
            <a:r>
              <a:rPr kumimoji="1" lang="en-US" altLang="ja-JP">
                <a:ea typeface="ＭＳ Ｐゴシック" charset="-128"/>
                <a:cs typeface="ＭＳ Ｐゴシック" charset="-128"/>
              </a:rPr>
              <a:t>:</a:t>
            </a:r>
            <a:br>
              <a:rPr kumimoji="1" lang="en-US" altLang="ja-JP">
                <a:ea typeface="ＭＳ Ｐゴシック" charset="-128"/>
                <a:cs typeface="ＭＳ Ｐゴシック" charset="-128"/>
              </a:rPr>
            </a:br>
            <a:r>
              <a:rPr kumimoji="1" lang="en-US" altLang="ja-JP">
                <a:ea typeface="ＭＳ Ｐゴシック" charset="-128"/>
                <a:cs typeface="ＭＳ Ｐゴシック" charset="-128"/>
              </a:rPr>
              <a:t> Enables to ignore small idle times that don’t necessarily mean the AP is idle</a:t>
            </a:r>
          </a:p>
        </p:txBody>
      </p:sp>
      <p:sp>
        <p:nvSpPr>
          <p:cNvPr id="654347" name="Text Box 11"/>
          <p:cNvSpPr txBox="1">
            <a:spLocks noChangeArrowheads="1"/>
          </p:cNvSpPr>
          <p:nvPr/>
        </p:nvSpPr>
        <p:spPr bwMode="auto">
          <a:xfrm>
            <a:off x="1328738" y="5300663"/>
            <a:ext cx="6915150" cy="1465262"/>
          </a:xfrm>
          <a:prstGeom prst="rect">
            <a:avLst/>
          </a:prstGeom>
          <a:noFill/>
          <a:ln w="19050">
            <a:noFill/>
            <a:miter lim="800000"/>
            <a:headEnd/>
            <a:tailEnd/>
          </a:ln>
          <a:effectLst/>
        </p:spPr>
        <p:txBody>
          <a:bodyPr wrap="none">
            <a:prstTxWarp prst="textNoShape">
              <a:avLst/>
            </a:prstTxWarp>
            <a:spAutoFit/>
          </a:bodyPr>
          <a:lstStyle/>
          <a:p>
            <a:pPr marL="342900" indent="-342900" algn="l"/>
            <a:r>
              <a:rPr kumimoji="1" lang="en-US" altLang="ja-JP">
                <a:ea typeface="ＭＳ Ｐゴシック" charset="-128"/>
                <a:cs typeface="ＭＳ Ｐゴシック" charset="-128"/>
              </a:rPr>
              <a:t>How the method works:</a:t>
            </a:r>
          </a:p>
          <a:p>
            <a:pPr marL="342900" indent="-342900" algn="l">
              <a:buFontTx/>
              <a:buAutoNum type="arabicPeriod"/>
            </a:pPr>
            <a:r>
              <a:rPr kumimoji="1" lang="en-US" altLang="ja-JP">
                <a:ea typeface="ＭＳ Ｐゴシック" charset="-128"/>
                <a:cs typeface="ＭＳ Ｐゴシック" charset="-128"/>
              </a:rPr>
              <a:t>Find idle times longer than </a:t>
            </a:r>
            <a:r>
              <a:rPr kumimoji="1" lang="en-US" altLang="ja-JP" i="1">
                <a:ea typeface="ＭＳ Ｐゴシック" charset="-128"/>
                <a:cs typeface="ＭＳ Ｐゴシック" charset="-128"/>
              </a:rPr>
              <a:t>t</a:t>
            </a:r>
          </a:p>
          <a:p>
            <a:pPr marL="342900" indent="-342900" algn="l">
              <a:buFontTx/>
              <a:buAutoNum type="arabicPeriod"/>
            </a:pPr>
            <a:r>
              <a:rPr kumimoji="1" lang="en-US" altLang="ja-JP">
                <a:ea typeface="ＭＳ Ｐゴシック" charset="-128"/>
                <a:cs typeface="ＭＳ Ｐゴシック" charset="-128"/>
              </a:rPr>
              <a:t>Measure the intervals between found idle times</a:t>
            </a:r>
          </a:p>
          <a:p>
            <a:pPr marL="342900" indent="-342900" algn="l">
              <a:buFontTx/>
              <a:buAutoNum type="arabicPeriod"/>
            </a:pPr>
            <a:r>
              <a:rPr kumimoji="1" lang="en-US" altLang="ja-JP">
                <a:ea typeface="ＭＳ Ｐゴシック" charset="-128"/>
                <a:cs typeface="ＭＳ Ｐゴシック" charset="-128"/>
              </a:rPr>
              <a:t>Calculate the average of the found intervals (to reduce noise)</a:t>
            </a:r>
          </a:p>
          <a:p>
            <a:pPr marL="342900" indent="-342900" algn="l">
              <a:buFontTx/>
              <a:buAutoNum type="arabicPeriod"/>
            </a:pPr>
            <a:r>
              <a:rPr kumimoji="1" lang="en-US" altLang="ja-JP">
                <a:ea typeface="ＭＳ Ｐゴシック" charset="-128"/>
                <a:cs typeface="ＭＳ Ｐゴシック" charset="-128"/>
              </a:rPr>
              <a:t>Output the average interval of idle times as the estimated delay</a:t>
            </a:r>
          </a:p>
        </p:txBody>
      </p:sp>
      <p:sp>
        <p:nvSpPr>
          <p:cNvPr id="654348" name="Rectangle 12"/>
          <p:cNvSpPr>
            <a:spLocks noChangeArrowheads="1"/>
          </p:cNvSpPr>
          <p:nvPr/>
        </p:nvSpPr>
        <p:spPr bwMode="auto">
          <a:xfrm>
            <a:off x="3490913" y="2689225"/>
            <a:ext cx="144462"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49" name="Rectangle 13"/>
          <p:cNvSpPr>
            <a:spLocks noChangeArrowheads="1"/>
          </p:cNvSpPr>
          <p:nvPr/>
        </p:nvSpPr>
        <p:spPr bwMode="auto">
          <a:xfrm>
            <a:off x="3633788" y="2689225"/>
            <a:ext cx="144462"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50" name="Rectangle 14"/>
          <p:cNvSpPr>
            <a:spLocks noChangeArrowheads="1"/>
          </p:cNvSpPr>
          <p:nvPr/>
        </p:nvSpPr>
        <p:spPr bwMode="auto">
          <a:xfrm>
            <a:off x="3778250" y="2689225"/>
            <a:ext cx="144463"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51" name="Rectangle 15"/>
          <p:cNvSpPr>
            <a:spLocks noChangeArrowheads="1"/>
          </p:cNvSpPr>
          <p:nvPr/>
        </p:nvSpPr>
        <p:spPr bwMode="auto">
          <a:xfrm>
            <a:off x="3922713" y="2689225"/>
            <a:ext cx="144462"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52" name="Text Box 16"/>
          <p:cNvSpPr txBox="1">
            <a:spLocks noChangeArrowheads="1"/>
          </p:cNvSpPr>
          <p:nvPr/>
        </p:nvSpPr>
        <p:spPr bwMode="auto">
          <a:xfrm>
            <a:off x="4117975" y="2636838"/>
            <a:ext cx="688975" cy="457200"/>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sz="2400" b="1">
                <a:ea typeface="ＭＳ Ｐゴシック" charset="-128"/>
                <a:cs typeface="ＭＳ Ｐゴシック" charset="-128"/>
              </a:rPr>
              <a:t>. . . </a:t>
            </a:r>
          </a:p>
        </p:txBody>
      </p:sp>
      <p:sp>
        <p:nvSpPr>
          <p:cNvPr id="654353" name="Rectangle 17"/>
          <p:cNvSpPr>
            <a:spLocks noChangeArrowheads="1"/>
          </p:cNvSpPr>
          <p:nvPr/>
        </p:nvSpPr>
        <p:spPr bwMode="auto">
          <a:xfrm>
            <a:off x="4786313" y="2708275"/>
            <a:ext cx="146050"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54" name="Rectangle 18"/>
          <p:cNvSpPr>
            <a:spLocks noChangeArrowheads="1"/>
          </p:cNvSpPr>
          <p:nvPr/>
        </p:nvSpPr>
        <p:spPr bwMode="auto">
          <a:xfrm>
            <a:off x="7199313" y="2689225"/>
            <a:ext cx="466725" cy="576263"/>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kumimoji="1" lang="en-US" altLang="ja-JP" sz="1400">
                <a:ea typeface="ＭＳ Ｐゴシック" charset="-128"/>
                <a:cs typeface="ＭＳ Ｐゴシック" charset="-128"/>
              </a:rPr>
              <a:t>ACK</a:t>
            </a:r>
          </a:p>
        </p:txBody>
      </p:sp>
      <p:sp>
        <p:nvSpPr>
          <p:cNvPr id="654355" name="Line 19"/>
          <p:cNvSpPr>
            <a:spLocks noChangeShapeType="1"/>
          </p:cNvSpPr>
          <p:nvPr/>
        </p:nvSpPr>
        <p:spPr bwMode="auto">
          <a:xfrm>
            <a:off x="2266950" y="3265488"/>
            <a:ext cx="554513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654356" name="Line 20"/>
          <p:cNvSpPr>
            <a:spLocks noChangeShapeType="1"/>
          </p:cNvSpPr>
          <p:nvPr/>
        </p:nvSpPr>
        <p:spPr bwMode="auto">
          <a:xfrm>
            <a:off x="3059113" y="2905125"/>
            <a:ext cx="431800" cy="0"/>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a:p>
        </p:txBody>
      </p:sp>
      <p:sp>
        <p:nvSpPr>
          <p:cNvPr id="654357" name="Text Box 21"/>
          <p:cNvSpPr txBox="1">
            <a:spLocks noChangeArrowheads="1"/>
          </p:cNvSpPr>
          <p:nvPr/>
        </p:nvSpPr>
        <p:spPr bwMode="auto">
          <a:xfrm>
            <a:off x="2967038" y="2205038"/>
            <a:ext cx="7048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DIFS</a:t>
            </a:r>
          </a:p>
        </p:txBody>
      </p:sp>
      <p:sp>
        <p:nvSpPr>
          <p:cNvPr id="654358" name="Line 22"/>
          <p:cNvSpPr>
            <a:spLocks noChangeShapeType="1"/>
          </p:cNvSpPr>
          <p:nvPr/>
        </p:nvSpPr>
        <p:spPr bwMode="auto">
          <a:xfrm>
            <a:off x="3203575" y="2544763"/>
            <a:ext cx="71438" cy="288925"/>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654359" name="Text Box 23"/>
          <p:cNvSpPr txBox="1">
            <a:spLocks noChangeArrowheads="1"/>
          </p:cNvSpPr>
          <p:nvPr/>
        </p:nvSpPr>
        <p:spPr bwMode="auto">
          <a:xfrm>
            <a:off x="6854825" y="2133600"/>
            <a:ext cx="692150" cy="36671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SIFS</a:t>
            </a:r>
          </a:p>
        </p:txBody>
      </p:sp>
      <p:sp>
        <p:nvSpPr>
          <p:cNvPr id="654360" name="Text Box 24"/>
          <p:cNvSpPr txBox="1">
            <a:spLocks noChangeArrowheads="1"/>
          </p:cNvSpPr>
          <p:nvPr/>
        </p:nvSpPr>
        <p:spPr bwMode="auto">
          <a:xfrm>
            <a:off x="3132138" y="3357563"/>
            <a:ext cx="32702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Random Backoff Slots [0, CW]</a:t>
            </a:r>
          </a:p>
        </p:txBody>
      </p:sp>
      <p:sp>
        <p:nvSpPr>
          <p:cNvPr id="654361" name="Line 25"/>
          <p:cNvSpPr>
            <a:spLocks noChangeShapeType="1"/>
          </p:cNvSpPr>
          <p:nvPr/>
        </p:nvSpPr>
        <p:spPr bwMode="auto">
          <a:xfrm flipH="1">
            <a:off x="7164388" y="2492375"/>
            <a:ext cx="0" cy="504825"/>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654362" name="Line 26"/>
          <p:cNvSpPr>
            <a:spLocks noChangeShapeType="1"/>
          </p:cNvSpPr>
          <p:nvPr/>
        </p:nvSpPr>
        <p:spPr bwMode="auto">
          <a:xfrm>
            <a:off x="7092950" y="2997200"/>
            <a:ext cx="71438"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654363" name="Line 27"/>
          <p:cNvSpPr>
            <a:spLocks noChangeShapeType="1"/>
          </p:cNvSpPr>
          <p:nvPr/>
        </p:nvSpPr>
        <p:spPr bwMode="auto">
          <a:xfrm>
            <a:off x="3492500" y="3357563"/>
            <a:ext cx="1439863" cy="0"/>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a:p>
        </p:txBody>
      </p:sp>
      <p:sp>
        <p:nvSpPr>
          <p:cNvPr id="654364" name="Text Box 28"/>
          <p:cNvSpPr txBox="1">
            <a:spLocks noChangeArrowheads="1"/>
          </p:cNvSpPr>
          <p:nvPr/>
        </p:nvSpPr>
        <p:spPr bwMode="auto">
          <a:xfrm>
            <a:off x="900113" y="2133600"/>
            <a:ext cx="1225550" cy="36671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u="sng">
                <a:ea typeface="ＭＳ Ｐゴシック" charset="-128"/>
                <a:cs typeface="ＭＳ Ｐゴシック" charset="-128"/>
              </a:rPr>
              <a:t>CSMA/CA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November 2008</a:t>
            </a:r>
            <a:endParaRPr lang="en-US"/>
          </a:p>
        </p:txBody>
      </p:sp>
      <p:sp>
        <p:nvSpPr>
          <p:cNvPr id="656386" name="Rectangle 2"/>
          <p:cNvSpPr>
            <a:spLocks noGrp="1" noChangeArrowheads="1"/>
          </p:cNvSpPr>
          <p:nvPr>
            <p:ph type="title"/>
          </p:nvPr>
        </p:nvSpPr>
        <p:spPr/>
        <p:txBody>
          <a:bodyPr/>
          <a:lstStyle/>
          <a:p>
            <a:r>
              <a:rPr lang="en-US" altLang="ja-JP" sz="4000"/>
              <a:t>DDE and CAC using IBIT</a:t>
            </a:r>
            <a:br>
              <a:rPr lang="en-US" altLang="ja-JP" sz="4000"/>
            </a:br>
            <a:r>
              <a:rPr lang="en-US" altLang="ja-JP" sz="2400"/>
              <a:t>Simulations using NS-2</a:t>
            </a:r>
          </a:p>
        </p:txBody>
      </p:sp>
      <p:pic>
        <p:nvPicPr>
          <p:cNvPr id="656387" name="Picture 3" descr="MCj04059560000[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698750" y="1916113"/>
            <a:ext cx="1366838" cy="1355725"/>
          </a:xfrm>
          <a:prstGeom prst="rect">
            <a:avLst/>
          </a:prstGeom>
          <a:noFill/>
        </p:spPr>
      </p:pic>
      <p:pic>
        <p:nvPicPr>
          <p:cNvPr id="656388" name="Picture 4" descr="MPj04021520000[1]"/>
          <p:cNvPicPr>
            <a:picLocks noChangeAspect="1" noChangeArrowheads="1"/>
          </p:cNvPicPr>
          <p:nvPr/>
        </p:nvPicPr>
        <p:blipFill>
          <a:blip r:embed="rId5"/>
          <a:srcRect/>
          <a:stretch>
            <a:fillRect/>
          </a:stretch>
        </p:blipFill>
        <p:spPr bwMode="auto">
          <a:xfrm>
            <a:off x="3851275" y="4365625"/>
            <a:ext cx="792163" cy="1341438"/>
          </a:xfrm>
          <a:prstGeom prst="rect">
            <a:avLst/>
          </a:prstGeom>
          <a:noFill/>
        </p:spPr>
      </p:pic>
      <p:pic>
        <p:nvPicPr>
          <p:cNvPr id="656389" name="Picture 5" descr="MPj04021530000[1]"/>
          <p:cNvPicPr>
            <a:picLocks noChangeAspect="1" noChangeArrowheads="1"/>
          </p:cNvPicPr>
          <p:nvPr/>
        </p:nvPicPr>
        <p:blipFill>
          <a:blip r:embed="rId6"/>
          <a:srcRect/>
          <a:stretch>
            <a:fillRect/>
          </a:stretch>
        </p:blipFill>
        <p:spPr bwMode="auto">
          <a:xfrm>
            <a:off x="2843213" y="4148138"/>
            <a:ext cx="1000125" cy="1011237"/>
          </a:xfrm>
          <a:prstGeom prst="rect">
            <a:avLst/>
          </a:prstGeom>
          <a:noFill/>
        </p:spPr>
      </p:pic>
      <p:pic>
        <p:nvPicPr>
          <p:cNvPr id="656390" name="Picture 6" descr="MPj04021520000[1]"/>
          <p:cNvPicPr>
            <a:picLocks noChangeAspect="1" noChangeArrowheads="1"/>
          </p:cNvPicPr>
          <p:nvPr/>
        </p:nvPicPr>
        <p:blipFill>
          <a:blip r:embed="rId5"/>
          <a:srcRect/>
          <a:stretch>
            <a:fillRect/>
          </a:stretch>
        </p:blipFill>
        <p:spPr bwMode="auto">
          <a:xfrm>
            <a:off x="1690688" y="4437063"/>
            <a:ext cx="792162" cy="1341437"/>
          </a:xfrm>
          <a:prstGeom prst="rect">
            <a:avLst/>
          </a:prstGeom>
          <a:noFill/>
        </p:spPr>
      </p:pic>
      <p:pic>
        <p:nvPicPr>
          <p:cNvPr id="656391" name="Picture 7" descr="MPj04021520000[1]"/>
          <p:cNvPicPr>
            <a:picLocks noChangeAspect="1" noChangeArrowheads="1"/>
          </p:cNvPicPr>
          <p:nvPr/>
        </p:nvPicPr>
        <p:blipFill>
          <a:blip r:embed="rId5"/>
          <a:srcRect/>
          <a:stretch>
            <a:fillRect/>
          </a:stretch>
        </p:blipFill>
        <p:spPr bwMode="auto">
          <a:xfrm>
            <a:off x="755650" y="3140075"/>
            <a:ext cx="792163" cy="1341438"/>
          </a:xfrm>
          <a:prstGeom prst="rect">
            <a:avLst/>
          </a:prstGeom>
          <a:noFill/>
        </p:spPr>
      </p:pic>
      <p:pic>
        <p:nvPicPr>
          <p:cNvPr id="656392" name="Picture 8" descr="BD18185_"/>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859338" y="1771650"/>
            <a:ext cx="2660650" cy="1839913"/>
          </a:xfrm>
          <a:prstGeom prst="rect">
            <a:avLst/>
          </a:prstGeom>
          <a:noFill/>
        </p:spPr>
      </p:pic>
      <p:pic>
        <p:nvPicPr>
          <p:cNvPr id="656393" name="Picture 9" descr="BD18225_"/>
          <p:cNvPicPr>
            <a:picLocks noChangeAspect="1"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8172450" y="2419350"/>
            <a:ext cx="574675" cy="574675"/>
          </a:xfrm>
          <a:prstGeom prst="rect">
            <a:avLst/>
          </a:prstGeom>
          <a:noFill/>
        </p:spPr>
      </p:pic>
      <p:pic>
        <p:nvPicPr>
          <p:cNvPr id="656394" name="Picture 10" descr="BD18215_"/>
          <p:cNvPicPr>
            <a:picLocks noChangeAspect="1"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8027988" y="1627188"/>
            <a:ext cx="574675" cy="438150"/>
          </a:xfrm>
          <a:prstGeom prst="rect">
            <a:avLst/>
          </a:prstGeom>
          <a:noFill/>
        </p:spPr>
      </p:pic>
      <p:pic>
        <p:nvPicPr>
          <p:cNvPr id="656395" name="Picture 11" descr="BD18190_"/>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6732588" y="908050"/>
            <a:ext cx="735012" cy="557213"/>
          </a:xfrm>
          <a:prstGeom prst="rect">
            <a:avLst/>
          </a:prstGeom>
          <a:noFill/>
        </p:spPr>
      </p:pic>
      <p:sp>
        <p:nvSpPr>
          <p:cNvPr id="656396" name="Line 12"/>
          <p:cNvSpPr>
            <a:spLocks noChangeShapeType="1"/>
          </p:cNvSpPr>
          <p:nvPr/>
        </p:nvSpPr>
        <p:spPr bwMode="auto">
          <a:xfrm flipV="1">
            <a:off x="3706813" y="2563813"/>
            <a:ext cx="1368425" cy="1444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6397" name="Line 13"/>
          <p:cNvSpPr>
            <a:spLocks noChangeShapeType="1"/>
          </p:cNvSpPr>
          <p:nvPr/>
        </p:nvSpPr>
        <p:spPr bwMode="auto">
          <a:xfrm flipV="1">
            <a:off x="6804025" y="1266825"/>
            <a:ext cx="0" cy="7207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6398" name="Line 14"/>
          <p:cNvSpPr>
            <a:spLocks noChangeShapeType="1"/>
          </p:cNvSpPr>
          <p:nvPr/>
        </p:nvSpPr>
        <p:spPr bwMode="auto">
          <a:xfrm flipV="1">
            <a:off x="7164388" y="1843088"/>
            <a:ext cx="1079500" cy="3603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6399" name="Line 15"/>
          <p:cNvSpPr>
            <a:spLocks noChangeShapeType="1"/>
          </p:cNvSpPr>
          <p:nvPr/>
        </p:nvSpPr>
        <p:spPr bwMode="auto">
          <a:xfrm>
            <a:off x="7235825" y="2708275"/>
            <a:ext cx="1008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6400" name="Rectangle 16"/>
          <p:cNvSpPr>
            <a:spLocks noGrp="1" noChangeArrowheads="1"/>
          </p:cNvSpPr>
          <p:nvPr>
            <p:ph type="body" idx="1"/>
          </p:nvPr>
        </p:nvSpPr>
        <p:spPr>
          <a:xfrm>
            <a:off x="395288" y="1268413"/>
            <a:ext cx="8229600" cy="4525962"/>
          </a:xfrm>
        </p:spPr>
        <p:txBody>
          <a:bodyPr/>
          <a:lstStyle/>
          <a:p>
            <a:r>
              <a:rPr lang="en-US" altLang="ja-JP"/>
              <a:t>1 AP and </a:t>
            </a:r>
            <a:r>
              <a:rPr lang="en-US" altLang="ja-JP" i="1"/>
              <a:t>N</a:t>
            </a:r>
            <a:r>
              <a:rPr lang="en-US" altLang="ja-JP"/>
              <a:t> VoIP nodes</a:t>
            </a:r>
          </a:p>
        </p:txBody>
      </p:sp>
      <p:sp>
        <p:nvSpPr>
          <p:cNvPr id="656401" name="AutoShape 17"/>
          <p:cNvSpPr>
            <a:spLocks noChangeArrowheads="1"/>
          </p:cNvSpPr>
          <p:nvPr/>
        </p:nvSpPr>
        <p:spPr bwMode="auto">
          <a:xfrm rot="1490007">
            <a:off x="2409825" y="3325813"/>
            <a:ext cx="73025" cy="1223962"/>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6402" name="AutoShape 18"/>
          <p:cNvSpPr>
            <a:spLocks noChangeArrowheads="1"/>
          </p:cNvSpPr>
          <p:nvPr/>
        </p:nvSpPr>
        <p:spPr bwMode="auto">
          <a:xfrm rot="1490007">
            <a:off x="3419475" y="3282950"/>
            <a:ext cx="73025" cy="1223963"/>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6403" name="AutoShape 19"/>
          <p:cNvSpPr>
            <a:spLocks noChangeArrowheads="1"/>
          </p:cNvSpPr>
          <p:nvPr/>
        </p:nvSpPr>
        <p:spPr bwMode="auto">
          <a:xfrm rot="-1187482">
            <a:off x="4171950" y="3389313"/>
            <a:ext cx="69850" cy="1130300"/>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6404" name="Oval 20"/>
          <p:cNvSpPr>
            <a:spLocks noChangeArrowheads="1"/>
          </p:cNvSpPr>
          <p:nvPr/>
        </p:nvSpPr>
        <p:spPr bwMode="auto">
          <a:xfrm>
            <a:off x="323850" y="2490788"/>
            <a:ext cx="4967288" cy="381793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56405" name="Text Box 21"/>
          <p:cNvSpPr txBox="1">
            <a:spLocks noChangeArrowheads="1"/>
          </p:cNvSpPr>
          <p:nvPr/>
        </p:nvSpPr>
        <p:spPr bwMode="auto">
          <a:xfrm>
            <a:off x="2411413" y="5588000"/>
            <a:ext cx="13652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VoIP nodes</a:t>
            </a:r>
          </a:p>
        </p:txBody>
      </p:sp>
      <p:sp>
        <p:nvSpPr>
          <p:cNvPr id="656406" name="Text Box 22"/>
          <p:cNvSpPr txBox="1">
            <a:spLocks noChangeArrowheads="1"/>
          </p:cNvSpPr>
          <p:nvPr/>
        </p:nvSpPr>
        <p:spPr bwMode="auto">
          <a:xfrm>
            <a:off x="466725" y="4435475"/>
            <a:ext cx="1368425" cy="641350"/>
          </a:xfrm>
          <a:prstGeom prst="rect">
            <a:avLst/>
          </a:prstGeom>
          <a:noFill/>
          <a:ln w="9525">
            <a:noFill/>
            <a:miter lim="800000"/>
            <a:headEnd/>
            <a:tailEnd/>
          </a:ln>
          <a:effectLst/>
        </p:spPr>
        <p:txBody>
          <a:bodyPr>
            <a:prstTxWarp prst="textNoShape">
              <a:avLst/>
            </a:prstTxWarp>
            <a:spAutoFit/>
          </a:bodyPr>
          <a:lstStyle/>
          <a:p>
            <a:pPr algn="l"/>
            <a:r>
              <a:rPr kumimoji="1" lang="en-US" altLang="ja-JP">
                <a:ea typeface="ＭＳ Ｐゴシック" charset="-128"/>
                <a:cs typeface="ＭＳ Ｐゴシック" charset="-128"/>
              </a:rPr>
              <a:t>Observing </a:t>
            </a:r>
            <a:br>
              <a:rPr kumimoji="1" lang="en-US" altLang="ja-JP">
                <a:ea typeface="ＭＳ Ｐゴシック" charset="-128"/>
                <a:cs typeface="ＭＳ Ｐゴシック" charset="-128"/>
              </a:rPr>
            </a:br>
            <a:r>
              <a:rPr kumimoji="1" lang="en-US" altLang="ja-JP">
                <a:ea typeface="ＭＳ Ｐゴシック" charset="-128"/>
                <a:cs typeface="ＭＳ Ｐゴシック" charset="-128"/>
              </a:rPr>
              <a:t>node</a:t>
            </a:r>
          </a:p>
        </p:txBody>
      </p:sp>
      <p:sp>
        <p:nvSpPr>
          <p:cNvPr id="656407" name="Text Box 23"/>
          <p:cNvSpPr txBox="1">
            <a:spLocks noChangeArrowheads="1"/>
          </p:cNvSpPr>
          <p:nvPr/>
        </p:nvSpPr>
        <p:spPr bwMode="auto">
          <a:xfrm>
            <a:off x="5148263" y="3643313"/>
            <a:ext cx="3995737" cy="3387725"/>
          </a:xfrm>
          <a:prstGeom prst="rect">
            <a:avLst/>
          </a:prstGeom>
          <a:noFill/>
          <a:ln w="9525">
            <a:noFill/>
            <a:miter lim="800000"/>
            <a:headEnd/>
            <a:tailEnd/>
          </a:ln>
          <a:effectLst/>
        </p:spPr>
        <p:txBody>
          <a:bodyPr>
            <a:prstTxWarp prst="textNoShape">
              <a:avLst/>
            </a:prstTxWarp>
            <a:spAutoFit/>
          </a:bodyPr>
          <a:lstStyle/>
          <a:p>
            <a:pPr algn="l"/>
            <a:r>
              <a:rPr kumimoji="1" lang="en-US" altLang="ja-JP">
                <a:ea typeface="ＭＳ Ｐゴシック" charset="-128"/>
                <a:cs typeface="ＭＳ Ｐゴシック" charset="-128"/>
              </a:rPr>
              <a:t>VoIP traffic can be:</a:t>
            </a:r>
          </a:p>
          <a:p>
            <a:pPr lvl="1" algn="l">
              <a:buFontTx/>
              <a:buChar char="•"/>
            </a:pPr>
            <a:r>
              <a:rPr kumimoji="1" lang="en-US" altLang="ja-JP">
                <a:ea typeface="ＭＳ Ｐゴシック" charset="-128"/>
                <a:cs typeface="ＭＳ Ｐゴシック" charset="-128"/>
              </a:rPr>
              <a:t>G.711 CBR / VBR*</a:t>
            </a:r>
          </a:p>
          <a:p>
            <a:pPr lvl="2" algn="l">
              <a:buFontTx/>
              <a:buChar char="•"/>
            </a:pPr>
            <a:r>
              <a:rPr kumimoji="1" lang="en-US" altLang="ja-JP">
                <a:ea typeface="ＭＳ Ｐゴシック" charset="-128"/>
                <a:cs typeface="ＭＳ Ｐゴシック" charset="-128"/>
              </a:rPr>
              <a:t>Payload: 160 bytes</a:t>
            </a:r>
          </a:p>
          <a:p>
            <a:pPr lvl="2" algn="l">
              <a:buFontTx/>
              <a:buChar char="•"/>
            </a:pPr>
            <a:r>
              <a:rPr kumimoji="1" lang="en-US" altLang="ja-JP">
                <a:ea typeface="ＭＳ Ｐゴシック" charset="-128"/>
                <a:cs typeface="ＭＳ Ｐゴシック" charset="-128"/>
              </a:rPr>
              <a:t>Packetization Interval:20ms</a:t>
            </a:r>
          </a:p>
          <a:p>
            <a:pPr lvl="2" algn="l"/>
            <a:r>
              <a:rPr kumimoji="1" lang="en-US" altLang="ja-JP">
                <a:ea typeface="ＭＳ Ｐゴシック" charset="-128"/>
                <a:cs typeface="ＭＳ Ｐゴシック" charset="-128"/>
              </a:rPr>
              <a:t> (Packet rate: 50 pps) </a:t>
            </a:r>
          </a:p>
          <a:p>
            <a:pPr lvl="1" algn="l">
              <a:buFontTx/>
              <a:buChar char="•"/>
            </a:pPr>
            <a:r>
              <a:rPr kumimoji="1" lang="en-US" altLang="ja-JP">
                <a:ea typeface="ＭＳ Ｐゴシック" charset="-128"/>
                <a:cs typeface="ＭＳ Ｐゴシック" charset="-128"/>
              </a:rPr>
              <a:t>G.723.1 CBR / VBR*</a:t>
            </a:r>
          </a:p>
          <a:p>
            <a:pPr lvl="2" algn="l">
              <a:buFontTx/>
              <a:buChar char="•"/>
            </a:pPr>
            <a:r>
              <a:rPr kumimoji="1" lang="en-US" altLang="ja-JP">
                <a:ea typeface="ＭＳ Ｐゴシック" charset="-128"/>
                <a:cs typeface="ＭＳ Ｐゴシック" charset="-128"/>
              </a:rPr>
              <a:t>Payload: 20 bytes</a:t>
            </a:r>
          </a:p>
          <a:p>
            <a:pPr lvl="2" algn="l">
              <a:buFontTx/>
              <a:buChar char="•"/>
            </a:pPr>
            <a:r>
              <a:rPr kumimoji="1" lang="en-US" altLang="ja-JP">
                <a:ea typeface="ＭＳ Ｐゴシック" charset="-128"/>
                <a:cs typeface="ＭＳ Ｐゴシック" charset="-128"/>
              </a:rPr>
              <a:t>Packetization Interval:30ms </a:t>
            </a:r>
          </a:p>
          <a:p>
            <a:pPr lvl="2" algn="l"/>
            <a:r>
              <a:rPr kumimoji="1" lang="en-US" altLang="ja-JP">
                <a:ea typeface="ＭＳ Ｐゴシック" charset="-128"/>
                <a:cs typeface="ＭＳ Ｐゴシック" charset="-128"/>
              </a:rPr>
              <a:t>  (Packet rate: 33 pps) </a:t>
            </a:r>
          </a:p>
          <a:p>
            <a:pPr algn="l"/>
            <a:r>
              <a:rPr kumimoji="1" lang="en-US" altLang="ja-JP">
                <a:ea typeface="ＭＳ Ｐゴシック" charset="-128"/>
                <a:cs typeface="ＭＳ Ｐゴシック" charset="-128"/>
              </a:rPr>
              <a:t>* For VBR, ITU-T P.59 talk spurt model was used</a:t>
            </a:r>
          </a:p>
          <a:p>
            <a:pPr lvl="2" algn="l"/>
            <a:endParaRPr kumimoji="1" lang="en-US" altLang="ja-JP">
              <a:ea typeface="ＭＳ Ｐゴシック" charset="-128"/>
              <a:cs typeface="ＭＳ Ｐゴシック" charset="-128"/>
            </a:endParaRPr>
          </a:p>
        </p:txBody>
      </p:sp>
      <p:sp>
        <p:nvSpPr>
          <p:cNvPr id="656408" name="Text Box 24"/>
          <p:cNvSpPr txBox="1">
            <a:spLocks noChangeArrowheads="1"/>
          </p:cNvSpPr>
          <p:nvPr/>
        </p:nvSpPr>
        <p:spPr bwMode="auto">
          <a:xfrm>
            <a:off x="755650" y="2060575"/>
            <a:ext cx="1439863" cy="641350"/>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a:ea typeface="ＭＳ Ｐゴシック" charset="-128"/>
                <a:cs typeface="ＭＳ Ｐゴシック" charset="-128"/>
              </a:rPr>
              <a:t>IEEE 802.11b</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November 2008</a:t>
            </a:r>
            <a:endParaRPr lang="en-US"/>
          </a:p>
        </p:txBody>
      </p:sp>
      <p:pic>
        <p:nvPicPr>
          <p:cNvPr id="658434" name="Picture 2" descr="delay_20061101_G"/>
          <p:cNvPicPr>
            <a:picLocks noChangeAspect="1" noChangeArrowheads="1"/>
          </p:cNvPicPr>
          <p:nvPr/>
        </p:nvPicPr>
        <p:blipFill>
          <a:blip r:embed="rId3"/>
          <a:srcRect/>
          <a:stretch>
            <a:fillRect/>
          </a:stretch>
        </p:blipFill>
        <p:spPr bwMode="auto">
          <a:xfrm>
            <a:off x="109538" y="2420938"/>
            <a:ext cx="4391025" cy="3294062"/>
          </a:xfrm>
          <a:prstGeom prst="rect">
            <a:avLst/>
          </a:prstGeom>
          <a:noFill/>
        </p:spPr>
      </p:pic>
      <p:sp>
        <p:nvSpPr>
          <p:cNvPr id="658435" name="Rectangle 3"/>
          <p:cNvSpPr>
            <a:spLocks noGrp="1" noChangeArrowheads="1"/>
          </p:cNvSpPr>
          <p:nvPr>
            <p:ph type="title"/>
          </p:nvPr>
        </p:nvSpPr>
        <p:spPr/>
        <p:txBody>
          <a:bodyPr/>
          <a:lstStyle/>
          <a:p>
            <a:r>
              <a:rPr lang="en-US" altLang="ja-JP" sz="4000"/>
              <a:t>DDE and CAC using IBIT</a:t>
            </a:r>
            <a:br>
              <a:rPr lang="en-US" altLang="ja-JP" sz="4000"/>
            </a:br>
            <a:r>
              <a:rPr lang="en-US" altLang="ja-JP" sz="2400"/>
              <a:t>Delay Estimation - </a:t>
            </a:r>
            <a:r>
              <a:rPr lang="en-US" altLang="ja-JP" sz="1800"/>
              <a:t>CBR</a:t>
            </a:r>
          </a:p>
        </p:txBody>
      </p:sp>
      <p:sp>
        <p:nvSpPr>
          <p:cNvPr id="658436" name="Text Box 4"/>
          <p:cNvSpPr txBox="1">
            <a:spLocks noChangeArrowheads="1"/>
          </p:cNvSpPr>
          <p:nvPr/>
        </p:nvSpPr>
        <p:spPr bwMode="auto">
          <a:xfrm>
            <a:off x="971550" y="1779588"/>
            <a:ext cx="3240088" cy="641350"/>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802.11b G.711 CBR </a:t>
            </a:r>
            <a:br>
              <a:rPr kumimoji="1" lang="en-US" altLang="ja-JP" b="1">
                <a:ea typeface="ＭＳ Ｐゴシック" charset="-128"/>
                <a:cs typeface="ＭＳ Ｐゴシック" charset="-128"/>
              </a:rPr>
            </a:br>
            <a:endParaRPr kumimoji="1" lang="en-US" altLang="ja-JP" b="1">
              <a:ea typeface="ＭＳ Ｐゴシック" charset="-128"/>
              <a:cs typeface="ＭＳ Ｐゴシック" charset="-128"/>
            </a:endParaRPr>
          </a:p>
        </p:txBody>
      </p:sp>
      <p:sp>
        <p:nvSpPr>
          <p:cNvPr id="658437" name="Text Box 5"/>
          <p:cNvSpPr txBox="1">
            <a:spLocks noChangeArrowheads="1"/>
          </p:cNvSpPr>
          <p:nvPr/>
        </p:nvSpPr>
        <p:spPr bwMode="auto">
          <a:xfrm>
            <a:off x="5003800" y="2133600"/>
            <a:ext cx="3168650" cy="366713"/>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Zoomed into 210 – 230 [s]</a:t>
            </a:r>
          </a:p>
        </p:txBody>
      </p:sp>
      <p:pic>
        <p:nvPicPr>
          <p:cNvPr id="658438" name="Picture 6" descr="allaverages_215_225G"/>
          <p:cNvPicPr>
            <a:picLocks noChangeAspect="1" noChangeArrowheads="1"/>
          </p:cNvPicPr>
          <p:nvPr/>
        </p:nvPicPr>
        <p:blipFill>
          <a:blip r:embed="rId4"/>
          <a:srcRect/>
          <a:stretch>
            <a:fillRect/>
          </a:stretch>
        </p:blipFill>
        <p:spPr bwMode="auto">
          <a:xfrm>
            <a:off x="4502150" y="2439988"/>
            <a:ext cx="4391025" cy="3294062"/>
          </a:xfrm>
          <a:prstGeom prst="rect">
            <a:avLst/>
          </a:prstGeom>
          <a:noFill/>
        </p:spPr>
      </p:pic>
      <p:sp>
        <p:nvSpPr>
          <p:cNvPr id="658439" name="AutoShape 7"/>
          <p:cNvSpPr>
            <a:spLocks noChangeArrowheads="1"/>
          </p:cNvSpPr>
          <p:nvPr/>
        </p:nvSpPr>
        <p:spPr bwMode="auto">
          <a:xfrm>
            <a:off x="3059113" y="2420938"/>
            <a:ext cx="144462" cy="3240087"/>
          </a:xfrm>
          <a:prstGeom prst="roundRect">
            <a:avLst>
              <a:gd name="adj" fmla="val 16667"/>
            </a:avLst>
          </a:prstGeom>
          <a:noFill/>
          <a:ln w="25400">
            <a:solidFill>
              <a:srgbClr val="0000FF"/>
            </a:solidFill>
            <a:round/>
            <a:headEnd/>
            <a:tailEnd/>
          </a:ln>
          <a:effectLst/>
        </p:spPr>
        <p:txBody>
          <a:bodyPr wrap="none" anchor="ctr">
            <a:prstTxWarp prst="textNoShape">
              <a:avLst/>
            </a:prstTxWarp>
          </a:bodyPr>
          <a:lstStyle/>
          <a:p>
            <a:endParaRPr lang="en-US"/>
          </a:p>
        </p:txBody>
      </p:sp>
      <p:sp>
        <p:nvSpPr>
          <p:cNvPr id="658440" name="Text Box 8"/>
          <p:cNvSpPr txBox="1">
            <a:spLocks noChangeArrowheads="1"/>
          </p:cNvSpPr>
          <p:nvPr/>
        </p:nvSpPr>
        <p:spPr bwMode="auto">
          <a:xfrm>
            <a:off x="3203575" y="5589588"/>
            <a:ext cx="1309688"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solidFill>
                  <a:srgbClr val="0033CC"/>
                </a:solidFill>
                <a:ea typeface="ＭＳ Ｐゴシック" charset="-128"/>
                <a:cs typeface="ＭＳ Ｐゴシック" charset="-128"/>
              </a:rPr>
              <a:t>Zoomed </a:t>
            </a:r>
            <a:r>
              <a:rPr kumimoji="1" lang="en-US" altLang="ja-JP">
                <a:solidFill>
                  <a:srgbClr val="0033CC"/>
                </a:solidFill>
                <a:ea typeface="ＭＳ Ｐゴシック" charset="-128"/>
                <a:cs typeface="ＭＳ Ｐゴシック" charset="-128"/>
                <a:sym typeface="Wingdings" charset="2"/>
              </a:rPr>
              <a:t></a:t>
            </a:r>
            <a:endParaRPr kumimoji="1" lang="en-US" altLang="ja-JP">
              <a:solidFill>
                <a:srgbClr val="0033CC"/>
              </a:solidFill>
              <a:ea typeface="ＭＳ Ｐゴシック" charset="-128"/>
              <a:cs typeface="ＭＳ Ｐゴシック" charset="-128"/>
            </a:endParaRPr>
          </a:p>
        </p:txBody>
      </p:sp>
      <p:sp>
        <p:nvSpPr>
          <p:cNvPr id="658441" name="Text Box 9"/>
          <p:cNvSpPr txBox="1">
            <a:spLocks noChangeArrowheads="1"/>
          </p:cNvSpPr>
          <p:nvPr/>
        </p:nvSpPr>
        <p:spPr bwMode="auto">
          <a:xfrm>
            <a:off x="1887538" y="6113463"/>
            <a:ext cx="49593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The estimated delay follows the actual one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500" fill="hold"/>
                                        <p:tgtEl>
                                          <p:spTgt spid="658439"/>
                                        </p:tgtEl>
                                        <p:attrNameLst>
                                          <p:attrName>ppt_w</p:attrName>
                                        </p:attrNameLst>
                                      </p:cBhvr>
                                      <p:tavLst>
                                        <p:tav tm="0">
                                          <p:val>
                                            <p:strVal val="4/3*#ppt_w"/>
                                          </p:val>
                                        </p:tav>
                                        <p:tav tm="100000">
                                          <p:val>
                                            <p:strVal val="#ppt_w"/>
                                          </p:val>
                                        </p:tav>
                                      </p:tavLst>
                                    </p:anim>
                                    <p:anim calcmode="lin" valueType="num">
                                      <p:cBhvr>
                                        <p:cTn id="8" dur="500" fill="hold"/>
                                        <p:tgtEl>
                                          <p:spTgt spid="65843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58440"/>
                                        </p:tgtEl>
                                        <p:attrNameLst>
                                          <p:attrName>style.visibility</p:attrName>
                                        </p:attrNameLst>
                                      </p:cBhvr>
                                      <p:to>
                                        <p:strVal val="visible"/>
                                      </p:to>
                                    </p:set>
                                    <p:animEffect transition="in" filter="blinds(horizontal)">
                                      <p:cBhvr>
                                        <p:cTn id="12" dur="500"/>
                                        <p:tgtEl>
                                          <p:spTgt spid="65844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58438"/>
                                        </p:tgtEl>
                                        <p:attrNameLst>
                                          <p:attrName>style.visibility</p:attrName>
                                        </p:attrNameLst>
                                      </p:cBhvr>
                                      <p:to>
                                        <p:strVal val="visible"/>
                                      </p:to>
                                    </p:set>
                                    <p:animEffect transition="in" filter="blinds(horizontal)">
                                      <p:cBhvr>
                                        <p:cTn id="16" dur="500"/>
                                        <p:tgtEl>
                                          <p:spTgt spid="65843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58437"/>
                                        </p:tgtEl>
                                        <p:attrNameLst>
                                          <p:attrName>style.visibility</p:attrName>
                                        </p:attrNameLst>
                                      </p:cBhvr>
                                      <p:to>
                                        <p:strVal val="visible"/>
                                      </p:to>
                                    </p:set>
                                    <p:animEffect transition="in" filter="blinds(horizontal)">
                                      <p:cBhvr>
                                        <p:cTn id="19" dur="500"/>
                                        <p:tgtEl>
                                          <p:spTgt spid="65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7" grpId="0"/>
      <p:bldP spid="658439" grpId="0" animBg="1"/>
      <p:bldP spid="658440" grpId="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November 2008</a:t>
            </a:r>
            <a:endParaRPr lang="en-US"/>
          </a:p>
        </p:txBody>
      </p:sp>
      <p:sp>
        <p:nvSpPr>
          <p:cNvPr id="660482" name="Rectangle 2"/>
          <p:cNvSpPr>
            <a:spLocks noGrp="1" noChangeArrowheads="1"/>
          </p:cNvSpPr>
          <p:nvPr>
            <p:ph type="title"/>
          </p:nvPr>
        </p:nvSpPr>
        <p:spPr/>
        <p:txBody>
          <a:bodyPr/>
          <a:lstStyle/>
          <a:p>
            <a:r>
              <a:rPr lang="en-US" altLang="ja-JP" sz="4000"/>
              <a:t>DDE and CAC using IBIT</a:t>
            </a:r>
            <a:br>
              <a:rPr lang="en-US" altLang="ja-JP" sz="4000"/>
            </a:br>
            <a:r>
              <a:rPr lang="en-US" altLang="ja-JP" sz="2400"/>
              <a:t>Delay Estimation - </a:t>
            </a:r>
            <a:r>
              <a:rPr lang="en-US" altLang="ja-JP" sz="1800"/>
              <a:t>VBR</a:t>
            </a:r>
          </a:p>
        </p:txBody>
      </p:sp>
      <p:pic>
        <p:nvPicPr>
          <p:cNvPr id="660483" name="Picture 3" descr="delay_G"/>
          <p:cNvPicPr>
            <a:picLocks noChangeAspect="1" noChangeArrowheads="1"/>
          </p:cNvPicPr>
          <p:nvPr/>
        </p:nvPicPr>
        <p:blipFill>
          <a:blip r:embed="rId3"/>
          <a:srcRect/>
          <a:stretch>
            <a:fillRect/>
          </a:stretch>
        </p:blipFill>
        <p:spPr bwMode="auto">
          <a:xfrm>
            <a:off x="287338" y="2222500"/>
            <a:ext cx="4391025" cy="3294063"/>
          </a:xfrm>
          <a:prstGeom prst="rect">
            <a:avLst/>
          </a:prstGeom>
          <a:noFill/>
        </p:spPr>
      </p:pic>
      <p:pic>
        <p:nvPicPr>
          <p:cNvPr id="660484" name="Picture 4" descr="delay_320_335G"/>
          <p:cNvPicPr>
            <a:picLocks noChangeAspect="1" noChangeArrowheads="1"/>
          </p:cNvPicPr>
          <p:nvPr/>
        </p:nvPicPr>
        <p:blipFill>
          <a:blip r:embed="rId4"/>
          <a:srcRect/>
          <a:stretch>
            <a:fillRect/>
          </a:stretch>
        </p:blipFill>
        <p:spPr bwMode="auto">
          <a:xfrm>
            <a:off x="4319588" y="2222500"/>
            <a:ext cx="4391025" cy="3294063"/>
          </a:xfrm>
          <a:prstGeom prst="rect">
            <a:avLst/>
          </a:prstGeom>
          <a:noFill/>
        </p:spPr>
      </p:pic>
      <p:sp>
        <p:nvSpPr>
          <p:cNvPr id="660485" name="Text Box 5"/>
          <p:cNvSpPr txBox="1">
            <a:spLocks noChangeArrowheads="1"/>
          </p:cNvSpPr>
          <p:nvPr/>
        </p:nvSpPr>
        <p:spPr bwMode="auto">
          <a:xfrm>
            <a:off x="1066800" y="1600200"/>
            <a:ext cx="3168650" cy="641350"/>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802.11b G.711 VBR </a:t>
            </a:r>
            <a:br>
              <a:rPr kumimoji="1" lang="en-US" altLang="ja-JP" b="1">
                <a:ea typeface="ＭＳ Ｐゴシック" charset="-128"/>
                <a:cs typeface="ＭＳ Ｐゴシック" charset="-128"/>
              </a:rPr>
            </a:br>
            <a:endParaRPr kumimoji="1" lang="en-US" altLang="ja-JP" b="1">
              <a:ea typeface="ＭＳ Ｐゴシック" charset="-128"/>
              <a:cs typeface="ＭＳ Ｐゴシック" charset="-128"/>
            </a:endParaRPr>
          </a:p>
        </p:txBody>
      </p:sp>
      <p:sp>
        <p:nvSpPr>
          <p:cNvPr id="660486" name="Text Box 6"/>
          <p:cNvSpPr txBox="1">
            <a:spLocks noChangeArrowheads="1"/>
          </p:cNvSpPr>
          <p:nvPr/>
        </p:nvSpPr>
        <p:spPr bwMode="auto">
          <a:xfrm>
            <a:off x="4932363" y="1916113"/>
            <a:ext cx="3168650" cy="366712"/>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Zoomed into 320—335 [s]</a:t>
            </a:r>
          </a:p>
        </p:txBody>
      </p:sp>
      <p:sp>
        <p:nvSpPr>
          <p:cNvPr id="660487" name="Text Box 7"/>
          <p:cNvSpPr txBox="1">
            <a:spLocks noChangeArrowheads="1"/>
          </p:cNvSpPr>
          <p:nvPr/>
        </p:nvSpPr>
        <p:spPr bwMode="auto">
          <a:xfrm>
            <a:off x="1979613" y="6256338"/>
            <a:ext cx="50228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VBR traffic was generated based on ITU-T P.59</a:t>
            </a:r>
          </a:p>
        </p:txBody>
      </p:sp>
      <p:sp>
        <p:nvSpPr>
          <p:cNvPr id="660488" name="AutoShape 8"/>
          <p:cNvSpPr>
            <a:spLocks noChangeArrowheads="1"/>
          </p:cNvSpPr>
          <p:nvPr/>
        </p:nvSpPr>
        <p:spPr bwMode="auto">
          <a:xfrm>
            <a:off x="3059113" y="2205038"/>
            <a:ext cx="144462" cy="3240087"/>
          </a:xfrm>
          <a:prstGeom prst="roundRect">
            <a:avLst>
              <a:gd name="adj" fmla="val 16667"/>
            </a:avLst>
          </a:prstGeom>
          <a:noFill/>
          <a:ln w="25400">
            <a:solidFill>
              <a:srgbClr val="0033CC"/>
            </a:solidFill>
            <a:round/>
            <a:headEnd/>
            <a:tailEnd/>
          </a:ln>
          <a:effectLst/>
        </p:spPr>
        <p:txBody>
          <a:bodyPr wrap="none" anchor="ctr">
            <a:prstTxWarp prst="textNoShape">
              <a:avLst/>
            </a:prstTxWarp>
          </a:bodyPr>
          <a:lstStyle/>
          <a:p>
            <a:endParaRPr lang="en-US"/>
          </a:p>
        </p:txBody>
      </p:sp>
      <p:sp>
        <p:nvSpPr>
          <p:cNvPr id="660489" name="Text Box 9"/>
          <p:cNvSpPr txBox="1">
            <a:spLocks noChangeArrowheads="1"/>
          </p:cNvSpPr>
          <p:nvPr/>
        </p:nvSpPr>
        <p:spPr bwMode="auto">
          <a:xfrm>
            <a:off x="3203575" y="5589588"/>
            <a:ext cx="1309688"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solidFill>
                  <a:srgbClr val="0033CC"/>
                </a:solidFill>
                <a:ea typeface="ＭＳ Ｐゴシック" charset="-128"/>
                <a:cs typeface="ＭＳ Ｐゴシック" charset="-128"/>
              </a:rPr>
              <a:t>Zoomed </a:t>
            </a:r>
            <a:r>
              <a:rPr kumimoji="1" lang="en-US" altLang="ja-JP">
                <a:solidFill>
                  <a:srgbClr val="0033CC"/>
                </a:solidFill>
                <a:ea typeface="ＭＳ Ｐゴシック" charset="-128"/>
                <a:cs typeface="ＭＳ Ｐゴシック" charset="-128"/>
                <a:sym typeface="Wingdings" charset="2"/>
              </a:rPr>
              <a:t></a:t>
            </a:r>
            <a:endParaRPr kumimoji="1" lang="en-US" altLang="ja-JP">
              <a:solidFill>
                <a:srgbClr val="0033CC"/>
              </a:solidFill>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60488"/>
                                        </p:tgtEl>
                                        <p:attrNameLst>
                                          <p:attrName>style.visibility</p:attrName>
                                        </p:attrNameLst>
                                      </p:cBhvr>
                                      <p:to>
                                        <p:strVal val="visible"/>
                                      </p:to>
                                    </p:set>
                                    <p:anim calcmode="lin" valueType="num">
                                      <p:cBhvr>
                                        <p:cTn id="7" dur="500" fill="hold"/>
                                        <p:tgtEl>
                                          <p:spTgt spid="660488"/>
                                        </p:tgtEl>
                                        <p:attrNameLst>
                                          <p:attrName>ppt_w</p:attrName>
                                        </p:attrNameLst>
                                      </p:cBhvr>
                                      <p:tavLst>
                                        <p:tav tm="0">
                                          <p:val>
                                            <p:strVal val="4/3*#ppt_w"/>
                                          </p:val>
                                        </p:tav>
                                        <p:tav tm="100000">
                                          <p:val>
                                            <p:strVal val="#ppt_w"/>
                                          </p:val>
                                        </p:tav>
                                      </p:tavLst>
                                    </p:anim>
                                    <p:anim calcmode="lin" valueType="num">
                                      <p:cBhvr>
                                        <p:cTn id="8" dur="500" fill="hold"/>
                                        <p:tgtEl>
                                          <p:spTgt spid="66048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60489"/>
                                        </p:tgtEl>
                                        <p:attrNameLst>
                                          <p:attrName>style.visibility</p:attrName>
                                        </p:attrNameLst>
                                      </p:cBhvr>
                                      <p:to>
                                        <p:strVal val="visible"/>
                                      </p:to>
                                    </p:set>
                                    <p:animEffect transition="in" filter="blinds(horizontal)">
                                      <p:cBhvr>
                                        <p:cTn id="12" dur="500"/>
                                        <p:tgtEl>
                                          <p:spTgt spid="660489"/>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60484"/>
                                        </p:tgtEl>
                                        <p:attrNameLst>
                                          <p:attrName>style.visibility</p:attrName>
                                        </p:attrNameLst>
                                      </p:cBhvr>
                                      <p:to>
                                        <p:strVal val="visible"/>
                                      </p:to>
                                    </p:set>
                                    <p:animEffect transition="in" filter="blinds(horizontal)">
                                      <p:cBhvr>
                                        <p:cTn id="16" dur="500"/>
                                        <p:tgtEl>
                                          <p:spTgt spid="660484"/>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60486"/>
                                        </p:tgtEl>
                                        <p:attrNameLst>
                                          <p:attrName>style.visibility</p:attrName>
                                        </p:attrNameLst>
                                      </p:cBhvr>
                                      <p:to>
                                        <p:strVal val="visible"/>
                                      </p:to>
                                    </p:set>
                                    <p:animEffect transition="in" filter="blinds(horizontal)">
                                      <p:cBhvr>
                                        <p:cTn id="20" dur="500"/>
                                        <p:tgtEl>
                                          <p:spTgt spid="66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6" grpId="0"/>
      <p:bldP spid="660488" grpId="0" animBg="1"/>
      <p:bldP spid="660489" grpId="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November 2008</a:t>
            </a:r>
            <a:endParaRPr lang="en-US"/>
          </a:p>
        </p:txBody>
      </p:sp>
      <p:sp>
        <p:nvSpPr>
          <p:cNvPr id="662530" name="Rectangle 2"/>
          <p:cNvSpPr>
            <a:spLocks noGrp="1" noChangeArrowheads="1"/>
          </p:cNvSpPr>
          <p:nvPr>
            <p:ph type="title"/>
          </p:nvPr>
        </p:nvSpPr>
        <p:spPr>
          <a:xfrm>
            <a:off x="1192213" y="44450"/>
            <a:ext cx="7772400" cy="1143000"/>
          </a:xfrm>
        </p:spPr>
        <p:txBody>
          <a:bodyPr/>
          <a:lstStyle/>
          <a:p>
            <a:r>
              <a:rPr lang="en-US" altLang="ja-JP" sz="4000"/>
              <a:t>DDE and CAC using IBIT</a:t>
            </a:r>
            <a:br>
              <a:rPr lang="en-US" altLang="ja-JP" sz="4000"/>
            </a:br>
            <a:r>
              <a:rPr lang="en-US" altLang="ja-JP" sz="2400"/>
              <a:t>Delay Estimation - </a:t>
            </a:r>
            <a:r>
              <a:rPr lang="en-US" altLang="ja-JP" sz="1800"/>
              <a:t>CBR with HTTP traffic</a:t>
            </a:r>
          </a:p>
        </p:txBody>
      </p:sp>
      <p:sp>
        <p:nvSpPr>
          <p:cNvPr id="662531" name="Text Box 3"/>
          <p:cNvSpPr txBox="1">
            <a:spLocks noChangeArrowheads="1"/>
          </p:cNvSpPr>
          <p:nvPr/>
        </p:nvSpPr>
        <p:spPr bwMode="auto">
          <a:xfrm>
            <a:off x="684213" y="1628775"/>
            <a:ext cx="7993062" cy="1054100"/>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802.11b G.711 CBR w/ Background traffic </a:t>
            </a:r>
            <a:br>
              <a:rPr kumimoji="1" lang="en-US" altLang="ja-JP" b="1">
                <a:ea typeface="ＭＳ Ｐゴシック" charset="-128"/>
                <a:cs typeface="ＭＳ Ｐゴシック" charset="-128"/>
              </a:rPr>
            </a:br>
            <a:r>
              <a:rPr kumimoji="1" lang="en-US" altLang="ja-JP" b="1">
                <a:ea typeface="ＭＳ Ｐゴシック" charset="-128"/>
                <a:cs typeface="ＭＳ Ｐゴシック" charset="-128"/>
              </a:rPr>
              <a:t>			(HTTP 5 connections per second)</a:t>
            </a:r>
          </a:p>
          <a:p>
            <a:pPr algn="l">
              <a:spcBef>
                <a:spcPct val="50000"/>
              </a:spcBef>
            </a:pPr>
            <a:endParaRPr kumimoji="1" lang="en-US" altLang="ja-JP" b="1">
              <a:ea typeface="ＭＳ Ｐゴシック" charset="-128"/>
              <a:cs typeface="ＭＳ Ｐゴシック" charset="-128"/>
            </a:endParaRPr>
          </a:p>
        </p:txBody>
      </p:sp>
      <p:pic>
        <p:nvPicPr>
          <p:cNvPr id="662532" name="Picture 4" descr="delayEst_G"/>
          <p:cNvPicPr>
            <a:picLocks noChangeAspect="1" noChangeArrowheads="1"/>
          </p:cNvPicPr>
          <p:nvPr/>
        </p:nvPicPr>
        <p:blipFill>
          <a:blip r:embed="rId3"/>
          <a:srcRect/>
          <a:stretch>
            <a:fillRect/>
          </a:stretch>
        </p:blipFill>
        <p:spPr bwMode="auto">
          <a:xfrm>
            <a:off x="4429125" y="2582863"/>
            <a:ext cx="4391025" cy="3294062"/>
          </a:xfrm>
          <a:prstGeom prst="rect">
            <a:avLst/>
          </a:prstGeom>
          <a:noFill/>
        </p:spPr>
      </p:pic>
      <p:pic>
        <p:nvPicPr>
          <p:cNvPr id="662533" name="Picture 5" descr="delayEst_G"/>
          <p:cNvPicPr>
            <a:picLocks noChangeAspect="1" noChangeArrowheads="1"/>
          </p:cNvPicPr>
          <p:nvPr/>
        </p:nvPicPr>
        <p:blipFill>
          <a:blip r:embed="rId4"/>
          <a:srcRect/>
          <a:stretch>
            <a:fillRect/>
          </a:stretch>
        </p:blipFill>
        <p:spPr bwMode="auto">
          <a:xfrm>
            <a:off x="250825" y="2582863"/>
            <a:ext cx="4391025" cy="3294062"/>
          </a:xfrm>
          <a:prstGeom prst="rect">
            <a:avLst/>
          </a:prstGeom>
          <a:noFill/>
        </p:spPr>
      </p:pic>
      <p:sp>
        <p:nvSpPr>
          <p:cNvPr id="662534" name="Text Box 6"/>
          <p:cNvSpPr txBox="1">
            <a:spLocks noChangeArrowheads="1"/>
          </p:cNvSpPr>
          <p:nvPr/>
        </p:nvSpPr>
        <p:spPr bwMode="auto">
          <a:xfrm>
            <a:off x="1266825" y="6186488"/>
            <a:ext cx="76263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Web traffic was generated by Packmime  </a:t>
            </a:r>
            <a:r>
              <a:rPr kumimoji="1" lang="en-US" altLang="ja-JP" u="sng">
                <a:solidFill>
                  <a:srgbClr val="0033CC"/>
                </a:solidFill>
                <a:ea typeface="ＭＳ Ｐゴシック" charset="-128"/>
                <a:cs typeface="ＭＳ Ｐゴシック" charset="-128"/>
              </a:rPr>
              <a:t>http://dirt.cs.unc.edu/packmime/</a:t>
            </a:r>
          </a:p>
        </p:txBody>
      </p:sp>
      <p:sp>
        <p:nvSpPr>
          <p:cNvPr id="662535" name="AutoShape 7"/>
          <p:cNvSpPr>
            <a:spLocks noChangeArrowheads="1"/>
          </p:cNvSpPr>
          <p:nvPr/>
        </p:nvSpPr>
        <p:spPr bwMode="auto">
          <a:xfrm>
            <a:off x="1979613" y="2565400"/>
            <a:ext cx="144462" cy="3240088"/>
          </a:xfrm>
          <a:prstGeom prst="roundRect">
            <a:avLst>
              <a:gd name="adj" fmla="val 16667"/>
            </a:avLst>
          </a:prstGeom>
          <a:noFill/>
          <a:ln w="25400">
            <a:solidFill>
              <a:srgbClr val="0033CC"/>
            </a:solidFill>
            <a:round/>
            <a:headEnd/>
            <a:tailEnd/>
          </a:ln>
          <a:effectLst/>
        </p:spPr>
        <p:txBody>
          <a:bodyPr wrap="none" anchor="ctr">
            <a:prstTxWarp prst="textNoShape">
              <a:avLst/>
            </a:prstTxWarp>
          </a:bodyPr>
          <a:lstStyle/>
          <a:p>
            <a:endParaRPr lang="en-US"/>
          </a:p>
        </p:txBody>
      </p:sp>
      <p:sp>
        <p:nvSpPr>
          <p:cNvPr id="662536" name="Text Box 8"/>
          <p:cNvSpPr txBox="1">
            <a:spLocks noChangeArrowheads="1"/>
          </p:cNvSpPr>
          <p:nvPr/>
        </p:nvSpPr>
        <p:spPr bwMode="auto">
          <a:xfrm>
            <a:off x="1835150" y="5805488"/>
            <a:ext cx="1309688"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solidFill>
                  <a:srgbClr val="0033CC"/>
                </a:solidFill>
                <a:ea typeface="ＭＳ Ｐゴシック" charset="-128"/>
                <a:cs typeface="ＭＳ Ｐゴシック" charset="-128"/>
              </a:rPr>
              <a:t>Zoomed </a:t>
            </a:r>
            <a:r>
              <a:rPr kumimoji="1" lang="en-US" altLang="ja-JP">
                <a:solidFill>
                  <a:srgbClr val="0033CC"/>
                </a:solidFill>
                <a:ea typeface="ＭＳ Ｐゴシック" charset="-128"/>
                <a:cs typeface="ＭＳ Ｐゴシック" charset="-128"/>
                <a:sym typeface="Wingdings" charset="2"/>
              </a:rPr>
              <a:t></a:t>
            </a:r>
            <a:endParaRPr kumimoji="1" lang="en-US" altLang="ja-JP">
              <a:solidFill>
                <a:srgbClr val="0033CC"/>
              </a:solidFill>
              <a:ea typeface="ＭＳ Ｐゴシック" charset="-128"/>
              <a:cs typeface="ＭＳ Ｐゴシック" charset="-128"/>
            </a:endParaRPr>
          </a:p>
        </p:txBody>
      </p:sp>
      <p:sp>
        <p:nvSpPr>
          <p:cNvPr id="662537" name="Text Box 9"/>
          <p:cNvSpPr txBox="1">
            <a:spLocks noChangeArrowheads="1"/>
          </p:cNvSpPr>
          <p:nvPr/>
        </p:nvSpPr>
        <p:spPr bwMode="auto">
          <a:xfrm>
            <a:off x="5003800" y="2270125"/>
            <a:ext cx="3168650" cy="366713"/>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Zoomed into 155-175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62535"/>
                                        </p:tgtEl>
                                        <p:attrNameLst>
                                          <p:attrName>style.visibility</p:attrName>
                                        </p:attrNameLst>
                                      </p:cBhvr>
                                      <p:to>
                                        <p:strVal val="visible"/>
                                      </p:to>
                                    </p:set>
                                    <p:anim calcmode="lin" valueType="num">
                                      <p:cBhvr>
                                        <p:cTn id="7" dur="500" fill="hold"/>
                                        <p:tgtEl>
                                          <p:spTgt spid="662535"/>
                                        </p:tgtEl>
                                        <p:attrNameLst>
                                          <p:attrName>ppt_w</p:attrName>
                                        </p:attrNameLst>
                                      </p:cBhvr>
                                      <p:tavLst>
                                        <p:tav tm="0">
                                          <p:val>
                                            <p:strVal val="4/3*#ppt_w"/>
                                          </p:val>
                                        </p:tav>
                                        <p:tav tm="100000">
                                          <p:val>
                                            <p:strVal val="#ppt_w"/>
                                          </p:val>
                                        </p:tav>
                                      </p:tavLst>
                                    </p:anim>
                                    <p:anim calcmode="lin" valueType="num">
                                      <p:cBhvr>
                                        <p:cTn id="8" dur="500" fill="hold"/>
                                        <p:tgtEl>
                                          <p:spTgt spid="66253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62536"/>
                                        </p:tgtEl>
                                        <p:attrNameLst>
                                          <p:attrName>style.visibility</p:attrName>
                                        </p:attrNameLst>
                                      </p:cBhvr>
                                      <p:to>
                                        <p:strVal val="visible"/>
                                      </p:to>
                                    </p:set>
                                    <p:animEffect transition="in" filter="blinds(horizontal)">
                                      <p:cBhvr>
                                        <p:cTn id="12" dur="500"/>
                                        <p:tgtEl>
                                          <p:spTgt spid="66253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62537"/>
                                        </p:tgtEl>
                                        <p:attrNameLst>
                                          <p:attrName>style.visibility</p:attrName>
                                        </p:attrNameLst>
                                      </p:cBhvr>
                                      <p:to>
                                        <p:strVal val="visible"/>
                                      </p:to>
                                    </p:set>
                                    <p:animEffect transition="in" filter="blinds(horizontal)">
                                      <p:cBhvr>
                                        <p:cTn id="15" dur="500"/>
                                        <p:tgtEl>
                                          <p:spTgt spid="662537"/>
                                        </p:tgtEl>
                                      </p:cBhvr>
                                    </p:animEffect>
                                  </p:childTnLst>
                                </p:cTn>
                              </p:par>
                              <p:par>
                                <p:cTn id="16" presetID="3" presetClass="entr" presetSubtype="10" fill="hold" nodeType="withEffect">
                                  <p:stCondLst>
                                    <p:cond delay="0"/>
                                  </p:stCondLst>
                                  <p:childTnLst>
                                    <p:set>
                                      <p:cBhvr>
                                        <p:cTn id="17" dur="1" fill="hold">
                                          <p:stCondLst>
                                            <p:cond delay="0"/>
                                          </p:stCondLst>
                                        </p:cTn>
                                        <p:tgtEl>
                                          <p:spTgt spid="662532"/>
                                        </p:tgtEl>
                                        <p:attrNameLst>
                                          <p:attrName>style.visibility</p:attrName>
                                        </p:attrNameLst>
                                      </p:cBhvr>
                                      <p:to>
                                        <p:strVal val="visible"/>
                                      </p:to>
                                    </p:set>
                                    <p:animEffect transition="in" filter="blinds(horizontal)">
                                      <p:cBhvr>
                                        <p:cTn id="18" dur="500"/>
                                        <p:tgtEl>
                                          <p:spTgt spid="66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5" grpId="0" animBg="1"/>
      <p:bldP spid="662536" grpId="0"/>
      <p:bldP spid="662537" grpId="0"/>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November 2008</a:t>
            </a:r>
            <a:endParaRPr lang="en-US"/>
          </a:p>
        </p:txBody>
      </p:sp>
      <p:sp>
        <p:nvSpPr>
          <p:cNvPr id="664578" name="AutoShape 2"/>
          <p:cNvSpPr>
            <a:spLocks noChangeArrowheads="1"/>
          </p:cNvSpPr>
          <p:nvPr/>
        </p:nvSpPr>
        <p:spPr bwMode="auto">
          <a:xfrm>
            <a:off x="2987675" y="3059113"/>
            <a:ext cx="4752975" cy="504825"/>
          </a:xfrm>
          <a:prstGeom prst="roundRect">
            <a:avLst>
              <a:gd name="adj" fmla="val 16667"/>
            </a:avLst>
          </a:prstGeom>
          <a:solidFill>
            <a:schemeClr val="accent1">
              <a:alpha val="14000"/>
            </a:schemeClr>
          </a:solidFill>
          <a:ln w="19050">
            <a:solidFill>
              <a:schemeClr val="tx1"/>
            </a:solidFill>
            <a:round/>
            <a:headEnd/>
            <a:tailEnd/>
          </a:ln>
          <a:effectLst/>
        </p:spPr>
        <p:txBody>
          <a:bodyPr wrap="none" anchor="ctr">
            <a:prstTxWarp prst="textNoShape">
              <a:avLst/>
            </a:prstTxWarp>
          </a:bodyPr>
          <a:lstStyle/>
          <a:p>
            <a:endParaRPr lang="en-US"/>
          </a:p>
        </p:txBody>
      </p:sp>
      <p:sp>
        <p:nvSpPr>
          <p:cNvPr id="664579" name="Rectangle 3"/>
          <p:cNvSpPr>
            <a:spLocks noGrp="1" noChangeArrowheads="1"/>
          </p:cNvSpPr>
          <p:nvPr>
            <p:ph type="title"/>
          </p:nvPr>
        </p:nvSpPr>
        <p:spPr>
          <a:xfrm>
            <a:off x="1249363" y="44450"/>
            <a:ext cx="7056437" cy="1143000"/>
          </a:xfrm>
        </p:spPr>
        <p:txBody>
          <a:bodyPr/>
          <a:lstStyle/>
          <a:p>
            <a:r>
              <a:rPr lang="en-US" altLang="ja-JP" sz="4000"/>
              <a:t>DDE and CAC using IBIT</a:t>
            </a:r>
            <a:br>
              <a:rPr lang="en-US" altLang="ja-JP" sz="4000"/>
            </a:br>
            <a:r>
              <a:rPr lang="en-US" altLang="ja-JP" sz="2400"/>
              <a:t>Call Admission Control using IBIT</a:t>
            </a:r>
          </a:p>
        </p:txBody>
      </p:sp>
      <p:sp>
        <p:nvSpPr>
          <p:cNvPr id="664580" name="Rectangle 4"/>
          <p:cNvSpPr>
            <a:spLocks noGrp="1" noChangeArrowheads="1"/>
          </p:cNvSpPr>
          <p:nvPr>
            <p:ph type="body" idx="1"/>
          </p:nvPr>
        </p:nvSpPr>
        <p:spPr>
          <a:xfrm>
            <a:off x="457200" y="1192213"/>
            <a:ext cx="8229600" cy="4525962"/>
          </a:xfrm>
        </p:spPr>
        <p:txBody>
          <a:bodyPr/>
          <a:lstStyle/>
          <a:p>
            <a:r>
              <a:rPr lang="en-US" altLang="ja-JP" sz="2800"/>
              <a:t>Idle time can be considered as a “service opportunity” for an extra packet</a:t>
            </a:r>
          </a:p>
          <a:p>
            <a:r>
              <a:rPr lang="en-US" altLang="ja-JP" sz="2800"/>
              <a:t>And, the frequency of idle times means that of service opportunities (</a:t>
            </a:r>
            <a:r>
              <a:rPr lang="en-US" altLang="ja-JP" sz="2800" i="1">
                <a:latin typeface="Lucida Grande" charset="0"/>
              </a:rPr>
              <a:t>μ</a:t>
            </a:r>
            <a:r>
              <a:rPr lang="en-US" altLang="ja-JP" sz="2800"/>
              <a:t>)</a:t>
            </a:r>
          </a:p>
        </p:txBody>
      </p:sp>
      <p:sp>
        <p:nvSpPr>
          <p:cNvPr id="664581" name="Line 5"/>
          <p:cNvSpPr>
            <a:spLocks noChangeShapeType="1"/>
          </p:cNvSpPr>
          <p:nvPr/>
        </p:nvSpPr>
        <p:spPr bwMode="auto">
          <a:xfrm>
            <a:off x="1835150" y="5780088"/>
            <a:ext cx="698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64582" name="Rectangle 6"/>
          <p:cNvSpPr>
            <a:spLocks noChangeArrowheads="1"/>
          </p:cNvSpPr>
          <p:nvPr/>
        </p:nvSpPr>
        <p:spPr bwMode="auto">
          <a:xfrm>
            <a:off x="4067175" y="5421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3" name="Text Box 7"/>
          <p:cNvSpPr txBox="1">
            <a:spLocks noChangeArrowheads="1"/>
          </p:cNvSpPr>
          <p:nvPr/>
        </p:nvSpPr>
        <p:spPr bwMode="auto">
          <a:xfrm>
            <a:off x="601663" y="5511800"/>
            <a:ext cx="10350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Channel</a:t>
            </a:r>
          </a:p>
        </p:txBody>
      </p:sp>
      <p:sp>
        <p:nvSpPr>
          <p:cNvPr id="664584" name="Rectangle 8"/>
          <p:cNvSpPr>
            <a:spLocks noChangeArrowheads="1"/>
          </p:cNvSpPr>
          <p:nvPr/>
        </p:nvSpPr>
        <p:spPr bwMode="auto">
          <a:xfrm>
            <a:off x="1835150" y="5421313"/>
            <a:ext cx="360363" cy="360362"/>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kumimoji="1" lang="en-US">
              <a:ea typeface="ＭＳ Ｐゴシック" charset="-128"/>
              <a:cs typeface="ＭＳ Ｐゴシック" charset="-128"/>
            </a:endParaRPr>
          </a:p>
        </p:txBody>
      </p:sp>
      <p:sp>
        <p:nvSpPr>
          <p:cNvPr id="664585" name="Rectangle 9"/>
          <p:cNvSpPr>
            <a:spLocks noChangeArrowheads="1"/>
          </p:cNvSpPr>
          <p:nvPr/>
        </p:nvSpPr>
        <p:spPr bwMode="auto">
          <a:xfrm>
            <a:off x="4572000" y="5421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6" name="Rectangle 10"/>
          <p:cNvSpPr>
            <a:spLocks noChangeArrowheads="1"/>
          </p:cNvSpPr>
          <p:nvPr/>
        </p:nvSpPr>
        <p:spPr bwMode="auto">
          <a:xfrm>
            <a:off x="5075238" y="5421313"/>
            <a:ext cx="360362"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7" name="Rectangle 11"/>
          <p:cNvSpPr>
            <a:spLocks noChangeArrowheads="1"/>
          </p:cNvSpPr>
          <p:nvPr/>
        </p:nvSpPr>
        <p:spPr bwMode="auto">
          <a:xfrm>
            <a:off x="5580063" y="5421313"/>
            <a:ext cx="360362"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8" name="Rectangle 12"/>
          <p:cNvSpPr>
            <a:spLocks noChangeArrowheads="1"/>
          </p:cNvSpPr>
          <p:nvPr/>
        </p:nvSpPr>
        <p:spPr bwMode="auto">
          <a:xfrm>
            <a:off x="6011863" y="5421313"/>
            <a:ext cx="360362"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9" name="Rectangle 13"/>
          <p:cNvSpPr>
            <a:spLocks noChangeArrowheads="1"/>
          </p:cNvSpPr>
          <p:nvPr/>
        </p:nvSpPr>
        <p:spPr bwMode="auto">
          <a:xfrm>
            <a:off x="7740650" y="5421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0" name="Line 14"/>
          <p:cNvSpPr>
            <a:spLocks noChangeShapeType="1"/>
          </p:cNvSpPr>
          <p:nvPr/>
        </p:nvSpPr>
        <p:spPr bwMode="auto">
          <a:xfrm>
            <a:off x="6372225" y="5564188"/>
            <a:ext cx="1368425"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64591" name="Line 15"/>
          <p:cNvSpPr>
            <a:spLocks noChangeShapeType="1"/>
          </p:cNvSpPr>
          <p:nvPr/>
        </p:nvSpPr>
        <p:spPr bwMode="auto">
          <a:xfrm>
            <a:off x="2257425" y="5564188"/>
            <a:ext cx="180975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64592" name="Line 16"/>
          <p:cNvSpPr>
            <a:spLocks noChangeShapeType="1"/>
          </p:cNvSpPr>
          <p:nvPr/>
        </p:nvSpPr>
        <p:spPr bwMode="auto">
          <a:xfrm>
            <a:off x="4065588" y="5997575"/>
            <a:ext cx="2303462" cy="0"/>
          </a:xfrm>
          <a:prstGeom prst="line">
            <a:avLst/>
          </a:prstGeom>
          <a:noFill/>
          <a:ln w="38100">
            <a:solidFill>
              <a:srgbClr val="FF0000"/>
            </a:solidFill>
            <a:round/>
            <a:headEnd type="triangle" w="med" len="med"/>
            <a:tailEnd type="triangle" w="med" len="med"/>
          </a:ln>
          <a:effectLst/>
        </p:spPr>
        <p:txBody>
          <a:bodyPr>
            <a:prstTxWarp prst="textNoShape">
              <a:avLst/>
            </a:prstTxWarp>
          </a:bodyPr>
          <a:lstStyle/>
          <a:p>
            <a:endParaRPr lang="en-US"/>
          </a:p>
        </p:txBody>
      </p:sp>
      <p:sp>
        <p:nvSpPr>
          <p:cNvPr id="664593" name="Text Box 17"/>
          <p:cNvSpPr txBox="1">
            <a:spLocks noChangeArrowheads="1"/>
          </p:cNvSpPr>
          <p:nvPr/>
        </p:nvSpPr>
        <p:spPr bwMode="auto">
          <a:xfrm>
            <a:off x="6048375" y="3716338"/>
            <a:ext cx="3095625" cy="730250"/>
          </a:xfrm>
          <a:prstGeom prst="rect">
            <a:avLst/>
          </a:prstGeom>
          <a:noFill/>
          <a:ln w="19050">
            <a:noFill/>
            <a:miter lim="800000"/>
            <a:headEnd/>
            <a:tailEnd/>
          </a:ln>
          <a:effectLst/>
        </p:spPr>
        <p:txBody>
          <a:bodyPr>
            <a:prstTxWarp prst="textNoShape">
              <a:avLst/>
            </a:prstTxWarp>
            <a:spAutoFit/>
          </a:bodyPr>
          <a:lstStyle/>
          <a:p>
            <a:pPr algn="l"/>
            <a:r>
              <a:rPr kumimoji="1" lang="en-US" altLang="ja-JP" sz="1400" i="1">
                <a:ea typeface="ＭＳ Ｐゴシック" charset="-128"/>
                <a:cs typeface="ＭＳ Ｐゴシック" charset="-128"/>
              </a:rPr>
              <a:t>TxTime(s)</a:t>
            </a:r>
            <a:r>
              <a:rPr kumimoji="1" lang="en-US" altLang="ja-JP" sz="1400">
                <a:ea typeface="ＭＳ Ｐゴシック" charset="-128"/>
                <a:cs typeface="ＭＳ Ｐゴシック" charset="-128"/>
              </a:rPr>
              <a:t> = Time taken to finish sending a packet which has size of </a:t>
            </a:r>
            <a:r>
              <a:rPr kumimoji="1" lang="en-US" altLang="ja-JP" sz="1400" i="1">
                <a:ea typeface="ＭＳ Ｐゴシック" charset="-128"/>
                <a:cs typeface="ＭＳ Ｐゴシック" charset="-128"/>
              </a:rPr>
              <a:t>s</a:t>
            </a:r>
          </a:p>
          <a:p>
            <a:pPr algn="l"/>
            <a:r>
              <a:rPr kumimoji="1" lang="en-US" altLang="ja-JP" sz="1400">
                <a:ea typeface="ＭＳ Ｐゴシック" charset="-128"/>
                <a:cs typeface="ＭＳ Ｐゴシック" charset="-128"/>
              </a:rPr>
              <a:t>including all overheads</a:t>
            </a:r>
          </a:p>
        </p:txBody>
      </p:sp>
      <p:sp>
        <p:nvSpPr>
          <p:cNvPr id="664594" name="Text Box 18"/>
          <p:cNvSpPr txBox="1">
            <a:spLocks noChangeArrowheads="1"/>
          </p:cNvSpPr>
          <p:nvPr/>
        </p:nvSpPr>
        <p:spPr bwMode="auto">
          <a:xfrm>
            <a:off x="3698875" y="6015038"/>
            <a:ext cx="356870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Interval between idle times = </a:t>
            </a:r>
            <a:r>
              <a:rPr kumimoji="1" lang="en-US" altLang="ja-JP" i="1">
                <a:ea typeface="ＭＳ Ｐゴシック" charset="-128"/>
                <a:cs typeface="ＭＳ Ｐゴシック" charset="-128"/>
              </a:rPr>
              <a:t>1/μ</a:t>
            </a:r>
          </a:p>
        </p:txBody>
      </p:sp>
      <p:sp>
        <p:nvSpPr>
          <p:cNvPr id="664595" name="Rectangle 19"/>
          <p:cNvSpPr>
            <a:spLocks noChangeArrowheads="1"/>
          </p:cNvSpPr>
          <p:nvPr/>
        </p:nvSpPr>
        <p:spPr bwMode="auto">
          <a:xfrm>
            <a:off x="3060700" y="3132138"/>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6" name="Rectangle 20"/>
          <p:cNvSpPr>
            <a:spLocks noChangeArrowheads="1"/>
          </p:cNvSpPr>
          <p:nvPr/>
        </p:nvSpPr>
        <p:spPr bwMode="auto">
          <a:xfrm>
            <a:off x="3995738" y="3132138"/>
            <a:ext cx="360362"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7" name="Rectangle 21"/>
          <p:cNvSpPr>
            <a:spLocks noChangeArrowheads="1"/>
          </p:cNvSpPr>
          <p:nvPr/>
        </p:nvSpPr>
        <p:spPr bwMode="auto">
          <a:xfrm>
            <a:off x="5003800" y="3132138"/>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8" name="Rectangle 22"/>
          <p:cNvSpPr>
            <a:spLocks noChangeArrowheads="1"/>
          </p:cNvSpPr>
          <p:nvPr/>
        </p:nvSpPr>
        <p:spPr bwMode="auto">
          <a:xfrm>
            <a:off x="5940425" y="3132138"/>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9" name="Text Box 23"/>
          <p:cNvSpPr txBox="1">
            <a:spLocks noChangeArrowheads="1"/>
          </p:cNvSpPr>
          <p:nvPr/>
        </p:nvSpPr>
        <p:spPr bwMode="auto">
          <a:xfrm>
            <a:off x="828675" y="3006725"/>
            <a:ext cx="1758950" cy="915988"/>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A new flow </a:t>
            </a:r>
            <a:br>
              <a:rPr kumimoji="1" lang="en-US" altLang="ja-JP">
                <a:ea typeface="ＭＳ Ｐゴシック" charset="-128"/>
                <a:cs typeface="ＭＳ Ｐゴシック" charset="-128"/>
              </a:rPr>
            </a:br>
            <a:r>
              <a:rPr kumimoji="1" lang="en-US" altLang="ja-JP">
                <a:ea typeface="ＭＳ Ｐゴシック" charset="-128"/>
                <a:cs typeface="ＭＳ Ｐゴシック" charset="-128"/>
              </a:rPr>
              <a:t> Packet size: </a:t>
            </a:r>
            <a:r>
              <a:rPr kumimoji="1" lang="en-US" altLang="ja-JP" i="1">
                <a:ea typeface="ＭＳ Ｐゴシック" charset="-128"/>
                <a:cs typeface="ＭＳ Ｐゴシック" charset="-128"/>
              </a:rPr>
              <a:t>s</a:t>
            </a:r>
          </a:p>
          <a:p>
            <a:pPr algn="l"/>
            <a:r>
              <a:rPr kumimoji="1" lang="en-US" altLang="ja-JP" i="1">
                <a:ea typeface="ＭＳ Ｐゴシック" charset="-128"/>
                <a:cs typeface="ＭＳ Ｐゴシック" charset="-128"/>
              </a:rPr>
              <a:t> </a:t>
            </a:r>
            <a:r>
              <a:rPr kumimoji="1" lang="en-US" altLang="ja-JP">
                <a:ea typeface="ＭＳ Ｐゴシック" charset="-128"/>
                <a:cs typeface="ＭＳ Ｐゴシック" charset="-128"/>
              </a:rPr>
              <a:t>Packet rate:</a:t>
            </a:r>
            <a:r>
              <a:rPr kumimoji="1" lang="en-US" altLang="ja-JP" i="1">
                <a:ea typeface="ＭＳ Ｐゴシック" charset="-128"/>
                <a:cs typeface="ＭＳ Ｐゴシック" charset="-128"/>
              </a:rPr>
              <a:t> λ</a:t>
            </a:r>
          </a:p>
        </p:txBody>
      </p:sp>
      <p:sp>
        <p:nvSpPr>
          <p:cNvPr id="664600" name="Text Box 24"/>
          <p:cNvSpPr txBox="1">
            <a:spLocks noChangeArrowheads="1"/>
          </p:cNvSpPr>
          <p:nvPr/>
        </p:nvSpPr>
        <p:spPr bwMode="auto">
          <a:xfrm>
            <a:off x="2257425" y="4725988"/>
            <a:ext cx="1971675" cy="730250"/>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sz="1400">
                <a:ea typeface="ＭＳ Ｐゴシック" charset="-128"/>
                <a:cs typeface="ＭＳ Ｐゴシック" charset="-128"/>
              </a:rPr>
              <a:t>Idle time longer </a:t>
            </a:r>
            <a:br>
              <a:rPr kumimoji="1" lang="en-US" altLang="ja-JP" sz="1400">
                <a:ea typeface="ＭＳ Ｐゴシック" charset="-128"/>
                <a:cs typeface="ＭＳ Ｐゴシック" charset="-128"/>
              </a:rPr>
            </a:br>
            <a:r>
              <a:rPr kumimoji="1" lang="en-US" altLang="ja-JP" sz="1400">
                <a:ea typeface="ＭＳ Ｐゴシック" charset="-128"/>
                <a:cs typeface="ＭＳ Ｐゴシック" charset="-128"/>
              </a:rPr>
              <a:t>than </a:t>
            </a:r>
            <a:r>
              <a:rPr kumimoji="1" lang="en-US" altLang="ja-JP" sz="1400" i="1">
                <a:ea typeface="ＭＳ Ｐゴシック" charset="-128"/>
                <a:cs typeface="ＭＳ Ｐゴシック" charset="-128"/>
              </a:rPr>
              <a:t>TxTime(s)</a:t>
            </a:r>
          </a:p>
          <a:p>
            <a:pPr algn="l"/>
            <a:r>
              <a:rPr kumimoji="1" lang="en-US" altLang="ja-JP" sz="1400">
                <a:ea typeface="ＭＳ Ｐゴシック" charset="-128"/>
                <a:cs typeface="ＭＳ Ｐゴシック" charset="-128"/>
              </a:rPr>
              <a:t>(= Service opportunity)</a:t>
            </a:r>
          </a:p>
        </p:txBody>
      </p:sp>
      <p:sp>
        <p:nvSpPr>
          <p:cNvPr id="664601" name="Line 25"/>
          <p:cNvSpPr>
            <a:spLocks noChangeShapeType="1"/>
          </p:cNvSpPr>
          <p:nvPr/>
        </p:nvSpPr>
        <p:spPr bwMode="auto">
          <a:xfrm>
            <a:off x="3492500" y="3173413"/>
            <a:ext cx="503238" cy="0"/>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a:p>
        </p:txBody>
      </p:sp>
      <p:sp>
        <p:nvSpPr>
          <p:cNvPr id="664602" name="Text Box 26"/>
          <p:cNvSpPr txBox="1">
            <a:spLocks noChangeArrowheads="1"/>
          </p:cNvSpPr>
          <p:nvPr/>
        </p:nvSpPr>
        <p:spPr bwMode="auto">
          <a:xfrm>
            <a:off x="3392488" y="3246438"/>
            <a:ext cx="6032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i="1">
                <a:ea typeface="ＭＳ Ｐゴシック" charset="-128"/>
                <a:cs typeface="ＭＳ Ｐゴシック" charset="-128"/>
              </a:rPr>
              <a:t>1/λ</a:t>
            </a:r>
          </a:p>
        </p:txBody>
      </p:sp>
      <p:sp>
        <p:nvSpPr>
          <p:cNvPr id="664603" name="Text Box 27"/>
          <p:cNvSpPr txBox="1">
            <a:spLocks noChangeArrowheads="1"/>
          </p:cNvSpPr>
          <p:nvPr/>
        </p:nvSpPr>
        <p:spPr bwMode="auto">
          <a:xfrm>
            <a:off x="1619250" y="4292600"/>
            <a:ext cx="8604250" cy="457200"/>
          </a:xfrm>
          <a:prstGeom prst="rect">
            <a:avLst/>
          </a:prstGeom>
          <a:noFill/>
          <a:ln w="19050">
            <a:noFill/>
            <a:miter lim="800000"/>
            <a:headEnd/>
            <a:tailEnd/>
          </a:ln>
          <a:effectLst/>
        </p:spPr>
        <p:txBody>
          <a:bodyPr>
            <a:prstTxWarp prst="textNoShape">
              <a:avLst/>
            </a:prstTxWarp>
            <a:spAutoFit/>
          </a:bodyPr>
          <a:lstStyle/>
          <a:p>
            <a:pPr algn="l"/>
            <a:r>
              <a:rPr kumimoji="1" lang="en-US" altLang="ja-JP" sz="2400" i="1" u="sng">
                <a:ea typeface="ＭＳ Ｐゴシック" charset="-128"/>
                <a:cs typeface="ＭＳ Ｐゴシック" charset="-128"/>
              </a:rPr>
              <a:t>Ifμ &gt; λ, the new flow won’t cause congestion!</a:t>
            </a:r>
          </a:p>
        </p:txBody>
      </p:sp>
      <p:sp>
        <p:nvSpPr>
          <p:cNvPr id="664604" name="Text Box 28"/>
          <p:cNvSpPr txBox="1">
            <a:spLocks noChangeArrowheads="1"/>
          </p:cNvSpPr>
          <p:nvPr/>
        </p:nvSpPr>
        <p:spPr bwMode="auto">
          <a:xfrm>
            <a:off x="1728788" y="6308725"/>
            <a:ext cx="8604250" cy="457200"/>
          </a:xfrm>
          <a:prstGeom prst="rect">
            <a:avLst/>
          </a:prstGeom>
          <a:noFill/>
          <a:ln w="19050">
            <a:noFill/>
            <a:miter lim="800000"/>
            <a:headEnd/>
            <a:tailEnd/>
          </a:ln>
          <a:effectLst/>
        </p:spPr>
        <p:txBody>
          <a:bodyPr>
            <a:prstTxWarp prst="textNoShape">
              <a:avLst/>
            </a:prstTxWarp>
            <a:spAutoFit/>
          </a:bodyPr>
          <a:lstStyle/>
          <a:p>
            <a:pPr algn="l"/>
            <a:r>
              <a:rPr kumimoji="1" lang="en-US" altLang="ja-JP" sz="2400" i="1" u="sng">
                <a:ea typeface="ＭＳ Ｐゴシック" charset="-128"/>
                <a:cs typeface="ＭＳ Ｐゴシック" charset="-128"/>
              </a:rPr>
              <a:t>By checking ifλ &lt; μ CAC would be achieved! </a:t>
            </a:r>
            <a:endParaRPr kumimoji="1" lang="en-US" altLang="ja-JP" sz="2400" u="sng">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November 2008</a:t>
            </a:r>
            <a:endParaRPr lang="en-US"/>
          </a:p>
        </p:txBody>
      </p:sp>
      <p:pic>
        <p:nvPicPr>
          <p:cNvPr id="666626" name="Picture 2" descr="90percentiles_20070116_30CBR__"/>
          <p:cNvPicPr>
            <a:picLocks noChangeAspect="1" noChangeArrowheads="1"/>
          </p:cNvPicPr>
          <p:nvPr/>
        </p:nvPicPr>
        <p:blipFill>
          <a:blip r:embed="rId3"/>
          <a:srcRect/>
          <a:stretch>
            <a:fillRect/>
          </a:stretch>
        </p:blipFill>
        <p:spPr bwMode="auto">
          <a:xfrm>
            <a:off x="179388" y="2222500"/>
            <a:ext cx="4391025" cy="3294063"/>
          </a:xfrm>
          <a:prstGeom prst="rect">
            <a:avLst/>
          </a:prstGeom>
          <a:noFill/>
        </p:spPr>
      </p:pic>
      <p:sp>
        <p:nvSpPr>
          <p:cNvPr id="666627" name="Rectangle 3"/>
          <p:cNvSpPr>
            <a:spLocks noGrp="1" noChangeArrowheads="1"/>
          </p:cNvSpPr>
          <p:nvPr>
            <p:ph type="title"/>
          </p:nvPr>
        </p:nvSpPr>
        <p:spPr>
          <a:xfrm>
            <a:off x="1143000" y="152400"/>
            <a:ext cx="8001000" cy="1143000"/>
          </a:xfrm>
        </p:spPr>
        <p:txBody>
          <a:bodyPr/>
          <a:lstStyle/>
          <a:p>
            <a:r>
              <a:rPr lang="en-US" altLang="ja-JP" sz="4000"/>
              <a:t>DDE and CAC using IBIT</a:t>
            </a:r>
            <a:br>
              <a:rPr lang="en-US" altLang="ja-JP" sz="4000"/>
            </a:br>
            <a:r>
              <a:rPr lang="en-US" altLang="ja-JP" sz="2400"/>
              <a:t>CAC Evaluation - </a:t>
            </a:r>
            <a:r>
              <a:rPr lang="en-US" altLang="ja-JP" sz="1800"/>
              <a:t>Same codecs (1/2)</a:t>
            </a:r>
          </a:p>
        </p:txBody>
      </p:sp>
      <p:sp>
        <p:nvSpPr>
          <p:cNvPr id="666628" name="Rectangle 4"/>
          <p:cNvSpPr>
            <a:spLocks noGrp="1" noChangeArrowheads="1"/>
          </p:cNvSpPr>
          <p:nvPr>
            <p:ph type="body" idx="4294967295"/>
          </p:nvPr>
        </p:nvSpPr>
        <p:spPr>
          <a:xfrm>
            <a:off x="107950" y="1201738"/>
            <a:ext cx="8229600" cy="4525962"/>
          </a:xfrm>
        </p:spPr>
        <p:txBody>
          <a:bodyPr/>
          <a:lstStyle/>
          <a:p>
            <a:r>
              <a:rPr lang="en-US" altLang="ja-JP"/>
              <a:t>90 percentile delays vs. # of calls </a:t>
            </a:r>
          </a:p>
          <a:p>
            <a:pPr lvl="1"/>
            <a:r>
              <a:rPr lang="en-US" altLang="ja-JP"/>
              <a:t>CBR case</a:t>
            </a:r>
          </a:p>
        </p:txBody>
      </p:sp>
      <p:sp>
        <p:nvSpPr>
          <p:cNvPr id="666629" name="Text Box 5"/>
          <p:cNvSpPr txBox="1">
            <a:spLocks noChangeArrowheads="1"/>
          </p:cNvSpPr>
          <p:nvPr/>
        </p:nvSpPr>
        <p:spPr bwMode="auto">
          <a:xfrm>
            <a:off x="1331913" y="5734050"/>
            <a:ext cx="3168650" cy="1100138"/>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u="sng">
                <a:ea typeface="ＭＳ Ｐゴシック" charset="-128"/>
                <a:cs typeface="ＭＳ Ｐゴシック" charset="-128"/>
              </a:rPr>
              <a:t>802.11b G.711 CBR</a:t>
            </a:r>
            <a:r>
              <a:rPr kumimoji="1" lang="en-US" altLang="ja-JP">
                <a:ea typeface="ＭＳ Ｐゴシック" charset="-128"/>
                <a:cs typeface="ＭＳ Ｐゴシック" charset="-128"/>
              </a:rPr>
              <a:t/>
            </a:r>
            <a:br>
              <a:rPr kumimoji="1" lang="en-US" altLang="ja-JP">
                <a:ea typeface="ＭＳ Ｐゴシック" charset="-128"/>
                <a:cs typeface="ＭＳ Ｐゴシック" charset="-128"/>
              </a:rPr>
            </a:br>
            <a:r>
              <a:rPr kumimoji="1" lang="en-US" altLang="ja-JP" sz="1600">
                <a:ea typeface="ＭＳ Ｐゴシック" charset="-128"/>
                <a:cs typeface="ＭＳ Ｐゴシック" charset="-128"/>
              </a:rPr>
              <a:t>Packet rate: 50 pps (One way)</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TxTime(200B) = 780 us (802.11b, short preamble)</a:t>
            </a:r>
          </a:p>
        </p:txBody>
      </p:sp>
      <p:sp>
        <p:nvSpPr>
          <p:cNvPr id="666630" name="Text Box 6"/>
          <p:cNvSpPr txBox="1">
            <a:spLocks noChangeArrowheads="1"/>
          </p:cNvSpPr>
          <p:nvPr/>
        </p:nvSpPr>
        <p:spPr bwMode="auto">
          <a:xfrm>
            <a:off x="5507038" y="5734050"/>
            <a:ext cx="3168650" cy="1100138"/>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u="sng">
                <a:ea typeface="ＭＳ Ｐゴシック" charset="-128"/>
                <a:cs typeface="ＭＳ Ｐゴシック" charset="-128"/>
              </a:rPr>
              <a:t>802.11b G.723.1 CBR</a:t>
            </a:r>
            <a:r>
              <a:rPr kumimoji="1" lang="en-US" altLang="ja-JP">
                <a:ea typeface="ＭＳ Ｐゴシック" charset="-128"/>
                <a:cs typeface="ＭＳ Ｐゴシック" charset="-128"/>
              </a:rPr>
              <a:t/>
            </a:r>
            <a:br>
              <a:rPr kumimoji="1" lang="en-US" altLang="ja-JP">
                <a:ea typeface="ＭＳ Ｐゴシック" charset="-128"/>
                <a:cs typeface="ＭＳ Ｐゴシック" charset="-128"/>
              </a:rPr>
            </a:br>
            <a:r>
              <a:rPr kumimoji="1" lang="en-US" altLang="ja-JP" sz="1600">
                <a:ea typeface="ＭＳ Ｐゴシック" charset="-128"/>
                <a:cs typeface="ＭＳ Ｐゴシック" charset="-128"/>
              </a:rPr>
              <a:t>Packet rate: 33 pps (One way)</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TxTime(20B) = 680 us</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 (802.11b, short preamble)</a:t>
            </a:r>
          </a:p>
        </p:txBody>
      </p:sp>
      <p:pic>
        <p:nvPicPr>
          <p:cNvPr id="666631" name="Picture 7" descr="90percentiles_G"/>
          <p:cNvPicPr>
            <a:picLocks noChangeAspect="1" noChangeArrowheads="1"/>
          </p:cNvPicPr>
          <p:nvPr/>
        </p:nvPicPr>
        <p:blipFill>
          <a:blip r:embed="rId4"/>
          <a:srcRect/>
          <a:stretch>
            <a:fillRect/>
          </a:stretch>
        </p:blipFill>
        <p:spPr bwMode="auto">
          <a:xfrm>
            <a:off x="4610100" y="2257425"/>
            <a:ext cx="4391025" cy="3294063"/>
          </a:xfrm>
          <a:prstGeom prst="rect">
            <a:avLst/>
          </a:prstGeom>
          <a:noFill/>
        </p:spPr>
      </p:pic>
      <p:grpSp>
        <p:nvGrpSpPr>
          <p:cNvPr id="666632" name="Group 8"/>
          <p:cNvGrpSpPr>
            <a:grpSpLocks/>
          </p:cNvGrpSpPr>
          <p:nvPr/>
        </p:nvGrpSpPr>
        <p:grpSpPr bwMode="auto">
          <a:xfrm>
            <a:off x="3082925" y="1793875"/>
            <a:ext cx="1704975" cy="3868738"/>
            <a:chOff x="1973" y="1220"/>
            <a:chExt cx="1074" cy="2437"/>
          </a:xfrm>
        </p:grpSpPr>
        <p:sp>
          <p:nvSpPr>
            <p:cNvPr id="666633" name="Line 9"/>
            <p:cNvSpPr>
              <a:spLocks noChangeShapeType="1"/>
            </p:cNvSpPr>
            <p:nvPr/>
          </p:nvSpPr>
          <p:spPr bwMode="auto">
            <a:xfrm>
              <a:off x="1973"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6634" name="Line 10"/>
            <p:cNvSpPr>
              <a:spLocks noChangeShapeType="1"/>
            </p:cNvSpPr>
            <p:nvPr/>
          </p:nvSpPr>
          <p:spPr bwMode="auto">
            <a:xfrm>
              <a:off x="1973"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6635" name="Text Box 11"/>
            <p:cNvSpPr txBox="1">
              <a:spLocks noChangeArrowheads="1"/>
            </p:cNvSpPr>
            <p:nvPr/>
          </p:nvSpPr>
          <p:spPr bwMode="auto">
            <a:xfrm>
              <a:off x="2051" y="1220"/>
              <a:ext cx="996"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Unacceptable</a:t>
              </a:r>
            </a:p>
          </p:txBody>
        </p:sp>
      </p:grpSp>
      <p:grpSp>
        <p:nvGrpSpPr>
          <p:cNvPr id="666636" name="Group 12"/>
          <p:cNvGrpSpPr>
            <a:grpSpLocks/>
          </p:cNvGrpSpPr>
          <p:nvPr/>
        </p:nvGrpSpPr>
        <p:grpSpPr bwMode="auto">
          <a:xfrm>
            <a:off x="6985000" y="1846263"/>
            <a:ext cx="1652588" cy="3816350"/>
            <a:chOff x="4377" y="1253"/>
            <a:chExt cx="1041" cy="2404"/>
          </a:xfrm>
        </p:grpSpPr>
        <p:sp>
          <p:nvSpPr>
            <p:cNvPr id="666637" name="Line 13"/>
            <p:cNvSpPr>
              <a:spLocks noChangeShapeType="1"/>
            </p:cNvSpPr>
            <p:nvPr/>
          </p:nvSpPr>
          <p:spPr bwMode="auto">
            <a:xfrm>
              <a:off x="4377"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6638" name="Line 14"/>
            <p:cNvSpPr>
              <a:spLocks noChangeShapeType="1"/>
            </p:cNvSpPr>
            <p:nvPr/>
          </p:nvSpPr>
          <p:spPr bwMode="auto">
            <a:xfrm>
              <a:off x="4422"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6639" name="Text Box 15"/>
            <p:cNvSpPr txBox="1">
              <a:spLocks noChangeArrowheads="1"/>
            </p:cNvSpPr>
            <p:nvPr/>
          </p:nvSpPr>
          <p:spPr bwMode="auto">
            <a:xfrm>
              <a:off x="4422" y="1253"/>
              <a:ext cx="996"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Unacceptable</a:t>
              </a:r>
            </a:p>
          </p:txBody>
        </p:sp>
      </p:grpSp>
      <p:sp>
        <p:nvSpPr>
          <p:cNvPr id="666640" name="Oval 16"/>
          <p:cNvSpPr>
            <a:spLocks noChangeArrowheads="1"/>
          </p:cNvSpPr>
          <p:nvPr/>
        </p:nvSpPr>
        <p:spPr bwMode="auto">
          <a:xfrm>
            <a:off x="1835150" y="4076700"/>
            <a:ext cx="431800" cy="647700"/>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6641" name="Oval 17"/>
          <p:cNvSpPr>
            <a:spLocks noChangeArrowheads="1"/>
          </p:cNvSpPr>
          <p:nvPr/>
        </p:nvSpPr>
        <p:spPr bwMode="auto">
          <a:xfrm>
            <a:off x="6192838" y="4365625"/>
            <a:ext cx="360362" cy="504825"/>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6642" name="Line 18"/>
          <p:cNvSpPr>
            <a:spLocks noChangeShapeType="1"/>
          </p:cNvSpPr>
          <p:nvPr/>
        </p:nvSpPr>
        <p:spPr bwMode="auto">
          <a:xfrm flipV="1">
            <a:off x="720725" y="5084763"/>
            <a:ext cx="1258888" cy="1587"/>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sp>
        <p:nvSpPr>
          <p:cNvPr id="666643" name="Line 19"/>
          <p:cNvSpPr>
            <a:spLocks noChangeShapeType="1"/>
          </p:cNvSpPr>
          <p:nvPr/>
        </p:nvSpPr>
        <p:spPr bwMode="auto">
          <a:xfrm>
            <a:off x="5113338" y="5086350"/>
            <a:ext cx="1223962" cy="0"/>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pic>
        <p:nvPicPr>
          <p:cNvPr id="666644" name="Picture 20" descr="90percentilesOnly_30CBR__"/>
          <p:cNvPicPr>
            <a:picLocks noChangeAspect="1" noChangeArrowheads="1"/>
          </p:cNvPicPr>
          <p:nvPr/>
        </p:nvPicPr>
        <p:blipFill>
          <a:blip r:embed="rId5"/>
          <a:srcRect/>
          <a:stretch>
            <a:fillRect/>
          </a:stretch>
        </p:blipFill>
        <p:spPr bwMode="auto">
          <a:xfrm>
            <a:off x="827088" y="1254125"/>
            <a:ext cx="7316787" cy="5487988"/>
          </a:xfrm>
          <a:prstGeom prst="rect">
            <a:avLst/>
          </a:prstGeom>
          <a:noFill/>
        </p:spPr>
      </p:pic>
      <p:pic>
        <p:nvPicPr>
          <p:cNvPr id="666645" name="Picture 21" descr="90percentiles_20070116_30CBR__"/>
          <p:cNvPicPr>
            <a:picLocks noChangeAspect="1" noChangeArrowheads="1"/>
          </p:cNvPicPr>
          <p:nvPr/>
        </p:nvPicPr>
        <p:blipFill>
          <a:blip r:embed="rId6"/>
          <a:srcRect/>
          <a:stretch>
            <a:fillRect/>
          </a:stretch>
        </p:blipFill>
        <p:spPr bwMode="auto">
          <a:xfrm>
            <a:off x="827088" y="1254125"/>
            <a:ext cx="7316787" cy="5487988"/>
          </a:xfrm>
          <a:prstGeom prst="rect">
            <a:avLst/>
          </a:prstGeom>
          <a:noFill/>
        </p:spPr>
      </p:pic>
      <p:grpSp>
        <p:nvGrpSpPr>
          <p:cNvPr id="666646" name="Group 22"/>
          <p:cNvGrpSpPr>
            <a:grpSpLocks/>
          </p:cNvGrpSpPr>
          <p:nvPr/>
        </p:nvGrpSpPr>
        <p:grpSpPr bwMode="auto">
          <a:xfrm>
            <a:off x="5580063" y="1484313"/>
            <a:ext cx="2881312" cy="5040312"/>
            <a:chOff x="4377" y="1253"/>
            <a:chExt cx="1041" cy="2404"/>
          </a:xfrm>
        </p:grpSpPr>
        <p:sp>
          <p:nvSpPr>
            <p:cNvPr id="666647" name="Line 23"/>
            <p:cNvSpPr>
              <a:spLocks noChangeShapeType="1"/>
            </p:cNvSpPr>
            <p:nvPr/>
          </p:nvSpPr>
          <p:spPr bwMode="auto">
            <a:xfrm>
              <a:off x="4377"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6648" name="Line 24"/>
            <p:cNvSpPr>
              <a:spLocks noChangeShapeType="1"/>
            </p:cNvSpPr>
            <p:nvPr/>
          </p:nvSpPr>
          <p:spPr bwMode="auto">
            <a:xfrm>
              <a:off x="4422"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6649" name="Text Box 25"/>
            <p:cNvSpPr txBox="1">
              <a:spLocks noChangeArrowheads="1"/>
            </p:cNvSpPr>
            <p:nvPr/>
          </p:nvSpPr>
          <p:spPr bwMode="auto">
            <a:xfrm>
              <a:off x="4422" y="1253"/>
              <a:ext cx="996" cy="218"/>
            </a:xfrm>
            <a:prstGeom prst="rect">
              <a:avLst/>
            </a:prstGeom>
            <a:noFill/>
            <a:ln w="19050">
              <a:noFill/>
              <a:miter lim="800000"/>
              <a:headEnd/>
              <a:tailEnd/>
            </a:ln>
            <a:effectLst/>
          </p:spPr>
          <p:txBody>
            <a:bodyPr>
              <a:prstTxWarp prst="textNoShape">
                <a:avLst/>
              </a:prstTxWarp>
              <a:spAutoFit/>
            </a:bodyPr>
            <a:lstStyle/>
            <a:p>
              <a:pPr algn="l"/>
              <a:r>
                <a:rPr kumimoji="1" lang="en-US" altLang="ja-JP" sz="2400">
                  <a:ea typeface="ＭＳ Ｐゴシック" charset="-128"/>
                  <a:cs typeface="ＭＳ Ｐゴシック" charset="-128"/>
                </a:rPr>
                <a:t>Unacceptable</a:t>
              </a:r>
            </a:p>
          </p:txBody>
        </p:sp>
      </p:grpSp>
      <p:sp>
        <p:nvSpPr>
          <p:cNvPr id="666650" name="Oval 26"/>
          <p:cNvSpPr>
            <a:spLocks noChangeArrowheads="1"/>
          </p:cNvSpPr>
          <p:nvPr/>
        </p:nvSpPr>
        <p:spPr bwMode="auto">
          <a:xfrm>
            <a:off x="3708400" y="4292600"/>
            <a:ext cx="504825" cy="1008063"/>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6651" name="Line 27"/>
          <p:cNvSpPr>
            <a:spLocks noChangeShapeType="1"/>
          </p:cNvSpPr>
          <p:nvPr/>
        </p:nvSpPr>
        <p:spPr bwMode="auto">
          <a:xfrm>
            <a:off x="1692275" y="6021388"/>
            <a:ext cx="2232025" cy="0"/>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sp>
        <p:nvSpPr>
          <p:cNvPr id="666652" name="Text Box 28"/>
          <p:cNvSpPr txBox="1">
            <a:spLocks noChangeArrowheads="1"/>
          </p:cNvSpPr>
          <p:nvPr/>
        </p:nvSpPr>
        <p:spPr bwMode="auto">
          <a:xfrm>
            <a:off x="3492500" y="3860800"/>
            <a:ext cx="1314450" cy="36671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b="1">
                <a:ea typeface="ＭＳ Ｐゴシック" charset="-128"/>
                <a:cs typeface="ＭＳ Ｐゴシック" charset="-128"/>
              </a:rPr>
              <a:t>Stop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66644"/>
                                        </p:tgtEl>
                                        <p:attrNameLst>
                                          <p:attrName>style.visibility</p:attrName>
                                        </p:attrNameLst>
                                      </p:cBhvr>
                                      <p:to>
                                        <p:strVal val="visible"/>
                                      </p:to>
                                    </p:set>
                                    <p:anim calcmode="lin" valueType="num">
                                      <p:cBhvr>
                                        <p:cTn id="7" dur="500" fill="hold"/>
                                        <p:tgtEl>
                                          <p:spTgt spid="666644"/>
                                        </p:tgtEl>
                                        <p:attrNameLst>
                                          <p:attrName>ppt_w</p:attrName>
                                        </p:attrNameLst>
                                      </p:cBhvr>
                                      <p:tavLst>
                                        <p:tav tm="0">
                                          <p:val>
                                            <p:fltVal val="0"/>
                                          </p:val>
                                        </p:tav>
                                        <p:tav tm="100000">
                                          <p:val>
                                            <p:strVal val="#ppt_w"/>
                                          </p:val>
                                        </p:tav>
                                      </p:tavLst>
                                    </p:anim>
                                    <p:anim calcmode="lin" valueType="num">
                                      <p:cBhvr>
                                        <p:cTn id="8" dur="500" fill="hold"/>
                                        <p:tgtEl>
                                          <p:spTgt spid="666644"/>
                                        </p:tgtEl>
                                        <p:attrNameLst>
                                          <p:attrName>ppt_h</p:attrName>
                                        </p:attrNameLst>
                                      </p:cBhvr>
                                      <p:tavLst>
                                        <p:tav tm="0">
                                          <p:val>
                                            <p:fltVal val="0"/>
                                          </p:val>
                                        </p:tav>
                                        <p:tav tm="100000">
                                          <p:val>
                                            <p:strVal val="#ppt_h"/>
                                          </p:val>
                                        </p:tav>
                                      </p:tavLst>
                                    </p:anim>
                                    <p:animEffect transition="in" filter="fade">
                                      <p:cBhvr>
                                        <p:cTn id="9" dur="500"/>
                                        <p:tgtEl>
                                          <p:spTgt spid="66664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666646"/>
                                        </p:tgtEl>
                                        <p:attrNameLst>
                                          <p:attrName>style.visibility</p:attrName>
                                        </p:attrNameLst>
                                      </p:cBhvr>
                                      <p:to>
                                        <p:strVal val="visible"/>
                                      </p:to>
                                    </p:set>
                                    <p:animEffect transition="in" filter="strips(upRight)">
                                      <p:cBhvr>
                                        <p:cTn id="14" dur="500"/>
                                        <p:tgtEl>
                                          <p:spTgt spid="6666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66645"/>
                                        </p:tgtEl>
                                        <p:attrNameLst>
                                          <p:attrName>style.visibility</p:attrName>
                                        </p:attrNameLst>
                                      </p:cBhvr>
                                      <p:to>
                                        <p:strVal val="visible"/>
                                      </p:to>
                                    </p:set>
                                    <p:animEffect transition="in" filter="fade">
                                      <p:cBhvr>
                                        <p:cTn id="19" dur="2000"/>
                                        <p:tgtEl>
                                          <p:spTgt spid="66664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288" fill="hold" grpId="0" nodeType="clickEffect">
                                  <p:stCondLst>
                                    <p:cond delay="0"/>
                                  </p:stCondLst>
                                  <p:childTnLst>
                                    <p:set>
                                      <p:cBhvr>
                                        <p:cTn id="23" dur="1" fill="hold">
                                          <p:stCondLst>
                                            <p:cond delay="0"/>
                                          </p:stCondLst>
                                        </p:cTn>
                                        <p:tgtEl>
                                          <p:spTgt spid="666650"/>
                                        </p:tgtEl>
                                        <p:attrNameLst>
                                          <p:attrName>style.visibility</p:attrName>
                                        </p:attrNameLst>
                                      </p:cBhvr>
                                      <p:to>
                                        <p:strVal val="visible"/>
                                      </p:to>
                                    </p:set>
                                    <p:anim calcmode="lin" valueType="num">
                                      <p:cBhvr>
                                        <p:cTn id="24" dur="500" fill="hold"/>
                                        <p:tgtEl>
                                          <p:spTgt spid="666650"/>
                                        </p:tgtEl>
                                        <p:attrNameLst>
                                          <p:attrName>ppt_w</p:attrName>
                                        </p:attrNameLst>
                                      </p:cBhvr>
                                      <p:tavLst>
                                        <p:tav tm="0">
                                          <p:val>
                                            <p:strVal val="4/3*#ppt_w"/>
                                          </p:val>
                                        </p:tav>
                                        <p:tav tm="100000">
                                          <p:val>
                                            <p:strVal val="#ppt_w"/>
                                          </p:val>
                                        </p:tav>
                                      </p:tavLst>
                                    </p:anim>
                                    <p:anim calcmode="lin" valueType="num">
                                      <p:cBhvr>
                                        <p:cTn id="25" dur="500" fill="hold"/>
                                        <p:tgtEl>
                                          <p:spTgt spid="666650"/>
                                        </p:tgtEl>
                                        <p:attrNameLst>
                                          <p:attrName>ppt_h</p:attrName>
                                        </p:attrNameLst>
                                      </p:cBhvr>
                                      <p:tavLst>
                                        <p:tav tm="0">
                                          <p:val>
                                            <p:strVal val="4/3*#ppt_h"/>
                                          </p:val>
                                        </p:tav>
                                        <p:tav tm="100000">
                                          <p:val>
                                            <p:strVal val="#ppt_h"/>
                                          </p:val>
                                        </p:tav>
                                      </p:tavLst>
                                    </p:anim>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666652"/>
                                        </p:tgtEl>
                                        <p:attrNameLst>
                                          <p:attrName>style.visibility</p:attrName>
                                        </p:attrNameLst>
                                      </p:cBhvr>
                                      <p:to>
                                        <p:strVal val="visible"/>
                                      </p:to>
                                    </p:set>
                                    <p:animEffect transition="in" filter="blinds(horizontal)">
                                      <p:cBhvr>
                                        <p:cTn id="29" dur="500"/>
                                        <p:tgtEl>
                                          <p:spTgt spid="6666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66651"/>
                                        </p:tgtEl>
                                        <p:attrNameLst>
                                          <p:attrName>style.visibility</p:attrName>
                                        </p:attrNameLst>
                                      </p:cBhvr>
                                      <p:to>
                                        <p:strVal val="visible"/>
                                      </p:to>
                                    </p:set>
                                    <p:animEffect transition="in" filter="wipe(left)">
                                      <p:cBhvr>
                                        <p:cTn id="34" dur="500"/>
                                        <p:tgtEl>
                                          <p:spTgt spid="66665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666650"/>
                                        </p:tgtEl>
                                      </p:cBhvr>
                                    </p:animEffect>
                                    <p:set>
                                      <p:cBhvr>
                                        <p:cTn id="39" dur="1" fill="hold">
                                          <p:stCondLst>
                                            <p:cond delay="499"/>
                                          </p:stCondLst>
                                        </p:cTn>
                                        <p:tgtEl>
                                          <p:spTgt spid="666650"/>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666651"/>
                                        </p:tgtEl>
                                      </p:cBhvr>
                                    </p:animEffect>
                                    <p:set>
                                      <p:cBhvr>
                                        <p:cTn id="42" dur="1" fill="hold">
                                          <p:stCondLst>
                                            <p:cond delay="499"/>
                                          </p:stCondLst>
                                        </p:cTn>
                                        <p:tgtEl>
                                          <p:spTgt spid="666651"/>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666646"/>
                                        </p:tgtEl>
                                      </p:cBhvr>
                                    </p:animEffect>
                                    <p:set>
                                      <p:cBhvr>
                                        <p:cTn id="45" dur="1" fill="hold">
                                          <p:stCondLst>
                                            <p:cond delay="499"/>
                                          </p:stCondLst>
                                        </p:cTn>
                                        <p:tgtEl>
                                          <p:spTgt spid="666646"/>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666652"/>
                                        </p:tgtEl>
                                      </p:cBhvr>
                                    </p:animEffect>
                                    <p:set>
                                      <p:cBhvr>
                                        <p:cTn id="48" dur="1" fill="hold">
                                          <p:stCondLst>
                                            <p:cond delay="499"/>
                                          </p:stCondLst>
                                        </p:cTn>
                                        <p:tgtEl>
                                          <p:spTgt spid="666652"/>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666645"/>
                                        </p:tgtEl>
                                      </p:cBhvr>
                                    </p:animEffect>
                                    <p:set>
                                      <p:cBhvr>
                                        <p:cTn id="51" dur="1" fill="hold">
                                          <p:stCondLst>
                                            <p:cond delay="499"/>
                                          </p:stCondLst>
                                        </p:cTn>
                                        <p:tgtEl>
                                          <p:spTgt spid="666645"/>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666644"/>
                                        </p:tgtEl>
                                      </p:cBhvr>
                                    </p:animEffect>
                                    <p:set>
                                      <p:cBhvr>
                                        <p:cTn id="54" dur="1" fill="hold">
                                          <p:stCondLst>
                                            <p:cond delay="499"/>
                                          </p:stCondLst>
                                        </p:cTn>
                                        <p:tgtEl>
                                          <p:spTgt spid="66664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8" presetClass="entr" presetSubtype="3" fill="hold" nodeType="clickEffect">
                                  <p:stCondLst>
                                    <p:cond delay="0"/>
                                  </p:stCondLst>
                                  <p:childTnLst>
                                    <p:set>
                                      <p:cBhvr>
                                        <p:cTn id="58" dur="1" fill="hold">
                                          <p:stCondLst>
                                            <p:cond delay="0"/>
                                          </p:stCondLst>
                                        </p:cTn>
                                        <p:tgtEl>
                                          <p:spTgt spid="666632"/>
                                        </p:tgtEl>
                                        <p:attrNameLst>
                                          <p:attrName>style.visibility</p:attrName>
                                        </p:attrNameLst>
                                      </p:cBhvr>
                                      <p:to>
                                        <p:strVal val="visible"/>
                                      </p:to>
                                    </p:set>
                                    <p:animEffect transition="in" filter="strips(upRight)">
                                      <p:cBhvr>
                                        <p:cTn id="59" dur="500"/>
                                        <p:tgtEl>
                                          <p:spTgt spid="666632"/>
                                        </p:tgtEl>
                                      </p:cBhvr>
                                    </p:animEffect>
                                  </p:childTnLst>
                                </p:cTn>
                              </p:par>
                            </p:childTnLst>
                          </p:cTn>
                        </p:par>
                        <p:par>
                          <p:cTn id="60" fill="hold">
                            <p:stCondLst>
                              <p:cond delay="500"/>
                            </p:stCondLst>
                            <p:childTnLst>
                              <p:par>
                                <p:cTn id="61" presetID="18" presetClass="entr" presetSubtype="3" fill="hold" nodeType="afterEffect">
                                  <p:stCondLst>
                                    <p:cond delay="0"/>
                                  </p:stCondLst>
                                  <p:childTnLst>
                                    <p:set>
                                      <p:cBhvr>
                                        <p:cTn id="62" dur="1" fill="hold">
                                          <p:stCondLst>
                                            <p:cond delay="0"/>
                                          </p:stCondLst>
                                        </p:cTn>
                                        <p:tgtEl>
                                          <p:spTgt spid="666636"/>
                                        </p:tgtEl>
                                        <p:attrNameLst>
                                          <p:attrName>style.visibility</p:attrName>
                                        </p:attrNameLst>
                                      </p:cBhvr>
                                      <p:to>
                                        <p:strVal val="visible"/>
                                      </p:to>
                                    </p:set>
                                    <p:animEffect transition="in" filter="strips(upRight)">
                                      <p:cBhvr>
                                        <p:cTn id="63" dur="500"/>
                                        <p:tgtEl>
                                          <p:spTgt spid="666636"/>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288" fill="hold" grpId="0" nodeType="clickEffect">
                                  <p:stCondLst>
                                    <p:cond delay="0"/>
                                  </p:stCondLst>
                                  <p:childTnLst>
                                    <p:set>
                                      <p:cBhvr>
                                        <p:cTn id="67" dur="1" fill="hold">
                                          <p:stCondLst>
                                            <p:cond delay="0"/>
                                          </p:stCondLst>
                                        </p:cTn>
                                        <p:tgtEl>
                                          <p:spTgt spid="666640"/>
                                        </p:tgtEl>
                                        <p:attrNameLst>
                                          <p:attrName>style.visibility</p:attrName>
                                        </p:attrNameLst>
                                      </p:cBhvr>
                                      <p:to>
                                        <p:strVal val="visible"/>
                                      </p:to>
                                    </p:set>
                                    <p:anim calcmode="lin" valueType="num">
                                      <p:cBhvr>
                                        <p:cTn id="68" dur="500" fill="hold"/>
                                        <p:tgtEl>
                                          <p:spTgt spid="666640"/>
                                        </p:tgtEl>
                                        <p:attrNameLst>
                                          <p:attrName>ppt_w</p:attrName>
                                        </p:attrNameLst>
                                      </p:cBhvr>
                                      <p:tavLst>
                                        <p:tav tm="0">
                                          <p:val>
                                            <p:strVal val="4/3*#ppt_w"/>
                                          </p:val>
                                        </p:tav>
                                        <p:tav tm="100000">
                                          <p:val>
                                            <p:strVal val="#ppt_w"/>
                                          </p:val>
                                        </p:tav>
                                      </p:tavLst>
                                    </p:anim>
                                    <p:anim calcmode="lin" valueType="num">
                                      <p:cBhvr>
                                        <p:cTn id="69" dur="500" fill="hold"/>
                                        <p:tgtEl>
                                          <p:spTgt spid="666640"/>
                                        </p:tgtEl>
                                        <p:attrNameLst>
                                          <p:attrName>ppt_h</p:attrName>
                                        </p:attrNameLst>
                                      </p:cBhvr>
                                      <p:tavLst>
                                        <p:tav tm="0">
                                          <p:val>
                                            <p:strVal val="4/3*#ppt_h"/>
                                          </p:val>
                                        </p:tav>
                                        <p:tav tm="100000">
                                          <p:val>
                                            <p:strVal val="#ppt_h"/>
                                          </p:val>
                                        </p:tav>
                                      </p:tavLst>
                                    </p:anim>
                                  </p:childTnLst>
                                </p:cTn>
                              </p:par>
                            </p:childTnLst>
                          </p:cTn>
                        </p:par>
                        <p:par>
                          <p:cTn id="70" fill="hold">
                            <p:stCondLst>
                              <p:cond delay="500"/>
                            </p:stCondLst>
                            <p:childTnLst>
                              <p:par>
                                <p:cTn id="71" presetID="23" presetClass="entr" presetSubtype="288" fill="hold" grpId="0" nodeType="afterEffect">
                                  <p:stCondLst>
                                    <p:cond delay="0"/>
                                  </p:stCondLst>
                                  <p:childTnLst>
                                    <p:set>
                                      <p:cBhvr>
                                        <p:cTn id="72" dur="1" fill="hold">
                                          <p:stCondLst>
                                            <p:cond delay="0"/>
                                          </p:stCondLst>
                                        </p:cTn>
                                        <p:tgtEl>
                                          <p:spTgt spid="666641"/>
                                        </p:tgtEl>
                                        <p:attrNameLst>
                                          <p:attrName>style.visibility</p:attrName>
                                        </p:attrNameLst>
                                      </p:cBhvr>
                                      <p:to>
                                        <p:strVal val="visible"/>
                                      </p:to>
                                    </p:set>
                                    <p:anim calcmode="lin" valueType="num">
                                      <p:cBhvr>
                                        <p:cTn id="73" dur="500" fill="hold"/>
                                        <p:tgtEl>
                                          <p:spTgt spid="666641"/>
                                        </p:tgtEl>
                                        <p:attrNameLst>
                                          <p:attrName>ppt_w</p:attrName>
                                        </p:attrNameLst>
                                      </p:cBhvr>
                                      <p:tavLst>
                                        <p:tav tm="0">
                                          <p:val>
                                            <p:strVal val="4/3*#ppt_w"/>
                                          </p:val>
                                        </p:tav>
                                        <p:tav tm="100000">
                                          <p:val>
                                            <p:strVal val="#ppt_w"/>
                                          </p:val>
                                        </p:tav>
                                      </p:tavLst>
                                    </p:anim>
                                    <p:anim calcmode="lin" valueType="num">
                                      <p:cBhvr>
                                        <p:cTn id="74" dur="500" fill="hold"/>
                                        <p:tgtEl>
                                          <p:spTgt spid="666641"/>
                                        </p:tgtEl>
                                        <p:attrNameLst>
                                          <p:attrName>ppt_h</p:attrName>
                                        </p:attrNameLst>
                                      </p:cBhvr>
                                      <p:tavLst>
                                        <p:tav tm="0">
                                          <p:val>
                                            <p:strVal val="4/3*#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66642"/>
                                        </p:tgtEl>
                                        <p:attrNameLst>
                                          <p:attrName>style.visibility</p:attrName>
                                        </p:attrNameLst>
                                      </p:cBhvr>
                                      <p:to>
                                        <p:strVal val="visible"/>
                                      </p:to>
                                    </p:set>
                                    <p:animEffect transition="in" filter="wipe(left)">
                                      <p:cBhvr>
                                        <p:cTn id="79" dur="500"/>
                                        <p:tgtEl>
                                          <p:spTgt spid="66664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66643"/>
                                        </p:tgtEl>
                                        <p:attrNameLst>
                                          <p:attrName>style.visibility</p:attrName>
                                        </p:attrNameLst>
                                      </p:cBhvr>
                                      <p:to>
                                        <p:strVal val="visible"/>
                                      </p:to>
                                    </p:set>
                                    <p:animEffect transition="in" filter="wipe(left)">
                                      <p:cBhvr>
                                        <p:cTn id="82" dur="500"/>
                                        <p:tgtEl>
                                          <p:spTgt spid="66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40" grpId="0" animBg="1"/>
      <p:bldP spid="666641" grpId="0" animBg="1"/>
      <p:bldP spid="666642" grpId="0" animBg="1"/>
      <p:bldP spid="666643" grpId="0" animBg="1"/>
      <p:bldP spid="666650" grpId="0" animBg="1"/>
      <p:bldP spid="666650" grpId="1" animBg="1"/>
      <p:bldP spid="666651" grpId="0" animBg="1"/>
      <p:bldP spid="666651" grpId="1" animBg="1"/>
      <p:bldP spid="666652" grpId="0"/>
      <p:bldP spid="666652" grpId="1"/>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November 2008</a:t>
            </a:r>
            <a:endParaRPr lang="en-US"/>
          </a:p>
        </p:txBody>
      </p:sp>
      <p:pic>
        <p:nvPicPr>
          <p:cNvPr id="668674" name="Picture 2" descr="90percentiles_G"/>
          <p:cNvPicPr>
            <a:picLocks noChangeAspect="1" noChangeArrowheads="1"/>
          </p:cNvPicPr>
          <p:nvPr/>
        </p:nvPicPr>
        <p:blipFill>
          <a:blip r:embed="rId3"/>
          <a:srcRect/>
          <a:stretch>
            <a:fillRect/>
          </a:stretch>
        </p:blipFill>
        <p:spPr bwMode="auto">
          <a:xfrm>
            <a:off x="179388" y="2309813"/>
            <a:ext cx="4391025" cy="3294062"/>
          </a:xfrm>
          <a:prstGeom prst="rect">
            <a:avLst/>
          </a:prstGeom>
          <a:noFill/>
        </p:spPr>
      </p:pic>
      <p:pic>
        <p:nvPicPr>
          <p:cNvPr id="668675" name="Picture 3" descr="90percentiles_G"/>
          <p:cNvPicPr>
            <a:picLocks noChangeAspect="1" noChangeArrowheads="1"/>
          </p:cNvPicPr>
          <p:nvPr/>
        </p:nvPicPr>
        <p:blipFill>
          <a:blip r:embed="rId4"/>
          <a:srcRect/>
          <a:stretch>
            <a:fillRect/>
          </a:stretch>
        </p:blipFill>
        <p:spPr bwMode="auto">
          <a:xfrm>
            <a:off x="4679950" y="2309813"/>
            <a:ext cx="4391025" cy="3294062"/>
          </a:xfrm>
          <a:prstGeom prst="rect">
            <a:avLst/>
          </a:prstGeom>
          <a:noFill/>
        </p:spPr>
      </p:pic>
      <p:grpSp>
        <p:nvGrpSpPr>
          <p:cNvPr id="668676" name="Group 4"/>
          <p:cNvGrpSpPr>
            <a:grpSpLocks/>
          </p:cNvGrpSpPr>
          <p:nvPr/>
        </p:nvGrpSpPr>
        <p:grpSpPr bwMode="auto">
          <a:xfrm>
            <a:off x="2771775" y="1792288"/>
            <a:ext cx="1704975" cy="3868737"/>
            <a:chOff x="1973" y="1220"/>
            <a:chExt cx="1074" cy="2437"/>
          </a:xfrm>
        </p:grpSpPr>
        <p:sp>
          <p:nvSpPr>
            <p:cNvPr id="668677" name="Line 5"/>
            <p:cNvSpPr>
              <a:spLocks noChangeShapeType="1"/>
            </p:cNvSpPr>
            <p:nvPr/>
          </p:nvSpPr>
          <p:spPr bwMode="auto">
            <a:xfrm>
              <a:off x="1973"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8678" name="Line 6"/>
            <p:cNvSpPr>
              <a:spLocks noChangeShapeType="1"/>
            </p:cNvSpPr>
            <p:nvPr/>
          </p:nvSpPr>
          <p:spPr bwMode="auto">
            <a:xfrm>
              <a:off x="1973"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8679" name="Text Box 7"/>
            <p:cNvSpPr txBox="1">
              <a:spLocks noChangeArrowheads="1"/>
            </p:cNvSpPr>
            <p:nvPr/>
          </p:nvSpPr>
          <p:spPr bwMode="auto">
            <a:xfrm>
              <a:off x="2051" y="1220"/>
              <a:ext cx="996"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Unacceptable</a:t>
              </a:r>
            </a:p>
          </p:txBody>
        </p:sp>
      </p:grpSp>
      <p:grpSp>
        <p:nvGrpSpPr>
          <p:cNvPr id="668680" name="Group 8"/>
          <p:cNvGrpSpPr>
            <a:grpSpLocks/>
          </p:cNvGrpSpPr>
          <p:nvPr/>
        </p:nvGrpSpPr>
        <p:grpSpPr bwMode="auto">
          <a:xfrm>
            <a:off x="7164388" y="1844675"/>
            <a:ext cx="1652587" cy="3816350"/>
            <a:chOff x="4377" y="1253"/>
            <a:chExt cx="1041" cy="2404"/>
          </a:xfrm>
        </p:grpSpPr>
        <p:sp>
          <p:nvSpPr>
            <p:cNvPr id="668681" name="Line 9"/>
            <p:cNvSpPr>
              <a:spLocks noChangeShapeType="1"/>
            </p:cNvSpPr>
            <p:nvPr/>
          </p:nvSpPr>
          <p:spPr bwMode="auto">
            <a:xfrm>
              <a:off x="4377"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8682" name="Line 10"/>
            <p:cNvSpPr>
              <a:spLocks noChangeShapeType="1"/>
            </p:cNvSpPr>
            <p:nvPr/>
          </p:nvSpPr>
          <p:spPr bwMode="auto">
            <a:xfrm>
              <a:off x="4422"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8683" name="Text Box 11"/>
            <p:cNvSpPr txBox="1">
              <a:spLocks noChangeArrowheads="1"/>
            </p:cNvSpPr>
            <p:nvPr/>
          </p:nvSpPr>
          <p:spPr bwMode="auto">
            <a:xfrm>
              <a:off x="4422" y="1253"/>
              <a:ext cx="996"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Unacceptable</a:t>
              </a:r>
            </a:p>
          </p:txBody>
        </p:sp>
      </p:grpSp>
      <p:sp>
        <p:nvSpPr>
          <p:cNvPr id="668684" name="Rectangle 12"/>
          <p:cNvSpPr>
            <a:spLocks noChangeArrowheads="1"/>
          </p:cNvSpPr>
          <p:nvPr/>
        </p:nvSpPr>
        <p:spPr bwMode="auto">
          <a:xfrm>
            <a:off x="71438" y="1200150"/>
            <a:ext cx="8229600" cy="4525963"/>
          </a:xfrm>
          <a:prstGeom prst="rect">
            <a:avLst/>
          </a:prstGeom>
          <a:noFill/>
          <a:ln w="9525">
            <a:noFill/>
            <a:miter lim="800000"/>
            <a:headEnd/>
            <a:tailEnd/>
          </a:ln>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ja-JP" sz="3200">
                <a:latin typeface="Tahoma" charset="0"/>
              </a:rPr>
              <a:t>90 percentile delays vs. # of calls </a:t>
            </a:r>
          </a:p>
          <a:p>
            <a:pPr marL="742950" lvl="1" indent="-285750" algn="l">
              <a:spcBef>
                <a:spcPct val="20000"/>
              </a:spcBef>
              <a:buClr>
                <a:schemeClr val="hlink"/>
              </a:buClr>
              <a:buSzPct val="55000"/>
              <a:buFont typeface="Wingdings" charset="2"/>
              <a:buChar char="n"/>
            </a:pPr>
            <a:r>
              <a:rPr lang="en-US" altLang="ja-JP" sz="2800">
                <a:latin typeface="Tahoma" charset="0"/>
                <a:ea typeface="ＭＳ Ｐゴシック" charset="-128"/>
              </a:rPr>
              <a:t>VBR case</a:t>
            </a:r>
          </a:p>
        </p:txBody>
      </p:sp>
      <p:sp>
        <p:nvSpPr>
          <p:cNvPr id="668685" name="Oval 13"/>
          <p:cNvSpPr>
            <a:spLocks noChangeArrowheads="1"/>
          </p:cNvSpPr>
          <p:nvPr/>
        </p:nvSpPr>
        <p:spPr bwMode="auto">
          <a:xfrm>
            <a:off x="1619250" y="4148138"/>
            <a:ext cx="360363" cy="720725"/>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8686" name="Oval 14"/>
          <p:cNvSpPr>
            <a:spLocks noChangeArrowheads="1"/>
          </p:cNvSpPr>
          <p:nvPr/>
        </p:nvSpPr>
        <p:spPr bwMode="auto">
          <a:xfrm>
            <a:off x="6588125" y="4435475"/>
            <a:ext cx="288925" cy="504825"/>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8687" name="Line 15"/>
          <p:cNvSpPr>
            <a:spLocks noChangeShapeType="1"/>
          </p:cNvSpPr>
          <p:nvPr/>
        </p:nvSpPr>
        <p:spPr bwMode="auto">
          <a:xfrm>
            <a:off x="684213" y="5084763"/>
            <a:ext cx="1079500" cy="0"/>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sp>
        <p:nvSpPr>
          <p:cNvPr id="668688" name="Line 16"/>
          <p:cNvSpPr>
            <a:spLocks noChangeShapeType="1"/>
          </p:cNvSpPr>
          <p:nvPr/>
        </p:nvSpPr>
        <p:spPr bwMode="auto">
          <a:xfrm>
            <a:off x="5148263" y="5084763"/>
            <a:ext cx="1584325" cy="0"/>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sp>
        <p:nvSpPr>
          <p:cNvPr id="668689" name="Text Box 17"/>
          <p:cNvSpPr txBox="1">
            <a:spLocks noChangeArrowheads="1"/>
          </p:cNvSpPr>
          <p:nvPr/>
        </p:nvSpPr>
        <p:spPr bwMode="auto">
          <a:xfrm>
            <a:off x="1331913" y="5734050"/>
            <a:ext cx="3168650" cy="1100138"/>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u="sng">
                <a:ea typeface="ＭＳ Ｐゴシック" charset="-128"/>
                <a:cs typeface="ＭＳ Ｐゴシック" charset="-128"/>
              </a:rPr>
              <a:t>802.11b G.711 VBR</a:t>
            </a:r>
            <a:r>
              <a:rPr kumimoji="1" lang="en-US" altLang="ja-JP">
                <a:ea typeface="ＭＳ Ｐゴシック" charset="-128"/>
                <a:cs typeface="ＭＳ Ｐゴシック" charset="-128"/>
              </a:rPr>
              <a:t/>
            </a:r>
            <a:br>
              <a:rPr kumimoji="1" lang="en-US" altLang="ja-JP">
                <a:ea typeface="ＭＳ Ｐゴシック" charset="-128"/>
                <a:cs typeface="ＭＳ Ｐゴシック" charset="-128"/>
              </a:rPr>
            </a:br>
            <a:r>
              <a:rPr kumimoji="1" lang="en-US" altLang="ja-JP" sz="1600">
                <a:ea typeface="ＭＳ Ｐゴシック" charset="-128"/>
                <a:cs typeface="ＭＳ Ｐゴシック" charset="-128"/>
              </a:rPr>
              <a:t>Packet rate: 50 pps (One way)</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TxTime(200B) = 780 us (802.11b, short preamble)</a:t>
            </a:r>
          </a:p>
        </p:txBody>
      </p:sp>
      <p:sp>
        <p:nvSpPr>
          <p:cNvPr id="668690" name="Text Box 18"/>
          <p:cNvSpPr txBox="1">
            <a:spLocks noChangeArrowheads="1"/>
          </p:cNvSpPr>
          <p:nvPr/>
        </p:nvSpPr>
        <p:spPr bwMode="auto">
          <a:xfrm>
            <a:off x="5507038" y="5734050"/>
            <a:ext cx="3168650" cy="1100138"/>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u="sng">
                <a:ea typeface="ＭＳ Ｐゴシック" charset="-128"/>
                <a:cs typeface="ＭＳ Ｐゴシック" charset="-128"/>
              </a:rPr>
              <a:t>802.11b G.723.1 VBR</a:t>
            </a:r>
            <a:r>
              <a:rPr kumimoji="1" lang="en-US" altLang="ja-JP">
                <a:ea typeface="ＭＳ Ｐゴシック" charset="-128"/>
                <a:cs typeface="ＭＳ Ｐゴシック" charset="-128"/>
              </a:rPr>
              <a:t/>
            </a:r>
            <a:br>
              <a:rPr kumimoji="1" lang="en-US" altLang="ja-JP">
                <a:ea typeface="ＭＳ Ｐゴシック" charset="-128"/>
                <a:cs typeface="ＭＳ Ｐゴシック" charset="-128"/>
              </a:rPr>
            </a:br>
            <a:r>
              <a:rPr kumimoji="1" lang="en-US" altLang="ja-JP" sz="1600">
                <a:ea typeface="ＭＳ Ｐゴシック" charset="-128"/>
                <a:cs typeface="ＭＳ Ｐゴシック" charset="-128"/>
              </a:rPr>
              <a:t>Packet rate: 33 pps (One way)</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TxTime(20B) = 680 us</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 (802.11b, short preamble)</a:t>
            </a:r>
          </a:p>
        </p:txBody>
      </p:sp>
      <p:sp>
        <p:nvSpPr>
          <p:cNvPr id="668691" name="Rectangle 19"/>
          <p:cNvSpPr>
            <a:spLocks noGrp="1" noChangeArrowheads="1"/>
          </p:cNvSpPr>
          <p:nvPr>
            <p:ph type="title"/>
          </p:nvPr>
        </p:nvSpPr>
        <p:spPr>
          <a:xfrm>
            <a:off x="1143000" y="152400"/>
            <a:ext cx="8001000" cy="1143000"/>
          </a:xfrm>
          <a:noFill/>
          <a:ln/>
        </p:spPr>
        <p:txBody>
          <a:bodyPr anchor="ctr"/>
          <a:lstStyle/>
          <a:p>
            <a:r>
              <a:rPr lang="en-US" altLang="ja-JP" sz="4000"/>
              <a:t>DDE and CAC using IBIT</a:t>
            </a:r>
            <a:br>
              <a:rPr lang="en-US" altLang="ja-JP" sz="4000"/>
            </a:br>
            <a:r>
              <a:rPr lang="en-US" altLang="ja-JP" sz="2400"/>
              <a:t>CAC Evaluation - </a:t>
            </a:r>
            <a:r>
              <a:rPr lang="en-US" altLang="ja-JP" sz="1800"/>
              <a:t>Same codecs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68676"/>
                                        </p:tgtEl>
                                        <p:attrNameLst>
                                          <p:attrName>style.visibility</p:attrName>
                                        </p:attrNameLst>
                                      </p:cBhvr>
                                      <p:to>
                                        <p:strVal val="visible"/>
                                      </p:to>
                                    </p:set>
                                    <p:animEffect transition="in" filter="strips(upRight)">
                                      <p:cBhvr>
                                        <p:cTn id="7" dur="500"/>
                                        <p:tgtEl>
                                          <p:spTgt spid="668676"/>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68680"/>
                                        </p:tgtEl>
                                        <p:attrNameLst>
                                          <p:attrName>style.visibility</p:attrName>
                                        </p:attrNameLst>
                                      </p:cBhvr>
                                      <p:to>
                                        <p:strVal val="visible"/>
                                      </p:to>
                                    </p:set>
                                    <p:animEffect transition="in" filter="strips(upRight)">
                                      <p:cBhvr>
                                        <p:cTn id="11" dur="500"/>
                                        <p:tgtEl>
                                          <p:spTgt spid="668680"/>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grpId="0" nodeType="clickEffect">
                                  <p:stCondLst>
                                    <p:cond delay="0"/>
                                  </p:stCondLst>
                                  <p:childTnLst>
                                    <p:set>
                                      <p:cBhvr>
                                        <p:cTn id="15" dur="1" fill="hold">
                                          <p:stCondLst>
                                            <p:cond delay="0"/>
                                          </p:stCondLst>
                                        </p:cTn>
                                        <p:tgtEl>
                                          <p:spTgt spid="668685"/>
                                        </p:tgtEl>
                                        <p:attrNameLst>
                                          <p:attrName>style.visibility</p:attrName>
                                        </p:attrNameLst>
                                      </p:cBhvr>
                                      <p:to>
                                        <p:strVal val="visible"/>
                                      </p:to>
                                    </p:set>
                                    <p:anim calcmode="lin" valueType="num">
                                      <p:cBhvr>
                                        <p:cTn id="16" dur="500" fill="hold"/>
                                        <p:tgtEl>
                                          <p:spTgt spid="668685"/>
                                        </p:tgtEl>
                                        <p:attrNameLst>
                                          <p:attrName>ppt_w</p:attrName>
                                        </p:attrNameLst>
                                      </p:cBhvr>
                                      <p:tavLst>
                                        <p:tav tm="0">
                                          <p:val>
                                            <p:strVal val="4/3*#ppt_w"/>
                                          </p:val>
                                        </p:tav>
                                        <p:tav tm="100000">
                                          <p:val>
                                            <p:strVal val="#ppt_w"/>
                                          </p:val>
                                        </p:tav>
                                      </p:tavLst>
                                    </p:anim>
                                    <p:anim calcmode="lin" valueType="num">
                                      <p:cBhvr>
                                        <p:cTn id="17" dur="500" fill="hold"/>
                                        <p:tgtEl>
                                          <p:spTgt spid="668685"/>
                                        </p:tgtEl>
                                        <p:attrNameLst>
                                          <p:attrName>ppt_h</p:attrName>
                                        </p:attrNameLst>
                                      </p:cBhvr>
                                      <p:tavLst>
                                        <p:tav tm="0">
                                          <p:val>
                                            <p:strVal val="4/3*#ppt_h"/>
                                          </p:val>
                                        </p:tav>
                                        <p:tav tm="100000">
                                          <p:val>
                                            <p:strVal val="#ppt_h"/>
                                          </p:val>
                                        </p:tav>
                                      </p:tavLst>
                                    </p:anim>
                                  </p:childTnLst>
                                </p:cTn>
                              </p:par>
                            </p:childTnLst>
                          </p:cTn>
                        </p:par>
                        <p:par>
                          <p:cTn id="18" fill="hold">
                            <p:stCondLst>
                              <p:cond delay="500"/>
                            </p:stCondLst>
                            <p:childTnLst>
                              <p:par>
                                <p:cTn id="19" presetID="23" presetClass="entr" presetSubtype="288" fill="hold" grpId="0" nodeType="afterEffect">
                                  <p:stCondLst>
                                    <p:cond delay="0"/>
                                  </p:stCondLst>
                                  <p:childTnLst>
                                    <p:set>
                                      <p:cBhvr>
                                        <p:cTn id="20" dur="1" fill="hold">
                                          <p:stCondLst>
                                            <p:cond delay="0"/>
                                          </p:stCondLst>
                                        </p:cTn>
                                        <p:tgtEl>
                                          <p:spTgt spid="668686"/>
                                        </p:tgtEl>
                                        <p:attrNameLst>
                                          <p:attrName>style.visibility</p:attrName>
                                        </p:attrNameLst>
                                      </p:cBhvr>
                                      <p:to>
                                        <p:strVal val="visible"/>
                                      </p:to>
                                    </p:set>
                                    <p:anim calcmode="lin" valueType="num">
                                      <p:cBhvr>
                                        <p:cTn id="21" dur="500" fill="hold"/>
                                        <p:tgtEl>
                                          <p:spTgt spid="668686"/>
                                        </p:tgtEl>
                                        <p:attrNameLst>
                                          <p:attrName>ppt_w</p:attrName>
                                        </p:attrNameLst>
                                      </p:cBhvr>
                                      <p:tavLst>
                                        <p:tav tm="0">
                                          <p:val>
                                            <p:strVal val="4/3*#ppt_w"/>
                                          </p:val>
                                        </p:tav>
                                        <p:tav tm="100000">
                                          <p:val>
                                            <p:strVal val="#ppt_w"/>
                                          </p:val>
                                        </p:tav>
                                      </p:tavLst>
                                    </p:anim>
                                    <p:anim calcmode="lin" valueType="num">
                                      <p:cBhvr>
                                        <p:cTn id="22" dur="500" fill="hold"/>
                                        <p:tgtEl>
                                          <p:spTgt spid="668686"/>
                                        </p:tgtEl>
                                        <p:attrNameLst>
                                          <p:attrName>ppt_h</p:attrName>
                                        </p:attrNameLst>
                                      </p:cBhvr>
                                      <p:tavLst>
                                        <p:tav tm="0">
                                          <p:val>
                                            <p:strVal val="4/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8687"/>
                                        </p:tgtEl>
                                        <p:attrNameLst>
                                          <p:attrName>style.visibility</p:attrName>
                                        </p:attrNameLst>
                                      </p:cBhvr>
                                      <p:to>
                                        <p:strVal val="visible"/>
                                      </p:to>
                                    </p:set>
                                    <p:animEffect transition="in" filter="wipe(left)">
                                      <p:cBhvr>
                                        <p:cTn id="27" dur="500"/>
                                        <p:tgtEl>
                                          <p:spTgt spid="66868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68688"/>
                                        </p:tgtEl>
                                        <p:attrNameLst>
                                          <p:attrName>style.visibility</p:attrName>
                                        </p:attrNameLst>
                                      </p:cBhvr>
                                      <p:to>
                                        <p:strVal val="visible"/>
                                      </p:to>
                                    </p:set>
                                    <p:animEffect transition="in" filter="wipe(left)">
                                      <p:cBhvr>
                                        <p:cTn id="30" dur="500"/>
                                        <p:tgtEl>
                                          <p:spTgt spid="66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85" grpId="0" animBg="1"/>
      <p:bldP spid="668686" grpId="0" animBg="1"/>
      <p:bldP spid="668687" grpId="0" animBg="1"/>
      <p:bldP spid="668688"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Date Placeholder 3"/>
          <p:cNvSpPr>
            <a:spLocks noGrp="1"/>
          </p:cNvSpPr>
          <p:nvPr>
            <p:ph type="dt" sz="half" idx="10"/>
          </p:nvPr>
        </p:nvSpPr>
        <p:spPr/>
        <p:txBody>
          <a:bodyPr/>
          <a:lstStyle/>
          <a:p>
            <a:r>
              <a:rPr lang="en-US" smtClean="0"/>
              <a:t>November 2008</a:t>
            </a:r>
            <a:endParaRPr lang="en-US"/>
          </a:p>
        </p:txBody>
      </p:sp>
      <p:grpSp>
        <p:nvGrpSpPr>
          <p:cNvPr id="670722" name="Group 2"/>
          <p:cNvGrpSpPr>
            <a:grpSpLocks/>
          </p:cNvGrpSpPr>
          <p:nvPr/>
        </p:nvGrpSpPr>
        <p:grpSpPr bwMode="auto">
          <a:xfrm>
            <a:off x="287338" y="1773238"/>
            <a:ext cx="8856662" cy="6064250"/>
            <a:chOff x="181" y="1207"/>
            <a:chExt cx="5579" cy="3820"/>
          </a:xfrm>
        </p:grpSpPr>
        <p:graphicFrame>
          <p:nvGraphicFramePr>
            <p:cNvPr id="670723" name="Object 3"/>
            <p:cNvGraphicFramePr>
              <a:graphicFrameLocks noChangeAspect="1"/>
            </p:cNvGraphicFramePr>
            <p:nvPr/>
          </p:nvGraphicFramePr>
          <p:xfrm>
            <a:off x="181" y="1207"/>
            <a:ext cx="5579" cy="3820"/>
          </p:xfrm>
          <a:graphic>
            <a:graphicData uri="http://schemas.openxmlformats.org/presentationml/2006/ole">
              <p:oleObj spid="_x0000_s670723" name="グラフ" r:id="rId4" imgW="7324649" imgH="5134051" progId="Excel.Chart.8">
                <p:embed/>
              </p:oleObj>
            </a:graphicData>
          </a:graphic>
        </p:graphicFrame>
        <p:sp>
          <p:nvSpPr>
            <p:cNvPr id="670724" name="Rectangle 4"/>
            <p:cNvSpPr>
              <a:spLocks noChangeArrowheads="1"/>
            </p:cNvSpPr>
            <p:nvPr/>
          </p:nvSpPr>
          <p:spPr bwMode="auto">
            <a:xfrm>
              <a:off x="2426" y="1253"/>
              <a:ext cx="1361" cy="136"/>
            </a:xfrm>
            <a:prstGeom prst="rect">
              <a:avLst/>
            </a:prstGeom>
            <a:solidFill>
              <a:schemeClr val="bg1"/>
            </a:solidFill>
            <a:ln w="19050">
              <a:noFill/>
              <a:miter lim="800000"/>
              <a:headEnd/>
              <a:tailEnd/>
            </a:ln>
            <a:effectLst/>
          </p:spPr>
          <p:txBody>
            <a:bodyPr wrap="none" anchor="ctr">
              <a:prstTxWarp prst="textNoShape">
                <a:avLst/>
              </a:prstTxWarp>
            </a:bodyPr>
            <a:lstStyle/>
            <a:p>
              <a:endParaRPr lang="en-US"/>
            </a:p>
          </p:txBody>
        </p:sp>
      </p:grpSp>
      <p:sp>
        <p:nvSpPr>
          <p:cNvPr id="670725" name="Rectangle 5"/>
          <p:cNvSpPr>
            <a:spLocks noGrp="1" noChangeArrowheads="1"/>
          </p:cNvSpPr>
          <p:nvPr>
            <p:ph type="title"/>
          </p:nvPr>
        </p:nvSpPr>
        <p:spPr>
          <a:xfrm>
            <a:off x="1143000" y="152400"/>
            <a:ext cx="8534400" cy="1143000"/>
          </a:xfrm>
        </p:spPr>
        <p:txBody>
          <a:bodyPr/>
          <a:lstStyle/>
          <a:p>
            <a:r>
              <a:rPr lang="en-US" altLang="ja-JP" sz="4000"/>
              <a:t>DDE and CAC using IBIT</a:t>
            </a:r>
            <a:br>
              <a:rPr lang="en-US" altLang="ja-JP" sz="4000"/>
            </a:br>
            <a:r>
              <a:rPr lang="en-US" altLang="ja-JP" sz="2400"/>
              <a:t>CAC Evaluation - </a:t>
            </a:r>
            <a:r>
              <a:rPr lang="en-US" altLang="ja-JP" sz="1800"/>
              <a:t>Different codecs</a:t>
            </a:r>
          </a:p>
        </p:txBody>
      </p:sp>
      <p:grpSp>
        <p:nvGrpSpPr>
          <p:cNvPr id="670726" name="Group 6"/>
          <p:cNvGrpSpPr>
            <a:grpSpLocks/>
          </p:cNvGrpSpPr>
          <p:nvPr/>
        </p:nvGrpSpPr>
        <p:grpSpPr bwMode="auto">
          <a:xfrm>
            <a:off x="2132013" y="4222750"/>
            <a:ext cx="4168775" cy="2016125"/>
            <a:chOff x="3569113" y="2231386"/>
            <a:chExt cx="3549872" cy="1803011"/>
          </a:xfrm>
        </p:grpSpPr>
        <p:sp>
          <p:nvSpPr>
            <p:cNvPr id="670727" name="Line 7"/>
            <p:cNvSpPr>
              <a:spLocks noChangeShapeType="1"/>
            </p:cNvSpPr>
            <p:nvPr/>
          </p:nvSpPr>
          <p:spPr bwMode="auto">
            <a:xfrm flipV="1">
              <a:off x="3569113" y="3421885"/>
              <a:ext cx="0" cy="612512"/>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28" name="Line 8"/>
            <p:cNvSpPr>
              <a:spLocks noChangeShapeType="1"/>
            </p:cNvSpPr>
            <p:nvPr/>
          </p:nvSpPr>
          <p:spPr bwMode="auto">
            <a:xfrm flipV="1">
              <a:off x="4163163" y="3421885"/>
              <a:ext cx="0" cy="612512"/>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29" name="Line 9"/>
            <p:cNvSpPr>
              <a:spLocks noChangeShapeType="1"/>
            </p:cNvSpPr>
            <p:nvPr/>
          </p:nvSpPr>
          <p:spPr bwMode="auto">
            <a:xfrm flipV="1">
              <a:off x="4759619" y="3421885"/>
              <a:ext cx="0" cy="612512"/>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30" name="Line 10"/>
            <p:cNvSpPr>
              <a:spLocks noChangeShapeType="1"/>
            </p:cNvSpPr>
            <p:nvPr/>
          </p:nvSpPr>
          <p:spPr bwMode="auto">
            <a:xfrm flipV="1">
              <a:off x="5344049" y="3421885"/>
              <a:ext cx="0" cy="612512"/>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31" name="Line 11"/>
            <p:cNvSpPr>
              <a:spLocks noChangeShapeType="1"/>
            </p:cNvSpPr>
            <p:nvPr/>
          </p:nvSpPr>
          <p:spPr bwMode="auto">
            <a:xfrm flipV="1">
              <a:off x="4163163" y="2760781"/>
              <a:ext cx="0" cy="607397"/>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32" name="Line 12"/>
            <p:cNvSpPr>
              <a:spLocks noChangeShapeType="1"/>
            </p:cNvSpPr>
            <p:nvPr/>
          </p:nvSpPr>
          <p:spPr bwMode="auto">
            <a:xfrm flipV="1">
              <a:off x="3569113" y="2760781"/>
              <a:ext cx="0" cy="607397"/>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33" name="Line 13"/>
            <p:cNvSpPr>
              <a:spLocks noChangeShapeType="1"/>
            </p:cNvSpPr>
            <p:nvPr/>
          </p:nvSpPr>
          <p:spPr bwMode="auto">
            <a:xfrm flipV="1">
              <a:off x="3569113" y="4034397"/>
              <a:ext cx="594050"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4" name="Line 14"/>
            <p:cNvSpPr>
              <a:spLocks noChangeShapeType="1"/>
            </p:cNvSpPr>
            <p:nvPr/>
          </p:nvSpPr>
          <p:spPr bwMode="auto">
            <a:xfrm flipV="1">
              <a:off x="3569113" y="3421885"/>
              <a:ext cx="594050" cy="15345"/>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5" name="Line 15"/>
            <p:cNvSpPr>
              <a:spLocks noChangeShapeType="1"/>
            </p:cNvSpPr>
            <p:nvPr/>
          </p:nvSpPr>
          <p:spPr bwMode="auto">
            <a:xfrm flipV="1">
              <a:off x="3569113" y="2809373"/>
              <a:ext cx="594050"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6" name="Line 16"/>
            <p:cNvSpPr>
              <a:spLocks noChangeShapeType="1"/>
            </p:cNvSpPr>
            <p:nvPr/>
          </p:nvSpPr>
          <p:spPr bwMode="auto">
            <a:xfrm flipV="1">
              <a:off x="3569113" y="2231386"/>
              <a:ext cx="594050"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7" name="Line 17"/>
            <p:cNvSpPr>
              <a:spLocks noChangeShapeType="1"/>
            </p:cNvSpPr>
            <p:nvPr/>
          </p:nvSpPr>
          <p:spPr bwMode="auto">
            <a:xfrm flipV="1">
              <a:off x="4228100" y="4034397"/>
              <a:ext cx="59645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8" name="Line 18"/>
            <p:cNvSpPr>
              <a:spLocks noChangeShapeType="1"/>
            </p:cNvSpPr>
            <p:nvPr/>
          </p:nvSpPr>
          <p:spPr bwMode="auto">
            <a:xfrm flipV="1">
              <a:off x="4228100" y="3437230"/>
              <a:ext cx="59645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9" name="Line 19"/>
            <p:cNvSpPr>
              <a:spLocks noChangeShapeType="1"/>
            </p:cNvSpPr>
            <p:nvPr/>
          </p:nvSpPr>
          <p:spPr bwMode="auto">
            <a:xfrm flipV="1">
              <a:off x="4228100" y="2809373"/>
              <a:ext cx="59645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0" name="Line 20"/>
            <p:cNvSpPr>
              <a:spLocks noChangeShapeType="1"/>
            </p:cNvSpPr>
            <p:nvPr/>
          </p:nvSpPr>
          <p:spPr bwMode="auto">
            <a:xfrm flipV="1">
              <a:off x="4766834" y="4034397"/>
              <a:ext cx="57721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1" name="Line 21"/>
            <p:cNvSpPr>
              <a:spLocks noChangeShapeType="1"/>
            </p:cNvSpPr>
            <p:nvPr/>
          </p:nvSpPr>
          <p:spPr bwMode="auto">
            <a:xfrm flipV="1">
              <a:off x="4766834" y="3437230"/>
              <a:ext cx="57721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2" name="Line 22"/>
            <p:cNvSpPr>
              <a:spLocks noChangeShapeType="1"/>
            </p:cNvSpPr>
            <p:nvPr/>
          </p:nvSpPr>
          <p:spPr bwMode="auto">
            <a:xfrm flipV="1">
              <a:off x="5344049" y="4034397"/>
              <a:ext cx="603671"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3" name="Line 23"/>
            <p:cNvSpPr>
              <a:spLocks noChangeShapeType="1"/>
            </p:cNvSpPr>
            <p:nvPr/>
          </p:nvSpPr>
          <p:spPr bwMode="auto">
            <a:xfrm flipV="1">
              <a:off x="5344049" y="3437230"/>
              <a:ext cx="603671"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4" name="Line 24"/>
            <p:cNvSpPr>
              <a:spLocks noChangeShapeType="1"/>
            </p:cNvSpPr>
            <p:nvPr/>
          </p:nvSpPr>
          <p:spPr bwMode="auto">
            <a:xfrm flipV="1">
              <a:off x="5947720" y="4034397"/>
              <a:ext cx="58683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5" name="Line 25"/>
            <p:cNvSpPr>
              <a:spLocks noChangeShapeType="1"/>
            </p:cNvSpPr>
            <p:nvPr/>
          </p:nvSpPr>
          <p:spPr bwMode="auto">
            <a:xfrm flipV="1">
              <a:off x="6534555" y="4034397"/>
              <a:ext cx="584430"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grpSp>
      <p:sp>
        <p:nvSpPr>
          <p:cNvPr id="670746" name="Rectangle 26"/>
          <p:cNvSpPr>
            <a:spLocks noChangeArrowheads="1"/>
          </p:cNvSpPr>
          <p:nvPr/>
        </p:nvSpPr>
        <p:spPr bwMode="auto">
          <a:xfrm>
            <a:off x="395288" y="1268413"/>
            <a:ext cx="6192837" cy="641350"/>
          </a:xfrm>
          <a:prstGeom prst="rect">
            <a:avLst/>
          </a:prstGeom>
          <a:noFill/>
          <a:ln w="19050">
            <a:noFill/>
            <a:miter lim="800000"/>
            <a:headEnd/>
            <a:tailEnd/>
          </a:ln>
          <a:effectLst/>
        </p:spPr>
        <p:txBody>
          <a:bodyPr>
            <a:prstTxWarp prst="textNoShape">
              <a:avLst/>
            </a:prstTxWarp>
            <a:spAutoFit/>
          </a:bodyPr>
          <a:lstStyle/>
          <a:p>
            <a:pPr lvl="1" algn="l"/>
            <a:r>
              <a:rPr kumimoji="1" lang="en-US" altLang="ja-JP" b="1">
                <a:ea typeface="ＭＳ Ｐゴシック" charset="-128"/>
                <a:cs typeface="ＭＳ Ｐゴシック" charset="-128"/>
              </a:rPr>
              <a:t>G.711 CBR + G.723.1 CBR</a:t>
            </a:r>
          </a:p>
          <a:p>
            <a:pPr lvl="2" algn="l"/>
            <a:r>
              <a:rPr kumimoji="1" lang="en-US" altLang="ja-JP">
                <a:ea typeface="ＭＳ Ｐゴシック" charset="-128"/>
                <a:cs typeface="ＭＳ Ｐゴシック" charset="-128"/>
              </a:rPr>
              <a:t>(Different packet size and packetization interval)</a:t>
            </a:r>
          </a:p>
        </p:txBody>
      </p:sp>
      <p:sp>
        <p:nvSpPr>
          <p:cNvPr id="670747" name="Text Box 27"/>
          <p:cNvSpPr txBox="1">
            <a:spLocks noChangeArrowheads="1"/>
          </p:cNvSpPr>
          <p:nvPr/>
        </p:nvSpPr>
        <p:spPr bwMode="auto">
          <a:xfrm>
            <a:off x="2987675" y="2278063"/>
            <a:ext cx="41338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b="1">
                <a:ea typeface="ＭＳ Ｐゴシック" charset="-128"/>
                <a:cs typeface="ＭＳ Ｐゴシック" charset="-128"/>
              </a:rPr>
              <a:t>Contour of 90 percentile delays (ms)</a:t>
            </a:r>
          </a:p>
        </p:txBody>
      </p:sp>
      <p:grpSp>
        <p:nvGrpSpPr>
          <p:cNvPr id="670748" name="Group 28"/>
          <p:cNvGrpSpPr>
            <a:grpSpLocks/>
          </p:cNvGrpSpPr>
          <p:nvPr/>
        </p:nvGrpSpPr>
        <p:grpSpPr bwMode="auto">
          <a:xfrm>
            <a:off x="2124075" y="3429000"/>
            <a:ext cx="4968875" cy="2879725"/>
            <a:chOff x="1338" y="2160"/>
            <a:chExt cx="3130" cy="1814"/>
          </a:xfrm>
        </p:grpSpPr>
        <p:sp>
          <p:nvSpPr>
            <p:cNvPr id="670749" name="Line 29"/>
            <p:cNvSpPr>
              <a:spLocks noChangeShapeType="1"/>
            </p:cNvSpPr>
            <p:nvPr/>
          </p:nvSpPr>
          <p:spPr bwMode="auto">
            <a:xfrm>
              <a:off x="1338" y="2160"/>
              <a:ext cx="91" cy="363"/>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0" name="Line 30"/>
            <p:cNvSpPr>
              <a:spLocks noChangeShapeType="1"/>
            </p:cNvSpPr>
            <p:nvPr/>
          </p:nvSpPr>
          <p:spPr bwMode="auto">
            <a:xfrm>
              <a:off x="1429" y="2523"/>
              <a:ext cx="771" cy="91"/>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1" name="Line 31"/>
            <p:cNvSpPr>
              <a:spLocks noChangeShapeType="1"/>
            </p:cNvSpPr>
            <p:nvPr/>
          </p:nvSpPr>
          <p:spPr bwMode="auto">
            <a:xfrm>
              <a:off x="2200" y="2614"/>
              <a:ext cx="91" cy="363"/>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2" name="Line 32"/>
            <p:cNvSpPr>
              <a:spLocks noChangeShapeType="1"/>
            </p:cNvSpPr>
            <p:nvPr/>
          </p:nvSpPr>
          <p:spPr bwMode="auto">
            <a:xfrm>
              <a:off x="2290" y="2976"/>
              <a:ext cx="545" cy="91"/>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3" name="Line 33"/>
            <p:cNvSpPr>
              <a:spLocks noChangeShapeType="1"/>
            </p:cNvSpPr>
            <p:nvPr/>
          </p:nvSpPr>
          <p:spPr bwMode="auto">
            <a:xfrm>
              <a:off x="2835" y="3067"/>
              <a:ext cx="45" cy="182"/>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4" name="Line 34"/>
            <p:cNvSpPr>
              <a:spLocks noChangeShapeType="1"/>
            </p:cNvSpPr>
            <p:nvPr/>
          </p:nvSpPr>
          <p:spPr bwMode="auto">
            <a:xfrm>
              <a:off x="3651" y="3520"/>
              <a:ext cx="45" cy="182"/>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5" name="Line 35"/>
            <p:cNvSpPr>
              <a:spLocks noChangeShapeType="1"/>
            </p:cNvSpPr>
            <p:nvPr/>
          </p:nvSpPr>
          <p:spPr bwMode="auto">
            <a:xfrm>
              <a:off x="2880" y="3249"/>
              <a:ext cx="181" cy="45"/>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6" name="Line 36"/>
            <p:cNvSpPr>
              <a:spLocks noChangeShapeType="1"/>
            </p:cNvSpPr>
            <p:nvPr/>
          </p:nvSpPr>
          <p:spPr bwMode="auto">
            <a:xfrm>
              <a:off x="3061" y="3294"/>
              <a:ext cx="91" cy="136"/>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7" name="Line 37"/>
            <p:cNvSpPr>
              <a:spLocks noChangeShapeType="1"/>
            </p:cNvSpPr>
            <p:nvPr/>
          </p:nvSpPr>
          <p:spPr bwMode="auto">
            <a:xfrm>
              <a:off x="3968" y="3748"/>
              <a:ext cx="91" cy="136"/>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8" name="Line 38"/>
            <p:cNvSpPr>
              <a:spLocks noChangeShapeType="1"/>
            </p:cNvSpPr>
            <p:nvPr/>
          </p:nvSpPr>
          <p:spPr bwMode="auto">
            <a:xfrm>
              <a:off x="3152" y="3430"/>
              <a:ext cx="499" cy="91"/>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9" name="Line 39"/>
            <p:cNvSpPr>
              <a:spLocks noChangeShapeType="1"/>
            </p:cNvSpPr>
            <p:nvPr/>
          </p:nvSpPr>
          <p:spPr bwMode="auto">
            <a:xfrm>
              <a:off x="4059" y="3884"/>
              <a:ext cx="318" cy="0"/>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60" name="Line 40"/>
            <p:cNvSpPr>
              <a:spLocks noChangeShapeType="1"/>
            </p:cNvSpPr>
            <p:nvPr/>
          </p:nvSpPr>
          <p:spPr bwMode="auto">
            <a:xfrm>
              <a:off x="3696" y="3748"/>
              <a:ext cx="273" cy="0"/>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61" name="Line 41"/>
            <p:cNvSpPr>
              <a:spLocks noChangeShapeType="1"/>
            </p:cNvSpPr>
            <p:nvPr/>
          </p:nvSpPr>
          <p:spPr bwMode="auto">
            <a:xfrm>
              <a:off x="4377" y="3884"/>
              <a:ext cx="91" cy="90"/>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grpSp>
      <p:sp>
        <p:nvSpPr>
          <p:cNvPr id="670762" name="Line 42"/>
          <p:cNvSpPr>
            <a:spLocks noChangeShapeType="1"/>
          </p:cNvSpPr>
          <p:nvPr/>
        </p:nvSpPr>
        <p:spPr bwMode="auto">
          <a:xfrm flipV="1">
            <a:off x="4572000" y="3789363"/>
            <a:ext cx="1295400" cy="129540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670763" name="Text Box 43"/>
          <p:cNvSpPr txBox="1">
            <a:spLocks noChangeArrowheads="1"/>
          </p:cNvSpPr>
          <p:nvPr/>
        </p:nvSpPr>
        <p:spPr bwMode="auto">
          <a:xfrm>
            <a:off x="5559425" y="3376613"/>
            <a:ext cx="1670050" cy="366712"/>
          </a:xfrm>
          <a:prstGeom prst="rect">
            <a:avLst/>
          </a:prstGeom>
          <a:solidFill>
            <a:schemeClr val="bg1"/>
          </a:solidFill>
          <a:ln w="19050">
            <a:noFill/>
            <a:miter lim="800000"/>
            <a:headEnd/>
            <a:tailEnd/>
          </a:ln>
          <a:effectLst/>
        </p:spPr>
        <p:txBody>
          <a:bodyPr wrap="none">
            <a:prstTxWarp prst="textNoShape">
              <a:avLst/>
            </a:prstTxWarp>
            <a:spAutoFit/>
          </a:bodyPr>
          <a:lstStyle/>
          <a:p>
            <a:pPr algn="l"/>
            <a:r>
              <a:rPr kumimoji="1" lang="en-US" altLang="ja-JP" b="1">
                <a:ea typeface="ＭＳ Ｐゴシック" charset="-128"/>
                <a:cs typeface="ＭＳ Ｐゴシック" charset="-128"/>
              </a:rPr>
              <a:t>Unacceptable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70748"/>
                                        </p:tgtEl>
                                        <p:attrNameLst>
                                          <p:attrName>style.visibility</p:attrName>
                                        </p:attrNameLst>
                                      </p:cBhvr>
                                      <p:to>
                                        <p:strVal val="visible"/>
                                      </p:to>
                                    </p:set>
                                    <p:animEffect transition="in" filter="strips(downRight)">
                                      <p:cBhvr>
                                        <p:cTn id="7" dur="500"/>
                                        <p:tgtEl>
                                          <p:spTgt spid="67074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670762"/>
                                        </p:tgtEl>
                                        <p:attrNameLst>
                                          <p:attrName>style.visibility</p:attrName>
                                        </p:attrNameLst>
                                      </p:cBhvr>
                                      <p:to>
                                        <p:strVal val="visible"/>
                                      </p:to>
                                    </p:set>
                                    <p:animEffect transition="in" filter="strips(upRight)">
                                      <p:cBhvr>
                                        <p:cTn id="11" dur="500"/>
                                        <p:tgtEl>
                                          <p:spTgt spid="670762"/>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670763"/>
                                        </p:tgtEl>
                                        <p:attrNameLst>
                                          <p:attrName>style.visibility</p:attrName>
                                        </p:attrNameLst>
                                      </p:cBhvr>
                                      <p:to>
                                        <p:strVal val="visible"/>
                                      </p:to>
                                    </p:set>
                                    <p:animEffect transition="in" filter="strips(upRight)">
                                      <p:cBhvr>
                                        <p:cTn id="15" dur="500"/>
                                        <p:tgtEl>
                                          <p:spTgt spid="67076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670726"/>
                                        </p:tgtEl>
                                        <p:attrNameLst>
                                          <p:attrName>style.visibility</p:attrName>
                                        </p:attrNameLst>
                                      </p:cBhvr>
                                      <p:to>
                                        <p:strVal val="visible"/>
                                      </p:to>
                                    </p:set>
                                    <p:animEffect transition="in" filter="strips(upRight)">
                                      <p:cBhvr>
                                        <p:cTn id="20" dur="2000"/>
                                        <p:tgtEl>
                                          <p:spTgt spid="67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62" grpId="0" animBg="1"/>
      <p:bldP spid="670763"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245762"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Overview</a:t>
            </a:r>
          </a:p>
        </p:txBody>
      </p:sp>
      <p:sp>
        <p:nvSpPr>
          <p:cNvPr id="245763" name="Rectangle 3"/>
          <p:cNvSpPr>
            <a:spLocks noGrp="1" noChangeArrowheads="1"/>
          </p:cNvSpPr>
          <p:nvPr>
            <p:ph type="body" idx="1"/>
          </p:nvPr>
        </p:nvSpPr>
        <p:spPr>
          <a:xfrm>
            <a:off x="1182688" y="1600200"/>
            <a:ext cx="7772400" cy="2819400"/>
          </a:xfrm>
        </p:spPr>
        <p:txBody>
          <a:bodyPr/>
          <a:lstStyle/>
          <a:p>
            <a:pPr>
              <a:lnSpc>
                <a:spcPct val="90000"/>
              </a:lnSpc>
            </a:pPr>
            <a:r>
              <a:rPr lang="en-US" altLang="ko-KR">
                <a:ea typeface="굴림" charset="-127"/>
                <a:cs typeface="굴림" charset="-127"/>
              </a:rPr>
              <a:t>Problems</a:t>
            </a:r>
          </a:p>
          <a:p>
            <a:pPr lvl="1">
              <a:lnSpc>
                <a:spcPct val="90000"/>
              </a:lnSpc>
            </a:pPr>
            <a:r>
              <a:rPr lang="en-US" altLang="ko-KR">
                <a:ea typeface="굴림" charset="-127"/>
                <a:cs typeface="굴림" charset="-127"/>
              </a:rPr>
              <a:t>Handoff latency is too big for VoIP</a:t>
            </a:r>
          </a:p>
          <a:p>
            <a:pPr lvl="2">
              <a:lnSpc>
                <a:spcPct val="90000"/>
              </a:lnSpc>
            </a:pPr>
            <a:r>
              <a:rPr lang="en-US" altLang="ko-KR">
                <a:ea typeface="굴림" charset="-127"/>
                <a:cs typeface="굴림" charset="-127"/>
              </a:rPr>
              <a:t>Seamless VoIP requires less than 90ms latency</a:t>
            </a:r>
          </a:p>
          <a:p>
            <a:pPr lvl="2">
              <a:lnSpc>
                <a:spcPct val="90000"/>
              </a:lnSpc>
            </a:pPr>
            <a:r>
              <a:rPr lang="en-US" altLang="ko-KR">
                <a:ea typeface="굴림" charset="-127"/>
                <a:cs typeface="굴림" charset="-127"/>
              </a:rPr>
              <a:t>Handoff delay is from 200ms to 400ms</a:t>
            </a:r>
          </a:p>
          <a:p>
            <a:pPr lvl="1">
              <a:lnSpc>
                <a:spcPct val="90000"/>
              </a:lnSpc>
            </a:pPr>
            <a:r>
              <a:rPr lang="en-US" altLang="ko-KR">
                <a:ea typeface="굴림" charset="-127"/>
                <a:cs typeface="굴림" charset="-127"/>
              </a:rPr>
              <a:t>The biggest component of handoff latency is probing (over 90%)</a:t>
            </a:r>
          </a:p>
        </p:txBody>
      </p:sp>
      <p:sp>
        <p:nvSpPr>
          <p:cNvPr id="245766" name="Rectangle 6"/>
          <p:cNvSpPr>
            <a:spLocks noChangeArrowheads="1"/>
          </p:cNvSpPr>
          <p:nvPr/>
        </p:nvSpPr>
        <p:spPr bwMode="auto">
          <a:xfrm>
            <a:off x="1219200" y="4495800"/>
            <a:ext cx="7772400" cy="1676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Solutions</a:t>
            </a:r>
          </a:p>
          <a:p>
            <a:pPr marL="742950" lvl="1" indent="-285750" algn="l">
              <a:spcBef>
                <a:spcPct val="20000"/>
              </a:spcBef>
              <a:buClr>
                <a:schemeClr val="hlink"/>
              </a:buClr>
              <a:buSzPct val="55000"/>
              <a:buFont typeface="Wingdings" charset="2"/>
              <a:buChar char="n"/>
            </a:pPr>
            <a:r>
              <a:rPr lang="en-US" altLang="ko-KR" sz="2800">
                <a:latin typeface="Tahoma" charset="0"/>
                <a:ea typeface="굴림" charset="-127"/>
                <a:cs typeface="굴림" charset="-127"/>
              </a:rPr>
              <a:t>Selective scanning</a:t>
            </a:r>
          </a:p>
          <a:p>
            <a:pPr marL="742950" lvl="1" indent="-285750" algn="l">
              <a:spcBef>
                <a:spcPct val="20000"/>
              </a:spcBef>
              <a:buClr>
                <a:schemeClr val="hlink"/>
              </a:buClr>
              <a:buSzPct val="55000"/>
              <a:buFont typeface="Wingdings" charset="2"/>
              <a:buChar char="n"/>
            </a:pPr>
            <a:r>
              <a:rPr lang="en-US" altLang="ko-KR" sz="2800">
                <a:latin typeface="Tahoma" charset="0"/>
                <a:ea typeface="굴림" charset="-127"/>
                <a:cs typeface="굴림" charset="-127"/>
              </a:rPr>
              <a:t>Caching</a:t>
            </a: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672770" name="Rectangle 2"/>
          <p:cNvSpPr>
            <a:spLocks noGrp="1" noChangeArrowheads="1"/>
          </p:cNvSpPr>
          <p:nvPr>
            <p:ph type="title"/>
          </p:nvPr>
        </p:nvSpPr>
        <p:spPr/>
        <p:txBody>
          <a:bodyPr/>
          <a:lstStyle/>
          <a:p>
            <a:r>
              <a:rPr lang="en-US" altLang="ja-JP" sz="4000"/>
              <a:t>DDE and CAC using IBIT</a:t>
            </a:r>
            <a:br>
              <a:rPr lang="en-US" altLang="ja-JP" sz="4000"/>
            </a:br>
            <a:r>
              <a:rPr lang="en-US" altLang="ja-JP" sz="2400"/>
              <a:t>Conclusions</a:t>
            </a:r>
          </a:p>
        </p:txBody>
      </p:sp>
      <p:sp>
        <p:nvSpPr>
          <p:cNvPr id="672771" name="Rectangle 3"/>
          <p:cNvSpPr>
            <a:spLocks noGrp="1" noChangeArrowheads="1"/>
          </p:cNvSpPr>
          <p:nvPr>
            <p:ph type="body" idx="1"/>
          </p:nvPr>
        </p:nvSpPr>
        <p:spPr>
          <a:xfrm>
            <a:off x="468313" y="1484313"/>
            <a:ext cx="8351837" cy="4916487"/>
          </a:xfrm>
        </p:spPr>
        <p:txBody>
          <a:bodyPr/>
          <a:lstStyle/>
          <a:p>
            <a:r>
              <a:rPr lang="en-US" altLang="ja-JP" sz="2800" dirty="0"/>
              <a:t>Checking</a:t>
            </a:r>
            <a:r>
              <a:rPr lang="en-US" altLang="ja-JP" sz="2800" dirty="0" smtClean="0"/>
              <a:t> interval </a:t>
            </a:r>
            <a:r>
              <a:rPr lang="en-US" altLang="ja-JP" sz="2800" dirty="0"/>
              <a:t>between</a:t>
            </a:r>
            <a:r>
              <a:rPr lang="en-US" altLang="ja-JP" sz="2800" dirty="0" smtClean="0"/>
              <a:t> idle </a:t>
            </a:r>
            <a:r>
              <a:rPr lang="en-US" altLang="ja-JP" sz="2800" dirty="0"/>
              <a:t>times will enable wireless clients </a:t>
            </a:r>
            <a:r>
              <a:rPr lang="en-US" altLang="ja-JP" sz="2800" dirty="0" smtClean="0"/>
              <a:t>to:</a:t>
            </a:r>
          </a:p>
          <a:p>
            <a:pPr lvl="1"/>
            <a:r>
              <a:rPr lang="en-US" altLang="ja-JP" sz="2400" dirty="0" smtClean="0"/>
              <a:t>estimate delay</a:t>
            </a:r>
          </a:p>
          <a:p>
            <a:pPr lvl="1"/>
            <a:r>
              <a:rPr lang="en-US" altLang="ja-JP" sz="2400" dirty="0" smtClean="0"/>
              <a:t>perform call </a:t>
            </a:r>
            <a:r>
              <a:rPr lang="en-US" altLang="ja-JP" sz="2400" dirty="0"/>
              <a:t>a</a:t>
            </a:r>
            <a:r>
              <a:rPr lang="en-US" altLang="ja-JP" sz="2400" dirty="0" smtClean="0"/>
              <a:t>dmission </a:t>
            </a:r>
            <a:r>
              <a:rPr lang="en-US" altLang="ja-JP" sz="2400" dirty="0"/>
              <a:t>c</a:t>
            </a:r>
            <a:r>
              <a:rPr lang="en-US" altLang="ja-JP" sz="2400" dirty="0" smtClean="0"/>
              <a:t>ontrol </a:t>
            </a:r>
            <a:endParaRPr lang="en-US" altLang="ja-JP" sz="2400" dirty="0"/>
          </a:p>
          <a:p>
            <a:pPr lvl="1">
              <a:buFont typeface="Wingdings" charset="2"/>
              <a:buNone/>
            </a:pPr>
            <a:r>
              <a:rPr lang="en-US" altLang="ja-JP" sz="2400" dirty="0">
                <a:sym typeface="Wingdings" charset="2"/>
              </a:rPr>
              <a:t>    </a:t>
            </a:r>
            <a:r>
              <a:rPr lang="en-US" altLang="ja-JP" sz="2400" dirty="0" err="1">
                <a:sym typeface="Wingdings" charset="2"/>
              </a:rPr>
              <a:t></a:t>
            </a:r>
            <a:r>
              <a:rPr lang="en-US" altLang="ja-JP" sz="2400" dirty="0">
                <a:sym typeface="Wingdings" charset="2"/>
              </a:rPr>
              <a:t> </a:t>
            </a:r>
            <a:r>
              <a:rPr lang="en-US" altLang="ja-JP" sz="2400" dirty="0" err="1">
                <a:sym typeface="Wingdings" charset="2"/>
              </a:rPr>
              <a:t>QoS</a:t>
            </a:r>
            <a:r>
              <a:rPr lang="en-US" altLang="ja-JP" sz="2400" dirty="0">
                <a:sym typeface="Wingdings" charset="2"/>
              </a:rPr>
              <a:t> control without modifying AP or Infrastructure</a:t>
            </a:r>
          </a:p>
          <a:p>
            <a:pPr lvl="1">
              <a:buFont typeface="Wingdings" charset="2"/>
              <a:buNone/>
            </a:pPr>
            <a:r>
              <a:rPr lang="en-US" altLang="ja-JP" sz="2400" dirty="0">
                <a:sym typeface="Wingdings" charset="2"/>
              </a:rPr>
              <a:t>    </a:t>
            </a:r>
            <a:r>
              <a:rPr lang="en-US" altLang="ja-JP" sz="2400" dirty="0" err="1">
                <a:sym typeface="Wingdings" charset="2"/>
              </a:rPr>
              <a:t></a:t>
            </a:r>
            <a:r>
              <a:rPr lang="en-US" altLang="ja-JP" sz="2400" dirty="0">
                <a:sym typeface="Wingdings" charset="2"/>
              </a:rPr>
              <a:t> Application to</a:t>
            </a:r>
            <a:r>
              <a:rPr lang="en-US" altLang="ja-JP" sz="2400" dirty="0" smtClean="0">
                <a:sym typeface="Wingdings" charset="2"/>
              </a:rPr>
              <a:t> cooperative </a:t>
            </a:r>
            <a:r>
              <a:rPr lang="en-US" altLang="ja-JP" sz="2400" dirty="0">
                <a:sym typeface="Wingdings" charset="2"/>
              </a:rPr>
              <a:t>m</a:t>
            </a:r>
            <a:r>
              <a:rPr lang="en-US" altLang="ja-JP" sz="2400" dirty="0" smtClean="0">
                <a:sym typeface="Wingdings" charset="2"/>
              </a:rPr>
              <a:t>odel</a:t>
            </a:r>
            <a:endParaRPr lang="en-US" altLang="ja-JP" sz="2400" dirty="0">
              <a:sym typeface="Wingdings" charset="2"/>
            </a:endParaRPr>
          </a:p>
          <a:p>
            <a:r>
              <a:rPr lang="en-US" altLang="ja-JP" sz="2800" dirty="0"/>
              <a:t>Results</a:t>
            </a:r>
          </a:p>
          <a:p>
            <a:pPr lvl="1"/>
            <a:r>
              <a:rPr lang="en-US" altLang="ja-JP" sz="2400" dirty="0"/>
              <a:t>IBIT allows accurate delay estimation and CAC decisions for both CBR and VBR traffic</a:t>
            </a:r>
          </a:p>
          <a:p>
            <a:pPr lvl="1"/>
            <a:r>
              <a:rPr lang="en-US" altLang="ja-JP" sz="2400" dirty="0"/>
              <a:t>Actual implementation confirmed simulation results</a:t>
            </a:r>
          </a:p>
          <a:p>
            <a:pPr lvl="1">
              <a:buFont typeface="Wingdings" charset="2"/>
              <a:buNone/>
            </a:pPr>
            <a:endParaRPr lang="en-US" altLang="ja-JP"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ltLang="ko-KR"/>
          </a:p>
        </p:txBody>
      </p:sp>
      <p:sp>
        <p:nvSpPr>
          <p:cNvPr id="325634" name="Rectangle 2"/>
          <p:cNvSpPr>
            <a:spLocks noGrp="1" noChangeArrowheads="1"/>
          </p:cNvSpPr>
          <p:nvPr>
            <p:ph type="title"/>
          </p:nvPr>
        </p:nvSpPr>
        <p:spPr>
          <a:xfrm>
            <a:off x="1143000" y="152400"/>
            <a:ext cx="7793038" cy="1905000"/>
          </a:xfrm>
        </p:spPr>
        <p:txBody>
          <a:bodyPr/>
          <a:lstStyle/>
          <a:p>
            <a:r>
              <a:rPr lang="en-US" altLang="ko-KR" sz="4000">
                <a:ea typeface="굴림" charset="-127"/>
                <a:cs typeface="굴림" charset="-127"/>
              </a:rPr>
              <a:t>Experimental Capacity Measurement in the ORBIT Testbed </a:t>
            </a:r>
            <a:endParaRPr lang="en-US" sz="4000"/>
          </a:p>
        </p:txBody>
      </p:sp>
      <p:pic>
        <p:nvPicPr>
          <p:cNvPr id="325635" name="Picture 3"/>
          <p:cNvPicPr>
            <a:picLocks noChangeAspect="1" noChangeArrowheads="1"/>
          </p:cNvPicPr>
          <p:nvPr/>
        </p:nvPicPr>
        <p:blipFill>
          <a:blip r:embed="rId3"/>
          <a:srcRect/>
          <a:stretch>
            <a:fillRect/>
          </a:stretch>
        </p:blipFill>
        <p:spPr bwMode="auto">
          <a:xfrm>
            <a:off x="2895600" y="2667000"/>
            <a:ext cx="2647950" cy="280987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327682" name="Rectangle 2"/>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ORBIT test-bed</a:t>
            </a:r>
            <a:endParaRPr lang="en-US" sz="2400">
              <a:ea typeface="굴림" charset="-127"/>
              <a:cs typeface="굴림" charset="-127"/>
            </a:endParaRPr>
          </a:p>
        </p:txBody>
      </p:sp>
      <p:sp>
        <p:nvSpPr>
          <p:cNvPr id="327683" name="Rectangle 3"/>
          <p:cNvSpPr>
            <a:spLocks noGrp="1" noChangeArrowheads="1"/>
          </p:cNvSpPr>
          <p:nvPr>
            <p:ph type="body" idx="1"/>
          </p:nvPr>
        </p:nvSpPr>
        <p:spPr>
          <a:xfrm>
            <a:off x="1182688" y="1600200"/>
            <a:ext cx="7772400" cy="1371600"/>
          </a:xfrm>
        </p:spPr>
        <p:txBody>
          <a:bodyPr/>
          <a:lstStyle/>
          <a:p>
            <a:pPr>
              <a:lnSpc>
                <a:spcPct val="90000"/>
              </a:lnSpc>
            </a:pPr>
            <a:r>
              <a:rPr lang="en-US" altLang="ko-KR" sz="2800">
                <a:ea typeface="굴림" charset="-127"/>
                <a:cs typeface="굴림" charset="-127"/>
              </a:rPr>
              <a:t>Open access research test-bed for next generation wireless networks</a:t>
            </a:r>
          </a:p>
          <a:p>
            <a:pPr>
              <a:lnSpc>
                <a:spcPct val="90000"/>
              </a:lnSpc>
            </a:pPr>
            <a:r>
              <a:rPr lang="en-US" altLang="ko-KR" sz="2800">
                <a:ea typeface="굴림" charset="-127"/>
                <a:cs typeface="굴림" charset="-127"/>
              </a:rPr>
              <a:t>WINLab in Rutgers University in NJ</a:t>
            </a:r>
            <a:endParaRPr lang="en-US" sz="2800"/>
          </a:p>
        </p:txBody>
      </p:sp>
      <p:pic>
        <p:nvPicPr>
          <p:cNvPr id="327684" name="Picture 4" descr="Big grid photo 10-02-2005"/>
          <p:cNvPicPr>
            <a:picLocks noChangeAspect="1" noChangeArrowheads="1"/>
          </p:cNvPicPr>
          <p:nvPr/>
        </p:nvPicPr>
        <p:blipFill>
          <a:blip r:embed="rId3"/>
          <a:srcRect/>
          <a:stretch>
            <a:fillRect/>
          </a:stretch>
        </p:blipFill>
        <p:spPr bwMode="auto">
          <a:xfrm>
            <a:off x="1371600" y="3048000"/>
            <a:ext cx="4724400" cy="35433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November 2008</a:t>
            </a:r>
            <a:endParaRPr lang="en-US"/>
          </a:p>
        </p:txBody>
      </p:sp>
      <p:sp>
        <p:nvSpPr>
          <p:cNvPr id="414722" name="Rectangle 2"/>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Experimental Results - </a:t>
            </a:r>
            <a:r>
              <a:rPr lang="en-US" altLang="ko-KR" sz="1800">
                <a:ea typeface="굴림" charset="-127"/>
                <a:cs typeface="굴림" charset="-127"/>
              </a:rPr>
              <a:t>Capacity of CBR VoIP traffic</a:t>
            </a:r>
            <a:endParaRPr lang="en-US" sz="1800">
              <a:ea typeface="굴림" charset="-127"/>
              <a:cs typeface="굴림" charset="-127"/>
            </a:endParaRPr>
          </a:p>
        </p:txBody>
      </p:sp>
      <p:sp>
        <p:nvSpPr>
          <p:cNvPr id="414723" name="Rectangle 3"/>
          <p:cNvSpPr>
            <a:spLocks noGrp="1" noChangeArrowheads="1"/>
          </p:cNvSpPr>
          <p:nvPr>
            <p:ph type="body" idx="1"/>
          </p:nvPr>
        </p:nvSpPr>
        <p:spPr/>
        <p:txBody>
          <a:bodyPr/>
          <a:lstStyle/>
          <a:p>
            <a:r>
              <a:rPr lang="en-US" altLang="ko-KR">
                <a:ea typeface="굴림" charset="-127"/>
                <a:cs typeface="굴림" charset="-127"/>
              </a:rPr>
              <a:t>64 kb/s, 20 ms packetization interval</a:t>
            </a:r>
            <a:endParaRPr lang="en-US"/>
          </a:p>
        </p:txBody>
      </p:sp>
      <p:pic>
        <p:nvPicPr>
          <p:cNvPr id="414724" name="Picture 4"/>
          <p:cNvPicPr>
            <a:picLocks noChangeAspect="1" noChangeArrowheads="1"/>
          </p:cNvPicPr>
          <p:nvPr/>
        </p:nvPicPr>
        <p:blipFill>
          <a:blip r:embed="rId3"/>
          <a:srcRect/>
          <a:stretch>
            <a:fillRect/>
          </a:stretch>
        </p:blipFill>
        <p:spPr bwMode="auto">
          <a:xfrm>
            <a:off x="1447800" y="2133600"/>
            <a:ext cx="5638800" cy="4049713"/>
          </a:xfrm>
          <a:prstGeom prst="rect">
            <a:avLst/>
          </a:prstGeom>
          <a:noFill/>
        </p:spPr>
      </p:pic>
      <p:sp>
        <p:nvSpPr>
          <p:cNvPr id="414725" name="Oval 5"/>
          <p:cNvSpPr>
            <a:spLocks noChangeArrowheads="1"/>
          </p:cNvSpPr>
          <p:nvPr/>
        </p:nvSpPr>
        <p:spPr bwMode="auto">
          <a:xfrm>
            <a:off x="3929063" y="5562600"/>
            <a:ext cx="381000" cy="381000"/>
          </a:xfrm>
          <a:prstGeom prst="ellipse">
            <a:avLst/>
          </a:prstGeom>
          <a:noFill/>
          <a:ln w="38100">
            <a:solidFill>
              <a:schemeClr val="hlink"/>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November 2008</a:t>
            </a:r>
            <a:endParaRPr lang="en-US"/>
          </a:p>
        </p:txBody>
      </p:sp>
      <p:sp>
        <p:nvSpPr>
          <p:cNvPr id="416770" name="Rectangle 2"/>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Experimental Results - </a:t>
            </a:r>
            <a:r>
              <a:rPr lang="en-US" altLang="ko-KR" sz="1800">
                <a:ea typeface="굴림" charset="-127"/>
                <a:cs typeface="굴림" charset="-127"/>
              </a:rPr>
              <a:t>Capacity of VBR VoIP traffic</a:t>
            </a:r>
            <a:endParaRPr lang="en-US" sz="1800">
              <a:ea typeface="굴림" charset="-127"/>
              <a:cs typeface="굴림" charset="-127"/>
            </a:endParaRPr>
          </a:p>
        </p:txBody>
      </p:sp>
      <p:sp>
        <p:nvSpPr>
          <p:cNvPr id="416771" name="Rectangle 3"/>
          <p:cNvSpPr>
            <a:spLocks noGrp="1" noChangeArrowheads="1"/>
          </p:cNvSpPr>
          <p:nvPr>
            <p:ph type="body" idx="1"/>
          </p:nvPr>
        </p:nvSpPr>
        <p:spPr/>
        <p:txBody>
          <a:bodyPr/>
          <a:lstStyle/>
          <a:p>
            <a:r>
              <a:rPr lang="en-US" altLang="ko-KR">
                <a:ea typeface="굴림" charset="-127"/>
                <a:cs typeface="굴림" charset="-127"/>
              </a:rPr>
              <a:t>0.39 Activity ratio</a:t>
            </a:r>
            <a:endParaRPr lang="en-US"/>
          </a:p>
        </p:txBody>
      </p:sp>
      <p:pic>
        <p:nvPicPr>
          <p:cNvPr id="416772" name="Picture 4"/>
          <p:cNvPicPr>
            <a:picLocks noChangeAspect="1" noChangeArrowheads="1"/>
          </p:cNvPicPr>
          <p:nvPr/>
        </p:nvPicPr>
        <p:blipFill>
          <a:blip r:embed="rId3"/>
          <a:srcRect/>
          <a:stretch>
            <a:fillRect/>
          </a:stretch>
        </p:blipFill>
        <p:spPr bwMode="auto">
          <a:xfrm>
            <a:off x="1371600" y="2057400"/>
            <a:ext cx="6019800" cy="4362450"/>
          </a:xfrm>
          <a:prstGeom prst="rect">
            <a:avLst/>
          </a:prstGeom>
          <a:noFill/>
        </p:spPr>
      </p:pic>
      <p:sp>
        <p:nvSpPr>
          <p:cNvPr id="416773" name="Oval 5"/>
          <p:cNvSpPr>
            <a:spLocks noChangeArrowheads="1"/>
          </p:cNvSpPr>
          <p:nvPr/>
        </p:nvSpPr>
        <p:spPr bwMode="auto">
          <a:xfrm>
            <a:off x="2711450" y="5791200"/>
            <a:ext cx="381000" cy="381000"/>
          </a:xfrm>
          <a:prstGeom prst="ellipse">
            <a:avLst/>
          </a:prstGeom>
          <a:noFill/>
          <a:ln w="38100">
            <a:solidFill>
              <a:schemeClr val="hlink"/>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5"/>
          <p:cNvSpPr>
            <a:spLocks noGrp="1"/>
          </p:cNvSpPr>
          <p:nvPr>
            <p:ph type="dt" sz="half" idx="10"/>
          </p:nvPr>
        </p:nvSpPr>
        <p:spPr/>
        <p:txBody>
          <a:bodyPr/>
          <a:lstStyle/>
          <a:p>
            <a:r>
              <a:rPr lang="en-US" smtClean="0"/>
              <a:t>November 2008</a:t>
            </a:r>
            <a:endParaRPr lang="en-US"/>
          </a:p>
        </p:txBody>
      </p:sp>
      <p:graphicFrame>
        <p:nvGraphicFramePr>
          <p:cNvPr id="418818" name="Object 2"/>
          <p:cNvGraphicFramePr>
            <a:graphicFrameLocks noChangeAspect="1"/>
          </p:cNvGraphicFramePr>
          <p:nvPr>
            <p:ph sz="quarter" idx="3"/>
          </p:nvPr>
        </p:nvGraphicFramePr>
        <p:xfrm>
          <a:off x="4953000" y="2057400"/>
          <a:ext cx="4191000" cy="3582988"/>
        </p:xfrm>
        <a:graphic>
          <a:graphicData uri="http://schemas.openxmlformats.org/presentationml/2006/ole">
            <p:oleObj spid="_x0000_s418818" name="Chart" r:id="rId4" imgW="6515100" imgH="5572125" progId="Excel.Chart.8">
              <p:embed/>
            </p:oleObj>
          </a:graphicData>
        </a:graphic>
      </p:graphicFrame>
      <p:pic>
        <p:nvPicPr>
          <p:cNvPr id="418819" name="Picture 3"/>
          <p:cNvPicPr>
            <a:picLocks noChangeAspect="1" noChangeArrowheads="1"/>
          </p:cNvPicPr>
          <p:nvPr/>
        </p:nvPicPr>
        <p:blipFill>
          <a:blip r:embed="rId5"/>
          <a:srcRect/>
          <a:stretch>
            <a:fillRect/>
          </a:stretch>
        </p:blipFill>
        <p:spPr bwMode="auto">
          <a:xfrm>
            <a:off x="4876800" y="2286000"/>
            <a:ext cx="4267200" cy="3041650"/>
          </a:xfrm>
          <a:prstGeom prst="rect">
            <a:avLst/>
          </a:prstGeom>
          <a:noFill/>
        </p:spPr>
      </p:pic>
      <p:graphicFrame>
        <p:nvGraphicFramePr>
          <p:cNvPr id="418820" name="Object 4"/>
          <p:cNvGraphicFramePr>
            <a:graphicFrameLocks noChangeAspect="1"/>
          </p:cNvGraphicFramePr>
          <p:nvPr>
            <p:ph sz="quarter" idx="2"/>
          </p:nvPr>
        </p:nvGraphicFramePr>
        <p:xfrm>
          <a:off x="4975225" y="2065338"/>
          <a:ext cx="4016375" cy="3649662"/>
        </p:xfrm>
        <a:graphic>
          <a:graphicData uri="http://schemas.openxmlformats.org/presentationml/2006/ole">
            <p:oleObj spid="_x0000_s418820" name="Chart" r:id="rId6" imgW="6162675" imgH="5600700" progId="Excel.Chart.8">
              <p:embed/>
            </p:oleObj>
          </a:graphicData>
        </a:graphic>
      </p:graphicFrame>
      <p:sp>
        <p:nvSpPr>
          <p:cNvPr id="418821" name="Rectangle 5"/>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Factors that affects the capacity</a:t>
            </a:r>
            <a:endParaRPr lang="en-US" sz="2400">
              <a:ea typeface="굴림" charset="-127"/>
              <a:cs typeface="굴림" charset="-127"/>
            </a:endParaRPr>
          </a:p>
        </p:txBody>
      </p:sp>
      <p:sp>
        <p:nvSpPr>
          <p:cNvPr id="418822" name="Rectangle 6"/>
          <p:cNvSpPr>
            <a:spLocks noGrp="1" noChangeArrowheads="1"/>
          </p:cNvSpPr>
          <p:nvPr>
            <p:ph type="body" sz="half" idx="1"/>
          </p:nvPr>
        </p:nvSpPr>
        <p:spPr>
          <a:xfrm>
            <a:off x="1182688" y="1600200"/>
            <a:ext cx="3810000" cy="4876800"/>
          </a:xfrm>
        </p:spPr>
        <p:txBody>
          <a:bodyPr/>
          <a:lstStyle/>
          <a:p>
            <a:pPr>
              <a:lnSpc>
                <a:spcPct val="80000"/>
              </a:lnSpc>
            </a:pPr>
            <a:r>
              <a:rPr lang="en-US" altLang="ko-KR" sz="2000">
                <a:ea typeface="굴림" charset="-127"/>
                <a:cs typeface="굴림" charset="-127"/>
              </a:rPr>
              <a:t>Auto Rate Fallback (ARF) algorithms</a:t>
            </a:r>
          </a:p>
          <a:p>
            <a:pPr lvl="1">
              <a:lnSpc>
                <a:spcPct val="80000"/>
              </a:lnSpc>
            </a:pPr>
            <a:r>
              <a:rPr lang="en-US" altLang="ko-KR" sz="1800">
                <a:ea typeface="굴림" charset="-127"/>
                <a:cs typeface="굴림" charset="-127"/>
              </a:rPr>
              <a:t>13 calls (ARF)</a:t>
            </a:r>
            <a:r>
              <a:rPr lang="en-US" altLang="ko-KR" sz="1800">
                <a:ea typeface="굴림" charset="-127"/>
                <a:cs typeface="굴림" charset="-127"/>
                <a:sym typeface="Wingdings" charset="2"/>
              </a:rPr>
              <a:t> 15 calls (No ARF)</a:t>
            </a:r>
            <a:endParaRPr lang="en-US" altLang="ko-KR" sz="1800">
              <a:ea typeface="굴림" charset="-127"/>
              <a:cs typeface="굴림" charset="-127"/>
            </a:endParaRPr>
          </a:p>
          <a:p>
            <a:pPr lvl="1">
              <a:lnSpc>
                <a:spcPct val="80000"/>
              </a:lnSpc>
            </a:pPr>
            <a:r>
              <a:rPr lang="en-US" altLang="ko-KR" sz="1800">
                <a:ea typeface="굴림" charset="-127"/>
                <a:cs typeface="굴림" charset="-127"/>
              </a:rPr>
              <a:t>Because reducing Tx rate does not help in alleviating congestion</a:t>
            </a:r>
          </a:p>
          <a:p>
            <a:pPr>
              <a:lnSpc>
                <a:spcPct val="80000"/>
              </a:lnSpc>
            </a:pPr>
            <a:r>
              <a:rPr lang="en-US" altLang="ko-KR" sz="2000">
                <a:ea typeface="굴림" charset="-127"/>
                <a:cs typeface="굴림" charset="-127"/>
              </a:rPr>
              <a:t>Preamble size</a:t>
            </a:r>
          </a:p>
          <a:p>
            <a:pPr lvl="1">
              <a:lnSpc>
                <a:spcPct val="80000"/>
              </a:lnSpc>
            </a:pPr>
            <a:r>
              <a:rPr lang="en-US" altLang="ko-KR" sz="1800">
                <a:ea typeface="굴림" charset="-127"/>
                <a:cs typeface="굴림" charset="-127"/>
              </a:rPr>
              <a:t>12 calls (long) </a:t>
            </a:r>
            <a:r>
              <a:rPr lang="en-US" altLang="ko-KR" sz="1800">
                <a:ea typeface="굴림" charset="-127"/>
                <a:cs typeface="굴림" charset="-127"/>
                <a:sym typeface="Wingdings" charset="2"/>
              </a:rPr>
              <a:t> 15 calls (short)</a:t>
            </a:r>
          </a:p>
          <a:p>
            <a:pPr lvl="1">
              <a:lnSpc>
                <a:spcPct val="80000"/>
              </a:lnSpc>
            </a:pPr>
            <a:r>
              <a:rPr lang="en-US" altLang="ko-KR" sz="1800">
                <a:ea typeface="굴림" charset="-127"/>
                <a:cs typeface="굴림" charset="-127"/>
              </a:rPr>
              <a:t>Short one is used in wireless cards</a:t>
            </a:r>
          </a:p>
          <a:p>
            <a:pPr>
              <a:lnSpc>
                <a:spcPct val="80000"/>
              </a:lnSpc>
            </a:pPr>
            <a:r>
              <a:rPr lang="en-US" altLang="ko-KR" sz="2000">
                <a:ea typeface="굴림" charset="-127"/>
                <a:cs typeface="굴림" charset="-127"/>
              </a:rPr>
              <a:t>Packet generation intervals among VoIP sources</a:t>
            </a:r>
          </a:p>
          <a:p>
            <a:pPr lvl="1">
              <a:lnSpc>
                <a:spcPct val="80000"/>
              </a:lnSpc>
            </a:pPr>
            <a:r>
              <a:rPr lang="en-US" altLang="ko-KR" sz="1800">
                <a:ea typeface="굴림" charset="-127"/>
                <a:cs typeface="굴림" charset="-127"/>
              </a:rPr>
              <a:t>14 calls </a:t>
            </a:r>
            <a:r>
              <a:rPr lang="en-US" altLang="ko-KR" sz="1800">
                <a:ea typeface="굴림" charset="-127"/>
                <a:cs typeface="굴림" charset="-127"/>
                <a:sym typeface="Wingdings" charset="2"/>
              </a:rPr>
              <a:t> 15 calls</a:t>
            </a:r>
          </a:p>
          <a:p>
            <a:pPr lvl="1">
              <a:lnSpc>
                <a:spcPct val="80000"/>
              </a:lnSpc>
            </a:pPr>
            <a:r>
              <a:rPr lang="en-US" altLang="ko-KR" sz="1800">
                <a:ea typeface="굴림" charset="-127"/>
                <a:cs typeface="굴림" charset="-127"/>
              </a:rPr>
              <a:t>In simulation, random intervals needs to be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88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8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88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88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88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188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882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882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882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1882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188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882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882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88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8818" grpId="0"/>
      <p:bldOleChart spid="418818" grpId="1"/>
      <p:bldOleChart spid="418820" grpId="0"/>
      <p:bldOleChart spid="418820" grpId="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p>
        </p:txBody>
      </p:sp>
      <p:sp>
        <p:nvSpPr>
          <p:cNvPr id="420866" name="Rectangle 2"/>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Other factors</a:t>
            </a:r>
            <a:endParaRPr lang="en-US" sz="2400">
              <a:ea typeface="굴림" charset="-127"/>
              <a:cs typeface="굴림" charset="-127"/>
            </a:endParaRPr>
          </a:p>
        </p:txBody>
      </p:sp>
      <p:sp>
        <p:nvSpPr>
          <p:cNvPr id="420867" name="Rectangle 3"/>
          <p:cNvSpPr>
            <a:spLocks noGrp="1" noChangeArrowheads="1"/>
          </p:cNvSpPr>
          <p:nvPr>
            <p:ph type="body" idx="1"/>
          </p:nvPr>
        </p:nvSpPr>
        <p:spPr/>
        <p:txBody>
          <a:bodyPr/>
          <a:lstStyle/>
          <a:p>
            <a:pPr>
              <a:lnSpc>
                <a:spcPct val="90000"/>
              </a:lnSpc>
            </a:pPr>
            <a:r>
              <a:rPr lang="en-US" altLang="ko-KR" sz="2800" dirty="0">
                <a:ea typeface="굴림" charset="-127"/>
                <a:cs typeface="굴림" charset="-127"/>
              </a:rPr>
              <a:t>Scanning APs</a:t>
            </a:r>
          </a:p>
          <a:p>
            <a:pPr lvl="1">
              <a:lnSpc>
                <a:spcPct val="90000"/>
              </a:lnSpc>
            </a:pPr>
            <a:r>
              <a:rPr lang="en-US" altLang="ko-KR" sz="2400" dirty="0">
                <a:ea typeface="굴림" charset="-127"/>
                <a:cs typeface="굴림" charset="-127"/>
              </a:rPr>
              <a:t>Nodes start to scan APs</a:t>
            </a:r>
            <a:r>
              <a:rPr lang="en-US" altLang="ko-KR" sz="2400" dirty="0" smtClean="0">
                <a:ea typeface="굴림" charset="-127"/>
                <a:cs typeface="굴림" charset="-127"/>
              </a:rPr>
              <a:t> after experiencing </a:t>
            </a:r>
            <a:r>
              <a:rPr lang="en-US" altLang="ko-KR" sz="2400" dirty="0">
                <a:ea typeface="굴림" charset="-127"/>
                <a:cs typeface="굴림" charset="-127"/>
              </a:rPr>
              <a:t>many frame </a:t>
            </a:r>
            <a:r>
              <a:rPr lang="en-US" altLang="ko-KR" sz="2400" dirty="0" smtClean="0">
                <a:ea typeface="굴림" charset="-127"/>
                <a:cs typeface="굴림" charset="-127"/>
              </a:rPr>
              <a:t>losses</a:t>
            </a:r>
          </a:p>
          <a:p>
            <a:pPr lvl="1">
              <a:lnSpc>
                <a:spcPct val="90000"/>
              </a:lnSpc>
            </a:pPr>
            <a:r>
              <a:rPr lang="en-US" altLang="ko-KR" sz="2400" dirty="0">
                <a:ea typeface="굴림" charset="-127"/>
                <a:cs typeface="굴림" charset="-127"/>
              </a:rPr>
              <a:t>Probe request and response frames </a:t>
            </a:r>
            <a:r>
              <a:rPr lang="en-US" altLang="ko-KR" sz="2400" dirty="0" smtClean="0">
                <a:ea typeface="굴림" charset="-127"/>
                <a:cs typeface="굴림" charset="-127"/>
              </a:rPr>
              <a:t>could congest channels</a:t>
            </a:r>
          </a:p>
          <a:p>
            <a:pPr>
              <a:lnSpc>
                <a:spcPct val="90000"/>
              </a:lnSpc>
            </a:pPr>
            <a:r>
              <a:rPr lang="en-US" altLang="ko-KR" sz="2800" dirty="0">
                <a:ea typeface="굴림" charset="-127"/>
                <a:cs typeface="굴림" charset="-127"/>
              </a:rPr>
              <a:t>Retry limit</a:t>
            </a:r>
          </a:p>
          <a:p>
            <a:pPr lvl="1">
              <a:lnSpc>
                <a:spcPct val="90000"/>
              </a:lnSpc>
            </a:pPr>
            <a:r>
              <a:rPr lang="en-US" altLang="ko-KR" sz="2400" dirty="0">
                <a:ea typeface="굴림" charset="-127"/>
                <a:cs typeface="굴림" charset="-127"/>
              </a:rPr>
              <a:t>Retry limit is not standardized and vendors and simulation tools use different values</a:t>
            </a:r>
            <a:endParaRPr lang="en-US" altLang="ko-KR" sz="2400" dirty="0" smtClean="0">
              <a:ea typeface="굴림" charset="-127"/>
              <a:cs typeface="굴림" charset="-127"/>
            </a:endParaRPr>
          </a:p>
          <a:p>
            <a:pPr lvl="1">
              <a:lnSpc>
                <a:spcPct val="90000"/>
              </a:lnSpc>
            </a:pPr>
            <a:r>
              <a:rPr lang="en-US" altLang="ko-KR" sz="2400" dirty="0">
                <a:ea typeface="굴림" charset="-127"/>
                <a:cs typeface="굴림" charset="-127"/>
              </a:rPr>
              <a:t>C</a:t>
            </a:r>
            <a:r>
              <a:rPr lang="en-US" altLang="ko-KR" sz="2400" dirty="0" smtClean="0">
                <a:ea typeface="굴림" charset="-127"/>
                <a:cs typeface="굴림" charset="-127"/>
              </a:rPr>
              <a:t>an </a:t>
            </a:r>
            <a:r>
              <a:rPr lang="en-US" altLang="ko-KR" sz="2400" dirty="0">
                <a:ea typeface="굴림" charset="-127"/>
                <a:cs typeface="굴림" charset="-127"/>
              </a:rPr>
              <a:t>affect retry rate and delay</a:t>
            </a:r>
          </a:p>
          <a:p>
            <a:pPr>
              <a:lnSpc>
                <a:spcPct val="90000"/>
              </a:lnSpc>
            </a:pPr>
            <a:r>
              <a:rPr lang="en-US" altLang="ko-KR" sz="2800" dirty="0">
                <a:ea typeface="굴림" charset="-127"/>
                <a:cs typeface="굴림" charset="-127"/>
              </a:rPr>
              <a:t>Network buffer size in the AP</a:t>
            </a:r>
          </a:p>
          <a:p>
            <a:pPr lvl="1">
              <a:lnSpc>
                <a:spcPct val="90000"/>
              </a:lnSpc>
            </a:pPr>
            <a:r>
              <a:rPr lang="en-US" altLang="ko-KR" sz="2400" dirty="0">
                <a:ea typeface="굴림" charset="-127"/>
                <a:cs typeface="굴림" charset="-127"/>
              </a:rPr>
              <a:t>Bigger buffer </a:t>
            </a:r>
            <a:r>
              <a:rPr lang="en-US" altLang="ko-KR" sz="2400" dirty="0" err="1">
                <a:ea typeface="굴림" charset="-127"/>
                <a:cs typeface="굴림" charset="-127"/>
                <a:sym typeface="Wingdings" charset="2"/>
              </a:rPr>
              <a:t></a:t>
            </a:r>
            <a:r>
              <a:rPr lang="en-US" altLang="ko-KR" sz="2400" dirty="0">
                <a:ea typeface="굴림" charset="-127"/>
                <a:cs typeface="굴림" charset="-127"/>
                <a:sym typeface="Wingdings" charset="2"/>
              </a:rPr>
              <a:t> </a:t>
            </a:r>
            <a:r>
              <a:rPr lang="en-US" altLang="ko-KR" sz="2400" dirty="0" smtClean="0">
                <a:ea typeface="굴림" charset="-127"/>
                <a:cs typeface="굴림" charset="-127"/>
                <a:sym typeface="Wingdings" charset="2"/>
              </a:rPr>
              <a:t>lower </a:t>
            </a:r>
            <a:r>
              <a:rPr lang="en-US" altLang="ko-KR" sz="2400" dirty="0">
                <a:ea typeface="굴림" charset="-127"/>
                <a:cs typeface="굴림" charset="-127"/>
                <a:sym typeface="Wingdings" charset="2"/>
              </a:rPr>
              <a:t>packet loss, but long delay</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November 2008</a:t>
            </a:r>
            <a:endParaRPr lang="en-US" altLang="ko-KR"/>
          </a:p>
        </p:txBody>
      </p:sp>
      <p:sp>
        <p:nvSpPr>
          <p:cNvPr id="337922" name="Rectangle 2"/>
          <p:cNvSpPr>
            <a:spLocks noGrp="1" noChangeArrowheads="1"/>
          </p:cNvSpPr>
          <p:nvPr>
            <p:ph type="title"/>
          </p:nvPr>
        </p:nvSpPr>
        <p:spPr>
          <a:xfrm>
            <a:off x="1066800" y="0"/>
            <a:ext cx="7793038" cy="1066800"/>
          </a:xfrm>
        </p:spPr>
        <p:txBody>
          <a:bodyPr/>
          <a:lstStyle/>
          <a:p>
            <a:r>
              <a:rPr lang="en-US" altLang="ko-KR" sz="3200" dirty="0">
                <a:ea typeface="굴림" charset="-127"/>
                <a:cs typeface="굴림" charset="-127"/>
              </a:rPr>
              <a:t>IEEE 802.11 in the Large: </a:t>
            </a:r>
            <a:r>
              <a:rPr lang="en-US" altLang="ko-KR" sz="2800" dirty="0">
                <a:ea typeface="굴림" charset="-127"/>
                <a:cs typeface="굴림" charset="-127"/>
              </a:rPr>
              <a:t>Observations at</a:t>
            </a:r>
            <a:r>
              <a:rPr lang="en-US" altLang="ko-KR" sz="2800" dirty="0" smtClean="0">
                <a:ea typeface="굴림" charset="-127"/>
                <a:cs typeface="굴림" charset="-127"/>
              </a:rPr>
              <a:t> an </a:t>
            </a:r>
            <a:r>
              <a:rPr lang="en-US" altLang="ko-KR" sz="2800" dirty="0">
                <a:ea typeface="굴림" charset="-127"/>
                <a:cs typeface="굴림" charset="-127"/>
              </a:rPr>
              <a:t>IETF Meeting</a:t>
            </a:r>
            <a:endParaRPr lang="en-US" sz="2800" dirty="0"/>
          </a:p>
        </p:txBody>
      </p:sp>
      <p:pic>
        <p:nvPicPr>
          <p:cNvPr id="337923" name="Picture 3" descr="1ietf-logo"/>
          <p:cNvPicPr>
            <a:picLocks noChangeAspect="1" noChangeArrowheads="1"/>
          </p:cNvPicPr>
          <p:nvPr/>
        </p:nvPicPr>
        <p:blipFill>
          <a:blip r:embed="rId3"/>
          <a:srcRect/>
          <a:stretch>
            <a:fillRect/>
          </a:stretch>
        </p:blipFill>
        <p:spPr bwMode="auto">
          <a:xfrm>
            <a:off x="3657600" y="4648200"/>
            <a:ext cx="1676400" cy="1009650"/>
          </a:xfrm>
          <a:prstGeom prst="rect">
            <a:avLst/>
          </a:prstGeom>
          <a:noFill/>
        </p:spPr>
      </p:pic>
      <p:pic>
        <p:nvPicPr>
          <p:cNvPr id="337924" name="Picture 4" descr="A Cisco Aironet 1200 Access Point">
            <a:hlinkClick r:id="rId4" tooltip="A Cisco Aironet 1200 Access Point"/>
          </p:cNvPr>
          <p:cNvPicPr>
            <a:picLocks noChangeAspect="1" noChangeArrowheads="1"/>
          </p:cNvPicPr>
          <p:nvPr/>
        </p:nvPicPr>
        <p:blipFill>
          <a:blip r:embed="rId5"/>
          <a:srcRect/>
          <a:stretch>
            <a:fillRect/>
          </a:stretch>
        </p:blipFill>
        <p:spPr bwMode="auto">
          <a:xfrm>
            <a:off x="5181600" y="3771900"/>
            <a:ext cx="762000" cy="571500"/>
          </a:xfrm>
          <a:prstGeom prst="rect">
            <a:avLst/>
          </a:prstGeom>
          <a:noFill/>
          <a:ln w="9525">
            <a:noFill/>
            <a:miter lim="800000"/>
            <a:headEnd/>
            <a:tailEnd/>
          </a:ln>
        </p:spPr>
      </p:pic>
      <p:pic>
        <p:nvPicPr>
          <p:cNvPr id="337925" name="Picture 5" descr="productPageGraphic">
            <a:hlinkClick r:id="rId6"/>
          </p:cNvPr>
          <p:cNvPicPr>
            <a:picLocks noChangeAspect="1" noChangeArrowheads="1"/>
          </p:cNvPicPr>
          <p:nvPr/>
        </p:nvPicPr>
        <p:blipFill>
          <a:blip r:embed="rId7"/>
          <a:srcRect/>
          <a:stretch>
            <a:fillRect/>
          </a:stretch>
        </p:blipFill>
        <p:spPr bwMode="auto">
          <a:xfrm>
            <a:off x="3124200" y="3657600"/>
            <a:ext cx="685800" cy="685800"/>
          </a:xfrm>
          <a:prstGeom prst="rect">
            <a:avLst/>
          </a:prstGeom>
          <a:noFill/>
        </p:spPr>
      </p:pic>
      <p:pic>
        <p:nvPicPr>
          <p:cNvPr id="337926" name="Picture 6" descr="produkt-router">
            <a:hlinkClick r:id="rId8"/>
          </p:cNvPr>
          <p:cNvPicPr>
            <a:picLocks noChangeAspect="1" noChangeArrowheads="1"/>
          </p:cNvPicPr>
          <p:nvPr/>
        </p:nvPicPr>
        <p:blipFill>
          <a:blip r:embed="rId9"/>
          <a:srcRect/>
          <a:stretch>
            <a:fillRect/>
          </a:stretch>
        </p:blipFill>
        <p:spPr bwMode="auto">
          <a:xfrm>
            <a:off x="4191000" y="2743200"/>
            <a:ext cx="609600" cy="361950"/>
          </a:xfrm>
          <a:prstGeom prst="rect">
            <a:avLst/>
          </a:prstGeom>
          <a:noFill/>
        </p:spPr>
      </p:pic>
      <p:sp>
        <p:nvSpPr>
          <p:cNvPr id="337927" name="Line 7"/>
          <p:cNvSpPr>
            <a:spLocks noChangeShapeType="1"/>
          </p:cNvSpPr>
          <p:nvPr/>
        </p:nvSpPr>
        <p:spPr bwMode="auto">
          <a:xfrm>
            <a:off x="2895600" y="3429000"/>
            <a:ext cx="3352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28" name="Line 8"/>
          <p:cNvSpPr>
            <a:spLocks noChangeShapeType="1"/>
          </p:cNvSpPr>
          <p:nvPr/>
        </p:nvSpPr>
        <p:spPr bwMode="auto">
          <a:xfrm>
            <a:off x="4572000" y="3048000"/>
            <a:ext cx="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29" name="Line 9"/>
          <p:cNvSpPr>
            <a:spLocks noChangeShapeType="1"/>
          </p:cNvSpPr>
          <p:nvPr/>
        </p:nvSpPr>
        <p:spPr bwMode="auto">
          <a:xfrm>
            <a:off x="3429000" y="3429000"/>
            <a:ext cx="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30" name="Line 10"/>
          <p:cNvSpPr>
            <a:spLocks noChangeShapeType="1"/>
          </p:cNvSpPr>
          <p:nvPr/>
        </p:nvSpPr>
        <p:spPr bwMode="auto">
          <a:xfrm>
            <a:off x="5410200" y="3429000"/>
            <a:ext cx="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31" name="Oval 11"/>
          <p:cNvSpPr>
            <a:spLocks noChangeArrowheads="1"/>
          </p:cNvSpPr>
          <p:nvPr/>
        </p:nvSpPr>
        <p:spPr bwMode="auto">
          <a:xfrm>
            <a:off x="2209800" y="3200400"/>
            <a:ext cx="4495800" cy="3124200"/>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pic>
        <p:nvPicPr>
          <p:cNvPr id="337932" name="Picture 12"/>
          <p:cNvPicPr>
            <a:picLocks noChangeAspect="1" noChangeArrowheads="1"/>
          </p:cNvPicPr>
          <p:nvPr/>
        </p:nvPicPr>
        <p:blipFill>
          <a:blip r:embed="rId10"/>
          <a:srcRect/>
          <a:stretch>
            <a:fillRect/>
          </a:stretch>
        </p:blipFill>
        <p:spPr bwMode="auto">
          <a:xfrm>
            <a:off x="4114800" y="3657600"/>
            <a:ext cx="762000" cy="757238"/>
          </a:xfrm>
          <a:prstGeom prst="rect">
            <a:avLst/>
          </a:prstGeom>
          <a:noFill/>
        </p:spPr>
      </p:pic>
      <p:pic>
        <p:nvPicPr>
          <p:cNvPr id="337933" name="Picture 13" descr="ibm-t42"/>
          <p:cNvPicPr>
            <a:picLocks noChangeAspect="1" noChangeArrowheads="1"/>
          </p:cNvPicPr>
          <p:nvPr/>
        </p:nvPicPr>
        <p:blipFill>
          <a:blip r:embed="rId11"/>
          <a:srcRect/>
          <a:stretch>
            <a:fillRect/>
          </a:stretch>
        </p:blipFill>
        <p:spPr bwMode="auto">
          <a:xfrm>
            <a:off x="2362200" y="4267200"/>
            <a:ext cx="990600" cy="990600"/>
          </a:xfrm>
          <a:prstGeom prst="rect">
            <a:avLst/>
          </a:prstGeom>
          <a:noFill/>
        </p:spPr>
      </p:pic>
      <p:pic>
        <p:nvPicPr>
          <p:cNvPr id="337934" name="Picture 14" descr="ibm-t42"/>
          <p:cNvPicPr>
            <a:picLocks noChangeAspect="1" noChangeArrowheads="1"/>
          </p:cNvPicPr>
          <p:nvPr/>
        </p:nvPicPr>
        <p:blipFill>
          <a:blip r:embed="rId11"/>
          <a:srcRect/>
          <a:stretch>
            <a:fillRect/>
          </a:stretch>
        </p:blipFill>
        <p:spPr bwMode="auto">
          <a:xfrm>
            <a:off x="5410200" y="4648200"/>
            <a:ext cx="990600" cy="9906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2008</a:t>
            </a:r>
            <a:endParaRPr lang="en-US"/>
          </a:p>
        </p:txBody>
      </p:sp>
      <p:sp>
        <p:nvSpPr>
          <p:cNvPr id="394242"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Introduction</a:t>
            </a:r>
            <a:endParaRPr lang="en-US" sz="2400">
              <a:ea typeface="굴림" charset="-127"/>
              <a:cs typeface="굴림" charset="-127"/>
            </a:endParaRPr>
          </a:p>
        </p:txBody>
      </p:sp>
      <p:sp>
        <p:nvSpPr>
          <p:cNvPr id="394243" name="Rectangle 3"/>
          <p:cNvSpPr>
            <a:spLocks noGrp="1" noChangeArrowheads="1"/>
          </p:cNvSpPr>
          <p:nvPr>
            <p:ph type="body" idx="1"/>
          </p:nvPr>
        </p:nvSpPr>
        <p:spPr>
          <a:xfrm>
            <a:off x="1182688" y="1600200"/>
            <a:ext cx="7772400" cy="4800600"/>
          </a:xfrm>
        </p:spPr>
        <p:txBody>
          <a:bodyPr/>
          <a:lstStyle/>
          <a:p>
            <a:pPr>
              <a:lnSpc>
                <a:spcPct val="80000"/>
              </a:lnSpc>
            </a:pPr>
            <a:r>
              <a:rPr lang="en-US" altLang="ko-KR" sz="2400" dirty="0">
                <a:ea typeface="굴림" charset="-127"/>
                <a:cs typeface="굴림" charset="-127"/>
              </a:rPr>
              <a:t>65</a:t>
            </a:r>
            <a:r>
              <a:rPr lang="en-US" altLang="ko-KR" sz="2400" baseline="30000" dirty="0">
                <a:ea typeface="굴림" charset="-127"/>
                <a:cs typeface="굴림" charset="-127"/>
              </a:rPr>
              <a:t>th</a:t>
            </a:r>
            <a:r>
              <a:rPr lang="en-US" altLang="ko-KR" sz="2400" dirty="0">
                <a:ea typeface="굴림" charset="-127"/>
                <a:cs typeface="굴림" charset="-127"/>
              </a:rPr>
              <a:t> IETF meeting</a:t>
            </a:r>
          </a:p>
          <a:p>
            <a:pPr lvl="1">
              <a:lnSpc>
                <a:spcPct val="80000"/>
              </a:lnSpc>
            </a:pPr>
            <a:r>
              <a:rPr lang="en-US" altLang="ko-KR" sz="2000" dirty="0">
                <a:ea typeface="굴림" charset="-127"/>
                <a:cs typeface="굴림" charset="-127"/>
              </a:rPr>
              <a:t>Dallas, TX (</a:t>
            </a:r>
            <a:r>
              <a:rPr lang="en-US" altLang="ko-KR" sz="2000" dirty="0" smtClean="0">
                <a:ea typeface="굴림" charset="-127"/>
                <a:cs typeface="굴림" charset="-127"/>
              </a:rPr>
              <a:t>March </a:t>
            </a:r>
            <a:r>
              <a:rPr lang="en-US" altLang="ko-KR" sz="2000" dirty="0">
                <a:ea typeface="굴림" charset="-127"/>
                <a:cs typeface="굴림" charset="-127"/>
              </a:rPr>
              <a:t>2006)</a:t>
            </a:r>
            <a:r>
              <a:rPr lang="en-US" altLang="ko-KR" sz="2000" baseline="30000" dirty="0">
                <a:ea typeface="굴림" charset="-127"/>
                <a:cs typeface="굴림" charset="-127"/>
              </a:rPr>
              <a:t> </a:t>
            </a:r>
          </a:p>
          <a:p>
            <a:pPr lvl="1">
              <a:lnSpc>
                <a:spcPct val="80000"/>
              </a:lnSpc>
            </a:pPr>
            <a:r>
              <a:rPr lang="en-US" altLang="ko-KR" sz="2000" dirty="0">
                <a:ea typeface="굴림" charset="-127"/>
                <a:cs typeface="굴림" charset="-127"/>
              </a:rPr>
              <a:t>Hilton </a:t>
            </a:r>
            <a:r>
              <a:rPr lang="en-US" altLang="ko-KR" sz="2000" dirty="0" err="1">
                <a:ea typeface="굴림" charset="-127"/>
                <a:cs typeface="굴림" charset="-127"/>
              </a:rPr>
              <a:t>Anatole</a:t>
            </a:r>
            <a:r>
              <a:rPr lang="en-US" altLang="ko-KR" sz="2000" dirty="0">
                <a:ea typeface="굴림" charset="-127"/>
                <a:cs typeface="굴림" charset="-127"/>
              </a:rPr>
              <a:t> hotel</a:t>
            </a:r>
          </a:p>
          <a:p>
            <a:pPr lvl="1">
              <a:lnSpc>
                <a:spcPct val="80000"/>
              </a:lnSpc>
            </a:pPr>
            <a:r>
              <a:rPr lang="en-US" altLang="ko-KR" sz="2000" dirty="0">
                <a:ea typeface="굴림" charset="-127"/>
                <a:cs typeface="굴림" charset="-127"/>
              </a:rPr>
              <a:t>1,200 attendees</a:t>
            </a:r>
          </a:p>
          <a:p>
            <a:pPr>
              <a:lnSpc>
                <a:spcPct val="80000"/>
              </a:lnSpc>
            </a:pPr>
            <a:r>
              <a:rPr lang="en-US" altLang="ko-KR" sz="2400" dirty="0">
                <a:ea typeface="굴림" charset="-127"/>
                <a:cs typeface="굴림" charset="-127"/>
              </a:rPr>
              <a:t>Data collection</a:t>
            </a:r>
          </a:p>
          <a:p>
            <a:pPr lvl="1">
              <a:lnSpc>
                <a:spcPct val="80000"/>
              </a:lnSpc>
            </a:pPr>
            <a:r>
              <a:rPr lang="en-US" altLang="ko-KR" sz="2000" dirty="0">
                <a:ea typeface="굴림" charset="-127"/>
                <a:cs typeface="굴림" charset="-127"/>
              </a:rPr>
              <a:t>21</a:t>
            </a:r>
            <a:r>
              <a:rPr lang="en-US" altLang="ko-KR" sz="2000" baseline="30000" dirty="0">
                <a:ea typeface="굴림" charset="-127"/>
                <a:cs typeface="굴림" charset="-127"/>
              </a:rPr>
              <a:t>st</a:t>
            </a:r>
            <a:r>
              <a:rPr lang="en-US" altLang="ko-KR" sz="2000" dirty="0">
                <a:ea typeface="굴림" charset="-127"/>
                <a:cs typeface="굴림" charset="-127"/>
              </a:rPr>
              <a:t> - 23</a:t>
            </a:r>
            <a:r>
              <a:rPr lang="en-US" altLang="ko-KR" sz="2000" baseline="30000" dirty="0">
                <a:ea typeface="굴림" charset="-127"/>
                <a:cs typeface="굴림" charset="-127"/>
              </a:rPr>
              <a:t>rd</a:t>
            </a:r>
            <a:r>
              <a:rPr lang="en-US" altLang="ko-KR" sz="2000" dirty="0">
                <a:ea typeface="굴림" charset="-127"/>
                <a:cs typeface="굴림" charset="-127"/>
              </a:rPr>
              <a:t> for three days</a:t>
            </a:r>
          </a:p>
          <a:p>
            <a:pPr lvl="1">
              <a:lnSpc>
                <a:spcPct val="80000"/>
              </a:lnSpc>
            </a:pPr>
            <a:r>
              <a:rPr lang="en-US" altLang="ko-KR" sz="2000" dirty="0">
                <a:ea typeface="굴림" charset="-127"/>
                <a:cs typeface="굴림" charset="-127"/>
              </a:rPr>
              <a:t>25GB data, 80 millions frames</a:t>
            </a:r>
          </a:p>
          <a:p>
            <a:pPr>
              <a:lnSpc>
                <a:spcPct val="80000"/>
              </a:lnSpc>
            </a:pPr>
            <a:r>
              <a:rPr lang="en-US" altLang="ko-KR" sz="2400" dirty="0">
                <a:ea typeface="굴림" charset="-127"/>
                <a:cs typeface="굴림" charset="-127"/>
              </a:rPr>
              <a:t>Wireless network environment</a:t>
            </a:r>
          </a:p>
          <a:p>
            <a:pPr lvl="1">
              <a:lnSpc>
                <a:spcPct val="80000"/>
              </a:lnSpc>
            </a:pPr>
            <a:r>
              <a:rPr lang="en-US" altLang="ko-KR" sz="2000" dirty="0">
                <a:ea typeface="굴림" charset="-127"/>
                <a:cs typeface="굴림" charset="-127"/>
              </a:rPr>
              <a:t>Many hotel 802.11b APs, 91 additional APs in 802.11a/b by IETF</a:t>
            </a:r>
          </a:p>
          <a:p>
            <a:pPr lvl="1">
              <a:lnSpc>
                <a:spcPct val="80000"/>
              </a:lnSpc>
            </a:pPr>
            <a:r>
              <a:rPr lang="en-US" altLang="ko-KR" sz="2000" dirty="0">
                <a:ea typeface="굴림" charset="-127"/>
                <a:cs typeface="굴림" charset="-127"/>
              </a:rPr>
              <a:t>The largest indoor wireless network measured so far</a:t>
            </a:r>
          </a:p>
          <a:p>
            <a:pPr>
              <a:lnSpc>
                <a:spcPct val="80000"/>
              </a:lnSpc>
            </a:pPr>
            <a:r>
              <a:rPr lang="en-US" altLang="ko-KR" sz="2400" dirty="0" smtClean="0">
                <a:ea typeface="굴림" charset="-127"/>
                <a:cs typeface="굴림" charset="-127"/>
              </a:rPr>
              <a:t>We observed:</a:t>
            </a:r>
            <a:endParaRPr lang="en-US" altLang="ko-KR" sz="2400" dirty="0">
              <a:ea typeface="굴림" charset="-127"/>
              <a:cs typeface="굴림" charset="-127"/>
            </a:endParaRPr>
          </a:p>
          <a:p>
            <a:pPr lvl="1">
              <a:lnSpc>
                <a:spcPct val="80000"/>
              </a:lnSpc>
            </a:pPr>
            <a:r>
              <a:rPr lang="en-US" altLang="ko-KR" sz="2000" dirty="0">
                <a:ea typeface="굴림" charset="-127"/>
                <a:cs typeface="굴림" charset="-127"/>
              </a:rPr>
              <a:t>Bad load balancing</a:t>
            </a:r>
          </a:p>
          <a:p>
            <a:pPr lvl="1">
              <a:lnSpc>
                <a:spcPct val="80000"/>
              </a:lnSpc>
            </a:pPr>
            <a:r>
              <a:rPr lang="en-US" altLang="ko-KR" sz="2000" dirty="0">
                <a:ea typeface="굴림" charset="-127"/>
                <a:cs typeface="굴림" charset="-127"/>
              </a:rPr>
              <a:t>Too many useless handoffs</a:t>
            </a:r>
          </a:p>
          <a:p>
            <a:pPr lvl="1">
              <a:lnSpc>
                <a:spcPct val="80000"/>
              </a:lnSpc>
            </a:pPr>
            <a:r>
              <a:rPr lang="en-US" altLang="ko-KR" sz="2000" dirty="0">
                <a:ea typeface="굴림" charset="-127"/>
                <a:cs typeface="굴림" charset="-127"/>
              </a:rPr>
              <a:t>Overhead of having too many APs</a:t>
            </a:r>
            <a:endParaRPr lang="en-US" sz="2000" dirty="0">
              <a:ea typeface="굴림" charset="-127"/>
              <a:cs typeface="굴림" charset="-127"/>
            </a:endParaRPr>
          </a:p>
        </p:txBody>
      </p:sp>
      <p:pic>
        <p:nvPicPr>
          <p:cNvPr id="394244" name="Picture 4" descr="1ietf-logo"/>
          <p:cNvPicPr>
            <a:picLocks noChangeAspect="1" noChangeArrowheads="1"/>
          </p:cNvPicPr>
          <p:nvPr/>
        </p:nvPicPr>
        <p:blipFill>
          <a:blip r:embed="rId3"/>
          <a:srcRect/>
          <a:stretch>
            <a:fillRect/>
          </a:stretch>
        </p:blipFill>
        <p:spPr bwMode="auto">
          <a:xfrm>
            <a:off x="6172200" y="1828800"/>
            <a:ext cx="1676400" cy="100965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r>
              <a:rPr lang="en-US" smtClean="0"/>
              <a:t>November 2008</a:t>
            </a:r>
            <a:endParaRPr lang="en-US"/>
          </a:p>
        </p:txBody>
      </p:sp>
      <p:sp>
        <p:nvSpPr>
          <p:cNvPr id="396290"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br>
              <a:rPr lang="en-US" altLang="ko-KR" sz="4000">
                <a:ea typeface="굴림" charset="-127"/>
                <a:cs typeface="굴림" charset="-127"/>
              </a:rPr>
            </a:br>
            <a:r>
              <a:rPr lang="en-US" altLang="ko-KR" sz="2400">
                <a:ea typeface="굴림" charset="-127"/>
                <a:cs typeface="굴림" charset="-127"/>
              </a:rPr>
              <a:t>Load balancing</a:t>
            </a:r>
            <a:endParaRPr lang="en-US" sz="2400">
              <a:ea typeface="굴림" charset="-127"/>
              <a:cs typeface="굴림" charset="-127"/>
            </a:endParaRPr>
          </a:p>
        </p:txBody>
      </p:sp>
      <p:graphicFrame>
        <p:nvGraphicFramePr>
          <p:cNvPr id="396291" name="Object 3"/>
          <p:cNvGraphicFramePr>
            <a:graphicFrameLocks noChangeAspect="1"/>
          </p:cNvGraphicFramePr>
          <p:nvPr>
            <p:ph sz="half" idx="1"/>
          </p:nvPr>
        </p:nvGraphicFramePr>
        <p:xfrm>
          <a:off x="685800" y="2133600"/>
          <a:ext cx="4419600" cy="3449638"/>
        </p:xfrm>
        <a:graphic>
          <a:graphicData uri="http://schemas.openxmlformats.org/presentationml/2006/ole">
            <p:oleObj spid="_x0000_s396291" name="Chart" r:id="rId4" imgW="7924800" imgH="5838825" progId="Excel.Chart.8">
              <p:embed/>
            </p:oleObj>
          </a:graphicData>
        </a:graphic>
      </p:graphicFrame>
      <p:sp>
        <p:nvSpPr>
          <p:cNvPr id="396292" name="Rectangle 4"/>
          <p:cNvSpPr>
            <a:spLocks noGrp="1" noChangeArrowheads="1"/>
          </p:cNvSpPr>
          <p:nvPr>
            <p:ph type="body" sz="half" idx="2"/>
          </p:nvPr>
        </p:nvSpPr>
        <p:spPr>
          <a:xfrm>
            <a:off x="4648200" y="2286000"/>
            <a:ext cx="4038600" cy="4038600"/>
          </a:xfrm>
        </p:spPr>
        <p:txBody>
          <a:bodyPr/>
          <a:lstStyle/>
          <a:p>
            <a:pPr lvl="1"/>
            <a:r>
              <a:rPr lang="en-US" altLang="ko-KR" sz="2400">
                <a:ea typeface="굴림" charset="-127"/>
                <a:cs typeface="굴림" charset="-127"/>
              </a:rPr>
              <a:t>No load balancing feature was used </a:t>
            </a:r>
          </a:p>
          <a:p>
            <a:pPr lvl="1"/>
            <a:r>
              <a:rPr lang="en-US" altLang="ko-KR" sz="2400">
                <a:ea typeface="굴림" charset="-127"/>
                <a:cs typeface="굴림" charset="-127"/>
              </a:rPr>
              <a:t>Client distribution is decided by the relative proximity from the APs</a:t>
            </a:r>
          </a:p>
          <a:p>
            <a:pPr lvl="1"/>
            <a:r>
              <a:rPr lang="en-US" altLang="ko-KR" sz="2400">
                <a:ea typeface="굴림" charset="-127"/>
                <a:cs typeface="굴림" charset="-127"/>
              </a:rPr>
              <a:t>Big difference in throughput among channels</a:t>
            </a:r>
            <a:endParaRPr lang="en-US" sz="2400">
              <a:ea typeface="굴림" charset="-127"/>
              <a:cs typeface="굴림" charset="-127"/>
            </a:endParaRPr>
          </a:p>
        </p:txBody>
      </p:sp>
      <p:sp>
        <p:nvSpPr>
          <p:cNvPr id="396293" name="Text Box 5"/>
          <p:cNvSpPr txBox="1">
            <a:spLocks noChangeArrowheads="1"/>
          </p:cNvSpPr>
          <p:nvPr/>
        </p:nvSpPr>
        <p:spPr bwMode="auto">
          <a:xfrm>
            <a:off x="1143000" y="5486400"/>
            <a:ext cx="3352800" cy="641350"/>
          </a:xfrm>
          <a:prstGeom prst="rect">
            <a:avLst/>
          </a:prstGeom>
          <a:noFill/>
          <a:ln w="9525">
            <a:noFill/>
            <a:miter lim="800000"/>
            <a:headEnd/>
            <a:tailEnd/>
          </a:ln>
          <a:effectLst/>
        </p:spPr>
        <p:txBody>
          <a:bodyPr>
            <a:prstTxWarp prst="textNoShape">
              <a:avLst/>
            </a:prstTxWarp>
            <a:spAutoFit/>
          </a:bodyPr>
          <a:lstStyle/>
          <a:p>
            <a:pPr algn="l"/>
            <a:r>
              <a:rPr lang="en-US" altLang="ko-KR">
                <a:ea typeface="굴림" charset="-127"/>
                <a:cs typeface="굴림" charset="-127"/>
              </a:rPr>
              <a:t>Average throughput per client </a:t>
            </a:r>
          </a:p>
          <a:p>
            <a:pPr algn="l"/>
            <a:r>
              <a:rPr lang="en-US" altLang="ko-KR">
                <a:ea typeface="굴림" charset="-127"/>
                <a:cs typeface="굴림" charset="-127"/>
              </a:rPr>
              <a:t>              in 802.11a/b</a:t>
            </a:r>
            <a:endParaRPr lang="en-US"/>
          </a:p>
        </p:txBody>
      </p:sp>
      <p:sp>
        <p:nvSpPr>
          <p:cNvPr id="396294" name="Rectangle 6"/>
          <p:cNvSpPr>
            <a:spLocks noChangeArrowheads="1"/>
          </p:cNvSpPr>
          <p:nvPr/>
        </p:nvSpPr>
        <p:spPr bwMode="auto">
          <a:xfrm>
            <a:off x="457200" y="1600200"/>
            <a:ext cx="8229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Throughput per client</a:t>
            </a:r>
            <a:endParaRPr lang="en-US" sz="3200">
              <a:latin typeface="Tahoma"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smtClean="0"/>
              <a:t>November 2008</a:t>
            </a:r>
            <a:endParaRPr lang="en-US"/>
          </a:p>
        </p:txBody>
      </p:sp>
      <p:sp>
        <p:nvSpPr>
          <p:cNvPr id="247810"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Selective Scanning</a:t>
            </a:r>
          </a:p>
        </p:txBody>
      </p:sp>
      <p:sp>
        <p:nvSpPr>
          <p:cNvPr id="247811" name="Rectangle 3"/>
          <p:cNvSpPr>
            <a:spLocks noGrp="1" noChangeArrowheads="1"/>
          </p:cNvSpPr>
          <p:nvPr>
            <p:ph type="body" sz="half" idx="1"/>
          </p:nvPr>
        </p:nvSpPr>
        <p:spPr>
          <a:xfrm>
            <a:off x="838200" y="3733800"/>
            <a:ext cx="8001000" cy="1752600"/>
          </a:xfrm>
        </p:spPr>
        <p:txBody>
          <a:bodyPr/>
          <a:lstStyle/>
          <a:p>
            <a:pPr>
              <a:lnSpc>
                <a:spcPct val="80000"/>
              </a:lnSpc>
              <a:buFont typeface="Wingdings" charset="2"/>
              <a:buNone/>
            </a:pPr>
            <a:endParaRPr lang="ko-KR" altLang="en-US" sz="2000" i="1">
              <a:ea typeface="굴림" charset="-127"/>
              <a:cs typeface="굴림" charset="-127"/>
            </a:endParaRPr>
          </a:p>
          <a:p>
            <a:pPr lvl="1">
              <a:lnSpc>
                <a:spcPct val="80000"/>
              </a:lnSpc>
            </a:pPr>
            <a:r>
              <a:rPr lang="en-US" altLang="ko-KR" sz="2400">
                <a:ea typeface="굴림" charset="-127"/>
                <a:cs typeface="굴림" charset="-127"/>
              </a:rPr>
              <a:t>In most of the environments (802.11b &amp; 802.11g), only channel 1, 6, 11 are used for APs</a:t>
            </a:r>
            <a:endParaRPr lang="en-US" altLang="ko-KR" sz="1800">
              <a:ea typeface="굴림" charset="-127"/>
              <a:cs typeface="굴림" charset="-127"/>
            </a:endParaRPr>
          </a:p>
          <a:p>
            <a:pPr lvl="1">
              <a:lnSpc>
                <a:spcPct val="80000"/>
              </a:lnSpc>
            </a:pPr>
            <a:r>
              <a:rPr lang="en-US" altLang="ko-KR" sz="2400">
                <a:ea typeface="굴림" charset="-127"/>
                <a:cs typeface="굴림" charset="-127"/>
              </a:rPr>
              <a:t>Two APs that have the same channel are not adjacent (Co-Channel interference)</a:t>
            </a:r>
          </a:p>
        </p:txBody>
      </p:sp>
      <p:pic>
        <p:nvPicPr>
          <p:cNvPr id="247812" name="Picture 4" descr="agder_20"/>
          <p:cNvPicPr>
            <a:picLocks noChangeAspect="1" noChangeArrowheads="1"/>
          </p:cNvPicPr>
          <p:nvPr>
            <p:ph sz="half" idx="2"/>
          </p:nvPr>
        </p:nvPicPr>
        <p:blipFill>
          <a:blip r:embed="rId3"/>
          <a:srcRect/>
          <a:stretch>
            <a:fillRect/>
          </a:stretch>
        </p:blipFill>
        <p:spPr>
          <a:xfrm>
            <a:off x="1981200" y="1855788"/>
            <a:ext cx="5486400" cy="1878012"/>
          </a:xfrm>
          <a:noFill/>
          <a:ln/>
        </p:spPr>
      </p:pic>
      <p:sp>
        <p:nvSpPr>
          <p:cNvPr id="247813" name="Rectangle 5"/>
          <p:cNvSpPr>
            <a:spLocks noChangeArrowheads="1"/>
          </p:cNvSpPr>
          <p:nvPr/>
        </p:nvSpPr>
        <p:spPr bwMode="auto">
          <a:xfrm>
            <a:off x="1981200" y="5715000"/>
            <a:ext cx="5943600" cy="7620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lvl="1" algn="l">
              <a:lnSpc>
                <a:spcPct val="90000"/>
              </a:lnSpc>
              <a:spcBef>
                <a:spcPct val="20000"/>
              </a:spcBef>
              <a:buClr>
                <a:schemeClr val="hlink"/>
              </a:buClr>
              <a:buSzPct val="55000"/>
              <a:buFont typeface="Wingdings" charset="2"/>
              <a:buNone/>
            </a:pPr>
            <a:r>
              <a:rPr lang="en-US" altLang="ko-KR">
                <a:ea typeface="굴림" charset="-127"/>
                <a:cs typeface="굴림" charset="-127"/>
              </a:rPr>
              <a:t>Scan 1, 6, 11 first and give lower priority to other </a:t>
            </a:r>
            <a:br>
              <a:rPr lang="en-US" altLang="ko-KR">
                <a:ea typeface="굴림" charset="-127"/>
                <a:cs typeface="굴림" charset="-127"/>
              </a:rPr>
            </a:br>
            <a:r>
              <a:rPr lang="en-US" altLang="ko-KR">
                <a:ea typeface="굴림" charset="-127"/>
                <a:cs typeface="굴림" charset="-127"/>
              </a:rPr>
              <a:t>channels that are currently used</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4"/>
          <p:cNvSpPr>
            <a:spLocks noGrp="1"/>
          </p:cNvSpPr>
          <p:nvPr>
            <p:ph type="dt" sz="half" idx="10"/>
          </p:nvPr>
        </p:nvSpPr>
        <p:spPr/>
        <p:txBody>
          <a:bodyPr/>
          <a:lstStyle/>
          <a:p>
            <a:r>
              <a:rPr lang="en-US" smtClean="0"/>
              <a:t>November 2008</a:t>
            </a:r>
            <a:endParaRPr lang="en-US"/>
          </a:p>
        </p:txBody>
      </p:sp>
      <p:sp>
        <p:nvSpPr>
          <p:cNvPr id="398338"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br>
              <a:rPr lang="en-US" altLang="ko-KR" sz="4000">
                <a:ea typeface="굴림" charset="-127"/>
                <a:cs typeface="굴림" charset="-127"/>
              </a:rPr>
            </a:br>
            <a:r>
              <a:rPr lang="en-US" altLang="ko-KR" sz="2400">
                <a:ea typeface="굴림" charset="-127"/>
                <a:cs typeface="굴림" charset="-127"/>
              </a:rPr>
              <a:t>Load balancing</a:t>
            </a:r>
            <a:endParaRPr lang="en-US" sz="2400">
              <a:ea typeface="굴림" charset="-127"/>
              <a:cs typeface="굴림" charset="-127"/>
            </a:endParaRPr>
          </a:p>
        </p:txBody>
      </p:sp>
      <p:sp>
        <p:nvSpPr>
          <p:cNvPr id="398339" name="Rectangle 3"/>
          <p:cNvSpPr>
            <a:spLocks noGrp="1" noChangeArrowheads="1"/>
          </p:cNvSpPr>
          <p:nvPr>
            <p:ph type="body" sz="half" idx="2"/>
          </p:nvPr>
        </p:nvSpPr>
        <p:spPr>
          <a:xfrm>
            <a:off x="5334000" y="2209800"/>
            <a:ext cx="3621088" cy="4114800"/>
          </a:xfrm>
        </p:spPr>
        <p:txBody>
          <a:bodyPr/>
          <a:lstStyle/>
          <a:p>
            <a:pPr lvl="1"/>
            <a:r>
              <a:rPr lang="en-US" altLang="ko-KR" sz="2000">
                <a:ea typeface="굴림" charset="-127"/>
                <a:cs typeface="굴림" charset="-127"/>
              </a:rPr>
              <a:t>Clear correlation between the number of clients and throughput</a:t>
            </a:r>
          </a:p>
          <a:p>
            <a:pPr lvl="1"/>
            <a:endParaRPr lang="en-US" altLang="ko-KR" sz="2000">
              <a:ea typeface="굴림" charset="-127"/>
              <a:cs typeface="굴림" charset="-127"/>
            </a:endParaRPr>
          </a:p>
          <a:p>
            <a:pPr lvl="1"/>
            <a:r>
              <a:rPr lang="en-US" altLang="ko-KR" sz="2000">
                <a:ea typeface="굴림" charset="-127"/>
                <a:cs typeface="굴림" charset="-127"/>
              </a:rPr>
              <a:t>The number of clients can be used for load balancing with low complexity of implementation, in large scale wireless networks</a:t>
            </a:r>
          </a:p>
          <a:p>
            <a:pPr lvl="1"/>
            <a:endParaRPr lang="en-US" sz="2000"/>
          </a:p>
        </p:txBody>
      </p:sp>
      <p:sp>
        <p:nvSpPr>
          <p:cNvPr id="398340" name="Rectangle 4"/>
          <p:cNvSpPr>
            <a:spLocks noChangeArrowheads="1"/>
          </p:cNvSpPr>
          <p:nvPr/>
        </p:nvSpPr>
        <p:spPr bwMode="auto">
          <a:xfrm>
            <a:off x="457200" y="1600200"/>
            <a:ext cx="8229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Number of clients vs. Throughput </a:t>
            </a:r>
            <a:endParaRPr lang="en-US" sz="3200">
              <a:latin typeface="Tahoma" charset="0"/>
            </a:endParaRPr>
          </a:p>
        </p:txBody>
      </p:sp>
      <p:grpSp>
        <p:nvGrpSpPr>
          <p:cNvPr id="398341" name="Group 5"/>
          <p:cNvGrpSpPr>
            <a:grpSpLocks/>
          </p:cNvGrpSpPr>
          <p:nvPr/>
        </p:nvGrpSpPr>
        <p:grpSpPr bwMode="auto">
          <a:xfrm>
            <a:off x="381000" y="2133600"/>
            <a:ext cx="5410200" cy="4006850"/>
            <a:chOff x="240" y="1344"/>
            <a:chExt cx="3408" cy="2524"/>
          </a:xfrm>
        </p:grpSpPr>
        <p:graphicFrame>
          <p:nvGraphicFramePr>
            <p:cNvPr id="398342" name="Object 6"/>
            <p:cNvGraphicFramePr>
              <a:graphicFrameLocks noChangeAspect="1"/>
            </p:cNvGraphicFramePr>
            <p:nvPr/>
          </p:nvGraphicFramePr>
          <p:xfrm>
            <a:off x="240" y="1344"/>
            <a:ext cx="3408" cy="2524"/>
          </p:xfrm>
          <a:graphic>
            <a:graphicData uri="http://schemas.openxmlformats.org/presentationml/2006/ole">
              <p:oleObj spid="_x0000_s398342" name="Chart" r:id="rId4" imgW="7886700" imgH="5838825" progId="Excel.Chart.8">
                <p:embed/>
              </p:oleObj>
            </a:graphicData>
          </a:graphic>
        </p:graphicFrame>
        <p:sp>
          <p:nvSpPr>
            <p:cNvPr id="398343" name="Line 7"/>
            <p:cNvSpPr>
              <a:spLocks noChangeShapeType="1"/>
            </p:cNvSpPr>
            <p:nvPr/>
          </p:nvSpPr>
          <p:spPr bwMode="auto">
            <a:xfrm flipV="1">
              <a:off x="1601" y="1440"/>
              <a:ext cx="0" cy="2064"/>
            </a:xfrm>
            <a:prstGeom prst="line">
              <a:avLst/>
            </a:prstGeom>
            <a:noFill/>
            <a:ln w="9525">
              <a:solidFill>
                <a:srgbClr val="0000FF"/>
              </a:solidFill>
              <a:prstDash val="dash"/>
              <a:round/>
              <a:headEnd/>
              <a:tailEnd/>
            </a:ln>
            <a:effectLst/>
          </p:spPr>
          <p:txBody>
            <a:bodyPr>
              <a:prstTxWarp prst="textNoShape">
                <a:avLst/>
              </a:prstTxWarp>
            </a:bodyPr>
            <a:lstStyle/>
            <a:p>
              <a:endParaRPr lang="en-US"/>
            </a:p>
          </p:txBody>
        </p:sp>
        <p:sp>
          <p:nvSpPr>
            <p:cNvPr id="398344" name="Text Box 8"/>
            <p:cNvSpPr txBox="1">
              <a:spLocks noChangeArrowheads="1"/>
            </p:cNvSpPr>
            <p:nvPr/>
          </p:nvSpPr>
          <p:spPr bwMode="auto">
            <a:xfrm>
              <a:off x="1807" y="3312"/>
              <a:ext cx="1361" cy="192"/>
            </a:xfrm>
            <a:prstGeom prst="rect">
              <a:avLst/>
            </a:prstGeom>
            <a:noFill/>
            <a:ln w="9525">
              <a:noFill/>
              <a:miter lim="800000"/>
              <a:headEnd/>
              <a:tailEnd/>
            </a:ln>
            <a:effectLst/>
          </p:spPr>
          <p:txBody>
            <a:bodyPr wrap="none">
              <a:prstTxWarp prst="textNoShape">
                <a:avLst/>
              </a:prstTxWarp>
              <a:spAutoFit/>
            </a:bodyPr>
            <a:lstStyle/>
            <a:p>
              <a:r>
                <a:rPr lang="en-US" altLang="ko-KR" sz="1400" b="1">
                  <a:solidFill>
                    <a:schemeClr val="tx2"/>
                  </a:solidFill>
                  <a:ea typeface="굴림" charset="-127"/>
                  <a:cs typeface="굴림" charset="-127"/>
                </a:rPr>
                <a:t>Capacity in the channel</a:t>
              </a:r>
              <a:endParaRPr lang="en-US" sz="1400" b="1">
                <a:solidFill>
                  <a:schemeClr val="tx2"/>
                </a:solidFill>
              </a:endParaRPr>
            </a:p>
          </p:txBody>
        </p:sp>
        <p:sp>
          <p:nvSpPr>
            <p:cNvPr id="398345" name="Line 9"/>
            <p:cNvSpPr>
              <a:spLocks noChangeShapeType="1"/>
            </p:cNvSpPr>
            <p:nvPr/>
          </p:nvSpPr>
          <p:spPr bwMode="auto">
            <a:xfrm flipH="1">
              <a:off x="1584" y="3408"/>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398346" name="Group 10"/>
          <p:cNvGrpSpPr>
            <a:grpSpLocks/>
          </p:cNvGrpSpPr>
          <p:nvPr/>
        </p:nvGrpSpPr>
        <p:grpSpPr bwMode="auto">
          <a:xfrm>
            <a:off x="457200" y="2133600"/>
            <a:ext cx="6816725" cy="3962400"/>
            <a:chOff x="816" y="1344"/>
            <a:chExt cx="5066" cy="2794"/>
          </a:xfrm>
        </p:grpSpPr>
        <p:pic>
          <p:nvPicPr>
            <p:cNvPr id="398347" name="Picture 11"/>
            <p:cNvPicPr>
              <a:picLocks noChangeAspect="1" noChangeArrowheads="1"/>
            </p:cNvPicPr>
            <p:nvPr/>
          </p:nvPicPr>
          <p:blipFill>
            <a:blip r:embed="rId5"/>
            <a:srcRect/>
            <a:stretch>
              <a:fillRect/>
            </a:stretch>
          </p:blipFill>
          <p:spPr bwMode="auto">
            <a:xfrm>
              <a:off x="816" y="1344"/>
              <a:ext cx="3936" cy="2794"/>
            </a:xfrm>
            <a:prstGeom prst="rect">
              <a:avLst/>
            </a:prstGeom>
            <a:noFill/>
          </p:spPr>
        </p:pic>
        <p:sp>
          <p:nvSpPr>
            <p:cNvPr id="398348" name="Line 12"/>
            <p:cNvSpPr>
              <a:spLocks noChangeShapeType="1"/>
            </p:cNvSpPr>
            <p:nvPr/>
          </p:nvSpPr>
          <p:spPr bwMode="auto">
            <a:xfrm flipV="1">
              <a:off x="1200" y="3573"/>
              <a:ext cx="3456" cy="0"/>
            </a:xfrm>
            <a:prstGeom prst="line">
              <a:avLst/>
            </a:prstGeom>
            <a:noFill/>
            <a:ln w="9525">
              <a:solidFill>
                <a:srgbClr val="0000FF"/>
              </a:solidFill>
              <a:prstDash val="dash"/>
              <a:round/>
              <a:headEnd/>
              <a:tailEnd/>
            </a:ln>
            <a:effectLst/>
          </p:spPr>
          <p:txBody>
            <a:bodyPr>
              <a:prstTxWarp prst="textNoShape">
                <a:avLst/>
              </a:prstTxWarp>
            </a:bodyPr>
            <a:lstStyle/>
            <a:p>
              <a:endParaRPr lang="en-US"/>
            </a:p>
          </p:txBody>
        </p:sp>
        <p:sp>
          <p:nvSpPr>
            <p:cNvPr id="398349" name="Line 13"/>
            <p:cNvSpPr>
              <a:spLocks noChangeShapeType="1"/>
            </p:cNvSpPr>
            <p:nvPr/>
          </p:nvSpPr>
          <p:spPr bwMode="auto">
            <a:xfrm flipV="1">
              <a:off x="1461"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0" name="Line 14"/>
            <p:cNvSpPr>
              <a:spLocks noChangeShapeType="1"/>
            </p:cNvSpPr>
            <p:nvPr/>
          </p:nvSpPr>
          <p:spPr bwMode="auto">
            <a:xfrm flipV="1">
              <a:off x="2078"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1" name="Line 15"/>
            <p:cNvSpPr>
              <a:spLocks noChangeShapeType="1"/>
            </p:cNvSpPr>
            <p:nvPr/>
          </p:nvSpPr>
          <p:spPr bwMode="auto">
            <a:xfrm flipV="1">
              <a:off x="2537"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2" name="Line 16"/>
            <p:cNvSpPr>
              <a:spLocks noChangeShapeType="1"/>
            </p:cNvSpPr>
            <p:nvPr/>
          </p:nvSpPr>
          <p:spPr bwMode="auto">
            <a:xfrm flipV="1">
              <a:off x="3264"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3" name="Line 17"/>
            <p:cNvSpPr>
              <a:spLocks noChangeShapeType="1"/>
            </p:cNvSpPr>
            <p:nvPr/>
          </p:nvSpPr>
          <p:spPr bwMode="auto">
            <a:xfrm flipV="1">
              <a:off x="3840"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4" name="Text Box 18"/>
            <p:cNvSpPr txBox="1">
              <a:spLocks noChangeArrowheads="1"/>
            </p:cNvSpPr>
            <p:nvPr/>
          </p:nvSpPr>
          <p:spPr bwMode="auto">
            <a:xfrm>
              <a:off x="4276" y="3024"/>
              <a:ext cx="1606" cy="215"/>
            </a:xfrm>
            <a:prstGeom prst="rect">
              <a:avLst/>
            </a:prstGeom>
            <a:noFill/>
            <a:ln w="9525">
              <a:noFill/>
              <a:miter lim="800000"/>
              <a:headEnd/>
              <a:tailEnd/>
            </a:ln>
            <a:effectLst/>
          </p:spPr>
          <p:txBody>
            <a:bodyPr wrap="none">
              <a:prstTxWarp prst="textNoShape">
                <a:avLst/>
              </a:prstTxWarp>
              <a:spAutoFit/>
            </a:bodyPr>
            <a:lstStyle/>
            <a:p>
              <a:r>
                <a:rPr lang="en-US" altLang="ko-KR" sz="1400" b="1">
                  <a:solidFill>
                    <a:schemeClr val="tx2"/>
                  </a:solidFill>
                  <a:ea typeface="굴림" charset="-127"/>
                  <a:cs typeface="굴림" charset="-127"/>
                </a:rPr>
                <a:t>Capacity in the channel</a:t>
              </a:r>
              <a:endParaRPr lang="en-US" sz="1400" b="1">
                <a:solidFill>
                  <a:schemeClr val="tx2"/>
                </a:solidFill>
              </a:endParaRPr>
            </a:p>
          </p:txBody>
        </p:sp>
        <p:sp>
          <p:nvSpPr>
            <p:cNvPr id="398355" name="Freeform 19"/>
            <p:cNvSpPr>
              <a:spLocks/>
            </p:cNvSpPr>
            <p:nvPr/>
          </p:nvSpPr>
          <p:spPr bwMode="auto">
            <a:xfrm>
              <a:off x="4063" y="3134"/>
              <a:ext cx="384" cy="432"/>
            </a:xfrm>
            <a:custGeom>
              <a:avLst/>
              <a:gdLst/>
              <a:ahLst/>
              <a:cxnLst>
                <a:cxn ang="0">
                  <a:pos x="384" y="0"/>
                </a:cxn>
                <a:cxn ang="0">
                  <a:pos x="96" y="144"/>
                </a:cxn>
                <a:cxn ang="0">
                  <a:pos x="0" y="432"/>
                </a:cxn>
              </a:cxnLst>
              <a:rect l="0" t="0" r="r" b="b"/>
              <a:pathLst>
                <a:path w="384" h="432">
                  <a:moveTo>
                    <a:pt x="384" y="0"/>
                  </a:moveTo>
                  <a:cubicBezTo>
                    <a:pt x="272" y="36"/>
                    <a:pt x="160" y="72"/>
                    <a:pt x="96" y="144"/>
                  </a:cubicBezTo>
                  <a:cubicBezTo>
                    <a:pt x="32" y="216"/>
                    <a:pt x="16" y="324"/>
                    <a:pt x="0" y="432"/>
                  </a:cubicBezTo>
                </a:path>
              </a:pathLst>
            </a:custGeom>
            <a:noFill/>
            <a:ln w="9525" cap="flat" cmpd="sng">
              <a:solidFill>
                <a:schemeClr val="tx1"/>
              </a:solidFill>
              <a:prstDash val="solid"/>
              <a:round/>
              <a:headEnd type="none" w="med" len="med"/>
              <a:tailEnd type="arrow" w="med" len="med"/>
            </a:ln>
            <a:effectLst/>
          </p:spPr>
          <p:txBody>
            <a:bodyPr>
              <a:prstTxWarp prst="textNoShape">
                <a:avLst/>
              </a:prstTxWarp>
            </a:bodyPr>
            <a:lstStyle/>
            <a:p>
              <a:endParaRPr lang="en-US"/>
            </a:p>
          </p:txBody>
        </p:sp>
        <p:sp>
          <p:nvSpPr>
            <p:cNvPr id="398356" name="Rectangle 20"/>
            <p:cNvSpPr>
              <a:spLocks noChangeArrowheads="1"/>
            </p:cNvSpPr>
            <p:nvPr/>
          </p:nvSpPr>
          <p:spPr bwMode="auto">
            <a:xfrm>
              <a:off x="2078" y="1392"/>
              <a:ext cx="450"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sp>
          <p:nvSpPr>
            <p:cNvPr id="398357" name="Rectangle 21"/>
            <p:cNvSpPr>
              <a:spLocks noChangeArrowheads="1"/>
            </p:cNvSpPr>
            <p:nvPr/>
          </p:nvSpPr>
          <p:spPr bwMode="auto">
            <a:xfrm>
              <a:off x="3264" y="1392"/>
              <a:ext cx="576"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sp>
          <p:nvSpPr>
            <p:cNvPr id="398358" name="Rectangle 22"/>
            <p:cNvSpPr>
              <a:spLocks noChangeArrowheads="1"/>
            </p:cNvSpPr>
            <p:nvPr/>
          </p:nvSpPr>
          <p:spPr bwMode="auto">
            <a:xfrm>
              <a:off x="1193" y="1392"/>
              <a:ext cx="261"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834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983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November 2008</a:t>
            </a:r>
            <a:endParaRPr lang="en-US"/>
          </a:p>
        </p:txBody>
      </p:sp>
      <p:sp>
        <p:nvSpPr>
          <p:cNvPr id="400386"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Handoff behavior</a:t>
            </a:r>
            <a:endParaRPr lang="en-US" sz="2400">
              <a:ea typeface="굴림" charset="-127"/>
              <a:cs typeface="굴림" charset="-127"/>
            </a:endParaRPr>
          </a:p>
        </p:txBody>
      </p:sp>
      <p:graphicFrame>
        <p:nvGraphicFramePr>
          <p:cNvPr id="400387" name="Object 3"/>
          <p:cNvGraphicFramePr>
            <a:graphicFrameLocks noChangeAspect="1"/>
          </p:cNvGraphicFramePr>
          <p:nvPr/>
        </p:nvGraphicFramePr>
        <p:xfrm>
          <a:off x="4648200" y="1828800"/>
          <a:ext cx="4495800" cy="3314700"/>
        </p:xfrm>
        <a:graphic>
          <a:graphicData uri="http://schemas.openxmlformats.org/presentationml/2006/ole">
            <p:oleObj spid="_x0000_s400387" name="Chart" r:id="rId4" imgW="7905750" imgH="5829300" progId="Excel.Chart.8">
              <p:embed/>
            </p:oleObj>
          </a:graphicData>
        </a:graphic>
      </p:graphicFrame>
      <p:sp>
        <p:nvSpPr>
          <p:cNvPr id="400388" name="Text Box 4"/>
          <p:cNvSpPr txBox="1">
            <a:spLocks noChangeArrowheads="1"/>
          </p:cNvSpPr>
          <p:nvPr/>
        </p:nvSpPr>
        <p:spPr bwMode="auto">
          <a:xfrm>
            <a:off x="5181600" y="5105400"/>
            <a:ext cx="3409950" cy="641350"/>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The number of handoff </a:t>
            </a:r>
            <a:r>
              <a:rPr lang="en-US" altLang="ko-KR">
                <a:solidFill>
                  <a:schemeClr val="tx2"/>
                </a:solidFill>
                <a:ea typeface="굴림" charset="-127"/>
                <a:cs typeface="굴림" charset="-127"/>
              </a:rPr>
              <a:t>per hour</a:t>
            </a:r>
          </a:p>
          <a:p>
            <a:r>
              <a:rPr lang="en-US" altLang="ko-KR">
                <a:ea typeface="굴림" charset="-127"/>
                <a:cs typeface="굴림" charset="-127"/>
              </a:rPr>
              <a:t> in each IETF session</a:t>
            </a:r>
            <a:endParaRPr lang="en-US"/>
          </a:p>
        </p:txBody>
      </p:sp>
      <p:sp>
        <p:nvSpPr>
          <p:cNvPr id="400389" name="Rectangle 5"/>
          <p:cNvSpPr>
            <a:spLocks noGrp="1" noChangeArrowheads="1"/>
          </p:cNvSpPr>
          <p:nvPr>
            <p:ph type="body" idx="1"/>
          </p:nvPr>
        </p:nvSpPr>
        <p:spPr>
          <a:xfrm>
            <a:off x="1182688" y="1600200"/>
            <a:ext cx="3694112" cy="4532313"/>
          </a:xfrm>
        </p:spPr>
        <p:txBody>
          <a:bodyPr/>
          <a:lstStyle/>
          <a:p>
            <a:pPr>
              <a:lnSpc>
                <a:spcPct val="80000"/>
              </a:lnSpc>
            </a:pPr>
            <a:r>
              <a:rPr lang="en-US" altLang="ko-KR" sz="2400">
                <a:ea typeface="굴림" charset="-127"/>
                <a:cs typeface="굴림" charset="-127"/>
              </a:rPr>
              <a:t>Too many handoffs are performed due to congestion</a:t>
            </a:r>
          </a:p>
          <a:p>
            <a:pPr lvl="1">
              <a:lnSpc>
                <a:spcPct val="80000"/>
              </a:lnSpc>
            </a:pPr>
            <a:r>
              <a:rPr lang="en-US" altLang="ko-KR" sz="1800">
                <a:ea typeface="굴림" charset="-127"/>
                <a:cs typeface="굴림" charset="-127"/>
              </a:rPr>
              <a:t>Distribution of session time : time (x) between handoffs</a:t>
            </a:r>
          </a:p>
          <a:p>
            <a:pPr lvl="2">
              <a:lnSpc>
                <a:spcPct val="80000"/>
              </a:lnSpc>
            </a:pPr>
            <a:r>
              <a:rPr lang="en-US" altLang="ko-KR" sz="1600">
                <a:ea typeface="굴림" charset="-127"/>
                <a:cs typeface="굴림" charset="-127"/>
              </a:rPr>
              <a:t>0&lt; x &lt; 1 min : </a:t>
            </a:r>
            <a:r>
              <a:rPr lang="en-US" altLang="ko-KR" sz="1600">
                <a:solidFill>
                  <a:schemeClr val="folHlink"/>
                </a:solidFill>
                <a:ea typeface="굴림" charset="-127"/>
                <a:cs typeface="굴림" charset="-127"/>
              </a:rPr>
              <a:t>23%</a:t>
            </a:r>
          </a:p>
          <a:p>
            <a:pPr lvl="2">
              <a:lnSpc>
                <a:spcPct val="80000"/>
              </a:lnSpc>
            </a:pPr>
            <a:r>
              <a:rPr lang="en-US" altLang="ko-KR" sz="1600">
                <a:ea typeface="굴림" charset="-127"/>
                <a:cs typeface="굴림" charset="-127"/>
              </a:rPr>
              <a:t>1&lt; x &lt; 5 min : </a:t>
            </a:r>
            <a:r>
              <a:rPr lang="en-US" altLang="ko-KR" sz="1600">
                <a:solidFill>
                  <a:schemeClr val="folHlink"/>
                </a:solidFill>
                <a:ea typeface="굴림" charset="-127"/>
                <a:cs typeface="굴림" charset="-127"/>
              </a:rPr>
              <a:t>33%</a:t>
            </a:r>
          </a:p>
          <a:p>
            <a:pPr lvl="1">
              <a:lnSpc>
                <a:spcPct val="80000"/>
              </a:lnSpc>
            </a:pPr>
            <a:r>
              <a:rPr lang="en-US" altLang="ko-KR" sz="1800">
                <a:ea typeface="굴림" charset="-127"/>
                <a:cs typeface="굴림" charset="-127"/>
              </a:rPr>
              <a:t>Handoff related frames took </a:t>
            </a:r>
            <a:r>
              <a:rPr lang="en-US" altLang="ko-KR" sz="1800">
                <a:solidFill>
                  <a:schemeClr val="folHlink"/>
                </a:solidFill>
                <a:ea typeface="굴림" charset="-127"/>
                <a:cs typeface="굴림" charset="-127"/>
              </a:rPr>
              <a:t>10%</a:t>
            </a:r>
            <a:r>
              <a:rPr lang="en-US" altLang="ko-KR" sz="1800">
                <a:ea typeface="굴림" charset="-127"/>
                <a:cs typeface="굴림" charset="-127"/>
              </a:rPr>
              <a:t> of total frames.</a:t>
            </a:r>
          </a:p>
          <a:p>
            <a:pPr>
              <a:lnSpc>
                <a:spcPct val="80000"/>
              </a:lnSpc>
            </a:pPr>
            <a:r>
              <a:rPr lang="en-US" altLang="ko-KR" sz="2400">
                <a:ea typeface="굴림" charset="-127"/>
                <a:cs typeface="굴림" charset="-127"/>
              </a:rPr>
              <a:t>Too many inefficient handoffs</a:t>
            </a:r>
          </a:p>
          <a:p>
            <a:pPr lvl="1">
              <a:lnSpc>
                <a:spcPct val="80000"/>
              </a:lnSpc>
            </a:pPr>
            <a:r>
              <a:rPr lang="en-US" altLang="ko-KR" sz="2000">
                <a:ea typeface="굴림" charset="-127"/>
                <a:cs typeface="굴림" charset="-127"/>
              </a:rPr>
              <a:t>Handoff to the same channel : </a:t>
            </a:r>
            <a:r>
              <a:rPr lang="en-US" altLang="ko-KR" sz="2000">
                <a:solidFill>
                  <a:srgbClr val="0000FF"/>
                </a:solidFill>
                <a:ea typeface="굴림" charset="-127"/>
                <a:cs typeface="굴림" charset="-127"/>
              </a:rPr>
              <a:t>72%</a:t>
            </a:r>
          </a:p>
          <a:p>
            <a:pPr lvl="1">
              <a:lnSpc>
                <a:spcPct val="80000"/>
              </a:lnSpc>
            </a:pPr>
            <a:r>
              <a:rPr lang="en-US" altLang="ko-KR" sz="2000">
                <a:ea typeface="굴림" charset="-127"/>
                <a:cs typeface="굴림" charset="-127"/>
              </a:rPr>
              <a:t>Handoff to the same AP : </a:t>
            </a:r>
            <a:r>
              <a:rPr lang="en-US" altLang="ko-KR" sz="2000">
                <a:solidFill>
                  <a:srgbClr val="0000FF"/>
                </a:solidFill>
                <a:ea typeface="굴림" charset="-127"/>
                <a:cs typeface="굴림" charset="-127"/>
              </a:rPr>
              <a:t>55%</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038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038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03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0387" grpId="0"/>
      <p:bldP spid="400388"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November 2008</a:t>
            </a:r>
            <a:endParaRPr lang="en-US"/>
          </a:p>
        </p:txBody>
      </p:sp>
      <p:pic>
        <p:nvPicPr>
          <p:cNvPr id="402434" name="Picture 2"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3657600" y="5200650"/>
            <a:ext cx="685800" cy="514350"/>
          </a:xfrm>
          <a:prstGeom prst="rect">
            <a:avLst/>
          </a:prstGeom>
          <a:noFill/>
        </p:spPr>
      </p:pic>
      <p:sp>
        <p:nvSpPr>
          <p:cNvPr id="402435" name="Rectangle 3"/>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Overhead of having multiple APs</a:t>
            </a:r>
            <a:endParaRPr lang="en-US" sz="2400">
              <a:ea typeface="굴림" charset="-127"/>
              <a:cs typeface="굴림" charset="-127"/>
            </a:endParaRPr>
          </a:p>
        </p:txBody>
      </p:sp>
      <p:pic>
        <p:nvPicPr>
          <p:cNvPr id="402436" name="Picture 4"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2362200" y="5200650"/>
            <a:ext cx="685800" cy="514350"/>
          </a:xfrm>
          <a:prstGeom prst="rect">
            <a:avLst/>
          </a:prstGeom>
          <a:noFill/>
        </p:spPr>
      </p:pic>
      <p:pic>
        <p:nvPicPr>
          <p:cNvPr id="402437" name="Picture 5"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4953000" y="5200650"/>
            <a:ext cx="685800" cy="514350"/>
          </a:xfrm>
          <a:prstGeom prst="rect">
            <a:avLst/>
          </a:prstGeom>
          <a:noFill/>
        </p:spPr>
      </p:pic>
      <p:pic>
        <p:nvPicPr>
          <p:cNvPr id="402438" name="Picture 6" descr="produkt-router">
            <a:hlinkClick r:id="rId5"/>
          </p:cNvPr>
          <p:cNvPicPr>
            <a:picLocks noChangeAspect="1" noChangeArrowheads="1"/>
          </p:cNvPicPr>
          <p:nvPr/>
        </p:nvPicPr>
        <p:blipFill>
          <a:blip r:embed="rId6"/>
          <a:srcRect/>
          <a:stretch>
            <a:fillRect/>
          </a:stretch>
        </p:blipFill>
        <p:spPr bwMode="auto">
          <a:xfrm>
            <a:off x="3657600" y="4362450"/>
            <a:ext cx="609600" cy="361950"/>
          </a:xfrm>
          <a:prstGeom prst="rect">
            <a:avLst/>
          </a:prstGeom>
          <a:noFill/>
        </p:spPr>
      </p:pic>
      <p:sp>
        <p:nvSpPr>
          <p:cNvPr id="402439" name="Text Box 7"/>
          <p:cNvSpPr txBox="1">
            <a:spLocks noChangeArrowheads="1"/>
          </p:cNvSpPr>
          <p:nvPr/>
        </p:nvSpPr>
        <p:spPr bwMode="auto">
          <a:xfrm>
            <a:off x="4191000" y="436245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Router</a:t>
            </a:r>
            <a:endParaRPr lang="en-US"/>
          </a:p>
        </p:txBody>
      </p:sp>
      <p:sp>
        <p:nvSpPr>
          <p:cNvPr id="402440" name="Line 8"/>
          <p:cNvSpPr>
            <a:spLocks noChangeShapeType="1"/>
          </p:cNvSpPr>
          <p:nvPr/>
        </p:nvSpPr>
        <p:spPr bwMode="auto">
          <a:xfrm flipH="1">
            <a:off x="2819400" y="4591050"/>
            <a:ext cx="1066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1" name="Line 9"/>
          <p:cNvSpPr>
            <a:spLocks noChangeShapeType="1"/>
          </p:cNvSpPr>
          <p:nvPr/>
        </p:nvSpPr>
        <p:spPr bwMode="auto">
          <a:xfrm>
            <a:off x="3886200" y="4591050"/>
            <a:ext cx="762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2" name="Line 10"/>
          <p:cNvSpPr>
            <a:spLocks noChangeShapeType="1"/>
          </p:cNvSpPr>
          <p:nvPr/>
        </p:nvSpPr>
        <p:spPr bwMode="auto">
          <a:xfrm>
            <a:off x="3886200" y="4591050"/>
            <a:ext cx="12954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3" name="Rectangle 11"/>
          <p:cNvSpPr>
            <a:spLocks noChangeArrowheads="1"/>
          </p:cNvSpPr>
          <p:nvPr/>
        </p:nvSpPr>
        <p:spPr bwMode="auto">
          <a:xfrm>
            <a:off x="3962400" y="38100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4" name="Line 12"/>
          <p:cNvSpPr>
            <a:spLocks noChangeShapeType="1"/>
          </p:cNvSpPr>
          <p:nvPr/>
        </p:nvSpPr>
        <p:spPr bwMode="auto">
          <a:xfrm>
            <a:off x="3886200" y="3810000"/>
            <a:ext cx="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5" name="Rectangle 13"/>
          <p:cNvSpPr>
            <a:spLocks noChangeArrowheads="1"/>
          </p:cNvSpPr>
          <p:nvPr/>
        </p:nvSpPr>
        <p:spPr bwMode="auto">
          <a:xfrm>
            <a:off x="3505200" y="45720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6" name="Rectangle 14"/>
          <p:cNvSpPr>
            <a:spLocks noChangeArrowheads="1"/>
          </p:cNvSpPr>
          <p:nvPr/>
        </p:nvSpPr>
        <p:spPr bwMode="auto">
          <a:xfrm>
            <a:off x="3733800" y="48006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7" name="Rectangle 15"/>
          <p:cNvSpPr>
            <a:spLocks noChangeArrowheads="1"/>
          </p:cNvSpPr>
          <p:nvPr/>
        </p:nvSpPr>
        <p:spPr bwMode="auto">
          <a:xfrm>
            <a:off x="4267200" y="46482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8" name="Oval 16"/>
          <p:cNvSpPr>
            <a:spLocks noChangeArrowheads="1"/>
          </p:cNvSpPr>
          <p:nvPr/>
        </p:nvSpPr>
        <p:spPr bwMode="auto">
          <a:xfrm>
            <a:off x="1371600" y="5257800"/>
            <a:ext cx="5105400" cy="1447800"/>
          </a:xfrm>
          <a:prstGeom prst="ellipse">
            <a:avLst/>
          </a:prstGeom>
          <a:noFill/>
          <a:ln w="9525">
            <a:solidFill>
              <a:schemeClr val="tx1"/>
            </a:solidFill>
            <a:prstDash val="sysDot"/>
            <a:round/>
            <a:headEnd/>
            <a:tailEnd/>
          </a:ln>
          <a:effectLst/>
        </p:spPr>
        <p:txBody>
          <a:bodyPr wrap="none" anchor="ctr">
            <a:prstTxWarp prst="textNoShape">
              <a:avLst/>
            </a:prstTxWarp>
          </a:bodyPr>
          <a:lstStyle/>
          <a:p>
            <a:endParaRPr lang="en-US"/>
          </a:p>
        </p:txBody>
      </p:sp>
      <p:sp>
        <p:nvSpPr>
          <p:cNvPr id="402449" name="Text Box 17"/>
          <p:cNvSpPr txBox="1">
            <a:spLocks noChangeArrowheads="1"/>
          </p:cNvSpPr>
          <p:nvPr/>
        </p:nvSpPr>
        <p:spPr bwMode="auto">
          <a:xfrm>
            <a:off x="6165850" y="5715000"/>
            <a:ext cx="12001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A channel</a:t>
            </a:r>
            <a:endParaRPr lang="en-US"/>
          </a:p>
        </p:txBody>
      </p:sp>
      <p:sp>
        <p:nvSpPr>
          <p:cNvPr id="402450" name="Rectangle 18"/>
          <p:cNvSpPr>
            <a:spLocks noChangeArrowheads="1"/>
          </p:cNvSpPr>
          <p:nvPr/>
        </p:nvSpPr>
        <p:spPr bwMode="auto">
          <a:xfrm>
            <a:off x="762000" y="3657600"/>
            <a:ext cx="7467600" cy="32004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pic>
        <p:nvPicPr>
          <p:cNvPr id="402451" name="Picture 19" descr="ibm-t42"/>
          <p:cNvPicPr>
            <a:picLocks noChangeAspect="1" noChangeArrowheads="1"/>
          </p:cNvPicPr>
          <p:nvPr/>
        </p:nvPicPr>
        <p:blipFill>
          <a:blip r:embed="rId7"/>
          <a:srcRect/>
          <a:stretch>
            <a:fillRect/>
          </a:stretch>
        </p:blipFill>
        <p:spPr bwMode="auto">
          <a:xfrm>
            <a:off x="4648200" y="6019800"/>
            <a:ext cx="685800" cy="685800"/>
          </a:xfrm>
          <a:prstGeom prst="rect">
            <a:avLst/>
          </a:prstGeom>
          <a:noFill/>
        </p:spPr>
      </p:pic>
      <p:pic>
        <p:nvPicPr>
          <p:cNvPr id="402452" name="Picture 20"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4070350" y="5276850"/>
            <a:ext cx="685800" cy="514350"/>
          </a:xfrm>
          <a:prstGeom prst="rect">
            <a:avLst/>
          </a:prstGeom>
          <a:noFill/>
        </p:spPr>
      </p:pic>
      <p:pic>
        <p:nvPicPr>
          <p:cNvPr id="402453" name="Picture 21"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2774950" y="5276850"/>
            <a:ext cx="685800" cy="514350"/>
          </a:xfrm>
          <a:prstGeom prst="rect">
            <a:avLst/>
          </a:prstGeom>
          <a:noFill/>
        </p:spPr>
      </p:pic>
      <p:pic>
        <p:nvPicPr>
          <p:cNvPr id="402454" name="Picture 22"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5365750" y="5276850"/>
            <a:ext cx="685800" cy="514350"/>
          </a:xfrm>
          <a:prstGeom prst="rect">
            <a:avLst/>
          </a:prstGeom>
          <a:noFill/>
        </p:spPr>
      </p:pic>
      <p:pic>
        <p:nvPicPr>
          <p:cNvPr id="402455" name="Picture 23" descr="produkt-router">
            <a:hlinkClick r:id="rId5"/>
          </p:cNvPr>
          <p:cNvPicPr>
            <a:picLocks noChangeAspect="1" noChangeArrowheads="1"/>
          </p:cNvPicPr>
          <p:nvPr/>
        </p:nvPicPr>
        <p:blipFill>
          <a:blip r:embed="rId6"/>
          <a:srcRect/>
          <a:stretch>
            <a:fillRect/>
          </a:stretch>
        </p:blipFill>
        <p:spPr bwMode="auto">
          <a:xfrm>
            <a:off x="4070350" y="4438650"/>
            <a:ext cx="609600" cy="361950"/>
          </a:xfrm>
          <a:prstGeom prst="rect">
            <a:avLst/>
          </a:prstGeom>
          <a:noFill/>
        </p:spPr>
      </p:pic>
      <p:sp>
        <p:nvSpPr>
          <p:cNvPr id="402456" name="Text Box 24"/>
          <p:cNvSpPr txBox="1">
            <a:spLocks noChangeArrowheads="1"/>
          </p:cNvSpPr>
          <p:nvPr/>
        </p:nvSpPr>
        <p:spPr bwMode="auto">
          <a:xfrm>
            <a:off x="4603750" y="443865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Router</a:t>
            </a:r>
            <a:endParaRPr lang="en-US"/>
          </a:p>
        </p:txBody>
      </p:sp>
      <p:sp>
        <p:nvSpPr>
          <p:cNvPr id="402457" name="Line 25"/>
          <p:cNvSpPr>
            <a:spLocks noChangeShapeType="1"/>
          </p:cNvSpPr>
          <p:nvPr/>
        </p:nvSpPr>
        <p:spPr bwMode="auto">
          <a:xfrm flipH="1">
            <a:off x="3232150" y="4667250"/>
            <a:ext cx="1066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58" name="Line 26"/>
          <p:cNvSpPr>
            <a:spLocks noChangeShapeType="1"/>
          </p:cNvSpPr>
          <p:nvPr/>
        </p:nvSpPr>
        <p:spPr bwMode="auto">
          <a:xfrm>
            <a:off x="4298950" y="4667250"/>
            <a:ext cx="762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59" name="Line 27"/>
          <p:cNvSpPr>
            <a:spLocks noChangeShapeType="1"/>
          </p:cNvSpPr>
          <p:nvPr/>
        </p:nvSpPr>
        <p:spPr bwMode="auto">
          <a:xfrm>
            <a:off x="4298950" y="4667250"/>
            <a:ext cx="12954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60" name="Rectangle 28"/>
          <p:cNvSpPr>
            <a:spLocks noChangeArrowheads="1"/>
          </p:cNvSpPr>
          <p:nvPr/>
        </p:nvSpPr>
        <p:spPr bwMode="auto">
          <a:xfrm>
            <a:off x="4572000" y="64008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1" name="Rectangle 29"/>
          <p:cNvSpPr>
            <a:spLocks noChangeArrowheads="1"/>
          </p:cNvSpPr>
          <p:nvPr/>
        </p:nvSpPr>
        <p:spPr bwMode="auto">
          <a:xfrm>
            <a:off x="3917950" y="46482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2" name="Rectangle 30"/>
          <p:cNvSpPr>
            <a:spLocks noChangeArrowheads="1"/>
          </p:cNvSpPr>
          <p:nvPr/>
        </p:nvSpPr>
        <p:spPr bwMode="auto">
          <a:xfrm>
            <a:off x="4146550" y="48768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3" name="Rectangle 31"/>
          <p:cNvSpPr>
            <a:spLocks noChangeArrowheads="1"/>
          </p:cNvSpPr>
          <p:nvPr/>
        </p:nvSpPr>
        <p:spPr bwMode="auto">
          <a:xfrm>
            <a:off x="4679950" y="47244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4" name="Oval 32"/>
          <p:cNvSpPr>
            <a:spLocks noChangeArrowheads="1"/>
          </p:cNvSpPr>
          <p:nvPr/>
        </p:nvSpPr>
        <p:spPr bwMode="auto">
          <a:xfrm>
            <a:off x="1784350" y="5334000"/>
            <a:ext cx="5105400" cy="1447800"/>
          </a:xfrm>
          <a:prstGeom prst="ellipse">
            <a:avLst/>
          </a:prstGeom>
          <a:noFill/>
          <a:ln w="9525">
            <a:solidFill>
              <a:schemeClr val="tx1"/>
            </a:solidFill>
            <a:prstDash val="sysDot"/>
            <a:round/>
            <a:headEnd/>
            <a:tailEnd/>
          </a:ln>
          <a:effectLst/>
        </p:spPr>
        <p:txBody>
          <a:bodyPr wrap="none" anchor="ctr">
            <a:prstTxWarp prst="textNoShape">
              <a:avLst/>
            </a:prstTxWarp>
          </a:bodyPr>
          <a:lstStyle/>
          <a:p>
            <a:endParaRPr lang="en-US"/>
          </a:p>
        </p:txBody>
      </p:sp>
      <p:sp>
        <p:nvSpPr>
          <p:cNvPr id="402465" name="Text Box 33"/>
          <p:cNvSpPr txBox="1">
            <a:spLocks noChangeArrowheads="1"/>
          </p:cNvSpPr>
          <p:nvPr/>
        </p:nvSpPr>
        <p:spPr bwMode="auto">
          <a:xfrm>
            <a:off x="6578600" y="5791200"/>
            <a:ext cx="12001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A channel</a:t>
            </a:r>
            <a:endParaRPr lang="en-US"/>
          </a:p>
        </p:txBody>
      </p:sp>
      <p:sp>
        <p:nvSpPr>
          <p:cNvPr id="402466" name="Rectangle 34"/>
          <p:cNvSpPr>
            <a:spLocks noChangeArrowheads="1"/>
          </p:cNvSpPr>
          <p:nvPr/>
        </p:nvSpPr>
        <p:spPr bwMode="auto">
          <a:xfrm>
            <a:off x="1371600" y="3581400"/>
            <a:ext cx="6934200" cy="32766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2467" name="Rectangle 35"/>
          <p:cNvSpPr>
            <a:spLocks noGrp="1" noChangeArrowheads="1"/>
          </p:cNvSpPr>
          <p:nvPr>
            <p:ph type="body" idx="1"/>
          </p:nvPr>
        </p:nvSpPr>
        <p:spPr>
          <a:xfrm>
            <a:off x="457200" y="1600200"/>
            <a:ext cx="8229600" cy="4876800"/>
          </a:xfrm>
        </p:spPr>
        <p:txBody>
          <a:bodyPr/>
          <a:lstStyle/>
          <a:p>
            <a:r>
              <a:rPr lang="en-US" altLang="ko-KR" dirty="0">
                <a:ea typeface="굴림" charset="-127"/>
                <a:cs typeface="굴림" charset="-127"/>
              </a:rPr>
              <a:t>Overhead from replicated multicast and broadcast frames</a:t>
            </a:r>
          </a:p>
          <a:p>
            <a:pPr lvl="1"/>
            <a:r>
              <a:rPr lang="en-US" altLang="ko-KR" dirty="0">
                <a:ea typeface="굴림" charset="-127"/>
                <a:cs typeface="굴림" charset="-127"/>
              </a:rPr>
              <a:t>All broadcast and multicast frames are replicated by all APs </a:t>
            </a:r>
            <a:r>
              <a:rPr lang="en-US" altLang="ko-KR" dirty="0" err="1">
                <a:ea typeface="굴림" charset="-127"/>
                <a:cs typeface="굴림" charset="-127"/>
                <a:sym typeface="Wingdings" charset="2"/>
              </a:rPr>
              <a:t></a:t>
            </a:r>
            <a:r>
              <a:rPr lang="en-US" altLang="ko-KR" dirty="0" smtClean="0">
                <a:ea typeface="굴림" charset="-127"/>
                <a:cs typeface="굴림" charset="-127"/>
                <a:sym typeface="Wingdings" charset="2"/>
              </a:rPr>
              <a:t> increase </a:t>
            </a:r>
            <a:r>
              <a:rPr lang="en-US" altLang="ko-KR" dirty="0">
                <a:ea typeface="굴림" charset="-127"/>
                <a:cs typeface="굴림" charset="-127"/>
                <a:sym typeface="Wingdings" charset="2"/>
              </a:rPr>
              <a:t>traffic</a:t>
            </a:r>
          </a:p>
          <a:p>
            <a:pPr lvl="1"/>
            <a:r>
              <a:rPr lang="en-US" altLang="ko-KR" dirty="0">
                <a:ea typeface="굴림" charset="-127"/>
                <a:cs typeface="굴림" charset="-127"/>
              </a:rPr>
              <a:t>DHCP request (broadcast) frames are replicated and sent back to each channel</a:t>
            </a:r>
          </a:p>
          <a:p>
            <a:pPr lvl="1"/>
            <a:r>
              <a:rPr lang="en-US" altLang="ko-KR" dirty="0">
                <a:ea typeface="굴림" charset="-127"/>
                <a:cs typeface="굴림" charset="-127"/>
              </a:rPr>
              <a:t>Multicast and broadcast </a:t>
            </a:r>
            <a:r>
              <a:rPr lang="en-US" altLang="ko-KR" dirty="0" smtClean="0">
                <a:ea typeface="굴림" charset="-127"/>
                <a:cs typeface="굴림" charset="-127"/>
              </a:rPr>
              <a:t>frames: </a:t>
            </a:r>
            <a:r>
              <a:rPr lang="en-US" altLang="ko-KR" dirty="0">
                <a:solidFill>
                  <a:schemeClr val="folHlink"/>
                </a:solidFill>
                <a:ea typeface="굴림" charset="-127"/>
                <a:cs typeface="굴림" charset="-127"/>
              </a:rPr>
              <a:t>10%</a:t>
            </a:r>
          </a:p>
          <a:p>
            <a:pPr lvl="1"/>
            <a:endParaRPr lang="en-US" dirty="0">
              <a:ea typeface="굴림" charset="-127"/>
              <a:cs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24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24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24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24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24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24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24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24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24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24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244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1" nodeType="afterEffect">
                                  <p:stCondLst>
                                    <p:cond delay="0"/>
                                  </p:stCondLst>
                                  <p:childTnLst>
                                    <p:set>
                                      <p:cBhvr>
                                        <p:cTn id="31" dur="1" fill="hold">
                                          <p:stCondLst>
                                            <p:cond delay="0"/>
                                          </p:stCondLst>
                                        </p:cTn>
                                        <p:tgtEl>
                                          <p:spTgt spid="402443"/>
                                        </p:tgtEl>
                                        <p:attrNameLst>
                                          <p:attrName>style.visibility</p:attrName>
                                        </p:attrNameLst>
                                      </p:cBhvr>
                                      <p:to>
                                        <p:strVal val="visible"/>
                                      </p:to>
                                    </p:set>
                                  </p:childTnLst>
                                </p:cTn>
                              </p:par>
                            </p:childTnLst>
                          </p:cTn>
                        </p:par>
                        <p:par>
                          <p:cTn id="32" fill="hold">
                            <p:stCondLst>
                              <p:cond delay="0"/>
                            </p:stCondLst>
                            <p:childTnLst>
                              <p:par>
                                <p:cTn id="33" presetID="42" presetClass="path" presetSubtype="0" accel="50000" decel="50000" fill="hold" grpId="2" nodeType="afterEffect">
                                  <p:stCondLst>
                                    <p:cond delay="0"/>
                                  </p:stCondLst>
                                  <p:childTnLst>
                                    <p:animMotion origin="layout" path="M 3.33333E-6 -3.42124E-6 L 3.33333E-6 0.07773 " pathEditMode="relative" rAng="0" ptsTypes="AA">
                                      <p:cBhvr>
                                        <p:cTn id="34" dur="1000" fill="hold"/>
                                        <p:tgtEl>
                                          <p:spTgt spid="402443"/>
                                        </p:tgtEl>
                                        <p:attrNameLst>
                                          <p:attrName>ppt_x</p:attrName>
                                          <p:attrName>ppt_y</p:attrName>
                                        </p:attrNameLst>
                                      </p:cBhvr>
                                      <p:rCtr x="0" y="39"/>
                                    </p:animMotion>
                                  </p:childTnLst>
                                </p:cTn>
                              </p:par>
                            </p:childTnLst>
                          </p:cTn>
                        </p:par>
                        <p:par>
                          <p:cTn id="35" fill="hold">
                            <p:stCondLst>
                              <p:cond delay="1000"/>
                            </p:stCondLst>
                            <p:childTnLst>
                              <p:par>
                                <p:cTn id="36" presetID="1" presetClass="exit" presetSubtype="0" fill="hold" grpId="3" nodeType="afterEffect">
                                  <p:stCondLst>
                                    <p:cond delay="0"/>
                                  </p:stCondLst>
                                  <p:childTnLst>
                                    <p:set>
                                      <p:cBhvr>
                                        <p:cTn id="37" dur="1" fill="hold">
                                          <p:stCondLst>
                                            <p:cond delay="0"/>
                                          </p:stCondLst>
                                        </p:cTn>
                                        <p:tgtEl>
                                          <p:spTgt spid="402443"/>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4024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24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2447"/>
                                        </p:tgtEl>
                                        <p:attrNameLst>
                                          <p:attrName>style.visibility</p:attrName>
                                        </p:attrNameLst>
                                      </p:cBhvr>
                                      <p:to>
                                        <p:strVal val="visible"/>
                                      </p:to>
                                    </p:set>
                                  </p:childTnLst>
                                </p:cTn>
                              </p:par>
                              <p:par>
                                <p:cTn id="45" presetID="56" presetClass="path" presetSubtype="0" accel="50000" decel="50000" fill="hold" grpId="1" nodeType="withEffect">
                                  <p:stCondLst>
                                    <p:cond delay="0"/>
                                  </p:stCondLst>
                                  <p:childTnLst>
                                    <p:animMotion origin="layout" path="M 3.33333E-6 2.5746E-6 L -0.20834 0.24427 " pathEditMode="relative" rAng="0" ptsTypes="AA">
                                      <p:cBhvr>
                                        <p:cTn id="46" dur="1000" fill="hold"/>
                                        <p:tgtEl>
                                          <p:spTgt spid="402445"/>
                                        </p:tgtEl>
                                        <p:attrNameLst>
                                          <p:attrName>ppt_x</p:attrName>
                                          <p:attrName>ppt_y</p:attrName>
                                        </p:attrNameLst>
                                      </p:cBhvr>
                                      <p:rCtr x="-104" y="122"/>
                                    </p:animMotion>
                                  </p:childTnLst>
                                </p:cTn>
                              </p:par>
                              <p:par>
                                <p:cTn id="47" presetID="1" presetClass="entr" presetSubtype="0" fill="hold" grpId="1" nodeType="withEffect">
                                  <p:stCondLst>
                                    <p:cond delay="0"/>
                                  </p:stCondLst>
                                  <p:childTnLst>
                                    <p:set>
                                      <p:cBhvr>
                                        <p:cTn id="48" dur="1" fill="hold">
                                          <p:stCondLst>
                                            <p:cond delay="0"/>
                                          </p:stCondLst>
                                        </p:cTn>
                                        <p:tgtEl>
                                          <p:spTgt spid="402446"/>
                                        </p:tgtEl>
                                        <p:attrNameLst>
                                          <p:attrName>style.visibility</p:attrName>
                                        </p:attrNameLst>
                                      </p:cBhvr>
                                      <p:to>
                                        <p:strVal val="visible"/>
                                      </p:to>
                                    </p:set>
                                  </p:childTnLst>
                                </p:cTn>
                              </p:par>
                              <p:par>
                                <p:cTn id="49" presetID="42" presetClass="path" presetSubtype="0" accel="50000" decel="50000" fill="hold" grpId="2" nodeType="withEffect">
                                  <p:stCondLst>
                                    <p:cond delay="0"/>
                                  </p:stCondLst>
                                  <p:childTnLst>
                                    <p:animMotion origin="layout" path="M 3.33333E-6 2.37335E-6 L 3.33333E-6 0.26648 " pathEditMode="relative" rAng="0" ptsTypes="AA">
                                      <p:cBhvr>
                                        <p:cTn id="50" dur="1000" fill="hold"/>
                                        <p:tgtEl>
                                          <p:spTgt spid="402446"/>
                                        </p:tgtEl>
                                        <p:attrNameLst>
                                          <p:attrName>ppt_x</p:attrName>
                                          <p:attrName>ppt_y</p:attrName>
                                        </p:attrNameLst>
                                      </p:cBhvr>
                                      <p:rCtr x="0" y="133"/>
                                    </p:animMotion>
                                  </p:childTnLst>
                                </p:cTn>
                              </p:par>
                              <p:par>
                                <p:cTn id="51" presetID="1" presetClass="entr" presetSubtype="0" fill="hold" grpId="1" nodeType="withEffect">
                                  <p:stCondLst>
                                    <p:cond delay="0"/>
                                  </p:stCondLst>
                                  <p:childTnLst>
                                    <p:set>
                                      <p:cBhvr>
                                        <p:cTn id="52" dur="1" fill="hold">
                                          <p:stCondLst>
                                            <p:cond delay="0"/>
                                          </p:stCondLst>
                                        </p:cTn>
                                        <p:tgtEl>
                                          <p:spTgt spid="402447"/>
                                        </p:tgtEl>
                                        <p:attrNameLst>
                                          <p:attrName>style.visibility</p:attrName>
                                        </p:attrNameLst>
                                      </p:cBhvr>
                                      <p:to>
                                        <p:strVal val="visible"/>
                                      </p:to>
                                    </p:set>
                                  </p:childTnLst>
                                </p:cTn>
                              </p:par>
                              <p:par>
                                <p:cTn id="53" presetID="49" presetClass="path" presetSubtype="0" accel="50000" decel="50000" fill="hold" grpId="2" nodeType="withEffect">
                                  <p:stCondLst>
                                    <p:cond delay="0"/>
                                  </p:stCondLst>
                                  <p:childTnLst>
                                    <p:animMotion origin="layout" path="M 0 -8.25815E-7 L 0.2 0.22207 " pathEditMode="relative" rAng="0" ptsTypes="AA">
                                      <p:cBhvr>
                                        <p:cTn id="54" dur="1000" fill="hold"/>
                                        <p:tgtEl>
                                          <p:spTgt spid="402447"/>
                                        </p:tgtEl>
                                        <p:attrNameLst>
                                          <p:attrName>ppt_x</p:attrName>
                                          <p:attrName>ppt_y</p:attrName>
                                        </p:attrNameLst>
                                      </p:cBhvr>
                                      <p:rCtr x="100" y="111"/>
                                    </p:animMotion>
                                  </p:childTnLst>
                                </p:cTn>
                              </p:par>
                            </p:childTnLst>
                          </p:cTn>
                        </p:par>
                        <p:par>
                          <p:cTn id="55" fill="hold">
                            <p:stCondLst>
                              <p:cond delay="2000"/>
                            </p:stCondLst>
                            <p:childTnLst>
                              <p:par>
                                <p:cTn id="56" presetID="1" presetClass="exit" presetSubtype="0" fill="hold" grpId="2" nodeType="afterEffect">
                                  <p:stCondLst>
                                    <p:cond delay="0"/>
                                  </p:stCondLst>
                                  <p:childTnLst>
                                    <p:set>
                                      <p:cBhvr>
                                        <p:cTn id="57" dur="1" fill="hold">
                                          <p:stCondLst>
                                            <p:cond delay="0"/>
                                          </p:stCondLst>
                                        </p:cTn>
                                        <p:tgtEl>
                                          <p:spTgt spid="402445"/>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402446"/>
                                        </p:tgtEl>
                                        <p:attrNameLst>
                                          <p:attrName>style.visibility</p:attrName>
                                        </p:attrNameLst>
                                      </p:cBhvr>
                                      <p:to>
                                        <p:strVal val="hidden"/>
                                      </p:to>
                                    </p:set>
                                  </p:childTnLst>
                                </p:cTn>
                              </p:par>
                              <p:par>
                                <p:cTn id="60" presetID="1" presetClass="exit" presetSubtype="0" fill="hold" grpId="3" nodeType="withEffect">
                                  <p:stCondLst>
                                    <p:cond delay="0"/>
                                  </p:stCondLst>
                                  <p:childTnLst>
                                    <p:set>
                                      <p:cBhvr>
                                        <p:cTn id="61" dur="1" fill="hold">
                                          <p:stCondLst>
                                            <p:cond delay="0"/>
                                          </p:stCondLst>
                                        </p:cTn>
                                        <p:tgtEl>
                                          <p:spTgt spid="40244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0245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02467">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0245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0245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245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0245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0245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0245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0245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0245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0245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0246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0246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02465"/>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1" nodeType="afterEffect">
                                  <p:stCondLst>
                                    <p:cond delay="0"/>
                                  </p:stCondLst>
                                  <p:childTnLst>
                                    <p:set>
                                      <p:cBhvr>
                                        <p:cTn id="96" dur="1" fill="hold">
                                          <p:stCondLst>
                                            <p:cond delay="0"/>
                                          </p:stCondLst>
                                        </p:cTn>
                                        <p:tgtEl>
                                          <p:spTgt spid="402460"/>
                                        </p:tgtEl>
                                        <p:attrNameLst>
                                          <p:attrName>style.visibility</p:attrName>
                                        </p:attrNameLst>
                                      </p:cBhvr>
                                      <p:to>
                                        <p:strVal val="visible"/>
                                      </p:to>
                                    </p:set>
                                  </p:childTnLst>
                                </p:cTn>
                              </p:par>
                            </p:childTnLst>
                          </p:cTn>
                        </p:par>
                        <p:par>
                          <p:cTn id="97" fill="hold">
                            <p:stCondLst>
                              <p:cond delay="0"/>
                            </p:stCondLst>
                            <p:childTnLst>
                              <p:par>
                                <p:cTn id="98" presetID="42" presetClass="path" presetSubtype="0" accel="50000" decel="50000" fill="hold" grpId="2" nodeType="afterEffect">
                                  <p:stCondLst>
                                    <p:cond delay="0"/>
                                  </p:stCondLst>
                                  <p:childTnLst>
                                    <p:animMotion origin="layout" path="M -3.33333E-6 9.64608E-7 L -0.04166 -0.25538 " pathEditMode="relative" rAng="0" ptsTypes="AA">
                                      <p:cBhvr>
                                        <p:cTn id="99" dur="1000" fill="hold"/>
                                        <p:tgtEl>
                                          <p:spTgt spid="402460"/>
                                        </p:tgtEl>
                                        <p:attrNameLst>
                                          <p:attrName>ppt_x</p:attrName>
                                          <p:attrName>ppt_y</p:attrName>
                                        </p:attrNameLst>
                                      </p:cBhvr>
                                      <p:rCtr x="-21" y="-128"/>
                                    </p:animMotion>
                                  </p:childTnLst>
                                </p:cTn>
                              </p:par>
                            </p:childTnLst>
                          </p:cTn>
                        </p:par>
                        <p:par>
                          <p:cTn id="100" fill="hold">
                            <p:stCondLst>
                              <p:cond delay="1000"/>
                            </p:stCondLst>
                            <p:childTnLst>
                              <p:par>
                                <p:cTn id="101" presetID="1" presetClass="exit" presetSubtype="0" fill="hold" grpId="3" nodeType="afterEffect">
                                  <p:stCondLst>
                                    <p:cond delay="0"/>
                                  </p:stCondLst>
                                  <p:childTnLst>
                                    <p:set>
                                      <p:cBhvr>
                                        <p:cTn id="102" dur="1" fill="hold">
                                          <p:stCondLst>
                                            <p:cond delay="0"/>
                                          </p:stCondLst>
                                        </p:cTn>
                                        <p:tgtEl>
                                          <p:spTgt spid="402460"/>
                                        </p:tgtEl>
                                        <p:attrNameLst>
                                          <p:attrName>style.visibility</p:attrName>
                                        </p:attrNameLst>
                                      </p:cBhvr>
                                      <p:to>
                                        <p:strVal val="hidden"/>
                                      </p:to>
                                    </p:set>
                                  </p:childTnLst>
                                </p:cTn>
                              </p:par>
                            </p:childTnLst>
                          </p:cTn>
                        </p:par>
                        <p:par>
                          <p:cTn id="103" fill="hold">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40246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02462"/>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02463"/>
                                        </p:tgtEl>
                                        <p:attrNameLst>
                                          <p:attrName>style.visibility</p:attrName>
                                        </p:attrNameLst>
                                      </p:cBhvr>
                                      <p:to>
                                        <p:strVal val="visible"/>
                                      </p:to>
                                    </p:set>
                                  </p:childTnLst>
                                </p:cTn>
                              </p:par>
                              <p:par>
                                <p:cTn id="110" presetID="56" presetClass="path" presetSubtype="0" accel="50000" decel="50000" fill="hold" grpId="1" nodeType="withEffect">
                                  <p:stCondLst>
                                    <p:cond delay="0"/>
                                  </p:stCondLst>
                                  <p:childTnLst>
                                    <p:animMotion origin="layout" path="M 3.33333E-6 2.5746E-6 L -0.20834 0.24427 " pathEditMode="relative" rAng="0" ptsTypes="AA">
                                      <p:cBhvr>
                                        <p:cTn id="111" dur="1000" fill="hold"/>
                                        <p:tgtEl>
                                          <p:spTgt spid="402461"/>
                                        </p:tgtEl>
                                        <p:attrNameLst>
                                          <p:attrName>ppt_x</p:attrName>
                                          <p:attrName>ppt_y</p:attrName>
                                        </p:attrNameLst>
                                      </p:cBhvr>
                                      <p:rCtr x="-104" y="122"/>
                                    </p:animMotion>
                                  </p:childTnLst>
                                </p:cTn>
                              </p:par>
                              <p:par>
                                <p:cTn id="112" presetID="1" presetClass="entr" presetSubtype="0" fill="hold" grpId="1" nodeType="withEffect">
                                  <p:stCondLst>
                                    <p:cond delay="0"/>
                                  </p:stCondLst>
                                  <p:childTnLst>
                                    <p:set>
                                      <p:cBhvr>
                                        <p:cTn id="113" dur="1" fill="hold">
                                          <p:stCondLst>
                                            <p:cond delay="0"/>
                                          </p:stCondLst>
                                        </p:cTn>
                                        <p:tgtEl>
                                          <p:spTgt spid="402462"/>
                                        </p:tgtEl>
                                        <p:attrNameLst>
                                          <p:attrName>style.visibility</p:attrName>
                                        </p:attrNameLst>
                                      </p:cBhvr>
                                      <p:to>
                                        <p:strVal val="visible"/>
                                      </p:to>
                                    </p:set>
                                  </p:childTnLst>
                                </p:cTn>
                              </p:par>
                              <p:par>
                                <p:cTn id="114" presetID="42" presetClass="path" presetSubtype="0" accel="50000" decel="50000" fill="hold" grpId="2" nodeType="withEffect">
                                  <p:stCondLst>
                                    <p:cond delay="0"/>
                                  </p:stCondLst>
                                  <p:childTnLst>
                                    <p:animMotion origin="layout" path="M 3.33333E-6 2.37335E-6 L 3.33333E-6 0.26648 " pathEditMode="relative" rAng="0" ptsTypes="AA">
                                      <p:cBhvr>
                                        <p:cTn id="115" dur="1000" fill="hold"/>
                                        <p:tgtEl>
                                          <p:spTgt spid="402462"/>
                                        </p:tgtEl>
                                        <p:attrNameLst>
                                          <p:attrName>ppt_x</p:attrName>
                                          <p:attrName>ppt_y</p:attrName>
                                        </p:attrNameLst>
                                      </p:cBhvr>
                                      <p:rCtr x="0" y="133"/>
                                    </p:animMotion>
                                  </p:childTnLst>
                                </p:cTn>
                              </p:par>
                              <p:par>
                                <p:cTn id="116" presetID="1" presetClass="entr" presetSubtype="0" fill="hold" grpId="1" nodeType="withEffect">
                                  <p:stCondLst>
                                    <p:cond delay="0"/>
                                  </p:stCondLst>
                                  <p:childTnLst>
                                    <p:set>
                                      <p:cBhvr>
                                        <p:cTn id="117" dur="1" fill="hold">
                                          <p:stCondLst>
                                            <p:cond delay="0"/>
                                          </p:stCondLst>
                                        </p:cTn>
                                        <p:tgtEl>
                                          <p:spTgt spid="402463"/>
                                        </p:tgtEl>
                                        <p:attrNameLst>
                                          <p:attrName>style.visibility</p:attrName>
                                        </p:attrNameLst>
                                      </p:cBhvr>
                                      <p:to>
                                        <p:strVal val="visible"/>
                                      </p:to>
                                    </p:set>
                                  </p:childTnLst>
                                </p:cTn>
                              </p:par>
                              <p:par>
                                <p:cTn id="118" presetID="49" presetClass="path" presetSubtype="0" accel="50000" decel="50000" fill="hold" grpId="2" nodeType="withEffect">
                                  <p:stCondLst>
                                    <p:cond delay="0"/>
                                  </p:stCondLst>
                                  <p:childTnLst>
                                    <p:animMotion origin="layout" path="M 0 -8.25815E-7 L 0.2 0.22207 " pathEditMode="relative" rAng="0" ptsTypes="AA">
                                      <p:cBhvr>
                                        <p:cTn id="119" dur="1000" fill="hold"/>
                                        <p:tgtEl>
                                          <p:spTgt spid="402463"/>
                                        </p:tgtEl>
                                        <p:attrNameLst>
                                          <p:attrName>ppt_x</p:attrName>
                                          <p:attrName>ppt_y</p:attrName>
                                        </p:attrNameLst>
                                      </p:cBhvr>
                                      <p:rCtr x="100" y="111"/>
                                    </p:animMotion>
                                  </p:childTnLst>
                                </p:cTn>
                              </p:par>
                            </p:childTnLst>
                          </p:cTn>
                        </p:par>
                        <p:par>
                          <p:cTn id="120" fill="hold">
                            <p:stCondLst>
                              <p:cond delay="2000"/>
                            </p:stCondLst>
                            <p:childTnLst>
                              <p:par>
                                <p:cTn id="121" presetID="1" presetClass="exit" presetSubtype="0" fill="hold" grpId="2" nodeType="afterEffect">
                                  <p:stCondLst>
                                    <p:cond delay="0"/>
                                  </p:stCondLst>
                                  <p:childTnLst>
                                    <p:set>
                                      <p:cBhvr>
                                        <p:cTn id="122" dur="1" fill="hold">
                                          <p:stCondLst>
                                            <p:cond delay="0"/>
                                          </p:stCondLst>
                                        </p:cTn>
                                        <p:tgtEl>
                                          <p:spTgt spid="402461"/>
                                        </p:tgtEl>
                                        <p:attrNameLst>
                                          <p:attrName>style.visibility</p:attrName>
                                        </p:attrNameLst>
                                      </p:cBhvr>
                                      <p:to>
                                        <p:strVal val="hidden"/>
                                      </p:to>
                                    </p:set>
                                  </p:childTnLst>
                                </p:cTn>
                              </p:par>
                              <p:par>
                                <p:cTn id="123" presetID="1" presetClass="exit" presetSubtype="0" fill="hold" grpId="3" nodeType="withEffect">
                                  <p:stCondLst>
                                    <p:cond delay="0"/>
                                  </p:stCondLst>
                                  <p:childTnLst>
                                    <p:set>
                                      <p:cBhvr>
                                        <p:cTn id="124" dur="1" fill="hold">
                                          <p:stCondLst>
                                            <p:cond delay="0"/>
                                          </p:stCondLst>
                                        </p:cTn>
                                        <p:tgtEl>
                                          <p:spTgt spid="402462"/>
                                        </p:tgtEl>
                                        <p:attrNameLst>
                                          <p:attrName>style.visibility</p:attrName>
                                        </p:attrNameLst>
                                      </p:cBhvr>
                                      <p:to>
                                        <p:strVal val="hidden"/>
                                      </p:to>
                                    </p:set>
                                  </p:childTnLst>
                                </p:cTn>
                              </p:par>
                              <p:par>
                                <p:cTn id="125" presetID="1" presetClass="exit" presetSubtype="0" fill="hold" grpId="3" nodeType="withEffect">
                                  <p:stCondLst>
                                    <p:cond delay="0"/>
                                  </p:stCondLst>
                                  <p:childTnLst>
                                    <p:set>
                                      <p:cBhvr>
                                        <p:cTn id="126" dur="1" fill="hold">
                                          <p:stCondLst>
                                            <p:cond delay="0"/>
                                          </p:stCondLst>
                                        </p:cTn>
                                        <p:tgtEl>
                                          <p:spTgt spid="40246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0246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0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9" grpId="0"/>
      <p:bldP spid="402440" grpId="0" animBg="1"/>
      <p:bldP spid="402441" grpId="0" animBg="1"/>
      <p:bldP spid="402442" grpId="0" animBg="1"/>
      <p:bldP spid="402443" grpId="0" animBg="1"/>
      <p:bldP spid="402443" grpId="1" animBg="1"/>
      <p:bldP spid="402443" grpId="2" animBg="1"/>
      <p:bldP spid="402443" grpId="3" animBg="1"/>
      <p:bldP spid="402444" grpId="0" animBg="1"/>
      <p:bldP spid="402445" grpId="0" animBg="1"/>
      <p:bldP spid="402445" grpId="1" animBg="1"/>
      <p:bldP spid="402445" grpId="2" animBg="1"/>
      <p:bldP spid="402446" grpId="0" animBg="1"/>
      <p:bldP spid="402446" grpId="1" animBg="1"/>
      <p:bldP spid="402446" grpId="2" animBg="1"/>
      <p:bldP spid="402446" grpId="3" animBg="1"/>
      <p:bldP spid="402447" grpId="0" animBg="1"/>
      <p:bldP spid="402447" grpId="1" animBg="1"/>
      <p:bldP spid="402447" grpId="2" animBg="1"/>
      <p:bldP spid="402447" grpId="3" animBg="1"/>
      <p:bldP spid="402448" grpId="0" animBg="1"/>
      <p:bldP spid="402449" grpId="0"/>
      <p:bldP spid="402450" grpId="0" animBg="1"/>
      <p:bldP spid="402456" grpId="0"/>
      <p:bldP spid="402457" grpId="0" animBg="1"/>
      <p:bldP spid="402458" grpId="0" animBg="1"/>
      <p:bldP spid="402459" grpId="0" animBg="1"/>
      <p:bldP spid="402460" grpId="0" animBg="1"/>
      <p:bldP spid="402460" grpId="1" animBg="1"/>
      <p:bldP spid="402460" grpId="2" animBg="1"/>
      <p:bldP spid="402460" grpId="3" animBg="1"/>
      <p:bldP spid="402461" grpId="0" animBg="1"/>
      <p:bldP spid="402461" grpId="1" animBg="1"/>
      <p:bldP spid="402461" grpId="2" animBg="1"/>
      <p:bldP spid="402462" grpId="0" animBg="1"/>
      <p:bldP spid="402462" grpId="1" animBg="1"/>
      <p:bldP spid="402462" grpId="2" animBg="1"/>
      <p:bldP spid="402462" grpId="3" animBg="1"/>
      <p:bldP spid="402463" grpId="0" animBg="1"/>
      <p:bldP spid="402463" grpId="1" animBg="1"/>
      <p:bldP spid="402463" grpId="2" animBg="1"/>
      <p:bldP spid="402463" grpId="3" animBg="1"/>
      <p:bldP spid="402464" grpId="0" animBg="1"/>
      <p:bldP spid="402465" grpId="0"/>
      <p:bldP spid="402466" grpId="0" animBg="1"/>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257300" y="304800"/>
            <a:ext cx="6629400" cy="1371600"/>
          </a:xfrm>
        </p:spPr>
        <p:txBody>
          <a:bodyPr/>
          <a:lstStyle/>
          <a:p>
            <a:r>
              <a:rPr lang="en-US" altLang="ja-JP" sz="2800" dirty="0" smtClean="0"/>
              <a:t>Deploying dense 802.11 networks – conventional wisdom meets measurements</a:t>
            </a:r>
            <a:endParaRPr lang="en-US" altLang="ja-JP" sz="2800" dirty="0"/>
          </a:p>
        </p:txBody>
      </p:sp>
      <p:sp>
        <p:nvSpPr>
          <p:cNvPr id="10243" name="Rectangle 3"/>
          <p:cNvSpPr>
            <a:spLocks noGrp="1" noChangeArrowheads="1"/>
          </p:cNvSpPr>
          <p:nvPr>
            <p:ph type="subTitle" idx="1"/>
          </p:nvPr>
        </p:nvSpPr>
        <p:spPr/>
        <p:txBody>
          <a:bodyPr/>
          <a:lstStyle/>
          <a:p>
            <a:r>
              <a:rPr lang="en-US" altLang="ja-JP" dirty="0" smtClean="0"/>
              <a:t>Andrea G. Forte and Henning Schulzrinne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Site Survey – Columbia University</a:t>
            </a:r>
          </a:p>
        </p:txBody>
      </p:sp>
      <p:pic>
        <p:nvPicPr>
          <p:cNvPr id="64517" name="Picture 5" descr="Site survey map"/>
          <p:cNvPicPr>
            <a:picLocks noChangeAspect="1" noChangeArrowheads="1"/>
          </p:cNvPicPr>
          <p:nvPr/>
        </p:nvPicPr>
        <p:blipFill>
          <a:blip r:embed="rId3"/>
          <a:srcRect/>
          <a:stretch>
            <a:fillRect/>
          </a:stretch>
        </p:blipFill>
        <p:spPr bwMode="auto">
          <a:xfrm>
            <a:off x="1219200" y="1219200"/>
            <a:ext cx="7086600" cy="4832350"/>
          </a:xfrm>
          <a:prstGeom prst="rect">
            <a:avLst/>
          </a:prstGeom>
          <a:noFill/>
        </p:spPr>
      </p:pic>
      <p:sp>
        <p:nvSpPr>
          <p:cNvPr id="64518" name="Text Box 6"/>
          <p:cNvSpPr txBox="1">
            <a:spLocks noChangeArrowheads="1"/>
          </p:cNvSpPr>
          <p:nvPr/>
        </p:nvSpPr>
        <p:spPr bwMode="auto">
          <a:xfrm>
            <a:off x="3917950" y="6208713"/>
            <a:ext cx="1492250" cy="366712"/>
          </a:xfrm>
          <a:prstGeom prst="rect">
            <a:avLst/>
          </a:prstGeom>
          <a:noFill/>
          <a:ln w="9525">
            <a:noFill/>
            <a:miter lim="800000"/>
            <a:headEnd/>
            <a:tailEnd/>
          </a:ln>
          <a:effectLst/>
        </p:spPr>
        <p:txBody>
          <a:bodyPr wrap="none">
            <a:prstTxWarp prst="textNoShape">
              <a:avLst/>
            </a:prstTxWarp>
            <a:spAutoFit/>
          </a:bodyPr>
          <a:lstStyle/>
          <a:p>
            <a:r>
              <a:rPr lang="en-US">
                <a:hlinkClick r:id="rId4"/>
              </a:rPr>
              <a:t>Google Map!</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Site Survey – Columbia University</a:t>
            </a:r>
          </a:p>
        </p:txBody>
      </p:sp>
      <p:sp>
        <p:nvSpPr>
          <p:cNvPr id="18435" name="Rectangle 3"/>
          <p:cNvSpPr>
            <a:spLocks noGrp="1" noChangeArrowheads="1"/>
          </p:cNvSpPr>
          <p:nvPr>
            <p:ph type="body" idx="1"/>
          </p:nvPr>
        </p:nvSpPr>
        <p:spPr/>
        <p:txBody>
          <a:bodyPr/>
          <a:lstStyle/>
          <a:p>
            <a:pPr>
              <a:lnSpc>
                <a:spcPct val="90000"/>
              </a:lnSpc>
            </a:pPr>
            <a:r>
              <a:rPr lang="en-US" sz="2000" dirty="0"/>
              <a:t>Found a total of 668 APs</a:t>
            </a:r>
          </a:p>
          <a:p>
            <a:pPr lvl="1">
              <a:lnSpc>
                <a:spcPct val="90000"/>
              </a:lnSpc>
            </a:pPr>
            <a:r>
              <a:rPr lang="en-US" sz="1800" dirty="0"/>
              <a:t>338 open </a:t>
            </a:r>
            <a:r>
              <a:rPr lang="en-US" sz="1800" dirty="0" smtClean="0"/>
              <a:t>APs (49%)</a:t>
            </a:r>
          </a:p>
          <a:p>
            <a:pPr lvl="1">
              <a:lnSpc>
                <a:spcPct val="90000"/>
              </a:lnSpc>
            </a:pPr>
            <a:r>
              <a:rPr lang="en-US" sz="1800" dirty="0"/>
              <a:t>350 secure </a:t>
            </a:r>
            <a:r>
              <a:rPr lang="en-US" sz="1800" dirty="0" smtClean="0"/>
              <a:t>APs (51%) </a:t>
            </a:r>
            <a:endParaRPr lang="en-US" sz="1800" dirty="0"/>
          </a:p>
          <a:p>
            <a:pPr lvl="1">
              <a:lnSpc>
                <a:spcPct val="90000"/>
              </a:lnSpc>
            </a:pPr>
            <a:r>
              <a:rPr lang="en-US" sz="1800" dirty="0"/>
              <a:t>Best signal: -54 </a:t>
            </a:r>
            <a:r>
              <a:rPr lang="en-US" sz="1800" dirty="0" err="1"/>
              <a:t>dBm</a:t>
            </a:r>
            <a:endParaRPr lang="en-US" sz="1800" dirty="0"/>
          </a:p>
          <a:p>
            <a:pPr lvl="1">
              <a:lnSpc>
                <a:spcPct val="90000"/>
              </a:lnSpc>
            </a:pPr>
            <a:r>
              <a:rPr lang="en-US" sz="1800" dirty="0"/>
              <a:t>Worst signal: -98 </a:t>
            </a:r>
            <a:r>
              <a:rPr lang="en-US" sz="1800" dirty="0" err="1"/>
              <a:t>dBm</a:t>
            </a:r>
            <a:endParaRPr lang="en-US" sz="1800" dirty="0"/>
          </a:p>
          <a:p>
            <a:pPr lvl="1">
              <a:lnSpc>
                <a:spcPct val="90000"/>
              </a:lnSpc>
            </a:pPr>
            <a:endParaRPr lang="en-US" sz="1800" dirty="0"/>
          </a:p>
          <a:p>
            <a:pPr>
              <a:lnSpc>
                <a:spcPct val="90000"/>
              </a:lnSpc>
            </a:pPr>
            <a:r>
              <a:rPr lang="en-US" sz="2000" dirty="0"/>
              <a:t>Found 365 unique wireless networks</a:t>
            </a:r>
          </a:p>
          <a:p>
            <a:pPr lvl="1">
              <a:lnSpc>
                <a:spcPct val="90000"/>
              </a:lnSpc>
            </a:pPr>
            <a:r>
              <a:rPr lang="en-US" sz="1800" dirty="0"/>
              <a:t>“private” wireless networks (single AP): 340</a:t>
            </a:r>
          </a:p>
          <a:p>
            <a:pPr lvl="1">
              <a:lnSpc>
                <a:spcPct val="90000"/>
              </a:lnSpc>
            </a:pPr>
            <a:r>
              <a:rPr lang="en-US" sz="1800" dirty="0"/>
              <a:t>“public” networks (not necessarily open): 25</a:t>
            </a:r>
          </a:p>
          <a:p>
            <a:pPr lvl="2">
              <a:lnSpc>
                <a:spcPct val="90000"/>
              </a:lnSpc>
            </a:pPr>
            <a:r>
              <a:rPr lang="en-US" sz="1600" dirty="0"/>
              <a:t>Columbia University: 143 APs</a:t>
            </a:r>
          </a:p>
          <a:p>
            <a:pPr lvl="2">
              <a:lnSpc>
                <a:spcPct val="90000"/>
              </a:lnSpc>
            </a:pPr>
            <a:r>
              <a:rPr lang="en-US" sz="1600" dirty="0" err="1"/>
              <a:t>PubWiFi</a:t>
            </a:r>
            <a:r>
              <a:rPr lang="en-US" sz="1600" dirty="0"/>
              <a:t> (Teachers College): 33 APs</a:t>
            </a:r>
          </a:p>
          <a:p>
            <a:pPr lvl="2">
              <a:lnSpc>
                <a:spcPct val="90000"/>
              </a:lnSpc>
            </a:pPr>
            <a:r>
              <a:rPr lang="en-US" sz="1600" dirty="0"/>
              <a:t>COWSECURE: 12 APs</a:t>
            </a:r>
          </a:p>
          <a:p>
            <a:pPr lvl="2">
              <a:lnSpc>
                <a:spcPct val="90000"/>
              </a:lnSpc>
            </a:pPr>
            <a:r>
              <a:rPr lang="en-US" sz="1600" dirty="0"/>
              <a:t>Columbia University – Law: 11 APs</a:t>
            </a:r>
          </a:p>
          <a:p>
            <a:pPr lvl="2">
              <a:lnSpc>
                <a:spcPct val="90000"/>
              </a:lnSpc>
            </a:pPr>
            <a:r>
              <a:rPr lang="en-US" sz="1600" dirty="0"/>
              <a:t>Barnard College: 10 APs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76200"/>
            <a:ext cx="7772400" cy="1143000"/>
          </a:xfrm>
        </p:spPr>
        <p:txBody>
          <a:bodyPr/>
          <a:lstStyle/>
          <a:p>
            <a:r>
              <a:rPr lang="en-US"/>
              <a:t>Experiment 1</a:t>
            </a:r>
            <a:br>
              <a:rPr lang="en-US"/>
            </a:br>
            <a:r>
              <a:rPr lang="en-US" sz="2000"/>
              <a:t>Experimental setup</a:t>
            </a:r>
          </a:p>
        </p:txBody>
      </p:sp>
      <p:pic>
        <p:nvPicPr>
          <p:cNvPr id="54276" name="Picture 4" descr="MCj03499930000[1]"/>
          <p:cNvPicPr>
            <a:picLocks noChangeAspect="1" noChangeArrowheads="1"/>
          </p:cNvPicPr>
          <p:nvPr/>
        </p:nvPicPr>
        <p:blipFill>
          <a:blip r:embed="rId3"/>
          <a:srcRect/>
          <a:stretch>
            <a:fillRect/>
          </a:stretch>
        </p:blipFill>
        <p:spPr bwMode="auto">
          <a:xfrm>
            <a:off x="457200" y="1785938"/>
            <a:ext cx="1066800" cy="1795462"/>
          </a:xfrm>
          <a:prstGeom prst="rect">
            <a:avLst/>
          </a:prstGeom>
          <a:noFill/>
        </p:spPr>
      </p:pic>
      <p:pic>
        <p:nvPicPr>
          <p:cNvPr id="54277" name="Picture 5" descr="MCj03499930000[1]"/>
          <p:cNvPicPr>
            <a:picLocks noChangeAspect="1" noChangeArrowheads="1"/>
          </p:cNvPicPr>
          <p:nvPr/>
        </p:nvPicPr>
        <p:blipFill>
          <a:blip r:embed="rId3"/>
          <a:srcRect/>
          <a:stretch>
            <a:fillRect/>
          </a:stretch>
        </p:blipFill>
        <p:spPr bwMode="auto">
          <a:xfrm>
            <a:off x="609600" y="1938338"/>
            <a:ext cx="1066800" cy="1795462"/>
          </a:xfrm>
          <a:prstGeom prst="rect">
            <a:avLst/>
          </a:prstGeom>
          <a:noFill/>
        </p:spPr>
      </p:pic>
      <p:pic>
        <p:nvPicPr>
          <p:cNvPr id="54278" name="Picture 6" descr="MCj03499930000[1]"/>
          <p:cNvPicPr>
            <a:picLocks noChangeAspect="1" noChangeArrowheads="1"/>
          </p:cNvPicPr>
          <p:nvPr/>
        </p:nvPicPr>
        <p:blipFill>
          <a:blip r:embed="rId3"/>
          <a:srcRect/>
          <a:stretch>
            <a:fillRect/>
          </a:stretch>
        </p:blipFill>
        <p:spPr bwMode="auto">
          <a:xfrm>
            <a:off x="762000" y="2090738"/>
            <a:ext cx="1066800" cy="1795462"/>
          </a:xfrm>
          <a:prstGeom prst="rect">
            <a:avLst/>
          </a:prstGeom>
          <a:noFill/>
        </p:spPr>
      </p:pic>
      <p:pic>
        <p:nvPicPr>
          <p:cNvPr id="54279" name="Picture 7" descr="MCj03499930000[1]"/>
          <p:cNvPicPr>
            <a:picLocks noChangeAspect="1" noChangeArrowheads="1"/>
          </p:cNvPicPr>
          <p:nvPr/>
        </p:nvPicPr>
        <p:blipFill>
          <a:blip r:embed="rId3"/>
          <a:srcRect/>
          <a:stretch>
            <a:fillRect/>
          </a:stretch>
        </p:blipFill>
        <p:spPr bwMode="auto">
          <a:xfrm>
            <a:off x="914400" y="2243138"/>
            <a:ext cx="1066800" cy="1795462"/>
          </a:xfrm>
          <a:prstGeom prst="rect">
            <a:avLst/>
          </a:prstGeom>
          <a:noFill/>
        </p:spPr>
      </p:pic>
      <p:pic>
        <p:nvPicPr>
          <p:cNvPr id="54280" name="Picture 8" descr="MCj03499930000[1]"/>
          <p:cNvPicPr>
            <a:picLocks noChangeAspect="1" noChangeArrowheads="1"/>
          </p:cNvPicPr>
          <p:nvPr/>
        </p:nvPicPr>
        <p:blipFill>
          <a:blip r:embed="rId3"/>
          <a:srcRect/>
          <a:stretch>
            <a:fillRect/>
          </a:stretch>
        </p:blipFill>
        <p:spPr bwMode="auto">
          <a:xfrm>
            <a:off x="1066800" y="2395538"/>
            <a:ext cx="1066800" cy="1795462"/>
          </a:xfrm>
          <a:prstGeom prst="rect">
            <a:avLst/>
          </a:prstGeom>
          <a:noFill/>
        </p:spPr>
      </p:pic>
      <p:pic>
        <p:nvPicPr>
          <p:cNvPr id="54281" name="Picture 9" descr="MCj03499930000[1]"/>
          <p:cNvPicPr>
            <a:picLocks noChangeAspect="1" noChangeArrowheads="1"/>
          </p:cNvPicPr>
          <p:nvPr/>
        </p:nvPicPr>
        <p:blipFill>
          <a:blip r:embed="rId3"/>
          <a:srcRect/>
          <a:stretch>
            <a:fillRect/>
          </a:stretch>
        </p:blipFill>
        <p:spPr bwMode="auto">
          <a:xfrm>
            <a:off x="1219200" y="2547938"/>
            <a:ext cx="1066800" cy="1795462"/>
          </a:xfrm>
          <a:prstGeom prst="rect">
            <a:avLst/>
          </a:prstGeom>
          <a:noFill/>
        </p:spPr>
      </p:pic>
      <p:pic>
        <p:nvPicPr>
          <p:cNvPr id="54282" name="Picture 10" descr="MCj03499930000[1]"/>
          <p:cNvPicPr>
            <a:picLocks noChangeAspect="1" noChangeArrowheads="1"/>
          </p:cNvPicPr>
          <p:nvPr/>
        </p:nvPicPr>
        <p:blipFill>
          <a:blip r:embed="rId3"/>
          <a:srcRect/>
          <a:stretch>
            <a:fillRect/>
          </a:stretch>
        </p:blipFill>
        <p:spPr bwMode="auto">
          <a:xfrm>
            <a:off x="1371600" y="2700338"/>
            <a:ext cx="1066800" cy="1795462"/>
          </a:xfrm>
          <a:prstGeom prst="rect">
            <a:avLst/>
          </a:prstGeom>
          <a:noFill/>
        </p:spPr>
      </p:pic>
      <p:pic>
        <p:nvPicPr>
          <p:cNvPr id="54283" name="Picture 11" descr="MCj03499930000[1]"/>
          <p:cNvPicPr>
            <a:picLocks noChangeAspect="1" noChangeArrowheads="1"/>
          </p:cNvPicPr>
          <p:nvPr/>
        </p:nvPicPr>
        <p:blipFill>
          <a:blip r:embed="rId3"/>
          <a:srcRect/>
          <a:stretch>
            <a:fillRect/>
          </a:stretch>
        </p:blipFill>
        <p:spPr bwMode="auto">
          <a:xfrm>
            <a:off x="1524000" y="2852738"/>
            <a:ext cx="1066800" cy="1795462"/>
          </a:xfrm>
          <a:prstGeom prst="rect">
            <a:avLst/>
          </a:prstGeom>
          <a:noFill/>
        </p:spPr>
      </p:pic>
      <p:pic>
        <p:nvPicPr>
          <p:cNvPr id="54284" name="Picture 12" descr="MCj03499930000[1]"/>
          <p:cNvPicPr>
            <a:picLocks noChangeAspect="1" noChangeArrowheads="1"/>
          </p:cNvPicPr>
          <p:nvPr/>
        </p:nvPicPr>
        <p:blipFill>
          <a:blip r:embed="rId3"/>
          <a:srcRect/>
          <a:stretch>
            <a:fillRect/>
          </a:stretch>
        </p:blipFill>
        <p:spPr bwMode="auto">
          <a:xfrm>
            <a:off x="1676400" y="3005138"/>
            <a:ext cx="1066800" cy="1795462"/>
          </a:xfrm>
          <a:prstGeom prst="rect">
            <a:avLst/>
          </a:prstGeom>
          <a:noFill/>
        </p:spPr>
      </p:pic>
      <p:pic>
        <p:nvPicPr>
          <p:cNvPr id="54285" name="Picture 13" descr="MCj03499930000[1]"/>
          <p:cNvPicPr>
            <a:picLocks noChangeAspect="1" noChangeArrowheads="1"/>
          </p:cNvPicPr>
          <p:nvPr/>
        </p:nvPicPr>
        <p:blipFill>
          <a:blip r:embed="rId3"/>
          <a:srcRect/>
          <a:stretch>
            <a:fillRect/>
          </a:stretch>
        </p:blipFill>
        <p:spPr bwMode="auto">
          <a:xfrm>
            <a:off x="1828800" y="3157538"/>
            <a:ext cx="1066800" cy="1795462"/>
          </a:xfrm>
          <a:prstGeom prst="rect">
            <a:avLst/>
          </a:prstGeom>
          <a:noFill/>
        </p:spPr>
      </p:pic>
      <p:pic>
        <p:nvPicPr>
          <p:cNvPr id="54286" name="Picture 14" descr="MCj03499930000[1]"/>
          <p:cNvPicPr>
            <a:picLocks noChangeAspect="1" noChangeArrowheads="1"/>
          </p:cNvPicPr>
          <p:nvPr/>
        </p:nvPicPr>
        <p:blipFill>
          <a:blip r:embed="rId3"/>
          <a:srcRect/>
          <a:stretch>
            <a:fillRect/>
          </a:stretch>
        </p:blipFill>
        <p:spPr bwMode="auto">
          <a:xfrm>
            <a:off x="6400800" y="1447800"/>
            <a:ext cx="1066800" cy="1795463"/>
          </a:xfrm>
          <a:prstGeom prst="rect">
            <a:avLst/>
          </a:prstGeom>
          <a:noFill/>
        </p:spPr>
      </p:pic>
      <p:pic>
        <p:nvPicPr>
          <p:cNvPr id="54287" name="Picture 15" descr="MCj03499930000[1]"/>
          <p:cNvPicPr>
            <a:picLocks noChangeAspect="1" noChangeArrowheads="1"/>
          </p:cNvPicPr>
          <p:nvPr/>
        </p:nvPicPr>
        <p:blipFill>
          <a:blip r:embed="rId3"/>
          <a:srcRect/>
          <a:stretch>
            <a:fillRect/>
          </a:stretch>
        </p:blipFill>
        <p:spPr bwMode="auto">
          <a:xfrm>
            <a:off x="6553200" y="1600200"/>
            <a:ext cx="1066800" cy="1795463"/>
          </a:xfrm>
          <a:prstGeom prst="rect">
            <a:avLst/>
          </a:prstGeom>
          <a:noFill/>
        </p:spPr>
      </p:pic>
      <p:pic>
        <p:nvPicPr>
          <p:cNvPr id="54288" name="Picture 16" descr="MCj03499930000[1]"/>
          <p:cNvPicPr>
            <a:picLocks noChangeAspect="1" noChangeArrowheads="1"/>
          </p:cNvPicPr>
          <p:nvPr/>
        </p:nvPicPr>
        <p:blipFill>
          <a:blip r:embed="rId3"/>
          <a:srcRect/>
          <a:stretch>
            <a:fillRect/>
          </a:stretch>
        </p:blipFill>
        <p:spPr bwMode="auto">
          <a:xfrm>
            <a:off x="6705600" y="1752600"/>
            <a:ext cx="1066800" cy="1795463"/>
          </a:xfrm>
          <a:prstGeom prst="rect">
            <a:avLst/>
          </a:prstGeom>
          <a:noFill/>
        </p:spPr>
      </p:pic>
      <p:pic>
        <p:nvPicPr>
          <p:cNvPr id="54289" name="Picture 17" descr="MCj03499930000[1]"/>
          <p:cNvPicPr>
            <a:picLocks noChangeAspect="1" noChangeArrowheads="1"/>
          </p:cNvPicPr>
          <p:nvPr/>
        </p:nvPicPr>
        <p:blipFill>
          <a:blip r:embed="rId3"/>
          <a:srcRect/>
          <a:stretch>
            <a:fillRect/>
          </a:stretch>
        </p:blipFill>
        <p:spPr bwMode="auto">
          <a:xfrm>
            <a:off x="6858000" y="1905000"/>
            <a:ext cx="1066800" cy="1795463"/>
          </a:xfrm>
          <a:prstGeom prst="rect">
            <a:avLst/>
          </a:prstGeom>
          <a:noFill/>
        </p:spPr>
      </p:pic>
      <p:pic>
        <p:nvPicPr>
          <p:cNvPr id="54290" name="Picture 18" descr="MCj03499930000[1]"/>
          <p:cNvPicPr>
            <a:picLocks noChangeAspect="1" noChangeArrowheads="1"/>
          </p:cNvPicPr>
          <p:nvPr/>
        </p:nvPicPr>
        <p:blipFill>
          <a:blip r:embed="rId3"/>
          <a:srcRect/>
          <a:stretch>
            <a:fillRect/>
          </a:stretch>
        </p:blipFill>
        <p:spPr bwMode="auto">
          <a:xfrm>
            <a:off x="7010400" y="2057400"/>
            <a:ext cx="1066800" cy="1795463"/>
          </a:xfrm>
          <a:prstGeom prst="rect">
            <a:avLst/>
          </a:prstGeom>
          <a:noFill/>
        </p:spPr>
      </p:pic>
      <p:pic>
        <p:nvPicPr>
          <p:cNvPr id="54291" name="Picture 19" descr="MCj03499930000[1]"/>
          <p:cNvPicPr>
            <a:picLocks noChangeAspect="1" noChangeArrowheads="1"/>
          </p:cNvPicPr>
          <p:nvPr/>
        </p:nvPicPr>
        <p:blipFill>
          <a:blip r:embed="rId3"/>
          <a:srcRect/>
          <a:stretch>
            <a:fillRect/>
          </a:stretch>
        </p:blipFill>
        <p:spPr bwMode="auto">
          <a:xfrm>
            <a:off x="7162800" y="2209800"/>
            <a:ext cx="1066800" cy="1795463"/>
          </a:xfrm>
          <a:prstGeom prst="rect">
            <a:avLst/>
          </a:prstGeom>
          <a:noFill/>
        </p:spPr>
      </p:pic>
      <p:pic>
        <p:nvPicPr>
          <p:cNvPr id="54292" name="Picture 20" descr="MCj03499930000[1]"/>
          <p:cNvPicPr>
            <a:picLocks noChangeAspect="1" noChangeArrowheads="1"/>
          </p:cNvPicPr>
          <p:nvPr/>
        </p:nvPicPr>
        <p:blipFill>
          <a:blip r:embed="rId3"/>
          <a:srcRect/>
          <a:stretch>
            <a:fillRect/>
          </a:stretch>
        </p:blipFill>
        <p:spPr bwMode="auto">
          <a:xfrm>
            <a:off x="7315200" y="2362200"/>
            <a:ext cx="1066800" cy="1795463"/>
          </a:xfrm>
          <a:prstGeom prst="rect">
            <a:avLst/>
          </a:prstGeom>
          <a:noFill/>
        </p:spPr>
      </p:pic>
      <p:pic>
        <p:nvPicPr>
          <p:cNvPr id="54293" name="Picture 21" descr="MCj03499930000[1]"/>
          <p:cNvPicPr>
            <a:picLocks noChangeAspect="1" noChangeArrowheads="1"/>
          </p:cNvPicPr>
          <p:nvPr/>
        </p:nvPicPr>
        <p:blipFill>
          <a:blip r:embed="rId3"/>
          <a:srcRect/>
          <a:stretch>
            <a:fillRect/>
          </a:stretch>
        </p:blipFill>
        <p:spPr bwMode="auto">
          <a:xfrm>
            <a:off x="7467600" y="2514600"/>
            <a:ext cx="1066800" cy="1795463"/>
          </a:xfrm>
          <a:prstGeom prst="rect">
            <a:avLst/>
          </a:prstGeom>
          <a:noFill/>
        </p:spPr>
      </p:pic>
      <p:pic>
        <p:nvPicPr>
          <p:cNvPr id="54294" name="Picture 22" descr="MCj03499930000[1]"/>
          <p:cNvPicPr>
            <a:picLocks noChangeAspect="1" noChangeArrowheads="1"/>
          </p:cNvPicPr>
          <p:nvPr/>
        </p:nvPicPr>
        <p:blipFill>
          <a:blip r:embed="rId3"/>
          <a:srcRect/>
          <a:stretch>
            <a:fillRect/>
          </a:stretch>
        </p:blipFill>
        <p:spPr bwMode="auto">
          <a:xfrm>
            <a:off x="7620000" y="2667000"/>
            <a:ext cx="1066800" cy="1795463"/>
          </a:xfrm>
          <a:prstGeom prst="rect">
            <a:avLst/>
          </a:prstGeom>
          <a:noFill/>
        </p:spPr>
      </p:pic>
      <p:pic>
        <p:nvPicPr>
          <p:cNvPr id="54295" name="Picture 23" descr="MCj03499930000[1]"/>
          <p:cNvPicPr>
            <a:picLocks noChangeAspect="1" noChangeArrowheads="1"/>
          </p:cNvPicPr>
          <p:nvPr/>
        </p:nvPicPr>
        <p:blipFill>
          <a:blip r:embed="rId3"/>
          <a:srcRect/>
          <a:stretch>
            <a:fillRect/>
          </a:stretch>
        </p:blipFill>
        <p:spPr bwMode="auto">
          <a:xfrm>
            <a:off x="7772400" y="2819400"/>
            <a:ext cx="1066800" cy="1795463"/>
          </a:xfrm>
          <a:prstGeom prst="rect">
            <a:avLst/>
          </a:prstGeom>
          <a:noFill/>
        </p:spPr>
      </p:pic>
      <p:pic>
        <p:nvPicPr>
          <p:cNvPr id="54296" name="Picture 24"/>
          <p:cNvPicPr>
            <a:picLocks noChangeAspect="1" noChangeArrowheads="1"/>
          </p:cNvPicPr>
          <p:nvPr/>
        </p:nvPicPr>
        <p:blipFill>
          <a:blip r:embed="rId4"/>
          <a:srcRect/>
          <a:stretch>
            <a:fillRect/>
          </a:stretch>
        </p:blipFill>
        <p:spPr bwMode="auto">
          <a:xfrm>
            <a:off x="3581400" y="3581400"/>
            <a:ext cx="638175" cy="695325"/>
          </a:xfrm>
          <a:prstGeom prst="rect">
            <a:avLst/>
          </a:prstGeom>
          <a:noFill/>
          <a:ln w="9525">
            <a:noFill/>
            <a:miter lim="800000"/>
            <a:headEnd/>
            <a:tailEnd/>
          </a:ln>
          <a:effectLst/>
        </p:spPr>
      </p:pic>
      <p:pic>
        <p:nvPicPr>
          <p:cNvPr id="54297" name="Picture 25"/>
          <p:cNvPicPr>
            <a:picLocks noChangeAspect="1" noChangeArrowheads="1"/>
          </p:cNvPicPr>
          <p:nvPr/>
        </p:nvPicPr>
        <p:blipFill>
          <a:blip r:embed="rId4"/>
          <a:srcRect/>
          <a:stretch>
            <a:fillRect/>
          </a:stretch>
        </p:blipFill>
        <p:spPr bwMode="auto">
          <a:xfrm>
            <a:off x="4289425" y="2452688"/>
            <a:ext cx="638175" cy="695325"/>
          </a:xfrm>
          <a:prstGeom prst="rect">
            <a:avLst/>
          </a:prstGeom>
          <a:noFill/>
          <a:ln w="9525">
            <a:noFill/>
            <a:miter lim="800000"/>
            <a:headEnd/>
            <a:tailEnd/>
          </a:ln>
          <a:effectLst/>
        </p:spPr>
      </p:pic>
      <p:pic>
        <p:nvPicPr>
          <p:cNvPr id="54298" name="Picture 26"/>
          <p:cNvPicPr>
            <a:picLocks noChangeAspect="1" noChangeArrowheads="1"/>
          </p:cNvPicPr>
          <p:nvPr/>
        </p:nvPicPr>
        <p:blipFill>
          <a:blip r:embed="rId4"/>
          <a:srcRect/>
          <a:stretch>
            <a:fillRect/>
          </a:stretch>
        </p:blipFill>
        <p:spPr bwMode="auto">
          <a:xfrm>
            <a:off x="5257800" y="3657600"/>
            <a:ext cx="638175" cy="695325"/>
          </a:xfrm>
          <a:prstGeom prst="rect">
            <a:avLst/>
          </a:prstGeom>
          <a:noFill/>
          <a:ln w="9525">
            <a:noFill/>
            <a:miter lim="800000"/>
            <a:headEnd/>
            <a:tailEnd/>
          </a:ln>
          <a:effectLst/>
        </p:spPr>
      </p:pic>
      <p:sp>
        <p:nvSpPr>
          <p:cNvPr id="54299" name="Text Box 27"/>
          <p:cNvSpPr txBox="1">
            <a:spLocks noChangeArrowheads="1"/>
          </p:cNvSpPr>
          <p:nvPr/>
        </p:nvSpPr>
        <p:spPr bwMode="auto">
          <a:xfrm>
            <a:off x="3756025" y="4191000"/>
            <a:ext cx="5873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AP</a:t>
            </a:r>
          </a:p>
        </p:txBody>
      </p:sp>
      <p:sp>
        <p:nvSpPr>
          <p:cNvPr id="54300" name="Text Box 28"/>
          <p:cNvSpPr txBox="1">
            <a:spLocks noChangeArrowheads="1"/>
          </p:cNvSpPr>
          <p:nvPr/>
        </p:nvSpPr>
        <p:spPr bwMode="auto">
          <a:xfrm>
            <a:off x="5280025" y="4191000"/>
            <a:ext cx="8921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Client</a:t>
            </a:r>
          </a:p>
        </p:txBody>
      </p:sp>
      <p:sp>
        <p:nvSpPr>
          <p:cNvPr id="54301" name="Text Box 29"/>
          <p:cNvSpPr txBox="1">
            <a:spLocks noChangeArrowheads="1"/>
          </p:cNvSpPr>
          <p:nvPr/>
        </p:nvSpPr>
        <p:spPr bwMode="auto">
          <a:xfrm>
            <a:off x="4213225" y="3062288"/>
            <a:ext cx="892175"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Sniffer</a:t>
            </a:r>
          </a:p>
        </p:txBody>
      </p:sp>
      <p:sp>
        <p:nvSpPr>
          <p:cNvPr id="54302" name="Line 30"/>
          <p:cNvSpPr>
            <a:spLocks noChangeShapeType="1"/>
          </p:cNvSpPr>
          <p:nvPr/>
        </p:nvSpPr>
        <p:spPr bwMode="auto">
          <a:xfrm flipH="1">
            <a:off x="4267200" y="3886200"/>
            <a:ext cx="914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03" name="Line 31"/>
          <p:cNvSpPr>
            <a:spLocks noChangeShapeType="1"/>
          </p:cNvSpPr>
          <p:nvPr/>
        </p:nvSpPr>
        <p:spPr bwMode="auto">
          <a:xfrm>
            <a:off x="4267200" y="4114800"/>
            <a:ext cx="9906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04" name="Text Box 32"/>
          <p:cNvSpPr txBox="1">
            <a:spLocks noChangeArrowheads="1"/>
          </p:cNvSpPr>
          <p:nvPr/>
        </p:nvSpPr>
        <p:spPr bwMode="auto">
          <a:xfrm>
            <a:off x="1012825" y="5105400"/>
            <a:ext cx="19589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Surrounding APs</a:t>
            </a:r>
          </a:p>
        </p:txBody>
      </p:sp>
      <p:sp>
        <p:nvSpPr>
          <p:cNvPr id="54305" name="Text Box 33"/>
          <p:cNvSpPr txBox="1">
            <a:spLocks noChangeArrowheads="1"/>
          </p:cNvSpPr>
          <p:nvPr/>
        </p:nvSpPr>
        <p:spPr bwMode="auto">
          <a:xfrm>
            <a:off x="7108825" y="5105400"/>
            <a:ext cx="19589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Surrounding APs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91" name="Rectangle 15"/>
          <p:cNvSpPr>
            <a:spLocks noGrp="1" noChangeArrowheads="1"/>
          </p:cNvSpPr>
          <p:nvPr>
            <p:ph type="title"/>
          </p:nvPr>
        </p:nvSpPr>
        <p:spPr>
          <a:xfrm>
            <a:off x="1143000" y="381000"/>
            <a:ext cx="7772400" cy="838200"/>
          </a:xfrm>
        </p:spPr>
        <p:txBody>
          <a:bodyPr/>
          <a:lstStyle/>
          <a:p>
            <a:r>
              <a:rPr lang="en-US" sz="3200" dirty="0" smtClean="0"/>
              <a:t>Using </a:t>
            </a:r>
            <a:r>
              <a:rPr lang="en-US" sz="3200" dirty="0"/>
              <a:t>non-overlapping</a:t>
            </a:r>
            <a:r>
              <a:rPr lang="en-US" sz="3200" dirty="0" smtClean="0"/>
              <a:t> channels</a:t>
            </a:r>
            <a:endParaRPr lang="en-US" sz="6000" dirty="0"/>
          </a:p>
        </p:txBody>
      </p:sp>
      <p:graphicFrame>
        <p:nvGraphicFramePr>
          <p:cNvPr id="24585" name="Object 9"/>
          <p:cNvGraphicFramePr>
            <a:graphicFrameLocks noChangeAspect="1"/>
          </p:cNvGraphicFramePr>
          <p:nvPr>
            <p:ph sz="quarter" idx="1"/>
          </p:nvPr>
        </p:nvGraphicFramePr>
        <p:xfrm>
          <a:off x="1343025" y="1524000"/>
          <a:ext cx="3408363" cy="2247900"/>
        </p:xfrm>
        <a:graphic>
          <a:graphicData uri="http://schemas.openxmlformats.org/presentationml/2006/ole">
            <p:oleObj spid="_x0000_s735234" name="Chart" r:id="rId4" imgW="5905500" imgH="3895725" progId="Excel.Chart.8">
              <p:embed/>
            </p:oleObj>
          </a:graphicData>
        </a:graphic>
      </p:graphicFrame>
      <p:graphicFrame>
        <p:nvGraphicFramePr>
          <p:cNvPr id="24586" name="Object 10"/>
          <p:cNvGraphicFramePr>
            <a:graphicFrameLocks noChangeAspect="1"/>
          </p:cNvGraphicFramePr>
          <p:nvPr>
            <p:ph sz="quarter" idx="2"/>
          </p:nvPr>
        </p:nvGraphicFramePr>
        <p:xfrm>
          <a:off x="1289050" y="3924300"/>
          <a:ext cx="3517900" cy="2247900"/>
        </p:xfrm>
        <a:graphic>
          <a:graphicData uri="http://schemas.openxmlformats.org/presentationml/2006/ole">
            <p:oleObj spid="_x0000_s735235" name="Chart" r:id="rId5" imgW="6096000" imgH="3895725" progId="Excel.Chart.8">
              <p:embed/>
            </p:oleObj>
          </a:graphicData>
        </a:graphic>
      </p:graphicFrame>
      <p:sp>
        <p:nvSpPr>
          <p:cNvPr id="24594" name="Text Box 18"/>
          <p:cNvSpPr txBox="1">
            <a:spLocks noChangeArrowheads="1"/>
          </p:cNvSpPr>
          <p:nvPr/>
        </p:nvSpPr>
        <p:spPr bwMode="auto">
          <a:xfrm>
            <a:off x="5334000" y="1828800"/>
            <a:ext cx="3429000" cy="3392488"/>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Throughput and retry rate with no interference</a:t>
            </a:r>
          </a:p>
          <a:p>
            <a:pPr algn="l">
              <a:spcBef>
                <a:spcPct val="50000"/>
              </a:spcBef>
            </a:pPr>
            <a:r>
              <a:rPr lang="en-US" dirty="0" err="1">
                <a:sym typeface="Wingdings" charset="2"/>
              </a:rPr>
              <a:t></a:t>
            </a:r>
            <a:r>
              <a:rPr lang="en-US" dirty="0">
                <a:sym typeface="Wingdings" charset="2"/>
              </a:rPr>
              <a:t> Same for any channel</a:t>
            </a: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Throughput and retry rate with interference on channel 1</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76200"/>
            <a:ext cx="7772400" cy="1143000"/>
          </a:xfrm>
        </p:spPr>
        <p:txBody>
          <a:bodyPr/>
          <a:lstStyle/>
          <a:p>
            <a:r>
              <a:rPr lang="en-US" dirty="0" smtClean="0"/>
              <a:t>Overlapping channels</a:t>
            </a:r>
            <a:endParaRPr lang="en-US" dirty="0"/>
          </a:p>
        </p:txBody>
      </p:sp>
      <p:graphicFrame>
        <p:nvGraphicFramePr>
          <p:cNvPr id="35847" name="Object 7"/>
          <p:cNvGraphicFramePr>
            <a:graphicFrameLocks noChangeAspect="1"/>
          </p:cNvGraphicFramePr>
          <p:nvPr>
            <p:ph sz="quarter" idx="1"/>
          </p:nvPr>
        </p:nvGraphicFramePr>
        <p:xfrm>
          <a:off x="1347788" y="1524000"/>
          <a:ext cx="3398837" cy="2247900"/>
        </p:xfrm>
        <a:graphic>
          <a:graphicData uri="http://schemas.openxmlformats.org/presentationml/2006/ole">
            <p:oleObj spid="_x0000_s740354" name="Chart" r:id="rId4" imgW="5934075" imgH="3924300" progId="Excel.Chart.8">
              <p:embed/>
            </p:oleObj>
          </a:graphicData>
        </a:graphic>
      </p:graphicFrame>
      <p:graphicFrame>
        <p:nvGraphicFramePr>
          <p:cNvPr id="35848" name="Object 8"/>
          <p:cNvGraphicFramePr>
            <a:graphicFrameLocks noChangeAspect="1"/>
          </p:cNvGraphicFramePr>
          <p:nvPr>
            <p:ph sz="quarter" idx="2"/>
          </p:nvPr>
        </p:nvGraphicFramePr>
        <p:xfrm>
          <a:off x="1168400" y="3924300"/>
          <a:ext cx="3757613" cy="2247900"/>
        </p:xfrm>
        <a:graphic>
          <a:graphicData uri="http://schemas.openxmlformats.org/presentationml/2006/ole">
            <p:oleObj spid="_x0000_s740355" name="Chart" r:id="rId5" imgW="6067425" imgH="3629025" progId="Excel.Chart.8">
              <p:embed/>
            </p:oleObj>
          </a:graphicData>
        </a:graphic>
      </p:graphicFrame>
      <p:sp>
        <p:nvSpPr>
          <p:cNvPr id="35849" name="Text Box 9"/>
          <p:cNvSpPr txBox="1">
            <a:spLocks noChangeArrowheads="1"/>
          </p:cNvSpPr>
          <p:nvPr/>
        </p:nvSpPr>
        <p:spPr bwMode="auto">
          <a:xfrm>
            <a:off x="5334000" y="1941512"/>
            <a:ext cx="3429000" cy="3392488"/>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Throughput and retry rate with interference on channel 4</a:t>
            </a:r>
          </a:p>
          <a:p>
            <a:pPr algn="l">
              <a:spcBef>
                <a:spcPct val="50000"/>
              </a:spcBef>
            </a:pPr>
            <a:r>
              <a:rPr lang="en-US" dirty="0" err="1">
                <a:sym typeface="Wingdings" charset="2"/>
              </a:rPr>
              <a:t></a:t>
            </a:r>
            <a:r>
              <a:rPr lang="en-US" dirty="0">
                <a:sym typeface="Wingdings" charset="2"/>
              </a:rPr>
              <a:t> Better than channel 6</a:t>
            </a: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Throughput and retry rate with interference on channel 8</a:t>
            </a:r>
          </a:p>
          <a:p>
            <a:pPr algn="l">
              <a:spcBef>
                <a:spcPct val="50000"/>
              </a:spcBef>
            </a:pPr>
            <a:r>
              <a:rPr lang="en-US" dirty="0" err="1">
                <a:sym typeface="Wingdings" charset="2"/>
              </a:rPr>
              <a:t></a:t>
            </a:r>
            <a:r>
              <a:rPr lang="en-US" dirty="0">
                <a:sym typeface="Wingdings" charset="2"/>
              </a:rPr>
              <a:t> Better than channel 6</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76200"/>
            <a:ext cx="7772400" cy="1143000"/>
          </a:xfrm>
        </p:spPr>
        <p:txBody>
          <a:bodyPr/>
          <a:lstStyle/>
          <a:p>
            <a:r>
              <a:rPr lang="en-US"/>
              <a:t>Experiment 2</a:t>
            </a:r>
            <a:br>
              <a:rPr lang="en-US"/>
            </a:br>
            <a:r>
              <a:rPr lang="en-US" sz="2000"/>
              <a:t>Experimental setup</a:t>
            </a:r>
            <a:endParaRPr lang="en-US"/>
          </a:p>
        </p:txBody>
      </p:sp>
      <p:sp>
        <p:nvSpPr>
          <p:cNvPr id="52227" name="Rectangle 3"/>
          <p:cNvSpPr>
            <a:spLocks noGrp="1" noChangeArrowheads="1"/>
          </p:cNvSpPr>
          <p:nvPr>
            <p:ph type="body" idx="1"/>
          </p:nvPr>
        </p:nvSpPr>
        <p:spPr>
          <a:xfrm>
            <a:off x="1182688" y="1600201"/>
            <a:ext cx="7772400" cy="2667000"/>
          </a:xfrm>
        </p:spPr>
        <p:txBody>
          <a:bodyPr/>
          <a:lstStyle/>
          <a:p>
            <a:r>
              <a:rPr lang="en-US" sz="2400" dirty="0"/>
              <a:t>ORBIT wireless test-bed</a:t>
            </a:r>
          </a:p>
          <a:p>
            <a:pPr lvl="1"/>
            <a:r>
              <a:rPr lang="en-US" sz="2000" dirty="0"/>
              <a:t>Grid of 20x20 wireless nodes</a:t>
            </a:r>
          </a:p>
          <a:p>
            <a:pPr lvl="1"/>
            <a:r>
              <a:rPr lang="en-US" sz="2000" dirty="0"/>
              <a:t>Used only maximum bit-rate of 11 Mb/</a:t>
            </a:r>
            <a:r>
              <a:rPr lang="en-US" sz="2000" dirty="0" err="1"/>
              <a:t>s</a:t>
            </a:r>
            <a:r>
              <a:rPr lang="en-US" sz="2000" dirty="0"/>
              <a:t> (no ARF)</a:t>
            </a:r>
          </a:p>
          <a:p>
            <a:pPr lvl="1"/>
            <a:r>
              <a:rPr lang="en-US" sz="2000" dirty="0"/>
              <a:t>G.711 CBR</a:t>
            </a:r>
          </a:p>
          <a:p>
            <a:pPr lvl="1"/>
            <a:r>
              <a:rPr lang="en-US" sz="2000" dirty="0"/>
              <a:t>Number of clients always exceeding the network capacity (CBR @ 11Mb/s </a:t>
            </a:r>
            <a:r>
              <a:rPr lang="en-US" sz="2000" dirty="0" err="1">
                <a:sym typeface="Wingdings" charset="2"/>
              </a:rPr>
              <a:t></a:t>
            </a:r>
            <a:r>
              <a:rPr lang="en-US" sz="2000" dirty="0">
                <a:sym typeface="Wingdings" charset="2"/>
              </a:rPr>
              <a:t> 10 concurrent calls)</a:t>
            </a:r>
            <a:endParaRPr lang="en-US" sz="2000" dirty="0"/>
          </a:p>
        </p:txBody>
      </p:sp>
      <p:pic>
        <p:nvPicPr>
          <p:cNvPr id="52228" name="Picture 4"/>
          <p:cNvPicPr>
            <a:picLocks noChangeAspect="1" noChangeArrowheads="1"/>
          </p:cNvPicPr>
          <p:nvPr/>
        </p:nvPicPr>
        <p:blipFill>
          <a:blip r:embed="rId3"/>
          <a:srcRect/>
          <a:stretch>
            <a:fillRect/>
          </a:stretch>
        </p:blipFill>
        <p:spPr bwMode="auto">
          <a:xfrm>
            <a:off x="2286000" y="4240213"/>
            <a:ext cx="5105400" cy="2386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November 2008</a:t>
            </a:r>
            <a:endParaRPr lang="en-US"/>
          </a:p>
        </p:txBody>
      </p:sp>
      <p:sp>
        <p:nvSpPr>
          <p:cNvPr id="251906"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Caching</a:t>
            </a:r>
          </a:p>
        </p:txBody>
      </p:sp>
      <p:sp>
        <p:nvSpPr>
          <p:cNvPr id="251907" name="Rectangle 3"/>
          <p:cNvSpPr>
            <a:spLocks noGrp="1" noChangeArrowheads="1"/>
          </p:cNvSpPr>
          <p:nvPr>
            <p:ph type="body" idx="1"/>
          </p:nvPr>
        </p:nvSpPr>
        <p:spPr>
          <a:xfrm>
            <a:off x="1182688" y="1600200"/>
            <a:ext cx="7772400" cy="3352800"/>
          </a:xfrm>
        </p:spPr>
        <p:txBody>
          <a:bodyPr/>
          <a:lstStyle/>
          <a:p>
            <a:pPr>
              <a:lnSpc>
                <a:spcPct val="90000"/>
              </a:lnSpc>
            </a:pPr>
            <a:r>
              <a:rPr lang="en-US" altLang="ko-KR">
                <a:ea typeface="굴림" charset="-127"/>
                <a:cs typeface="굴림" charset="-127"/>
              </a:rPr>
              <a:t>Background</a:t>
            </a:r>
          </a:p>
          <a:p>
            <a:pPr lvl="1">
              <a:lnSpc>
                <a:spcPct val="90000"/>
              </a:lnSpc>
            </a:pPr>
            <a:r>
              <a:rPr lang="en-US" altLang="ko-KR">
                <a:ea typeface="굴림" charset="-127"/>
                <a:cs typeface="굴림" charset="-127"/>
              </a:rPr>
              <a:t>Spatial locality (Office, school, campus…)</a:t>
            </a:r>
          </a:p>
          <a:p>
            <a:pPr>
              <a:lnSpc>
                <a:spcPct val="90000"/>
              </a:lnSpc>
            </a:pPr>
            <a:r>
              <a:rPr lang="en-US" altLang="ko-KR">
                <a:ea typeface="굴림" charset="-127"/>
                <a:cs typeface="굴림" charset="-127"/>
              </a:rPr>
              <a:t>Algorithm</a:t>
            </a:r>
          </a:p>
          <a:p>
            <a:pPr lvl="1">
              <a:lnSpc>
                <a:spcPct val="90000"/>
              </a:lnSpc>
            </a:pPr>
            <a:r>
              <a:rPr lang="en-US" altLang="ko-KR">
                <a:ea typeface="굴림" charset="-127"/>
                <a:cs typeface="굴림" charset="-127"/>
              </a:rPr>
              <a:t>After scanning, store the candidate AP info into cache (key=current AP).</a:t>
            </a:r>
          </a:p>
          <a:p>
            <a:pPr lvl="1">
              <a:lnSpc>
                <a:spcPct val="90000"/>
              </a:lnSpc>
            </a:pPr>
            <a:r>
              <a:rPr lang="en-US" altLang="ko-KR">
                <a:ea typeface="굴림" charset="-127"/>
                <a:cs typeface="굴림" charset="-127"/>
              </a:rPr>
              <a:t>Use the AP info in cache for association without scanning when handoff happens.</a:t>
            </a:r>
          </a:p>
          <a:p>
            <a:pPr>
              <a:lnSpc>
                <a:spcPct val="90000"/>
              </a:lnSpc>
            </a:pPr>
            <a:endParaRPr lang="ko-KR" altLang="en-US" sz="2800" i="1">
              <a:ea typeface="굴림" charset="-127"/>
              <a:cs typeface="굴림" charset="-127"/>
            </a:endParaRPr>
          </a:p>
        </p:txBody>
      </p:sp>
      <p:graphicFrame>
        <p:nvGraphicFramePr>
          <p:cNvPr id="251908" name="Group 4"/>
          <p:cNvGraphicFramePr>
            <a:graphicFrameLocks noGrp="1"/>
          </p:cNvGraphicFramePr>
          <p:nvPr/>
        </p:nvGraphicFramePr>
        <p:xfrm>
          <a:off x="1979613" y="5157788"/>
          <a:ext cx="5181600" cy="1356678"/>
        </p:xfrm>
        <a:graphic>
          <a:graphicData uri="http://schemas.openxmlformats.org/drawingml/2006/table">
            <a:tbl>
              <a:tblPr/>
              <a:tblGrid>
                <a:gridCol w="381000"/>
                <a:gridCol w="1219200"/>
                <a:gridCol w="1524000"/>
                <a:gridCol w="2057400"/>
              </a:tblGrid>
              <a:tr h="3508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Key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AP2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Current 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Next best 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Second best 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sz="quarter"/>
          </p:nvPr>
        </p:nvSpPr>
        <p:spPr>
          <a:xfrm>
            <a:off x="1143000" y="76200"/>
            <a:ext cx="7772400" cy="1143000"/>
          </a:xfrm>
        </p:spPr>
        <p:txBody>
          <a:bodyPr/>
          <a:lstStyle/>
          <a:p>
            <a:r>
              <a:rPr lang="en-US" dirty="0" smtClean="0"/>
              <a:t>Non-overlapping channels</a:t>
            </a:r>
            <a:endParaRPr lang="en-US" dirty="0"/>
          </a:p>
        </p:txBody>
      </p:sp>
      <p:graphicFrame>
        <p:nvGraphicFramePr>
          <p:cNvPr id="37898" name="Object 10"/>
          <p:cNvGraphicFramePr>
            <a:graphicFrameLocks noChangeAspect="1"/>
          </p:cNvGraphicFramePr>
          <p:nvPr>
            <p:ph sz="quarter" idx="1"/>
          </p:nvPr>
        </p:nvGraphicFramePr>
        <p:xfrm>
          <a:off x="1641475" y="1524000"/>
          <a:ext cx="2811463" cy="2247900"/>
        </p:xfrm>
        <a:graphic>
          <a:graphicData uri="http://schemas.openxmlformats.org/presentationml/2006/ole">
            <p:oleObj spid="_x0000_s746498" name="Chart" r:id="rId4" imgW="5895975" imgH="4714875" progId="Excel.Chart.8">
              <p:embed/>
            </p:oleObj>
          </a:graphicData>
        </a:graphic>
      </p:graphicFrame>
      <p:graphicFrame>
        <p:nvGraphicFramePr>
          <p:cNvPr id="37903" name="Object 15"/>
          <p:cNvGraphicFramePr>
            <a:graphicFrameLocks noChangeAspect="1"/>
          </p:cNvGraphicFramePr>
          <p:nvPr>
            <p:ph sz="quarter" idx="3"/>
          </p:nvPr>
        </p:nvGraphicFramePr>
        <p:xfrm>
          <a:off x="1643063" y="3924300"/>
          <a:ext cx="2809875" cy="2247900"/>
        </p:xfrm>
        <a:graphic>
          <a:graphicData uri="http://schemas.openxmlformats.org/presentationml/2006/ole">
            <p:oleObj spid="_x0000_s746499" name="Chart" r:id="rId5" imgW="5905500" imgH="4724400" progId="Excel.Chart.8">
              <p:embed/>
            </p:oleObj>
          </a:graphicData>
        </a:graphic>
      </p:graphicFrame>
      <p:sp>
        <p:nvSpPr>
          <p:cNvPr id="37904" name="Text Box 16"/>
          <p:cNvSpPr txBox="1">
            <a:spLocks noChangeArrowheads="1"/>
          </p:cNvSpPr>
          <p:nvPr/>
        </p:nvSpPr>
        <p:spPr bwMode="auto">
          <a:xfrm>
            <a:off x="5257800" y="1752600"/>
            <a:ext cx="3429000" cy="3255963"/>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a:t>
            </a:r>
            <a:r>
              <a:rPr lang="en-US" dirty="0" smtClean="0"/>
              <a:t>AP1: channel </a:t>
            </a:r>
            <a:r>
              <a:rPr lang="en-US" dirty="0"/>
              <a:t>1</a:t>
            </a:r>
          </a:p>
          <a:p>
            <a:pPr algn="l">
              <a:spcBef>
                <a:spcPct val="50000"/>
              </a:spcBef>
              <a:buFontTx/>
              <a:buChar char="•"/>
            </a:pPr>
            <a:r>
              <a:rPr lang="en-US" dirty="0"/>
              <a:t> </a:t>
            </a:r>
            <a:r>
              <a:rPr lang="en-US" dirty="0" smtClean="0"/>
              <a:t>AP2: channel 6</a:t>
            </a:r>
            <a:endParaRPr lang="en-US" dirty="0"/>
          </a:p>
          <a:p>
            <a:pPr algn="l">
              <a:spcBef>
                <a:spcPct val="50000"/>
              </a:spcBef>
              <a:buFontTx/>
              <a:buChar char="•"/>
            </a:pPr>
            <a:r>
              <a:rPr lang="en-US" dirty="0" smtClean="0"/>
              <a:t> 43 clients</a:t>
            </a:r>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AP1 and AP2</a:t>
            </a:r>
            <a:r>
              <a:rPr lang="en-US" dirty="0" smtClean="0"/>
              <a:t> use channel </a:t>
            </a:r>
            <a:r>
              <a:rPr lang="en-US" dirty="0"/>
              <a:t>1</a:t>
            </a:r>
          </a:p>
          <a:p>
            <a:pPr algn="l">
              <a:spcBef>
                <a:spcPct val="50000"/>
              </a:spcBef>
              <a:buFontTx/>
              <a:buChar char="•"/>
            </a:pPr>
            <a:r>
              <a:rPr lang="en-US" dirty="0" smtClean="0"/>
              <a:t> 43 clients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1143000" y="76200"/>
            <a:ext cx="7772400" cy="1143000"/>
          </a:xfrm>
        </p:spPr>
        <p:txBody>
          <a:bodyPr/>
          <a:lstStyle/>
          <a:p>
            <a:r>
              <a:rPr lang="en-US" dirty="0" smtClean="0"/>
              <a:t>Overlapping channels</a:t>
            </a:r>
            <a:endParaRPr lang="en-US" dirty="0"/>
          </a:p>
        </p:txBody>
      </p:sp>
      <p:graphicFrame>
        <p:nvGraphicFramePr>
          <p:cNvPr id="43016" name="Object 8"/>
          <p:cNvGraphicFramePr>
            <a:graphicFrameLocks noChangeAspect="1"/>
          </p:cNvGraphicFramePr>
          <p:nvPr>
            <p:ph sz="quarter" idx="1"/>
          </p:nvPr>
        </p:nvGraphicFramePr>
        <p:xfrm>
          <a:off x="1598613" y="1524000"/>
          <a:ext cx="2898775" cy="2247900"/>
        </p:xfrm>
        <a:graphic>
          <a:graphicData uri="http://schemas.openxmlformats.org/presentationml/2006/ole">
            <p:oleObj spid="_x0000_s748546" name="Chart" r:id="rId4" imgW="5895975" imgH="4572000" progId="Excel.Chart.8">
              <p:embed/>
            </p:oleObj>
          </a:graphicData>
        </a:graphic>
      </p:graphicFrame>
      <p:graphicFrame>
        <p:nvGraphicFramePr>
          <p:cNvPr id="43017" name="Object 9"/>
          <p:cNvGraphicFramePr>
            <a:graphicFrameLocks noChangeAspect="1"/>
          </p:cNvGraphicFramePr>
          <p:nvPr>
            <p:ph sz="quarter" idx="2"/>
          </p:nvPr>
        </p:nvGraphicFramePr>
        <p:xfrm>
          <a:off x="1454150" y="3924300"/>
          <a:ext cx="3186113" cy="2247900"/>
        </p:xfrm>
        <a:graphic>
          <a:graphicData uri="http://schemas.openxmlformats.org/presentationml/2006/ole">
            <p:oleObj spid="_x0000_s748547" name="Chart" r:id="rId5" imgW="5791200" imgH="4086225" progId="Excel.Chart.8">
              <p:embed/>
            </p:oleObj>
          </a:graphicData>
        </a:graphic>
      </p:graphicFrame>
      <p:sp>
        <p:nvSpPr>
          <p:cNvPr id="43018" name="Text Box 10"/>
          <p:cNvSpPr txBox="1">
            <a:spLocks noChangeArrowheads="1"/>
          </p:cNvSpPr>
          <p:nvPr/>
        </p:nvSpPr>
        <p:spPr bwMode="auto">
          <a:xfrm>
            <a:off x="5257800" y="1828800"/>
            <a:ext cx="3505200" cy="3255963"/>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a:t>
            </a:r>
            <a:r>
              <a:rPr lang="en-US" dirty="0" smtClean="0"/>
              <a:t>AP1</a:t>
            </a:r>
            <a:r>
              <a:rPr lang="en-US" dirty="0"/>
              <a:t>:</a:t>
            </a:r>
            <a:r>
              <a:rPr lang="en-US" dirty="0" smtClean="0"/>
              <a:t> channel </a:t>
            </a:r>
            <a:r>
              <a:rPr lang="en-US" dirty="0"/>
              <a:t>1</a:t>
            </a:r>
          </a:p>
          <a:p>
            <a:pPr algn="l">
              <a:spcBef>
                <a:spcPct val="50000"/>
              </a:spcBef>
              <a:buFontTx/>
              <a:buChar char="•"/>
            </a:pPr>
            <a:r>
              <a:rPr lang="en-US" dirty="0"/>
              <a:t> </a:t>
            </a:r>
            <a:r>
              <a:rPr lang="en-US" dirty="0" smtClean="0"/>
              <a:t>AP2: channel </a:t>
            </a:r>
            <a:r>
              <a:rPr lang="en-US" dirty="0"/>
              <a:t>4</a:t>
            </a:r>
          </a:p>
          <a:p>
            <a:pPr algn="l">
              <a:spcBef>
                <a:spcPct val="50000"/>
              </a:spcBef>
              <a:buFontTx/>
              <a:buChar char="•"/>
            </a:pPr>
            <a:r>
              <a:rPr lang="en-US" dirty="0" smtClean="0"/>
              <a:t> 67 clients</a:t>
            </a:r>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AP1 and AP2 </a:t>
            </a:r>
            <a:r>
              <a:rPr lang="en-US" dirty="0" smtClean="0"/>
              <a:t>use </a:t>
            </a:r>
            <a:r>
              <a:rPr lang="en-US" dirty="0" err="1"/>
              <a:t>c</a:t>
            </a:r>
            <a:r>
              <a:rPr lang="en-US" dirty="0" err="1" smtClean="0"/>
              <a:t>h</a:t>
            </a:r>
            <a:r>
              <a:rPr lang="en-US" dirty="0"/>
              <a:t>. 4</a:t>
            </a:r>
          </a:p>
          <a:p>
            <a:pPr algn="l">
              <a:spcBef>
                <a:spcPct val="50000"/>
              </a:spcBef>
              <a:buFontTx/>
              <a:buChar char="•"/>
            </a:pPr>
            <a:r>
              <a:rPr lang="en-US" dirty="0" smtClean="0"/>
              <a:t> 67 clients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76200"/>
            <a:ext cx="7772400" cy="1143000"/>
          </a:xfrm>
        </p:spPr>
        <p:txBody>
          <a:bodyPr/>
          <a:lstStyle/>
          <a:p>
            <a:r>
              <a:rPr lang="en-US" dirty="0" smtClean="0"/>
              <a:t>Results</a:t>
            </a:r>
            <a:endParaRPr lang="en-US" dirty="0"/>
          </a:p>
        </p:txBody>
      </p:sp>
      <p:sp>
        <p:nvSpPr>
          <p:cNvPr id="48131" name="Rectangle 3"/>
          <p:cNvSpPr>
            <a:spLocks noGrp="1" noChangeArrowheads="1"/>
          </p:cNvSpPr>
          <p:nvPr>
            <p:ph type="body" idx="1"/>
          </p:nvPr>
        </p:nvSpPr>
        <p:spPr>
          <a:xfrm>
            <a:off x="1143000" y="1676400"/>
            <a:ext cx="7772400" cy="5105400"/>
          </a:xfrm>
        </p:spPr>
        <p:txBody>
          <a:bodyPr/>
          <a:lstStyle/>
          <a:p>
            <a:pPr>
              <a:lnSpc>
                <a:spcPct val="90000"/>
              </a:lnSpc>
            </a:pPr>
            <a:r>
              <a:rPr lang="en-US" sz="2400" dirty="0"/>
              <a:t>When using two APs on the same channel</a:t>
            </a:r>
          </a:p>
          <a:p>
            <a:pPr lvl="1">
              <a:lnSpc>
                <a:spcPct val="90000"/>
              </a:lnSpc>
            </a:pPr>
            <a:r>
              <a:rPr lang="en-US" sz="2000" dirty="0"/>
              <a:t>Throughput decreases drastically</a:t>
            </a:r>
          </a:p>
          <a:p>
            <a:pPr lvl="1">
              <a:lnSpc>
                <a:spcPct val="90000"/>
              </a:lnSpc>
            </a:pPr>
            <a:r>
              <a:rPr lang="en-US" sz="2000" dirty="0"/>
              <a:t>Physical-error rate and retry rate increase</a:t>
            </a:r>
          </a:p>
          <a:p>
            <a:pPr lvl="1">
              <a:lnSpc>
                <a:spcPct val="90000"/>
              </a:lnSpc>
            </a:pPr>
            <a:endParaRPr lang="en-US" sz="2000" dirty="0"/>
          </a:p>
          <a:p>
            <a:pPr>
              <a:lnSpc>
                <a:spcPct val="90000"/>
              </a:lnSpc>
            </a:pPr>
            <a:r>
              <a:rPr lang="en-US" sz="2400" dirty="0"/>
              <a:t>Using two APs on two overlapping channels performs much better than using the same non-overlapping channel</a:t>
            </a:r>
          </a:p>
          <a:p>
            <a:pPr lvl="1">
              <a:lnSpc>
                <a:spcPct val="90000"/>
              </a:lnSpc>
            </a:pPr>
            <a:endParaRPr lang="en-US" sz="2000" dirty="0">
              <a:sym typeface="Wingdings" charset="2"/>
            </a:endParaRPr>
          </a:p>
          <a:p>
            <a:pPr lvl="1">
              <a:lnSpc>
                <a:spcPct val="90000"/>
              </a:lnSpc>
              <a:buFont typeface="Wingdings" charset="2"/>
              <a:buChar char="à"/>
            </a:pPr>
            <a:r>
              <a:rPr lang="en-US" sz="2000" dirty="0"/>
              <a:t>Do not deploy multiple APs on the same non-overlapping channels</a:t>
            </a:r>
          </a:p>
          <a:p>
            <a:pPr lvl="1">
              <a:lnSpc>
                <a:spcPct val="90000"/>
              </a:lnSpc>
              <a:buFont typeface="Wingdings" charset="2"/>
              <a:buChar char="à"/>
            </a:pPr>
            <a:endParaRPr lang="en-US" sz="2000" dirty="0"/>
          </a:p>
          <a:p>
            <a:pPr lvl="1">
              <a:lnSpc>
                <a:spcPct val="90000"/>
              </a:lnSpc>
              <a:buFont typeface="Wingdings" charset="2"/>
              <a:buChar char="à"/>
            </a:pPr>
            <a:r>
              <a:rPr lang="en-US" sz="2000" dirty="0">
                <a:sym typeface="Wingdings" charset="2"/>
              </a:rPr>
              <a:t>USE OVERLAPPING CHANNELS!</a:t>
            </a:r>
          </a:p>
          <a:p>
            <a:pPr lvl="1">
              <a:lnSpc>
                <a:spcPct val="90000"/>
              </a:lnSpc>
              <a:buFont typeface="Wingdings" charset="2"/>
              <a:buChar char="à"/>
            </a:pPr>
            <a:endParaRPr lang="en-US" sz="20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Channel selection algorithm</a:t>
            </a:r>
            <a:endParaRPr lang="en-US" dirty="0"/>
          </a:p>
        </p:txBody>
      </p:sp>
      <p:sp>
        <p:nvSpPr>
          <p:cNvPr id="50179" name="Rectangle 3"/>
          <p:cNvSpPr>
            <a:spLocks noGrp="1" noChangeArrowheads="1"/>
          </p:cNvSpPr>
          <p:nvPr>
            <p:ph type="body" idx="1"/>
          </p:nvPr>
        </p:nvSpPr>
        <p:spPr/>
        <p:txBody>
          <a:bodyPr/>
          <a:lstStyle/>
          <a:p>
            <a:pPr>
              <a:lnSpc>
                <a:spcPct val="90000"/>
              </a:lnSpc>
            </a:pPr>
            <a:r>
              <a:rPr lang="en-US" sz="2400" dirty="0"/>
              <a:t> Using overlapping channels does not</a:t>
            </a:r>
            <a:r>
              <a:rPr lang="en-US" sz="2400" dirty="0" smtClean="0"/>
              <a:t> reduce performance</a:t>
            </a:r>
          </a:p>
          <a:p>
            <a:pPr lvl="1">
              <a:lnSpc>
                <a:spcPct val="90000"/>
              </a:lnSpc>
            </a:pPr>
            <a:r>
              <a:rPr lang="en-US" sz="2000" dirty="0"/>
              <a:t> Use at least channels 1, 4, 8 and </a:t>
            </a:r>
            <a:r>
              <a:rPr lang="en-US" sz="2000" dirty="0" smtClean="0"/>
              <a:t>11</a:t>
            </a:r>
            <a:endParaRPr lang="en-US" sz="2400" dirty="0" smtClean="0"/>
          </a:p>
          <a:p>
            <a:pPr>
              <a:lnSpc>
                <a:spcPct val="90000"/>
              </a:lnSpc>
            </a:pPr>
            <a:r>
              <a:rPr lang="en-US" sz="2400" dirty="0"/>
              <a:t> Do not deploy multiple APs on the same non-overlapping </a:t>
            </a:r>
            <a:r>
              <a:rPr lang="en-US" sz="2400" dirty="0" smtClean="0"/>
              <a:t>channels</a:t>
            </a:r>
          </a:p>
          <a:p>
            <a:pPr>
              <a:lnSpc>
                <a:spcPct val="90000"/>
              </a:lnSpc>
            </a:pPr>
            <a:r>
              <a:rPr lang="en-US" sz="2400" dirty="0"/>
              <a:t> </a:t>
            </a:r>
            <a:r>
              <a:rPr kumimoji="0" lang="en-US" sz="2400" dirty="0">
                <a:sym typeface="Wingdings" charset="2"/>
              </a:rPr>
              <a:t>Using two APs on the same channel</a:t>
            </a:r>
            <a:r>
              <a:rPr kumimoji="0" lang="en-US" sz="2400" dirty="0" smtClean="0">
                <a:sym typeface="Wingdings" charset="2"/>
              </a:rPr>
              <a:t> worse </a:t>
            </a:r>
            <a:r>
              <a:rPr kumimoji="0" lang="en-US" sz="2400" dirty="0">
                <a:sym typeface="Wingdings" charset="2"/>
              </a:rPr>
              <a:t>than using a single AP!</a:t>
            </a:r>
            <a:endParaRPr kumimoji="0" lang="en-US" sz="2400" dirty="0"/>
          </a:p>
          <a:p>
            <a:pPr lvl="1">
              <a:lnSpc>
                <a:spcPct val="90000"/>
              </a:lnSpc>
            </a:pPr>
            <a:r>
              <a:rPr lang="en-US" sz="2000" dirty="0"/>
              <a:t>Just increasing the number of APs does not </a:t>
            </a:r>
            <a:r>
              <a:rPr lang="en-US" sz="2000" dirty="0" smtClean="0"/>
              <a:t>help</a:t>
            </a:r>
          </a:p>
          <a:p>
            <a:pPr>
              <a:lnSpc>
                <a:spcPct val="90000"/>
              </a:lnSpc>
            </a:pPr>
            <a:r>
              <a:rPr lang="en-US" sz="2400" dirty="0" smtClean="0"/>
              <a:t>Impact on automated channel assignment mechanisms</a:t>
            </a:r>
            <a:endParaRPr lang="en-US" sz="2400"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2008</a:t>
            </a:r>
            <a:endParaRPr lang="en-US" altLang="ko-KR"/>
          </a:p>
        </p:txBody>
      </p:sp>
      <p:sp>
        <p:nvSpPr>
          <p:cNvPr id="676866" name="Rectangle 2"/>
          <p:cNvSpPr>
            <a:spLocks noGrp="1" noChangeArrowheads="1"/>
          </p:cNvSpPr>
          <p:nvPr>
            <p:ph type="title"/>
          </p:nvPr>
        </p:nvSpPr>
        <p:spPr/>
        <p:txBody>
          <a:bodyPr/>
          <a:lstStyle/>
          <a:p>
            <a:r>
              <a:rPr lang="en-US" altLang="ko-KR" sz="2800" dirty="0">
                <a:ea typeface="굴림" charset="-127"/>
                <a:cs typeface="굴림" charset="-127"/>
              </a:rPr>
              <a:t>Signaling Compression for Push-to-talk over Cellular (</a:t>
            </a:r>
            <a:r>
              <a:rPr lang="en-US" altLang="ko-KR" sz="2800" dirty="0" err="1">
                <a:ea typeface="굴림" charset="-127"/>
                <a:cs typeface="굴림" charset="-127"/>
              </a:rPr>
              <a:t>PoC</a:t>
            </a:r>
            <a:r>
              <a:rPr lang="en-US" altLang="ko-KR" sz="2800" dirty="0">
                <a:ea typeface="굴림" charset="-127"/>
                <a:cs typeface="굴림" charset="-127"/>
              </a:rPr>
              <a:t>)</a:t>
            </a:r>
            <a:endParaRPr lang="en-US" sz="2800" dirty="0">
              <a:ea typeface="굴림" charset="-127"/>
              <a:cs typeface="굴림" charset="-127"/>
            </a:endParaRPr>
          </a:p>
        </p:txBody>
      </p:sp>
      <p:pic>
        <p:nvPicPr>
          <p:cNvPr id="676879" name="Picture 15"/>
          <p:cNvPicPr>
            <a:picLocks noChangeAspect="1" noChangeArrowheads="1"/>
          </p:cNvPicPr>
          <p:nvPr/>
        </p:nvPicPr>
        <p:blipFill>
          <a:blip r:embed="rId3"/>
          <a:srcRect/>
          <a:stretch>
            <a:fillRect/>
          </a:stretch>
        </p:blipFill>
        <p:spPr bwMode="auto">
          <a:xfrm>
            <a:off x="1790700" y="2857500"/>
            <a:ext cx="5219700" cy="25527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November 2008</a:t>
            </a:r>
            <a:endParaRPr lang="en-US"/>
          </a:p>
        </p:txBody>
      </p:sp>
      <p:sp>
        <p:nvSpPr>
          <p:cNvPr id="12290" name="Rectangle 2"/>
          <p:cNvSpPr>
            <a:spLocks noGrp="1" noChangeArrowheads="1"/>
          </p:cNvSpPr>
          <p:nvPr>
            <p:ph type="title" idx="4294967295"/>
          </p:nvPr>
        </p:nvSpPr>
        <p:spPr/>
        <p:txBody>
          <a:bodyPr/>
          <a:lstStyle/>
          <a:p>
            <a:r>
              <a:rPr lang="en-US" sz="4000"/>
              <a:t>Template-based Compression</a:t>
            </a:r>
            <a:r>
              <a:rPr lang="en-US"/>
              <a:t> </a:t>
            </a:r>
            <a:br>
              <a:rPr lang="en-US"/>
            </a:br>
            <a:r>
              <a:rPr lang="en-US" sz="2400"/>
              <a:t>Why compression?</a:t>
            </a:r>
          </a:p>
        </p:txBody>
      </p:sp>
      <p:sp>
        <p:nvSpPr>
          <p:cNvPr id="507907" name="Rectangle 3"/>
          <p:cNvSpPr>
            <a:spLocks noGrp="1" noChangeArrowheads="1"/>
          </p:cNvSpPr>
          <p:nvPr>
            <p:ph type="body" idx="4294967295"/>
          </p:nvPr>
        </p:nvSpPr>
        <p:spPr/>
        <p:txBody>
          <a:bodyPr/>
          <a:lstStyle/>
          <a:p>
            <a:pPr>
              <a:lnSpc>
                <a:spcPct val="80000"/>
              </a:lnSpc>
            </a:pPr>
            <a:r>
              <a:rPr lang="en-US" sz="2800" dirty="0"/>
              <a:t>SIP</a:t>
            </a:r>
          </a:p>
          <a:p>
            <a:pPr lvl="1">
              <a:lnSpc>
                <a:spcPct val="80000"/>
              </a:lnSpc>
            </a:pPr>
            <a:r>
              <a:rPr lang="en-US" sz="2400" dirty="0"/>
              <a:t>Chosen as signaling protocol for IMS</a:t>
            </a:r>
          </a:p>
          <a:p>
            <a:pPr lvl="1">
              <a:lnSpc>
                <a:spcPct val="80000"/>
              </a:lnSpc>
            </a:pPr>
            <a:r>
              <a:rPr lang="en-US" sz="2400" dirty="0"/>
              <a:t>text-based protocol</a:t>
            </a:r>
          </a:p>
          <a:p>
            <a:pPr lvl="2">
              <a:lnSpc>
                <a:spcPct val="80000"/>
              </a:lnSpc>
            </a:pPr>
            <a:r>
              <a:rPr lang="en-US" sz="2000" dirty="0"/>
              <a:t>Average SIP INVITE as large as 1200 bytes</a:t>
            </a:r>
            <a:br>
              <a:rPr lang="en-US" sz="2000" dirty="0"/>
            </a:br>
            <a:endParaRPr lang="en-US" sz="2000" dirty="0"/>
          </a:p>
          <a:p>
            <a:pPr>
              <a:lnSpc>
                <a:spcPct val="80000"/>
              </a:lnSpc>
            </a:pPr>
            <a:r>
              <a:rPr lang="en-US" sz="2800" dirty="0"/>
              <a:t>IP Multimedia Subsystem (IMS)</a:t>
            </a:r>
          </a:p>
          <a:p>
            <a:pPr lvl="1">
              <a:lnSpc>
                <a:spcPct val="80000"/>
              </a:lnSpc>
            </a:pPr>
            <a:r>
              <a:rPr lang="en-US" sz="2400" dirty="0"/>
              <a:t>Low bit-rate links</a:t>
            </a:r>
          </a:p>
          <a:p>
            <a:pPr lvl="1">
              <a:lnSpc>
                <a:spcPct val="80000"/>
              </a:lnSpc>
            </a:pPr>
            <a:r>
              <a:rPr lang="en-US" sz="2400" dirty="0"/>
              <a:t>Long call set-up delay</a:t>
            </a:r>
          </a:p>
          <a:p>
            <a:pPr lvl="2">
              <a:lnSpc>
                <a:spcPct val="80000"/>
              </a:lnSpc>
            </a:pPr>
            <a:r>
              <a:rPr lang="en-US" sz="2000" dirty="0"/>
              <a:t>Not suitable for</a:t>
            </a:r>
            <a:r>
              <a:rPr lang="en-US" sz="2000" dirty="0" smtClean="0"/>
              <a:t> push-to-talk over cellular (</a:t>
            </a:r>
            <a:r>
              <a:rPr lang="en-US" sz="2000" dirty="0" err="1" smtClean="0"/>
              <a:t>PoC</a:t>
            </a:r>
            <a:r>
              <a:rPr lang="en-US" sz="2000" dirty="0" smtClean="0"/>
              <a:t>)</a:t>
            </a:r>
          </a:p>
          <a:p>
            <a:pPr>
              <a:lnSpc>
                <a:spcPct val="80000"/>
              </a:lnSpc>
            </a:pPr>
            <a:r>
              <a:rPr lang="en-US" sz="2800" dirty="0"/>
              <a:t>Delay</a:t>
            </a:r>
          </a:p>
          <a:p>
            <a:pPr lvl="1">
              <a:lnSpc>
                <a:spcPct val="80000"/>
              </a:lnSpc>
            </a:pPr>
            <a:r>
              <a:rPr lang="en-US" sz="2400" dirty="0"/>
              <a:t>GSM: ~ 2 sec one-way delay (SS7)</a:t>
            </a:r>
          </a:p>
          <a:p>
            <a:pPr lvl="1">
              <a:lnSpc>
                <a:spcPct val="80000"/>
              </a:lnSpc>
            </a:pPr>
            <a:r>
              <a:rPr lang="en-US" sz="2400" dirty="0" err="1"/>
              <a:t>PoC</a:t>
            </a:r>
            <a:r>
              <a:rPr lang="en-US" sz="2400" dirty="0"/>
              <a:t>: ~ 1 sec requirement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November 2008</a:t>
            </a:r>
            <a:endParaRPr lang="en-US"/>
          </a:p>
        </p:txBody>
      </p:sp>
      <p:sp>
        <p:nvSpPr>
          <p:cNvPr id="46082" name="Rectangle 2"/>
          <p:cNvSpPr>
            <a:spLocks noGrp="1" noChangeArrowheads="1"/>
          </p:cNvSpPr>
          <p:nvPr>
            <p:ph type="title" idx="4294967295"/>
          </p:nvPr>
        </p:nvSpPr>
        <p:spPr/>
        <p:txBody>
          <a:bodyPr/>
          <a:lstStyle/>
          <a:p>
            <a:r>
              <a:rPr lang="en-US" sz="4000"/>
              <a:t>Template-based Compression</a:t>
            </a:r>
            <a:r>
              <a:rPr lang="en-US"/>
              <a:t> </a:t>
            </a:r>
            <a:r>
              <a:rPr lang="en-US" sz="2400"/>
              <a:t>SigComp – </a:t>
            </a:r>
            <a:r>
              <a:rPr lang="en-US" sz="1800"/>
              <a:t>Pros and Cons</a:t>
            </a:r>
          </a:p>
        </p:txBody>
      </p:sp>
      <p:sp>
        <p:nvSpPr>
          <p:cNvPr id="509955" name="Rectangle 3"/>
          <p:cNvSpPr>
            <a:spLocks noGrp="1" noChangeArrowheads="1"/>
          </p:cNvSpPr>
          <p:nvPr>
            <p:ph type="body" idx="4294967295"/>
          </p:nvPr>
        </p:nvSpPr>
        <p:spPr/>
        <p:txBody>
          <a:bodyPr/>
          <a:lstStyle/>
          <a:p>
            <a:pPr>
              <a:lnSpc>
                <a:spcPct val="90000"/>
              </a:lnSpc>
            </a:pPr>
            <a:r>
              <a:rPr lang="en-US" sz="2800"/>
              <a:t>Advantages</a:t>
            </a:r>
          </a:p>
          <a:p>
            <a:pPr lvl="1">
              <a:lnSpc>
                <a:spcPct val="90000"/>
              </a:lnSpc>
            </a:pPr>
            <a:r>
              <a:rPr lang="en-US" sz="2400"/>
              <a:t>Already standardized by IETF</a:t>
            </a:r>
          </a:p>
          <a:p>
            <a:pPr lvl="1">
              <a:lnSpc>
                <a:spcPct val="90000"/>
              </a:lnSpc>
            </a:pPr>
            <a:r>
              <a:rPr lang="en-US" sz="2400"/>
              <a:t>Mandatory in IMS rel 5 and above</a:t>
            </a:r>
          </a:p>
          <a:p>
            <a:pPr lvl="1">
              <a:lnSpc>
                <a:spcPct val="90000"/>
              </a:lnSpc>
            </a:pPr>
            <a:r>
              <a:rPr lang="en-US" sz="2400"/>
              <a:t>Implementations already available </a:t>
            </a:r>
          </a:p>
          <a:p>
            <a:pPr lvl="2">
              <a:lnSpc>
                <a:spcPct val="90000"/>
              </a:lnSpc>
            </a:pPr>
            <a:r>
              <a:rPr lang="en-US" sz="2000"/>
              <a:t>Open SigComp (Deflate)</a:t>
            </a:r>
          </a:p>
          <a:p>
            <a:pPr>
              <a:lnSpc>
                <a:spcPct val="90000"/>
              </a:lnSpc>
            </a:pPr>
            <a:r>
              <a:rPr lang="en-US" sz="2800"/>
              <a:t>Disadvantages</a:t>
            </a:r>
          </a:p>
          <a:p>
            <a:pPr lvl="1">
              <a:lnSpc>
                <a:spcPct val="90000"/>
              </a:lnSpc>
            </a:pPr>
            <a:r>
              <a:rPr lang="en-US" sz="2400"/>
              <a:t>Complex and heavy</a:t>
            </a:r>
          </a:p>
          <a:p>
            <a:pPr lvl="1">
              <a:lnSpc>
                <a:spcPct val="90000"/>
              </a:lnSpc>
            </a:pPr>
            <a:r>
              <a:rPr lang="en-US" sz="2400"/>
              <a:t>LZ-based compression not good enough for PoC and IMS</a:t>
            </a:r>
          </a:p>
          <a:p>
            <a:pPr lvl="1">
              <a:lnSpc>
                <a:spcPct val="90000"/>
              </a:lnSpc>
            </a:pPr>
            <a:r>
              <a:rPr lang="en-US" sz="2400"/>
              <a:t>Overhead </a:t>
            </a:r>
          </a:p>
          <a:p>
            <a:pPr lvl="2">
              <a:lnSpc>
                <a:spcPct val="90000"/>
              </a:lnSpc>
            </a:pPr>
            <a:r>
              <a:rPr lang="en-US" sz="2000"/>
              <a:t>UDVM bytecode, feedback item, state identifier, etc.</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November 2008</a:t>
            </a:r>
            <a:endParaRPr lang="en-US"/>
          </a:p>
        </p:txBody>
      </p:sp>
      <p:sp>
        <p:nvSpPr>
          <p:cNvPr id="48130" name="Rectangle 2"/>
          <p:cNvSpPr>
            <a:spLocks noGrp="1" noChangeArrowheads="1"/>
          </p:cNvSpPr>
          <p:nvPr>
            <p:ph type="title" idx="4294967295"/>
          </p:nvPr>
        </p:nvSpPr>
        <p:spPr/>
        <p:txBody>
          <a:bodyPr/>
          <a:lstStyle/>
          <a:p>
            <a:r>
              <a:rPr lang="en-US" sz="4000"/>
              <a:t>Template-based Compression</a:t>
            </a:r>
            <a:r>
              <a:rPr lang="en-US"/>
              <a:t> </a:t>
            </a:r>
            <a:br>
              <a:rPr lang="en-US"/>
            </a:br>
            <a:r>
              <a:rPr lang="en-US" sz="2400"/>
              <a:t>Our approach</a:t>
            </a:r>
          </a:p>
        </p:txBody>
      </p:sp>
      <p:sp>
        <p:nvSpPr>
          <p:cNvPr id="512003" name="Rectangle 3"/>
          <p:cNvSpPr>
            <a:spLocks noGrp="1" noChangeArrowheads="1"/>
          </p:cNvSpPr>
          <p:nvPr>
            <p:ph type="body" idx="4294967295"/>
          </p:nvPr>
        </p:nvSpPr>
        <p:spPr/>
        <p:txBody>
          <a:bodyPr/>
          <a:lstStyle/>
          <a:p>
            <a:pPr>
              <a:lnSpc>
                <a:spcPct val="80000"/>
              </a:lnSpc>
            </a:pPr>
            <a:r>
              <a:rPr lang="en-US" sz="2000"/>
              <a:t>Templates</a:t>
            </a:r>
          </a:p>
          <a:p>
            <a:pPr lvl="1">
              <a:lnSpc>
                <a:spcPct val="80000"/>
              </a:lnSpc>
            </a:pPr>
            <a:r>
              <a:rPr lang="en-US" sz="1800"/>
              <a:t>Send only variable parameters of SIP messages</a:t>
            </a:r>
          </a:p>
          <a:p>
            <a:pPr>
              <a:lnSpc>
                <a:spcPct val="80000"/>
              </a:lnSpc>
            </a:pPr>
            <a:r>
              <a:rPr lang="en-US" sz="2000"/>
              <a:t>Shared Dictionary (SD)</a:t>
            </a:r>
          </a:p>
          <a:p>
            <a:pPr lvl="1">
              <a:lnSpc>
                <a:spcPct val="80000"/>
              </a:lnSpc>
            </a:pPr>
            <a:r>
              <a:rPr lang="en-US" sz="1800"/>
              <a:t>Association between URIs and index in SD</a:t>
            </a:r>
          </a:p>
          <a:p>
            <a:pPr lvl="2">
              <a:lnSpc>
                <a:spcPct val="80000"/>
              </a:lnSpc>
            </a:pPr>
            <a:r>
              <a:rPr lang="en-US" sz="1600"/>
              <a:t>Headers affected: From, To, Contact, etc.</a:t>
            </a:r>
          </a:p>
          <a:p>
            <a:pPr lvl="1">
              <a:lnSpc>
                <a:spcPct val="80000"/>
              </a:lnSpc>
            </a:pPr>
            <a:r>
              <a:rPr lang="en-US" sz="1800"/>
              <a:t>Association between codecs and indexes in SD</a:t>
            </a:r>
          </a:p>
          <a:p>
            <a:pPr lvl="2">
              <a:lnSpc>
                <a:spcPct val="80000"/>
              </a:lnSpc>
            </a:pPr>
            <a:r>
              <a:rPr lang="en-US" sz="1600"/>
              <a:t>Lines affected: m= lines, rtpmap lines, fmtp lines, etc.</a:t>
            </a:r>
          </a:p>
          <a:p>
            <a:pPr>
              <a:lnSpc>
                <a:spcPct val="80000"/>
              </a:lnSpc>
            </a:pPr>
            <a:r>
              <a:rPr lang="en-US" sz="2000"/>
              <a:t>Other</a:t>
            </a:r>
          </a:p>
          <a:p>
            <a:pPr lvl="1">
              <a:lnSpc>
                <a:spcPct val="80000"/>
              </a:lnSpc>
            </a:pPr>
            <a:r>
              <a:rPr lang="en-US" sz="1800"/>
              <a:t>Header Stripping</a:t>
            </a:r>
          </a:p>
          <a:p>
            <a:pPr lvl="2">
              <a:lnSpc>
                <a:spcPct val="80000"/>
              </a:lnSpc>
            </a:pPr>
            <a:r>
              <a:rPr lang="en-US" sz="1600"/>
              <a:t>Some SIP headers and SDP lines are irrelevant to the receiver (Via, Max-Forwards, Record Route, etc.)</a:t>
            </a:r>
          </a:p>
          <a:p>
            <a:pPr lvl="1">
              <a:lnSpc>
                <a:spcPct val="80000"/>
              </a:lnSpc>
            </a:pPr>
            <a:r>
              <a:rPr lang="en-US" sz="1800"/>
              <a:t>Compression</a:t>
            </a:r>
          </a:p>
          <a:p>
            <a:pPr lvl="2">
              <a:lnSpc>
                <a:spcPct val="80000"/>
              </a:lnSpc>
            </a:pPr>
            <a:r>
              <a:rPr lang="en-US" sz="1600"/>
              <a:t>Various compression techniques are used (integer encoding, bit-mask encoding, etc.)</a:t>
            </a:r>
          </a:p>
          <a:p>
            <a:pPr lvl="1">
              <a:lnSpc>
                <a:spcPct val="80000"/>
              </a:lnSpc>
            </a:pPr>
            <a:r>
              <a:rPr lang="en-US" sz="1800"/>
              <a:t>Packet Optimization</a:t>
            </a:r>
          </a:p>
          <a:p>
            <a:pPr lvl="2">
              <a:lnSpc>
                <a:spcPct val="80000"/>
              </a:lnSpc>
            </a:pPr>
            <a:r>
              <a:rPr lang="en-US" sz="1600"/>
              <a:t>The compressed packet is structured so to minimize its size and the order of the compressed values in the packet is fixed </a:t>
            </a:r>
          </a:p>
          <a:p>
            <a:pPr lvl="1">
              <a:lnSpc>
                <a:spcPct val="80000"/>
              </a:lnSpc>
            </a:pPr>
            <a:endParaRPr lang="en-US" sz="18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 name="Date Placeholder 3"/>
          <p:cNvSpPr>
            <a:spLocks noGrp="1"/>
          </p:cNvSpPr>
          <p:nvPr>
            <p:ph type="dt" sz="half" idx="10"/>
          </p:nvPr>
        </p:nvSpPr>
        <p:spPr/>
        <p:txBody>
          <a:bodyPr/>
          <a:lstStyle/>
          <a:p>
            <a:r>
              <a:rPr lang="en-US" smtClean="0"/>
              <a:t>November 2008</a:t>
            </a:r>
            <a:endParaRPr lang="en-US"/>
          </a:p>
        </p:txBody>
      </p:sp>
      <p:sp>
        <p:nvSpPr>
          <p:cNvPr id="514050" name="Rectangle 2"/>
          <p:cNvSpPr>
            <a:spLocks noGrp="1" noChangeArrowheads="1"/>
          </p:cNvSpPr>
          <p:nvPr>
            <p:ph type="title"/>
          </p:nvPr>
        </p:nvSpPr>
        <p:spPr>
          <a:xfrm>
            <a:off x="1143000" y="350838"/>
            <a:ext cx="7793038" cy="944562"/>
          </a:xfrm>
        </p:spPr>
        <p:txBody>
          <a:bodyPr/>
          <a:lstStyle/>
          <a:p>
            <a:r>
              <a:rPr lang="en-US" sz="4000"/>
              <a:t>Template-based Compression</a:t>
            </a:r>
            <a:r>
              <a:rPr lang="en-US"/>
              <a:t> </a:t>
            </a:r>
            <a:r>
              <a:rPr lang="en-US" sz="2400"/>
              <a:t>Incoming INVITE –</a:t>
            </a:r>
            <a:r>
              <a:rPr lang="en-US" sz="3200"/>
              <a:t> </a:t>
            </a:r>
            <a:r>
              <a:rPr lang="en-US" sz="1800"/>
              <a:t>Contributions</a:t>
            </a:r>
          </a:p>
        </p:txBody>
      </p:sp>
      <p:graphicFrame>
        <p:nvGraphicFramePr>
          <p:cNvPr id="514051" name="Group 3"/>
          <p:cNvGraphicFramePr>
            <a:graphicFrameLocks noGrp="1"/>
          </p:cNvGraphicFramePr>
          <p:nvPr>
            <p:ph idx="1"/>
          </p:nvPr>
        </p:nvGraphicFramePr>
        <p:xfrm>
          <a:off x="304800" y="2060575"/>
          <a:ext cx="8610600" cy="3353117"/>
        </p:xfrm>
        <a:graphic>
          <a:graphicData uri="http://schemas.openxmlformats.org/drawingml/2006/table">
            <a:tbl>
              <a:tblPr/>
              <a:tblGrid>
                <a:gridCol w="1208088"/>
                <a:gridCol w="1208087"/>
                <a:gridCol w="1208088"/>
                <a:gridCol w="1208087"/>
                <a:gridCol w="1208088"/>
                <a:gridCol w="1208087"/>
                <a:gridCol w="1362075"/>
              </a:tblGrid>
              <a:tr h="5699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New heuristic is added to the previous 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Original</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Stripped Headers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Templates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Various (bit-masks, string2int)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SD</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Public IDs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Packet Optimization</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6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Size (Bytes)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343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81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Savings (Bytes)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665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56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r>
              <a:tr h="803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Savings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14.72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56.26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12.43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4.73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November 2008</a:t>
            </a:r>
            <a:endParaRPr lang="en-US"/>
          </a:p>
        </p:txBody>
      </p:sp>
      <p:sp>
        <p:nvSpPr>
          <p:cNvPr id="71682" name="Rectangle 2"/>
          <p:cNvSpPr>
            <a:spLocks noGrp="1" noChangeArrowheads="1"/>
          </p:cNvSpPr>
          <p:nvPr>
            <p:ph type="title" idx="4294967295"/>
          </p:nvPr>
        </p:nvSpPr>
        <p:spPr>
          <a:xfrm>
            <a:off x="1143000" y="304800"/>
            <a:ext cx="7793038" cy="990600"/>
          </a:xfrm>
        </p:spPr>
        <p:txBody>
          <a:bodyPr/>
          <a:lstStyle/>
          <a:p>
            <a:r>
              <a:rPr lang="en-US" sz="4000"/>
              <a:t>Template-based Compression </a:t>
            </a:r>
            <a:r>
              <a:rPr lang="en-US" sz="2400"/>
              <a:t>Incoming INVITE –</a:t>
            </a:r>
            <a:r>
              <a:rPr lang="en-US" sz="2800"/>
              <a:t> </a:t>
            </a:r>
            <a:r>
              <a:rPr lang="en-US" sz="1800"/>
              <a:t>Compression</a:t>
            </a:r>
            <a:r>
              <a:rPr lang="en-US" sz="2800"/>
              <a:t> </a:t>
            </a:r>
          </a:p>
        </p:txBody>
      </p:sp>
      <p:graphicFrame>
        <p:nvGraphicFramePr>
          <p:cNvPr id="516099" name="Group 3"/>
          <p:cNvGraphicFramePr>
            <a:graphicFrameLocks noGrp="1"/>
          </p:cNvGraphicFramePr>
          <p:nvPr>
            <p:ph idx="4294967295"/>
          </p:nvPr>
        </p:nvGraphicFramePr>
        <p:xfrm>
          <a:off x="457200" y="1524000"/>
          <a:ext cx="8445500" cy="3520122"/>
        </p:xfrm>
        <a:graphic>
          <a:graphicData uri="http://schemas.openxmlformats.org/drawingml/2006/table">
            <a:tbl>
              <a:tblPr/>
              <a:tblGrid>
                <a:gridCol w="1397000"/>
                <a:gridCol w="1174750"/>
                <a:gridCol w="1174750"/>
                <a:gridCol w="1174750"/>
                <a:gridCol w="1174750"/>
                <a:gridCol w="1174750"/>
                <a:gridCol w="1174750"/>
              </a:tblGrid>
              <a:tr h="154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Original</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SigComp</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Template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Template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SigComp</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Template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Template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SD</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 +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SigComp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Full Flow</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(Bytes)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592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D97"/>
                    </a:solidFill>
                  </a:tcPr>
                </a:tc>
              </a:tr>
              <a:tr h="8667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Optimized Flow</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(Bytes)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658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r>
            </a:tbl>
          </a:graphicData>
        </a:graphic>
      </p:graphicFrame>
      <p:sp>
        <p:nvSpPr>
          <p:cNvPr id="71718" name="Rectangle 38"/>
          <p:cNvSpPr>
            <a:spLocks noChangeArrowheads="1"/>
          </p:cNvSpPr>
          <p:nvPr/>
        </p:nvSpPr>
        <p:spPr bwMode="auto">
          <a:xfrm>
            <a:off x="2554288" y="5638800"/>
            <a:ext cx="4379912" cy="457200"/>
          </a:xfrm>
          <a:prstGeom prst="rect">
            <a:avLst/>
          </a:prstGeom>
          <a:solidFill>
            <a:srgbClr val="FDE02F"/>
          </a:solidFill>
          <a:ln w="9525">
            <a:solidFill>
              <a:schemeClr val="tx1"/>
            </a:solidFill>
            <a:miter lim="800000"/>
            <a:headEnd/>
            <a:tailEnd/>
          </a:ln>
        </p:spPr>
        <p:txBody>
          <a:bodyPr>
            <a:prstTxWarp prst="textNoShape">
              <a:avLst/>
            </a:prstTxWarp>
          </a:bodyPr>
          <a:lstStyle/>
          <a:p>
            <a:pPr marL="609600" indent="-609600" algn="l">
              <a:lnSpc>
                <a:spcPct val="90000"/>
              </a:lnSpc>
              <a:spcBef>
                <a:spcPct val="20000"/>
              </a:spcBef>
              <a:buClr>
                <a:schemeClr val="folHlink"/>
              </a:buClr>
              <a:buSzPct val="60000"/>
              <a:buFont typeface="Wingdings" charset="2"/>
              <a:buNone/>
            </a:pPr>
            <a:r>
              <a:rPr lang="en-US" sz="2400">
                <a:latin typeface="Tahoma" charset="0"/>
              </a:rPr>
              <a:t>SigComp makes things worst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8"/>
                                        </p:tgtEl>
                                        <p:attrNameLst>
                                          <p:attrName>style.visibility</p:attrName>
                                        </p:attrNameLst>
                                      </p:cBhvr>
                                      <p:to>
                                        <p:strVal val="visible"/>
                                      </p:to>
                                    </p:set>
                                    <p:animEffect transition="in" filter="fade">
                                      <p:cBhvr>
                                        <p:cTn id="7" dur="2000"/>
                                        <p:tgtEl>
                                          <p:spTgt spid="71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8"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4"/>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7."/>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
</p:tagLst>
</file>

<file path=ppt/theme/theme1.xml><?xml version="1.0" encoding="utf-8"?>
<a:theme xmlns:a="http://schemas.openxmlformats.org/drawingml/2006/main" name="2_Default Design">
  <a:themeElements>
    <a:clrScheme name="2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Default Desig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Default Desig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 Internet Real-Time Laboratory">
  <a:themeElements>
    <a:clrScheme name="The Internet Real-Time Laborator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The Internet Real-Time Laborator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The Internet Real-Time Laboratory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The Internet Real-Time Laborator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The Internet Real-Time Laboratory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he Internet Real-Time Laboratory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The Internet Real-Time Laboratory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The Internet Real-Time Laboratory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The Internet Real-Time Laboratory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Default Desig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2607</TotalTime>
  <Words>6352</Words>
  <Application>Microsoft Office PowerPoint</Application>
  <PresentationFormat>On-screen Show (4:3)</PresentationFormat>
  <Paragraphs>1380</Paragraphs>
  <Slides>102</Slides>
  <Notes>100</Notes>
  <HiddenSlides>0</HiddenSlides>
  <MMClips>0</MMClips>
  <ScaleCrop>false</ScaleCrop>
  <HeadingPairs>
    <vt:vector size="8" baseType="variant">
      <vt:variant>
        <vt:lpstr>Fonts Used</vt:lpstr>
      </vt:variant>
      <vt:variant>
        <vt:i4>11</vt:i4>
      </vt:variant>
      <vt:variant>
        <vt:lpstr>Design Template</vt:lpstr>
      </vt:variant>
      <vt:variant>
        <vt:i4>3</vt:i4>
      </vt:variant>
      <vt:variant>
        <vt:lpstr>Embedded OLE Servers</vt:lpstr>
      </vt:variant>
      <vt:variant>
        <vt:i4>5</vt:i4>
      </vt:variant>
      <vt:variant>
        <vt:lpstr>Slide Titles</vt:lpstr>
      </vt:variant>
      <vt:variant>
        <vt:i4>102</vt:i4>
      </vt:variant>
    </vt:vector>
  </HeadingPairs>
  <TitlesOfParts>
    <vt:vector size="121" baseType="lpstr">
      <vt:lpstr>Arial</vt:lpstr>
      <vt:lpstr>Tahoma</vt:lpstr>
      <vt:lpstr>Wingdings</vt:lpstr>
      <vt:lpstr>굴림</vt:lpstr>
      <vt:lpstr>바탕</vt:lpstr>
      <vt:lpstr>Times New Roman</vt:lpstr>
      <vt:lpstr>宋体</vt:lpstr>
      <vt:lpstr>Arial Unicode MS</vt:lpstr>
      <vt:lpstr>ＭＳ Ｐゴシック</vt:lpstr>
      <vt:lpstr>Calibri</vt:lpstr>
      <vt:lpstr>Lucida Grande</vt:lpstr>
      <vt:lpstr>2_Default Design</vt:lpstr>
      <vt:lpstr>The Internet Real-Time Laboratory</vt:lpstr>
      <vt:lpstr>3_Default Design</vt:lpstr>
      <vt:lpstr>Microsoft Excel Chart</vt:lpstr>
      <vt:lpstr>Bitmap Image</vt:lpstr>
      <vt:lpstr>Microsoft Office Excel Chart</vt:lpstr>
      <vt:lpstr>Microsoft Visio Drawing</vt:lpstr>
      <vt:lpstr>Microsoft Office Excel グラフ</vt:lpstr>
      <vt:lpstr>VoIP in Wireless Networks</vt:lpstr>
      <vt:lpstr>VoIP and IEEE 802.11 Architecture</vt:lpstr>
      <vt:lpstr>VoIP and IEEE 802.11  Problems</vt:lpstr>
      <vt:lpstr>VoIP and IEEE 802.11  Solutions</vt:lpstr>
      <vt:lpstr>Reducing MAC Layer Handoff in IEEE 802.11 Networks</vt:lpstr>
      <vt:lpstr>Fast Layer 2 Handoff  Layer 2 Handoff delay</vt:lpstr>
      <vt:lpstr>Fast Layer 2 Handoff Overview</vt:lpstr>
      <vt:lpstr>Fast Layer 2 Handoff Selective Scanning</vt:lpstr>
      <vt:lpstr>Fast Layer 2 Handoff Caching</vt:lpstr>
      <vt:lpstr>Fast Layer 2 Handoff Measurement Results – Handoff time</vt:lpstr>
      <vt:lpstr>Fast Layer 2 Handoff Conclusions</vt:lpstr>
      <vt:lpstr>Layer 3 Handoff</vt:lpstr>
      <vt:lpstr>L3 Handoff Motivation</vt:lpstr>
      <vt:lpstr>Fast L3 Handoff Overview</vt:lpstr>
      <vt:lpstr>Fast Layer 3 Handoff Subnet Discovery (1/2)</vt:lpstr>
      <vt:lpstr>Fast Layer 3 Handoff Subnet Discovery (2/2)</vt:lpstr>
      <vt:lpstr>Fast Layer 3 Handoff Fast Address Acquisition</vt:lpstr>
      <vt:lpstr>Fast Layer 3 Handoff TEMP_IP Selection</vt:lpstr>
      <vt:lpstr>Fast Layer 3 Handoff Measurement Results (1/2)</vt:lpstr>
      <vt:lpstr>Fast Layer 3 Handoff Measurement Results (2/2)</vt:lpstr>
      <vt:lpstr>Fast Layer 3 Handoff Conclusions</vt:lpstr>
      <vt:lpstr>Passive DAD  Overview</vt:lpstr>
      <vt:lpstr>Passive DAD Traffic load – AUC and DHCP</vt:lpstr>
      <vt:lpstr>Passive DAD Packets/sec received by DHCP</vt:lpstr>
      <vt:lpstr>Passive DAD Conclusions</vt:lpstr>
      <vt:lpstr>Cooperation Between Stations in Wireless Networks</vt:lpstr>
      <vt:lpstr>Cooperative Roaming  Goals and Solution</vt:lpstr>
      <vt:lpstr>Cooperative Roaming  Why Cooperation ?</vt:lpstr>
      <vt:lpstr>Cooperative Roaming Overview</vt:lpstr>
      <vt:lpstr>Cooperative Roaming  Layer 2 Cooperation</vt:lpstr>
      <vt:lpstr>Cooperative Roaming  Layer 3 Cooperation</vt:lpstr>
      <vt:lpstr>Cooperative Roaming  Cooperative Authentication (1/2)</vt:lpstr>
      <vt:lpstr>Cooperative Roaming  Cooperative Authentication (2/2)</vt:lpstr>
      <vt:lpstr>Cooperative Roaming  Measurement Results (1/2)</vt:lpstr>
      <vt:lpstr>Cooperative Roaming  Measurement Results (2/2)</vt:lpstr>
      <vt:lpstr>Cooperative Roaming  Application Layer Handoff - Problems</vt:lpstr>
      <vt:lpstr>Cooperative Roaming  Application Layer Handoff - Solution</vt:lpstr>
      <vt:lpstr>Cooperative Roaming  Other Applications</vt:lpstr>
      <vt:lpstr>Cooperative Roaming  Conclusions</vt:lpstr>
      <vt:lpstr>Improving Capacity of VoIP in IEEE 802.11 Networks using Dynamic PCF (DPCF)</vt:lpstr>
      <vt:lpstr>Dynamic PCF (DPCF) MAC Protocol in IEEE 802.11</vt:lpstr>
      <vt:lpstr>Dynamic PCF (DPCF) Problems of PCF</vt:lpstr>
      <vt:lpstr>Dynamic PCF (DPCF) Overview</vt:lpstr>
      <vt:lpstr>Dynamic PCF (DPCF) Simulation Results (1/2)</vt:lpstr>
      <vt:lpstr>Dynamic PCF (DPCF) Simulation Results (2/2)</vt:lpstr>
      <vt:lpstr>Balancing Uplink and Downlink Delay of VoIP Traffic in 802.11 WLANs using Adaptive Priority Control (APC)</vt:lpstr>
      <vt:lpstr>Adaptive Priority Control (APC) Motivation</vt:lpstr>
      <vt:lpstr>Adaptive Priority Control (APC) Overview</vt:lpstr>
      <vt:lpstr>Adaptive Priority Control (APC) Simulation Results</vt:lpstr>
      <vt:lpstr>Call Admission Control using QP-CAT</vt:lpstr>
      <vt:lpstr>Admission Control using QP-CAT Introduction</vt:lpstr>
      <vt:lpstr>QP-CAT Basic flow of QP-CAT</vt:lpstr>
      <vt:lpstr>QP-CAT Computation of Additional Transmission</vt:lpstr>
      <vt:lpstr>QP-CAT Simulation results </vt:lpstr>
      <vt:lpstr>QP-CAT Experimental results </vt:lpstr>
      <vt:lpstr>QP-CAT Modification for IEEE 802.11e</vt:lpstr>
      <vt:lpstr>QP-CAT Conclusions</vt:lpstr>
      <vt:lpstr>Distributed Delay Estimation (DDE) and Call Admission Control (CAC) using Interval between Idle Times*</vt:lpstr>
      <vt:lpstr>DDE and CAC using IBIT Network capacity and CAC decisions</vt:lpstr>
      <vt:lpstr>DDE and CAC using IBIT Queuing Delay Estimation</vt:lpstr>
      <vt:lpstr>DDE and CAC using IBIT How to know when the AP is idle</vt:lpstr>
      <vt:lpstr>DDE and CAC using IBIT Simulations using NS-2</vt:lpstr>
      <vt:lpstr>DDE and CAC using IBIT Delay Estimation - CBR</vt:lpstr>
      <vt:lpstr>DDE and CAC using IBIT Delay Estimation - VBR</vt:lpstr>
      <vt:lpstr>DDE and CAC using IBIT Delay Estimation - CBR with HTTP traffic</vt:lpstr>
      <vt:lpstr>DDE and CAC using IBIT Call Admission Control using IBIT</vt:lpstr>
      <vt:lpstr>DDE and CAC using IBIT CAC Evaluation - Same codecs (1/2)</vt:lpstr>
      <vt:lpstr>DDE and CAC using IBIT CAC Evaluation - Same codecs (2/2)</vt:lpstr>
      <vt:lpstr>DDE and CAC using IBIT CAC Evaluation - Different codecs</vt:lpstr>
      <vt:lpstr>DDE and CAC using IBIT Conclusions</vt:lpstr>
      <vt:lpstr>Experimental Capacity Measurement in the ORBIT Testbed </vt:lpstr>
      <vt:lpstr>Capacity Measurement  ORBIT test-bed</vt:lpstr>
      <vt:lpstr>Capacity Measurement  Experimental Results - Capacity of CBR VoIP traffic</vt:lpstr>
      <vt:lpstr>Capacity Measurement  Experimental Results - Capacity of VBR VoIP traffic</vt:lpstr>
      <vt:lpstr>Capacity Measurement  Factors that affects the capacity</vt:lpstr>
      <vt:lpstr>Capacity Measurement  Other factors</vt:lpstr>
      <vt:lpstr>IEEE 802.11 in the Large: Observations at an IETF Meeting</vt:lpstr>
      <vt:lpstr>Observations at the IETF Meeting Introduction</vt:lpstr>
      <vt:lpstr>Observations at the IETF Meeting  Load balancing</vt:lpstr>
      <vt:lpstr>Observations at the IETF Meeting  Load balancing</vt:lpstr>
      <vt:lpstr>Observations at the IETF Meeting Handoff behavior</vt:lpstr>
      <vt:lpstr>Observations at the IETF Meeting Overhead of having multiple APs</vt:lpstr>
      <vt:lpstr>Deploying dense 802.11 networks – conventional wisdom meets measurements</vt:lpstr>
      <vt:lpstr>Site Survey – Columbia University</vt:lpstr>
      <vt:lpstr>Site Survey – Columbia University</vt:lpstr>
      <vt:lpstr>Experiment 1 Experimental setup</vt:lpstr>
      <vt:lpstr>Using non-overlapping channels</vt:lpstr>
      <vt:lpstr>Overlapping channels</vt:lpstr>
      <vt:lpstr>Experiment 2 Experimental setup</vt:lpstr>
      <vt:lpstr>Non-overlapping channels</vt:lpstr>
      <vt:lpstr>Overlapping channels</vt:lpstr>
      <vt:lpstr>Results</vt:lpstr>
      <vt:lpstr>Channel selection algorithm</vt:lpstr>
      <vt:lpstr>Signaling Compression for Push-to-talk over Cellular (PoC)</vt:lpstr>
      <vt:lpstr>Template-based Compression  Why compression?</vt:lpstr>
      <vt:lpstr>Template-based Compression SigComp – Pros and Cons</vt:lpstr>
      <vt:lpstr>Template-based Compression  Our approach</vt:lpstr>
      <vt:lpstr>Template-based Compression Incoming INVITE – Contributions</vt:lpstr>
      <vt:lpstr>Template-based Compression Incoming INVITE – Compression </vt:lpstr>
      <vt:lpstr>Template-based Compression  Conclusions</vt:lpstr>
      <vt:lpstr>Conclusions</vt:lpstr>
      <vt:lpstr>More information &amp; papers</vt:lpstr>
    </vt:vector>
  </TitlesOfParts>
  <Company>CUCS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Sangho Shin</dc:creator>
  <cp:lastModifiedBy>Henning Schulzrinne</cp:lastModifiedBy>
  <cp:revision>374</cp:revision>
  <dcterms:created xsi:type="dcterms:W3CDTF">2008-11-06T13:04:42Z</dcterms:created>
  <dcterms:modified xsi:type="dcterms:W3CDTF">2008-11-06T13:31:53Z</dcterms:modified>
</cp:coreProperties>
</file>