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embeddings/oleObject13.bin" ContentType="application/vnd.openxmlformats-officedocument.oleObject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Override PartName="/ppt/embeddings/oleObject15.bin" ContentType="application/vnd.openxmlformats-officedocument.oleObject"/>
  <Default Extension="png" ContentType="image/png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embeddings/oleObject20.bin" ContentType="application/vnd.openxmlformats-officedocument.oleObject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slides/slide58.xml" ContentType="application/vnd.openxmlformats-officedocument.presentationml.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5.bin" ContentType="application/vnd.openxmlformats-officedocument.oleObject"/>
  <Override PartName="/ppt/slides/slide63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oleObject21.bin" ContentType="application/vnd.openxmlformats-officedocument.oleObject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50" r:id="rId1"/>
  </p:sldMasterIdLst>
  <p:notesMasterIdLst>
    <p:notesMasterId r:id="rId69"/>
  </p:notesMasterIdLst>
  <p:handoutMasterIdLst>
    <p:handoutMasterId r:id="rId70"/>
  </p:handoutMasterIdLst>
  <p:sldIdLst>
    <p:sldId id="280" r:id="rId2"/>
    <p:sldId id="283" r:id="rId3"/>
    <p:sldId id="295" r:id="rId4"/>
    <p:sldId id="287" r:id="rId5"/>
    <p:sldId id="294" r:id="rId6"/>
    <p:sldId id="293" r:id="rId7"/>
    <p:sldId id="282" r:id="rId8"/>
    <p:sldId id="281" r:id="rId9"/>
    <p:sldId id="351" r:id="rId10"/>
    <p:sldId id="285" r:id="rId11"/>
    <p:sldId id="286" r:id="rId12"/>
    <p:sldId id="289" r:id="rId13"/>
    <p:sldId id="290" r:id="rId14"/>
    <p:sldId id="348" r:id="rId15"/>
    <p:sldId id="292" r:id="rId16"/>
    <p:sldId id="296" r:id="rId17"/>
    <p:sldId id="297" r:id="rId18"/>
    <p:sldId id="298" r:id="rId19"/>
    <p:sldId id="299" r:id="rId20"/>
    <p:sldId id="288" r:id="rId21"/>
    <p:sldId id="291" r:id="rId22"/>
    <p:sldId id="313" r:id="rId23"/>
    <p:sldId id="317" r:id="rId24"/>
    <p:sldId id="315" r:id="rId25"/>
    <p:sldId id="302" r:id="rId26"/>
    <p:sldId id="316" r:id="rId27"/>
    <p:sldId id="318" r:id="rId28"/>
    <p:sldId id="301" r:id="rId29"/>
    <p:sldId id="349" r:id="rId30"/>
    <p:sldId id="345" r:id="rId31"/>
    <p:sldId id="344" r:id="rId32"/>
    <p:sldId id="346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43" r:id="rId57"/>
    <p:sldId id="308" r:id="rId58"/>
    <p:sldId id="307" r:id="rId59"/>
    <p:sldId id="306" r:id="rId60"/>
    <p:sldId id="305" r:id="rId61"/>
    <p:sldId id="309" r:id="rId62"/>
    <p:sldId id="310" r:id="rId63"/>
    <p:sldId id="314" r:id="rId64"/>
    <p:sldId id="311" r:id="rId65"/>
    <p:sldId id="347" r:id="rId66"/>
    <p:sldId id="303" r:id="rId67"/>
    <p:sldId id="304" r:id="rId68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E44C"/>
    <a:srgbClr val="B0B0B0"/>
    <a:srgbClr val="008000"/>
    <a:srgbClr val="FFFFCC"/>
    <a:srgbClr val="A0DEE3"/>
    <a:srgbClr val="F5E559"/>
    <a:srgbClr val="5CD772"/>
    <a:srgbClr val="4F6F92"/>
    <a:srgbClr val="E373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74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-2600" y="-96"/>
      </p:cViewPr>
      <p:guideLst>
        <p:guide orient="horz" pos="293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theme" Target="theme/theme1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viewProps" Target="viewProps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AT&amp;T backbone</c:v>
                </c:pt>
              </c:strCache>
            </c:strRef>
          </c:tx>
          <c:dLbls>
            <c:dLbl>
              <c:idx val="0"/>
              <c:layout/>
              <c:showLegendKey val="1"/>
              <c:showCatName val="1"/>
              <c:showPercent val="1"/>
            </c:dLbl>
            <c:dLbl>
              <c:idx val="1"/>
              <c:layout/>
              <c:showCatName val="1"/>
              <c:showPercent val="1"/>
            </c:dLbl>
            <c:dLbl>
              <c:idx val="2"/>
              <c:layout/>
              <c:showCatName val="1"/>
              <c:showPercent val="1"/>
            </c:dLbl>
            <c:dLbl>
              <c:idx val="3"/>
              <c:layout/>
              <c:showLegendKey val="1"/>
              <c:showCatName val="1"/>
              <c:showPercent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HTTP web</c:v>
                </c:pt>
                <c:pt idx="1">
                  <c:v>HTTP audio/video</c:v>
                </c:pt>
                <c:pt idx="2">
                  <c:v>P2P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33.0</c:v>
                </c:pt>
                <c:pt idx="1">
                  <c:v>33.0</c:v>
                </c:pt>
                <c:pt idx="2">
                  <c:v>20.0</c:v>
                </c:pt>
                <c:pt idx="3">
                  <c:v>14.0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F83E9-D708-2A4F-85D1-62DCBC029A8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0C9EA-D3C1-B644-9675-528DCA32B34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/>
            <a:t>Each peer must act as both a client and a server.</a:t>
          </a:r>
          <a:endParaRPr lang="en-US" dirty="0"/>
        </a:p>
      </dgm:t>
    </dgm:pt>
    <dgm:pt modelId="{DD6FCC55-E759-114E-A7F3-803ABC4BB5DC}" type="parTrans" cxnId="{1C663F40-EBB9-EB4D-A230-26BEC6A17638}">
      <dgm:prSet/>
      <dgm:spPr/>
      <dgm:t>
        <a:bodyPr/>
        <a:lstStyle/>
        <a:p>
          <a:endParaRPr lang="en-US"/>
        </a:p>
      </dgm:t>
    </dgm:pt>
    <dgm:pt modelId="{950D4311-6C03-CA49-BA71-7E4B7D20337E}" type="sibTrans" cxnId="{1C663F40-EBB9-EB4D-A230-26BEC6A17638}">
      <dgm:prSet/>
      <dgm:spPr/>
      <dgm:t>
        <a:bodyPr/>
        <a:lstStyle/>
        <a:p>
          <a:endParaRPr lang="en-US"/>
        </a:p>
      </dgm:t>
    </dgm:pt>
    <dgm:pt modelId="{830EE868-B3E0-814C-BB52-06C741B77C9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Peers provide computational or storage resources for </a:t>
          </a:r>
          <a:r>
            <a:rPr lang="en-US" b="1" i="1" dirty="0" smtClean="0"/>
            <a:t>other</a:t>
          </a:r>
          <a:r>
            <a:rPr lang="en-US" dirty="0" smtClean="0"/>
            <a:t> peers.</a:t>
          </a:r>
          <a:endParaRPr lang="en-US" dirty="0"/>
        </a:p>
      </dgm:t>
    </dgm:pt>
    <dgm:pt modelId="{282AA444-8B0C-F54B-A54B-A38AEF02EB89}" type="parTrans" cxnId="{A87B8352-8E1D-7B4F-B768-57ADA2A8854C}">
      <dgm:prSet/>
      <dgm:spPr/>
      <dgm:t>
        <a:bodyPr/>
        <a:lstStyle/>
        <a:p>
          <a:endParaRPr lang="en-US"/>
        </a:p>
      </dgm:t>
    </dgm:pt>
    <dgm:pt modelId="{42879A87-0822-4947-BF7C-5FA96D6C29D6}" type="sibTrans" cxnId="{A87B8352-8E1D-7B4F-B768-57ADA2A8854C}">
      <dgm:prSet/>
      <dgm:spPr/>
      <dgm:t>
        <a:bodyPr/>
        <a:lstStyle/>
        <a:p>
          <a:endParaRPr lang="en-US"/>
        </a:p>
      </dgm:t>
    </dgm:pt>
    <dgm:pt modelId="{EE033118-C1D2-F741-A818-6E8D622C86C7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/>
            <a:t>Self-organizing and scaling.</a:t>
          </a:r>
          <a:endParaRPr lang="en-US" dirty="0"/>
        </a:p>
      </dgm:t>
    </dgm:pt>
    <dgm:pt modelId="{8174632C-7550-454A-9BC5-920BF6A272C2}" type="parTrans" cxnId="{8DA1796E-7E40-A844-A53B-AADAEE43651B}">
      <dgm:prSet/>
      <dgm:spPr/>
      <dgm:t>
        <a:bodyPr/>
        <a:lstStyle/>
        <a:p>
          <a:endParaRPr lang="en-US"/>
        </a:p>
      </dgm:t>
    </dgm:pt>
    <dgm:pt modelId="{8BF1886F-9692-2A4E-9FDA-29A642E2F877}" type="sibTrans" cxnId="{8DA1796E-7E40-A844-A53B-AADAEE43651B}">
      <dgm:prSet/>
      <dgm:spPr/>
      <dgm:t>
        <a:bodyPr/>
        <a:lstStyle/>
        <a:p>
          <a:endParaRPr lang="en-US"/>
        </a:p>
      </dgm:t>
    </dgm:pt>
    <dgm:pt modelId="{7AF4E6F8-9F92-3042-93F7-A70707D8DC51}" type="pres">
      <dgm:prSet presAssocID="{545F83E9-D708-2A4F-85D1-62DCBC029A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3BEF3-6D8C-F648-8F1D-ECAAF1A80F68}" type="pres">
      <dgm:prSet presAssocID="{3100C9EA-D3C1-B644-9675-528DCA32B3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815A6-B08D-0843-92ED-3D78E0D918D6}" type="pres">
      <dgm:prSet presAssocID="{950D4311-6C03-CA49-BA71-7E4B7D20337E}" presName="spacer" presStyleCnt="0"/>
      <dgm:spPr/>
    </dgm:pt>
    <dgm:pt modelId="{F8E95ADB-216F-184F-BF3C-9E00636021C0}" type="pres">
      <dgm:prSet presAssocID="{830EE868-B3E0-814C-BB52-06C741B77C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86781-6D8D-F242-897D-F2A73AB76B8E}" type="pres">
      <dgm:prSet presAssocID="{42879A87-0822-4947-BF7C-5FA96D6C29D6}" presName="spacer" presStyleCnt="0"/>
      <dgm:spPr/>
    </dgm:pt>
    <dgm:pt modelId="{59A07395-05A8-5545-9C2A-AE173C22D397}" type="pres">
      <dgm:prSet presAssocID="{EE033118-C1D2-F741-A818-6E8D622C86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7B8352-8E1D-7B4F-B768-57ADA2A8854C}" srcId="{545F83E9-D708-2A4F-85D1-62DCBC029A8A}" destId="{830EE868-B3E0-814C-BB52-06C741B77C94}" srcOrd="1" destOrd="0" parTransId="{282AA444-8B0C-F54B-A54B-A38AEF02EB89}" sibTransId="{42879A87-0822-4947-BF7C-5FA96D6C29D6}"/>
    <dgm:cxn modelId="{855221F2-8128-144B-B370-7943B36F55B5}" type="presOf" srcId="{3100C9EA-D3C1-B644-9675-528DCA32B341}" destId="{A073BEF3-6D8C-F648-8F1D-ECAAF1A80F68}" srcOrd="0" destOrd="0" presId="urn:microsoft.com/office/officeart/2005/8/layout/vList2"/>
    <dgm:cxn modelId="{8DA1796E-7E40-A844-A53B-AADAEE43651B}" srcId="{545F83E9-D708-2A4F-85D1-62DCBC029A8A}" destId="{EE033118-C1D2-F741-A818-6E8D622C86C7}" srcOrd="2" destOrd="0" parTransId="{8174632C-7550-454A-9BC5-920BF6A272C2}" sibTransId="{8BF1886F-9692-2A4E-9FDA-29A642E2F877}"/>
    <dgm:cxn modelId="{190BECEA-E661-D844-AD49-C1B3A3E3D3A4}" type="presOf" srcId="{545F83E9-D708-2A4F-85D1-62DCBC029A8A}" destId="{7AF4E6F8-9F92-3042-93F7-A70707D8DC51}" srcOrd="0" destOrd="0" presId="urn:microsoft.com/office/officeart/2005/8/layout/vList2"/>
    <dgm:cxn modelId="{B090DCB8-052E-6345-8AD7-97E6B7848065}" type="presOf" srcId="{EE033118-C1D2-F741-A818-6E8D622C86C7}" destId="{59A07395-05A8-5545-9C2A-AE173C22D397}" srcOrd="0" destOrd="0" presId="urn:microsoft.com/office/officeart/2005/8/layout/vList2"/>
    <dgm:cxn modelId="{1C663F40-EBB9-EB4D-A230-26BEC6A17638}" srcId="{545F83E9-D708-2A4F-85D1-62DCBC029A8A}" destId="{3100C9EA-D3C1-B644-9675-528DCA32B341}" srcOrd="0" destOrd="0" parTransId="{DD6FCC55-E759-114E-A7F3-803ABC4BB5DC}" sibTransId="{950D4311-6C03-CA49-BA71-7E4B7D20337E}"/>
    <dgm:cxn modelId="{97D70895-7327-B142-AD66-5B4F5CA9ECF1}" type="presOf" srcId="{830EE868-B3E0-814C-BB52-06C741B77C94}" destId="{F8E95ADB-216F-184F-BF3C-9E00636021C0}" srcOrd="0" destOrd="0" presId="urn:microsoft.com/office/officeart/2005/8/layout/vList2"/>
    <dgm:cxn modelId="{FE2DF8FD-0EE8-B946-8328-33713387B180}" type="presParOf" srcId="{7AF4E6F8-9F92-3042-93F7-A70707D8DC51}" destId="{A073BEF3-6D8C-F648-8F1D-ECAAF1A80F68}" srcOrd="0" destOrd="0" presId="urn:microsoft.com/office/officeart/2005/8/layout/vList2"/>
    <dgm:cxn modelId="{7254F0CE-1F8D-0A45-839E-14B73030CCC1}" type="presParOf" srcId="{7AF4E6F8-9F92-3042-93F7-A70707D8DC51}" destId="{EF1815A6-B08D-0843-92ED-3D78E0D918D6}" srcOrd="1" destOrd="0" presId="urn:microsoft.com/office/officeart/2005/8/layout/vList2"/>
    <dgm:cxn modelId="{689645F1-D619-804A-9FB1-DCF64898B1E0}" type="presParOf" srcId="{7AF4E6F8-9F92-3042-93F7-A70707D8DC51}" destId="{F8E95ADB-216F-184F-BF3C-9E00636021C0}" srcOrd="2" destOrd="0" presId="urn:microsoft.com/office/officeart/2005/8/layout/vList2"/>
    <dgm:cxn modelId="{41907881-C18E-A045-9C5F-5CFA01D57406}" type="presParOf" srcId="{7AF4E6F8-9F92-3042-93F7-A70707D8DC51}" destId="{8BD86781-6D8D-F242-897D-F2A73AB76B8E}" srcOrd="3" destOrd="0" presId="urn:microsoft.com/office/officeart/2005/8/layout/vList2"/>
    <dgm:cxn modelId="{C3AAC330-00A0-D14C-9E0E-44A316F28F7C}" type="presParOf" srcId="{7AF4E6F8-9F92-3042-93F7-A70707D8DC51}" destId="{59A07395-05A8-5545-9C2A-AE173C22D397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A08C0-1624-0C4B-9E68-BF998172B99F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BC23A818-B083-9242-B06F-B4FD0BE98B23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gather</a:t>
          </a:r>
          <a:endParaRPr lang="en-US" dirty="0"/>
        </a:p>
      </dgm:t>
    </dgm:pt>
    <dgm:pt modelId="{65C5D8B5-5AB9-D448-948E-754994140AD6}" type="parTrans" cxnId="{20EDF7DC-333A-954F-9877-413C31BA2427}">
      <dgm:prSet/>
      <dgm:spPr/>
      <dgm:t>
        <a:bodyPr/>
        <a:lstStyle/>
        <a:p>
          <a:endParaRPr lang="en-US"/>
        </a:p>
      </dgm:t>
    </dgm:pt>
    <dgm:pt modelId="{32A9D76F-C7F9-1B4F-828C-26F4517C9C2B}" type="sibTrans" cxnId="{20EDF7DC-333A-954F-9877-413C31BA2427}">
      <dgm:prSet/>
      <dgm:spPr/>
      <dgm:t>
        <a:bodyPr/>
        <a:lstStyle/>
        <a:p>
          <a:endParaRPr lang="en-US"/>
        </a:p>
      </dgm:t>
    </dgm:pt>
    <dgm:pt modelId="{B1DE04A7-0AAE-254B-AE89-11C2F116C6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prioritize</a:t>
          </a:r>
          <a:endParaRPr lang="en-US" dirty="0"/>
        </a:p>
      </dgm:t>
    </dgm:pt>
    <dgm:pt modelId="{F468A720-01E4-9649-9A59-A9F8A473C5B9}" type="parTrans" cxnId="{CF0EA566-AA01-7148-9F53-D042F3A0E783}">
      <dgm:prSet/>
      <dgm:spPr/>
      <dgm:t>
        <a:bodyPr/>
        <a:lstStyle/>
        <a:p>
          <a:endParaRPr lang="en-US"/>
        </a:p>
      </dgm:t>
    </dgm:pt>
    <dgm:pt modelId="{47A8D6AC-6287-C549-8DE9-E657BEF273E7}" type="sibTrans" cxnId="{CF0EA566-AA01-7148-9F53-D042F3A0E783}">
      <dgm:prSet/>
      <dgm:spPr/>
      <dgm:t>
        <a:bodyPr/>
        <a:lstStyle/>
        <a:p>
          <a:endParaRPr lang="en-US"/>
        </a:p>
      </dgm:t>
    </dgm:pt>
    <dgm:pt modelId="{C75BE071-F1E0-514E-A438-1F73C746253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encode</a:t>
          </a:r>
          <a:endParaRPr lang="en-US" dirty="0"/>
        </a:p>
      </dgm:t>
    </dgm:pt>
    <dgm:pt modelId="{58058836-CB3C-124F-A365-1B35273D9E19}" type="parTrans" cxnId="{0CF69515-E3E0-B24B-B025-9DF652CF7227}">
      <dgm:prSet/>
      <dgm:spPr/>
      <dgm:t>
        <a:bodyPr/>
        <a:lstStyle/>
        <a:p>
          <a:endParaRPr lang="en-US"/>
        </a:p>
      </dgm:t>
    </dgm:pt>
    <dgm:pt modelId="{89BAAF6D-4925-EF40-857C-D4169E8008CF}" type="sibTrans" cxnId="{0CF69515-E3E0-B24B-B025-9DF652CF7227}">
      <dgm:prSet/>
      <dgm:spPr/>
      <dgm:t>
        <a:bodyPr/>
        <a:lstStyle/>
        <a:p>
          <a:endParaRPr lang="en-US"/>
        </a:p>
      </dgm:t>
    </dgm:pt>
    <dgm:pt modelId="{C447CCCC-136A-0341-A62F-67476CC6E33C}">
      <dgm:prSet/>
      <dgm:spPr>
        <a:solidFill>
          <a:srgbClr val="008000"/>
        </a:solidFill>
      </dgm:spPr>
      <dgm:t>
        <a:bodyPr/>
        <a:lstStyle/>
        <a:p>
          <a:r>
            <a:rPr lang="en-US" dirty="0" smtClean="0"/>
            <a:t>complete</a:t>
          </a:r>
          <a:endParaRPr lang="en-US" dirty="0"/>
        </a:p>
      </dgm:t>
    </dgm:pt>
    <dgm:pt modelId="{7E50686D-94F7-3541-9C8C-06AB2D5EA109}" type="parTrans" cxnId="{9165A860-0164-8849-ABA6-FC1873BC79F8}">
      <dgm:prSet/>
      <dgm:spPr/>
      <dgm:t>
        <a:bodyPr/>
        <a:lstStyle/>
        <a:p>
          <a:endParaRPr lang="en-US"/>
        </a:p>
      </dgm:t>
    </dgm:pt>
    <dgm:pt modelId="{DF00B2C5-EC90-4A47-9A0C-9F0DA661472F}" type="sibTrans" cxnId="{9165A860-0164-8849-ABA6-FC1873BC79F8}">
      <dgm:prSet/>
      <dgm:spPr/>
      <dgm:t>
        <a:bodyPr/>
        <a:lstStyle/>
        <a:p>
          <a:endParaRPr lang="en-US"/>
        </a:p>
      </dgm:t>
    </dgm:pt>
    <dgm:pt modelId="{E443BF81-8DA8-2E4A-8D3F-2210D4CA9E0F}">
      <dgm:prSet/>
      <dgm:spPr>
        <a:solidFill>
          <a:srgbClr val="008000">
            <a:alpha val="44000"/>
          </a:srgbClr>
        </a:solidFill>
      </dgm:spPr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353FB1A2-25A4-E446-93D5-64E8A2352B1B}" type="parTrans" cxnId="{5941406A-802C-7C4B-A898-DAC0B1011E07}">
      <dgm:prSet/>
      <dgm:spPr/>
      <dgm:t>
        <a:bodyPr/>
        <a:lstStyle/>
        <a:p>
          <a:endParaRPr lang="en-US"/>
        </a:p>
      </dgm:t>
    </dgm:pt>
    <dgm:pt modelId="{D7B10414-6D56-9E45-B997-CA1FC0A44D8C}" type="sibTrans" cxnId="{5941406A-802C-7C4B-A898-DAC0B1011E07}">
      <dgm:prSet/>
      <dgm:spPr/>
      <dgm:t>
        <a:bodyPr/>
        <a:lstStyle/>
        <a:p>
          <a:endParaRPr lang="en-US"/>
        </a:p>
      </dgm:t>
    </dgm:pt>
    <dgm:pt modelId="{37F1855F-86A9-AE41-9A83-99B87E45A6F6}">
      <dgm:prSet/>
      <dgm:spPr>
        <a:solidFill>
          <a:srgbClr val="FF6600">
            <a:alpha val="34000"/>
          </a:srgbClr>
        </a:solidFill>
      </dgm:spPr>
      <dgm:t>
        <a:bodyPr/>
        <a:lstStyle/>
        <a:p>
          <a:r>
            <a:rPr lang="en-US" dirty="0" smtClean="0"/>
            <a:t>offer &amp; answer</a:t>
          </a:r>
          <a:endParaRPr lang="en-US" dirty="0"/>
        </a:p>
      </dgm:t>
    </dgm:pt>
    <dgm:pt modelId="{C4D5F10D-37DC-ED49-95C2-C94ADBB978BB}" type="parTrans" cxnId="{E63732B6-C130-1449-AD2D-61E53E2AE6D7}">
      <dgm:prSet/>
      <dgm:spPr/>
      <dgm:t>
        <a:bodyPr/>
        <a:lstStyle/>
        <a:p>
          <a:endParaRPr lang="en-US"/>
        </a:p>
      </dgm:t>
    </dgm:pt>
    <dgm:pt modelId="{7EA25AC7-FBBA-BB40-B7A2-972BBC530375}" type="sibTrans" cxnId="{E63732B6-C130-1449-AD2D-61E53E2AE6D7}">
      <dgm:prSet/>
      <dgm:spPr/>
      <dgm:t>
        <a:bodyPr/>
        <a:lstStyle/>
        <a:p>
          <a:endParaRPr lang="en-US"/>
        </a:p>
      </dgm:t>
    </dgm:pt>
    <dgm:pt modelId="{E9EB214F-C913-D942-BD2D-AF8FB7B285CD}" type="pres">
      <dgm:prSet presAssocID="{1C0A08C0-1624-0C4B-9E68-BF998172B99F}" presName="CompostProcess" presStyleCnt="0">
        <dgm:presLayoutVars>
          <dgm:dir/>
          <dgm:resizeHandles val="exact"/>
        </dgm:presLayoutVars>
      </dgm:prSet>
      <dgm:spPr/>
    </dgm:pt>
    <dgm:pt modelId="{39419685-6A32-A34A-86AB-4413512FA7B9}" type="pres">
      <dgm:prSet presAssocID="{1C0A08C0-1624-0C4B-9E68-BF998172B99F}" presName="arrow" presStyleLbl="bgShp" presStyleIdx="0" presStyleCnt="1"/>
      <dgm:spPr/>
    </dgm:pt>
    <dgm:pt modelId="{C47FCC15-7717-E546-B327-B6E2036BB2DE}" type="pres">
      <dgm:prSet presAssocID="{1C0A08C0-1624-0C4B-9E68-BF998172B99F}" presName="linearProcess" presStyleCnt="0"/>
      <dgm:spPr/>
    </dgm:pt>
    <dgm:pt modelId="{9934BCF4-CD07-1349-ACBD-9AE459CC068D}" type="pres">
      <dgm:prSet presAssocID="{BC23A818-B083-9242-B06F-B4FD0BE98B2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B90AF-9FCE-114F-9689-9A07D32A962D}" type="pres">
      <dgm:prSet presAssocID="{32A9D76F-C7F9-1B4F-828C-26F4517C9C2B}" presName="sibTrans" presStyleCnt="0"/>
      <dgm:spPr/>
    </dgm:pt>
    <dgm:pt modelId="{610AB139-B92A-AF42-81E9-801AC23BEB80}" type="pres">
      <dgm:prSet presAssocID="{B1DE04A7-0AAE-254B-AE89-11C2F116C69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19423-4C2B-4547-A31B-9AE69F8E67EB}" type="pres">
      <dgm:prSet presAssocID="{47A8D6AC-6287-C549-8DE9-E657BEF273E7}" presName="sibTrans" presStyleCnt="0"/>
      <dgm:spPr/>
    </dgm:pt>
    <dgm:pt modelId="{19BAED00-82D4-CE49-A30C-D46265837FB6}" type="pres">
      <dgm:prSet presAssocID="{C75BE071-F1E0-514E-A438-1F73C746253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E7588-41CD-E845-B413-E3D5DF09231E}" type="pres">
      <dgm:prSet presAssocID="{89BAAF6D-4925-EF40-857C-D4169E8008CF}" presName="sibTrans" presStyleCnt="0"/>
      <dgm:spPr/>
    </dgm:pt>
    <dgm:pt modelId="{5A460622-ACA5-FE46-929B-152ED1523E86}" type="pres">
      <dgm:prSet presAssocID="{37F1855F-86A9-AE41-9A83-99B87E45A6F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CA232-C7E6-094D-A1F2-4483A1580B07}" type="pres">
      <dgm:prSet presAssocID="{7EA25AC7-FBBA-BB40-B7A2-972BBC530375}" presName="sibTrans" presStyleCnt="0"/>
      <dgm:spPr/>
    </dgm:pt>
    <dgm:pt modelId="{DE446DD6-2A17-F941-86B1-FC8636E2BAE0}" type="pres">
      <dgm:prSet presAssocID="{E443BF81-8DA8-2E4A-8D3F-2210D4CA9E0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84AF4-0D62-414C-B3B7-BB27452B7461}" type="pres">
      <dgm:prSet presAssocID="{D7B10414-6D56-9E45-B997-CA1FC0A44D8C}" presName="sibTrans" presStyleCnt="0"/>
      <dgm:spPr/>
    </dgm:pt>
    <dgm:pt modelId="{6486134B-1682-0C43-8A54-8CE635FE8851}" type="pres">
      <dgm:prSet presAssocID="{C447CCCC-136A-0341-A62F-67476CC6E33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1FA6C-D1C4-C248-8C70-A5B13BF1B9E5}" type="presOf" srcId="{C447CCCC-136A-0341-A62F-67476CC6E33C}" destId="{6486134B-1682-0C43-8A54-8CE635FE8851}" srcOrd="0" destOrd="0" presId="urn:microsoft.com/office/officeart/2005/8/layout/hProcess9"/>
    <dgm:cxn modelId="{20EDF7DC-333A-954F-9877-413C31BA2427}" srcId="{1C0A08C0-1624-0C4B-9E68-BF998172B99F}" destId="{BC23A818-B083-9242-B06F-B4FD0BE98B23}" srcOrd="0" destOrd="0" parTransId="{65C5D8B5-5AB9-D448-948E-754994140AD6}" sibTransId="{32A9D76F-C7F9-1B4F-828C-26F4517C9C2B}"/>
    <dgm:cxn modelId="{4F28EC33-808C-4A46-ADCD-82F535D95CB8}" type="presOf" srcId="{37F1855F-86A9-AE41-9A83-99B87E45A6F6}" destId="{5A460622-ACA5-FE46-929B-152ED1523E86}" srcOrd="0" destOrd="0" presId="urn:microsoft.com/office/officeart/2005/8/layout/hProcess9"/>
    <dgm:cxn modelId="{9165A860-0164-8849-ABA6-FC1873BC79F8}" srcId="{1C0A08C0-1624-0C4B-9E68-BF998172B99F}" destId="{C447CCCC-136A-0341-A62F-67476CC6E33C}" srcOrd="5" destOrd="0" parTransId="{7E50686D-94F7-3541-9C8C-06AB2D5EA109}" sibTransId="{DF00B2C5-EC90-4A47-9A0C-9F0DA661472F}"/>
    <dgm:cxn modelId="{3ED0497A-87E4-914E-9C3F-3DC6E4331D0A}" type="presOf" srcId="{E443BF81-8DA8-2E4A-8D3F-2210D4CA9E0F}" destId="{DE446DD6-2A17-F941-86B1-FC8636E2BAE0}" srcOrd="0" destOrd="0" presId="urn:microsoft.com/office/officeart/2005/8/layout/hProcess9"/>
    <dgm:cxn modelId="{DD52A1EE-7136-9D42-9ADD-C856E982CA45}" type="presOf" srcId="{B1DE04A7-0AAE-254B-AE89-11C2F116C699}" destId="{610AB139-B92A-AF42-81E9-801AC23BEB80}" srcOrd="0" destOrd="0" presId="urn:microsoft.com/office/officeart/2005/8/layout/hProcess9"/>
    <dgm:cxn modelId="{21B4CAAF-B3EC-F142-BDB2-0813EF1A6814}" type="presOf" srcId="{BC23A818-B083-9242-B06F-B4FD0BE98B23}" destId="{9934BCF4-CD07-1349-ACBD-9AE459CC068D}" srcOrd="0" destOrd="0" presId="urn:microsoft.com/office/officeart/2005/8/layout/hProcess9"/>
    <dgm:cxn modelId="{5941406A-802C-7C4B-A898-DAC0B1011E07}" srcId="{1C0A08C0-1624-0C4B-9E68-BF998172B99F}" destId="{E443BF81-8DA8-2E4A-8D3F-2210D4CA9E0F}" srcOrd="4" destOrd="0" parTransId="{353FB1A2-25A4-E446-93D5-64E8A2352B1B}" sibTransId="{D7B10414-6D56-9E45-B997-CA1FC0A44D8C}"/>
    <dgm:cxn modelId="{0CF69515-E3E0-B24B-B025-9DF652CF7227}" srcId="{1C0A08C0-1624-0C4B-9E68-BF998172B99F}" destId="{C75BE071-F1E0-514E-A438-1F73C746253F}" srcOrd="2" destOrd="0" parTransId="{58058836-CB3C-124F-A365-1B35273D9E19}" sibTransId="{89BAAF6D-4925-EF40-857C-D4169E8008CF}"/>
    <dgm:cxn modelId="{E63732B6-C130-1449-AD2D-61E53E2AE6D7}" srcId="{1C0A08C0-1624-0C4B-9E68-BF998172B99F}" destId="{37F1855F-86A9-AE41-9A83-99B87E45A6F6}" srcOrd="3" destOrd="0" parTransId="{C4D5F10D-37DC-ED49-95C2-C94ADBB978BB}" sibTransId="{7EA25AC7-FBBA-BB40-B7A2-972BBC530375}"/>
    <dgm:cxn modelId="{CF0EA566-AA01-7148-9F53-D042F3A0E783}" srcId="{1C0A08C0-1624-0C4B-9E68-BF998172B99F}" destId="{B1DE04A7-0AAE-254B-AE89-11C2F116C699}" srcOrd="1" destOrd="0" parTransId="{F468A720-01E4-9649-9A59-A9F8A473C5B9}" sibTransId="{47A8D6AC-6287-C549-8DE9-E657BEF273E7}"/>
    <dgm:cxn modelId="{5A2DC5ED-285C-1F48-AD72-F07DD74A50A3}" type="presOf" srcId="{1C0A08C0-1624-0C4B-9E68-BF998172B99F}" destId="{E9EB214F-C913-D942-BD2D-AF8FB7B285CD}" srcOrd="0" destOrd="0" presId="urn:microsoft.com/office/officeart/2005/8/layout/hProcess9"/>
    <dgm:cxn modelId="{F37DF2CD-83BF-3145-B63D-FB9F7445D0B4}" type="presOf" srcId="{C75BE071-F1E0-514E-A438-1F73C746253F}" destId="{19BAED00-82D4-CE49-A30C-D46265837FB6}" srcOrd="0" destOrd="0" presId="urn:microsoft.com/office/officeart/2005/8/layout/hProcess9"/>
    <dgm:cxn modelId="{39002BF5-FDC1-2A44-A12A-75EA63797377}" type="presParOf" srcId="{E9EB214F-C913-D942-BD2D-AF8FB7B285CD}" destId="{39419685-6A32-A34A-86AB-4413512FA7B9}" srcOrd="0" destOrd="0" presId="urn:microsoft.com/office/officeart/2005/8/layout/hProcess9"/>
    <dgm:cxn modelId="{9D660DB9-B32D-4D4B-A1C4-513CB58F4DD1}" type="presParOf" srcId="{E9EB214F-C913-D942-BD2D-AF8FB7B285CD}" destId="{C47FCC15-7717-E546-B327-B6E2036BB2DE}" srcOrd="1" destOrd="0" presId="urn:microsoft.com/office/officeart/2005/8/layout/hProcess9"/>
    <dgm:cxn modelId="{877D458A-3BF8-1A48-80DC-C690037FD778}" type="presParOf" srcId="{C47FCC15-7717-E546-B327-B6E2036BB2DE}" destId="{9934BCF4-CD07-1349-ACBD-9AE459CC068D}" srcOrd="0" destOrd="0" presId="urn:microsoft.com/office/officeart/2005/8/layout/hProcess9"/>
    <dgm:cxn modelId="{09AE7F99-AEF8-F94A-ACA7-98D344021A5D}" type="presParOf" srcId="{C47FCC15-7717-E546-B327-B6E2036BB2DE}" destId="{783B90AF-9FCE-114F-9689-9A07D32A962D}" srcOrd="1" destOrd="0" presId="urn:microsoft.com/office/officeart/2005/8/layout/hProcess9"/>
    <dgm:cxn modelId="{B29A780F-0324-EA4F-AEF1-ADBBBDB11CF7}" type="presParOf" srcId="{C47FCC15-7717-E546-B327-B6E2036BB2DE}" destId="{610AB139-B92A-AF42-81E9-801AC23BEB80}" srcOrd="2" destOrd="0" presId="urn:microsoft.com/office/officeart/2005/8/layout/hProcess9"/>
    <dgm:cxn modelId="{287B78D2-4B66-CA4D-8E26-A2161D0E1374}" type="presParOf" srcId="{C47FCC15-7717-E546-B327-B6E2036BB2DE}" destId="{BF819423-4C2B-4547-A31B-9AE69F8E67EB}" srcOrd="3" destOrd="0" presId="urn:microsoft.com/office/officeart/2005/8/layout/hProcess9"/>
    <dgm:cxn modelId="{FAF9ABF0-759F-AF4B-8F95-DA9464429A86}" type="presParOf" srcId="{C47FCC15-7717-E546-B327-B6E2036BB2DE}" destId="{19BAED00-82D4-CE49-A30C-D46265837FB6}" srcOrd="4" destOrd="0" presId="urn:microsoft.com/office/officeart/2005/8/layout/hProcess9"/>
    <dgm:cxn modelId="{52C20C4A-6187-8449-A5A8-1A0CC00C0A34}" type="presParOf" srcId="{C47FCC15-7717-E546-B327-B6E2036BB2DE}" destId="{A86E7588-41CD-E845-B413-E3D5DF09231E}" srcOrd="5" destOrd="0" presId="urn:microsoft.com/office/officeart/2005/8/layout/hProcess9"/>
    <dgm:cxn modelId="{E374C5AE-1F05-BC46-B935-5ED7FCD94A6A}" type="presParOf" srcId="{C47FCC15-7717-E546-B327-B6E2036BB2DE}" destId="{5A460622-ACA5-FE46-929B-152ED1523E86}" srcOrd="6" destOrd="0" presId="urn:microsoft.com/office/officeart/2005/8/layout/hProcess9"/>
    <dgm:cxn modelId="{AFBD08C1-7E33-7644-9690-EEA3FEBEB9C5}" type="presParOf" srcId="{C47FCC15-7717-E546-B327-B6E2036BB2DE}" destId="{831CA232-C7E6-094D-A1F2-4483A1580B07}" srcOrd="7" destOrd="0" presId="urn:microsoft.com/office/officeart/2005/8/layout/hProcess9"/>
    <dgm:cxn modelId="{2C0AE8E0-9374-D741-B505-E88143821030}" type="presParOf" srcId="{C47FCC15-7717-E546-B327-B6E2036BB2DE}" destId="{DE446DD6-2A17-F941-86B1-FC8636E2BAE0}" srcOrd="8" destOrd="0" presId="urn:microsoft.com/office/officeart/2005/8/layout/hProcess9"/>
    <dgm:cxn modelId="{CEBABFCF-3D34-2744-AACE-29C548EFA3D7}" type="presParOf" srcId="{C47FCC15-7717-E546-B327-B6E2036BB2DE}" destId="{08A84AF4-0D62-414C-B3B7-BB27452B7461}" srcOrd="9" destOrd="0" presId="urn:microsoft.com/office/officeart/2005/8/layout/hProcess9"/>
    <dgm:cxn modelId="{13520AC1-F80C-0742-88DE-1A3A43EE999C}" type="presParOf" srcId="{C47FCC15-7717-E546-B327-B6E2036BB2DE}" destId="{6486134B-1682-0C43-8A54-8CE635FE8851}" srcOrd="10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4" Type="http://schemas.openxmlformats.org/officeDocument/2006/relationships/image" Target="../media/image38.emf"/><Relationship Id="rId10" Type="http://schemas.openxmlformats.org/officeDocument/2006/relationships/image" Target="../media/image44.emf"/><Relationship Id="rId5" Type="http://schemas.openxmlformats.org/officeDocument/2006/relationships/image" Target="../media/image39.emf"/><Relationship Id="rId7" Type="http://schemas.openxmlformats.org/officeDocument/2006/relationships/image" Target="../media/image41.emf"/><Relationship Id="rId11" Type="http://schemas.openxmlformats.org/officeDocument/2006/relationships/image" Target="../media/image45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9" Type="http://schemas.openxmlformats.org/officeDocument/2006/relationships/image" Target="../media/image43.emf"/><Relationship Id="rId3" Type="http://schemas.openxmlformats.org/officeDocument/2006/relationships/image" Target="../media/image37.emf"/><Relationship Id="rId6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7003A7-EB35-D34A-9748-EDCC9FD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7F5565-D11F-3F48-9207-47F6E9471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50000"/>
      </a:spcAft>
      <a:buFont typeface="Wingdings" charset="2"/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4BD94-9DE1-824F-8FD4-7CB1F39B22B1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B40AC-0640-5340-8EB7-8ADA992A7108}" type="slidenum">
              <a:rPr lang="en-US"/>
              <a:pPr/>
              <a:t>40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Planet Lab alive nodes</a:t>
            </a:r>
          </a:p>
          <a:p>
            <a:r>
              <a:rPr lang="en-US"/>
              <a:t>http://summer.cs.princeton.edu/status/tabulator.cgi?table=table_nodeviewshort&amp;select=%27resptime%20%3E%200%27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E4C6F-55A6-B448-A28B-F97DBEB7EAD8}" type="slidenum">
              <a:rPr lang="en-US"/>
              <a:pPr/>
              <a:t>42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E9B9E-EE9F-2841-BB39-F21C2B7D9251}" type="slidenum">
              <a:rPr lang="en-US"/>
              <a:pPr/>
              <a:t>43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74B0A-1B63-2E47-9594-468659BFB87A}" type="slidenum">
              <a:rPr lang="en-US"/>
              <a:pPr/>
              <a:t>45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9FD9F-5B12-9B42-8009-7B08B8E79BD3}" type="slidenum">
              <a:rPr lang="en-US"/>
              <a:pPr/>
              <a:t>52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Someone trying their own protocol with our bootstrap server, probably to create a buffer overflow.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093DE-1577-3D4C-942A-B7CBA40099A1}" type="slidenum">
              <a:rPr lang="en-US"/>
              <a:pPr/>
              <a:t>57</a:t>
            </a:fld>
            <a:endParaRPr lang="en-US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0E781-A83F-684D-8B8C-1E1D4562B696}" type="slidenum">
              <a:rPr lang="en-US"/>
              <a:pPr/>
              <a:t>58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C5117-4800-7B45-8617-CCF8597D508E}" type="slidenum">
              <a:rPr lang="en-US"/>
              <a:pPr/>
              <a:t>59</a:t>
            </a:fld>
            <a:endParaRPr lang="en-US"/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97EFF-1F01-F948-85D6-E36C5C060ED5}" type="slidenum">
              <a:rPr lang="en-US"/>
              <a:pPr/>
              <a:t>60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A3A95-ECBC-874B-A381-41DA8157202B}" type="slidenum">
              <a:rPr lang="en-US"/>
              <a:pPr/>
              <a:t>61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07B19-F1EE-8B45-AC90-B5771CC84EF8}" type="slidenum">
              <a:rPr lang="en-US"/>
              <a:pPr/>
              <a:t>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NAT: In filesharing, there are multiple copies of a file. If a peer cannot download a file from a peer behind a NAT, it can possibly consult other peers, and thus NAT issues have a relatively low impact on filesharing than VoIP. Not so in bit-torrent style systems.</a:t>
            </a:r>
          </a:p>
          <a:p>
            <a:r>
              <a:rPr lang="en-US"/>
              <a:t>Replication: Implicit replication for popular content in file-sharing. No implicit replication in VoIP. P2P protocol should actively replicate for availability.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09C33-CBF4-3B46-A643-385EAAFF4803}" type="slidenum">
              <a:rPr lang="en-US"/>
              <a:pPr/>
              <a:t>62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Gagaga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71AF5-CA5E-1848-B4DF-64CBD440268F}" type="slidenum">
              <a:rPr lang="en-US"/>
              <a:pPr/>
              <a:t>63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239CF-F8A2-4E4A-A579-4F5DEED335CD}" type="slidenum">
              <a:rPr lang="en-US"/>
              <a:pPr/>
              <a:t>64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05FDF-1CE5-AE4D-8100-E7337775C54E}" type="slidenum">
              <a:rPr lang="en-US"/>
              <a:pPr/>
              <a:t>66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P2P-Options=P2P algorithm, hash algorithm, logarithm base</a:t>
            </a:r>
          </a:p>
          <a:p>
            <a:r>
              <a:rPr lang="en-US"/>
              <a:t>1) Joining peer (JP) first sends a query message to the bootstrap server to discover P2P-Options and other peers in the network.</a:t>
            </a:r>
          </a:p>
          <a:p>
            <a:r>
              <a:rPr lang="en-US"/>
              <a:t>2) It then discovers its NAT type and gathers ICE candidates.</a:t>
            </a:r>
          </a:p>
          <a:p>
            <a:r>
              <a:rPr lang="en-US"/>
              <a:t>3) Sends a join request which is recursively forwarded.</a:t>
            </a:r>
          </a:p>
          <a:p>
            <a:r>
              <a:rPr lang="en-US"/>
              <a:t>4) JP will be inserted between P7 and P9.</a:t>
            </a:r>
          </a:p>
          <a:p>
            <a:r>
              <a:rPr lang="en-US"/>
              <a:t>5) P9 is responsible for all objects between [P7, P9]. It transfers the relevant objects to JP.</a:t>
            </a:r>
          </a:p>
          <a:p>
            <a:r>
              <a:rPr lang="en-US"/>
              <a:t>6) JPs gathered candidates are sent in the Peer-Info TLV.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http://www.legitreviews.com/images/reviews/682/power_consumption.jpg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F5565-D11F-3F48-9207-47F6E9471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http://www.primus.com.au/PrimusWeb/HomeSolutions/AdditionalServices/Broadband+TopUps.htm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F5565-D11F-3F48-9207-47F6E94711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4EE22-5688-3249-918E-21F62D3B89D3}" type="slidenum">
              <a:rPr lang="en-US"/>
              <a:pPr/>
              <a:t>25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Slide: This slide shows many different DHT-independent and DHT-specific design choices</a:t>
            </a:r>
          </a:p>
          <a:p>
            <a:r>
              <a:rPr lang="en-US"/>
              <a:t>Different names for similar concepts (finger, routing-table). </a:t>
            </a:r>
          </a:p>
          <a:p>
            <a:r>
              <a:rPr lang="en-US"/>
              <a:t>Mixing of DHT-independent and DHT-specific issues in original papers.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38206-7223-6949-B32E-F7D20B6B4ED7}" type="slidenum">
              <a:rPr lang="en-US"/>
              <a:pPr/>
              <a:t>27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STUN=session traversal utilities</a:t>
            </a:r>
          </a:p>
          <a:p>
            <a:r>
              <a:rPr lang="en-US"/>
              <a:t>Optional bootstrap authentication server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D88CD-B05F-804E-9179-9E2DB247F52C}" type="slidenum">
              <a:rPr lang="en-US"/>
              <a:pPr/>
              <a:t>30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73E92-796E-794F-ACFD-F63ADBE15CDD}" type="slidenum">
              <a:rPr lang="en-US"/>
              <a:pPr/>
              <a:t>33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9F0C7-58BB-544D-931F-B6D98D424AA3}" type="slidenum">
              <a:rPr lang="en-US"/>
              <a:pPr/>
              <a:t>37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Hard to obtain statistics for this user annoyance though.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sc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4867275"/>
            <a:ext cx="1268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2193925"/>
            <a:ext cx="8229600" cy="0"/>
          </a:xfrm>
          <a:prstGeom prst="line">
            <a:avLst/>
          </a:prstGeom>
          <a:noFill/>
          <a:ln w="57150" cmpd="thickThin">
            <a:solidFill>
              <a:srgbClr val="EE003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IRT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6388" y="4841875"/>
            <a:ext cx="105251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93662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2547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C373-008E-1B43-A8A1-E45E29409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2F7F4-309F-7B49-B0D0-0743CAF1F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57163"/>
            <a:ext cx="2058987" cy="596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157163"/>
            <a:ext cx="6027738" cy="596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714C3-2D47-5C49-86D8-54049F00C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7163"/>
            <a:ext cx="8229600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6E60-E89D-AD42-8E25-5A161D6B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43000" y="15240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5240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P2P08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25B7B13-824B-E741-9952-7003153C5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5240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5240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43000" y="39243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39243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P2P08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10E5913-5A1F-C74A-AAC0-E162E7E97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5240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243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September 2008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P2P08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8D58F88-B3D8-B146-8E9A-0339BC6BD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F420-BD8C-504F-AC45-7BBA26AE6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EA39-0DC6-834F-A545-0503EBC9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4009-3282-E24F-9A78-E615239D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DAFE9-E6A9-2941-BF8B-279202DD3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CA0A-1FCB-E642-87A9-DC314086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4754-F37F-1744-9DD6-309F5D98D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6A4D-1140-C24B-8512-63BA95F76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06D7C-C6B7-554D-89C0-68D23629D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57163"/>
            <a:ext cx="82296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 i="1" smtClean="0">
                <a:solidFill>
                  <a:schemeClr val="accent2"/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September 2008</a:t>
            </a: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6D6424B6-854F-A646-B38B-3A94DD4A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cscu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859713" y="142875"/>
            <a:ext cx="838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Line 8"/>
          <p:cNvSpPr>
            <a:spLocks noChangeShapeType="1"/>
          </p:cNvSpPr>
          <p:nvPr userDrawn="1"/>
        </p:nvSpPr>
        <p:spPr bwMode="auto">
          <a:xfrm>
            <a:off x="466725" y="985838"/>
            <a:ext cx="8229600" cy="0"/>
          </a:xfrm>
          <a:prstGeom prst="line">
            <a:avLst/>
          </a:prstGeom>
          <a:noFill/>
          <a:ln w="57150" cmpd="thickThin">
            <a:solidFill>
              <a:srgbClr val="EE003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  <p:sldLayoutId id="2147483690" r:id="rId14"/>
    <p:sldLayoutId id="2147483691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mailto:hgs@cs.columbi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5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2.bin"/><Relationship Id="rId7" Type="http://schemas.openxmlformats.org/officeDocument/2006/relationships/image" Target="../media/image3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6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16.bin"/><Relationship Id="rId4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9" Type="http://schemas.openxmlformats.org/officeDocument/2006/relationships/oleObject" Target="../embeddings/oleObject11.bin"/><Relationship Id="rId3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.xml"/><Relationship Id="rId6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hyperlink" Target="https://sourceforge.net/projects/z2z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-128"/>
                <a:cs typeface="ＭＳ Ｐゴシック" charset="-128"/>
              </a:rPr>
              <a:t>Engineering peer-to-peer systems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2547938"/>
            <a:ext cx="6608762" cy="2490787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charset="-128"/>
                <a:cs typeface="ＭＳ Ｐゴシック" charset="-128"/>
              </a:rPr>
              <a:t>Henning Schulzrinne</a:t>
            </a:r>
          </a:p>
          <a:p>
            <a:pPr eaLnBrk="1" hangingPunct="1"/>
            <a:r>
              <a:rPr lang="en-US" sz="1200" dirty="0">
                <a:ea typeface="ＭＳ Ｐゴシック" charset="-128"/>
                <a:cs typeface="ＭＳ Ｐゴシック" charset="-128"/>
              </a:rPr>
              <a:t>Dept. of Computer Science, Columbia University, New York</a:t>
            </a:r>
            <a:endParaRPr lang="en-US" sz="1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i="1" dirty="0">
                <a:ea typeface="ＭＳ Ｐゴシック" charset="-128"/>
                <a:cs typeface="ＭＳ Ｐゴシック" charset="-128"/>
                <a:hlinkClick r:id="rId3"/>
              </a:rPr>
              <a:t>hgs@cs.columbia.</a:t>
            </a:r>
            <a:r>
              <a:rPr lang="en-US" sz="1400" i="1" dirty="0" smtClean="0">
                <a:ea typeface="ＭＳ Ｐゴシック" charset="-128"/>
                <a:cs typeface="ＭＳ Ｐゴシック" charset="-128"/>
                <a:hlinkClick r:id="rId3"/>
              </a:rPr>
              <a:t>edu</a:t>
            </a:r>
            <a:endParaRPr lang="en-US" sz="1400" i="1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(with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Salman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Baset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, Jae Woo Lee,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Gaurav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 Gupta, Cullen Jennings, Bruce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Lowekamp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, Erich </a:t>
            </a:r>
            <a:r>
              <a:rPr lang="en-US" sz="1400" i="1" dirty="0" err="1" smtClean="0">
                <a:ea typeface="ＭＳ Ｐゴシック" charset="-128"/>
                <a:cs typeface="ＭＳ Ｐゴシック" charset="-128"/>
              </a:rPr>
              <a:t>Rescorla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1" hangingPunct="1"/>
            <a:endParaRPr lang="en-US" sz="1000" i="1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b="1" i="1" dirty="0" smtClean="0">
                <a:ea typeface="ＭＳ Ｐゴシック" charset="-128"/>
                <a:cs typeface="ＭＳ Ｐゴシック" charset="-128"/>
              </a:rPr>
              <a:t>P2P 2008</a:t>
            </a:r>
            <a:endParaRPr lang="en-US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1400" dirty="0">
                <a:ea typeface="ＭＳ Ｐゴシック" charset="-128"/>
                <a:cs typeface="ＭＳ Ｐゴシック" charset="-128"/>
              </a:rPr>
              <a:t>September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9, 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133"/>
            <a:ext cx="8229600" cy="4749800"/>
          </a:xfrm>
        </p:spPr>
        <p:txBody>
          <a:bodyPr/>
          <a:lstStyle/>
          <a:p>
            <a:r>
              <a:rPr lang="en-US" dirty="0" smtClean="0"/>
              <a:t>Thus, 7 GB DVD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$1.05</a:t>
            </a:r>
          </a:p>
          <a:p>
            <a:pPr lvl="1"/>
            <a:r>
              <a:rPr lang="en-US" dirty="0" smtClean="0">
                <a:sym typeface="Wingdings"/>
              </a:rPr>
              <a:t>Netflix postage cost: $0.70</a:t>
            </a:r>
          </a:p>
          <a:p>
            <a:r>
              <a:rPr lang="en-US" dirty="0" smtClean="0">
                <a:sym typeface="Wingdings"/>
              </a:rPr>
              <a:t>HDTV viewing</a:t>
            </a:r>
          </a:p>
          <a:p>
            <a:pPr lvl="1"/>
            <a:r>
              <a:rPr lang="en-US" dirty="0" smtClean="0">
                <a:sym typeface="Wingdings"/>
              </a:rPr>
              <a:t>4 hours of TV / day @ 18 Mb/</a:t>
            </a:r>
            <a:r>
              <a:rPr lang="en-US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972 GB/month</a:t>
            </a:r>
          </a:p>
          <a:p>
            <a:pPr lvl="1"/>
            <a:r>
              <a:rPr lang="en-US" dirty="0" smtClean="0">
                <a:sym typeface="Wingdings"/>
              </a:rPr>
              <a:t>$120/month (if </a:t>
            </a:r>
            <a:r>
              <a:rPr lang="en-US" dirty="0" err="1" smtClean="0">
                <a:sym typeface="Wingdings"/>
              </a:rPr>
              <a:t>unicast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Bandwidth cost for consumer ISP</a:t>
            </a:r>
          </a:p>
          <a:p>
            <a:pPr lvl="1"/>
            <a:r>
              <a:rPr lang="en-US" dirty="0" smtClean="0">
                <a:sym typeface="Wingdings"/>
              </a:rPr>
              <a:t>local: amortization of infrastructure, peak-sized</a:t>
            </a:r>
          </a:p>
          <a:p>
            <a:pPr lvl="1"/>
            <a:r>
              <a:rPr lang="en-US" dirty="0" smtClean="0">
                <a:sym typeface="Wingdings"/>
              </a:rPr>
              <a:t>wide area: volume-based (e.g., 250 GB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$50) for non-tier 1 providers</a:t>
            </a:r>
          </a:p>
          <a:p>
            <a:pPr lvl="1"/>
            <a:r>
              <a:rPr lang="en-US" dirty="0" smtClean="0">
                <a:sym typeface="Wingdings"/>
              </a:rPr>
              <a:t>may differ between upstream and downstream</a:t>
            </a:r>
          </a:p>
          <a:p>
            <a:r>
              <a:rPr lang="en-US" dirty="0" smtClean="0">
                <a:sym typeface="Wingdings"/>
              </a:rPr>
              <a:t>Universities are currently net bandwidth providers</a:t>
            </a:r>
          </a:p>
          <a:p>
            <a:pPr lvl="1"/>
            <a:r>
              <a:rPr lang="en-US" dirty="0" smtClean="0">
                <a:sym typeface="Wingdings"/>
              </a:rPr>
              <a:t>Columbia U: 350 MB/hour = 252 GB/month (cf. Comcast!)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vs. distance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339850"/>
            <a:ext cx="75692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P2P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57300"/>
            <a:ext cx="6400801" cy="4940300"/>
          </a:xfrm>
        </p:spPr>
        <p:txBody>
          <a:bodyPr/>
          <a:lstStyle/>
          <a:p>
            <a:r>
              <a:rPr lang="en-US" dirty="0" smtClean="0"/>
              <a:t>Service provider view</a:t>
            </a:r>
            <a:endParaRPr lang="en-US" dirty="0" smtClean="0"/>
          </a:p>
          <a:p>
            <a:pPr lvl="1"/>
            <a:r>
              <a:rPr lang="en-US" dirty="0" smtClean="0"/>
              <a:t>save $</a:t>
            </a:r>
            <a:r>
              <a:rPr lang="en-US" dirty="0" smtClean="0"/>
              <a:t>150/month for single rented server in </a:t>
            </a:r>
            <a:r>
              <a:rPr lang="en-US" dirty="0" err="1" smtClean="0"/>
              <a:t>colo</a:t>
            </a:r>
            <a:r>
              <a:rPr lang="en-US" dirty="0" smtClean="0"/>
              <a:t>, with 2 TB bandwidth</a:t>
            </a:r>
          </a:p>
          <a:p>
            <a:pPr lvl="1"/>
            <a:r>
              <a:rPr lang="en-US" dirty="0" smtClean="0"/>
              <a:t>but can handle 100,000 VoIP users</a:t>
            </a:r>
          </a:p>
          <a:p>
            <a:r>
              <a:rPr lang="en-US" dirty="0" smtClean="0"/>
              <a:t>But ignores externalities</a:t>
            </a:r>
          </a:p>
          <a:p>
            <a:pPr lvl="1"/>
            <a:r>
              <a:rPr lang="en-US" dirty="0" smtClean="0"/>
              <a:t>home PCs can’t hibernate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energy usage</a:t>
            </a:r>
          </a:p>
          <a:p>
            <a:pPr lvl="2"/>
            <a:r>
              <a:rPr lang="en-US" dirty="0" smtClean="0">
                <a:sym typeface="Wingdings"/>
              </a:rPr>
              <a:t>about $37/month</a:t>
            </a:r>
          </a:p>
          <a:p>
            <a:pPr lvl="1"/>
            <a:r>
              <a:rPr lang="en-US" dirty="0" smtClean="0">
                <a:sym typeface="Wingdings"/>
              </a:rPr>
              <a:t>less efficient network usage</a:t>
            </a:r>
          </a:p>
          <a:p>
            <a:pPr lvl="1"/>
            <a:r>
              <a:rPr lang="en-US" dirty="0" smtClean="0">
                <a:sym typeface="Wingdings"/>
              </a:rPr>
              <a:t>bandwidth caps and charges for consumers</a:t>
            </a:r>
          </a:p>
          <a:p>
            <a:pPr lvl="2"/>
            <a:r>
              <a:rPr lang="en-US" dirty="0" smtClean="0">
                <a:sym typeface="Wingdings"/>
              </a:rPr>
              <a:t>common in the UK</a:t>
            </a:r>
          </a:p>
          <a:p>
            <a:pPr lvl="2"/>
            <a:r>
              <a:rPr lang="en-US" dirty="0" smtClean="0">
                <a:sym typeface="Wingdings"/>
              </a:rPr>
              <a:t>Australia: US$3.20/GB</a:t>
            </a:r>
          </a:p>
          <a:p>
            <a:r>
              <a:rPr lang="en-US" dirty="0" smtClean="0">
                <a:sym typeface="Wingdings"/>
              </a:rPr>
              <a:t>Home PCs may become rare</a:t>
            </a:r>
          </a:p>
          <a:p>
            <a:pPr lvl="1"/>
            <a:r>
              <a:rPr lang="en-US" dirty="0" smtClean="0">
                <a:sym typeface="Wingdings"/>
              </a:rPr>
              <a:t>see Japan &amp; Korea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017" y="1315940"/>
            <a:ext cx="1729317" cy="2276043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 bwMode="auto">
          <a:xfrm>
            <a:off x="6366933" y="4436533"/>
            <a:ext cx="2133600" cy="1219200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6366933" y="4487333"/>
            <a:ext cx="1879600" cy="917222"/>
          </a:xfrm>
          <a:custGeom>
            <a:avLst/>
            <a:gdLst>
              <a:gd name="connsiteX0" fmla="*/ 0 w 1879600"/>
              <a:gd name="connsiteY0" fmla="*/ 846667 h 987778"/>
              <a:gd name="connsiteX1" fmla="*/ 1100667 w 1879600"/>
              <a:gd name="connsiteY1" fmla="*/ 846667 h 987778"/>
              <a:gd name="connsiteX2" fmla="*/ 1879600 w 1879600"/>
              <a:gd name="connsiteY2" fmla="*/ 0 h 987778"/>
              <a:gd name="connsiteX0" fmla="*/ 0 w 1879600"/>
              <a:gd name="connsiteY0" fmla="*/ 846667 h 987778"/>
              <a:gd name="connsiteX1" fmla="*/ 1270000 w 1879600"/>
              <a:gd name="connsiteY1" fmla="*/ 846667 h 987778"/>
              <a:gd name="connsiteX2" fmla="*/ 1879600 w 1879600"/>
              <a:gd name="connsiteY2" fmla="*/ 0 h 987778"/>
              <a:gd name="connsiteX0" fmla="*/ 0 w 1879600"/>
              <a:gd name="connsiteY0" fmla="*/ 846667 h 917222"/>
              <a:gd name="connsiteX1" fmla="*/ 1270000 w 1879600"/>
              <a:gd name="connsiteY1" fmla="*/ 846667 h 917222"/>
              <a:gd name="connsiteX2" fmla="*/ 1879600 w 1879600"/>
              <a:gd name="connsiteY2" fmla="*/ 0 h 917222"/>
              <a:gd name="connsiteX0" fmla="*/ 0 w 1879600"/>
              <a:gd name="connsiteY0" fmla="*/ 846667 h 917222"/>
              <a:gd name="connsiteX1" fmla="*/ 1270000 w 1879600"/>
              <a:gd name="connsiteY1" fmla="*/ 846667 h 917222"/>
              <a:gd name="connsiteX2" fmla="*/ 1879600 w 1879600"/>
              <a:gd name="connsiteY2" fmla="*/ 0 h 91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9600" h="917222">
                <a:moveTo>
                  <a:pt x="0" y="846667"/>
                </a:moveTo>
                <a:cubicBezTo>
                  <a:pt x="393700" y="917222"/>
                  <a:pt x="905933" y="860778"/>
                  <a:pt x="1270000" y="846667"/>
                </a:cubicBezTo>
                <a:cubicBezTo>
                  <a:pt x="1507067" y="612423"/>
                  <a:pt x="1879600" y="0"/>
                  <a:pt x="1879600" y="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2267" y="5681133"/>
            <a:ext cx="10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706535" y="4910667"/>
            <a:ext cx="100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($)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CD772"/>
          </a:solidFill>
        </p:spPr>
        <p:txBody>
          <a:bodyPr/>
          <a:lstStyle/>
          <a:p>
            <a:r>
              <a:rPr lang="en-US" dirty="0" smtClean="0"/>
              <a:t>Which is greener – P2P vs. 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P2P hosts only lightly used</a:t>
            </a:r>
          </a:p>
          <a:p>
            <a:pPr lvl="1"/>
            <a:r>
              <a:rPr lang="en-US" dirty="0" smtClean="0"/>
              <a:t>energy efficiency/computation highest at full </a:t>
            </a:r>
            <a:r>
              <a:rPr lang="en-US" dirty="0" smtClean="0"/>
              <a:t>load</a:t>
            </a:r>
          </a:p>
          <a:p>
            <a:pPr lvl="1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dynamic server pool most efficient</a:t>
            </a:r>
            <a:endParaRPr lang="en-US" dirty="0" smtClean="0"/>
          </a:p>
          <a:p>
            <a:pPr lvl="1"/>
            <a:r>
              <a:rPr lang="en-US" dirty="0" smtClean="0"/>
              <a:t>better for distributed computation (</a:t>
            </a:r>
            <a:r>
              <a:rPr lang="en-US" dirty="0" err="1" smtClean="0"/>
              <a:t>SETI@home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CPU heat in home may lower heating bill in winter</a:t>
            </a:r>
          </a:p>
          <a:p>
            <a:pPr lvl="2"/>
            <a:r>
              <a:rPr lang="en-US" dirty="0" smtClean="0"/>
              <a:t>but much less efficient than natural gas (&lt; 60%)</a:t>
            </a:r>
          </a:p>
          <a:p>
            <a:pPr lvl="1"/>
            <a:r>
              <a:rPr lang="en-US" dirty="0" smtClean="0"/>
              <a:t>Data center CPUs always consume cooling energy</a:t>
            </a:r>
          </a:p>
          <a:p>
            <a:pPr lvl="2"/>
            <a:r>
              <a:rPr lang="en-US" dirty="0" smtClean="0"/>
              <a:t>AC energy ≈ server electricity consumption</a:t>
            </a:r>
          </a:p>
          <a:p>
            <a:r>
              <a:rPr lang="en-US" dirty="0" smtClean="0"/>
              <a:t>Thus,</a:t>
            </a:r>
          </a:p>
          <a:p>
            <a:pPr lvl="1"/>
            <a:r>
              <a:rPr lang="en-US" dirty="0" smtClean="0"/>
              <a:t>deploy P2P systems in Scandinavia and Alaska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auto">
          <a:xfrm>
            <a:off x="1490133" y="3268133"/>
            <a:ext cx="5096934" cy="1574800"/>
          </a:xfrm>
          <a:custGeom>
            <a:avLst/>
            <a:gdLst>
              <a:gd name="connsiteX0" fmla="*/ 0 w 5096934"/>
              <a:gd name="connsiteY0" fmla="*/ 0 h 1574800"/>
              <a:gd name="connsiteX1" fmla="*/ 2777067 w 5096934"/>
              <a:gd name="connsiteY1" fmla="*/ 1270000 h 1574800"/>
              <a:gd name="connsiteX2" fmla="*/ 5096934 w 5096934"/>
              <a:gd name="connsiteY2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6934" h="1574800">
                <a:moveTo>
                  <a:pt x="0" y="0"/>
                </a:moveTo>
                <a:cubicBezTo>
                  <a:pt x="963789" y="503766"/>
                  <a:pt x="1927578" y="1007533"/>
                  <a:pt x="2777067" y="1270000"/>
                </a:cubicBezTo>
                <a:cubicBezTo>
                  <a:pt x="3626556" y="1532467"/>
                  <a:pt x="5096934" y="1574800"/>
                  <a:pt x="5096934" y="1574800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 &amp; storage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83" y="1388533"/>
            <a:ext cx="1689100" cy="2252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267" y="1286932"/>
            <a:ext cx="1811867" cy="1811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16" y="1507066"/>
            <a:ext cx="1869741" cy="1591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300" y="3744383"/>
            <a:ext cx="2425700" cy="214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950" y="3623049"/>
            <a:ext cx="1348317" cy="135958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0" idx="3"/>
          </p:cNvCxnSpPr>
          <p:nvPr/>
        </p:nvCxnSpPr>
        <p:spPr bwMode="auto">
          <a:xfrm>
            <a:off x="2417957" y="2302933"/>
            <a:ext cx="4355376" cy="677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9599" y="5063067"/>
            <a:ext cx="3238349" cy="646331"/>
          </a:xfrm>
          <a:prstGeom prst="rect">
            <a:avLst/>
          </a:prstGeom>
          <a:solidFill>
            <a:srgbClr val="008000">
              <a:alpha val="1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measurement of storage easy</a:t>
            </a:r>
          </a:p>
          <a:p>
            <a:r>
              <a:rPr lang="en-US" sz="1800" dirty="0" smtClean="0"/>
              <a:t>computation harder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Mobile nodes are poor peer candidates</a:t>
            </a:r>
          </a:p>
          <a:p>
            <a:pPr lvl="1"/>
            <a:r>
              <a:rPr lang="en-US" dirty="0"/>
              <a:t>power </a:t>
            </a:r>
            <a:r>
              <a:rPr lang="en-US" dirty="0" smtClean="0"/>
              <a:t>consumption</a:t>
            </a:r>
          </a:p>
          <a:p>
            <a:pPr lvl="1"/>
            <a:r>
              <a:rPr lang="en-US" dirty="0" smtClean="0"/>
              <a:t>puny CPUs</a:t>
            </a:r>
          </a:p>
          <a:p>
            <a:pPr lvl="1"/>
            <a:r>
              <a:rPr lang="en-US" dirty="0" smtClean="0"/>
              <a:t>unreliable and slow links</a:t>
            </a:r>
          </a:p>
          <a:p>
            <a:pPr lvl="1"/>
            <a:r>
              <a:rPr lang="en-US" dirty="0" smtClean="0"/>
              <a:t>asymmetric </a:t>
            </a:r>
            <a:r>
              <a:rPr lang="en-US" dirty="0"/>
              <a:t>links</a:t>
            </a:r>
          </a:p>
          <a:p>
            <a:r>
              <a:rPr lang="en-US" dirty="0"/>
              <a:t>But no problem as </a:t>
            </a:r>
            <a:r>
              <a:rPr lang="en-US" dirty="0" smtClean="0"/>
              <a:t>clients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lack of peers</a:t>
            </a:r>
          </a:p>
          <a:p>
            <a:r>
              <a:rPr lang="en-US" dirty="0" smtClean="0">
                <a:sym typeface="Wingdings"/>
              </a:rPr>
              <a:t>Thus, only useful for infrastructure-challenged applications</a:t>
            </a:r>
          </a:p>
          <a:p>
            <a:pPr lvl="1"/>
            <a:r>
              <a:rPr lang="en-US" dirty="0" smtClean="0">
                <a:sym typeface="Wingdings"/>
              </a:rPr>
              <a:t>e.g., disruption-tolerant networks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Reliability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29300" cy="4525963"/>
          </a:xfrm>
        </p:spPr>
        <p:txBody>
          <a:bodyPr/>
          <a:lstStyle/>
          <a:p>
            <a:r>
              <a:rPr lang="en-US" dirty="0"/>
              <a:t>CW: “P2P systems are more reliable”</a:t>
            </a:r>
          </a:p>
          <a:p>
            <a:r>
              <a:rPr lang="en-US" dirty="0"/>
              <a:t>Catastrophic failure vs. partial failure</a:t>
            </a:r>
          </a:p>
          <a:p>
            <a:pPr lvl="1"/>
            <a:r>
              <a:rPr lang="en-US" dirty="0"/>
              <a:t>single data item vs. whole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assumption of uncorrelated failures wrong</a:t>
            </a:r>
          </a:p>
          <a:p>
            <a:r>
              <a:rPr lang="en-US" dirty="0"/>
              <a:t>Node reliability</a:t>
            </a:r>
          </a:p>
          <a:p>
            <a:pPr lvl="1"/>
            <a:r>
              <a:rPr lang="en-US" dirty="0"/>
              <a:t>correlated failures of servers (power, access, DOS)</a:t>
            </a:r>
          </a:p>
          <a:p>
            <a:pPr lvl="1"/>
            <a:r>
              <a:rPr lang="en-US" dirty="0"/>
              <a:t>lots of very unreliable servers (95%?)</a:t>
            </a:r>
          </a:p>
          <a:p>
            <a:r>
              <a:rPr lang="en-US" dirty="0"/>
              <a:t>Natural vs. induced replication of data items</a:t>
            </a:r>
          </a:p>
        </p:txBody>
      </p:sp>
      <p:sp>
        <p:nvSpPr>
          <p:cNvPr id="4" name="Cloud Callout 3"/>
          <p:cNvSpPr/>
          <p:nvPr/>
        </p:nvSpPr>
        <p:spPr bwMode="auto">
          <a:xfrm>
            <a:off x="6362700" y="1320800"/>
            <a:ext cx="2933700" cy="2984500"/>
          </a:xfrm>
          <a:prstGeom prst="cloudCallou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i="1" dirty="0" smtClean="0"/>
              <a:t>Some of you may be having problems logging into Skype. Our engineering team has determined that it’s a software issue. We expect this to be resolved within 12 to 24 hours.</a:t>
            </a:r>
            <a:r>
              <a:rPr lang="en-US" dirty="0" smtClean="0"/>
              <a:t> (Skype, 8/12/07)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&amp; privacy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Security much harder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user authentication and credentialing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usually now centralized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sybil</a:t>
            </a:r>
            <a:r>
              <a:rPr lang="en-US" sz="2000" dirty="0"/>
              <a:t> attacks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byzantine failures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Privacy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storing user data on somebody else’s machine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Distributed nature doesn’t help much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same software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one </a:t>
            </a:r>
            <a:r>
              <a:rPr lang="en-US" sz="2000" dirty="0"/>
              <a:t>attack likely to work everywhere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CALEA?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OA&amp;M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P2P systems are hard to debug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real peer-to-peer management systems</a:t>
            </a:r>
          </a:p>
          <a:p>
            <a:pPr lvl="1"/>
            <a:r>
              <a:rPr lang="en-US" sz="2000" dirty="0"/>
              <a:t>system loading (CPU, bandwidth)</a:t>
            </a:r>
          </a:p>
          <a:p>
            <a:pPr lvl="2"/>
            <a:r>
              <a:rPr lang="en-US" sz="1800" dirty="0"/>
              <a:t>automatic splitting of hot spots</a:t>
            </a:r>
          </a:p>
          <a:p>
            <a:pPr lvl="1"/>
            <a:r>
              <a:rPr lang="en-US" sz="2000" dirty="0"/>
              <a:t>user experience (signaling delay, data path)</a:t>
            </a:r>
          </a:p>
          <a:p>
            <a:pPr lvl="1"/>
            <a:r>
              <a:rPr lang="en-US" sz="2000" dirty="0"/>
              <a:t>call failures</a:t>
            </a:r>
            <a:endParaRPr lang="en-US" sz="2000" dirty="0" smtClean="0"/>
          </a:p>
          <a:p>
            <a:r>
              <a:rPr lang="en-US" sz="2400" dirty="0" smtClean="0"/>
              <a:t>Later: P2PP &amp; RELOAD add mechanisms </a:t>
            </a:r>
            <a:r>
              <a:rPr lang="en-US" sz="2400" dirty="0"/>
              <a:t>to query nodes for characteristics</a:t>
            </a:r>
          </a:p>
          <a:p>
            <a:r>
              <a:rPr lang="en-US" sz="2400" dirty="0"/>
              <a:t>Who gathers and evaluates the overall system health?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P2P systems location-agnostic</a:t>
            </a:r>
          </a:p>
          <a:p>
            <a:pPr lvl="1"/>
            <a:r>
              <a:rPr lang="en-US"/>
              <a:t>each “hop” half-way across the globe</a:t>
            </a:r>
          </a:p>
          <a:p>
            <a:r>
              <a:rPr lang="en-US"/>
              <a:t>Locality matters</a:t>
            </a:r>
          </a:p>
          <a:p>
            <a:pPr lvl="1"/>
            <a:r>
              <a:rPr lang="en-US"/>
              <a:t>media servers, STUN servers, relays, ...</a:t>
            </a:r>
          </a:p>
          <a:p>
            <a:r>
              <a:rPr lang="en-US"/>
              <a:t>Working on location-aware systems</a:t>
            </a:r>
          </a:p>
          <a:p>
            <a:pPr lvl="1"/>
            <a:r>
              <a:rPr lang="en-US"/>
              <a:t>keep successors in close proximity</a:t>
            </a:r>
          </a:p>
          <a:p>
            <a:pPr lvl="1"/>
            <a:r>
              <a:rPr lang="en-US"/>
              <a:t>AS-local STUN 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= technology + economics</a:t>
            </a:r>
          </a:p>
          <a:p>
            <a:r>
              <a:rPr lang="en-US" dirty="0" smtClean="0"/>
              <a:t>“Right tool for the right job”</a:t>
            </a:r>
          </a:p>
          <a:p>
            <a:r>
              <a:rPr lang="en-US" dirty="0" smtClean="0"/>
              <a:t>The economics of peer-to-peer systems</a:t>
            </a:r>
            <a:endParaRPr lang="en-US" dirty="0" smtClean="0"/>
          </a:p>
          <a:p>
            <a:r>
              <a:rPr lang="en-US" dirty="0" smtClean="0"/>
              <a:t>P2PSIP </a:t>
            </a:r>
            <a:r>
              <a:rPr lang="en-US" dirty="0" smtClean="0"/>
              <a:t>– standardizing P2P for VoIP and </a:t>
            </a:r>
            <a:r>
              <a:rPr lang="en-US" dirty="0" smtClean="0"/>
              <a:t>more</a:t>
            </a:r>
          </a:p>
          <a:p>
            <a:r>
              <a:rPr lang="en-US" dirty="0" err="1" smtClean="0"/>
              <a:t>OpenVoIP</a:t>
            </a:r>
            <a:r>
              <a:rPr lang="en-US" dirty="0" smtClean="0"/>
              <a:t> – a large-scale P2P VoIP system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587500"/>
            <a:ext cx="1505652" cy="2711450"/>
          </a:xfrm>
          <a:prstGeom prst="rect">
            <a:avLst/>
          </a:prstGeom>
        </p:spPr>
      </p:pic>
      <p:pic>
        <p:nvPicPr>
          <p:cNvPr id="9" name="Picture 8" descr="logo_Magic_Potion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50" y="4165600"/>
            <a:ext cx="1549261" cy="222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285" y="4436534"/>
            <a:ext cx="1613048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video may not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600700" cy="3136900"/>
          </a:xfrm>
        </p:spPr>
        <p:txBody>
          <a:bodyPr/>
          <a:lstStyle/>
          <a:p>
            <a:r>
              <a:rPr lang="en-US" sz="2000" dirty="0" smtClean="0"/>
              <a:t>(Almost) everybody watching TV at 9 pm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individual upstream bandwidth &gt; per-channel bandwidth</a:t>
            </a:r>
          </a:p>
          <a:p>
            <a:pPr lvl="1"/>
            <a:r>
              <a:rPr lang="en-US" sz="1800" dirty="0" smtClean="0">
                <a:sym typeface="Wingdings"/>
              </a:rPr>
              <a:t>for HDTV, 8.5 (</a:t>
            </a:r>
            <a:r>
              <a:rPr lang="en-US" sz="1800" dirty="0" err="1" smtClean="0">
                <a:sym typeface="Wingdings"/>
              </a:rPr>
              <a:t>uVerse</a:t>
            </a:r>
            <a:r>
              <a:rPr lang="en-US" sz="1800" dirty="0" smtClean="0">
                <a:sym typeface="Wingdings"/>
              </a:rPr>
              <a:t>) to 14 Mb/</a:t>
            </a:r>
            <a:r>
              <a:rPr lang="en-US" sz="1800" dirty="0" err="1" smtClean="0">
                <a:sym typeface="Wingdings"/>
              </a:rPr>
              <a:t>s</a:t>
            </a:r>
            <a:r>
              <a:rPr lang="en-US" sz="1800" dirty="0" smtClean="0">
                <a:sym typeface="Wingdings"/>
              </a:rPr>
              <a:t> (full-rate)</a:t>
            </a:r>
          </a:p>
          <a:p>
            <a:pPr lvl="1"/>
            <a:r>
              <a:rPr lang="en-US" sz="1800" dirty="0" smtClean="0">
                <a:sym typeface="Wingdings"/>
              </a:rPr>
              <a:t>for SDTV, 2-6 Mb/</a:t>
            </a:r>
            <a:r>
              <a:rPr lang="en-US" sz="1800" dirty="0" err="1" smtClean="0">
                <a:sym typeface="Wingdings"/>
              </a:rPr>
              <a:t>s</a:t>
            </a:r>
            <a:endParaRPr lang="en-US" sz="1800" dirty="0" smtClean="0">
              <a:sym typeface="Wingdings"/>
            </a:endParaRPr>
          </a:p>
          <a:p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need minimum upstream bandwidth of ~10 Mb/</a:t>
            </a:r>
            <a:r>
              <a:rPr lang="en-US" sz="2000" dirty="0" err="1" smtClean="0">
                <a:sym typeface="Wingdings"/>
              </a:rPr>
              <a:t>s</a:t>
            </a:r>
            <a:endParaRPr lang="en-US" sz="2000" dirty="0" smtClean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Verizon </a:t>
            </a:r>
            <a:r>
              <a:rPr lang="en-US" sz="1800" dirty="0" err="1" smtClean="0">
                <a:sym typeface="Wingdings"/>
              </a:rPr>
              <a:t>FiOS</a:t>
            </a:r>
            <a:r>
              <a:rPr lang="en-US" sz="1800" dirty="0" smtClean="0">
                <a:sym typeface="Wingdings"/>
              </a:rPr>
              <a:t>: 15 Mb/</a:t>
            </a:r>
            <a:r>
              <a:rPr lang="en-US" sz="1800" dirty="0" err="1" smtClean="0">
                <a:sym typeface="Wingdings"/>
              </a:rPr>
              <a:t>s</a:t>
            </a:r>
            <a:endParaRPr lang="en-US" sz="1800" dirty="0" smtClean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T-</a:t>
            </a:r>
            <a:r>
              <a:rPr lang="en-US" sz="1800" dirty="0" err="1" smtClean="0">
                <a:sym typeface="Wingdings"/>
              </a:rPr>
              <a:t>Kom</a:t>
            </a:r>
            <a:r>
              <a:rPr lang="en-US" sz="1800" dirty="0" smtClean="0">
                <a:sym typeface="Wingdings"/>
              </a:rPr>
              <a:t> DSL 2000: 192 kb/</a:t>
            </a:r>
            <a:r>
              <a:rPr lang="en-US" sz="1800" dirty="0" err="1" smtClean="0">
                <a:sym typeface="Wingdings"/>
              </a:rPr>
              <a:t>s</a:t>
            </a:r>
            <a:r>
              <a:rPr lang="en-US" sz="1800" dirty="0" smtClean="0">
                <a:sym typeface="Wingdings"/>
              </a:rPr>
              <a:t> upstream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18" y="5507303"/>
            <a:ext cx="1856317" cy="851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618" y="5473437"/>
            <a:ext cx="1856317" cy="851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67" y="4851399"/>
            <a:ext cx="1532467" cy="1532467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 bwMode="auto">
          <a:xfrm>
            <a:off x="2218267" y="4515555"/>
            <a:ext cx="3826933" cy="920045"/>
          </a:xfrm>
          <a:custGeom>
            <a:avLst/>
            <a:gdLst>
              <a:gd name="connsiteX0" fmla="*/ 3826933 w 3826933"/>
              <a:gd name="connsiteY0" fmla="*/ 920045 h 920045"/>
              <a:gd name="connsiteX1" fmla="*/ 1947333 w 3826933"/>
              <a:gd name="connsiteY1" fmla="*/ 22578 h 920045"/>
              <a:gd name="connsiteX2" fmla="*/ 0 w 3826933"/>
              <a:gd name="connsiteY2" fmla="*/ 784578 h 92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6933" h="920045">
                <a:moveTo>
                  <a:pt x="3826933" y="920045"/>
                </a:moveTo>
                <a:cubicBezTo>
                  <a:pt x="3206044" y="482600"/>
                  <a:pt x="2585155" y="45156"/>
                  <a:pt x="1947333" y="22578"/>
                </a:cubicBezTo>
                <a:cubicBezTo>
                  <a:pt x="1309511" y="0"/>
                  <a:pt x="654755" y="392289"/>
                  <a:pt x="0" y="78457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438400" y="4508500"/>
            <a:ext cx="5427133" cy="907345"/>
          </a:xfrm>
          <a:custGeom>
            <a:avLst/>
            <a:gdLst>
              <a:gd name="connsiteX0" fmla="*/ 3826933 w 3826933"/>
              <a:gd name="connsiteY0" fmla="*/ 920045 h 920045"/>
              <a:gd name="connsiteX1" fmla="*/ 1947333 w 3826933"/>
              <a:gd name="connsiteY1" fmla="*/ 22578 h 920045"/>
              <a:gd name="connsiteX2" fmla="*/ 0 w 3826933"/>
              <a:gd name="connsiteY2" fmla="*/ 784578 h 920045"/>
              <a:gd name="connsiteX0" fmla="*/ 5427133 w 5427133"/>
              <a:gd name="connsiteY0" fmla="*/ 907345 h 907345"/>
              <a:gd name="connsiteX1" fmla="*/ 3547533 w 5427133"/>
              <a:gd name="connsiteY1" fmla="*/ 9878 h 907345"/>
              <a:gd name="connsiteX2" fmla="*/ 0 w 5427133"/>
              <a:gd name="connsiteY2" fmla="*/ 848078 h 90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7133" h="907345">
                <a:moveTo>
                  <a:pt x="5427133" y="907345"/>
                </a:moveTo>
                <a:cubicBezTo>
                  <a:pt x="4806244" y="469900"/>
                  <a:pt x="4452055" y="19756"/>
                  <a:pt x="3547533" y="9878"/>
                </a:cubicBezTo>
                <a:cubicBezTo>
                  <a:pt x="2643011" y="0"/>
                  <a:pt x="654755" y="455789"/>
                  <a:pt x="0" y="84807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loud Callout 15"/>
          <p:cNvSpPr/>
          <p:nvPr/>
        </p:nvSpPr>
        <p:spPr bwMode="auto">
          <a:xfrm>
            <a:off x="5803900" y="1752600"/>
            <a:ext cx="3340100" cy="2057400"/>
          </a:xfrm>
          <a:prstGeom prst="cloudCallout">
            <a:avLst/>
          </a:prstGeom>
          <a:solidFill>
            <a:srgbClr val="FFE44C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i="1" dirty="0" smtClean="0"/>
              <a:t>Act only according to that maxim whereby you can at the same time will that it should become a universal law. (Kant)</a:t>
            </a:r>
            <a:endParaRPr kumimoji="0" lang="en-US" sz="1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evolution of P2P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525963"/>
          </a:xfrm>
        </p:spPr>
        <p:txBody>
          <a:bodyPr/>
          <a:lstStyle/>
          <a:p>
            <a:r>
              <a:rPr lang="en-US" dirty="0" smtClean="0"/>
              <a:t>Resource-aware P2P networks</a:t>
            </a:r>
          </a:p>
          <a:p>
            <a:pPr lvl="1"/>
            <a:r>
              <a:rPr lang="en-US" dirty="0" smtClean="0"/>
              <a:t>stay within resource bounds</a:t>
            </a:r>
          </a:p>
          <a:p>
            <a:pPr lvl="2"/>
            <a:r>
              <a:rPr lang="en-US" dirty="0" smtClean="0"/>
              <a:t>hard to predict at beginning of month…</a:t>
            </a:r>
          </a:p>
          <a:p>
            <a:pPr lvl="1"/>
            <a:r>
              <a:rPr lang="en-US" dirty="0" smtClean="0"/>
              <a:t>cooperate with PC and mobile power control</a:t>
            </a:r>
          </a:p>
          <a:p>
            <a:pPr lvl="2"/>
            <a:r>
              <a:rPr lang="en-US" dirty="0" smtClean="0"/>
              <a:t>e.g., don’t choose idle PCs</a:t>
            </a:r>
          </a:p>
          <a:p>
            <a:pPr lvl="2"/>
            <a:r>
              <a:rPr lang="en-US" dirty="0" smtClean="0"/>
              <a:t>only choose plugged-in mobiles</a:t>
            </a:r>
          </a:p>
          <a:p>
            <a:r>
              <a:rPr lang="en-US" dirty="0" smtClean="0"/>
              <a:t>Managed P2P networks</a:t>
            </a:r>
          </a:p>
          <a:p>
            <a:pPr lvl="1"/>
            <a:r>
              <a:rPr lang="en-US" dirty="0" smtClean="0"/>
              <a:t>e.g., in Broadband Remote Access Server (BRAS)</a:t>
            </a:r>
          </a:p>
          <a:p>
            <a:pPr lvl="1"/>
            <a:r>
              <a:rPr lang="en-US" dirty="0" smtClean="0"/>
              <a:t>or resizable compute platforms</a:t>
            </a:r>
          </a:p>
          <a:p>
            <a:pPr lvl="2"/>
            <a:r>
              <a:rPr lang="en-US" dirty="0" smtClean="0"/>
              <a:t>Amazon EC2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2635250"/>
            <a:ext cx="1955800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P2P for </a:t>
            </a:r>
            <a:r>
              <a:rPr lang="en-US" dirty="0" smtClean="0"/>
              <a:t>Voice-over-IP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SIP proxies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2494" y="2716213"/>
            <a:ext cx="1967706" cy="1787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25500" y="3340100"/>
            <a:ext cx="2083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sip:alice@example.com</a:t>
            </a:r>
            <a:endParaRPr lang="en-US" dirty="0"/>
          </a:p>
        </p:txBody>
      </p:sp>
      <p:pic>
        <p:nvPicPr>
          <p:cNvPr id="9" name="Picture 4" descr="The image “http://www.2u.co.uk/cheapcalls/images/phone-old-black.gif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1" y="1155867"/>
            <a:ext cx="1651000" cy="1076158"/>
          </a:xfrm>
          <a:prstGeom prst="rect">
            <a:avLst/>
          </a:prstGeom>
          <a:noFill/>
        </p:spPr>
      </p:pic>
      <p:pic>
        <p:nvPicPr>
          <p:cNvPr id="10" name="Picture 6" descr="phone_pingt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100" y="3073400"/>
            <a:ext cx="1352550" cy="96202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01" y="4679158"/>
            <a:ext cx="711199" cy="1422398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 bwMode="auto">
          <a:xfrm flipV="1">
            <a:off x="5410200" y="1693946"/>
            <a:ext cx="1219201" cy="19162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7" idx="3"/>
            <a:endCxn id="10" idx="1"/>
          </p:cNvCxnSpPr>
          <p:nvPr/>
        </p:nvCxnSpPr>
        <p:spPr bwMode="auto">
          <a:xfrm flipV="1">
            <a:off x="5410200" y="3554413"/>
            <a:ext cx="1358900" cy="55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3"/>
            <a:endCxn id="11" idx="1"/>
          </p:cNvCxnSpPr>
          <p:nvPr/>
        </p:nvCxnSpPr>
        <p:spPr bwMode="auto">
          <a:xfrm>
            <a:off x="5410200" y="3610171"/>
            <a:ext cx="1790701" cy="17801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756400" y="2324100"/>
            <a:ext cx="170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tel:1-212-555-1234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78600" y="4165600"/>
            <a:ext cx="19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sip:line1@128.59.16.1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59500" y="6007100"/>
            <a:ext cx="2562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sip:6461234567@mobile.com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3568700" y="5041900"/>
            <a:ext cx="1930400" cy="952500"/>
          </a:xfrm>
          <a:prstGeom prst="wedgeRoundRectCallout">
            <a:avLst>
              <a:gd name="adj1" fmla="val 6141"/>
              <a:gd name="adj2" fmla="val -170833"/>
              <a:gd name="adj3" fmla="val 16667"/>
            </a:avLst>
          </a:prstGeom>
          <a:solidFill>
            <a:srgbClr val="FFE44C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Translation may depend on caller, time of day,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busy status, …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156201" y="2874433"/>
            <a:ext cx="2425700" cy="783167"/>
          </a:xfrm>
          <a:custGeom>
            <a:avLst/>
            <a:gdLst>
              <a:gd name="connsiteX0" fmla="*/ 2535767 w 2535767"/>
              <a:gd name="connsiteY0" fmla="*/ 0 h 563033"/>
              <a:gd name="connsiteX1" fmla="*/ 364067 w 2535767"/>
              <a:gd name="connsiteY1" fmla="*/ 482600 h 563033"/>
              <a:gd name="connsiteX2" fmla="*/ 351367 w 2535767"/>
              <a:gd name="connsiteY2" fmla="*/ 482600 h 563033"/>
              <a:gd name="connsiteX0" fmla="*/ 2535767 w 2535767"/>
              <a:gd name="connsiteY0" fmla="*/ 165100 h 728133"/>
              <a:gd name="connsiteX1" fmla="*/ 1265767 w 2535767"/>
              <a:gd name="connsiteY1" fmla="*/ 0 h 728133"/>
              <a:gd name="connsiteX2" fmla="*/ 364067 w 2535767"/>
              <a:gd name="connsiteY2" fmla="*/ 647700 h 728133"/>
              <a:gd name="connsiteX3" fmla="*/ 351367 w 2535767"/>
              <a:gd name="connsiteY3" fmla="*/ 647700 h 728133"/>
              <a:gd name="connsiteX0" fmla="*/ 2535767 w 2535767"/>
              <a:gd name="connsiteY0" fmla="*/ 275167 h 838200"/>
              <a:gd name="connsiteX1" fmla="*/ 1265767 w 2535767"/>
              <a:gd name="connsiteY1" fmla="*/ 110067 h 838200"/>
              <a:gd name="connsiteX2" fmla="*/ 364067 w 2535767"/>
              <a:gd name="connsiteY2" fmla="*/ 757767 h 838200"/>
              <a:gd name="connsiteX3" fmla="*/ 351367 w 2535767"/>
              <a:gd name="connsiteY3" fmla="*/ 757767 h 838200"/>
              <a:gd name="connsiteX0" fmla="*/ 2535767 w 2535767"/>
              <a:gd name="connsiteY0" fmla="*/ 275167 h 838200"/>
              <a:gd name="connsiteX1" fmla="*/ 1265767 w 2535767"/>
              <a:gd name="connsiteY1" fmla="*/ 110067 h 838200"/>
              <a:gd name="connsiteX2" fmla="*/ 364067 w 2535767"/>
              <a:gd name="connsiteY2" fmla="*/ 757767 h 838200"/>
              <a:gd name="connsiteX3" fmla="*/ 351367 w 2535767"/>
              <a:gd name="connsiteY3" fmla="*/ 757767 h 838200"/>
              <a:gd name="connsiteX0" fmla="*/ 2535767 w 2535767"/>
              <a:gd name="connsiteY0" fmla="*/ 275167 h 948267"/>
              <a:gd name="connsiteX1" fmla="*/ 1265767 w 2535767"/>
              <a:gd name="connsiteY1" fmla="*/ 110067 h 948267"/>
              <a:gd name="connsiteX2" fmla="*/ 364067 w 2535767"/>
              <a:gd name="connsiteY2" fmla="*/ 757767 h 948267"/>
              <a:gd name="connsiteX3" fmla="*/ 110067 w 2535767"/>
              <a:gd name="connsiteY3" fmla="*/ 948267 h 948267"/>
              <a:gd name="connsiteX0" fmla="*/ 2425700 w 2425700"/>
              <a:gd name="connsiteY0" fmla="*/ 275167 h 948267"/>
              <a:gd name="connsiteX1" fmla="*/ 1155700 w 2425700"/>
              <a:gd name="connsiteY1" fmla="*/ 110067 h 948267"/>
              <a:gd name="connsiteX2" fmla="*/ 0 w 2425700"/>
              <a:gd name="connsiteY2" fmla="*/ 948267 h 948267"/>
              <a:gd name="connsiteX0" fmla="*/ 2425700 w 2425700"/>
              <a:gd name="connsiteY0" fmla="*/ 275167 h 783167"/>
              <a:gd name="connsiteX1" fmla="*/ 1155700 w 2425700"/>
              <a:gd name="connsiteY1" fmla="*/ 110067 h 783167"/>
              <a:gd name="connsiteX2" fmla="*/ 0 w 2425700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700" h="783167">
                <a:moveTo>
                  <a:pt x="2425700" y="275167"/>
                </a:moveTo>
                <a:cubicBezTo>
                  <a:pt x="2002367" y="220134"/>
                  <a:pt x="1617133" y="0"/>
                  <a:pt x="1155700" y="110067"/>
                </a:cubicBezTo>
                <a:cubicBezTo>
                  <a:pt x="751417" y="222250"/>
                  <a:pt x="240771" y="608542"/>
                  <a:pt x="0" y="783167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0100" y="2768600"/>
            <a:ext cx="110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REGISTER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2008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249A-490A-AE41-A394-1E7856440E3D}" type="slidenum">
              <a:rPr lang="en-US"/>
              <a:pPr/>
              <a:t>24</a:t>
            </a:fld>
            <a:endParaRPr lang="en-US"/>
          </a:p>
        </p:txBody>
      </p:sp>
      <p:sp>
        <p:nvSpPr>
          <p:cNvPr id="172048" name="AutoShape 16"/>
          <p:cNvSpPr>
            <a:spLocks noChangeArrowheads="1"/>
          </p:cNvSpPr>
          <p:nvPr/>
        </p:nvSpPr>
        <p:spPr bwMode="auto">
          <a:xfrm>
            <a:off x="7324725" y="3851275"/>
            <a:ext cx="1657350" cy="954088"/>
          </a:xfrm>
          <a:prstGeom prst="roundRect">
            <a:avLst>
              <a:gd name="adj" fmla="val 16667"/>
            </a:avLst>
          </a:prstGeom>
          <a:solidFill>
            <a:srgbClr val="FFFF99">
              <a:alpha val="3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5505450" y="5354638"/>
            <a:ext cx="1789113" cy="1290637"/>
          </a:xfrm>
          <a:prstGeom prst="roundRect">
            <a:avLst>
              <a:gd name="adj" fmla="val 16667"/>
            </a:avLst>
          </a:prstGeom>
          <a:solidFill>
            <a:srgbClr val="C0C0C0">
              <a:alpha val="5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LAN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SIP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8791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no infrastructure available: emergency coordination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don’t want to set up infrastructure: small companies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Skype envy :-)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P2P technology for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user location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only modest impact on expenses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but makes signaling encryption cheap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NAT traversal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matters for relaying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services (</a:t>
            </a:r>
            <a:r>
              <a:rPr lang="en-US" sz="1600" dirty="0" smtClean="0"/>
              <a:t>conferencing, </a:t>
            </a:r>
            <a:r>
              <a:rPr lang="en-US" sz="1600" dirty="0" err="1" smtClean="0"/>
              <a:t>transcoding</a:t>
            </a:r>
            <a:r>
              <a:rPr lang="en-US" sz="1600" dirty="0" smtClean="0"/>
              <a:t>, …)</a:t>
            </a: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1400" dirty="0"/>
              <a:t>how prevalent?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New IETF working group formed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multiple </a:t>
            </a:r>
            <a:r>
              <a:rPr lang="en-US" sz="1600" dirty="0" err="1"/>
              <a:t>DHTs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common control and look-up protocol?</a:t>
            </a:r>
          </a:p>
        </p:txBody>
      </p:sp>
      <p:pic>
        <p:nvPicPr>
          <p:cNvPr id="172036" name="Picture 4" descr="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038" y="1908175"/>
            <a:ext cx="1676400" cy="1128713"/>
          </a:xfrm>
          <a:prstGeom prst="rect">
            <a:avLst/>
          </a:prstGeom>
          <a:noFill/>
        </p:spPr>
      </p:pic>
      <p:pic>
        <p:nvPicPr>
          <p:cNvPr id="172037" name="Picture 5" descr="clo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438" y="3454400"/>
            <a:ext cx="1676400" cy="1128713"/>
          </a:xfrm>
          <a:prstGeom prst="rect">
            <a:avLst/>
          </a:prstGeom>
          <a:noFill/>
        </p:spPr>
      </p:pic>
      <p:pic>
        <p:nvPicPr>
          <p:cNvPr id="172038" name="Picture 6" descr="4ddc10f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400" y="5621338"/>
            <a:ext cx="598488" cy="400050"/>
          </a:xfrm>
          <a:prstGeom prst="rect">
            <a:avLst/>
          </a:prstGeom>
          <a:noFill/>
        </p:spPr>
      </p:pic>
      <p:pic>
        <p:nvPicPr>
          <p:cNvPr id="172039" name="Picture 7" descr="4ddc10f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6119813"/>
            <a:ext cx="598488" cy="400050"/>
          </a:xfrm>
          <a:prstGeom prst="rect">
            <a:avLst/>
          </a:prstGeom>
          <a:noFill/>
        </p:spPr>
      </p:pic>
      <p:pic>
        <p:nvPicPr>
          <p:cNvPr id="172040" name="Picture 8" descr="4ddc10ff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8113" y="5408613"/>
            <a:ext cx="598487" cy="400050"/>
          </a:xfrm>
          <a:prstGeom prst="rect">
            <a:avLst/>
          </a:prstGeom>
          <a:noFill/>
        </p:spPr>
      </p:pic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5354638" y="3860800"/>
            <a:ext cx="1379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P2P provider A</a:t>
            </a: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6850063" y="2295525"/>
            <a:ext cx="1379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P2P provider B</a:t>
            </a: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6959600" y="17272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i="1"/>
              <a:t>p2p network</a:t>
            </a:r>
          </a:p>
        </p:txBody>
      </p:sp>
      <p:pic>
        <p:nvPicPr>
          <p:cNvPr id="17204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563" y="4024313"/>
            <a:ext cx="582612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2047" name="Picture 15" descr="Callmg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9425" y="4033838"/>
            <a:ext cx="762000" cy="531812"/>
          </a:xfrm>
          <a:prstGeom prst="rect">
            <a:avLst/>
          </a:prstGeom>
          <a:noFill/>
        </p:spPr>
      </p:pic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7442200" y="4576763"/>
            <a:ext cx="1438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traditional provider</a:t>
            </a:r>
          </a:p>
        </p:txBody>
      </p:sp>
      <p:pic>
        <p:nvPicPr>
          <p:cNvPr id="17205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850" y="2917825"/>
            <a:ext cx="3365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2051" name="Picture 19" descr="ProxyD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2688" y="3151188"/>
            <a:ext cx="433387" cy="538162"/>
          </a:xfrm>
          <a:prstGeom prst="rect">
            <a:avLst/>
          </a:prstGeom>
          <a:noFill/>
        </p:spPr>
      </p:pic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7915275" y="3300413"/>
            <a:ext cx="452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000"/>
              <a:t>DNS</a:t>
            </a:r>
            <a:endParaRPr lang="en-US"/>
          </a:p>
        </p:txBody>
      </p:sp>
      <p:sp>
        <p:nvSpPr>
          <p:cNvPr id="172053" name="AutoShape 21"/>
          <p:cNvSpPr>
            <a:spLocks noChangeArrowheads="1"/>
          </p:cNvSpPr>
          <p:nvPr/>
        </p:nvSpPr>
        <p:spPr bwMode="auto">
          <a:xfrm>
            <a:off x="7192963" y="5140325"/>
            <a:ext cx="1331912" cy="62071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FFCC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zeroconf</a:t>
            </a:r>
          </a:p>
        </p:txBody>
      </p:sp>
      <p:sp>
        <p:nvSpPr>
          <p:cNvPr id="172054" name="AutoShape 22"/>
          <p:cNvSpPr>
            <a:spLocks noChangeArrowheads="1"/>
          </p:cNvSpPr>
          <p:nvPr/>
        </p:nvSpPr>
        <p:spPr bwMode="auto">
          <a:xfrm>
            <a:off x="5853113" y="3770313"/>
            <a:ext cx="538162" cy="517525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5" name="AutoShape 23"/>
          <p:cNvSpPr>
            <a:spLocks noChangeArrowheads="1"/>
          </p:cNvSpPr>
          <p:nvPr/>
        </p:nvSpPr>
        <p:spPr bwMode="auto">
          <a:xfrm>
            <a:off x="5943600" y="1898650"/>
            <a:ext cx="538163" cy="517525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339966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6" name="AutoShape 24"/>
          <p:cNvSpPr>
            <a:spLocks noChangeArrowheads="1"/>
          </p:cNvSpPr>
          <p:nvPr/>
        </p:nvSpPr>
        <p:spPr bwMode="auto">
          <a:xfrm>
            <a:off x="7386638" y="2327275"/>
            <a:ext cx="538162" cy="517525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5384800" y="1528763"/>
            <a:ext cx="1565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generic DHT service</a:t>
            </a:r>
            <a:endParaRPr lang="en-US"/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 flipH="1" flipV="1">
            <a:off x="6086475" y="4318000"/>
            <a:ext cx="192088" cy="116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 flipV="1">
            <a:off x="6086475" y="3098800"/>
            <a:ext cx="152400" cy="6302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 flipV="1">
            <a:off x="6218238" y="2600325"/>
            <a:ext cx="1300162" cy="325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 flipV="1">
            <a:off x="6370638" y="4541838"/>
            <a:ext cx="1036637" cy="9350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057400" y="41148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XOR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Finger table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3568700" y="2641600"/>
            <a:ext cx="188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Parallel requests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219200" y="2971800"/>
            <a:ext cx="1963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Recursive routing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2971800" y="50292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Successor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4191000" y="2057400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Modulo addition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6705600" y="19050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Prefix-match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5613400" y="38608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990033"/>
                </a:solidFill>
              </a:rPr>
              <a:t>Leaf-set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3467100" y="1117600"/>
            <a:ext cx="280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Routing-table stabilization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6527800" y="1447800"/>
            <a:ext cx="217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990033"/>
                </a:solidFill>
              </a:rPr>
              <a:t>Lookup correctness</a:t>
            </a: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533400" y="4648200"/>
            <a:ext cx="228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Lookup performance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4267200" y="44958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Proximity neighbor selection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5334000" y="5638800"/>
            <a:ext cx="267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Proximity route selection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685800" y="2438400"/>
            <a:ext cx="201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Routing-table size</a:t>
            </a: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1524000" y="5638800"/>
            <a:ext cx="285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Strict vs. surrogate routing</a:t>
            </a:r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6019800" y="3124200"/>
            <a:ext cx="159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Bootstrapping</a:t>
            </a: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685800" y="3505200"/>
            <a:ext cx="463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Updating routing-table from lookup requests</a:t>
            </a:r>
          </a:p>
        </p:txBody>
      </p:sp>
      <p:sp>
        <p:nvSpPr>
          <p:cNvPr id="132122" name="Text Box 26"/>
          <p:cNvSpPr txBox="1">
            <a:spLocks noChangeArrowheads="1"/>
          </p:cNvSpPr>
          <p:nvPr/>
        </p:nvSpPr>
        <p:spPr bwMode="auto">
          <a:xfrm>
            <a:off x="2590800" y="10668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Tree</a:t>
            </a:r>
          </a:p>
        </p:txBody>
      </p:sp>
      <p:sp>
        <p:nvSpPr>
          <p:cNvPr id="132123" name="Text Box 27"/>
          <p:cNvSpPr txBox="1">
            <a:spLocks noChangeArrowheads="1"/>
          </p:cNvSpPr>
          <p:nvPr/>
        </p:nvSpPr>
        <p:spPr bwMode="auto">
          <a:xfrm>
            <a:off x="685800" y="51816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3300"/>
                </a:solidFill>
              </a:rPr>
              <a:t>Hybrid</a:t>
            </a:r>
          </a:p>
        </p:txBody>
      </p:sp>
      <p:sp>
        <p:nvSpPr>
          <p:cNvPr id="132124" name="Text Box 28"/>
          <p:cNvSpPr txBox="1">
            <a:spLocks noChangeArrowheads="1"/>
          </p:cNvSpPr>
          <p:nvPr/>
        </p:nvSpPr>
        <p:spPr bwMode="auto">
          <a:xfrm>
            <a:off x="4724400" y="50292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Reactive recovery</a:t>
            </a:r>
          </a:p>
        </p:txBody>
      </p:sp>
      <p:sp>
        <p:nvSpPr>
          <p:cNvPr id="132125" name="Text Box 29"/>
          <p:cNvSpPr txBox="1">
            <a:spLocks noChangeArrowheads="1"/>
          </p:cNvSpPr>
          <p:nvPr/>
        </p:nvSpPr>
        <p:spPr bwMode="auto">
          <a:xfrm>
            <a:off x="381000" y="14986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hlink"/>
                </a:solidFill>
              </a:rPr>
              <a:t>Periodic recovery</a:t>
            </a:r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5867400" y="6096000"/>
            <a:ext cx="2725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</a:rPr>
              <a:t>Routing-table exploration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a DHT algorithm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2008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2E92-A504-E445-9DEE-FCB35E32B8C6}" type="slidenum">
              <a:rPr lang="en-US"/>
              <a:pPr/>
              <a:t>26</a:t>
            </a:fld>
            <a:endParaRPr lang="en-US"/>
          </a:p>
        </p:txBody>
      </p:sp>
      <p:sp>
        <p:nvSpPr>
          <p:cNvPr id="175118" name="AutoShape 14"/>
          <p:cNvSpPr>
            <a:spLocks noChangeArrowheads="1"/>
          </p:cNvSpPr>
          <p:nvPr/>
        </p:nvSpPr>
        <p:spPr bwMode="auto">
          <a:xfrm>
            <a:off x="6553200" y="1228725"/>
            <a:ext cx="1350963" cy="1362075"/>
          </a:xfrm>
          <a:prstGeom prst="roundRect">
            <a:avLst>
              <a:gd name="adj" fmla="val 16667"/>
            </a:avLst>
          </a:prstGeom>
          <a:solidFill>
            <a:srgbClr val="CCFFFF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SIP -- components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27600" cy="4525963"/>
          </a:xfrm>
        </p:spPr>
        <p:txBody>
          <a:bodyPr/>
          <a:lstStyle/>
          <a:p>
            <a:r>
              <a:rPr lang="en-US" dirty="0"/>
              <a:t>Multicast-DNS (</a:t>
            </a:r>
            <a:r>
              <a:rPr lang="en-US" dirty="0" err="1"/>
              <a:t>zeroconf</a:t>
            </a:r>
            <a:r>
              <a:rPr lang="en-US" dirty="0"/>
              <a:t>) SIP enhancements for LAN</a:t>
            </a:r>
          </a:p>
          <a:p>
            <a:pPr lvl="1"/>
            <a:r>
              <a:rPr lang="en-US" dirty="0"/>
              <a:t>announce </a:t>
            </a:r>
            <a:r>
              <a:rPr lang="en-US" dirty="0" err="1"/>
              <a:t>UAs</a:t>
            </a:r>
            <a:r>
              <a:rPr lang="en-US" dirty="0"/>
              <a:t> and their capabilities  </a:t>
            </a:r>
          </a:p>
          <a:p>
            <a:r>
              <a:rPr lang="en-US" dirty="0"/>
              <a:t>Client-P2P protocol</a:t>
            </a:r>
          </a:p>
          <a:p>
            <a:pPr lvl="1"/>
            <a:r>
              <a:rPr lang="en-US" dirty="0"/>
              <a:t>GET, PUT mappings</a:t>
            </a:r>
          </a:p>
          <a:p>
            <a:pPr lvl="1"/>
            <a:r>
              <a:rPr lang="en-US" dirty="0"/>
              <a:t>mapping: proxy or UA</a:t>
            </a:r>
          </a:p>
          <a:p>
            <a:r>
              <a:rPr lang="en-US" dirty="0"/>
              <a:t>P2P protocol</a:t>
            </a:r>
          </a:p>
          <a:p>
            <a:pPr lvl="1"/>
            <a:r>
              <a:rPr lang="en-US" dirty="0"/>
              <a:t>get routing table, join, leave, …</a:t>
            </a:r>
          </a:p>
          <a:p>
            <a:pPr lvl="1"/>
            <a:r>
              <a:rPr lang="en-US" dirty="0"/>
              <a:t>independent of </a:t>
            </a:r>
            <a:r>
              <a:rPr lang="en-US" dirty="0" smtClean="0"/>
              <a:t>DHT</a:t>
            </a:r>
          </a:p>
          <a:p>
            <a:pPr lvl="1"/>
            <a:r>
              <a:rPr lang="en-US" dirty="0"/>
              <a:t>replaces DNS for </a:t>
            </a:r>
            <a:r>
              <a:rPr lang="en-US" dirty="0" smtClean="0"/>
              <a:t>SIP and basic proxy</a:t>
            </a:r>
            <a:endParaRPr lang="en-US" dirty="0"/>
          </a:p>
        </p:txBody>
      </p:sp>
      <p:pic>
        <p:nvPicPr>
          <p:cNvPr id="175108" name="Picture 4" descr="4ddc10ff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25" y="2495550"/>
            <a:ext cx="1290638" cy="863600"/>
          </a:xfrm>
          <a:prstGeom prst="rect">
            <a:avLst/>
          </a:prstGeom>
          <a:noFill/>
        </p:spPr>
      </p:pic>
      <p:pic>
        <p:nvPicPr>
          <p:cNvPr id="175109" name="Picture 5" descr="multilayer 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1717675"/>
            <a:ext cx="706437" cy="706438"/>
          </a:xfrm>
          <a:prstGeom prst="rect">
            <a:avLst/>
          </a:prstGeom>
          <a:noFill/>
        </p:spPr>
      </p:pic>
      <p:pic>
        <p:nvPicPr>
          <p:cNvPr id="175110" name="Picture 6" descr="multilayer 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3646488"/>
            <a:ext cx="706438" cy="706437"/>
          </a:xfrm>
          <a:prstGeom prst="rect">
            <a:avLst/>
          </a:prstGeom>
          <a:noFill/>
        </p:spPr>
      </p:pic>
      <p:pic>
        <p:nvPicPr>
          <p:cNvPr id="175111" name="Picture 7" descr="multilayer 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2570163"/>
            <a:ext cx="706438" cy="706437"/>
          </a:xfrm>
          <a:prstGeom prst="rect">
            <a:avLst/>
          </a:prstGeom>
          <a:noFill/>
        </p:spPr>
      </p:pic>
      <p:cxnSp>
        <p:nvCxnSpPr>
          <p:cNvPr id="175112" name="AutoShape 8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7473950" y="2071688"/>
            <a:ext cx="966788" cy="498475"/>
          </a:xfrm>
          <a:prstGeom prst="straightConnector1">
            <a:avLst/>
          </a:prstGeom>
          <a:noFill/>
          <a:ln w="38100">
            <a:solidFill>
              <a:srgbClr val="9933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5113" name="AutoShape 9"/>
          <p:cNvCxnSpPr>
            <a:cxnSpLocks noChangeShapeType="1"/>
            <a:stCxn id="0" idx="2"/>
            <a:endCxn id="0" idx="3"/>
          </p:cNvCxnSpPr>
          <p:nvPr/>
        </p:nvCxnSpPr>
        <p:spPr bwMode="auto">
          <a:xfrm flipH="1">
            <a:off x="7462838" y="3276600"/>
            <a:ext cx="977900" cy="723900"/>
          </a:xfrm>
          <a:prstGeom prst="straightConnector1">
            <a:avLst/>
          </a:prstGeom>
          <a:noFill/>
          <a:ln w="38100">
            <a:solidFill>
              <a:srgbClr val="9933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5114" name="AutoShape 10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7110413" y="2424113"/>
            <a:ext cx="11112" cy="1222375"/>
          </a:xfrm>
          <a:prstGeom prst="straightConnector1">
            <a:avLst/>
          </a:prstGeom>
          <a:noFill/>
          <a:ln w="38100">
            <a:solidFill>
              <a:srgbClr val="993366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5115" name="AutoShape 11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6001545" y="1729581"/>
            <a:ext cx="423862" cy="1108075"/>
          </a:xfrm>
          <a:prstGeom prst="curvedConnector2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pic>
        <p:nvPicPr>
          <p:cNvPr id="1751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763" y="1384300"/>
            <a:ext cx="3365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75119" name="AutoShape 15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6035676" y="1160462"/>
            <a:ext cx="958850" cy="1711325"/>
          </a:xfrm>
          <a:prstGeom prst="curvedConnector2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gnetic Disk 42"/>
          <p:cNvSpPr/>
          <p:nvPr/>
        </p:nvSpPr>
        <p:spPr bwMode="auto">
          <a:xfrm>
            <a:off x="558800" y="1193800"/>
            <a:ext cx="571500" cy="723900"/>
          </a:xfrm>
          <a:prstGeom prst="flowChartMagneticDisk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190500" y="1536700"/>
            <a:ext cx="28393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Bootstrap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authentication </a:t>
            </a: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25954" name="Arc 2"/>
          <p:cNvSpPr>
            <a:spLocks/>
          </p:cNvSpPr>
          <p:nvPr/>
        </p:nvSpPr>
        <p:spPr bwMode="auto">
          <a:xfrm rot="-2724875" flipH="1" flipV="1">
            <a:off x="4025900" y="2371725"/>
            <a:ext cx="1374775" cy="1806575"/>
          </a:xfrm>
          <a:custGeom>
            <a:avLst/>
            <a:gdLst>
              <a:gd name="G0" fmla="+- 13830 0 0"/>
              <a:gd name="G1" fmla="+- 21082 0 0"/>
              <a:gd name="G2" fmla="+- 21600 0 0"/>
              <a:gd name="T0" fmla="*/ 18531 w 35430"/>
              <a:gd name="T1" fmla="*/ 0 h 42682"/>
              <a:gd name="T2" fmla="*/ 0 w 35430"/>
              <a:gd name="T3" fmla="*/ 37674 h 42682"/>
              <a:gd name="T4" fmla="*/ 13830 w 35430"/>
              <a:gd name="T5" fmla="*/ 21082 h 4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30" h="42682" fill="none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</a:path>
              <a:path w="35430" h="42682" stroke="0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  <a:lnTo>
                  <a:pt x="13830" y="21082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5" name="Oval 3"/>
          <p:cNvSpPr>
            <a:spLocks noChangeArrowheads="1"/>
          </p:cNvSpPr>
          <p:nvPr/>
        </p:nvSpPr>
        <p:spPr bwMode="auto">
          <a:xfrm>
            <a:off x="1066800" y="2057400"/>
            <a:ext cx="3886200" cy="3505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rgbClr val="00003E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P2PSIP architecture</a:t>
            </a:r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22860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6400800" y="47244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7239000" y="2743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SIP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67056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P2P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77724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STUN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086600" y="41148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TLS / SSL</a:t>
            </a: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6934200" y="3352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705600" y="2743200"/>
            <a:ext cx="205740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6781800" y="4724400"/>
            <a:ext cx="1408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peer </a:t>
            </a:r>
            <a:r>
              <a:rPr lang="en-US" dirty="0"/>
              <a:t>in P2PSIP</a:t>
            </a:r>
          </a:p>
        </p:txBody>
      </p:sp>
      <p:sp>
        <p:nvSpPr>
          <p:cNvPr id="125966" name="Oval 14"/>
          <p:cNvSpPr>
            <a:spLocks noChangeArrowheads="1"/>
          </p:cNvSpPr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7" name="Oval 15"/>
          <p:cNvSpPr>
            <a:spLocks noChangeArrowheads="1"/>
          </p:cNvSpPr>
          <p:nvPr/>
        </p:nvSpPr>
        <p:spPr bwMode="auto">
          <a:xfrm>
            <a:off x="990600" y="40386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8" name="Oval 16"/>
          <p:cNvSpPr>
            <a:spLocks noChangeArrowheads="1"/>
          </p:cNvSpPr>
          <p:nvPr/>
        </p:nvSpPr>
        <p:spPr bwMode="auto">
          <a:xfrm>
            <a:off x="1752600" y="5029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9" name="Oval 17"/>
          <p:cNvSpPr>
            <a:spLocks noChangeArrowheads="1"/>
          </p:cNvSpPr>
          <p:nvPr/>
        </p:nvSpPr>
        <p:spPr bwMode="auto">
          <a:xfrm>
            <a:off x="3124200" y="5410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0" name="Oval 18"/>
          <p:cNvSpPr>
            <a:spLocks noChangeArrowheads="1"/>
          </p:cNvSpPr>
          <p:nvPr/>
        </p:nvSpPr>
        <p:spPr bwMode="auto">
          <a:xfrm>
            <a:off x="33528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1" name="Oval 19"/>
          <p:cNvSpPr>
            <a:spLocks noChangeArrowheads="1"/>
          </p:cNvSpPr>
          <p:nvPr/>
        </p:nvSpPr>
        <p:spPr bwMode="auto">
          <a:xfrm>
            <a:off x="4114800" y="2286000"/>
            <a:ext cx="304800" cy="304800"/>
          </a:xfrm>
          <a:prstGeom prst="ellipse">
            <a:avLst/>
          </a:prstGeom>
          <a:gradFill flip="none" rotWithShape="1">
            <a:gsLst>
              <a:gs pos="26000">
                <a:srgbClr val="CCFFFF"/>
              </a:gs>
              <a:gs pos="100000">
                <a:srgbClr val="000000"/>
              </a:gs>
              <a:gs pos="99000">
                <a:srgbClr val="008000">
                  <a:alpha val="95000"/>
                </a:srgbClr>
              </a:gs>
            </a:gsLst>
            <a:lin ang="3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Oval 22"/>
          <p:cNvSpPr>
            <a:spLocks noChangeArrowheads="1"/>
          </p:cNvSpPr>
          <p:nvPr/>
        </p:nvSpPr>
        <p:spPr bwMode="auto">
          <a:xfrm>
            <a:off x="4191000" y="4953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Freeform 23"/>
          <p:cNvSpPr>
            <a:spLocks/>
          </p:cNvSpPr>
          <p:nvPr/>
        </p:nvSpPr>
        <p:spPr bwMode="auto">
          <a:xfrm>
            <a:off x="762000" y="2057400"/>
            <a:ext cx="1003300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480" y="720"/>
              </a:cxn>
              <a:cxn ang="0">
                <a:pos x="624" y="432"/>
              </a:cxn>
              <a:cxn ang="0">
                <a:pos x="432" y="0"/>
              </a:cxn>
            </a:cxnLst>
            <a:rect l="0" t="0" r="r" b="b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6" name="Text Box 24"/>
          <p:cNvSpPr txBox="1">
            <a:spLocks noChangeArrowheads="1"/>
          </p:cNvSpPr>
          <p:nvPr/>
        </p:nvSpPr>
        <p:spPr bwMode="auto">
          <a:xfrm>
            <a:off x="1592263" y="30321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125977" name="Freeform 25"/>
          <p:cNvSpPr>
            <a:spLocks/>
          </p:cNvSpPr>
          <p:nvPr/>
        </p:nvSpPr>
        <p:spPr bwMode="auto">
          <a:xfrm rot="12945616">
            <a:off x="3962400" y="4724400"/>
            <a:ext cx="1066800" cy="12192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480" y="720"/>
              </a:cxn>
              <a:cxn ang="0">
                <a:pos x="624" y="432"/>
              </a:cxn>
              <a:cxn ang="0">
                <a:pos x="432" y="0"/>
              </a:cxn>
            </a:cxnLst>
            <a:rect l="0" t="0" r="r" b="b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3810000" y="44196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125984" name="Text Box 32"/>
          <p:cNvSpPr txBox="1">
            <a:spLocks noChangeArrowheads="1"/>
          </p:cNvSpPr>
          <p:nvPr/>
        </p:nvSpPr>
        <p:spPr bwMode="auto">
          <a:xfrm>
            <a:off x="6858000" y="5334000"/>
            <a:ext cx="6078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V="1">
            <a:off x="2743200" y="5715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6" name="Line 34"/>
          <p:cNvSpPr>
            <a:spLocks noChangeShapeType="1"/>
          </p:cNvSpPr>
          <p:nvPr/>
        </p:nvSpPr>
        <p:spPr bwMode="auto">
          <a:xfrm flipH="1" flipV="1">
            <a:off x="3352800" y="5791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7" name="Line 35"/>
          <p:cNvSpPr>
            <a:spLocks noChangeShapeType="1"/>
          </p:cNvSpPr>
          <p:nvPr/>
        </p:nvSpPr>
        <p:spPr bwMode="auto">
          <a:xfrm>
            <a:off x="457200" y="4114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8" name="Line 36"/>
          <p:cNvSpPr>
            <a:spLocks noChangeShapeType="1"/>
          </p:cNvSpPr>
          <p:nvPr/>
        </p:nvSpPr>
        <p:spPr bwMode="auto">
          <a:xfrm flipV="1">
            <a:off x="609600" y="4343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9" name="Text Box 37"/>
          <p:cNvSpPr txBox="1">
            <a:spLocks noChangeArrowheads="1"/>
          </p:cNvSpPr>
          <p:nvPr/>
        </p:nvSpPr>
        <p:spPr bwMode="auto">
          <a:xfrm>
            <a:off x="4470401" y="1752600"/>
            <a:ext cx="213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alice@example.com</a:t>
            </a:r>
            <a:endParaRPr lang="en-US" dirty="0"/>
          </a:p>
        </p:txBody>
      </p:sp>
      <p:sp>
        <p:nvSpPr>
          <p:cNvPr id="125990" name="Text Box 38"/>
          <p:cNvSpPr txBox="1">
            <a:spLocks noChangeArrowheads="1"/>
          </p:cNvSpPr>
          <p:nvPr/>
        </p:nvSpPr>
        <p:spPr bwMode="auto">
          <a:xfrm>
            <a:off x="63500" y="5318125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bob@example.com</a:t>
            </a:r>
          </a:p>
        </p:txBody>
      </p:sp>
      <p:sp>
        <p:nvSpPr>
          <p:cNvPr id="125993" name="Text Box 41"/>
          <p:cNvSpPr txBox="1">
            <a:spLocks noChangeArrowheads="1"/>
          </p:cNvSpPr>
          <p:nvPr/>
        </p:nvSpPr>
        <p:spPr bwMode="auto">
          <a:xfrm>
            <a:off x="2235200" y="5203825"/>
            <a:ext cx="952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Overlay 1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25994" name="Text Box 42"/>
          <p:cNvSpPr txBox="1">
            <a:spLocks noChangeArrowheads="1"/>
          </p:cNvSpPr>
          <p:nvPr/>
        </p:nvSpPr>
        <p:spPr bwMode="auto">
          <a:xfrm>
            <a:off x="4648200" y="2362200"/>
            <a:ext cx="952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Overlay 2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648200" y="3048000"/>
            <a:ext cx="304800" cy="304800"/>
          </a:xfrm>
          <a:prstGeom prst="ellipse">
            <a:avLst/>
          </a:prstGeom>
          <a:gradFill flip="none" rotWithShape="1">
            <a:gsLst>
              <a:gs pos="26000">
                <a:srgbClr val="CCFFFF"/>
              </a:gs>
              <a:gs pos="100000">
                <a:srgbClr val="000000"/>
              </a:gs>
              <a:gs pos="99000">
                <a:srgbClr val="008000">
                  <a:alpha val="95000"/>
                </a:srgbClr>
              </a:gs>
            </a:gsLst>
            <a:lin ang="3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9"/>
          <p:cNvSpPr>
            <a:spLocks noChangeArrowheads="1"/>
          </p:cNvSpPr>
          <p:nvPr/>
        </p:nvSpPr>
        <p:spPr bwMode="auto">
          <a:xfrm>
            <a:off x="4800600" y="3911600"/>
            <a:ext cx="304800" cy="304800"/>
          </a:xfrm>
          <a:prstGeom prst="ellipse">
            <a:avLst/>
          </a:prstGeom>
          <a:gradFill flip="none" rotWithShape="1">
            <a:gsLst>
              <a:gs pos="26000">
                <a:srgbClr val="CCFFFF"/>
              </a:gs>
              <a:gs pos="100000">
                <a:srgbClr val="000000"/>
              </a:gs>
              <a:gs pos="99000">
                <a:srgbClr val="008000">
                  <a:alpha val="95000"/>
                </a:srgbClr>
              </a:gs>
            </a:gsLst>
            <a:lin ang="3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45" descr="wazaphone_ip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1" y="4875213"/>
            <a:ext cx="482600" cy="482600"/>
          </a:xfrm>
          <a:prstGeom prst="rect">
            <a:avLst/>
          </a:prstGeom>
          <a:noFill/>
        </p:spPr>
      </p:pic>
      <p:pic>
        <p:nvPicPr>
          <p:cNvPr id="47" name="Picture 6" descr="phone_pingt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200" y="1879600"/>
            <a:ext cx="674043" cy="479425"/>
          </a:xfrm>
          <a:prstGeom prst="rect">
            <a:avLst/>
          </a:prstGeom>
          <a:noFill/>
        </p:spPr>
      </p:pic>
      <p:sp>
        <p:nvSpPr>
          <p:cNvPr id="49" name="Freeform 48"/>
          <p:cNvSpPr/>
          <p:nvPr/>
        </p:nvSpPr>
        <p:spPr bwMode="auto">
          <a:xfrm>
            <a:off x="1263650" y="2230967"/>
            <a:ext cx="2813050" cy="2810933"/>
          </a:xfrm>
          <a:custGeom>
            <a:avLst/>
            <a:gdLst>
              <a:gd name="connsiteX0" fmla="*/ 2813050 w 2813050"/>
              <a:gd name="connsiteY0" fmla="*/ 207433 h 2810933"/>
              <a:gd name="connsiteX1" fmla="*/ 1758950 w 2813050"/>
              <a:gd name="connsiteY1" fmla="*/ 524933 h 2810933"/>
              <a:gd name="connsiteX2" fmla="*/ 1276350 w 2813050"/>
              <a:gd name="connsiteY2" fmla="*/ 80433 h 2810933"/>
              <a:gd name="connsiteX3" fmla="*/ 1238250 w 2813050"/>
              <a:gd name="connsiteY3" fmla="*/ 42333 h 2810933"/>
              <a:gd name="connsiteX4" fmla="*/ 1238250 w 2813050"/>
              <a:gd name="connsiteY4" fmla="*/ 42333 h 2810933"/>
              <a:gd name="connsiteX5" fmla="*/ 1238250 w 2813050"/>
              <a:gd name="connsiteY5" fmla="*/ 42333 h 2810933"/>
              <a:gd name="connsiteX6" fmla="*/ 1022350 w 2813050"/>
              <a:gd name="connsiteY6" fmla="*/ 1490133 h 2810933"/>
              <a:gd name="connsiteX7" fmla="*/ 57150 w 2813050"/>
              <a:gd name="connsiteY7" fmla="*/ 1934633 h 2810933"/>
              <a:gd name="connsiteX8" fmla="*/ 679450 w 2813050"/>
              <a:gd name="connsiteY8" fmla="*/ 2810933 h 28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3050" h="2810933">
                <a:moveTo>
                  <a:pt x="2813050" y="207433"/>
                </a:moveTo>
                <a:cubicBezTo>
                  <a:pt x="2414058" y="376766"/>
                  <a:pt x="2015067" y="546100"/>
                  <a:pt x="1758950" y="524933"/>
                </a:cubicBezTo>
                <a:cubicBezTo>
                  <a:pt x="1502833" y="503766"/>
                  <a:pt x="1363133" y="160866"/>
                  <a:pt x="1276350" y="80433"/>
                </a:cubicBezTo>
                <a:cubicBezTo>
                  <a:pt x="1189567" y="0"/>
                  <a:pt x="1238250" y="42333"/>
                  <a:pt x="1238250" y="42333"/>
                </a:cubicBezTo>
                <a:lnTo>
                  <a:pt x="1238250" y="42333"/>
                </a:lnTo>
                <a:lnTo>
                  <a:pt x="1238250" y="42333"/>
                </a:lnTo>
                <a:cubicBezTo>
                  <a:pt x="1202267" y="283633"/>
                  <a:pt x="1219200" y="1174750"/>
                  <a:pt x="1022350" y="1490133"/>
                </a:cubicBezTo>
                <a:cubicBezTo>
                  <a:pt x="825500" y="1805516"/>
                  <a:pt x="114300" y="1714500"/>
                  <a:pt x="57150" y="1934633"/>
                </a:cubicBezTo>
                <a:cubicBezTo>
                  <a:pt x="0" y="2154766"/>
                  <a:pt x="679450" y="2810933"/>
                  <a:pt x="679450" y="281093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6800" y="3390900"/>
            <a:ext cx="2958187" cy="307777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bob@example.com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128.59.16.1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>
            <a:stCxn id="125971" idx="3"/>
            <a:endCxn id="125968" idx="7"/>
          </p:cNvCxnSpPr>
          <p:nvPr/>
        </p:nvCxnSpPr>
        <p:spPr bwMode="auto">
          <a:xfrm rot="5400000">
            <a:off x="1822263" y="2736663"/>
            <a:ext cx="2527674" cy="214667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008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108200" y="3924300"/>
            <a:ext cx="2243373" cy="307777"/>
          </a:xfrm>
          <a:prstGeom prst="rect">
            <a:avLst/>
          </a:prstGeom>
          <a:solidFill>
            <a:srgbClr val="5CD772">
              <a:alpha val="2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INVITE bob@128.59.16.1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8" name="Moon 57"/>
          <p:cNvSpPr/>
          <p:nvPr/>
        </p:nvSpPr>
        <p:spPr bwMode="auto">
          <a:xfrm>
            <a:off x="6477000" y="5308600"/>
            <a:ext cx="2667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Moon 58"/>
          <p:cNvSpPr/>
          <p:nvPr/>
        </p:nvSpPr>
        <p:spPr bwMode="auto">
          <a:xfrm>
            <a:off x="3403600" y="6121400"/>
            <a:ext cx="3302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Moon 59"/>
          <p:cNvSpPr/>
          <p:nvPr/>
        </p:nvSpPr>
        <p:spPr bwMode="auto">
          <a:xfrm>
            <a:off x="177800" y="3911600"/>
            <a:ext cx="2667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Moon 60"/>
          <p:cNvSpPr/>
          <p:nvPr/>
        </p:nvSpPr>
        <p:spPr bwMode="auto">
          <a:xfrm>
            <a:off x="266700" y="4737100"/>
            <a:ext cx="2667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Moon 61"/>
          <p:cNvSpPr/>
          <p:nvPr/>
        </p:nvSpPr>
        <p:spPr bwMode="auto">
          <a:xfrm>
            <a:off x="2590800" y="5918200"/>
            <a:ext cx="266700" cy="368300"/>
          </a:xfrm>
          <a:prstGeom prst="moon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peer-to-peer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Originally, effort to perform SIP lookups in p2p network</a:t>
            </a:r>
          </a:p>
          <a:p>
            <a:r>
              <a:rPr lang="en-US" dirty="0" smtClean="0"/>
              <a:t>Initial proposals based on SIP itself</a:t>
            </a:r>
          </a:p>
          <a:p>
            <a:pPr lvl="1"/>
            <a:r>
              <a:rPr lang="en-US" dirty="0" smtClean="0"/>
              <a:t>use SIP messages to query and update entries</a:t>
            </a:r>
          </a:p>
          <a:p>
            <a:pPr lvl="1"/>
            <a:r>
              <a:rPr lang="en-US" dirty="0" smtClean="0"/>
              <a:t>required minor header additions</a:t>
            </a:r>
          </a:p>
          <a:p>
            <a:r>
              <a:rPr lang="en-US" dirty="0" smtClean="0"/>
              <a:t>P2PSIP working group formed</a:t>
            </a:r>
          </a:p>
          <a:p>
            <a:pPr lvl="1"/>
            <a:r>
              <a:rPr lang="en-US" dirty="0" smtClean="0"/>
              <a:t>now SIP just one usage</a:t>
            </a:r>
          </a:p>
          <a:p>
            <a:r>
              <a:rPr lang="en-US" dirty="0" smtClean="0"/>
              <a:t>Several protocol proposals (ASP, RELOAD, P2PP) merged</a:t>
            </a:r>
          </a:p>
          <a:p>
            <a:pPr lvl="1"/>
            <a:r>
              <a:rPr lang="en-US" dirty="0" smtClean="0"/>
              <a:t>still in “squishy” stage – most details can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Generic overlay lookup (store &amp; fetch) mechanism</a:t>
            </a:r>
          </a:p>
          <a:p>
            <a:pPr lvl="1"/>
            <a:r>
              <a:rPr lang="en-US" dirty="0" smtClean="0"/>
              <a:t>any DHT + unstructured</a:t>
            </a:r>
          </a:p>
          <a:p>
            <a:r>
              <a:rPr lang="en-US" dirty="0" smtClean="0"/>
              <a:t>Routed based on node identifiers, not IP addresses</a:t>
            </a:r>
          </a:p>
          <a:p>
            <a:r>
              <a:rPr lang="en-US" dirty="0" smtClean="0"/>
              <a:t>Multiple instances of one DHT, identified by DNS name</a:t>
            </a:r>
          </a:p>
          <a:p>
            <a:r>
              <a:rPr lang="en-US" dirty="0" smtClean="0"/>
              <a:t>Multiple overlays on one node</a:t>
            </a:r>
          </a:p>
          <a:p>
            <a:r>
              <a:rPr lang="en-US" dirty="0" smtClean="0"/>
              <a:t>Structured data in each node</a:t>
            </a:r>
          </a:p>
          <a:p>
            <a:pPr lvl="1"/>
            <a:r>
              <a:rPr lang="en-US" dirty="0" smtClean="0"/>
              <a:t>without prior definition of data types</a:t>
            </a:r>
          </a:p>
          <a:p>
            <a:pPr lvl="1"/>
            <a:r>
              <a:rPr lang="en-US" dirty="0" smtClean="0"/>
              <a:t>PHP-like: scalar, array, dictionary</a:t>
            </a:r>
          </a:p>
          <a:p>
            <a:pPr lvl="1"/>
            <a:r>
              <a:rPr lang="en-US" dirty="0" smtClean="0"/>
              <a:t>protected by creator public key</a:t>
            </a:r>
          </a:p>
          <a:p>
            <a:pPr lvl="1"/>
            <a:r>
              <a:rPr lang="en-US" dirty="0" smtClean="0"/>
              <a:t>with policy limits (size, count, privileges)</a:t>
            </a:r>
          </a:p>
          <a:p>
            <a:r>
              <a:rPr lang="en-US" dirty="0" smtClean="0"/>
              <a:t>Maybe: tunneling other protocol messages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peer-to-peer systems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9177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4800" y="3898900"/>
            <a:ext cx="5317581" cy="1631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algn="l">
              <a:buNone/>
            </a:pPr>
            <a:r>
              <a:rPr lang="en-US" sz="2000" dirty="0" smtClean="0"/>
              <a:t>1 &amp; 2 are not sufficient:</a:t>
            </a:r>
            <a:br>
              <a:rPr lang="en-US" sz="2000" dirty="0" smtClean="0"/>
            </a:br>
            <a:r>
              <a:rPr lang="en-US" sz="2000" dirty="0" smtClean="0"/>
              <a:t>DNS resolvers provide services to others</a:t>
            </a:r>
          </a:p>
          <a:p>
            <a:pPr marL="457200" indent="-457200" algn="l">
              <a:buNone/>
            </a:pPr>
            <a:r>
              <a:rPr lang="en-US" sz="2000" dirty="0" smtClean="0"/>
              <a:t>	Web proxies are both clients and servers</a:t>
            </a:r>
          </a:p>
          <a:p>
            <a:pPr marL="457200" indent="-457200" algn="l">
              <a:buNone/>
            </a:pPr>
            <a:r>
              <a:rPr lang="en-US" sz="2000" dirty="0" smtClean="0"/>
              <a:t>	SIP B2BUAs are both clients and servers</a:t>
            </a:r>
          </a:p>
          <a:p>
            <a:pPr algn="l"/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residential access</a:t>
            </a:r>
            <a:endParaRPr lang="en-US" dirty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8497887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92666" y="6180666"/>
            <a:ext cx="2207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Sasu</a:t>
            </a:r>
            <a:r>
              <a:rPr lang="en-US" dirty="0" smtClean="0"/>
              <a:t> </a:t>
            </a:r>
            <a:r>
              <a:rPr lang="en-US" dirty="0" err="1" smtClean="0"/>
              <a:t>Tarkoma</a:t>
            </a:r>
            <a:r>
              <a:rPr lang="en-US" dirty="0" smtClean="0"/>
              <a:t>, Oct. 2007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traversal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4284134" y="2743201"/>
          <a:ext cx="619125" cy="962025"/>
        </p:xfrm>
        <a:graphic>
          <a:graphicData uri="http://schemas.openxmlformats.org/presentationml/2006/ole">
            <p:oleObj spid="_x0000_s107522" name="Visio" r:id="rId3" imgW="749300" imgH="1155700" progId="">
              <p:embed/>
            </p:oleObj>
          </a:graphicData>
        </a:graphic>
      </p:graphicFrame>
      <p:pic>
        <p:nvPicPr>
          <p:cNvPr id="9" name="Picture 8" descr="wazaphone_ip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0266" y="2429933"/>
            <a:ext cx="1344613" cy="1344613"/>
          </a:xfrm>
          <a:prstGeom prst="rect">
            <a:avLst/>
          </a:prstGeom>
          <a:noFill/>
        </p:spPr>
      </p:pic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2582333" y="5008033"/>
          <a:ext cx="1458913" cy="1185863"/>
        </p:xfrm>
        <a:graphic>
          <a:graphicData uri="http://schemas.openxmlformats.org/presentationml/2006/ole">
            <p:oleObj spid="_x0000_s107524" name="Visio" r:id="rId5" imgW="1739900" imgH="1422400" progId="">
              <p:embed/>
            </p:oleObj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677333" y="2480733"/>
          <a:ext cx="504825" cy="504825"/>
        </p:xfrm>
        <a:graphic>
          <a:graphicData uri="http://schemas.openxmlformats.org/presentationml/2006/ole">
            <p:oleObj spid="_x0000_s107525" name="Visio" r:id="rId6" imgW="609600" imgH="609600" progId="">
              <p:embed/>
            </p:oleObj>
          </a:graphicData>
        </a:graphic>
      </p:graphicFrame>
      <p:pic>
        <p:nvPicPr>
          <p:cNvPr id="13" name="Picture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667" y="2728385"/>
            <a:ext cx="259503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reeform 14"/>
          <p:cNvSpPr/>
          <p:nvPr/>
        </p:nvSpPr>
        <p:spPr bwMode="auto">
          <a:xfrm>
            <a:off x="1253067" y="1715911"/>
            <a:ext cx="5757333" cy="1775177"/>
          </a:xfrm>
          <a:custGeom>
            <a:avLst/>
            <a:gdLst>
              <a:gd name="connsiteX0" fmla="*/ 0 w 5757333"/>
              <a:gd name="connsiteY0" fmla="*/ 0 h 671688"/>
              <a:gd name="connsiteX1" fmla="*/ 3285066 w 5757333"/>
              <a:gd name="connsiteY1" fmla="*/ 575733 h 671688"/>
              <a:gd name="connsiteX2" fmla="*/ 5757333 w 5757333"/>
              <a:gd name="connsiteY2" fmla="*/ 575733 h 671688"/>
              <a:gd name="connsiteX0" fmla="*/ 0 w 5757333"/>
              <a:gd name="connsiteY0" fmla="*/ 959555 h 1775177"/>
              <a:gd name="connsiteX1" fmla="*/ 2235200 w 5757333"/>
              <a:gd name="connsiteY1" fmla="*/ 95955 h 1775177"/>
              <a:gd name="connsiteX2" fmla="*/ 3285066 w 5757333"/>
              <a:gd name="connsiteY2" fmla="*/ 1535288 h 1775177"/>
              <a:gd name="connsiteX3" fmla="*/ 5757333 w 5757333"/>
              <a:gd name="connsiteY3" fmla="*/ 1535288 h 177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333" h="1775177">
                <a:moveTo>
                  <a:pt x="0" y="959555"/>
                </a:moveTo>
                <a:cubicBezTo>
                  <a:pt x="0" y="962377"/>
                  <a:pt x="1687689" y="0"/>
                  <a:pt x="2235200" y="95955"/>
                </a:cubicBezTo>
                <a:cubicBezTo>
                  <a:pt x="2782711" y="191910"/>
                  <a:pt x="2698044" y="1295399"/>
                  <a:pt x="3285066" y="1535288"/>
                </a:cubicBezTo>
                <a:cubicBezTo>
                  <a:pt x="3872088" y="1775177"/>
                  <a:pt x="5757333" y="1535288"/>
                  <a:pt x="5757333" y="1535288"/>
                </a:cubicBez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2921000" y="1312333"/>
          <a:ext cx="739775" cy="1185863"/>
        </p:xfrm>
        <a:graphic>
          <a:graphicData uri="http://schemas.openxmlformats.org/presentationml/2006/ole">
            <p:oleObj spid="_x0000_s107526" name="Visio" r:id="rId8" imgW="889000" imgH="1422400" progId="">
              <p:embed/>
            </p:oleObj>
          </a:graphicData>
        </a:graphic>
      </p:graphicFrame>
      <p:sp>
        <p:nvSpPr>
          <p:cNvPr id="17" name="Freeform 16"/>
          <p:cNvSpPr/>
          <p:nvPr/>
        </p:nvSpPr>
        <p:spPr bwMode="auto">
          <a:xfrm>
            <a:off x="1134533" y="2861733"/>
            <a:ext cx="6214534" cy="739423"/>
          </a:xfrm>
          <a:custGeom>
            <a:avLst/>
            <a:gdLst>
              <a:gd name="connsiteX0" fmla="*/ 0 w 6214534"/>
              <a:gd name="connsiteY0" fmla="*/ 0 h 739423"/>
              <a:gd name="connsiteX1" fmla="*/ 3420534 w 6214534"/>
              <a:gd name="connsiteY1" fmla="*/ 626534 h 739423"/>
              <a:gd name="connsiteX2" fmla="*/ 6214534 w 6214534"/>
              <a:gd name="connsiteY2" fmla="*/ 677334 h 73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4534" h="739423">
                <a:moveTo>
                  <a:pt x="0" y="0"/>
                </a:moveTo>
                <a:cubicBezTo>
                  <a:pt x="1192389" y="256822"/>
                  <a:pt x="2384778" y="513645"/>
                  <a:pt x="3420534" y="626534"/>
                </a:cubicBezTo>
                <a:cubicBezTo>
                  <a:pt x="4456290" y="739423"/>
                  <a:pt x="6214534" y="677334"/>
                  <a:pt x="6214534" y="677334"/>
                </a:cubicBezTo>
              </a:path>
            </a:pathLst>
          </a:custGeom>
          <a:noFill/>
          <a:ln w="76200" cap="flat" cmpd="sng" algn="ctr">
            <a:solidFill>
              <a:srgbClr val="33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Hexagon 17"/>
          <p:cNvSpPr/>
          <p:nvPr/>
        </p:nvSpPr>
        <p:spPr bwMode="auto">
          <a:xfrm>
            <a:off x="1778000" y="4165601"/>
            <a:ext cx="829734" cy="778933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624667" y="3558823"/>
            <a:ext cx="5046133" cy="979310"/>
          </a:xfrm>
          <a:custGeom>
            <a:avLst/>
            <a:gdLst>
              <a:gd name="connsiteX0" fmla="*/ 0 w 5046133"/>
              <a:gd name="connsiteY0" fmla="*/ 979310 h 979310"/>
              <a:gd name="connsiteX1" fmla="*/ 1896533 w 5046133"/>
              <a:gd name="connsiteY1" fmla="*/ 132644 h 979310"/>
              <a:gd name="connsiteX2" fmla="*/ 5046133 w 5046133"/>
              <a:gd name="connsiteY2" fmla="*/ 183444 h 9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6133" h="979310">
                <a:moveTo>
                  <a:pt x="0" y="979310"/>
                </a:moveTo>
                <a:cubicBezTo>
                  <a:pt x="527755" y="622299"/>
                  <a:pt x="1055511" y="265288"/>
                  <a:pt x="1896533" y="132644"/>
                </a:cubicBezTo>
                <a:cubicBezTo>
                  <a:pt x="2737555" y="0"/>
                  <a:pt x="3891844" y="91722"/>
                  <a:pt x="5046133" y="18344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7333" y="2980268"/>
            <a:ext cx="67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media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3725333"/>
            <a:ext cx="58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P2P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437467" y="2410178"/>
            <a:ext cx="3556000" cy="2771422"/>
          </a:xfrm>
          <a:custGeom>
            <a:avLst/>
            <a:gdLst>
              <a:gd name="connsiteX0" fmla="*/ 3556000 w 3556000"/>
              <a:gd name="connsiteY0" fmla="*/ 265289 h 2771422"/>
              <a:gd name="connsiteX1" fmla="*/ 1286933 w 3556000"/>
              <a:gd name="connsiteY1" fmla="*/ 417689 h 2771422"/>
              <a:gd name="connsiteX2" fmla="*/ 0 w 3556000"/>
              <a:gd name="connsiteY2" fmla="*/ 2771422 h 277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0" h="2771422">
                <a:moveTo>
                  <a:pt x="3556000" y="265289"/>
                </a:moveTo>
                <a:cubicBezTo>
                  <a:pt x="2717800" y="132644"/>
                  <a:pt x="1879600" y="0"/>
                  <a:pt x="1286933" y="417689"/>
                </a:cubicBezTo>
                <a:cubicBezTo>
                  <a:pt x="694266" y="835378"/>
                  <a:pt x="0" y="2771422"/>
                  <a:pt x="0" y="2771422"/>
                </a:cubicBezTo>
              </a:path>
            </a:pathLst>
          </a:custGeom>
          <a:noFill/>
          <a:ln w="57150" cap="flat" cmpd="sng" algn="ctr">
            <a:solidFill>
              <a:srgbClr val="660066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93733" y="2150533"/>
            <a:ext cx="1858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get public IP address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ICE (Interactive Connectivity Establishment)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20574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4400"/>
              <a:t>OpenVoIP </a:t>
            </a:r>
            <a:br>
              <a:rPr lang="en-US" sz="4400"/>
            </a:br>
            <a:r>
              <a:rPr lang="en-US" sz="3200"/>
              <a:t>An Open Peer-to-Peer VoIP and IM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8686800" cy="1752600"/>
          </a:xfrm>
        </p:spPr>
        <p:txBody>
          <a:bodyPr anchor="ctr"/>
          <a:lstStyle/>
          <a:p>
            <a:r>
              <a:rPr lang="en-US" sz="1800">
                <a:solidFill>
                  <a:srgbClr val="000000"/>
                </a:solidFill>
              </a:rPr>
              <a:t>Salman Abdul Baset, Gaurav Gupta, and Henning Schulzrinne</a:t>
            </a:r>
          </a:p>
          <a:p>
            <a:r>
              <a:rPr lang="en-US" sz="1800">
                <a:solidFill>
                  <a:srgbClr val="000000"/>
                </a:solidFill>
              </a:rPr>
              <a:t>Columbia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a peer-to-peer VoIP and IM system?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Why P2P?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Why not Skype or </a:t>
            </a:r>
            <a:r>
              <a:rPr lang="en-US" sz="2400" dirty="0" err="1"/>
              <a:t>OpenDHT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Design challenges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OpenVoIP</a:t>
            </a:r>
            <a:r>
              <a:rPr lang="en-US" sz="2400" dirty="0"/>
              <a:t> architecture and design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Implementation issues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Demo system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70466" y="0"/>
            <a:ext cx="7772400" cy="1143000"/>
          </a:xfrm>
        </p:spPr>
        <p:txBody>
          <a:bodyPr/>
          <a:lstStyle/>
          <a:p>
            <a:r>
              <a:rPr lang="en-US" sz="3200" dirty="0"/>
              <a:t>A Peer-to-Peer VoIP and IM System</a:t>
            </a:r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1524000"/>
          <a:ext cx="962025" cy="930275"/>
        </p:xfrm>
        <a:graphic>
          <a:graphicData uri="http://schemas.openxmlformats.org/presentationml/2006/ole">
            <p:oleObj spid="_x0000_s171010" name="Visio" r:id="rId3" imgW="1155700" imgH="1117600" progId="">
              <p:embed/>
            </p:oleObj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381000" y="3352800"/>
          <a:ext cx="979488" cy="1246188"/>
        </p:xfrm>
        <a:graphic>
          <a:graphicData uri="http://schemas.openxmlformats.org/presentationml/2006/ole">
            <p:oleObj spid="_x0000_s171011" name="Visio" r:id="rId4" imgW="1168400" imgH="1485900" progId="">
              <p:embed/>
            </p:oleObj>
          </a:graphicData>
        </a:graphic>
      </p:graphicFrame>
      <p:sp>
        <p:nvSpPr>
          <p:cNvPr id="143367" name="Freeform 7"/>
          <p:cNvSpPr>
            <a:spLocks/>
          </p:cNvSpPr>
          <p:nvPr/>
        </p:nvSpPr>
        <p:spPr bwMode="auto">
          <a:xfrm>
            <a:off x="1908175" y="2279650"/>
            <a:ext cx="2282825" cy="2216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" y="60"/>
              </a:cxn>
              <a:cxn ang="0">
                <a:pos x="353" y="309"/>
              </a:cxn>
              <a:cxn ang="0">
                <a:pos x="525" y="421"/>
              </a:cxn>
              <a:cxn ang="0">
                <a:pos x="568" y="739"/>
              </a:cxn>
              <a:cxn ang="0">
                <a:pos x="791" y="997"/>
              </a:cxn>
              <a:cxn ang="0">
                <a:pos x="860" y="1152"/>
              </a:cxn>
              <a:cxn ang="0">
                <a:pos x="894" y="1306"/>
              </a:cxn>
            </a:cxnLst>
            <a:rect l="0" t="0" r="r" b="b"/>
            <a:pathLst>
              <a:path w="894" h="1306">
                <a:moveTo>
                  <a:pt x="0" y="0"/>
                </a:moveTo>
                <a:cubicBezTo>
                  <a:pt x="72" y="20"/>
                  <a:pt x="152" y="20"/>
                  <a:pt x="215" y="60"/>
                </a:cubicBezTo>
                <a:cubicBezTo>
                  <a:pt x="312" y="122"/>
                  <a:pt x="305" y="223"/>
                  <a:pt x="353" y="309"/>
                </a:cubicBezTo>
                <a:cubicBezTo>
                  <a:pt x="379" y="355"/>
                  <a:pt x="481" y="390"/>
                  <a:pt x="525" y="421"/>
                </a:cubicBezTo>
                <a:cubicBezTo>
                  <a:pt x="572" y="519"/>
                  <a:pt x="532" y="670"/>
                  <a:pt x="568" y="739"/>
                </a:cubicBezTo>
                <a:cubicBezTo>
                  <a:pt x="620" y="840"/>
                  <a:pt x="725" y="904"/>
                  <a:pt x="791" y="997"/>
                </a:cubicBezTo>
                <a:cubicBezTo>
                  <a:pt x="824" y="1043"/>
                  <a:pt x="837" y="1100"/>
                  <a:pt x="860" y="1152"/>
                </a:cubicBezTo>
                <a:cubicBezTo>
                  <a:pt x="870" y="1198"/>
                  <a:pt x="874" y="1263"/>
                  <a:pt x="894" y="1306"/>
                </a:cubicBezTo>
              </a:path>
            </a:pathLst>
          </a:custGeom>
          <a:noFill/>
          <a:ln w="57150" cmpd="sng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368" name="Object 8"/>
          <p:cNvGraphicFramePr>
            <a:graphicFrameLocks noChangeAspect="1"/>
          </p:cNvGraphicFramePr>
          <p:nvPr/>
        </p:nvGraphicFramePr>
        <p:xfrm>
          <a:off x="4343400" y="1371600"/>
          <a:ext cx="962025" cy="962025"/>
        </p:xfrm>
        <a:graphic>
          <a:graphicData uri="http://schemas.openxmlformats.org/presentationml/2006/ole">
            <p:oleObj spid="_x0000_s171012" name="Visio" r:id="rId5" imgW="1168400" imgH="1485900" progId="">
              <p:embed/>
            </p:oleObj>
          </a:graphicData>
        </a:graphic>
      </p:graphicFrame>
      <p:sp>
        <p:nvSpPr>
          <p:cNvPr id="143369" name="Freeform 9"/>
          <p:cNvSpPr>
            <a:spLocks/>
          </p:cNvSpPr>
          <p:nvPr/>
        </p:nvSpPr>
        <p:spPr bwMode="auto">
          <a:xfrm>
            <a:off x="1371600" y="2057400"/>
            <a:ext cx="3352800" cy="1752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1008" y="624"/>
              </a:cxn>
              <a:cxn ang="0">
                <a:pos x="1584" y="0"/>
              </a:cxn>
            </a:cxnLst>
            <a:rect l="0" t="0" r="r" b="b"/>
            <a:pathLst>
              <a:path w="1584" h="864">
                <a:moveTo>
                  <a:pt x="0" y="864"/>
                </a:moveTo>
                <a:cubicBezTo>
                  <a:pt x="372" y="816"/>
                  <a:pt x="744" y="768"/>
                  <a:pt x="1008" y="624"/>
                </a:cubicBezTo>
                <a:cubicBezTo>
                  <a:pt x="1272" y="480"/>
                  <a:pt x="1428" y="240"/>
                  <a:pt x="1584" y="0"/>
                </a:cubicBezTo>
              </a:path>
            </a:pathLst>
          </a:custGeom>
          <a:noFill/>
          <a:ln w="57150" cmpd="sng">
            <a:solidFill>
              <a:srgbClr val="99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370" name="Object 10"/>
          <p:cNvGraphicFramePr>
            <a:graphicFrameLocks noChangeAspect="1"/>
          </p:cNvGraphicFramePr>
          <p:nvPr/>
        </p:nvGraphicFramePr>
        <p:xfrm>
          <a:off x="1752600" y="3124200"/>
          <a:ext cx="619125" cy="962025"/>
        </p:xfrm>
        <a:graphic>
          <a:graphicData uri="http://schemas.openxmlformats.org/presentationml/2006/ole">
            <p:oleObj spid="_x0000_s171013" name="Visio" r:id="rId6" imgW="749300" imgH="1155700" progId="">
              <p:embed/>
            </p:oleObj>
          </a:graphicData>
        </a:graphic>
      </p:graphicFrame>
      <p:graphicFrame>
        <p:nvGraphicFramePr>
          <p:cNvPr id="143371" name="Object 11"/>
          <p:cNvGraphicFramePr>
            <a:graphicFrameLocks noChangeAspect="1"/>
          </p:cNvGraphicFramePr>
          <p:nvPr/>
        </p:nvGraphicFramePr>
        <p:xfrm>
          <a:off x="3886200" y="1905000"/>
          <a:ext cx="619125" cy="962025"/>
        </p:xfrm>
        <a:graphic>
          <a:graphicData uri="http://schemas.openxmlformats.org/presentationml/2006/ole">
            <p:oleObj spid="_x0000_s171014" name="Visio" r:id="rId7" imgW="749300" imgH="1155700" progId="">
              <p:embed/>
            </p:oleObj>
          </a:graphicData>
        </a:graphic>
      </p:graphicFrame>
      <p:graphicFrame>
        <p:nvGraphicFramePr>
          <p:cNvPr id="143372" name="Object 12"/>
          <p:cNvGraphicFramePr>
            <a:graphicFrameLocks noChangeAspect="1"/>
          </p:cNvGraphicFramePr>
          <p:nvPr/>
        </p:nvGraphicFramePr>
        <p:xfrm>
          <a:off x="5715000" y="2667000"/>
          <a:ext cx="2349500" cy="989013"/>
        </p:xfrm>
        <a:graphic>
          <a:graphicData uri="http://schemas.openxmlformats.org/presentationml/2006/ole">
            <p:oleObj spid="_x0000_s171015" name="Visio" r:id="rId8" imgW="2794000" imgH="1181100" progId="">
              <p:embed/>
            </p:oleObj>
          </a:graphicData>
        </a:graphic>
      </p:graphicFrame>
      <p:graphicFrame>
        <p:nvGraphicFramePr>
          <p:cNvPr id="143373" name="Object 13"/>
          <p:cNvGraphicFramePr>
            <a:graphicFrameLocks noChangeAspect="1"/>
          </p:cNvGraphicFramePr>
          <p:nvPr/>
        </p:nvGraphicFramePr>
        <p:xfrm>
          <a:off x="7391400" y="2057400"/>
          <a:ext cx="504825" cy="504825"/>
        </p:xfrm>
        <a:graphic>
          <a:graphicData uri="http://schemas.openxmlformats.org/presentationml/2006/ole">
            <p:oleObj spid="_x0000_s171016" name="Visio" r:id="rId9" imgW="609600" imgH="609600" progId="">
              <p:embed/>
            </p:oleObj>
          </a:graphicData>
        </a:graphic>
      </p:graphicFrame>
      <p:graphicFrame>
        <p:nvGraphicFramePr>
          <p:cNvPr id="143374" name="Object 14"/>
          <p:cNvGraphicFramePr>
            <a:graphicFrameLocks noChangeAspect="1"/>
          </p:cNvGraphicFramePr>
          <p:nvPr/>
        </p:nvGraphicFramePr>
        <p:xfrm>
          <a:off x="6400800" y="1828800"/>
          <a:ext cx="392113" cy="728663"/>
        </p:xfrm>
        <a:graphic>
          <a:graphicData uri="http://schemas.openxmlformats.org/presentationml/2006/ole">
            <p:oleObj spid="_x0000_s171017" name="Visio" r:id="rId10" imgW="469900" imgH="876300" progId="">
              <p:embed/>
            </p:oleObj>
          </a:graphicData>
        </a:graphic>
      </p:graphicFrame>
      <p:graphicFrame>
        <p:nvGraphicFramePr>
          <p:cNvPr id="143375" name="Object 15"/>
          <p:cNvGraphicFramePr>
            <a:graphicFrameLocks noChangeAspect="1"/>
          </p:cNvGraphicFramePr>
          <p:nvPr/>
        </p:nvGraphicFramePr>
        <p:xfrm>
          <a:off x="6705600" y="3733800"/>
          <a:ext cx="392113" cy="728663"/>
        </p:xfrm>
        <a:graphic>
          <a:graphicData uri="http://schemas.openxmlformats.org/presentationml/2006/ole">
            <p:oleObj spid="_x0000_s171018" name="Visio" r:id="rId11" imgW="469900" imgH="876300" progId="">
              <p:embed/>
            </p:oleObj>
          </a:graphicData>
        </a:graphic>
      </p:graphicFrame>
      <p:graphicFrame>
        <p:nvGraphicFramePr>
          <p:cNvPr id="143376" name="Object 16"/>
          <p:cNvGraphicFramePr>
            <a:graphicFrameLocks noChangeAspect="1"/>
          </p:cNvGraphicFramePr>
          <p:nvPr/>
        </p:nvGraphicFramePr>
        <p:xfrm>
          <a:off x="2209800" y="4114800"/>
          <a:ext cx="962025" cy="963613"/>
        </p:xfrm>
        <a:graphic>
          <a:graphicData uri="http://schemas.openxmlformats.org/presentationml/2006/ole">
            <p:oleObj spid="_x0000_s171019" name="Visio" r:id="rId12" imgW="1155700" imgH="1155700" progId="">
              <p:embed/>
            </p:oleObj>
          </a:graphicData>
        </a:graphic>
      </p:graphicFrame>
      <p:sp>
        <p:nvSpPr>
          <p:cNvPr id="143377" name="Freeform 17"/>
          <p:cNvSpPr>
            <a:spLocks/>
          </p:cNvSpPr>
          <p:nvPr/>
        </p:nvSpPr>
        <p:spPr bwMode="auto">
          <a:xfrm>
            <a:off x="3048000" y="2959100"/>
            <a:ext cx="4152900" cy="13843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624" y="248"/>
              </a:cxn>
              <a:cxn ang="0">
                <a:pos x="2304" y="56"/>
              </a:cxn>
              <a:cxn ang="0">
                <a:pos x="2496" y="584"/>
              </a:cxn>
            </a:cxnLst>
            <a:rect l="0" t="0" r="r" b="b"/>
            <a:pathLst>
              <a:path w="2616" h="872">
                <a:moveTo>
                  <a:pt x="0" y="872"/>
                </a:moveTo>
                <a:cubicBezTo>
                  <a:pt x="120" y="628"/>
                  <a:pt x="240" y="384"/>
                  <a:pt x="624" y="248"/>
                </a:cubicBezTo>
                <a:cubicBezTo>
                  <a:pt x="1008" y="112"/>
                  <a:pt x="1992" y="0"/>
                  <a:pt x="2304" y="56"/>
                </a:cubicBezTo>
                <a:cubicBezTo>
                  <a:pt x="2616" y="112"/>
                  <a:pt x="2556" y="348"/>
                  <a:pt x="2496" y="584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5715000" y="4572000"/>
            <a:ext cx="2270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E</a:t>
            </a:r>
            <a:r>
              <a:rPr lang="en-US" b="1" dirty="0" smtClean="0">
                <a:solidFill>
                  <a:srgbClr val="006600"/>
                </a:solidFill>
              </a:rPr>
              <a:t>stablish </a:t>
            </a:r>
            <a:r>
              <a:rPr lang="en-US" b="1" dirty="0">
                <a:solidFill>
                  <a:srgbClr val="006600"/>
                </a:solidFill>
              </a:rPr>
              <a:t>media session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5715000" y="4860925"/>
            <a:ext cx="2263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993300"/>
                </a:solidFill>
              </a:rPr>
              <a:t>In the presence </a:t>
            </a:r>
            <a:r>
              <a:rPr lang="en-US" b="1" dirty="0" smtClean="0">
                <a:solidFill>
                  <a:srgbClr val="993300"/>
                </a:solidFill>
              </a:rPr>
              <a:t>of </a:t>
            </a:r>
            <a:r>
              <a:rPr lang="en-US" b="1" dirty="0" err="1">
                <a:solidFill>
                  <a:srgbClr val="993300"/>
                </a:solidFill>
              </a:rPr>
              <a:t>NATs</a:t>
            </a: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5715000" y="5133975"/>
            <a:ext cx="169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Directory </a:t>
            </a:r>
            <a:r>
              <a:rPr lang="en-US" b="1" dirty="0"/>
              <a:t>service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5715000" y="6172200"/>
            <a:ext cx="1810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hlink"/>
                </a:solidFill>
              </a:rPr>
              <a:t>PSTN </a:t>
            </a:r>
            <a:r>
              <a:rPr lang="en-US" b="1" dirty="0">
                <a:solidFill>
                  <a:schemeClr val="hlink"/>
                </a:solidFill>
              </a:rPr>
              <a:t>connectivity</a:t>
            </a:r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5715000" y="5791200"/>
            <a:ext cx="1111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Monitoring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43385" name="Object 2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38400" y="2819400"/>
          <a:ext cx="2349500" cy="989013"/>
        </p:xfrm>
        <a:graphic>
          <a:graphicData uri="http://schemas.openxmlformats.org/presentationml/2006/ole">
            <p:oleObj spid="_x0000_s171020" name="Visio" r:id="rId13" imgW="2794000" imgH="1181100" progId="">
              <p:embed/>
            </p:oleObj>
          </a:graphicData>
        </a:graphic>
      </p:graphicFrame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5105400" y="4131733"/>
            <a:ext cx="75353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800" dirty="0" smtClean="0">
                <a:solidFill>
                  <a:srgbClr val="3333FF"/>
                </a:solidFill>
                <a:ea typeface="Arial" pitchFamily="-65" charset="0"/>
                <a:cs typeface="Arial" pitchFamily="-65" charset="0"/>
              </a:rPr>
              <a:t>{</a:t>
            </a:r>
            <a:endParaRPr lang="en-US" sz="16800" dirty="0">
              <a:solidFill>
                <a:srgbClr val="3333FF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43387" name="Text Box 27"/>
          <p:cNvSpPr txBox="1">
            <a:spLocks noChangeArrowheads="1"/>
          </p:cNvSpPr>
          <p:nvPr/>
        </p:nvSpPr>
        <p:spPr bwMode="auto">
          <a:xfrm>
            <a:off x="4700058" y="5527675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P2P</a:t>
            </a:r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5715000" y="5453063"/>
            <a:ext cx="983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Presence</a:t>
            </a:r>
            <a:endParaRPr lang="en-US" b="1" dirty="0">
              <a:solidFill>
                <a:srgbClr val="CC00FF"/>
              </a:solidFill>
            </a:endParaRPr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810000" y="4191000"/>
          <a:ext cx="962025" cy="963613"/>
        </p:xfrm>
        <a:graphic>
          <a:graphicData uri="http://schemas.openxmlformats.org/presentationml/2006/ole">
            <p:oleObj spid="_x0000_s171021" name="Visio" r:id="rId14" imgW="1155700" imgH="1155700" progId="">
              <p:embed/>
            </p:oleObj>
          </a:graphicData>
        </a:graphic>
      </p:graphicFrame>
      <p:pic>
        <p:nvPicPr>
          <p:cNvPr id="143389" name="Picture 29" descr="MCj0411498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5562600"/>
            <a:ext cx="915988" cy="1066800"/>
          </a:xfrm>
          <a:prstGeom prst="rect">
            <a:avLst/>
          </a:prstGeom>
          <a:noFill/>
        </p:spPr>
      </p:pic>
      <p:sp>
        <p:nvSpPr>
          <p:cNvPr id="143390" name="Text Box 30"/>
          <p:cNvSpPr txBox="1">
            <a:spLocks noChangeArrowheads="1"/>
          </p:cNvSpPr>
          <p:nvPr/>
        </p:nvSpPr>
        <p:spPr bwMode="auto">
          <a:xfrm>
            <a:off x="2590800" y="56388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P2P for all of these?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2008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5913-5A1F-C74A-AAC0-E162E7E9767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P2P?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8153400" cy="5257800"/>
          </a:xfrm>
        </p:spPr>
        <p:txBody>
          <a:bodyPr/>
          <a:lstStyle/>
          <a:p>
            <a:r>
              <a:rPr lang="en-US" sz="2400" dirty="0"/>
              <a:t>Cost</a:t>
            </a:r>
          </a:p>
          <a:p>
            <a:r>
              <a:rPr lang="en-US" sz="2400" dirty="0"/>
              <a:t>Scale</a:t>
            </a:r>
          </a:p>
          <a:p>
            <a:pPr lvl="1"/>
            <a:r>
              <a:rPr lang="en-US" sz="2000" dirty="0"/>
              <a:t>10 million Skype online users (</a:t>
            </a:r>
            <a:r>
              <a:rPr lang="en-US" sz="2000" dirty="0" err="1"/>
              <a:t>comscore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23 million MSN online users (</a:t>
            </a:r>
            <a:r>
              <a:rPr lang="en-US" sz="2000" dirty="0" err="1"/>
              <a:t>comscore</a:t>
            </a:r>
            <a:r>
              <a:rPr lang="en-US" sz="2000" dirty="0"/>
              <a:t>)</a:t>
            </a:r>
          </a:p>
          <a:p>
            <a:r>
              <a:rPr lang="en-US" sz="2400" dirty="0"/>
              <a:t>Media session load</a:t>
            </a:r>
          </a:p>
          <a:p>
            <a:pPr lvl="1"/>
            <a:r>
              <a:rPr lang="en-US" sz="2000" dirty="0"/>
              <a:t>100,000 calls per minute (1,666 calls per second)</a:t>
            </a:r>
          </a:p>
          <a:p>
            <a:pPr lvl="1"/>
            <a:r>
              <a:rPr lang="en-US" sz="2000" dirty="0"/>
              <a:t>106 Mb/</a:t>
            </a:r>
            <a:r>
              <a:rPr lang="en-US" sz="2000" dirty="0" err="1"/>
              <a:t>s</a:t>
            </a:r>
            <a:r>
              <a:rPr lang="en-US" sz="2000" dirty="0"/>
              <a:t> (64 kb/</a:t>
            </a:r>
            <a:r>
              <a:rPr lang="en-US" sz="2000" dirty="0" err="1"/>
              <a:t>s</a:t>
            </a:r>
            <a:r>
              <a:rPr lang="en-US" sz="2000" dirty="0"/>
              <a:t> voice</a:t>
            </a:r>
            <a:r>
              <a:rPr lang="en-US" sz="2000" dirty="0" smtClean="0"/>
              <a:t>); </a:t>
            </a:r>
            <a:r>
              <a:rPr lang="en-US" sz="2000" dirty="0"/>
              <a:t>426 Mb/</a:t>
            </a:r>
            <a:r>
              <a:rPr lang="en-US" sz="2000" dirty="0" err="1"/>
              <a:t>s</a:t>
            </a:r>
            <a:r>
              <a:rPr lang="en-US" sz="2000" dirty="0"/>
              <a:t> (256 kb/</a:t>
            </a:r>
            <a:r>
              <a:rPr lang="en-US" sz="2000" dirty="0" err="1"/>
              <a:t>s</a:t>
            </a:r>
            <a:r>
              <a:rPr lang="en-US" sz="2000" dirty="0"/>
              <a:t> video)</a:t>
            </a:r>
          </a:p>
          <a:p>
            <a:r>
              <a:rPr lang="en-US" sz="2400" dirty="0"/>
              <a:t>Presence load</a:t>
            </a:r>
          </a:p>
          <a:p>
            <a:pPr lvl="1"/>
            <a:r>
              <a:rPr lang="en-US" sz="2000" dirty="0"/>
              <a:t>1000 notifications per second (500B per notification)</a:t>
            </a:r>
          </a:p>
          <a:p>
            <a:pPr lvl="1"/>
            <a:r>
              <a:rPr lang="en-US" sz="2000" dirty="0"/>
              <a:t>4 Mb/</a:t>
            </a:r>
            <a:r>
              <a:rPr lang="en-US" sz="2000" dirty="0" err="1"/>
              <a:t>s</a:t>
            </a:r>
            <a:endParaRPr lang="en-US" sz="2000" dirty="0"/>
          </a:p>
          <a:p>
            <a:r>
              <a:rPr lang="en-US" sz="2400" dirty="0"/>
              <a:t>Monitoring load</a:t>
            </a:r>
          </a:p>
          <a:p>
            <a:pPr lvl="1"/>
            <a:r>
              <a:rPr lang="en-US" sz="2000" dirty="0"/>
              <a:t>Call minutes</a:t>
            </a:r>
          </a:p>
          <a:p>
            <a:pPr lvl="1"/>
            <a:r>
              <a:rPr lang="en-US" sz="2000" dirty="0"/>
              <a:t>Number of online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8067" y="0"/>
            <a:ext cx="7772400" cy="1143000"/>
          </a:xfrm>
        </p:spPr>
        <p:txBody>
          <a:bodyPr/>
          <a:lstStyle/>
          <a:p>
            <a:r>
              <a:rPr lang="en-US" dirty="0"/>
              <a:t>Why not Skype?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8001000" cy="508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Median call latency through a relay 96 ms (~6K calls)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Two machines behind NAT in our lab (</a:t>
            </a:r>
            <a:r>
              <a:rPr lang="en-US" sz="1800" dirty="0">
                <a:latin typeface="Courier New" pitchFamily="-65" charset="0"/>
              </a:rPr>
              <a:t>ping&lt;1ms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Call success rate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7.3 % when host cache deleted, call peers behind NAT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4.5K call attempts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74% when traffic blocked between call peers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11K call attempts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User annoyance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relays calls through a machine whose user needs </a:t>
            </a:r>
            <a:r>
              <a:rPr lang="en-US" sz="1800" dirty="0" smtClean="0"/>
              <a:t>bandwidth!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Shut down the application resulting in call drop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Closed and proprietary solution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use</a:t>
            </a:r>
            <a:r>
              <a:rPr lang="en-US" sz="1800" dirty="0" smtClean="0"/>
              <a:t> P2P for </a:t>
            </a:r>
            <a:r>
              <a:rPr lang="en-US" sz="1800" dirty="0"/>
              <a:t>existing SIP phones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524000" y="2057400"/>
          <a:ext cx="979488" cy="1246188"/>
        </p:xfrm>
        <a:graphic>
          <a:graphicData uri="http://schemas.openxmlformats.org/presentationml/2006/ole">
            <p:oleObj spid="_x0000_s174082" name="Visio" r:id="rId4" imgW="1168400" imgH="1485900" progId="">
              <p:embed/>
            </p:oleObj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239000" y="2057400"/>
          <a:ext cx="979488" cy="1246188"/>
        </p:xfrm>
        <a:graphic>
          <a:graphicData uri="http://schemas.openxmlformats.org/presentationml/2006/ole">
            <p:oleObj spid="_x0000_s174083" name="Visio" r:id="rId5" imgW="1168400" imgH="1485900" progId="">
              <p:embed/>
            </p:oleObj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6553200" y="2133600"/>
          <a:ext cx="619125" cy="962025"/>
        </p:xfrm>
        <a:graphic>
          <a:graphicData uri="http://schemas.openxmlformats.org/presentationml/2006/ole">
            <p:oleObj spid="_x0000_s174084" name="Visio" r:id="rId6" imgW="749300" imgH="1155700" progId="">
              <p:embed/>
            </p:oleObj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/>
        </p:nvGraphicFramePr>
        <p:xfrm>
          <a:off x="2667000" y="2057400"/>
          <a:ext cx="619125" cy="962025"/>
        </p:xfrm>
        <a:graphic>
          <a:graphicData uri="http://schemas.openxmlformats.org/presentationml/2006/ole">
            <p:oleObj spid="_x0000_s174085" name="Visio" r:id="rId7" imgW="749300" imgH="1155700" progId="">
              <p:embed/>
            </p:oleObj>
          </a:graphicData>
        </a:graphic>
      </p:graphicFrame>
      <p:graphicFrame>
        <p:nvGraphicFramePr>
          <p:cNvPr id="146443" name="Object 11"/>
          <p:cNvGraphicFramePr>
            <a:graphicFrameLocks noChangeAspect="1"/>
          </p:cNvGraphicFramePr>
          <p:nvPr/>
        </p:nvGraphicFramePr>
        <p:xfrm>
          <a:off x="4495800" y="2514600"/>
          <a:ext cx="979488" cy="1246188"/>
        </p:xfrm>
        <a:graphic>
          <a:graphicData uri="http://schemas.openxmlformats.org/presentationml/2006/ole">
            <p:oleObj spid="_x0000_s174086" name="Visio" r:id="rId8" imgW="1168400" imgH="1485900" progId="">
              <p:embed/>
            </p:oleObj>
          </a:graphicData>
        </a:graphic>
      </p:graphicFrame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3429000" y="25146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 flipH="1">
            <a:off x="5410200" y="2590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8F88-B3D8-B146-8E9A-0339BC6BDCE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 OpenDHT?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Actively maintained?</a:t>
            </a:r>
          </a:p>
          <a:p>
            <a:pPr lvl="1"/>
            <a:r>
              <a:rPr lang="en-US"/>
              <a:t>22 nodes as of Sep 7, 2008 [1]</a:t>
            </a:r>
          </a:p>
          <a:p>
            <a:r>
              <a:rPr lang="en-US"/>
              <a:t>NAT traversal</a:t>
            </a:r>
          </a:p>
          <a:p>
            <a:r>
              <a:rPr lang="en-US"/>
              <a:t>Non-OpenDHT nodes cannot fully participate in the overlay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1295400" y="5410200"/>
            <a:ext cx="375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[1] http://opendht.org/servers.txt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Challenges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the usual list…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#1 Scalability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#2 </a:t>
            </a:r>
            <a:r>
              <a:rPr lang="en-US" dirty="0" smtClean="0"/>
              <a:t>Reliability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#3 Robustness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#4 Bootstrap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#5 NAT traversal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#6 Security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data, storage, routing (hard)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#7 Management (monitoring)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#8 Debugging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4419600" y="2286000"/>
            <a:ext cx="4117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3300"/>
                </a:solidFill>
              </a:rPr>
              <a:t>at bounded bw, cpu, mem / node</a:t>
            </a:r>
            <a:br>
              <a:rPr lang="en-US" b="1">
                <a:solidFill>
                  <a:srgbClr val="993300"/>
                </a:solidFill>
              </a:rPr>
            </a:br>
            <a:r>
              <a:rPr lang="en-US" b="1">
                <a:solidFill>
                  <a:srgbClr val="993300"/>
                </a:solidFill>
              </a:rPr>
              <a:t>(&lt;500 B/s)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 flipH="1">
            <a:off x="3657600" y="1676400"/>
            <a:ext cx="9080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600">
                <a:solidFill>
                  <a:srgbClr val="3333FF"/>
                </a:solidFill>
                <a:ea typeface="Arial" pitchFamily="-65" charset="0"/>
                <a:cs typeface="Arial" pitchFamily="-65" charset="0"/>
              </a:rPr>
              <a:t>}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121400" y="4801659"/>
            <a:ext cx="251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993300"/>
                </a:solidFill>
              </a:rPr>
              <a:t>must for any commercial p2p network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 flipH="1">
            <a:off x="5317067" y="4357688"/>
            <a:ext cx="908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800" dirty="0">
                <a:solidFill>
                  <a:srgbClr val="3333FF"/>
                </a:solidFill>
                <a:ea typeface="Arial" pitchFamily="-65" charset="0"/>
                <a:cs typeface="Arial" pitchFamily="-65" charset="0"/>
              </a:rPr>
              <a:t>}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 bwMode="auto">
          <a:xfrm>
            <a:off x="2302932" y="1354667"/>
            <a:ext cx="5418667" cy="4809065"/>
          </a:xfrm>
          <a:prstGeom prst="cube">
            <a:avLst>
              <a:gd name="adj" fmla="val 11926"/>
            </a:avLst>
          </a:prstGeom>
          <a:solidFill>
            <a:srgbClr val="008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systems are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733" y="3632200"/>
            <a:ext cx="4927601" cy="2548467"/>
          </a:xfr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1800" dirty="0" smtClean="0"/>
              <a:t>NETWORK ENGINEER’S WARNING</a:t>
            </a:r>
          </a:p>
          <a:p>
            <a:pPr>
              <a:buNone/>
            </a:pPr>
            <a:r>
              <a:rPr lang="en-US" sz="1800" dirty="0" smtClean="0"/>
              <a:t>P2P systems may be</a:t>
            </a:r>
          </a:p>
          <a:p>
            <a:r>
              <a:rPr lang="en-US" sz="1800" dirty="0" smtClean="0"/>
              <a:t>inefficient</a:t>
            </a:r>
          </a:p>
          <a:p>
            <a:r>
              <a:rPr lang="en-US" sz="1800" dirty="0" smtClean="0"/>
              <a:t>slow</a:t>
            </a:r>
          </a:p>
          <a:p>
            <a:r>
              <a:rPr lang="en-US" sz="1800" dirty="0" smtClean="0"/>
              <a:t>unreliable</a:t>
            </a:r>
          </a:p>
          <a:p>
            <a:r>
              <a:rPr lang="en-US" sz="1800" dirty="0" smtClean="0"/>
              <a:t>based on faulty and short-term economics</a:t>
            </a:r>
          </a:p>
          <a:p>
            <a:r>
              <a:rPr lang="en-US" sz="1800" dirty="0" smtClean="0"/>
              <a:t>mainly used to route around copyright laws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1951295"/>
            <a:ext cx="1676399" cy="16840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2666" y="1320799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Edwardian Script ITC"/>
                <a:cs typeface="Edwardian Script ITC"/>
              </a:rPr>
              <a:t>P2P</a:t>
            </a:r>
            <a:endParaRPr lang="en-US" sz="2800" dirty="0">
              <a:latin typeface="Edwardian Script ITC"/>
              <a:cs typeface="Edwardian Script IT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Challenges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the not so usual list…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#1 Scalability but how?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Planet Lab has ~500 online machines online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~400 in August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beyond Planet Lab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which DHT or unstructured? any?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#2 Robustness?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realistic churn model?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at best Skype, p2p traces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#3 Maintenance?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OpenDHT only running on 22 nodes (Sep 7, 2008 [1])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#4 NAT traversal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Nodes behind NAT fully participating in the overlay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May be, but at what cost?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219200" y="6308725"/>
            <a:ext cx="375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[1] http://opendht.org/servers.txt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Design goals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meet the challenges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distributed directory service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Chord, Kademlia, Pastry, Gia</a:t>
            </a:r>
          </a:p>
          <a:p>
            <a:pPr lvl="3">
              <a:lnSpc>
                <a:spcPct val="80000"/>
              </a:lnSpc>
            </a:pPr>
            <a:r>
              <a:rPr lang="en-US" sz="1600" b="1">
                <a:solidFill>
                  <a:srgbClr val="FF3300"/>
                </a:solidFill>
              </a:rPr>
              <a:t>protocol</a:t>
            </a:r>
            <a:r>
              <a:rPr lang="en-US" sz="1600"/>
              <a:t> vs. </a:t>
            </a:r>
            <a:r>
              <a:rPr lang="en-US" sz="1600" b="1">
                <a:solidFill>
                  <a:schemeClr val="hlink"/>
                </a:solidFill>
              </a:rPr>
              <a:t>algorithm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common protocol / encoding mechanisms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establish media session between peers [behind NAT]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STUN / TURN / ICE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000099"/>
                </a:solidFill>
              </a:rPr>
              <a:t>use of peers as relays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993300"/>
                </a:solidFill>
              </a:rPr>
              <a:t>distributed monitoring / statistics gathering</a:t>
            </a:r>
          </a:p>
          <a:p>
            <a:pPr>
              <a:lnSpc>
                <a:spcPct val="80000"/>
              </a:lnSpc>
            </a:pPr>
            <a:r>
              <a:rPr lang="en-US" sz="2400"/>
              <a:t>Implementation goals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multiplatform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pluggable with open source SIP phones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ease of debugging</a:t>
            </a:r>
          </a:p>
          <a:p>
            <a:pPr>
              <a:lnSpc>
                <a:spcPct val="80000"/>
              </a:lnSpc>
            </a:pPr>
            <a:r>
              <a:rPr lang="en-US" sz="2400"/>
              <a:t>Performance goals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relay selection and performance monitoring mechanisms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beat Skype!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2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2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2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Arc 2"/>
          <p:cNvSpPr>
            <a:spLocks/>
          </p:cNvSpPr>
          <p:nvPr/>
        </p:nvSpPr>
        <p:spPr bwMode="auto">
          <a:xfrm rot="-2724875" flipH="1" flipV="1">
            <a:off x="4025900" y="2371725"/>
            <a:ext cx="1374775" cy="1806575"/>
          </a:xfrm>
          <a:custGeom>
            <a:avLst/>
            <a:gdLst>
              <a:gd name="G0" fmla="+- 13830 0 0"/>
              <a:gd name="G1" fmla="+- 21082 0 0"/>
              <a:gd name="G2" fmla="+- 21600 0 0"/>
              <a:gd name="T0" fmla="*/ 18531 w 35430"/>
              <a:gd name="T1" fmla="*/ 0 h 42682"/>
              <a:gd name="T2" fmla="*/ 0 w 35430"/>
              <a:gd name="T3" fmla="*/ 37674 h 42682"/>
              <a:gd name="T4" fmla="*/ 13830 w 35430"/>
              <a:gd name="T5" fmla="*/ 21082 h 4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30" h="42682" fill="none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</a:path>
              <a:path w="35430" h="42682" stroke="0" extrusionOk="0">
                <a:moveTo>
                  <a:pt x="18531" y="-1"/>
                </a:moveTo>
                <a:cubicBezTo>
                  <a:pt x="28406" y="2201"/>
                  <a:pt x="35430" y="10963"/>
                  <a:pt x="35430" y="21082"/>
                </a:cubicBezTo>
                <a:cubicBezTo>
                  <a:pt x="35430" y="33011"/>
                  <a:pt x="25759" y="42682"/>
                  <a:pt x="13830" y="42682"/>
                </a:cubicBezTo>
                <a:cubicBezTo>
                  <a:pt x="8776" y="42681"/>
                  <a:pt x="3882" y="40909"/>
                  <a:pt x="0" y="37673"/>
                </a:cubicBezTo>
                <a:lnTo>
                  <a:pt x="13830" y="21082"/>
                </a:lnTo>
                <a:close/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99" name="Oval 3"/>
          <p:cNvSpPr>
            <a:spLocks noChangeArrowheads="1"/>
          </p:cNvSpPr>
          <p:nvPr/>
        </p:nvSpPr>
        <p:spPr bwMode="auto">
          <a:xfrm>
            <a:off x="1066800" y="2057400"/>
            <a:ext cx="3886200" cy="3505200"/>
          </a:xfrm>
          <a:prstGeom prst="ellipse">
            <a:avLst/>
          </a:prstGeom>
          <a:noFill/>
          <a:ln w="25400">
            <a:solidFill>
              <a:srgbClr val="00003E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architecture</a:t>
            </a: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22860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6400800" y="5699125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7239000" y="2743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SIP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67056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P2P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7772400" y="35052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STUN</a:t>
            </a: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7086600" y="41148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TLS / SSL</a:t>
            </a:r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>
            <a:off x="6934200" y="3352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6705600" y="2743200"/>
            <a:ext cx="205740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6781800" y="5699125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peer in P2PSIP</a:t>
            </a:r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990600" y="40386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1752600" y="5029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3124200" y="5410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3352800" y="1981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5" name="Oval 19"/>
          <p:cNvSpPr>
            <a:spLocks noChangeArrowheads="1"/>
          </p:cNvSpPr>
          <p:nvPr/>
        </p:nvSpPr>
        <p:spPr bwMode="auto">
          <a:xfrm>
            <a:off x="4114800" y="2286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6" name="Oval 20"/>
          <p:cNvSpPr>
            <a:spLocks noChangeArrowheads="1"/>
          </p:cNvSpPr>
          <p:nvPr/>
        </p:nvSpPr>
        <p:spPr bwMode="auto">
          <a:xfrm>
            <a:off x="4648200" y="3048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7" name="Oval 21"/>
          <p:cNvSpPr>
            <a:spLocks noChangeArrowheads="1"/>
          </p:cNvSpPr>
          <p:nvPr/>
        </p:nvSpPr>
        <p:spPr bwMode="auto">
          <a:xfrm>
            <a:off x="4724400" y="38862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8" name="Oval 22"/>
          <p:cNvSpPr>
            <a:spLocks noChangeArrowheads="1"/>
          </p:cNvSpPr>
          <p:nvPr/>
        </p:nvSpPr>
        <p:spPr bwMode="auto">
          <a:xfrm>
            <a:off x="4191000" y="4953000"/>
            <a:ext cx="3048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228600" y="3276600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208921" name="Freeform 25"/>
          <p:cNvSpPr>
            <a:spLocks/>
          </p:cNvSpPr>
          <p:nvPr/>
        </p:nvSpPr>
        <p:spPr bwMode="auto">
          <a:xfrm rot="-2386166">
            <a:off x="-152400" y="3810000"/>
            <a:ext cx="1066800" cy="12192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480" y="720"/>
              </a:cxn>
              <a:cxn ang="0">
                <a:pos x="624" y="432"/>
              </a:cxn>
              <a:cxn ang="0">
                <a:pos x="432" y="0"/>
              </a:cxn>
            </a:cxnLst>
            <a:rect l="0" t="0" r="r" b="b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3" name="Oval 27"/>
          <p:cNvSpPr>
            <a:spLocks noChangeArrowheads="1"/>
          </p:cNvSpPr>
          <p:nvPr/>
        </p:nvSpPr>
        <p:spPr bwMode="auto">
          <a:xfrm>
            <a:off x="2514600" y="60960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4" name="Oval 28"/>
          <p:cNvSpPr>
            <a:spLocks noChangeArrowheads="1"/>
          </p:cNvSpPr>
          <p:nvPr/>
        </p:nvSpPr>
        <p:spPr bwMode="auto">
          <a:xfrm>
            <a:off x="3352800" y="6172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5" name="Oval 29"/>
          <p:cNvSpPr>
            <a:spLocks noChangeArrowheads="1"/>
          </p:cNvSpPr>
          <p:nvPr/>
        </p:nvSpPr>
        <p:spPr bwMode="auto">
          <a:xfrm>
            <a:off x="76200" y="39624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6" name="Oval 30"/>
          <p:cNvSpPr>
            <a:spLocks noChangeArrowheads="1"/>
          </p:cNvSpPr>
          <p:nvPr/>
        </p:nvSpPr>
        <p:spPr bwMode="auto">
          <a:xfrm>
            <a:off x="228600" y="4648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7" name="Oval 31"/>
          <p:cNvSpPr>
            <a:spLocks noChangeArrowheads="1"/>
          </p:cNvSpPr>
          <p:nvPr/>
        </p:nvSpPr>
        <p:spPr bwMode="auto">
          <a:xfrm>
            <a:off x="6400800" y="6308725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28" name="Text Box 32"/>
          <p:cNvSpPr txBox="1">
            <a:spLocks noChangeArrowheads="1"/>
          </p:cNvSpPr>
          <p:nvPr/>
        </p:nvSpPr>
        <p:spPr bwMode="auto">
          <a:xfrm>
            <a:off x="6858000" y="630872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client</a:t>
            </a:r>
          </a:p>
        </p:txBody>
      </p:sp>
      <p:sp>
        <p:nvSpPr>
          <p:cNvPr id="208929" name="Line 33"/>
          <p:cNvSpPr>
            <a:spLocks noChangeShapeType="1"/>
          </p:cNvSpPr>
          <p:nvPr/>
        </p:nvSpPr>
        <p:spPr bwMode="auto">
          <a:xfrm flipV="1">
            <a:off x="2743200" y="5715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0" name="Line 34"/>
          <p:cNvSpPr>
            <a:spLocks noChangeShapeType="1"/>
          </p:cNvSpPr>
          <p:nvPr/>
        </p:nvSpPr>
        <p:spPr bwMode="auto">
          <a:xfrm flipH="1" flipV="1">
            <a:off x="3352800" y="5791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1" name="Line 35"/>
          <p:cNvSpPr>
            <a:spLocks noChangeShapeType="1"/>
          </p:cNvSpPr>
          <p:nvPr/>
        </p:nvSpPr>
        <p:spPr bwMode="auto">
          <a:xfrm>
            <a:off x="457200" y="4114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2" name="Line 36"/>
          <p:cNvSpPr>
            <a:spLocks noChangeShapeType="1"/>
          </p:cNvSpPr>
          <p:nvPr/>
        </p:nvSpPr>
        <p:spPr bwMode="auto">
          <a:xfrm flipV="1">
            <a:off x="609600" y="4343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3" name="Text Box 37"/>
          <p:cNvSpPr txBox="1">
            <a:spLocks noChangeArrowheads="1"/>
          </p:cNvSpPr>
          <p:nvPr/>
        </p:nvSpPr>
        <p:spPr bwMode="auto">
          <a:xfrm>
            <a:off x="4114800" y="5257800"/>
            <a:ext cx="234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alice@domain.com</a:t>
            </a:r>
          </a:p>
        </p:txBody>
      </p:sp>
      <p:sp>
        <p:nvSpPr>
          <p:cNvPr id="208934" name="Text Box 38"/>
          <p:cNvSpPr txBox="1">
            <a:spLocks noChangeArrowheads="1"/>
          </p:cNvSpPr>
          <p:nvPr/>
        </p:nvSpPr>
        <p:spPr bwMode="auto">
          <a:xfrm>
            <a:off x="63500" y="5318125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bob@example.com</a:t>
            </a:r>
          </a:p>
        </p:txBody>
      </p:sp>
      <p:sp>
        <p:nvSpPr>
          <p:cNvPr id="208935" name="Oval 39"/>
          <p:cNvSpPr>
            <a:spLocks noChangeArrowheads="1"/>
          </p:cNvSpPr>
          <p:nvPr/>
        </p:nvSpPr>
        <p:spPr bwMode="auto">
          <a:xfrm>
            <a:off x="609600" y="1600200"/>
            <a:ext cx="533400" cy="533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36" name="Text Box 40"/>
          <p:cNvSpPr txBox="1">
            <a:spLocks noChangeArrowheads="1"/>
          </p:cNvSpPr>
          <p:nvPr/>
        </p:nvSpPr>
        <p:spPr bwMode="auto">
          <a:xfrm>
            <a:off x="228600" y="1143000"/>
            <a:ext cx="334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 Bootstrap / authentication ]</a:t>
            </a:r>
          </a:p>
        </p:txBody>
      </p:sp>
      <p:sp>
        <p:nvSpPr>
          <p:cNvPr id="208937" name="Text Box 41"/>
          <p:cNvSpPr txBox="1">
            <a:spLocks noChangeArrowheads="1"/>
          </p:cNvSpPr>
          <p:nvPr/>
        </p:nvSpPr>
        <p:spPr bwMode="auto">
          <a:xfrm>
            <a:off x="2286000" y="35814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Overlay1</a:t>
            </a:r>
          </a:p>
        </p:txBody>
      </p:sp>
      <p:sp>
        <p:nvSpPr>
          <p:cNvPr id="208938" name="Text Box 42"/>
          <p:cNvSpPr txBox="1">
            <a:spLocks noChangeArrowheads="1"/>
          </p:cNvSpPr>
          <p:nvPr/>
        </p:nvSpPr>
        <p:spPr bwMode="auto">
          <a:xfrm>
            <a:off x="4648200" y="23622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Overlay2</a:t>
            </a:r>
          </a:p>
        </p:txBody>
      </p:sp>
      <p:sp>
        <p:nvSpPr>
          <p:cNvPr id="208939" name="Text Box 43"/>
          <p:cNvSpPr txBox="1">
            <a:spLocks noChangeArrowheads="1"/>
          </p:cNvSpPr>
          <p:nvPr/>
        </p:nvSpPr>
        <p:spPr bwMode="auto">
          <a:xfrm>
            <a:off x="6689725" y="4583113"/>
            <a:ext cx="2128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Protocol stack of </a:t>
            </a:r>
            <a:br>
              <a:rPr lang="en-US"/>
            </a:br>
            <a:r>
              <a:rPr lang="en-US"/>
              <a:t>a peer</a:t>
            </a:r>
          </a:p>
        </p:txBody>
      </p:sp>
      <p:sp>
        <p:nvSpPr>
          <p:cNvPr id="208940" name="Freeform 44"/>
          <p:cNvSpPr>
            <a:spLocks/>
          </p:cNvSpPr>
          <p:nvPr/>
        </p:nvSpPr>
        <p:spPr bwMode="auto">
          <a:xfrm rot="14968610">
            <a:off x="2455069" y="5545931"/>
            <a:ext cx="1025525" cy="1668463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480" y="720"/>
              </a:cxn>
              <a:cxn ang="0">
                <a:pos x="624" y="432"/>
              </a:cxn>
              <a:cxn ang="0">
                <a:pos x="432" y="0"/>
              </a:cxn>
            </a:cxnLst>
            <a:rect l="0" t="0" r="r" b="b"/>
            <a:pathLst>
              <a:path w="632" h="816">
                <a:moveTo>
                  <a:pt x="0" y="816"/>
                </a:moveTo>
                <a:cubicBezTo>
                  <a:pt x="188" y="800"/>
                  <a:pt x="376" y="784"/>
                  <a:pt x="480" y="720"/>
                </a:cubicBezTo>
                <a:cubicBezTo>
                  <a:pt x="584" y="656"/>
                  <a:pt x="632" y="552"/>
                  <a:pt x="624" y="432"/>
                </a:cubicBezTo>
                <a:cubicBezTo>
                  <a:pt x="616" y="312"/>
                  <a:pt x="524" y="156"/>
                  <a:pt x="43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41" name="Text Box 45"/>
          <p:cNvSpPr txBox="1">
            <a:spLocks noChangeArrowheads="1"/>
          </p:cNvSpPr>
          <p:nvPr/>
        </p:nvSpPr>
        <p:spPr bwMode="auto">
          <a:xfrm>
            <a:off x="1752600" y="5791200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NAT</a:t>
            </a:r>
          </a:p>
        </p:txBody>
      </p:sp>
      <p:sp>
        <p:nvSpPr>
          <p:cNvPr id="208944" name="Rectangle 48"/>
          <p:cNvSpPr>
            <a:spLocks noChangeArrowheads="1"/>
          </p:cNvSpPr>
          <p:nvPr/>
        </p:nvSpPr>
        <p:spPr bwMode="auto">
          <a:xfrm>
            <a:off x="4724400" y="1295400"/>
            <a:ext cx="414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 monitoring server / Google Maps ]</a:t>
            </a:r>
          </a:p>
        </p:txBody>
      </p:sp>
      <p:sp>
        <p:nvSpPr>
          <p:cNvPr id="208945" name="Oval 49"/>
          <p:cNvSpPr>
            <a:spLocks noChangeArrowheads="1"/>
          </p:cNvSpPr>
          <p:nvPr/>
        </p:nvSpPr>
        <p:spPr bwMode="auto">
          <a:xfrm>
            <a:off x="4191000" y="1371600"/>
            <a:ext cx="5334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nimBg="1"/>
      <p:bldP spid="208920" grpId="0"/>
      <p:bldP spid="208921" grpId="0" animBg="1"/>
      <p:bldP spid="2089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Protocol (P2PP)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58893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binary </a:t>
            </a:r>
            <a:r>
              <a:rPr lang="en-US" sz="2400" dirty="0" smtClean="0"/>
              <a:t>protocol – early contribution to P2PSIP WG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Geared towards IP telephony but equally applicable to file sharing, streaming, and p2p-VoD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Multiple DHT and unstructured p2p protocol support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Application API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6600"/>
                </a:solidFill>
              </a:rPr>
              <a:t>NAT traversal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6600"/>
                </a:solidFill>
              </a:rPr>
              <a:t>using STUN, TURN and ICE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Request routing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recursive, iterative, parallel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 message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Supports hierarchy (super nodes [peers], ordinary nodes [clients])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Central entities (e.g., authentication server)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Protocol (P2PP)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Reliable or unreliable transport (TCP/TLS or UDP/DTLS)</a:t>
            </a:r>
          </a:p>
          <a:p>
            <a:r>
              <a:rPr lang="en-US"/>
              <a:t>Security</a:t>
            </a:r>
          </a:p>
          <a:p>
            <a:pPr lvl="1"/>
            <a:r>
              <a:rPr lang="en-US"/>
              <a:t>DTLS, TLS, storage security</a:t>
            </a:r>
          </a:p>
          <a:p>
            <a:r>
              <a:rPr lang="en-US"/>
              <a:t>Multiple hash function support</a:t>
            </a:r>
          </a:p>
          <a:p>
            <a:pPr lvl="1"/>
            <a:r>
              <a:rPr lang="en-US"/>
              <a:t>SHA1, SHA256, MD4, MD5</a:t>
            </a:r>
          </a:p>
          <a:p>
            <a:r>
              <a:rPr lang="en-US">
                <a:solidFill>
                  <a:srgbClr val="0000FF"/>
                </a:solidFill>
              </a:rPr>
              <a:t>Monitoring</a:t>
            </a:r>
          </a:p>
          <a:p>
            <a:pPr lvl="1"/>
            <a:r>
              <a:rPr lang="en-US"/>
              <a:t>ewma_bytes_sent [rcvd], CPU utilization, routing table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features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Kademlia, Bamboo, Chord</a:t>
            </a:r>
          </a:p>
          <a:p>
            <a:pPr>
              <a:lnSpc>
                <a:spcPct val="80000"/>
              </a:lnSpc>
            </a:pPr>
            <a:r>
              <a:rPr lang="en-US" sz="2400"/>
              <a:t>SHA1, SHA256, MD5, MD4</a:t>
            </a:r>
          </a:p>
          <a:p>
            <a:pPr>
              <a:lnSpc>
                <a:spcPct val="80000"/>
              </a:lnSpc>
            </a:pPr>
            <a:r>
              <a:rPr lang="en-US" sz="2400"/>
              <a:t>Hash base: multiple of 2</a:t>
            </a:r>
          </a:p>
          <a:p>
            <a:pPr>
              <a:lnSpc>
                <a:spcPct val="80000"/>
              </a:lnSpc>
            </a:pPr>
            <a:r>
              <a:rPr lang="en-US" sz="2400"/>
              <a:t>Recursive and iterative routing</a:t>
            </a:r>
          </a:p>
          <a:p>
            <a:pPr>
              <a:lnSpc>
                <a:spcPct val="80000"/>
              </a:lnSpc>
            </a:pPr>
            <a:r>
              <a:rPr lang="en-US" sz="2400"/>
              <a:t>Windows XP / Vista, Linux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Integrated with OpenWengo</a:t>
            </a:r>
          </a:p>
          <a:p>
            <a:pPr>
              <a:lnSpc>
                <a:spcPct val="80000"/>
              </a:lnSpc>
            </a:pPr>
            <a:r>
              <a:rPr lang="en-US" sz="2400"/>
              <a:t>Can connect to OpenWengo and P2PP network</a:t>
            </a:r>
          </a:p>
          <a:p>
            <a:pPr>
              <a:lnSpc>
                <a:spcPct val="80000"/>
              </a:lnSpc>
            </a:pPr>
            <a:r>
              <a:rPr lang="en-US" sz="2400"/>
              <a:t>Buddy lists and IM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1000 node Planet lab network on ~300 machines</a:t>
            </a:r>
          </a:p>
          <a:p>
            <a:pPr>
              <a:lnSpc>
                <a:spcPct val="80000"/>
              </a:lnSpc>
            </a:pPr>
            <a:r>
              <a:rPr lang="en-US" sz="2400"/>
              <a:t>Integrated with Google maps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295400" y="6172200"/>
            <a:ext cx="583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Demo video: http://youtube.com/?v=g-3_p3sp2MY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pic>
        <p:nvPicPr>
          <p:cNvPr id="220165" name="Picture 5" descr="http://www1.cs.columbia.edu/~salman/peer/img/re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2435225" cy="4800600"/>
          </a:xfrm>
          <a:prstGeom prst="rect">
            <a:avLst/>
          </a:prstGeom>
          <a:noFill/>
        </p:spPr>
      </p:pic>
      <p:pic>
        <p:nvPicPr>
          <p:cNvPr id="220167" name="Picture 7" descr="http://www1.cs.columbia.edu/~salman/peer/img/srfl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19200"/>
            <a:ext cx="2435225" cy="4800600"/>
          </a:xfrm>
          <a:prstGeom prst="rect">
            <a:avLst/>
          </a:prstGeom>
          <a:noFill/>
        </p:spPr>
      </p:pic>
      <p:pic>
        <p:nvPicPr>
          <p:cNvPr id="220169" name="Picture 9" descr="http://www1.cs.columbia.edu/~salman/peer/img/ho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2435225" cy="4800600"/>
          </a:xfrm>
          <a:prstGeom prst="rect">
            <a:avLst/>
          </a:prstGeom>
          <a:noFill/>
        </p:spPr>
      </p:pic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6781800" y="6096000"/>
            <a:ext cx="168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call through a relay</a:t>
            </a: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3962400" y="6096000"/>
            <a:ext cx="165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call through a NAT</a:t>
            </a: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1371600" y="6096000"/>
            <a:ext cx="617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direct</a:t>
            </a:r>
          </a:p>
        </p:txBody>
      </p:sp>
      <p:sp>
        <p:nvSpPr>
          <p:cNvPr id="220176" name="Oval 16"/>
          <p:cNvSpPr>
            <a:spLocks noChangeArrowheads="1"/>
          </p:cNvSpPr>
          <p:nvPr/>
        </p:nvSpPr>
        <p:spPr bwMode="auto">
          <a:xfrm>
            <a:off x="3352800" y="2667000"/>
            <a:ext cx="2743200" cy="609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7" name="Oval 17"/>
          <p:cNvSpPr>
            <a:spLocks noChangeArrowheads="1"/>
          </p:cNvSpPr>
          <p:nvPr/>
        </p:nvSpPr>
        <p:spPr bwMode="auto">
          <a:xfrm>
            <a:off x="6172200" y="2667000"/>
            <a:ext cx="2743200" cy="609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8" name="Oval 18"/>
          <p:cNvSpPr>
            <a:spLocks noChangeArrowheads="1"/>
          </p:cNvSpPr>
          <p:nvPr/>
        </p:nvSpPr>
        <p:spPr bwMode="auto">
          <a:xfrm>
            <a:off x="304800" y="2667000"/>
            <a:ext cx="2743200" cy="6096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Google Map interface</a:t>
            </a:r>
          </a:p>
        </p:txBody>
      </p:sp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7745413" cy="428625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72400" cy="4648200"/>
          </a:xfrm>
        </p:spPr>
        <p:txBody>
          <a:bodyPr/>
          <a:lstStyle/>
          <a:p>
            <a:r>
              <a:rPr lang="en-US" sz="2400"/>
              <a:t>Tracing lookup request on Google Maps</a:t>
            </a:r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4048125" cy="2390775"/>
          </a:xfrm>
          <a:prstGeom prst="rect">
            <a:avLst/>
          </a:prstGeom>
          <a:noFill/>
        </p:spPr>
      </p:pic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5867400" cy="271303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6191250" cy="3667125"/>
          </a:xfrm>
          <a:prstGeom prst="rect">
            <a:avLst/>
          </a:prstGeom>
          <a:noFill/>
        </p:spPr>
      </p:pic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276600"/>
            <a:ext cx="6096000" cy="3148013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systems</a:t>
            </a:r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1905000" y="18288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1905000" y="55626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33528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51816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70104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1752600" y="4800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1752600" y="381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>
            <a:off x="1752600" y="2743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667000" y="5726113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File sharing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4827588" y="57150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VoIP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6273800" y="5715000"/>
            <a:ext cx="1637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Streaming &amp; </a:t>
            </a:r>
            <a:r>
              <a:rPr lang="en-US" b="1" dirty="0" err="1" smtClean="0"/>
              <a:t>VoD</a:t>
            </a:r>
            <a:endParaRPr lang="en-US" b="1" dirty="0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974725" y="4572000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685800" y="3581400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Medium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1025525" y="2514600"/>
            <a:ext cx="70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High</a:t>
            </a: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2425700" y="4914900"/>
            <a:ext cx="54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NAT</a:t>
            </a:r>
          </a:p>
        </p:txBody>
      </p:sp>
      <p:sp>
        <p:nvSpPr>
          <p:cNvPr id="122903" name="Text Box 23"/>
          <p:cNvSpPr txBox="1">
            <a:spLocks noChangeArrowheads="1"/>
          </p:cNvSpPr>
          <p:nvPr/>
        </p:nvSpPr>
        <p:spPr bwMode="auto">
          <a:xfrm rot="16200000">
            <a:off x="-1585118" y="3501231"/>
            <a:ext cx="4024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Performance impact / requirement</a:t>
            </a:r>
          </a:p>
        </p:txBody>
      </p: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4356100" y="2171701"/>
            <a:ext cx="1816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Service discovery</a:t>
            </a:r>
          </a:p>
        </p:txBody>
      </p:sp>
      <p:sp>
        <p:nvSpPr>
          <p:cNvPr id="28" name="Magnetic Disk 27"/>
          <p:cNvSpPr/>
          <p:nvPr/>
        </p:nvSpPr>
        <p:spPr bwMode="auto">
          <a:xfrm>
            <a:off x="5029200" y="4711700"/>
            <a:ext cx="317500" cy="622300"/>
          </a:xfrm>
          <a:prstGeom prst="flowChartMagneticDisk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Magnetic Disk 28"/>
          <p:cNvSpPr/>
          <p:nvPr/>
        </p:nvSpPr>
        <p:spPr bwMode="auto">
          <a:xfrm>
            <a:off x="2679700" y="2374900"/>
            <a:ext cx="901700" cy="622300"/>
          </a:xfrm>
          <a:prstGeom prst="flowChartMagneticDisk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size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Magnetic Disk 29"/>
          <p:cNvSpPr/>
          <p:nvPr/>
        </p:nvSpPr>
        <p:spPr bwMode="auto">
          <a:xfrm>
            <a:off x="6705600" y="2324100"/>
            <a:ext cx="901700" cy="622300"/>
          </a:xfrm>
          <a:prstGeom prst="flowChartMagneticDisk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size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Multidocument 30"/>
          <p:cNvSpPr/>
          <p:nvPr/>
        </p:nvSpPr>
        <p:spPr bwMode="auto">
          <a:xfrm>
            <a:off x="2654300" y="3670300"/>
            <a:ext cx="1060704" cy="606552"/>
          </a:xfrm>
          <a:prstGeom prst="flowChartMultidocument">
            <a:avLst/>
          </a:prstGeom>
          <a:solidFill>
            <a:srgbClr val="FF660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replication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Multidocument 31"/>
          <p:cNvSpPr/>
          <p:nvPr/>
        </p:nvSpPr>
        <p:spPr bwMode="auto">
          <a:xfrm>
            <a:off x="4584700" y="2946400"/>
            <a:ext cx="1060704" cy="758952"/>
          </a:xfrm>
          <a:prstGeom prst="flowChartMultidocument">
            <a:avLst/>
          </a:prstGeom>
          <a:solidFill>
            <a:srgbClr val="FF660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replication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Multidocument 32"/>
          <p:cNvSpPr/>
          <p:nvPr/>
        </p:nvSpPr>
        <p:spPr bwMode="auto">
          <a:xfrm>
            <a:off x="6527800" y="4813300"/>
            <a:ext cx="1060704" cy="479552"/>
          </a:xfrm>
          <a:prstGeom prst="flowChartMultidocument">
            <a:avLst/>
          </a:prstGeom>
          <a:solidFill>
            <a:srgbClr val="FF660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replication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Summing Junction 33"/>
          <p:cNvSpPr/>
          <p:nvPr/>
        </p:nvSpPr>
        <p:spPr bwMode="auto">
          <a:xfrm>
            <a:off x="3124200" y="4940300"/>
            <a:ext cx="419100" cy="393700"/>
          </a:xfrm>
          <a:prstGeom prst="flowChartSummingJunctio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Summing Junction 34"/>
          <p:cNvSpPr/>
          <p:nvPr/>
        </p:nvSpPr>
        <p:spPr bwMode="auto">
          <a:xfrm>
            <a:off x="4864100" y="2400300"/>
            <a:ext cx="419100" cy="393700"/>
          </a:xfrm>
          <a:prstGeom prst="flowChartSummingJunctio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Summing Junction 35"/>
          <p:cNvSpPr/>
          <p:nvPr/>
        </p:nvSpPr>
        <p:spPr bwMode="auto">
          <a:xfrm>
            <a:off x="6794500" y="3606800"/>
            <a:ext cx="419100" cy="393700"/>
          </a:xfrm>
          <a:prstGeom prst="flowChartSummingJunctio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 snapshots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Resource consumption of a node</a:t>
            </a: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3600"/>
            <a:ext cx="4267200" cy="325278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calls may fail in OpenVoIP?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find a user</a:t>
            </a:r>
          </a:p>
          <a:p>
            <a:pPr lvl="1"/>
            <a:r>
              <a:rPr lang="en-US" dirty="0"/>
              <a:t>user is online, but p2p cannot find </a:t>
            </a:r>
            <a:r>
              <a:rPr lang="en-US" dirty="0" smtClean="0"/>
              <a:t>it</a:t>
            </a:r>
            <a:endParaRPr lang="en-US" dirty="0" smtClean="0"/>
          </a:p>
          <a:p>
            <a:pPr lvl="1"/>
            <a:r>
              <a:rPr lang="en-US" dirty="0" smtClean="0"/>
              <a:t>NAT </a:t>
            </a:r>
            <a:r>
              <a:rPr lang="en-US" dirty="0"/>
              <a:t>and firewall issues</a:t>
            </a:r>
          </a:p>
          <a:p>
            <a:pPr lvl="1"/>
            <a:r>
              <a:rPr lang="en-US" dirty="0"/>
              <a:t>SIP messages </a:t>
            </a:r>
          </a:p>
          <a:p>
            <a:pPr lvl="1"/>
            <a:r>
              <a:rPr lang="en-US" dirty="0"/>
              <a:t>call succeeds but media?</a:t>
            </a:r>
          </a:p>
          <a:p>
            <a:pPr lvl="1"/>
            <a:r>
              <a:rPr lang="en-US" dirty="0"/>
              <a:t>relay</a:t>
            </a:r>
          </a:p>
          <a:p>
            <a:r>
              <a:rPr lang="en-US" dirty="0"/>
              <a:t>Relay is shutdown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System reliability 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(search + NAT traversal + relay)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of Peer-to-Peer Life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Routing loops happen</a:t>
            </a:r>
          </a:p>
          <a:p>
            <a:pPr>
              <a:lnSpc>
                <a:spcPct val="90000"/>
              </a:lnSpc>
            </a:pPr>
            <a:r>
              <a:rPr lang="en-US"/>
              <a:t>Byzantine failures arise</a:t>
            </a:r>
          </a:p>
          <a:p>
            <a:pPr>
              <a:lnSpc>
                <a:spcPct val="90000"/>
              </a:lnSpc>
            </a:pPr>
            <a:r>
              <a:rPr lang="en-US"/>
              <a:t>Nodes become disconnected</a:t>
            </a:r>
          </a:p>
          <a:p>
            <a:pPr>
              <a:lnSpc>
                <a:spcPct val="90000"/>
              </a:lnSpc>
            </a:pPr>
            <a:r>
              <a:rPr lang="en-US"/>
              <a:t>System does not always scale!</a:t>
            </a:r>
          </a:p>
          <a:p>
            <a:pPr>
              <a:lnSpc>
                <a:spcPct val="90000"/>
              </a:lnSpc>
            </a:pPr>
            <a:r>
              <a:rPr lang="en-US"/>
              <a:t>Automated maintenance does not always work</a:t>
            </a:r>
          </a:p>
          <a:p>
            <a:pPr>
              <a:lnSpc>
                <a:spcPct val="90000"/>
              </a:lnSpc>
            </a:pPr>
            <a:r>
              <a:rPr lang="en-US"/>
              <a:t>Planet Lab quirks</a:t>
            </a:r>
          </a:p>
          <a:p>
            <a:pPr lvl="1">
              <a:lnSpc>
                <a:spcPct val="90000"/>
              </a:lnSpc>
            </a:pPr>
            <a:r>
              <a:rPr lang="en-US"/>
              <a:t>cleans the directory</a:t>
            </a:r>
          </a:p>
          <a:p>
            <a:pPr lvl="1">
              <a:lnSpc>
                <a:spcPct val="90000"/>
              </a:lnSpc>
            </a:pPr>
            <a:r>
              <a:rPr lang="en-US"/>
              <a:t>DoS attacks on open ports</a:t>
            </a:r>
          </a:p>
          <a:p>
            <a:pPr>
              <a:lnSpc>
                <a:spcPct val="90000"/>
              </a:lnSpc>
            </a:pPr>
            <a:r>
              <a:rPr lang="en-US"/>
              <a:t>Bootstrap server is attacked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OpenVoIP: Key techniques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6600"/>
                </a:solidFill>
              </a:rPr>
              <a:t>Randomization</a:t>
            </a:r>
            <a:r>
              <a:rPr lang="en-US"/>
              <a:t> is our best friend!</a:t>
            </a:r>
          </a:p>
          <a:p>
            <a:pPr lvl="1">
              <a:lnSpc>
                <a:spcPct val="90000"/>
              </a:lnSpc>
            </a:pPr>
            <a:r>
              <a:rPr lang="en-US"/>
              <a:t>send the maintenance messages within a bounded random time</a:t>
            </a:r>
          </a:p>
          <a:p>
            <a:pPr>
              <a:lnSpc>
                <a:spcPct val="90000"/>
              </a:lnSpc>
            </a:pPr>
            <a:r>
              <a:rPr lang="en-US"/>
              <a:t>Churn recovery</a:t>
            </a:r>
          </a:p>
          <a:p>
            <a:pPr lvl="1">
              <a:lnSpc>
                <a:spcPct val="90000"/>
              </a:lnSpc>
            </a:pPr>
            <a:r>
              <a:rPr lang="en-US"/>
              <a:t>is </a:t>
            </a:r>
            <a:r>
              <a:rPr lang="en-US">
                <a:solidFill>
                  <a:srgbClr val="0000FF"/>
                </a:solidFill>
              </a:rPr>
              <a:t>on demand</a:t>
            </a:r>
            <a:r>
              <a:rPr lang="en-US"/>
              <a:t> and </a:t>
            </a:r>
            <a:r>
              <a:rPr lang="en-US">
                <a:solidFill>
                  <a:srgbClr val="993300"/>
                </a:solidFill>
              </a:rPr>
              <a:t>periodic</a:t>
            </a:r>
          </a:p>
          <a:p>
            <a:pPr>
              <a:lnSpc>
                <a:spcPct val="90000"/>
              </a:lnSpc>
            </a:pPr>
            <a:r>
              <a:rPr lang="en-US"/>
              <a:t>Insert a new entry in routing table after </a:t>
            </a:r>
            <a:r>
              <a:rPr lang="en-US">
                <a:solidFill>
                  <a:srgbClr val="000099"/>
                </a:solidFill>
              </a:rPr>
              <a:t>checking liveness</a:t>
            </a:r>
          </a:p>
          <a:p>
            <a:pPr>
              <a:lnSpc>
                <a:spcPct val="90000"/>
              </a:lnSpc>
            </a:pPr>
            <a:r>
              <a:rPr lang="en-US"/>
              <a:t>Periodically republish SIP records</a:t>
            </a:r>
          </a:p>
          <a:p>
            <a:pPr lvl="1">
              <a:lnSpc>
                <a:spcPct val="90000"/>
              </a:lnSpc>
            </a:pPr>
            <a:r>
              <a:rPr lang="en-US"/>
              <a:t>not feasible for large records</a:t>
            </a:r>
          </a:p>
          <a:p>
            <a:pPr>
              <a:lnSpc>
                <a:spcPct val="90000"/>
              </a:lnSpc>
            </a:pPr>
            <a:r>
              <a:rPr lang="en-US"/>
              <a:t>Avoid overly complex mechanisms </a:t>
            </a:r>
          </a:p>
          <a:p>
            <a:pPr lvl="1">
              <a:lnSpc>
                <a:spcPct val="90000"/>
              </a:lnSpc>
            </a:pPr>
            <a:r>
              <a:rPr lang="en-US"/>
              <a:t>can backfire!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OpenVoIP: Debugging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Black-box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Lookup request for a random key</a:t>
            </a:r>
          </a:p>
          <a:p>
            <a:pPr>
              <a:lnSpc>
                <a:spcPct val="80000"/>
              </a:lnSpc>
            </a:pPr>
            <a:r>
              <a:rPr lang="en-US" sz="2400"/>
              <a:t>State acquisition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Remotely obtain the resource and storage utilization of a node</a:t>
            </a:r>
          </a:p>
          <a:p>
            <a:pPr>
              <a:lnSpc>
                <a:spcPct val="80000"/>
              </a:lnSpc>
            </a:pPr>
            <a:r>
              <a:rPr lang="en-US" sz="2400"/>
              <a:t>Set and Unset a data-value on a node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such as BW, CPU utilization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to test a relay selection algorithm</a:t>
            </a:r>
          </a:p>
          <a:p>
            <a:pPr>
              <a:lnSpc>
                <a:spcPct val="80000"/>
              </a:lnSpc>
            </a:pPr>
            <a:r>
              <a:rPr lang="en-US" sz="2400"/>
              <a:t>Remotely enable and disable logging</a:t>
            </a:r>
          </a:p>
          <a:p>
            <a:pPr>
              <a:lnSpc>
                <a:spcPct val="80000"/>
              </a:lnSpc>
            </a:pPr>
            <a:r>
              <a:rPr lang="en-US" sz="2400"/>
              <a:t>Control log size</a:t>
            </a:r>
          </a:p>
          <a:p>
            <a:pPr>
              <a:lnSpc>
                <a:spcPct val="80000"/>
              </a:lnSpc>
            </a:pPr>
            <a:r>
              <a:rPr lang="en-US" sz="2400"/>
              <a:t>Find a faulty node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hard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centralized vs. distributed approach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Diagnostics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protocol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command-line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-65" charset="0"/>
              </a:rPr>
              <a:t>showrt</a:t>
            </a:r>
            <a:r>
              <a:rPr lang="en-US" sz="1800" dirty="0">
                <a:latin typeface="Courier New" pitchFamily="-65" charset="0"/>
              </a:rPr>
              <a:t>, </a:t>
            </a:r>
            <a:r>
              <a:rPr lang="en-US" sz="1800" dirty="0" err="1">
                <a:latin typeface="Courier New" pitchFamily="-65" charset="0"/>
              </a:rPr>
              <a:t>shownt</a:t>
            </a:r>
            <a:r>
              <a:rPr lang="en-US" sz="1800" dirty="0">
                <a:latin typeface="Courier New" pitchFamily="-65" charset="0"/>
              </a:rPr>
              <a:t>, </a:t>
            </a:r>
            <a:r>
              <a:rPr lang="en-US" sz="1800" dirty="0" err="1">
                <a:latin typeface="Courier New" pitchFamily="-65" charset="0"/>
              </a:rPr>
              <a:t>showro</a:t>
            </a:r>
            <a:r>
              <a:rPr lang="en-US" sz="1800" dirty="0">
                <a:latin typeface="Courier New" pitchFamily="-65" charset="0"/>
              </a:rPr>
              <a:t>, </a:t>
            </a:r>
            <a:r>
              <a:rPr lang="en-US" sz="1800" dirty="0" err="1">
                <a:latin typeface="Courier New" pitchFamily="-65" charset="0"/>
              </a:rPr>
              <a:t>showcp</a:t>
            </a:r>
            <a:r>
              <a:rPr lang="en-US" sz="1800" dirty="0">
                <a:latin typeface="Courier New" pitchFamily="-65" charset="0"/>
              </a:rPr>
              <a:t>, 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Courier New" pitchFamily="-65" charset="0"/>
              </a:rPr>
              <a:t>insert</a:t>
            </a:r>
            <a:r>
              <a:rPr lang="en-US" sz="1800" dirty="0" smtClean="0">
                <a:latin typeface="Courier New" pitchFamily="-65" charset="0"/>
              </a:rPr>
              <a:t> [key</a:t>
            </a:r>
            <a:r>
              <a:rPr lang="en-US" sz="1800" dirty="0">
                <a:latin typeface="Courier New" pitchFamily="-65" charset="0"/>
              </a:rPr>
              <a:t>] [value], </a:t>
            </a:r>
            <a:r>
              <a:rPr lang="en-US" sz="1800" dirty="0" err="1">
                <a:latin typeface="Courier New" pitchFamily="-65" charset="0"/>
              </a:rPr>
              <a:t>rlookup</a:t>
            </a:r>
            <a:r>
              <a:rPr lang="en-US" sz="1800" dirty="0">
                <a:latin typeface="Courier New" pitchFamily="-65" charset="0"/>
              </a:rPr>
              <a:t>, </a:t>
            </a:r>
            <a:r>
              <a:rPr lang="en-US" sz="1800" dirty="0" err="1">
                <a:latin typeface="Courier New" pitchFamily="-65" charset="0"/>
              </a:rPr>
              <a:t>ulookup</a:t>
            </a:r>
            <a:endParaRPr lang="en-US" sz="1800" dirty="0">
              <a:latin typeface="Courier New" pitchFamily="-65" charset="0"/>
            </a:endParaRP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-65" charset="0"/>
              </a:rPr>
              <a:t>getrt</a:t>
            </a:r>
            <a:r>
              <a:rPr lang="en-US" sz="1800" dirty="0">
                <a:latin typeface="Courier New" pitchFamily="-65" charset="0"/>
              </a:rPr>
              <a:t> </a:t>
            </a:r>
            <a:r>
              <a:rPr lang="en-US" sz="1800" dirty="0" err="1">
                <a:latin typeface="Courier New" pitchFamily="-65" charset="0"/>
              </a:rPr>
              <a:t>getnt</a:t>
            </a:r>
            <a:r>
              <a:rPr lang="en-US" sz="1800" dirty="0">
                <a:latin typeface="Courier New" pitchFamily="-65" charset="0"/>
              </a:rPr>
              <a:t> </a:t>
            </a:r>
            <a:r>
              <a:rPr lang="en-US" sz="1800" dirty="0" err="1">
                <a:latin typeface="Courier New" pitchFamily="-65" charset="0"/>
              </a:rPr>
              <a:t>getro</a:t>
            </a:r>
            <a:r>
              <a:rPr lang="en-US" sz="1800" dirty="0">
                <a:latin typeface="Courier New" pitchFamily="-65" charset="0"/>
              </a:rPr>
              <a:t> [</a:t>
            </a:r>
            <a:r>
              <a:rPr lang="en-US" sz="1800" dirty="0" err="1">
                <a:latin typeface="Courier New" pitchFamily="-65" charset="0"/>
              </a:rPr>
              <a:t>IPaddr</a:t>
            </a:r>
            <a:r>
              <a:rPr lang="en-US" sz="1800" dirty="0">
                <a:latin typeface="Courier New" pitchFamily="-65" charset="0"/>
              </a:rPr>
              <a:t>] [port]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graphical</a:t>
            </a:r>
          </a:p>
          <a:p>
            <a:pPr>
              <a:lnSpc>
                <a:spcPct val="90000"/>
              </a:lnSpc>
            </a:pPr>
            <a:r>
              <a:rPr lang="en-US" dirty="0"/>
              <a:t>Platform independence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thread: 3 functions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-65" charset="0"/>
              </a:rPr>
              <a:t>createthread</a:t>
            </a:r>
            <a:r>
              <a:rPr lang="en-US" sz="1800" dirty="0">
                <a:latin typeface="Courier New" pitchFamily="-65" charset="0"/>
              </a:rPr>
              <a:t>, </a:t>
            </a:r>
            <a:r>
              <a:rPr lang="en-US" sz="1800" dirty="0" err="1">
                <a:latin typeface="Courier New" pitchFamily="-65" charset="0"/>
              </a:rPr>
              <a:t>waitforthread</a:t>
            </a:r>
            <a:r>
              <a:rPr lang="en-US" sz="1800" dirty="0">
                <a:latin typeface="Courier New" pitchFamily="-65" charset="0"/>
              </a:rPr>
              <a:t> [</a:t>
            </a:r>
            <a:r>
              <a:rPr lang="en-US" sz="1800" dirty="0" err="1">
                <a:latin typeface="Courier New" pitchFamily="-65" charset="0"/>
              </a:rPr>
              <a:t>pthread_join</a:t>
            </a:r>
            <a:r>
              <a:rPr lang="en-US" sz="1800" dirty="0">
                <a:latin typeface="Courier New" pitchFamily="-65" charset="0"/>
              </a:rPr>
              <a:t>],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sys: 3 functions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-65" charset="0"/>
              </a:rPr>
              <a:t>strcasecmp</a:t>
            </a:r>
            <a:r>
              <a:rPr lang="en-US" sz="1800" dirty="0">
                <a:latin typeface="Courier New" pitchFamily="-65" charset="0"/>
              </a:rPr>
              <a:t>, </a:t>
            </a:r>
            <a:r>
              <a:rPr lang="en-US" sz="1800" dirty="0" err="1">
                <a:latin typeface="Courier New" pitchFamily="-65" charset="0"/>
              </a:rPr>
              <a:t>getopt</a:t>
            </a:r>
            <a:r>
              <a:rPr lang="en-US" sz="1800" dirty="0">
                <a:latin typeface="Courier New" pitchFamily="-65" charset="0"/>
              </a:rPr>
              <a:t>, </a:t>
            </a:r>
            <a:r>
              <a:rPr lang="en-US" sz="1800" dirty="0" err="1">
                <a:latin typeface="Courier New" pitchFamily="-65" charset="0"/>
              </a:rPr>
              <a:t>gettimeofday</a:t>
            </a:r>
            <a:r>
              <a:rPr lang="en-US" sz="1800" dirty="0">
                <a:latin typeface="Courier New" pitchFamily="-65" charset="0"/>
              </a:rPr>
              <a:t> (</a:t>
            </a:r>
            <a:r>
              <a:rPr lang="en-US" sz="1800" dirty="0" err="1">
                <a:latin typeface="Courier New" pitchFamily="-65" charset="0"/>
              </a:rPr>
              <a:t>GetSystemTimeAsFileTime</a:t>
            </a:r>
            <a:r>
              <a:rPr lang="en-US" sz="1800" dirty="0">
                <a:latin typeface="Courier New" pitchFamily="-65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net: 4 functions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Courier New" pitchFamily="-65" charset="0"/>
              </a:rPr>
              <a:t>close [</a:t>
            </a:r>
            <a:r>
              <a:rPr lang="en-US" sz="1800" dirty="0" err="1">
                <a:latin typeface="Courier New" pitchFamily="-65" charset="0"/>
              </a:rPr>
              <a:t>closesocket</a:t>
            </a:r>
            <a:r>
              <a:rPr lang="en-US" sz="1800" dirty="0">
                <a:latin typeface="Courier New" pitchFamily="-65" charset="0"/>
              </a:rPr>
              <a:t>], </a:t>
            </a:r>
            <a:r>
              <a:rPr lang="en-US" sz="1800" dirty="0" err="1">
                <a:latin typeface="Courier New" pitchFamily="-65" charset="0"/>
              </a:rPr>
              <a:t>inet_aton</a:t>
            </a:r>
            <a:r>
              <a:rPr lang="en-US" sz="1800" dirty="0">
                <a:latin typeface="Courier New" pitchFamily="-65" charset="0"/>
              </a:rPr>
              <a:t> [</a:t>
            </a:r>
            <a:r>
              <a:rPr lang="en-US" sz="1800" dirty="0" err="1">
                <a:latin typeface="Courier New" pitchFamily="-65" charset="0"/>
              </a:rPr>
              <a:t>inet_addr</a:t>
            </a:r>
            <a:r>
              <a:rPr lang="en-US" sz="1800" dirty="0">
                <a:latin typeface="Courier New" pitchFamily="-65" charset="0"/>
              </a:rPr>
              <a:t>], select timer, </a:t>
            </a:r>
            <a:r>
              <a:rPr lang="en-US" sz="1800" dirty="0" err="1">
                <a:latin typeface="Courier New" pitchFamily="-65" charset="0"/>
              </a:rPr>
              <a:t>getsockopt</a:t>
            </a:r>
            <a:endParaRPr lang="en-US" sz="1800" dirty="0">
              <a:latin typeface="Courier New" pitchFamily="-65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Courier New" pitchFamily="-65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Combining Bonjour/</a:t>
            </a:r>
            <a:r>
              <a:rPr lang="en-US" dirty="0" err="1" smtClean="0"/>
              <a:t>mDNS</a:t>
            </a:r>
            <a:r>
              <a:rPr lang="en-US" dirty="0" smtClean="0"/>
              <a:t> and peer-to-peer systems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/>
              <a:t>Four stages of dynamic p2p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543800" cy="4876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/>
              <a:t>Bootstrapping</a:t>
            </a:r>
          </a:p>
          <a:p>
            <a:pPr marL="914400" lvl="1" indent="-457200">
              <a:buFont typeface="Arial" pitchFamily="-65" charset="0"/>
              <a:buChar char="•"/>
            </a:pPr>
            <a:r>
              <a:rPr lang="en-US"/>
              <a:t>Formation of small private p2p </a:t>
            </a:r>
            <a:r>
              <a:rPr lang="en-US" i="1"/>
              <a:t>islands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Interconnection</a:t>
            </a:r>
          </a:p>
          <a:p>
            <a:pPr marL="914400" lvl="1" indent="-457200">
              <a:buFont typeface="Arial" pitchFamily="-65" charset="0"/>
              <a:buChar char="•"/>
            </a:pPr>
            <a:r>
              <a:rPr lang="en-US"/>
              <a:t>Connectivity and service discovery between the p2p islands (each represented by a leader)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Structure formation</a:t>
            </a:r>
          </a:p>
          <a:p>
            <a:pPr marL="914400" lvl="1" indent="-457200">
              <a:buFont typeface="Arial" pitchFamily="-65" charset="0"/>
              <a:buChar char="•"/>
            </a:pPr>
            <a:r>
              <a:rPr lang="en-US"/>
              <a:t>DHT construction among the leaders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Growth</a:t>
            </a:r>
          </a:p>
          <a:p>
            <a:pPr marL="914400" lvl="1" indent="-457200">
              <a:buFont typeface="Arial" pitchFamily="-65" charset="0"/>
              <a:buChar char="•"/>
            </a:pPr>
            <a:r>
              <a:rPr lang="en-US"/>
              <a:t>Merger of multiple such DHTs</a:t>
            </a:r>
          </a:p>
          <a:p>
            <a:pPr marL="533400" indent="-533400">
              <a:lnSpc>
                <a:spcPct val="90000"/>
              </a:lnSpc>
            </a:pPr>
            <a:endParaRPr lang="en-US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Zeroconf: solution for bootstrapping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3886200"/>
          </a:xfrm>
        </p:spPr>
        <p:txBody>
          <a:bodyPr/>
          <a:lstStyle/>
          <a:p>
            <a:pPr marL="533400" indent="-533400"/>
            <a:r>
              <a:rPr lang="en-US" sz="2400"/>
              <a:t>Three requirements for zero configuration networks:</a:t>
            </a:r>
          </a:p>
          <a:p>
            <a:pPr marL="914400" lvl="1" indent="-457200">
              <a:buFontTx/>
              <a:buAutoNum type="arabicParenR"/>
            </a:pPr>
            <a:r>
              <a:rPr lang="en-US" sz="2000"/>
              <a:t>IP address assignment without a DHCP server</a:t>
            </a:r>
          </a:p>
          <a:p>
            <a:pPr marL="914400" lvl="1" indent="-457200">
              <a:buFontTx/>
              <a:buAutoNum type="arabicParenR"/>
            </a:pPr>
            <a:r>
              <a:rPr lang="en-US" sz="2000"/>
              <a:t>Host name resolution without a DNS server</a:t>
            </a:r>
          </a:p>
          <a:p>
            <a:pPr marL="914400" lvl="1" indent="-457200">
              <a:buFontTx/>
              <a:buAutoNum type="arabicParenR"/>
            </a:pPr>
            <a:r>
              <a:rPr lang="en-US" sz="2000"/>
              <a:t>Local service discovery without any rendezvous server</a:t>
            </a:r>
          </a:p>
          <a:p>
            <a:pPr marL="533400" indent="-533400"/>
            <a:r>
              <a:rPr lang="en-US" sz="2400"/>
              <a:t>Solutions and implementations:</a:t>
            </a:r>
          </a:p>
          <a:p>
            <a:pPr marL="914400" lvl="1" indent="-457200"/>
            <a:r>
              <a:rPr lang="en-US" sz="2000"/>
              <a:t>RFC3927: Link-local addressing standard for 1)</a:t>
            </a:r>
          </a:p>
          <a:p>
            <a:pPr marL="914400" lvl="1" indent="-457200"/>
            <a:r>
              <a:rPr lang="en-US" sz="2000"/>
              <a:t>DNS-SD/mDNS: Apple’s protocol for 2) &amp; 3)</a:t>
            </a:r>
          </a:p>
          <a:p>
            <a:pPr marL="914400" lvl="1" indent="-457200"/>
            <a:r>
              <a:rPr lang="en-US" sz="2000"/>
              <a:t>Bonjour: DNS-SD/mDNS implementation by Apple </a:t>
            </a:r>
          </a:p>
          <a:p>
            <a:pPr marL="914400" lvl="1" indent="-457200"/>
            <a:r>
              <a:rPr lang="en-US" sz="2000"/>
              <a:t>Avahi: DNS-SD/mDNS implementation for Linux and BSD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DNS-SD/mDNS overview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5029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/>
              <a:t>DNS-Based Service Discovery (DNS-SD) adds a level of indirection to SRV using PTR: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_daap._tcp.local.  PTR  Tom’s Music._daap._tcp.local.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_daap._tcp.local.  PTR  Joe’s Music._daap._tcp.local.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Tom’s Music._daap._tcp.local.  SRV 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                       0 0 3689  Toms-machine.local.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Tom’s Music._daap._tcp.local.  TXT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           "Version=196613" "iTSh Version=196608"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           "Machine ID=6070CABB0585" "Password=true” 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Toms-machine.local.  A  160.39.225.12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endParaRPr lang="en-US" sz="600">
              <a:latin typeface="Courier New" pitchFamily="-65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400"/>
              <a:t>Multicast DNS (mDNS)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Run by every host in a local link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Queries &amp; answers are sent via multicast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/>
              <a:t>All record names end in “.local.”</a:t>
            </a:r>
          </a:p>
        </p:txBody>
      </p:sp>
      <p:sp>
        <p:nvSpPr>
          <p:cNvPr id="35844" name="AutoShape 1028"/>
          <p:cNvSpPr>
            <a:spLocks noChangeArrowheads="1"/>
          </p:cNvSpPr>
          <p:nvPr/>
        </p:nvSpPr>
        <p:spPr bwMode="auto">
          <a:xfrm>
            <a:off x="7696200" y="1828800"/>
            <a:ext cx="1143000" cy="762000"/>
          </a:xfrm>
          <a:prstGeom prst="wedgeEllipseCallout">
            <a:avLst>
              <a:gd name="adj1" fmla="val -138194"/>
              <a:gd name="adj2" fmla="val 23333"/>
            </a:avLst>
          </a:prstGeom>
          <a:solidFill>
            <a:srgbClr val="FFFF0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1:n mapping</a:t>
            </a:r>
          </a:p>
        </p:txBody>
      </p:sp>
      <p:sp>
        <p:nvSpPr>
          <p:cNvPr id="35845" name="AutoShape 1029"/>
          <p:cNvSpPr>
            <a:spLocks noChangeArrowheads="1"/>
          </p:cNvSpPr>
          <p:nvPr/>
        </p:nvSpPr>
        <p:spPr bwMode="auto">
          <a:xfrm>
            <a:off x="914400" y="2133600"/>
            <a:ext cx="76200" cy="2590800"/>
          </a:xfrm>
          <a:prstGeom prst="downArrow">
            <a:avLst>
              <a:gd name="adj1" fmla="val 50000"/>
              <a:gd name="adj2" fmla="val 850000"/>
            </a:avLst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peer-to-peer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Saves money for those offering services</a:t>
            </a:r>
          </a:p>
          <a:p>
            <a:pPr lvl="1"/>
            <a:r>
              <a:rPr lang="en-US" dirty="0" smtClean="0"/>
              <a:t>addresses market failures</a:t>
            </a:r>
          </a:p>
          <a:p>
            <a:r>
              <a:rPr lang="en-US" dirty="0" smtClean="0"/>
              <a:t>Scales up automatically with service demand</a:t>
            </a:r>
          </a:p>
          <a:p>
            <a:r>
              <a:rPr lang="en-US" dirty="0" smtClean="0"/>
              <a:t>More reliable than client-server (no single point of failure)</a:t>
            </a:r>
          </a:p>
          <a:p>
            <a:r>
              <a:rPr lang="en-US" dirty="0" smtClean="0"/>
              <a:t>No central point of control</a:t>
            </a:r>
          </a:p>
          <a:p>
            <a:pPr lvl="1"/>
            <a:r>
              <a:rPr lang="en-US" dirty="0" smtClean="0"/>
              <a:t>mostly plausible deniability</a:t>
            </a:r>
            <a:endParaRPr lang="en-US" dirty="0" smtClean="0"/>
          </a:p>
          <a:p>
            <a:r>
              <a:rPr lang="en-US" dirty="0" smtClean="0"/>
              <a:t>Networks without infrastructure (or system manager)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services that can’t be deployed in the ossified Internet</a:t>
            </a:r>
          </a:p>
          <a:p>
            <a:pPr lvl="1"/>
            <a:r>
              <a:rPr lang="en-US" dirty="0" smtClean="0"/>
              <a:t>e.g., RON, ALM</a:t>
            </a:r>
            <a:endParaRPr lang="en-US" dirty="0" smtClean="0"/>
          </a:p>
          <a:p>
            <a:r>
              <a:rPr lang="en-US" dirty="0" smtClean="0"/>
              <a:t>Publish papers &amp; visit Aachen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z2z: Zeroconf-to-Zeroconf interconnection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828800" y="3886200"/>
            <a:ext cx="2362200" cy="1905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676400" y="1600200"/>
            <a:ext cx="6172200" cy="1371600"/>
          </a:xfrm>
          <a:prstGeom prst="ellipse">
            <a:avLst/>
          </a:prstGeom>
          <a:solidFill>
            <a:srgbClr val="00FFFF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rendezvous point - OpenDHT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3048000" y="28956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2400" y="5791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209800" y="4648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819400" y="5105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2514600" y="4114800"/>
            <a:ext cx="990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z2z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3429000" y="4648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667000" y="4572000"/>
            <a:ext cx="685800" cy="4572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" y="2209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447800" y="2971800"/>
            <a:ext cx="168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Import/export</a:t>
            </a:r>
          </a:p>
          <a:p>
            <a:r>
              <a:rPr lang="en-US"/>
              <a:t>services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676400" y="58674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Zeroconf subnet A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562600" y="3886200"/>
            <a:ext cx="2362200" cy="1905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5867400" y="4724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6477000" y="5181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6172200" y="4191000"/>
            <a:ext cx="990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z2z</a:t>
            </a: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7086600" y="4724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6324600" y="4648200"/>
            <a:ext cx="685800" cy="4572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03925" y="202882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477000" y="2971800"/>
            <a:ext cx="168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Import/export</a:t>
            </a:r>
          </a:p>
          <a:p>
            <a:r>
              <a:rPr lang="en-US"/>
              <a:t>services</a:t>
            </a: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6019800" y="2895600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5257800" y="58674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Zeroconf subnet B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2008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7B13-824B-E741-9952-7003153C5E4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 global iTunes sharing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648200"/>
          </a:xfrm>
        </p:spPr>
        <p:txBody>
          <a:bodyPr/>
          <a:lstStyle/>
          <a:p>
            <a:r>
              <a:rPr lang="en-US" sz="2400"/>
              <a:t>Exporting iTunes shares under key “columbia”:</a:t>
            </a:r>
          </a:p>
          <a:p>
            <a:pPr lvl="1">
              <a:buFontTx/>
              <a:buNone/>
            </a:pPr>
            <a:r>
              <a:rPr lang="en-US" sz="2000">
                <a:latin typeface="Courier New" pitchFamily="-65" charset="0"/>
              </a:rPr>
              <a:t>	$ z2z --export:opendht _daap._tcp --key “columbia”</a:t>
            </a:r>
          </a:p>
          <a:p>
            <a:pPr lvl="1">
              <a:buFontTx/>
              <a:buNone/>
            </a:pPr>
            <a:endParaRPr lang="en-US" sz="2000">
              <a:latin typeface="Courier New" pitchFamily="-65" charset="0"/>
            </a:endParaRPr>
          </a:p>
          <a:p>
            <a:r>
              <a:rPr lang="en-US" sz="2400"/>
              <a:t>Importing services stored under key “columbia”:</a:t>
            </a:r>
          </a:p>
          <a:p>
            <a:pPr lvl="1">
              <a:buFontTx/>
              <a:buNone/>
            </a:pPr>
            <a:r>
              <a:rPr lang="en-US" sz="2000">
                <a:latin typeface="Courier New" pitchFamily="-65" charset="0"/>
              </a:rPr>
              <a:t>	$ z2z --import:opendht --key “columbia”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1267" y="0"/>
            <a:ext cx="7772400" cy="1143000"/>
          </a:xfrm>
        </p:spPr>
        <p:txBody>
          <a:bodyPr/>
          <a:lstStyle/>
          <a:p>
            <a:r>
              <a:rPr lang="en-US" dirty="0"/>
              <a:t>How z2z works (exporting)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0" y="1371600"/>
            <a:ext cx="2667000" cy="2667000"/>
            <a:chOff x="768" y="816"/>
            <a:chExt cx="1680" cy="1680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768" y="816"/>
              <a:ext cx="168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/>
                <a:t>OpenDHT</a:t>
              </a: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1152" y="2112"/>
              <a:ext cx="86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/>
                <a:t>z2z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715000" y="1600200"/>
            <a:ext cx="3429000" cy="1006475"/>
            <a:chOff x="3408" y="1008"/>
            <a:chExt cx="2112" cy="634"/>
          </a:xfrm>
        </p:grpSpPr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3696" y="1008"/>
              <a:ext cx="182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Send </a:t>
              </a:r>
              <a:r>
                <a:rPr lang="en-US" i="1"/>
                <a:t>browse </a:t>
              </a:r>
              <a:r>
                <a:rPr lang="en-US"/>
                <a:t>request (i.e., PTR query) for service type: _daap._tcp</a:t>
              </a: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3408" y="1038"/>
              <a:ext cx="2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3962400"/>
            <a:ext cx="4267200" cy="1235075"/>
            <a:chOff x="912" y="2496"/>
            <a:chExt cx="2688" cy="778"/>
          </a:xfrm>
        </p:grpSpPr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912" y="2832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Tom’s Music.</a:t>
              </a:r>
            </a:p>
            <a:p>
              <a:r>
                <a:rPr lang="en-US"/>
                <a:t>_daap._tcp.local</a:t>
              </a:r>
            </a:p>
          </p:txBody>
        </p:sp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2304" y="2832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Joe’s Music.</a:t>
              </a:r>
            </a:p>
            <a:p>
              <a:r>
                <a:rPr lang="en-US"/>
                <a:t>_daap._tcp.local</a:t>
              </a:r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V="1">
              <a:off x="1584" y="249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 flipV="1">
              <a:off x="2496" y="2496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429000" cy="1006475"/>
            <a:chOff x="3408" y="1008"/>
            <a:chExt cx="2112" cy="634"/>
          </a:xfrm>
        </p:grpSpPr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3696" y="1008"/>
              <a:ext cx="182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Send </a:t>
              </a:r>
              <a:r>
                <a:rPr lang="en-US" i="1"/>
                <a:t>resolve </a:t>
              </a:r>
              <a:r>
                <a:rPr lang="en-US"/>
                <a:t>request (i.e., SRV, A, and TXT query) for each service</a:t>
              </a:r>
            </a:p>
          </p:txBody>
        </p:sp>
        <p:sp>
          <p:nvSpPr>
            <p:cNvPr id="23573" name="Rectangle 21"/>
            <p:cNvSpPr>
              <a:spLocks noChangeArrowheads="1"/>
            </p:cNvSpPr>
            <p:nvPr/>
          </p:nvSpPr>
          <p:spPr bwMode="auto">
            <a:xfrm>
              <a:off x="3408" y="1038"/>
              <a:ext cx="2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2)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371600" y="5257800"/>
            <a:ext cx="4424363" cy="1387475"/>
            <a:chOff x="864" y="3312"/>
            <a:chExt cx="2787" cy="874"/>
          </a:xfrm>
        </p:grpSpPr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912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2352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7" name="Rectangle 25"/>
            <p:cNvSpPr>
              <a:spLocks noChangeArrowheads="1"/>
            </p:cNvSpPr>
            <p:nvPr/>
          </p:nvSpPr>
          <p:spPr bwMode="auto">
            <a:xfrm>
              <a:off x="912" y="3449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2400"/>
            </a:p>
          </p:txBody>
        </p:sp>
        <p:sp>
          <p:nvSpPr>
            <p:cNvPr id="23578" name="Rectangle 26"/>
            <p:cNvSpPr>
              <a:spLocks noChangeArrowheads="1"/>
            </p:cNvSpPr>
            <p:nvPr/>
          </p:nvSpPr>
          <p:spPr bwMode="auto">
            <a:xfrm>
              <a:off x="864" y="3360"/>
              <a:ext cx="129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160.39.225.12</a:t>
              </a:r>
            </a:p>
            <a:p>
              <a:r>
                <a:rPr lang="en-US"/>
                <a:t>Tom’s Computer</a:t>
              </a:r>
            </a:p>
            <a:p>
              <a:r>
                <a:rPr lang="en-US"/>
                <a:t>Password=true</a:t>
              </a:r>
            </a:p>
            <a:p>
              <a:r>
                <a:rPr lang="en-US"/>
                <a:t>……</a:t>
              </a:r>
            </a:p>
          </p:txBody>
        </p:sp>
        <p:sp>
          <p:nvSpPr>
            <p:cNvPr id="23579" name="Rectangle 27"/>
            <p:cNvSpPr>
              <a:spLocks noChangeArrowheads="1"/>
            </p:cNvSpPr>
            <p:nvPr/>
          </p:nvSpPr>
          <p:spPr bwMode="auto">
            <a:xfrm>
              <a:off x="2352" y="3360"/>
              <a:ext cx="129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160.39.225.13</a:t>
              </a:r>
            </a:p>
            <a:p>
              <a:r>
                <a:rPr lang="en-US"/>
                <a:t>Joe’s Computer</a:t>
              </a:r>
            </a:p>
            <a:p>
              <a:r>
                <a:rPr lang="en-US"/>
                <a:t>Password=false</a:t>
              </a:r>
            </a:p>
            <a:p>
              <a:r>
                <a:rPr lang="en-US"/>
                <a:t>……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791200" y="4343400"/>
            <a:ext cx="3352800" cy="701675"/>
            <a:chOff x="3408" y="1008"/>
            <a:chExt cx="2112" cy="442"/>
          </a:xfrm>
        </p:grpSpPr>
        <p:sp>
          <p:nvSpPr>
            <p:cNvPr id="23582" name="Text Box 30"/>
            <p:cNvSpPr txBox="1">
              <a:spLocks noChangeArrowheads="1"/>
            </p:cNvSpPr>
            <p:nvPr/>
          </p:nvSpPr>
          <p:spPr bwMode="auto">
            <a:xfrm>
              <a:off x="3696" y="1008"/>
              <a:ext cx="18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Export them by </a:t>
              </a:r>
              <a:r>
                <a:rPr lang="en-US" i="1"/>
                <a:t>putting </a:t>
              </a:r>
              <a:r>
                <a:rPr lang="en-US"/>
                <a:t>into OpenDHT</a:t>
              </a:r>
            </a:p>
          </p:txBody>
        </p:sp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3408" y="1038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3)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04800" y="1905000"/>
            <a:ext cx="3352800" cy="2530475"/>
            <a:chOff x="144" y="1200"/>
            <a:chExt cx="2304" cy="1594"/>
          </a:xfrm>
        </p:grpSpPr>
        <p:sp>
          <p:nvSpPr>
            <p:cNvPr id="23585" name="AutoShape 33"/>
            <p:cNvSpPr>
              <a:spLocks noChangeArrowheads="1"/>
            </p:cNvSpPr>
            <p:nvPr/>
          </p:nvSpPr>
          <p:spPr bwMode="auto">
            <a:xfrm>
              <a:off x="2208" y="1296"/>
              <a:ext cx="240" cy="816"/>
            </a:xfrm>
            <a:prstGeom prst="upArrow">
              <a:avLst>
                <a:gd name="adj1" fmla="val 50000"/>
                <a:gd name="adj2" fmla="val 8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6" name="Rectangle 34"/>
            <p:cNvSpPr>
              <a:spLocks noChangeArrowheads="1"/>
            </p:cNvSpPr>
            <p:nvPr/>
          </p:nvSpPr>
          <p:spPr bwMode="auto">
            <a:xfrm>
              <a:off x="144" y="1200"/>
              <a:ext cx="2256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/>
                <a:t>put</a:t>
              </a:r>
              <a:r>
                <a:rPr lang="en-US"/>
                <a:t>:</a:t>
              </a:r>
            </a:p>
            <a:p>
              <a:r>
                <a:rPr lang="en-US"/>
                <a:t>key=</a:t>
              </a:r>
            </a:p>
            <a:p>
              <a:r>
                <a:rPr lang="en-US"/>
                <a:t>  z2z._daap._tcp.columbia</a:t>
              </a:r>
            </a:p>
            <a:p>
              <a:r>
                <a:rPr lang="en-US"/>
                <a:t>value=</a:t>
              </a:r>
            </a:p>
            <a:p>
              <a:r>
                <a:rPr lang="en-US"/>
                <a:t>  Tom’s Music</a:t>
              </a:r>
            </a:p>
            <a:p>
              <a:r>
                <a:rPr lang="en-US"/>
                <a:t>  160.39.225.12:3689</a:t>
              </a:r>
            </a:p>
            <a:p>
              <a:r>
                <a:rPr lang="en-US"/>
                <a:t>  Password=true</a:t>
              </a:r>
            </a:p>
            <a:p>
              <a:r>
                <a:rPr lang="en-US"/>
                <a:t>  ……</a:t>
              </a:r>
              <a:endParaRPr lang="en-US" i="1"/>
            </a:p>
          </p:txBody>
        </p: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2008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7B13-824B-E741-9952-7003153C5E4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z2z works (importing)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03450" y="1371600"/>
            <a:ext cx="2667000" cy="2667000"/>
            <a:chOff x="768" y="816"/>
            <a:chExt cx="1680" cy="1680"/>
          </a:xfrm>
        </p:grpSpPr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768" y="816"/>
              <a:ext cx="168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/>
                <a:t>OpenDHT</a:t>
              </a:r>
            </a:p>
          </p:txBody>
        </p:sp>
        <p:sp>
          <p:nvSpPr>
            <p:cNvPr id="24603" name="Oval 27"/>
            <p:cNvSpPr>
              <a:spLocks noChangeArrowheads="1"/>
            </p:cNvSpPr>
            <p:nvPr/>
          </p:nvSpPr>
          <p:spPr bwMode="auto">
            <a:xfrm>
              <a:off x="1152" y="2112"/>
              <a:ext cx="86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/>
                <a:t>z2z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791200" y="1600200"/>
            <a:ext cx="3352800" cy="701675"/>
            <a:chOff x="3408" y="1008"/>
            <a:chExt cx="2112" cy="442"/>
          </a:xfrm>
        </p:grpSpPr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3696" y="1008"/>
              <a:ext cx="18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Issue </a:t>
              </a:r>
              <a:r>
                <a:rPr lang="en-US" i="1"/>
                <a:t>get </a:t>
              </a:r>
              <a:r>
                <a:rPr lang="en-US"/>
                <a:t>call into OpenDHT</a:t>
              </a:r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3408" y="1038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1)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791200" y="2971800"/>
            <a:ext cx="3130550" cy="701675"/>
            <a:chOff x="3408" y="1008"/>
            <a:chExt cx="2112" cy="442"/>
          </a:xfrm>
        </p:grpSpPr>
        <p:sp>
          <p:nvSpPr>
            <p:cNvPr id="24613" name="Text Box 37"/>
            <p:cNvSpPr txBox="1">
              <a:spLocks noChangeArrowheads="1"/>
            </p:cNvSpPr>
            <p:nvPr/>
          </p:nvSpPr>
          <p:spPr bwMode="auto">
            <a:xfrm>
              <a:off x="3696" y="1008"/>
              <a:ext cx="18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Add “A” record into mDNS</a:t>
              </a: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408" y="103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2)</a:t>
              </a:r>
            </a:p>
          </p:txBody>
        </p:sp>
      </p:grp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1441450" y="54752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791200" y="4343400"/>
            <a:ext cx="3352800" cy="1616075"/>
            <a:chOff x="3408" y="1008"/>
            <a:chExt cx="2112" cy="1018"/>
          </a:xfrm>
        </p:grpSpPr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3696" y="1008"/>
              <a:ext cx="182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Import services by </a:t>
              </a:r>
              <a:r>
                <a:rPr lang="en-US" i="1"/>
                <a:t>registering </a:t>
              </a:r>
              <a:r>
                <a:rPr lang="en-US"/>
                <a:t>them </a:t>
              </a:r>
            </a:p>
            <a:p>
              <a:r>
                <a:rPr lang="en-US"/>
                <a:t>(i.e., add PTR, SRV, TXT records to the local mDNS)</a:t>
              </a: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3408" y="1038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3)</a:t>
              </a: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52400" y="1905000"/>
            <a:ext cx="3740150" cy="2014538"/>
            <a:chOff x="140" y="1200"/>
            <a:chExt cx="2356" cy="1269"/>
          </a:xfrm>
        </p:grpSpPr>
        <p:sp>
          <p:nvSpPr>
            <p:cNvPr id="24626" name="Rectangle 50"/>
            <p:cNvSpPr>
              <a:spLocks noChangeArrowheads="1"/>
            </p:cNvSpPr>
            <p:nvPr/>
          </p:nvSpPr>
          <p:spPr bwMode="auto">
            <a:xfrm>
              <a:off x="140" y="1200"/>
              <a:ext cx="2116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i="1"/>
                <a:t>get</a:t>
              </a:r>
              <a:r>
                <a:rPr lang="en-US" sz="1800"/>
                <a:t>:</a:t>
              </a:r>
            </a:p>
            <a:p>
              <a:r>
                <a:rPr lang="en-US" sz="1800"/>
                <a:t>key=z2z._daap._tcp.columbia</a:t>
              </a:r>
            </a:p>
            <a:p>
              <a:r>
                <a:rPr lang="en-US" sz="1800"/>
                <a:t>value=Tom’s Music</a:t>
              </a:r>
            </a:p>
            <a:p>
              <a:r>
                <a:rPr lang="en-US" sz="1800"/>
                <a:t>	160.39.225.12:3689</a:t>
              </a:r>
            </a:p>
            <a:p>
              <a:r>
                <a:rPr lang="en-US" sz="1800"/>
                <a:t>	……</a:t>
              </a:r>
            </a:p>
            <a:p>
              <a:r>
                <a:rPr lang="en-US" sz="1800"/>
                <a:t>value=Joe’s Music</a:t>
              </a:r>
            </a:p>
            <a:p>
              <a:r>
                <a:rPr lang="en-US" sz="1800"/>
                <a:t>	……</a:t>
              </a:r>
              <a:endParaRPr lang="en-US" sz="1800" i="1"/>
            </a:p>
          </p:txBody>
        </p:sp>
        <p:sp>
          <p:nvSpPr>
            <p:cNvPr id="24627" name="AutoShape 51"/>
            <p:cNvSpPr>
              <a:spLocks noChangeArrowheads="1"/>
            </p:cNvSpPr>
            <p:nvPr/>
          </p:nvSpPr>
          <p:spPr bwMode="auto">
            <a:xfrm>
              <a:off x="2256" y="1344"/>
              <a:ext cx="240" cy="768"/>
            </a:xfrm>
            <a:prstGeom prst="downArrow">
              <a:avLst>
                <a:gd name="adj1" fmla="val 50000"/>
                <a:gd name="adj2" fmla="val 8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191000" y="2819400"/>
            <a:ext cx="1676400" cy="1219200"/>
            <a:chOff x="2640" y="1776"/>
            <a:chExt cx="1056" cy="768"/>
          </a:xfrm>
        </p:grpSpPr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>
              <a:off x="2640" y="235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Rectangle 54"/>
            <p:cNvSpPr>
              <a:spLocks noChangeArrowheads="1"/>
            </p:cNvSpPr>
            <p:nvPr/>
          </p:nvSpPr>
          <p:spPr bwMode="auto">
            <a:xfrm>
              <a:off x="2880" y="2160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/>
                <a:t>mDNS</a:t>
              </a:r>
            </a:p>
          </p:txBody>
        </p:sp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2640" y="1776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“A” record for 160.39.225.12</a:t>
              </a:r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1676400" y="4114800"/>
            <a:ext cx="3740150" cy="1768475"/>
            <a:chOff x="1056" y="2592"/>
            <a:chExt cx="2356" cy="1114"/>
          </a:xfrm>
        </p:grpSpPr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1056" y="3072"/>
              <a:ext cx="235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Tom’s Music._daap._tcp.local</a:t>
              </a:r>
            </a:p>
            <a:p>
              <a:r>
                <a:rPr lang="en-US"/>
                <a:t>_remote-160.39.225.12.local</a:t>
              </a:r>
            </a:p>
            <a:p>
              <a:r>
                <a:rPr lang="en-US"/>
                <a:t>……</a:t>
              </a:r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>
              <a:off x="2208" y="259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z2z implementation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8001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C++ Prototype using xmlrpc-c for OpenDHT access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Proof of concept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Porting problem due to Bonjour and Cygwin incompatibility</a:t>
            </a:r>
          </a:p>
          <a:p>
            <a:pPr>
              <a:lnSpc>
                <a:spcPct val="90000"/>
              </a:lnSpc>
            </a:pPr>
            <a:r>
              <a:rPr lang="en-US" sz="2400"/>
              <a:t>z2z v1.0 released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Rewritten in Java from scratch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Open-source (BSD license)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Available in SourceForge (</a:t>
            </a:r>
            <a:r>
              <a:rPr lang="en-US" sz="2000">
                <a:hlinkClick r:id="rId3"/>
              </a:rPr>
              <a:t>https://sourceforge.net/projects/z2z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</a:pPr>
            <a:r>
              <a:rPr lang="en-US" sz="2400"/>
              <a:t>Paper describing design and implementation detail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z2z: Discovering Zeroconf Services Beyond Local Link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Lee, Schulzrinne, Kellerer, and Despotovic</a:t>
            </a:r>
            <a:endParaRPr lang="en-US" sz="1800" i="1"/>
          </a:p>
          <a:p>
            <a:pPr lvl="1">
              <a:lnSpc>
                <a:spcPct val="90000"/>
              </a:lnSpc>
            </a:pPr>
            <a:r>
              <a:rPr lang="en-US" sz="2000"/>
              <a:t>Submitted to </a:t>
            </a:r>
            <a:r>
              <a:rPr lang="en-US" sz="2000" i="1"/>
              <a:t>IEEE Globecom’07 Workshop on Service Discovery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P2P provides new design tool, not miracle cure</a:t>
            </a:r>
          </a:p>
          <a:p>
            <a:pPr lvl="1"/>
            <a:r>
              <a:rPr lang="en-US" dirty="0" smtClean="0"/>
              <a:t>general notion of self-scaling and autonomic systems</a:t>
            </a:r>
          </a:p>
          <a:p>
            <a:pPr lvl="1"/>
            <a:r>
              <a:rPr lang="en-US" dirty="0" smtClean="0"/>
              <a:t>TANSTAFL: assumptions of “free” resource may no longer hold</a:t>
            </a:r>
          </a:p>
          <a:p>
            <a:pPr lvl="1"/>
            <a:r>
              <a:rPr lang="en-US" dirty="0" smtClean="0"/>
              <a:t>may move to rentable resources</a:t>
            </a:r>
          </a:p>
          <a:p>
            <a:r>
              <a:rPr lang="en-US" dirty="0" smtClean="0"/>
              <a:t>Moving from tweaking algorithms to engineering protocols</a:t>
            </a:r>
          </a:p>
          <a:p>
            <a:pPr lvl="1"/>
            <a:r>
              <a:rPr lang="en-US" dirty="0" smtClean="0"/>
              <a:t>reliable, diagnosable, scalable, secure, NAT-friendly, …</a:t>
            </a:r>
          </a:p>
          <a:p>
            <a:pPr lvl="1"/>
            <a:r>
              <a:rPr lang="en-US" dirty="0" smtClean="0"/>
              <a:t>DHT-agnostic</a:t>
            </a:r>
          </a:p>
          <a:p>
            <a:r>
              <a:rPr lang="en-US" dirty="0" smtClean="0"/>
              <a:t>Need more work on diagnostics and management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</a:t>
            </a: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762000" y="1600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2590800" y="1600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4495800" y="1600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477000" y="1600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JP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362200" y="1219200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BS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4229100" y="12192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P5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210300" y="12192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P7</a:t>
            </a: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762000" y="1828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 flipH="1">
            <a:off x="762000" y="2286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1279525" y="1535113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1. Query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1270000" y="19812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2. 200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762000" y="2286000"/>
            <a:ext cx="192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P5, P30, P2P-Options</a:t>
            </a:r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>
            <a:off x="762000" y="35814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362200" y="327660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4. Join</a:t>
            </a:r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 flipH="1">
            <a:off x="4495800" y="4114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4648200" y="48768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9. 200</a:t>
            </a: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5029200" y="4114800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N(P9, P15)</a:t>
            </a:r>
          </a:p>
        </p:txBody>
      </p:sp>
      <p:sp>
        <p:nvSpPr>
          <p:cNvPr id="145429" name="Line 21"/>
          <p:cNvSpPr>
            <a:spLocks noChangeShapeType="1"/>
          </p:cNvSpPr>
          <p:nvPr/>
        </p:nvSpPr>
        <p:spPr bwMode="auto">
          <a:xfrm>
            <a:off x="4495800" y="3733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160963" y="342900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5. Join</a:t>
            </a:r>
          </a:p>
        </p:txBody>
      </p:sp>
      <p:sp>
        <p:nvSpPr>
          <p:cNvPr id="145431" name="Line 23"/>
          <p:cNvSpPr>
            <a:spLocks noChangeShapeType="1"/>
          </p:cNvSpPr>
          <p:nvPr/>
        </p:nvSpPr>
        <p:spPr bwMode="auto">
          <a:xfrm flipH="1">
            <a:off x="762000" y="43434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32" name="Text Box 24"/>
          <p:cNvSpPr txBox="1">
            <a:spLocks noChangeArrowheads="1"/>
          </p:cNvSpPr>
          <p:nvPr/>
        </p:nvSpPr>
        <p:spPr bwMode="auto">
          <a:xfrm>
            <a:off x="2362200" y="40386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7. 200</a:t>
            </a:r>
          </a:p>
        </p:txBody>
      </p:sp>
      <p:sp>
        <p:nvSpPr>
          <p:cNvPr id="145433" name="Line 25"/>
          <p:cNvSpPr>
            <a:spLocks noChangeShapeType="1"/>
          </p:cNvSpPr>
          <p:nvPr/>
        </p:nvSpPr>
        <p:spPr bwMode="auto">
          <a:xfrm>
            <a:off x="8382000" y="16002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34" name="Text Box 26"/>
          <p:cNvSpPr txBox="1">
            <a:spLocks noChangeArrowheads="1"/>
          </p:cNvSpPr>
          <p:nvPr/>
        </p:nvSpPr>
        <p:spPr bwMode="auto">
          <a:xfrm>
            <a:off x="8115300" y="12192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P9</a:t>
            </a:r>
          </a:p>
        </p:txBody>
      </p:sp>
      <p:sp>
        <p:nvSpPr>
          <p:cNvPr id="145435" name="Line 27"/>
          <p:cNvSpPr>
            <a:spLocks noChangeShapeType="1"/>
          </p:cNvSpPr>
          <p:nvPr/>
        </p:nvSpPr>
        <p:spPr bwMode="auto">
          <a:xfrm>
            <a:off x="7467600" y="4419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36" name="Text Box 28"/>
          <p:cNvSpPr txBox="1">
            <a:spLocks noChangeArrowheads="1"/>
          </p:cNvSpPr>
          <p:nvPr/>
        </p:nvSpPr>
        <p:spPr bwMode="auto">
          <a:xfrm>
            <a:off x="7086600" y="3733800"/>
            <a:ext cx="80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JP</a:t>
            </a:r>
          </a:p>
          <a:p>
            <a:pPr algn="ctr"/>
            <a:r>
              <a:rPr lang="en-US"/>
              <a:t>(P10)</a:t>
            </a:r>
          </a:p>
        </p:txBody>
      </p:sp>
      <p:sp>
        <p:nvSpPr>
          <p:cNvPr id="145437" name="Line 29"/>
          <p:cNvSpPr>
            <a:spLocks noChangeShapeType="1"/>
          </p:cNvSpPr>
          <p:nvPr/>
        </p:nvSpPr>
        <p:spPr bwMode="auto">
          <a:xfrm flipV="1">
            <a:off x="762000" y="4800600"/>
            <a:ext cx="7620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38" name="Line 30"/>
          <p:cNvSpPr>
            <a:spLocks noChangeShapeType="1"/>
          </p:cNvSpPr>
          <p:nvPr/>
        </p:nvSpPr>
        <p:spPr bwMode="auto">
          <a:xfrm flipH="1">
            <a:off x="762000" y="5181600"/>
            <a:ext cx="7620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4627563" y="449580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8. Join</a:t>
            </a:r>
          </a:p>
        </p:txBody>
      </p:sp>
      <p:sp>
        <p:nvSpPr>
          <p:cNvPr id="145440" name="Text Box 32"/>
          <p:cNvSpPr txBox="1">
            <a:spLocks noChangeArrowheads="1"/>
          </p:cNvSpPr>
          <p:nvPr/>
        </p:nvSpPr>
        <p:spPr bwMode="auto">
          <a:xfrm>
            <a:off x="5181600" y="38100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6. 200</a:t>
            </a:r>
          </a:p>
        </p:txBody>
      </p:sp>
      <p:sp>
        <p:nvSpPr>
          <p:cNvPr id="145441" name="Text Box 33"/>
          <p:cNvSpPr txBox="1">
            <a:spLocks noChangeArrowheads="1"/>
          </p:cNvSpPr>
          <p:nvPr/>
        </p:nvSpPr>
        <p:spPr bwMode="auto">
          <a:xfrm>
            <a:off x="2133600" y="4343400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N(P9, P15)</a:t>
            </a:r>
          </a:p>
        </p:txBody>
      </p:sp>
      <p:sp>
        <p:nvSpPr>
          <p:cNvPr id="145442" name="Line 34"/>
          <p:cNvSpPr>
            <a:spLocks noChangeShapeType="1"/>
          </p:cNvSpPr>
          <p:nvPr/>
        </p:nvSpPr>
        <p:spPr bwMode="auto">
          <a:xfrm flipH="1">
            <a:off x="762000" y="5638800"/>
            <a:ext cx="7620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43" name="Text Box 35"/>
          <p:cNvSpPr txBox="1">
            <a:spLocks noChangeArrowheads="1"/>
          </p:cNvSpPr>
          <p:nvPr/>
        </p:nvSpPr>
        <p:spPr bwMode="auto">
          <a:xfrm>
            <a:off x="4648200" y="5334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10. Transfer</a:t>
            </a:r>
          </a:p>
        </p:txBody>
      </p:sp>
      <p:sp>
        <p:nvSpPr>
          <p:cNvPr id="145444" name="Line 36"/>
          <p:cNvSpPr>
            <a:spLocks noChangeShapeType="1"/>
          </p:cNvSpPr>
          <p:nvPr/>
        </p:nvSpPr>
        <p:spPr bwMode="auto">
          <a:xfrm>
            <a:off x="762000" y="6019800"/>
            <a:ext cx="7620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45" name="Text Box 37"/>
          <p:cNvSpPr txBox="1">
            <a:spLocks noChangeArrowheads="1"/>
          </p:cNvSpPr>
          <p:nvPr/>
        </p:nvSpPr>
        <p:spPr bwMode="auto">
          <a:xfrm>
            <a:off x="4648200" y="5715000"/>
            <a:ext cx="77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11. 200</a:t>
            </a:r>
          </a:p>
        </p:txBody>
      </p:sp>
      <p:sp>
        <p:nvSpPr>
          <p:cNvPr id="145446" name="Line 38"/>
          <p:cNvSpPr>
            <a:spLocks noChangeShapeType="1"/>
          </p:cNvSpPr>
          <p:nvPr/>
        </p:nvSpPr>
        <p:spPr bwMode="auto">
          <a:xfrm>
            <a:off x="762000" y="2743200"/>
            <a:ext cx="37338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47" name="Line 39"/>
          <p:cNvSpPr>
            <a:spLocks noChangeShapeType="1"/>
          </p:cNvSpPr>
          <p:nvPr/>
        </p:nvSpPr>
        <p:spPr bwMode="auto">
          <a:xfrm flipH="1">
            <a:off x="762000" y="3048000"/>
            <a:ext cx="37338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48" name="Text Box 40"/>
          <p:cNvSpPr txBox="1">
            <a:spLocks noChangeArrowheads="1"/>
          </p:cNvSpPr>
          <p:nvPr/>
        </p:nvSpPr>
        <p:spPr bwMode="auto">
          <a:xfrm>
            <a:off x="1333500" y="2743200"/>
            <a:ext cx="304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993300"/>
                </a:solidFill>
              </a:rPr>
              <a:t>3+. STUN (ICE candidate gathering)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establishment</a:t>
            </a: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1905000" y="1600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3733800" y="1600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5638800" y="1600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7620000" y="1600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676400" y="12192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P1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3505200" y="12192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P3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5372100" y="12192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P5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7353300" y="12192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P7</a:t>
            </a: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1905000" y="1828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 flipH="1">
            <a:off x="3733800" y="2590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1981200" y="1535113"/>
            <a:ext cx="178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1. Lookup-Peer (P7)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3800475" y="2286000"/>
            <a:ext cx="184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5. 200 (P7 Peer-Info)</a:t>
            </a:r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>
            <a:off x="3733800" y="1981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3810000" y="1687513"/>
            <a:ext cx="178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2. Lookup-Peer (P7)</a:t>
            </a:r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 flipH="1">
            <a:off x="5638800" y="24257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5638800" y="2057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5688013" y="1752600"/>
            <a:ext cx="1785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3. Lookup-Peer (P7)</a:t>
            </a:r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5715000" y="2133600"/>
            <a:ext cx="184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4. 200 (P7 Peer-Info)</a:t>
            </a:r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 flipH="1">
            <a:off x="1905000" y="2743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1905000" y="2438400"/>
            <a:ext cx="184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6. 200 (P7 Peer-Info)</a:t>
            </a: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>
            <a:off x="1905000" y="3429000"/>
            <a:ext cx="5715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 flipH="1">
            <a:off x="1905000" y="3886200"/>
            <a:ext cx="5715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>
            <a:off x="1905000" y="4343400"/>
            <a:ext cx="5715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1905000" y="48768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4075113" y="3124200"/>
            <a:ext cx="954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7. INVITE</a:t>
            </a:r>
          </a:p>
        </p:txBody>
      </p:sp>
      <p:sp>
        <p:nvSpPr>
          <p:cNvPr id="147484" name="Text Box 28"/>
          <p:cNvSpPr txBox="1">
            <a:spLocks noChangeArrowheads="1"/>
          </p:cNvSpPr>
          <p:nvPr/>
        </p:nvSpPr>
        <p:spPr bwMode="auto">
          <a:xfrm>
            <a:off x="4075113" y="3581400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8. 200 Ok</a:t>
            </a:r>
          </a:p>
        </p:txBody>
      </p: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4076700" y="4038600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9"/>
                </a:solidFill>
              </a:rPr>
              <a:t>9. ACK</a:t>
            </a:r>
          </a:p>
        </p:txBody>
      </p:sp>
      <p:sp>
        <p:nvSpPr>
          <p:cNvPr id="147486" name="Text Box 30"/>
          <p:cNvSpPr txBox="1">
            <a:spLocks noChangeArrowheads="1"/>
          </p:cNvSpPr>
          <p:nvPr/>
        </p:nvSpPr>
        <p:spPr bwMode="auto">
          <a:xfrm>
            <a:off x="4114800" y="4572000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993300"/>
                </a:solidFill>
              </a:rPr>
              <a:t>Media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P2P traffic is not devouring the Internet…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 bwMode="auto">
          <a:xfrm>
            <a:off x="508000" y="2451100"/>
            <a:ext cx="1689100" cy="914400"/>
          </a:xfrm>
          <a:prstGeom prst="cloudCallout">
            <a:avLst>
              <a:gd name="adj1" fmla="val 54350"/>
              <a:gd name="adj2" fmla="val 643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steady percentage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 descr="power_consump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4" y="1367514"/>
            <a:ext cx="5541433" cy="4715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2400" y="6121400"/>
            <a:ext cx="3317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http://www.legitreviews.com/article/682/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616700" y="2540000"/>
            <a:ext cx="1689100" cy="1066800"/>
          </a:xfrm>
          <a:prstGeom prst="wedgeRoundRectCallout">
            <a:avLst>
              <a:gd name="adj1" fmla="val -113132"/>
              <a:gd name="adj2" fmla="val -75596"/>
              <a:gd name="adj3" fmla="val 16667"/>
            </a:avLst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Monthly cost =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$37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@ $0.20/kWh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6100"/>
            <a:ext cx="8229600" cy="1770063"/>
          </a:xfrm>
        </p:spPr>
        <p:txBody>
          <a:bodyPr/>
          <a:lstStyle/>
          <a:p>
            <a:r>
              <a:rPr lang="en-US" dirty="0" smtClean="0"/>
              <a:t>Transit bandwidth: $40 Mb/</a:t>
            </a:r>
            <a:r>
              <a:rPr lang="en-US" dirty="0" err="1" smtClean="0"/>
              <a:t>s</a:t>
            </a:r>
            <a:r>
              <a:rPr lang="en-US" dirty="0" smtClean="0"/>
              <a:t>/month ~ $0.125/GB</a:t>
            </a:r>
          </a:p>
          <a:p>
            <a:r>
              <a:rPr lang="en-US" dirty="0" smtClean="0"/>
              <a:t>US </a:t>
            </a:r>
            <a:r>
              <a:rPr lang="en-US" dirty="0" err="1" smtClean="0"/>
              <a:t>colocation</a:t>
            </a:r>
            <a:r>
              <a:rPr lang="en-US" dirty="0" smtClean="0"/>
              <a:t> providers charge $0.30 to $1.75/GB</a:t>
            </a:r>
          </a:p>
          <a:p>
            <a:pPr lvl="1"/>
            <a:r>
              <a:rPr lang="en-US" dirty="0" smtClean="0"/>
              <a:t>e.g., Amazon EC2 $0.17/GB (outbound)</a:t>
            </a:r>
          </a:p>
          <a:p>
            <a:pPr lvl="1"/>
            <a:r>
              <a:rPr lang="en-US" dirty="0" err="1" smtClean="0"/>
              <a:t>CDNs</a:t>
            </a:r>
            <a:r>
              <a:rPr lang="en-US" dirty="0" smtClean="0"/>
              <a:t>: $0.08 to $0.19/GB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P2P08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F420-BD8C-504F-AC45-7BBA26AE66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96949"/>
            <a:ext cx="6400800" cy="3333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10885</TotalTime>
  <Words>4257</Words>
  <Application>Microsoft Office PowerPoint</Application>
  <PresentationFormat>On-screen Show (4:3)</PresentationFormat>
  <Paragraphs>924</Paragraphs>
  <Slides>67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1_Default Design</vt:lpstr>
      <vt:lpstr>Visio</vt:lpstr>
      <vt:lpstr>Engineering peer-to-peer systems</vt:lpstr>
      <vt:lpstr>Overview</vt:lpstr>
      <vt:lpstr>Defining peer-to-peer systems</vt:lpstr>
      <vt:lpstr>P2P systems are …</vt:lpstr>
      <vt:lpstr>Peer-to-peer systems</vt:lpstr>
      <vt:lpstr>Motivation for peer-to-peer systems</vt:lpstr>
      <vt:lpstr>P2P traffic is not devouring the Internet…</vt:lpstr>
      <vt:lpstr>Energy consumption</vt:lpstr>
      <vt:lpstr>Bandwidth costs</vt:lpstr>
      <vt:lpstr>Bandwidth costs</vt:lpstr>
      <vt:lpstr>Bandwidth vs. distance</vt:lpstr>
      <vt:lpstr>Economics of P2P</vt:lpstr>
      <vt:lpstr>Which is greener – P2P vs. server?</vt:lpstr>
      <vt:lpstr>The computation &amp; storage grid</vt:lpstr>
      <vt:lpstr>Mobility</vt:lpstr>
      <vt:lpstr>Reliability</vt:lpstr>
      <vt:lpstr>Security &amp; privacy</vt:lpstr>
      <vt:lpstr>OA&amp;M</vt:lpstr>
      <vt:lpstr>Locality</vt:lpstr>
      <vt:lpstr>P2P video may not scale</vt:lpstr>
      <vt:lpstr>Long-term evolution of P2P networks</vt:lpstr>
      <vt:lpstr>P2P for Voice-over-IP</vt:lpstr>
      <vt:lpstr>The role of SIP proxies</vt:lpstr>
      <vt:lpstr>P2P SIP</vt:lpstr>
      <vt:lpstr>More than a DHT algorithm</vt:lpstr>
      <vt:lpstr>P2P SIP -- components</vt:lpstr>
      <vt:lpstr>P2PSIP architecture</vt:lpstr>
      <vt:lpstr>IETF peer-to-peer efforts</vt:lpstr>
      <vt:lpstr>RELOAD</vt:lpstr>
      <vt:lpstr>Typical residential access</vt:lpstr>
      <vt:lpstr>NAT traversal</vt:lpstr>
      <vt:lpstr>ICE (Interactive Connectivity Establishment)</vt:lpstr>
      <vt:lpstr>OpenVoIP  An Open Peer-to-Peer VoIP and IM System</vt:lpstr>
      <vt:lpstr>Overview</vt:lpstr>
      <vt:lpstr>A Peer-to-Peer VoIP and IM System</vt:lpstr>
      <vt:lpstr>Why P2P?</vt:lpstr>
      <vt:lpstr>Why not Skype?</vt:lpstr>
      <vt:lpstr>Why not OpenDHT?</vt:lpstr>
      <vt:lpstr>Design Challenges</vt:lpstr>
      <vt:lpstr>Design Challenges</vt:lpstr>
      <vt:lpstr>OpenVoIP</vt:lpstr>
      <vt:lpstr>OpenVoIP architecture</vt:lpstr>
      <vt:lpstr>Peer-to-Peer Protocol (P2PP)</vt:lpstr>
      <vt:lpstr>Peer-to-Peer Protocol (P2PP)</vt:lpstr>
      <vt:lpstr>OpenVoIP features</vt:lpstr>
      <vt:lpstr>OpenVoIP snapshots</vt:lpstr>
      <vt:lpstr>OpenVoIP snapshots</vt:lpstr>
      <vt:lpstr>OpenVoIP snapshots</vt:lpstr>
      <vt:lpstr>OpenVoIP snapshots</vt:lpstr>
      <vt:lpstr>OpenVoIP snapshots</vt:lpstr>
      <vt:lpstr>Why calls may fail in OpenVoIP?</vt:lpstr>
      <vt:lpstr>Facts of Peer-to-Peer Life</vt:lpstr>
      <vt:lpstr>OpenVoIP: Key techniques</vt:lpstr>
      <vt:lpstr>OpenVoIP: Debugging</vt:lpstr>
      <vt:lpstr>Implementation issues</vt:lpstr>
      <vt:lpstr>Combining Bonjour/mDNS and peer-to-peer systems</vt:lpstr>
      <vt:lpstr>Four stages of dynamic p2p systems</vt:lpstr>
      <vt:lpstr>Zeroconf: solution for bootstrapping</vt:lpstr>
      <vt:lpstr>DNS-SD/mDNS overview</vt:lpstr>
      <vt:lpstr>z2z: Zeroconf-to-Zeroconf interconnection</vt:lpstr>
      <vt:lpstr>Demo: global iTunes sharing</vt:lpstr>
      <vt:lpstr>How z2z works (exporting)</vt:lpstr>
      <vt:lpstr>How z2z works (importing)</vt:lpstr>
      <vt:lpstr>z2z implementation</vt:lpstr>
      <vt:lpstr>Conclusion</vt:lpstr>
      <vt:lpstr>Join</vt:lpstr>
      <vt:lpstr>Call establishment</vt:lpstr>
    </vt:vector>
  </TitlesOfParts>
  <Manager/>
  <Company>Columbia University</Company>
  <LinksUpToDate>false</LinksUpToDate>
  <SharedDoc>false</SharedDoc>
  <HyperlinkBase/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 as infrastructure</dc:title>
  <dc:subject/>
  <dc:creator>Henning Schulzrinne</dc:creator>
  <cp:keywords/>
  <dc:description/>
  <cp:lastModifiedBy>Henning Schulzrinne</cp:lastModifiedBy>
  <cp:revision>154</cp:revision>
  <dcterms:created xsi:type="dcterms:W3CDTF">2008-09-08T15:32:16Z</dcterms:created>
  <dcterms:modified xsi:type="dcterms:W3CDTF">2008-09-08T15:53:16Z</dcterms:modified>
  <cp:category/>
</cp:coreProperties>
</file>