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handoutMasters/handoutMaster1.xml" ContentType="application/vnd.openxmlformats-officedocument.presentationml.handoutMaster+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05" d="100"/>
          <a:sy n="105" d="100"/>
        </p:scale>
        <p:origin x="-98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notesMaster" Target="notesMasters/notesMaster1.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404684-A1E9-E84F-8D82-F1879D474B0D}" type="datetimeFigureOut">
              <a:rPr lang="en-US" smtClean="0"/>
              <a:t>7/29/08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007450-37C4-134C-A95C-66664233B249}"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7641A-CF6B-6C4E-9039-DCD5E3E07751}" type="datetimeFigureOut">
              <a:rPr lang="en-US" smtClean="0"/>
              <a:t>7/29/08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3C964-1773-C44F-AEE9-809D04789F9C}"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7/29/08</a:t>
            </a:r>
            <a:endParaRPr lang="en-US"/>
          </a:p>
        </p:txBody>
      </p:sp>
      <p:sp>
        <p:nvSpPr>
          <p:cNvPr id="6" name="Footer Placeholder 5"/>
          <p:cNvSpPr>
            <a:spLocks noGrp="1"/>
          </p:cNvSpPr>
          <p:nvPr>
            <p:ph type="ftr" sz="quarter" idx="11"/>
          </p:nvPr>
        </p:nvSpPr>
        <p:spPr/>
        <p:txBody>
          <a:bodyPr/>
          <a:lstStyle/>
          <a:p>
            <a:r>
              <a:rPr lang="en-US" smtClean="0"/>
              <a:t>ECRIT - IETF 72 (Dublin)</a:t>
            </a:r>
            <a:endParaRPr lang="en-US"/>
          </a:p>
        </p:txBody>
      </p:sp>
      <p:sp>
        <p:nvSpPr>
          <p:cNvPr id="7" name="Slide Number Placeholder 6"/>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7/29/08</a:t>
            </a:r>
            <a:endParaRPr lang="en-US"/>
          </a:p>
        </p:txBody>
      </p:sp>
      <p:sp>
        <p:nvSpPr>
          <p:cNvPr id="8" name="Footer Placeholder 7"/>
          <p:cNvSpPr>
            <a:spLocks noGrp="1"/>
          </p:cNvSpPr>
          <p:nvPr>
            <p:ph type="ftr" sz="quarter" idx="11"/>
          </p:nvPr>
        </p:nvSpPr>
        <p:spPr/>
        <p:txBody>
          <a:bodyPr/>
          <a:lstStyle/>
          <a:p>
            <a:r>
              <a:rPr lang="en-US" smtClean="0"/>
              <a:t>ECRIT - IETF 72 (Dublin)</a:t>
            </a:r>
            <a:endParaRPr lang="en-US"/>
          </a:p>
        </p:txBody>
      </p:sp>
      <p:sp>
        <p:nvSpPr>
          <p:cNvPr id="9" name="Slide Number Placeholder 8"/>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7/29/08</a:t>
            </a:r>
            <a:endParaRPr lang="en-US"/>
          </a:p>
        </p:txBody>
      </p:sp>
      <p:sp>
        <p:nvSpPr>
          <p:cNvPr id="4" name="Footer Placeholder 3"/>
          <p:cNvSpPr>
            <a:spLocks noGrp="1"/>
          </p:cNvSpPr>
          <p:nvPr>
            <p:ph type="ftr" sz="quarter" idx="11"/>
          </p:nvPr>
        </p:nvSpPr>
        <p:spPr/>
        <p:txBody>
          <a:bodyPr/>
          <a:lstStyle/>
          <a:p>
            <a:r>
              <a:rPr lang="en-US" smtClean="0"/>
              <a:t>ECRIT - IETF 72 (Dublin)</a:t>
            </a:r>
            <a:endParaRPr lang="en-US"/>
          </a:p>
        </p:txBody>
      </p:sp>
      <p:sp>
        <p:nvSpPr>
          <p:cNvPr id="5" name="Slide Number Placeholder 4"/>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7/29/08</a:t>
            </a:r>
            <a:endParaRPr lang="en-US"/>
          </a:p>
        </p:txBody>
      </p:sp>
      <p:sp>
        <p:nvSpPr>
          <p:cNvPr id="3" name="Footer Placeholder 2"/>
          <p:cNvSpPr>
            <a:spLocks noGrp="1"/>
          </p:cNvSpPr>
          <p:nvPr>
            <p:ph type="ftr" sz="quarter" idx="11"/>
          </p:nvPr>
        </p:nvSpPr>
        <p:spPr/>
        <p:txBody>
          <a:bodyPr/>
          <a:lstStyle/>
          <a:p>
            <a:r>
              <a:rPr lang="en-US" smtClean="0"/>
              <a:t>ECRIT - IETF 72 (Dublin)</a:t>
            </a:r>
            <a:endParaRPr lang="en-US"/>
          </a:p>
        </p:txBody>
      </p:sp>
      <p:sp>
        <p:nvSpPr>
          <p:cNvPr id="4" name="Slide Number Placeholder 3"/>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7/29/08</a:t>
            </a:r>
            <a:endParaRPr lang="en-US"/>
          </a:p>
        </p:txBody>
      </p:sp>
      <p:sp>
        <p:nvSpPr>
          <p:cNvPr id="6" name="Footer Placeholder 5"/>
          <p:cNvSpPr>
            <a:spLocks noGrp="1"/>
          </p:cNvSpPr>
          <p:nvPr>
            <p:ph type="ftr" sz="quarter" idx="11"/>
          </p:nvPr>
        </p:nvSpPr>
        <p:spPr/>
        <p:txBody>
          <a:bodyPr/>
          <a:lstStyle/>
          <a:p>
            <a:r>
              <a:rPr lang="en-US" smtClean="0"/>
              <a:t>ECRIT - IETF 72 (Dublin)</a:t>
            </a:r>
            <a:endParaRPr lang="en-US"/>
          </a:p>
        </p:txBody>
      </p:sp>
      <p:sp>
        <p:nvSpPr>
          <p:cNvPr id="7" name="Slide Number Placeholder 6"/>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7/29/08</a:t>
            </a:r>
            <a:endParaRPr lang="en-US"/>
          </a:p>
        </p:txBody>
      </p:sp>
      <p:sp>
        <p:nvSpPr>
          <p:cNvPr id="6" name="Footer Placeholder 5"/>
          <p:cNvSpPr>
            <a:spLocks noGrp="1"/>
          </p:cNvSpPr>
          <p:nvPr>
            <p:ph type="ftr" sz="quarter" idx="11"/>
          </p:nvPr>
        </p:nvSpPr>
        <p:spPr/>
        <p:txBody>
          <a:bodyPr/>
          <a:lstStyle/>
          <a:p>
            <a:r>
              <a:rPr lang="en-US" smtClean="0"/>
              <a:t>ECRIT - IETF 72 (Dublin)</a:t>
            </a:r>
            <a:endParaRPr lang="en-US"/>
          </a:p>
        </p:txBody>
      </p:sp>
      <p:sp>
        <p:nvSpPr>
          <p:cNvPr id="7" name="Slide Number Placeholder 6"/>
          <p:cNvSpPr>
            <a:spLocks noGrp="1"/>
          </p:cNvSpPr>
          <p:nvPr>
            <p:ph type="sldNum" sz="quarter" idx="12"/>
          </p:nvPr>
        </p:nvSpPr>
        <p:spPr/>
        <p:txBody>
          <a:bodyPr/>
          <a:lstStyle/>
          <a:p>
            <a:fld id="{AC444CCD-82DF-054A-ABA2-8CAA2E6D2D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7/29/08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ECRIT - IETF 72 (Dublin)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444CCD-82DF-054A-ABA2-8CAA2E6D2D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DISCUSS on draft-ietf-ecrit-mapping-arch-</a:t>
            </a:r>
            <a:r>
              <a:rPr lang="en-US" dirty="0" smtClean="0"/>
              <a:t>03</a:t>
            </a:r>
            <a:endParaRPr lang="en-US" dirty="0"/>
          </a:p>
        </p:txBody>
      </p:sp>
      <p:sp>
        <p:nvSpPr>
          <p:cNvPr id="3" name="Subtitle 2"/>
          <p:cNvSpPr>
            <a:spLocks noGrp="1"/>
          </p:cNvSpPr>
          <p:nvPr>
            <p:ph type="subTitle" idx="1"/>
          </p:nvPr>
        </p:nvSpPr>
        <p:spPr/>
        <p:txBody>
          <a:bodyPr/>
          <a:lstStyle/>
          <a:p>
            <a:r>
              <a:rPr lang="en-US" dirty="0" smtClean="0"/>
              <a:t>Henning Schulzrinne</a:t>
            </a:r>
          </a:p>
          <a:p>
            <a:r>
              <a:rPr lang="en-US" dirty="0" smtClean="0"/>
              <a:t>Columbia University</a:t>
            </a:r>
          </a:p>
          <a:p>
            <a:r>
              <a:rPr lang="en-US" sz="1800" dirty="0" err="1" smtClean="0"/>
              <a:t>hgs@cs.columbia.edu</a:t>
            </a:r>
            <a:endParaRPr lang="en-US" sz="1800" dirty="0"/>
          </a:p>
        </p:txBody>
      </p:sp>
      <p:sp>
        <p:nvSpPr>
          <p:cNvPr id="4" name="Date Placeholder 3"/>
          <p:cNvSpPr>
            <a:spLocks noGrp="1"/>
          </p:cNvSpPr>
          <p:nvPr>
            <p:ph type="dt" sz="half" idx="10"/>
          </p:nvPr>
        </p:nvSpPr>
        <p:spPr/>
        <p:txBody>
          <a:bodyPr/>
          <a:lstStyle/>
          <a:p>
            <a:r>
              <a:rPr lang="en-US" smtClean="0"/>
              <a:t>7/29/08</a:t>
            </a:r>
            <a:endParaRPr lang="en-US"/>
          </a:p>
        </p:txBody>
      </p:sp>
      <p:sp>
        <p:nvSpPr>
          <p:cNvPr id="5" name="Slide Number Placeholder 4"/>
          <p:cNvSpPr>
            <a:spLocks noGrp="1"/>
          </p:cNvSpPr>
          <p:nvPr>
            <p:ph type="sldNum" sz="quarter" idx="12"/>
          </p:nvPr>
        </p:nvSpPr>
        <p:spPr/>
        <p:txBody>
          <a:bodyPr/>
          <a:lstStyle/>
          <a:p>
            <a:fld id="{AC444CCD-82DF-054A-ABA2-8CAA2E6D2D15}" type="slidenum">
              <a:rPr lang="en-US" smtClean="0"/>
              <a:t>1</a:t>
            </a:fld>
            <a:endParaRPr lang="en-US"/>
          </a:p>
        </p:txBody>
      </p:sp>
      <p:sp>
        <p:nvSpPr>
          <p:cNvPr id="6" name="Footer Placeholder 5"/>
          <p:cNvSpPr>
            <a:spLocks noGrp="1"/>
          </p:cNvSpPr>
          <p:nvPr>
            <p:ph type="ftr" sz="quarter" idx="11"/>
          </p:nvPr>
        </p:nvSpPr>
        <p:spPr/>
        <p:txBody>
          <a:bodyPr/>
          <a:lstStyle/>
          <a:p>
            <a:r>
              <a:rPr lang="en-US" smtClean="0"/>
              <a:t>ECRIT - IETF 72 (Dublin)</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Regions</a:t>
            </a:r>
            <a:endParaRPr lang="en-US" dirty="0"/>
          </a:p>
        </p:txBody>
      </p:sp>
      <p:sp>
        <p:nvSpPr>
          <p:cNvPr id="3" name="Content Placeholder 2"/>
          <p:cNvSpPr>
            <a:spLocks noGrp="1"/>
          </p:cNvSpPr>
          <p:nvPr>
            <p:ph idx="1"/>
          </p:nvPr>
        </p:nvSpPr>
        <p:spPr/>
        <p:txBody>
          <a:bodyPr/>
          <a:lstStyle/>
          <a:p>
            <a:r>
              <a:rPr lang="en-US" i="1" dirty="0"/>
              <a:t>My understanding is the queries supported here need to match the queries possible in LOST. If this is incorrect, please let me know. Right now this document does not allow the Polygon, Circle, Ellipse, </a:t>
            </a:r>
            <a:r>
              <a:rPr lang="en-US" i="1" dirty="0" err="1"/>
              <a:t>ArcBand</a:t>
            </a:r>
            <a:r>
              <a:rPr lang="en-US" i="1" dirty="0"/>
              <a:t> that are allowed in Lost</a:t>
            </a:r>
            <a:r>
              <a:rPr lang="en-US" i="1" dirty="0" smtClean="0"/>
              <a:t>.</a:t>
            </a:r>
          </a:p>
          <a:p>
            <a:r>
              <a:rPr lang="en-US" dirty="0" smtClean="0"/>
              <a:t>Synchronization problem; fixed.</a:t>
            </a:r>
            <a:endParaRPr lang="en-US" dirty="0"/>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regions</a:t>
            </a:r>
            <a:endParaRPr lang="en-US" dirty="0"/>
          </a:p>
        </p:txBody>
      </p:sp>
      <p:sp>
        <p:nvSpPr>
          <p:cNvPr id="3" name="Content Placeholder 2"/>
          <p:cNvSpPr>
            <a:spLocks noGrp="1"/>
          </p:cNvSpPr>
          <p:nvPr>
            <p:ph idx="1"/>
          </p:nvPr>
        </p:nvSpPr>
        <p:spPr/>
        <p:txBody>
          <a:bodyPr>
            <a:normAutofit fontScale="77500" lnSpcReduction="20000"/>
          </a:bodyPr>
          <a:lstStyle/>
          <a:p>
            <a:r>
              <a:rPr lang="en-US" i="1" dirty="0"/>
              <a:t>We need to have this document in sync with LOST about what shapes are allowed in a location. Right now Lost seems to allow Point, Polygon, Circle, Ellipse, </a:t>
            </a:r>
            <a:r>
              <a:rPr lang="en-US" i="1" dirty="0" err="1"/>
              <a:t>ArcBand</a:t>
            </a:r>
            <a:r>
              <a:rPr lang="en-US" i="1" dirty="0"/>
              <a:t>.   Coverage regions are described by sets of polygons enclosing</a:t>
            </a:r>
            <a:r>
              <a:rPr lang="en-US" i="1" dirty="0" smtClean="0"/>
              <a:t> contiguous </a:t>
            </a:r>
            <a:r>
              <a:rPr lang="en-US" i="1" dirty="0"/>
              <a:t>geographic areas or by descriptors enumerating groups of</a:t>
            </a:r>
            <a:r>
              <a:rPr lang="en-US" i="1" dirty="0" smtClean="0"/>
              <a:t> civic </a:t>
            </a:r>
            <a:r>
              <a:rPr lang="en-US" i="1" dirty="0"/>
              <a:t>locations.  For the former, the </a:t>
            </a:r>
            <a:r>
              <a:rPr lang="en-US" i="1" dirty="0" err="1"/>
              <a:t>LoST</a:t>
            </a:r>
            <a:r>
              <a:rPr lang="en-US" i="1" dirty="0"/>
              <a:t> server performs a point</a:t>
            </a:r>
            <a:r>
              <a:rPr lang="en-US" i="1" dirty="0" smtClean="0"/>
              <a:t>-in</a:t>
            </a:r>
            <a:r>
              <a:rPr lang="en-US" i="1" dirty="0"/>
              <a:t>-polygon operation to find the polygon that contains the query   point.  (More complicated geometric matching algorithms may be added   in the future.) The forest guides need to decide which coverage region the query is in. I think the WG need to use the same algorithm that the LOST servers use or it is possible to miss the correct tree.</a:t>
            </a:r>
            <a:r>
              <a:rPr lang="en-US" dirty="0"/>
              <a:t>	</a:t>
            </a:r>
            <a:endParaRPr lang="en-US" dirty="0" smtClean="0"/>
          </a:p>
          <a:p>
            <a:r>
              <a:rPr lang="en-US" dirty="0" smtClean="0"/>
              <a:t>Agreed; needs wording.</a:t>
            </a:r>
            <a:endParaRPr lang="en-US" dirty="0"/>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Experimental?</a:t>
            </a:r>
            <a:endParaRPr lang="en-US" dirty="0"/>
          </a:p>
        </p:txBody>
      </p:sp>
      <p:sp>
        <p:nvSpPr>
          <p:cNvPr id="3" name="Content Placeholder 2"/>
          <p:cNvSpPr>
            <a:spLocks noGrp="1"/>
          </p:cNvSpPr>
          <p:nvPr>
            <p:ph idx="1"/>
          </p:nvPr>
        </p:nvSpPr>
        <p:spPr/>
        <p:txBody>
          <a:bodyPr/>
          <a:lstStyle/>
          <a:p>
            <a:r>
              <a:rPr lang="en-US" i="1" dirty="0"/>
              <a:t>Looking at </a:t>
            </a:r>
            <a:r>
              <a:rPr lang="en-US" i="1" dirty="0" err="1"/>
              <a:t>http://www.ietf.org/u/ietfchair/info-exp.html</a:t>
            </a:r>
            <a:r>
              <a:rPr lang="en-US" i="1" dirty="0"/>
              <a:t>   (especially Guideline 3), I wonder why this is not Experimental.	</a:t>
            </a:r>
            <a:endParaRPr lang="en-US" i="1" dirty="0" smtClean="0"/>
          </a:p>
          <a:p>
            <a:r>
              <a:rPr lang="en-US" dirty="0" smtClean="0"/>
              <a:t>WG decision</a:t>
            </a:r>
            <a:endParaRPr lang="en-US" dirty="0"/>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a:t>
            </a:r>
            <a:endParaRPr lang="en-US" dirty="0"/>
          </a:p>
        </p:txBody>
      </p:sp>
      <p:sp>
        <p:nvSpPr>
          <p:cNvPr id="3" name="Content Placeholder 2"/>
          <p:cNvSpPr>
            <a:spLocks noGrp="1"/>
          </p:cNvSpPr>
          <p:nvPr>
            <p:ph idx="1"/>
          </p:nvPr>
        </p:nvSpPr>
        <p:spPr/>
        <p:txBody>
          <a:bodyPr>
            <a:normAutofit fontScale="77500" lnSpcReduction="20000"/>
          </a:bodyPr>
          <a:lstStyle/>
          <a:p>
            <a:r>
              <a:rPr lang="en-US" i="1" dirty="0"/>
              <a:t>One thing that I would have wished as a reader is more clarity on the organization of mapping information at the beginning of the document.  The described architecture uses "forest guides" and trees of </a:t>
            </a:r>
            <a:r>
              <a:rPr lang="en-US" i="1" dirty="0" err="1"/>
              <a:t>LoST</a:t>
            </a:r>
            <a:r>
              <a:rPr lang="en-US" i="1" dirty="0"/>
              <a:t> servers for mapping resolution.  It would be helpful for the reader if the document would define forest guides as the top level of a single conceptual hierarchy, which, at lower levels, branches into what is called "trees" in the document</a:t>
            </a:r>
            <a:r>
              <a:rPr lang="en-US" i="1" dirty="0" smtClean="0"/>
              <a:t>.</a:t>
            </a:r>
          </a:p>
          <a:p>
            <a:r>
              <a:rPr lang="en-US" i="1" dirty="0" smtClean="0"/>
              <a:t>The </a:t>
            </a:r>
            <a:r>
              <a:rPr lang="en-US" i="1" dirty="0"/>
              <a:t>reader may wonder why the forest guides in figure 1 are interconnected.  It may be worthwhile to explicitly state that these connections symbolize the optional synchronization protocol that may be executed between them</a:t>
            </a:r>
            <a:r>
              <a:rPr lang="en-US" i="1" dirty="0" smtClean="0"/>
              <a:t>.</a:t>
            </a:r>
          </a:p>
          <a:p>
            <a:r>
              <a:rPr lang="en-US" dirty="0" smtClean="0"/>
              <a:t>Agreed.</a:t>
            </a:r>
            <a:endParaRPr lang="en-US" dirty="0"/>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i="1" dirty="0" smtClean="0"/>
              <a:t>TLS</a:t>
            </a:r>
            <a:r>
              <a:rPr lang="en-US" i="1" dirty="0"/>
              <a:t>, CMS and XML digital signatures should be informative references.	</a:t>
            </a:r>
            <a:endParaRPr lang="en-US" i="1" dirty="0" smtClean="0"/>
          </a:p>
          <a:p>
            <a:r>
              <a:rPr lang="en-US" dirty="0" smtClean="0"/>
              <a:t>Yup.</a:t>
            </a:r>
            <a:endParaRPr lang="en-US" dirty="0"/>
          </a:p>
        </p:txBody>
      </p:sp>
      <p:sp>
        <p:nvSpPr>
          <p:cNvPr id="4" name="Date Placeholder 3"/>
          <p:cNvSpPr>
            <a:spLocks noGrp="1"/>
          </p:cNvSpPr>
          <p:nvPr>
            <p:ph type="dt" sz="half" idx="10"/>
          </p:nvPr>
        </p:nvSpPr>
        <p:spPr/>
        <p:txBody>
          <a:bodyPr/>
          <a:lstStyle/>
          <a:p>
            <a:r>
              <a:rPr lang="en-US" smtClean="0"/>
              <a:t>7/29/08</a:t>
            </a:r>
            <a:endParaRPr lang="en-US"/>
          </a:p>
        </p:txBody>
      </p:sp>
      <p:sp>
        <p:nvSpPr>
          <p:cNvPr id="5" name="Footer Placeholder 4"/>
          <p:cNvSpPr>
            <a:spLocks noGrp="1"/>
          </p:cNvSpPr>
          <p:nvPr>
            <p:ph type="ftr" sz="quarter" idx="11"/>
          </p:nvPr>
        </p:nvSpPr>
        <p:spPr/>
        <p:txBody>
          <a:bodyPr/>
          <a:lstStyle/>
          <a:p>
            <a:r>
              <a:rPr lang="en-US" smtClean="0"/>
              <a:t>ECRIT - IETF 72 (Dublin)</a:t>
            </a:r>
            <a:endParaRPr lang="en-US"/>
          </a:p>
        </p:txBody>
      </p:sp>
      <p:sp>
        <p:nvSpPr>
          <p:cNvPr id="6" name="Slide Number Placeholder 5"/>
          <p:cNvSpPr>
            <a:spLocks noGrp="1"/>
          </p:cNvSpPr>
          <p:nvPr>
            <p:ph type="sldNum" sz="quarter" idx="12"/>
          </p:nvPr>
        </p:nvSpPr>
        <p:spPr/>
        <p:txBody>
          <a:bodyPr/>
          <a:lstStyle/>
          <a:p>
            <a:fld id="{AC444CCD-82DF-054A-ABA2-8CAA2E6D2D15}" type="slidenum">
              <a:rPr lang="en-US" smtClean="0"/>
              <a:t>6</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TotalTime>
  <Words>495</Words>
  <Application>Microsoft Macintosh PowerPoint</Application>
  <PresentationFormat>On-screen Show (4:3)</PresentationFormat>
  <Paragraphs>38</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DISCUSS on draft-ietf-ecrit-mapping-arch-03</vt:lpstr>
      <vt:lpstr>Regions</vt:lpstr>
      <vt:lpstr>Coverage regions</vt:lpstr>
      <vt:lpstr>Experimental?</vt:lpstr>
      <vt:lpstr>Comment</vt:lpstr>
      <vt:lpstr>References</vt:lpstr>
    </vt:vector>
  </TitlesOfParts>
  <Company>Columbia University</Company>
  <LinksUpToDate>false</LinksUpToDate>
  <SharedDoc>false</SharedDoc>
  <HyperlinksChanged>false</HyperlinksChanged>
  <AppVersion>12.0257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 on draft-ietf-ecrit-mapping-arch-03</dc:title>
  <dc:creator>Henning Schulzrinne</dc:creator>
  <cp:lastModifiedBy>Henning Schulzrinne</cp:lastModifiedBy>
  <cp:revision>1</cp:revision>
  <dcterms:created xsi:type="dcterms:W3CDTF">2008-07-29T12:41:43Z</dcterms:created>
  <dcterms:modified xsi:type="dcterms:W3CDTF">2008-07-29T12:54:39Z</dcterms:modified>
</cp:coreProperties>
</file>