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handoutMasterIdLst>
    <p:handoutMasterId r:id="rId39"/>
  </p:handoutMasterIdLst>
  <p:sldIdLst>
    <p:sldId id="284" r:id="rId2"/>
    <p:sldId id="256" r:id="rId3"/>
    <p:sldId id="257" r:id="rId4"/>
    <p:sldId id="264" r:id="rId5"/>
    <p:sldId id="258" r:id="rId6"/>
    <p:sldId id="265" r:id="rId7"/>
    <p:sldId id="263" r:id="rId8"/>
    <p:sldId id="289" r:id="rId9"/>
    <p:sldId id="259" r:id="rId10"/>
    <p:sldId id="282" r:id="rId11"/>
    <p:sldId id="266" r:id="rId12"/>
    <p:sldId id="267" r:id="rId13"/>
    <p:sldId id="268" r:id="rId14"/>
    <p:sldId id="288" r:id="rId15"/>
    <p:sldId id="269" r:id="rId16"/>
    <p:sldId id="274" r:id="rId17"/>
    <p:sldId id="270" r:id="rId18"/>
    <p:sldId id="281" r:id="rId19"/>
    <p:sldId id="291" r:id="rId20"/>
    <p:sldId id="261" r:id="rId21"/>
    <p:sldId id="273" r:id="rId22"/>
    <p:sldId id="279" r:id="rId23"/>
    <p:sldId id="290" r:id="rId24"/>
    <p:sldId id="283" r:id="rId25"/>
    <p:sldId id="280" r:id="rId26"/>
    <p:sldId id="286" r:id="rId27"/>
    <p:sldId id="278" r:id="rId28"/>
    <p:sldId id="262" r:id="rId29"/>
    <p:sldId id="277" r:id="rId30"/>
    <p:sldId id="287" r:id="rId31"/>
    <p:sldId id="271" r:id="rId32"/>
    <p:sldId id="272" r:id="rId33"/>
    <p:sldId id="260" r:id="rId34"/>
    <p:sldId id="276" r:id="rId35"/>
    <p:sldId id="285" r:id="rId36"/>
    <p:sldId id="275" r:id="rId3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clrMru>
    <a:srgbClr val="FFFF00"/>
    <a:srgbClr val="009999"/>
    <a:srgbClr val="FF9933"/>
    <a:srgbClr val="FF0066"/>
    <a:srgbClr val="66FF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86" d="100"/>
          <a:sy n="86" d="100"/>
        </p:scale>
        <p:origin x="-106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viewProps" Target="view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bleStyles" Target="tableStyles.xml"/><Relationship Id="rId4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notesMaster" Target="notesMasters/notesMaster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D5E0636-91D9-0F47-96FF-2B0FB38C8C63}" type="datetimeFigureOut">
              <a:rPr lang="en-US" smtClean="0"/>
              <a:pPr/>
              <a:t>9/12/08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2D030F9-8083-8D4B-AD5E-2A7DC0A5FB0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75BE902-A2F6-BE47-BEE7-C2D58AE17FA5}" type="datetimeFigureOut">
              <a:rPr lang="en-US" smtClean="0"/>
              <a:pPr/>
              <a:t>9/12/08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62A334ED-24E4-1340-8CD3-7BF3A0F5E01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311A6-7D43-E44A-9392-DC357F758B01}" type="slidenum">
              <a:rPr lang="en-US"/>
              <a:pPr/>
              <a:t>11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3013558-7B2F-1F4C-99A6-F380EECB2F2C}" type="slidenum">
              <a:rPr lang="en-US"/>
              <a:pPr/>
              <a:t>13</a:t>
            </a:fld>
            <a:endParaRPr lang="en-US"/>
          </a:p>
        </p:txBody>
      </p:sp>
      <p:sp>
        <p:nvSpPr>
          <p:cNvPr id="5122"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anchor="b">
            <a:prstTxWarp prst="textNoShape">
              <a:avLst/>
            </a:prstTxWarp>
          </a:bodyPr>
          <a:lstStyle/>
          <a:p>
            <a:pPr algn="r">
              <a:spcBef>
                <a:spcPct val="20000"/>
              </a:spcBef>
            </a:pPr>
            <a:fld id="{762CF5CE-51D7-E846-9886-C792A7F2E922}" type="slidenum">
              <a:rPr lang="en-US" sz="1200">
                <a:latin typeface="Times New Roman" pitchFamily="-108" charset="0"/>
                <a:ea typeface="Times New Roman" pitchFamily="-108" charset="0"/>
                <a:cs typeface="Times New Roman" pitchFamily="-108" charset="0"/>
              </a:rPr>
              <a:pPr algn="r">
                <a:spcBef>
                  <a:spcPct val="20000"/>
                </a:spcBef>
              </a:pPr>
              <a:t>13</a:t>
            </a:fld>
            <a:endParaRPr lang="en-US" sz="1200">
              <a:latin typeface="Times New Roman" pitchFamily="-108" charset="0"/>
              <a:ea typeface="Times New Roman" pitchFamily="-108" charset="0"/>
              <a:cs typeface="Times New Roman" pitchFamily="-10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xfrm>
            <a:off x="1219200" y="3257550"/>
            <a:ext cx="6705600" cy="30861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0A14B-579F-4245-A273-F3786C26A635}" type="slidenum">
              <a:rPr lang="en-US"/>
              <a:pPr/>
              <a:t>16</a:t>
            </a:fld>
            <a:endParaRPr lang="en-US"/>
          </a:p>
        </p:txBody>
      </p:sp>
      <p:sp>
        <p:nvSpPr>
          <p:cNvPr id="1616898" name="Rectangle 2"/>
          <p:cNvSpPr>
            <a:spLocks noGrp="1" noRot="1" noChangeAspect="1" noChangeArrowheads="1" noTextEdit="1"/>
          </p:cNvSpPr>
          <p:nvPr>
            <p:ph type="sldImg"/>
          </p:nvPr>
        </p:nvSpPr>
        <p:spPr>
          <a:xfrm>
            <a:off x="2859088" y="514350"/>
            <a:ext cx="3425825" cy="2570163"/>
          </a:xfrm>
          <a:ln/>
        </p:spPr>
      </p:sp>
      <p:sp>
        <p:nvSpPr>
          <p:cNvPr id="1616899" name="Rectangle 3"/>
          <p:cNvSpPr>
            <a:spLocks noGrp="1" noChangeArrowheads="1"/>
          </p:cNvSpPr>
          <p:nvPr>
            <p:ph type="body" idx="1"/>
          </p:nvPr>
        </p:nvSpPr>
        <p:spPr/>
        <p:txBody>
          <a:bodyPr/>
          <a:lstStyle/>
          <a:p>
            <a:r>
              <a:rPr lang="en-US" dirty="0"/>
              <a:t>"Communication-Based Design of Multi-Core Systems-on-Chip and Distributed Embedded Systems”</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1A49B-D12C-934D-8220-51DDF6C35723}" type="slidenum">
              <a:rPr lang="en-US"/>
              <a:pPr/>
              <a:t>21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68594-B891-9D43-907A-7C5FE6FC7966}" type="slidenum">
              <a:rPr lang="en-US"/>
              <a:pPr/>
              <a:t>23</a:t>
            </a:fld>
            <a:endParaRPr lang="en-US"/>
          </a:p>
        </p:txBody>
      </p:sp>
      <p:sp>
        <p:nvSpPr>
          <p:cNvPr id="6146" name="Rectangle 2"/>
          <p:cNvSpPr>
            <a:spLocks noRo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DA01A4C9-96A7-2748-A93D-F13924F19E12}" type="slidenum">
              <a:rPr lang="en-US" altLang="ja-JP">
                <a:latin typeface="Times New Roman" pitchFamily="-106" charset="0"/>
                <a:cs typeface="ＭＳ Ｐゴシック" pitchFamily="-106" charset="-128"/>
              </a:rPr>
              <a:pPr/>
              <a:t>24</a:t>
            </a:fld>
            <a:endParaRPr lang="en-US" altLang="ja-JP">
              <a:latin typeface="Times New Roman" pitchFamily="-106" charset="0"/>
              <a:cs typeface="ＭＳ Ｐゴシック" pitchFamily="-106"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ja-JP" alt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6C91C7E-0B10-4F99-9204-75B8EF7E1AD0}" type="slidenum">
              <a:rPr lang="en-GB"/>
              <a:pPr/>
              <a:t>26</a:t>
            </a:fld>
            <a:endParaRPr lang="en-GB"/>
          </a:p>
        </p:txBody>
      </p:sp>
      <p:sp>
        <p:nvSpPr>
          <p:cNvPr id="41985" name="Rectangle 1"/>
          <p:cNvSpPr txBox="1">
            <a:spLocks noGrp="1" noRot="1" noChangeAspect="1" noChangeArrowheads="1"/>
          </p:cNvSpPr>
          <p:nvPr>
            <p:ph type="sldImg"/>
          </p:nvPr>
        </p:nvSpPr>
        <p:spPr bwMode="auto">
          <a:xfrm>
            <a:off x="2857500" y="520700"/>
            <a:ext cx="3429000" cy="2571750"/>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915147" y="3256902"/>
            <a:ext cx="7315575" cy="3085883"/>
          </a:xfrm>
          <a:prstGeom prst="rect">
            <a:avLst/>
          </a:prstGeom>
          <a:noFill/>
          <a:ln>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ln>
            <a:miter lim="800000"/>
            <a:headEnd/>
            <a:tailEnd/>
          </a:ln>
        </p:spPr>
        <p:txBody>
          <a:bodyPr/>
          <a:lstStyle/>
          <a:p>
            <a:fld id="{EBBD41C3-577E-5A48-B95C-DEACEB953143}" type="slidenum">
              <a:rPr lang="en-US"/>
              <a:pPr/>
              <a:t>33</a:t>
            </a:fld>
            <a:endParaRPr lang="en-US"/>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00" name="Rectangle 3"/>
          <p:cNvSpPr>
            <a:spLocks noGrp="1" noChangeArrowheads="1"/>
          </p:cNvSpPr>
          <p:nvPr>
            <p:ph type="body" idx="1"/>
          </p:nvPr>
        </p:nvSpPr>
        <p:spPr bwMode="auto">
          <a:noFill/>
        </p:spPr>
        <p:txBody>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6D7191-EB4C-1E49-96E1-D7D1A7174160}" type="datetimeFigureOut">
              <a:rPr lang="en-US" smtClean="0"/>
              <a:pPr/>
              <a:t>9/12/08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6D7191-EB4C-1E49-96E1-D7D1A7174160}" type="datetimeFigureOut">
              <a:rPr lang="en-US" smtClean="0"/>
              <a:pPr/>
              <a:t>9/12/08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6D7191-EB4C-1E49-96E1-D7D1A7174160}" type="datetimeFigureOut">
              <a:rPr lang="en-US" smtClean="0"/>
              <a:pPr/>
              <a:t>9/12/08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B8E4FEC7-4A02-5645-AFEC-2DB53314A83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0"/>
            <a:ext cx="77724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0767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19200"/>
            <a:ext cx="40767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0767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0767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610350"/>
            <a:ext cx="2895600" cy="476250"/>
          </a:xfrm>
        </p:spPr>
        <p:txBody>
          <a:bodyPr/>
          <a:lstStyle>
            <a:lvl1pPr>
              <a:defRPr/>
            </a:lvl1pPr>
          </a:lstStyle>
          <a:p>
            <a:endParaRPr lang="en-US"/>
          </a:p>
        </p:txBody>
      </p:sp>
      <p:sp>
        <p:nvSpPr>
          <p:cNvPr id="8" name="Slide Number Placeholder 7"/>
          <p:cNvSpPr>
            <a:spLocks noGrp="1"/>
          </p:cNvSpPr>
          <p:nvPr>
            <p:ph type="sldNum" sz="quarter" idx="11"/>
          </p:nvPr>
        </p:nvSpPr>
        <p:spPr>
          <a:xfrm>
            <a:off x="7010400" y="6610350"/>
            <a:ext cx="2133600" cy="476250"/>
          </a:xfrm>
        </p:spPr>
        <p:txBody>
          <a:bodyPr/>
          <a:lstStyle>
            <a:lvl1pPr>
              <a:defRPr/>
            </a:lvl1pPr>
          </a:lstStyle>
          <a:p>
            <a:endParaRPr lang="en-US"/>
          </a:p>
        </p:txBody>
      </p:sp>
      <p:sp>
        <p:nvSpPr>
          <p:cNvPr id="9" name="Date Placeholder 8"/>
          <p:cNvSpPr>
            <a:spLocks noGrp="1"/>
          </p:cNvSpPr>
          <p:nvPr>
            <p:ph type="dt" sz="half" idx="12"/>
          </p:nvPr>
        </p:nvSpPr>
        <p:spPr>
          <a:xfrm>
            <a:off x="0" y="6610350"/>
            <a:ext cx="31242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6D7191-EB4C-1E49-96E1-D7D1A7174160}" type="datetimeFigureOut">
              <a:rPr lang="en-US" smtClean="0"/>
              <a:pPr/>
              <a:t>9/12/08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6D7191-EB4C-1E49-96E1-D7D1A7174160}" type="datetimeFigureOut">
              <a:rPr lang="en-US" smtClean="0"/>
              <a:pPr/>
              <a:t>9/12/08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6D7191-EB4C-1E49-96E1-D7D1A7174160}" type="datetimeFigureOut">
              <a:rPr lang="en-US" smtClean="0"/>
              <a:pPr/>
              <a:t>9/12/08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6D7191-EB4C-1E49-96E1-D7D1A7174160}" type="datetimeFigureOut">
              <a:rPr lang="en-US" smtClean="0"/>
              <a:pPr/>
              <a:t>9/12/08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6D7191-EB4C-1E49-96E1-D7D1A7174160}" type="datetimeFigureOut">
              <a:rPr lang="en-US" smtClean="0"/>
              <a:pPr/>
              <a:t>9/12/08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6D7191-EB4C-1E49-96E1-D7D1A7174160}" type="datetimeFigureOut">
              <a:rPr lang="en-US" smtClean="0"/>
              <a:pPr/>
              <a:t>9/12/08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D7191-EB4C-1E49-96E1-D7D1A7174160}" type="datetimeFigureOut">
              <a:rPr lang="en-US" smtClean="0"/>
              <a:pPr/>
              <a:t>9/12/08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D7191-EB4C-1E49-96E1-D7D1A7174160}" type="datetimeFigureOut">
              <a:rPr lang="en-US" smtClean="0"/>
              <a:pPr/>
              <a:t>9/12/08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B55A4-0468-454C-B092-42AEA228B3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D7191-EB4C-1E49-96E1-D7D1A7174160}" type="datetimeFigureOut">
              <a:rPr lang="en-US" smtClean="0"/>
              <a:pPr/>
              <a:t>9/12/08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B55A4-0468-454C-B092-42AEA228B3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4" Type="http://schemas.openxmlformats.org/officeDocument/2006/relationships/image" Target="../media/image2.jpeg"/><Relationship Id="rId5" Type="http://schemas.openxmlformats.org/officeDocument/2006/relationships/image" Target="../media/image3.jpeg"/><Relationship Id="rId7" Type="http://schemas.openxmlformats.org/officeDocument/2006/relationships/image" Target="../media/image5.jpeg"/><Relationship Id="rId1" Type="http://schemas.openxmlformats.org/officeDocument/2006/relationships/vmlDrawing" Target="../drawings/vmlDrawing1.vml"/><Relationship Id="rId2" Type="http://schemas.openxmlformats.org/officeDocument/2006/relationships/slideLayout" Target="../slideLayouts/slideLayout12.xml"/><Relationship Id="rId9" Type="http://schemas.openxmlformats.org/officeDocument/2006/relationships/oleObject" Target="../embeddings/oleObject1.bin"/><Relationship Id="rId3" Type="http://schemas.openxmlformats.org/officeDocument/2006/relationships/notesSlide" Target="../notesSlides/notesSlide1.xml"/><Relationship Id="rId6"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12.png"/><Relationship Id="rId5" Type="http://schemas.openxmlformats.org/officeDocument/2006/relationships/image" Target="../media/image13.wmf"/><Relationship Id="rId7"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1.wmf"/><Relationship Id="rId6" Type="http://schemas.openxmlformats.org/officeDocument/2006/relationships/image" Target="../media/image14.wmf"/></Relationships>
</file>

<file path=ppt/slides/_rels/slide17.xml.rels><?xml version="1.0" encoding="UTF-8" standalone="yes"?>
<Relationships xmlns="http://schemas.openxmlformats.org/package/2006/relationships"><Relationship Id="rId8" Type="http://schemas.openxmlformats.org/officeDocument/2006/relationships/image" Target="../media/image21.emf"/><Relationship Id="rId4" Type="http://schemas.openxmlformats.org/officeDocument/2006/relationships/image" Target="../media/image17.jpeg"/><Relationship Id="rId10" Type="http://schemas.openxmlformats.org/officeDocument/2006/relationships/image" Target="../media/image23.png"/><Relationship Id="rId5" Type="http://schemas.openxmlformats.org/officeDocument/2006/relationships/image" Target="../media/image18.png"/><Relationship Id="rId7" Type="http://schemas.openxmlformats.org/officeDocument/2006/relationships/image" Target="../media/image20.jpeg"/><Relationship Id="rId1" Type="http://schemas.openxmlformats.org/officeDocument/2006/relationships/video" Target="NULL" TargetMode="External"/><Relationship Id="rId2" Type="http://schemas.openxmlformats.org/officeDocument/2006/relationships/slideLayout" Target="../slideLayouts/slideLayout2.xml"/><Relationship Id="rId9" Type="http://schemas.openxmlformats.org/officeDocument/2006/relationships/image" Target="../media/image22.png"/><Relationship Id="rId3" Type="http://schemas.openxmlformats.org/officeDocument/2006/relationships/image" Target="../media/image16.png"/><Relationship Id="rId6"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29.pdf"/><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e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4" Type="http://schemas.openxmlformats.org/officeDocument/2006/relationships/image" Target="../media/image42.jpeg"/><Relationship Id="rId4" Type="http://schemas.openxmlformats.org/officeDocument/2006/relationships/image" Target="../media/image32.jpeg"/><Relationship Id="rId7" Type="http://schemas.openxmlformats.org/officeDocument/2006/relationships/image" Target="../media/image35.jpeg"/><Relationship Id="rId11" Type="http://schemas.openxmlformats.org/officeDocument/2006/relationships/image" Target="../media/image39.jpeg"/><Relationship Id="rId1" Type="http://schemas.openxmlformats.org/officeDocument/2006/relationships/video" Target="NULL" TargetMode="External"/><Relationship Id="rId6" Type="http://schemas.openxmlformats.org/officeDocument/2006/relationships/image" Target="../media/image34.jpeg"/><Relationship Id="rId8" Type="http://schemas.openxmlformats.org/officeDocument/2006/relationships/image" Target="../media/image36.jpeg"/><Relationship Id="rId13" Type="http://schemas.openxmlformats.org/officeDocument/2006/relationships/image" Target="../media/image41.jpeg"/><Relationship Id="rId10" Type="http://schemas.openxmlformats.org/officeDocument/2006/relationships/image" Target="../media/image38.png"/><Relationship Id="rId5" Type="http://schemas.openxmlformats.org/officeDocument/2006/relationships/image" Target="../media/image33.jpeg"/><Relationship Id="rId15" Type="http://schemas.openxmlformats.org/officeDocument/2006/relationships/image" Target="../media/image43.jpeg"/><Relationship Id="rId12" Type="http://schemas.openxmlformats.org/officeDocument/2006/relationships/image" Target="../media/image40.jpeg"/><Relationship Id="rId2" Type="http://schemas.openxmlformats.org/officeDocument/2006/relationships/slideLayout" Target="../slideLayouts/slideLayout1.xml"/><Relationship Id="rId9" Type="http://schemas.openxmlformats.org/officeDocument/2006/relationships/image" Target="../media/image37.png"/><Relationship Id="rId3"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3"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3"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hyperlink" Target="http://www.cs.columbia.edu/ids/RUU/Dcubed"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Faculty &amp; their research</a:t>
            </a:r>
            <a:endParaRPr lang="en-US" dirty="0"/>
          </a:p>
        </p:txBody>
      </p:sp>
      <p:sp>
        <p:nvSpPr>
          <p:cNvPr id="3" name="Subtitle 2"/>
          <p:cNvSpPr>
            <a:spLocks noGrp="1"/>
          </p:cNvSpPr>
          <p:nvPr>
            <p:ph type="subTitle" idx="1"/>
          </p:nvPr>
        </p:nvSpPr>
        <p:spPr/>
        <p:txBody>
          <a:bodyPr/>
          <a:lstStyle/>
          <a:p>
            <a:r>
              <a:rPr lang="en-US" dirty="0" smtClean="0"/>
              <a:t>Department of Computer Science</a:t>
            </a:r>
          </a:p>
          <a:p>
            <a:r>
              <a:rPr lang="en-US" dirty="0" smtClean="0"/>
              <a:t>Columbia University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1F497D"/>
                </a:solidFill>
              </a:rPr>
              <a:t>How to Make Reliable Software Reliably</a:t>
            </a:r>
            <a:endParaRPr lang="en-US" sz="3600" dirty="0">
              <a:solidFill>
                <a:srgbClr val="1F497D"/>
              </a:solidFill>
            </a:endParaRPr>
          </a:p>
        </p:txBody>
      </p:sp>
      <p:sp>
        <p:nvSpPr>
          <p:cNvPr id="3" name="Content Placeholder 2"/>
          <p:cNvSpPr>
            <a:spLocks noGrp="1"/>
          </p:cNvSpPr>
          <p:nvPr>
            <p:ph idx="1"/>
          </p:nvPr>
        </p:nvSpPr>
        <p:spPr/>
        <p:txBody>
          <a:bodyPr>
            <a:normAutofit fontScale="77500" lnSpcReduction="20000"/>
          </a:bodyPr>
          <a:lstStyle/>
          <a:p>
            <a:r>
              <a:rPr lang="en-US" dirty="0" smtClean="0"/>
              <a:t>Do Crosscutting Concerns Cause Software Defects?</a:t>
            </a:r>
          </a:p>
          <a:p>
            <a:pPr lvl="1">
              <a:buNone/>
            </a:pPr>
            <a:r>
              <a:rPr lang="en-US" dirty="0" smtClean="0"/>
              <a:t>We created metrics and developed experimental platforms that allowed </a:t>
            </a:r>
            <a:r>
              <a:rPr lang="en-US" dirty="0" err="1" smtClean="0"/>
              <a:t>usto</a:t>
            </a:r>
            <a:r>
              <a:rPr lang="en-US" dirty="0" smtClean="0"/>
              <a:t> do the first empirical studies of open-source software systems. We showed a statistically significant correlation between the degree of scattering and the number of defects that had been reported in these systems.</a:t>
            </a:r>
          </a:p>
          <a:p>
            <a:r>
              <a:rPr lang="en-US" dirty="0" smtClean="0"/>
              <a:t>Tracing Requirements to Source Code</a:t>
            </a:r>
          </a:p>
          <a:p>
            <a:pPr lvl="1">
              <a:buNone/>
            </a:pPr>
            <a:r>
              <a:rPr lang="en-US" dirty="0" smtClean="0"/>
              <a:t>The concern-location problem is to identify within a program all of the source code related to the features, requirements, and other concerns of the program. This problem is central to program development and maintenance. We developed a new technique called prune-dependency analysis that combined with existing techniques improves the accuracy of concern location by over 100%.</a:t>
            </a:r>
            <a:endParaRPr lang="en-US" dirty="0"/>
          </a:p>
        </p:txBody>
      </p:sp>
      <p:sp>
        <p:nvSpPr>
          <p:cNvPr id="4" name="TextBox 3"/>
          <p:cNvSpPr txBox="1"/>
          <p:nvPr/>
        </p:nvSpPr>
        <p:spPr>
          <a:xfrm>
            <a:off x="0" y="0"/>
            <a:ext cx="799956" cy="369332"/>
          </a:xfrm>
          <a:prstGeom prst="rect">
            <a:avLst/>
          </a:prstGeom>
          <a:noFill/>
        </p:spPr>
        <p:txBody>
          <a:bodyPr wrap="none" rtlCol="0">
            <a:spAutoFit/>
          </a:bodyPr>
          <a:lstStyle/>
          <a:p>
            <a:r>
              <a:rPr lang="en-US" dirty="0" smtClean="0"/>
              <a:t>Al Aho</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1143000"/>
          </a:xfrm>
        </p:spPr>
        <p:txBody>
          <a:bodyPr/>
          <a:lstStyle/>
          <a:p>
            <a:r>
              <a:rPr lang="en-US" sz="3600" dirty="0" err="1">
                <a:solidFill>
                  <a:srgbClr val="1F497D"/>
                </a:solidFill>
              </a:rPr>
              <a:t>GraspIt</a:t>
            </a:r>
            <a:r>
              <a:rPr lang="en-US" sz="3600" dirty="0">
                <a:solidFill>
                  <a:srgbClr val="1F497D"/>
                </a:solidFill>
              </a:rPr>
              <a:t>! </a:t>
            </a:r>
            <a:r>
              <a:rPr lang="en-US" sz="3600" dirty="0" smtClean="0">
                <a:solidFill>
                  <a:srgbClr val="1F497D"/>
                </a:solidFill>
              </a:rPr>
              <a:t>Simulator</a:t>
            </a:r>
            <a:endParaRPr lang="en-US" sz="2800" dirty="0">
              <a:solidFill>
                <a:srgbClr val="1F497D"/>
              </a:solidFill>
            </a:endParaRPr>
          </a:p>
        </p:txBody>
      </p:sp>
      <p:sp>
        <p:nvSpPr>
          <p:cNvPr id="3075" name="Rectangle 3"/>
          <p:cNvSpPr>
            <a:spLocks noGrp="1" noChangeArrowheads="1"/>
          </p:cNvSpPr>
          <p:nvPr>
            <p:ph type="body" sz="half" idx="1"/>
          </p:nvPr>
        </p:nvSpPr>
        <p:spPr>
          <a:xfrm>
            <a:off x="152400" y="1066800"/>
            <a:ext cx="5029200" cy="4608513"/>
          </a:xfrm>
        </p:spPr>
        <p:txBody>
          <a:bodyPr/>
          <a:lstStyle/>
          <a:p>
            <a:pPr>
              <a:lnSpc>
                <a:spcPct val="80000"/>
              </a:lnSpc>
              <a:buFontTx/>
              <a:buNone/>
            </a:pPr>
            <a:endParaRPr lang="en-US" sz="1400" dirty="0"/>
          </a:p>
          <a:p>
            <a:pPr>
              <a:lnSpc>
                <a:spcPct val="80000"/>
              </a:lnSpc>
            </a:pPr>
            <a:r>
              <a:rPr lang="en-US" sz="1800" dirty="0"/>
              <a:t>Integrated grasp analysis: Grasp quality, weak points, force optimization</a:t>
            </a:r>
          </a:p>
          <a:p>
            <a:pPr>
              <a:lnSpc>
                <a:spcPct val="80000"/>
              </a:lnSpc>
            </a:pPr>
            <a:r>
              <a:rPr lang="en-US" sz="1800" dirty="0"/>
              <a:t>Visualize grasp from all angles</a:t>
            </a:r>
          </a:p>
          <a:p>
            <a:pPr>
              <a:lnSpc>
                <a:spcPct val="80000"/>
              </a:lnSpc>
            </a:pPr>
            <a:r>
              <a:rPr lang="en-US" sz="1800" dirty="0"/>
              <a:t>Includes dynamics, friction, materials</a:t>
            </a:r>
          </a:p>
          <a:p>
            <a:pPr>
              <a:lnSpc>
                <a:spcPct val="80000"/>
              </a:lnSpc>
            </a:pPr>
            <a:r>
              <a:rPr lang="en-US" sz="1800" dirty="0"/>
              <a:t>Perform </a:t>
            </a:r>
            <a:r>
              <a:rPr lang="en-US" sz="1800" u="sng" dirty="0"/>
              <a:t>many</a:t>
            </a:r>
            <a:r>
              <a:rPr lang="en-US" sz="1800" dirty="0"/>
              <a:t> grasps quickly</a:t>
            </a:r>
          </a:p>
          <a:p>
            <a:pPr>
              <a:lnSpc>
                <a:spcPct val="80000"/>
              </a:lnSpc>
            </a:pPr>
            <a:r>
              <a:rPr lang="en-US" sz="1800" dirty="0"/>
              <a:t>Faster than using a real arm and hand</a:t>
            </a:r>
          </a:p>
          <a:p>
            <a:pPr>
              <a:lnSpc>
                <a:spcPct val="80000"/>
              </a:lnSpc>
            </a:pPr>
            <a:r>
              <a:rPr lang="en-US" sz="1800" dirty="0"/>
              <a:t>Build a library of saved grasps</a:t>
            </a:r>
          </a:p>
          <a:p>
            <a:pPr lvl="1">
              <a:lnSpc>
                <a:spcPct val="80000"/>
              </a:lnSpc>
            </a:pPr>
            <a:r>
              <a:rPr lang="en-US" sz="1800" dirty="0"/>
              <a:t>Recall grasp when object is encountered again</a:t>
            </a:r>
          </a:p>
          <a:p>
            <a:pPr lvl="1">
              <a:lnSpc>
                <a:spcPct val="80000"/>
              </a:lnSpc>
            </a:pPr>
            <a:r>
              <a:rPr lang="en-US" sz="1800" dirty="0"/>
              <a:t>Can be used in online grasping</a:t>
            </a:r>
          </a:p>
          <a:p>
            <a:pPr>
              <a:lnSpc>
                <a:spcPct val="80000"/>
              </a:lnSpc>
            </a:pPr>
            <a:r>
              <a:rPr lang="en-US" sz="1800" dirty="0"/>
              <a:t>Can be applied to library of</a:t>
            </a:r>
            <a:r>
              <a:rPr lang="en-US" sz="2800" dirty="0"/>
              <a:t> </a:t>
            </a:r>
            <a:r>
              <a:rPr lang="en-US" sz="1800" dirty="0">
                <a:solidFill>
                  <a:srgbClr val="FF0066"/>
                </a:solidFill>
              </a:rPr>
              <a:t>robotic hands, manipulators, human hand</a:t>
            </a:r>
          </a:p>
        </p:txBody>
      </p:sp>
      <p:pic>
        <p:nvPicPr>
          <p:cNvPr id="3076" name="Picture 4" descr="human_hand"/>
          <p:cNvPicPr>
            <a:picLocks noGrp="1" noChangeAspect="1" noChangeArrowheads="1"/>
          </p:cNvPicPr>
          <p:nvPr>
            <p:ph sz="quarter" idx="2"/>
          </p:nvPr>
        </p:nvPicPr>
        <p:blipFill>
          <a:blip r:embed="rId4"/>
          <a:srcRect/>
          <a:stretch>
            <a:fillRect/>
          </a:stretch>
        </p:blipFill>
        <p:spPr>
          <a:xfrm>
            <a:off x="6869113" y="4743450"/>
            <a:ext cx="1614487" cy="1338263"/>
          </a:xfrm>
          <a:noFill/>
          <a:ln>
            <a:solidFill>
              <a:schemeClr val="tx1"/>
            </a:solidFill>
          </a:ln>
        </p:spPr>
      </p:pic>
      <p:pic>
        <p:nvPicPr>
          <p:cNvPr id="3077" name="Picture 5" descr="barrett2"/>
          <p:cNvPicPr>
            <a:picLocks noChangeAspect="1" noChangeArrowheads="1"/>
          </p:cNvPicPr>
          <p:nvPr/>
        </p:nvPicPr>
        <p:blipFill>
          <a:blip r:embed="rId5">
            <a:clrChange>
              <a:clrFrom>
                <a:srgbClr val="FFFFFF"/>
              </a:clrFrom>
              <a:clrTo>
                <a:srgbClr val="FFFFFF">
                  <a:alpha val="0"/>
                </a:srgbClr>
              </a:clrTo>
            </a:clrChange>
            <a:grayscl/>
          </a:blip>
          <a:srcRect/>
          <a:stretch>
            <a:fillRect/>
          </a:stretch>
        </p:blipFill>
        <p:spPr bwMode="auto">
          <a:xfrm>
            <a:off x="147638" y="4741863"/>
            <a:ext cx="1757362" cy="1360487"/>
          </a:xfrm>
          <a:prstGeom prst="rect">
            <a:avLst/>
          </a:prstGeom>
          <a:noFill/>
          <a:ln w="9525">
            <a:solidFill>
              <a:schemeClr val="tx1"/>
            </a:solidFill>
            <a:miter lim="800000"/>
            <a:headEnd/>
            <a:tailEnd/>
          </a:ln>
        </p:spPr>
      </p:pic>
      <p:pic>
        <p:nvPicPr>
          <p:cNvPr id="3078" name="Picture 6" descr="DLR"/>
          <p:cNvPicPr>
            <a:picLocks noChangeAspect="1" noChangeArrowheads="1"/>
          </p:cNvPicPr>
          <p:nvPr/>
        </p:nvPicPr>
        <p:blipFill>
          <a:blip r:embed="rId6">
            <a:clrChange>
              <a:clrFrom>
                <a:srgbClr val="FEFEFE"/>
              </a:clrFrom>
              <a:clrTo>
                <a:srgbClr val="FEFEFE">
                  <a:alpha val="0"/>
                </a:srgbClr>
              </a:clrTo>
            </a:clrChange>
          </a:blip>
          <a:srcRect/>
          <a:stretch>
            <a:fillRect/>
          </a:stretch>
        </p:blipFill>
        <p:spPr bwMode="auto">
          <a:xfrm>
            <a:off x="2139950" y="4724400"/>
            <a:ext cx="1822450" cy="1350963"/>
          </a:xfrm>
          <a:prstGeom prst="rect">
            <a:avLst/>
          </a:prstGeom>
          <a:noFill/>
          <a:ln w="9525">
            <a:solidFill>
              <a:schemeClr val="tx1"/>
            </a:solidFill>
            <a:miter lim="800000"/>
            <a:headEnd/>
            <a:tailEnd/>
          </a:ln>
        </p:spPr>
      </p:pic>
      <p:pic>
        <p:nvPicPr>
          <p:cNvPr id="3079" name="Picture 7" descr="puma"/>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267200" y="4725988"/>
            <a:ext cx="1130300" cy="1349375"/>
          </a:xfrm>
          <a:prstGeom prst="rect">
            <a:avLst/>
          </a:prstGeom>
          <a:noFill/>
          <a:ln w="9525">
            <a:solidFill>
              <a:schemeClr val="tx1"/>
            </a:solidFill>
            <a:miter lim="800000"/>
            <a:headEnd/>
            <a:tailEnd/>
          </a:ln>
        </p:spPr>
      </p:pic>
      <p:pic>
        <p:nvPicPr>
          <p:cNvPr id="3080" name="Picture 8" descr="Robonaut"/>
          <p:cNvPicPr>
            <a:picLocks noChangeAspect="1" noChangeArrowheads="1"/>
          </p:cNvPicPr>
          <p:nvPr/>
        </p:nvPicPr>
        <p:blipFill>
          <a:blip r:embed="rId8">
            <a:clrChange>
              <a:clrFrom>
                <a:srgbClr val="FFFFFF"/>
              </a:clrFrom>
              <a:clrTo>
                <a:srgbClr val="FFFFFF">
                  <a:alpha val="0"/>
                </a:srgbClr>
              </a:clrTo>
            </a:clrChange>
            <a:grayscl/>
          </a:blip>
          <a:srcRect b="3152"/>
          <a:stretch>
            <a:fillRect/>
          </a:stretch>
        </p:blipFill>
        <p:spPr bwMode="auto">
          <a:xfrm>
            <a:off x="5791200" y="4724400"/>
            <a:ext cx="1206500" cy="1336675"/>
          </a:xfrm>
          <a:prstGeom prst="rect">
            <a:avLst/>
          </a:prstGeom>
          <a:noFill/>
          <a:ln w="9525">
            <a:solidFill>
              <a:schemeClr val="tx1"/>
            </a:solidFill>
            <a:miter lim="800000"/>
            <a:headEnd/>
            <a:tailEnd/>
          </a:ln>
        </p:spPr>
      </p:pic>
      <p:graphicFrame>
        <p:nvGraphicFramePr>
          <p:cNvPr id="3082" name="Object 10"/>
          <p:cNvGraphicFramePr>
            <a:graphicFrameLocks noChangeAspect="1"/>
          </p:cNvGraphicFramePr>
          <p:nvPr>
            <p:ph sz="quarter" idx="3"/>
          </p:nvPr>
        </p:nvGraphicFramePr>
        <p:xfrm>
          <a:off x="5257800" y="1447800"/>
          <a:ext cx="3605213" cy="2986088"/>
        </p:xfrm>
        <a:graphic>
          <a:graphicData uri="http://schemas.openxmlformats.org/presentationml/2006/ole">
            <p:oleObj spid="_x0000_s26626" name="Clip" r:id="rId9" imgW="6533333" imgH="5409524" progId="">
              <p:embed/>
            </p:oleObj>
          </a:graphicData>
        </a:graphic>
      </p:graphicFrame>
      <p:sp>
        <p:nvSpPr>
          <p:cNvPr id="10" name="TextBox 9"/>
          <p:cNvSpPr txBox="1"/>
          <p:nvPr/>
        </p:nvSpPr>
        <p:spPr>
          <a:xfrm>
            <a:off x="-40301" y="0"/>
            <a:ext cx="1210901" cy="369332"/>
          </a:xfrm>
          <a:prstGeom prst="rect">
            <a:avLst/>
          </a:prstGeom>
          <a:noFill/>
        </p:spPr>
        <p:txBody>
          <a:bodyPr wrap="none" rtlCol="0">
            <a:spAutoFit/>
          </a:bodyPr>
          <a:lstStyle/>
          <a:p>
            <a:r>
              <a:rPr lang="en-US" dirty="0" smtClean="0"/>
              <a:t>Peter Allen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4"/>
          <p:cNvSpPr>
            <a:spLocks noGrp="1" noChangeArrowheads="1"/>
          </p:cNvSpPr>
          <p:nvPr/>
        </p:nvSpPr>
        <p:spPr bwMode="auto">
          <a:xfrm>
            <a:off x="381000" y="101600"/>
            <a:ext cx="8458200" cy="1041400"/>
          </a:xfrm>
          <a:prstGeom prst="rect">
            <a:avLst/>
          </a:prstGeom>
          <a:noFill/>
          <a:ln w="9525">
            <a:noFill/>
            <a:miter lim="800000"/>
            <a:headEnd/>
            <a:tailEnd/>
          </a:ln>
          <a:effectLst/>
        </p:spPr>
        <p:txBody>
          <a:bodyPr anchor="ctr">
            <a:prstTxWarp prst="textNoShape">
              <a:avLst/>
            </a:prstTxWarp>
          </a:bodyPr>
          <a:lstStyle/>
          <a:p>
            <a:pPr algn="ctr"/>
            <a:endParaRPr lang="en-US" sz="2800" b="1">
              <a:solidFill>
                <a:schemeClr val="tx2"/>
              </a:solidFill>
              <a:ea typeface="新細明體" pitchFamily="-108" charset="-120"/>
              <a:cs typeface="新細明體" pitchFamily="-108" charset="-120"/>
            </a:endParaRPr>
          </a:p>
        </p:txBody>
      </p:sp>
      <p:sp>
        <p:nvSpPr>
          <p:cNvPr id="2053" name="Rectangle 5"/>
          <p:cNvSpPr>
            <a:spLocks noGrp="1" noChangeArrowheads="1"/>
          </p:cNvSpPr>
          <p:nvPr/>
        </p:nvSpPr>
        <p:spPr bwMode="auto">
          <a:xfrm>
            <a:off x="0" y="2438400"/>
            <a:ext cx="5181600" cy="3810000"/>
          </a:xfrm>
          <a:prstGeom prst="rect">
            <a:avLst/>
          </a:prstGeom>
          <a:noFill/>
          <a:ln w="9525">
            <a:noFill/>
            <a:miter lim="800000"/>
            <a:headEnd/>
            <a:tailEnd/>
          </a:ln>
          <a:effectLst/>
        </p:spPr>
        <p:txBody>
          <a:bodyPr>
            <a:prstTxWarp prst="textNoShape">
              <a:avLst/>
            </a:prstTxWarp>
          </a:bodyPr>
          <a:lstStyle/>
          <a:p>
            <a:pPr marL="196850" indent="-196850">
              <a:spcBef>
                <a:spcPct val="20000"/>
              </a:spcBef>
              <a:buFontTx/>
              <a:buChar char="•"/>
            </a:pPr>
            <a:r>
              <a:rPr lang="en-US" dirty="0">
                <a:latin typeface="Arial Narrow" pitchFamily="-108" charset="0"/>
                <a:ea typeface="新細明體" pitchFamily="-108" charset="-120"/>
                <a:cs typeface="新細明體" pitchFamily="-108" charset="-120"/>
              </a:rPr>
              <a:t>Fully </a:t>
            </a:r>
            <a:r>
              <a:rPr lang="en-US" dirty="0" err="1">
                <a:latin typeface="Arial Narrow" pitchFamily="-108" charset="0"/>
                <a:ea typeface="新細明體" pitchFamily="-108" charset="-120"/>
                <a:cs typeface="新細明體" pitchFamily="-108" charset="-120"/>
              </a:rPr>
              <a:t>insertable</a:t>
            </a:r>
            <a:r>
              <a:rPr lang="en-US" dirty="0">
                <a:latin typeface="Arial Narrow" pitchFamily="-108" charset="0"/>
                <a:ea typeface="新細明體" pitchFamily="-108" charset="-120"/>
                <a:cs typeface="新細明體" pitchFamily="-108" charset="-120"/>
              </a:rPr>
              <a:t> in-vivo imaging device for </a:t>
            </a:r>
            <a:r>
              <a:rPr lang="en-US" dirty="0" smtClean="0">
                <a:latin typeface="Arial Narrow" pitchFamily="-108" charset="0"/>
                <a:ea typeface="新細明體" pitchFamily="-108" charset="-120"/>
                <a:cs typeface="新細明體" pitchFamily="-108" charset="-120"/>
              </a:rPr>
              <a:t>minimally invasive</a:t>
            </a:r>
            <a:r>
              <a:rPr lang="en-US" dirty="0">
                <a:latin typeface="Arial Narrow" pitchFamily="-108" charset="0"/>
                <a:ea typeface="新細明體" pitchFamily="-108" charset="-120"/>
                <a:cs typeface="新細明體" pitchFamily="-108" charset="-120"/>
              </a:rPr>
              <a:t>, single port surgery</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Modular camera/lens system </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Integrated LED lighting</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3 DOF: Pan, Tilt, Zoom</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Mono and Stereo Camera versions</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Experimentally tested on animals</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Easier to use than standard laparoscope</a:t>
            </a:r>
          </a:p>
          <a:p>
            <a:pPr marL="196850" indent="-196850">
              <a:spcBef>
                <a:spcPct val="20000"/>
              </a:spcBef>
              <a:buFontTx/>
              <a:buChar char="•"/>
            </a:pPr>
            <a:r>
              <a:rPr lang="en-US" dirty="0">
                <a:latin typeface="Arial Narrow" pitchFamily="-108" charset="0"/>
                <a:ea typeface="新細明體" pitchFamily="-108" charset="-120"/>
                <a:cs typeface="新細明體" pitchFamily="-108" charset="-120"/>
              </a:rPr>
              <a:t>Joystick </a:t>
            </a:r>
            <a:r>
              <a:rPr lang="en-US" dirty="0" smtClean="0">
                <a:latin typeface="Arial Narrow" pitchFamily="-108" charset="0"/>
                <a:ea typeface="新細明體" pitchFamily="-108" charset="-120"/>
                <a:cs typeface="新細明體" pitchFamily="-108" charset="-120"/>
              </a:rPr>
              <a:t>controlled</a:t>
            </a:r>
          </a:p>
        </p:txBody>
      </p:sp>
      <p:sp>
        <p:nvSpPr>
          <p:cNvPr id="2054" name="Rectangle 6"/>
          <p:cNvSpPr>
            <a:spLocks noChangeArrowheads="1"/>
          </p:cNvSpPr>
          <p:nvPr/>
        </p:nvSpPr>
        <p:spPr bwMode="auto">
          <a:xfrm>
            <a:off x="0" y="1174750"/>
            <a:ext cx="9144000" cy="685800"/>
          </a:xfrm>
          <a:prstGeom prst="rect">
            <a:avLst/>
          </a:prstGeom>
          <a:noFill/>
          <a:ln w="9525">
            <a:noFill/>
            <a:miter lim="800000"/>
            <a:headEnd/>
            <a:tailEnd/>
          </a:ln>
          <a:effectLst/>
        </p:spPr>
        <p:txBody>
          <a:bodyPr anchor="ctr">
            <a:prstTxWarp prst="textNoShape">
              <a:avLst/>
            </a:prstTxWarp>
          </a:bodyPr>
          <a:lstStyle/>
          <a:p>
            <a:pPr algn="ctr"/>
            <a:r>
              <a:rPr lang="en-AU" sz="1800" dirty="0" smtClean="0"/>
              <a:t>with Dennis </a:t>
            </a:r>
            <a:r>
              <a:rPr lang="en-AU" sz="1800" dirty="0"/>
              <a:t>L. Fowler</a:t>
            </a:r>
            <a:endParaRPr lang="en-AU" sz="1800" dirty="0" smtClean="0">
              <a:solidFill>
                <a:schemeClr val="tx2"/>
              </a:solidFill>
              <a:ea typeface="新細明體" pitchFamily="-108" charset="-120"/>
              <a:cs typeface="新細明體" pitchFamily="-108" charset="-120"/>
            </a:endParaRPr>
          </a:p>
          <a:p>
            <a:pPr algn="ctr"/>
            <a:r>
              <a:rPr lang="es-ES" sz="1800" dirty="0" smtClean="0">
                <a:solidFill>
                  <a:schemeClr val="tx2"/>
                </a:solidFill>
                <a:ea typeface="新細明體" pitchFamily="-108" charset="-120"/>
                <a:cs typeface="新細明體" pitchFamily="-108" charset="-120"/>
              </a:rPr>
              <a:t>Surgery</a:t>
            </a:r>
            <a:r>
              <a:rPr lang="es-ES" dirty="0" smtClean="0">
                <a:solidFill>
                  <a:schemeClr val="tx2"/>
                </a:solidFill>
                <a:ea typeface="新細明體" pitchFamily="-108" charset="-120"/>
                <a:cs typeface="新細明體" pitchFamily="-108" charset="-120"/>
              </a:rPr>
              <a:t>, </a:t>
            </a:r>
            <a:r>
              <a:rPr lang="es-ES" sz="1800" dirty="0" smtClean="0">
                <a:solidFill>
                  <a:schemeClr val="tx2"/>
                </a:solidFill>
                <a:ea typeface="新細明體" pitchFamily="-108" charset="-120"/>
                <a:cs typeface="新細明體" pitchFamily="-108" charset="-120"/>
              </a:rPr>
              <a:t>Columbia </a:t>
            </a:r>
            <a:r>
              <a:rPr lang="es-ES" sz="1800" dirty="0">
                <a:solidFill>
                  <a:schemeClr val="tx2"/>
                </a:solidFill>
                <a:ea typeface="新細明體" pitchFamily="-108" charset="-120"/>
                <a:cs typeface="新細明體" pitchFamily="-108" charset="-120"/>
              </a:rPr>
              <a:t>University</a:t>
            </a:r>
            <a:endParaRPr lang="en-US" sz="1800" dirty="0">
              <a:solidFill>
                <a:srgbClr val="000000"/>
              </a:solidFill>
              <a:ea typeface="新細明體" pitchFamily="-108" charset="-120"/>
              <a:cs typeface="新細明體" pitchFamily="-108" charset="-120"/>
            </a:endParaRPr>
          </a:p>
        </p:txBody>
      </p:sp>
      <p:sp>
        <p:nvSpPr>
          <p:cNvPr id="2055" name="Text Box 7"/>
          <p:cNvSpPr txBox="1">
            <a:spLocks noChangeArrowheads="1"/>
          </p:cNvSpPr>
          <p:nvPr/>
        </p:nvSpPr>
        <p:spPr bwMode="auto">
          <a:xfrm>
            <a:off x="5715000" y="5715000"/>
            <a:ext cx="3302000" cy="701675"/>
          </a:xfrm>
          <a:prstGeom prst="rect">
            <a:avLst/>
          </a:prstGeom>
          <a:noFill/>
          <a:ln w="9525">
            <a:noFill/>
            <a:miter lim="800000"/>
            <a:headEnd/>
            <a:tailEnd/>
          </a:ln>
          <a:effectLst/>
        </p:spPr>
        <p:txBody>
          <a:bodyPr>
            <a:prstTxWarp prst="textNoShape">
              <a:avLst/>
            </a:prstTxWarp>
            <a:spAutoFit/>
          </a:bodyPr>
          <a:lstStyle/>
          <a:p>
            <a:pPr algn="ctr"/>
            <a:r>
              <a:rPr lang="en-US" sz="2000">
                <a:latin typeface="Arial Narrow" pitchFamily="-108" charset="0"/>
                <a:ea typeface="新細明體" pitchFamily="-108" charset="-120"/>
                <a:cs typeface="新細明體" pitchFamily="-108" charset="-120"/>
              </a:rPr>
              <a:t>Figure caption is optional,</a:t>
            </a:r>
          </a:p>
          <a:p>
            <a:pPr algn="ctr"/>
            <a:r>
              <a:rPr lang="en-US" sz="2000">
                <a:latin typeface="Arial Narrow" pitchFamily="-108" charset="0"/>
                <a:ea typeface="新細明體" pitchFamily="-108" charset="-120"/>
                <a:cs typeface="新細明體" pitchFamily="-108" charset="-120"/>
              </a:rPr>
              <a:t>use Arial Narrow 20pt</a:t>
            </a:r>
          </a:p>
        </p:txBody>
      </p:sp>
      <p:pic>
        <p:nvPicPr>
          <p:cNvPr id="2057" name="Picture 9"/>
          <p:cNvPicPr>
            <a:picLocks noChangeAspect="1" noChangeArrowheads="1"/>
          </p:cNvPicPr>
          <p:nvPr/>
        </p:nvPicPr>
        <p:blipFill>
          <a:blip r:embed="rId2"/>
          <a:srcRect/>
          <a:stretch>
            <a:fillRect/>
          </a:stretch>
        </p:blipFill>
        <p:spPr bwMode="auto">
          <a:xfrm>
            <a:off x="6172200" y="2971800"/>
            <a:ext cx="2397125" cy="2476500"/>
          </a:xfrm>
          <a:prstGeom prst="rect">
            <a:avLst/>
          </a:prstGeom>
          <a:noFill/>
          <a:ln w="9525">
            <a:noFill/>
            <a:miter lim="800000"/>
            <a:headEnd/>
            <a:tailEnd/>
          </a:ln>
          <a:effectLst/>
        </p:spPr>
      </p:pic>
      <p:sp>
        <p:nvSpPr>
          <p:cNvPr id="2058" name="Rectangle 10"/>
          <p:cNvSpPr>
            <a:spLocks noChangeArrowheads="1"/>
          </p:cNvSpPr>
          <p:nvPr/>
        </p:nvSpPr>
        <p:spPr bwMode="auto">
          <a:xfrm>
            <a:off x="914400" y="228600"/>
            <a:ext cx="7086600" cy="946150"/>
          </a:xfrm>
          <a:prstGeom prst="rect">
            <a:avLst/>
          </a:prstGeom>
          <a:noFill/>
          <a:ln w="9525">
            <a:noFill/>
            <a:miter lim="800000"/>
            <a:headEnd/>
            <a:tailEnd/>
          </a:ln>
          <a:effectLst/>
        </p:spPr>
        <p:txBody>
          <a:bodyPr>
            <a:prstTxWarp prst="textNoShape">
              <a:avLst/>
            </a:prstTxWarp>
            <a:spAutoFit/>
          </a:bodyPr>
          <a:lstStyle/>
          <a:p>
            <a:pPr algn="ctr"/>
            <a:r>
              <a:rPr lang="en-US" sz="2800" dirty="0" err="1">
                <a:solidFill>
                  <a:srgbClr val="1F497D"/>
                </a:solidFill>
                <a:latin typeface="+mj-lt"/>
              </a:rPr>
              <a:t>Insertable</a:t>
            </a:r>
            <a:r>
              <a:rPr lang="en-US" sz="2800" dirty="0">
                <a:solidFill>
                  <a:srgbClr val="1F497D"/>
                </a:solidFill>
                <a:latin typeface="+mj-lt"/>
              </a:rPr>
              <a:t> Surgical Imaging Device</a:t>
            </a:r>
          </a:p>
          <a:p>
            <a:pPr algn="ctr"/>
            <a:r>
              <a:rPr lang="en-US" sz="2800" dirty="0">
                <a:solidFill>
                  <a:srgbClr val="1F497D"/>
                </a:solidFill>
                <a:latin typeface="+mj-lt"/>
              </a:rPr>
              <a:t> with Pan, Tilt, Zoom, and Lighting</a:t>
            </a:r>
          </a:p>
        </p:txBody>
      </p:sp>
      <p:pic>
        <p:nvPicPr>
          <p:cNvPr id="2059" name="Picture 11" descr="deviceimage"/>
          <p:cNvPicPr>
            <a:picLocks noChangeAspect="1" noChangeArrowheads="1"/>
          </p:cNvPicPr>
          <p:nvPr/>
        </p:nvPicPr>
        <p:blipFill>
          <a:blip r:embed="rId3"/>
          <a:srcRect/>
          <a:stretch>
            <a:fillRect/>
          </a:stretch>
        </p:blipFill>
        <p:spPr bwMode="auto">
          <a:xfrm>
            <a:off x="5029200" y="2971800"/>
            <a:ext cx="4114800" cy="3394075"/>
          </a:xfrm>
          <a:prstGeom prst="rect">
            <a:avLst/>
          </a:prstGeom>
          <a:noFill/>
        </p:spPr>
      </p:pic>
      <p:sp>
        <p:nvSpPr>
          <p:cNvPr id="9" name="TextBox 8"/>
          <p:cNvSpPr txBox="1"/>
          <p:nvPr/>
        </p:nvSpPr>
        <p:spPr>
          <a:xfrm>
            <a:off x="-40301" y="0"/>
            <a:ext cx="1210901" cy="369332"/>
          </a:xfrm>
          <a:prstGeom prst="rect">
            <a:avLst/>
          </a:prstGeom>
          <a:noFill/>
        </p:spPr>
        <p:txBody>
          <a:bodyPr wrap="none" rtlCol="0">
            <a:spAutoFit/>
          </a:bodyPr>
          <a:lstStyle/>
          <a:p>
            <a:r>
              <a:rPr lang="en-US" dirty="0" smtClean="0"/>
              <a:t>Peter Allen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1026"/>
          <p:cNvSpPr>
            <a:spLocks noGrp="1" noChangeArrowheads="1"/>
          </p:cNvSpPr>
          <p:nvPr>
            <p:ph type="title" idx="4294967295"/>
          </p:nvPr>
        </p:nvSpPr>
        <p:spPr>
          <a:xfrm>
            <a:off x="304800" y="304800"/>
            <a:ext cx="8534400" cy="685800"/>
          </a:xfrm>
        </p:spPr>
        <p:txBody>
          <a:bodyPr>
            <a:normAutofit/>
          </a:bodyPr>
          <a:lstStyle/>
          <a:p>
            <a:r>
              <a:rPr lang="en-US" sz="3600" dirty="0">
                <a:solidFill>
                  <a:srgbClr val="1F497D"/>
                </a:solidFill>
              </a:rPr>
              <a:t>Large Scale 3D Site </a:t>
            </a:r>
            <a:r>
              <a:rPr lang="en-US" sz="3600" dirty="0" smtClean="0">
                <a:solidFill>
                  <a:srgbClr val="1F497D"/>
                </a:solidFill>
              </a:rPr>
              <a:t>Modeling</a:t>
            </a:r>
            <a:endParaRPr lang="en-US" sz="2400" dirty="0">
              <a:solidFill>
                <a:srgbClr val="1F497D"/>
              </a:solidFill>
            </a:endParaRPr>
          </a:p>
        </p:txBody>
      </p:sp>
      <p:sp>
        <p:nvSpPr>
          <p:cNvPr id="3075" name="Text Box 1031"/>
          <p:cNvSpPr txBox="1">
            <a:spLocks noChangeArrowheads="1"/>
          </p:cNvSpPr>
          <p:nvPr/>
        </p:nvSpPr>
        <p:spPr bwMode="auto">
          <a:xfrm>
            <a:off x="4191000" y="5715000"/>
            <a:ext cx="4322763" cy="457200"/>
          </a:xfrm>
          <a:prstGeom prst="rect">
            <a:avLst/>
          </a:prstGeom>
          <a:noFill/>
          <a:ln w="9525">
            <a:noFill/>
            <a:miter lim="800000"/>
            <a:headEnd/>
            <a:tailEnd/>
          </a:ln>
        </p:spPr>
        <p:txBody>
          <a:bodyPr wrap="none">
            <a:prstTxWarp prst="textNoShape">
              <a:avLst/>
            </a:prstTxWarp>
            <a:spAutoFit/>
          </a:bodyPr>
          <a:lstStyle/>
          <a:p>
            <a:pPr algn="ctr">
              <a:spcBef>
                <a:spcPct val="20000"/>
              </a:spcBef>
            </a:pPr>
            <a:r>
              <a:rPr lang="en-US" sz="2200" i="1">
                <a:latin typeface="Tahoma" pitchFamily="-108" charset="0"/>
                <a:ea typeface="Times New Roman" pitchFamily="-108" charset="0"/>
                <a:cs typeface="Times New Roman" pitchFamily="-108" charset="0"/>
              </a:rPr>
              <a:t>The Columbia University Campus</a:t>
            </a:r>
            <a:r>
              <a:rPr lang="en-US" sz="2400" i="1">
                <a:latin typeface="Times New Roman" pitchFamily="-108" charset="0"/>
                <a:ea typeface="Times New Roman" pitchFamily="-108" charset="0"/>
                <a:cs typeface="Times New Roman" pitchFamily="-108" charset="0"/>
              </a:rPr>
              <a:t> </a:t>
            </a:r>
          </a:p>
        </p:txBody>
      </p:sp>
      <p:pic>
        <p:nvPicPr>
          <p:cNvPr id="3076" name="Picture 1032" descr="campus-scan-black-bg"/>
          <p:cNvPicPr>
            <a:picLocks noChangeAspect="1" noChangeArrowheads="1"/>
          </p:cNvPicPr>
          <p:nvPr/>
        </p:nvPicPr>
        <p:blipFill>
          <a:blip r:embed="rId3"/>
          <a:srcRect/>
          <a:stretch>
            <a:fillRect/>
          </a:stretch>
        </p:blipFill>
        <p:spPr bwMode="auto">
          <a:xfrm>
            <a:off x="3429000" y="1608138"/>
            <a:ext cx="5715000" cy="3916362"/>
          </a:xfrm>
          <a:prstGeom prst="rect">
            <a:avLst/>
          </a:prstGeom>
          <a:noFill/>
          <a:ln w="9525">
            <a:noFill/>
            <a:miter lim="800000"/>
            <a:headEnd/>
            <a:tailEnd/>
          </a:ln>
        </p:spPr>
      </p:pic>
      <p:sp>
        <p:nvSpPr>
          <p:cNvPr id="3077" name="Text Box 5"/>
          <p:cNvSpPr txBox="1">
            <a:spLocks noChangeArrowheads="1"/>
          </p:cNvSpPr>
          <p:nvPr/>
        </p:nvSpPr>
        <p:spPr bwMode="auto">
          <a:xfrm>
            <a:off x="381000" y="15240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078" name="Rectangle 6"/>
          <p:cNvSpPr>
            <a:spLocks noChangeArrowheads="1"/>
          </p:cNvSpPr>
          <p:nvPr/>
        </p:nvSpPr>
        <p:spPr bwMode="auto">
          <a:xfrm>
            <a:off x="152400" y="2057400"/>
            <a:ext cx="3200400" cy="3477875"/>
          </a:xfrm>
          <a:prstGeom prst="rect">
            <a:avLst/>
          </a:prstGeom>
          <a:noFill/>
          <a:ln w="9525">
            <a:noFill/>
            <a:miter lim="800000"/>
            <a:headEnd/>
            <a:tailEnd/>
          </a:ln>
          <a:effectLst/>
        </p:spPr>
        <p:txBody>
          <a:bodyPr>
            <a:prstTxWarp prst="textNoShape">
              <a:avLst/>
            </a:prstTxWarp>
            <a:spAutoFit/>
          </a:bodyPr>
          <a:lstStyle/>
          <a:p>
            <a:endParaRPr lang="en-US" sz="2000" dirty="0" smtClean="0">
              <a:solidFill>
                <a:schemeClr val="tx2"/>
              </a:solidFill>
            </a:endParaRPr>
          </a:p>
          <a:p>
            <a:pPr marL="228600" indent="-228600">
              <a:buFontTx/>
              <a:buChar char="•"/>
              <a:tabLst>
                <a:tab pos="228600" algn="l"/>
              </a:tabLst>
            </a:pPr>
            <a:r>
              <a:rPr lang="en-US" sz="2000" dirty="0" smtClean="0"/>
              <a:t>2D </a:t>
            </a:r>
            <a:r>
              <a:rPr lang="en-US" sz="2000" dirty="0"/>
              <a:t>– 3D registration</a:t>
            </a:r>
          </a:p>
          <a:p>
            <a:pPr marL="228600" indent="-228600">
              <a:buFontTx/>
              <a:buChar char="•"/>
              <a:tabLst>
                <a:tab pos="228600" algn="l"/>
              </a:tabLst>
            </a:pPr>
            <a:r>
              <a:rPr lang="en-US" sz="2000" dirty="0"/>
              <a:t>Visualization:  </a:t>
            </a:r>
            <a:r>
              <a:rPr lang="en-US" sz="2000" dirty="0" smtClean="0"/>
              <a:t>adding context </a:t>
            </a:r>
            <a:r>
              <a:rPr lang="en-US" sz="2000" dirty="0"/>
              <a:t>to models. </a:t>
            </a:r>
          </a:p>
          <a:p>
            <a:pPr marL="228600" indent="-228600">
              <a:buFontTx/>
              <a:buChar char="•"/>
              <a:tabLst>
                <a:tab pos="228600" algn="l"/>
              </a:tabLst>
            </a:pPr>
            <a:r>
              <a:rPr lang="en-US" sz="2000" dirty="0"/>
              <a:t>View</a:t>
            </a:r>
            <a:r>
              <a:rPr lang="en-US" sz="2000" dirty="0" smtClean="0"/>
              <a:t> planning </a:t>
            </a:r>
            <a:r>
              <a:rPr lang="en-US" sz="2000" dirty="0"/>
              <a:t>for</a:t>
            </a:r>
            <a:r>
              <a:rPr lang="en-US" sz="2000" dirty="0" smtClean="0"/>
              <a:t> data </a:t>
            </a:r>
            <a:r>
              <a:rPr lang="en-US" sz="2000" dirty="0"/>
              <a:t>a</a:t>
            </a:r>
            <a:r>
              <a:rPr lang="en-US" sz="2000" dirty="0" smtClean="0"/>
              <a:t>cquisition</a:t>
            </a:r>
            <a:endParaRPr lang="en-US" sz="2000" dirty="0"/>
          </a:p>
          <a:p>
            <a:pPr marL="228600" indent="-228600">
              <a:buFontTx/>
              <a:buChar char="•"/>
              <a:tabLst>
                <a:tab pos="228600" algn="l"/>
              </a:tabLst>
            </a:pPr>
            <a:r>
              <a:rPr lang="en-US" sz="2000" dirty="0"/>
              <a:t>Illumination</a:t>
            </a:r>
            <a:r>
              <a:rPr lang="en-US" sz="2000" dirty="0" smtClean="0"/>
              <a:t> coherent </a:t>
            </a:r>
            <a:r>
              <a:rPr lang="en-US" sz="2000" dirty="0"/>
              <a:t>t</a:t>
            </a:r>
            <a:r>
              <a:rPr lang="en-US" sz="2000" dirty="0" smtClean="0"/>
              <a:t>exture mapping</a:t>
            </a:r>
            <a:endParaRPr lang="en-US" sz="2000" dirty="0"/>
          </a:p>
          <a:p>
            <a:pPr marL="228600" indent="-228600">
              <a:buFontTx/>
              <a:buChar char="•"/>
              <a:tabLst>
                <a:tab pos="228600" algn="l"/>
              </a:tabLst>
            </a:pPr>
            <a:r>
              <a:rPr lang="en-US" sz="2000" dirty="0"/>
              <a:t>Mobile</a:t>
            </a:r>
            <a:r>
              <a:rPr lang="en-US" sz="2000" dirty="0" smtClean="0"/>
              <a:t> robot </a:t>
            </a:r>
            <a:r>
              <a:rPr lang="en-US" sz="2000" dirty="0"/>
              <a:t>d</a:t>
            </a:r>
            <a:r>
              <a:rPr lang="en-US" sz="2000" dirty="0" smtClean="0"/>
              <a:t>ata </a:t>
            </a:r>
            <a:r>
              <a:rPr lang="en-US" sz="2000" dirty="0"/>
              <a:t>a</a:t>
            </a:r>
            <a:r>
              <a:rPr lang="en-US" sz="2000" dirty="0" smtClean="0"/>
              <a:t>cquisition</a:t>
            </a:r>
            <a:endParaRPr lang="en-US" sz="2000" dirty="0"/>
          </a:p>
          <a:p>
            <a:pPr indent="292100">
              <a:spcBef>
                <a:spcPct val="50000"/>
              </a:spcBef>
              <a:buClr>
                <a:schemeClr val="tx2"/>
              </a:buClr>
              <a:buFont typeface="Wingdings" pitchFamily="-108" charset="2"/>
              <a:buChar char="§"/>
            </a:pPr>
            <a:endParaRPr lang="en-US" sz="2000" dirty="0"/>
          </a:p>
        </p:txBody>
      </p:sp>
      <p:sp>
        <p:nvSpPr>
          <p:cNvPr id="7" name="TextBox 6"/>
          <p:cNvSpPr txBox="1"/>
          <p:nvPr/>
        </p:nvSpPr>
        <p:spPr>
          <a:xfrm>
            <a:off x="-40301" y="0"/>
            <a:ext cx="1210901" cy="369332"/>
          </a:xfrm>
          <a:prstGeom prst="rect">
            <a:avLst/>
          </a:prstGeom>
          <a:noFill/>
        </p:spPr>
        <p:txBody>
          <a:bodyPr wrap="none" rtlCol="0">
            <a:spAutoFit/>
          </a:bodyPr>
          <a:lstStyle/>
          <a:p>
            <a:r>
              <a:rPr lang="en-US" dirty="0" smtClean="0"/>
              <a:t>Peter Allen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1752600" y="381000"/>
            <a:ext cx="5638800" cy="446088"/>
          </a:xfrm>
          <a:ln/>
        </p:spPr>
        <p:txBody>
          <a:bodyPr rIns="132080">
            <a:normAutofit fontScale="90000"/>
          </a:bodyPr>
          <a:lstStyle/>
          <a:p>
            <a:r>
              <a:rPr lang="en-US" sz="2800" dirty="0"/>
              <a:t>A Search Engine for Images with Faces</a:t>
            </a:r>
          </a:p>
        </p:txBody>
      </p:sp>
      <p:pic>
        <p:nvPicPr>
          <p:cNvPr id="2050" name="Picture 2"/>
          <p:cNvPicPr>
            <a:picLocks noChangeArrowheads="1"/>
          </p:cNvPicPr>
          <p:nvPr/>
        </p:nvPicPr>
        <p:blipFill>
          <a:blip r:embed="rId2"/>
          <a:srcRect/>
          <a:stretch>
            <a:fillRect/>
          </a:stretch>
        </p:blipFill>
        <p:spPr bwMode="auto">
          <a:xfrm>
            <a:off x="946150" y="827088"/>
            <a:ext cx="7251700" cy="4813300"/>
          </a:xfrm>
          <a:prstGeom prst="rect">
            <a:avLst/>
          </a:prstGeom>
          <a:noFill/>
          <a:ln w="12700">
            <a:noFill/>
            <a:miter lim="800000"/>
            <a:headEnd/>
            <a:tailEnd/>
          </a:ln>
        </p:spPr>
      </p:pic>
      <p:sp>
        <p:nvSpPr>
          <p:cNvPr id="2051" name="Rectangle 3"/>
          <p:cNvSpPr>
            <a:spLocks/>
          </p:cNvSpPr>
          <p:nvPr/>
        </p:nvSpPr>
        <p:spPr bwMode="auto">
          <a:xfrm>
            <a:off x="946150" y="5835650"/>
            <a:ext cx="4699263" cy="307777"/>
          </a:xfrm>
          <a:prstGeom prst="rect">
            <a:avLst/>
          </a:prstGeom>
          <a:noFill/>
          <a:ln w="12700">
            <a:noFill/>
            <a:miter lim="800000"/>
            <a:headEnd/>
            <a:tailEnd/>
          </a:ln>
        </p:spPr>
        <p:txBody>
          <a:bodyPr wrap="none" lIns="0" tIns="0" rIns="40639" bIns="0">
            <a:prstTxWarp prst="textNoShape">
              <a:avLst/>
            </a:prstTxWarp>
            <a:spAutoFit/>
          </a:bodyPr>
          <a:lstStyle/>
          <a:p>
            <a:pPr marL="39688" algn="ctr"/>
            <a:r>
              <a:rPr lang="en-US" sz="2000" b="1" dirty="0">
                <a:ea typeface="Futura Condensed" charset="0"/>
                <a:cs typeface="Futura Condensed" charset="0"/>
                <a:sym typeface="Futura Condensed" charset="0"/>
              </a:rPr>
              <a:t>FaceTracer</a:t>
            </a:r>
            <a:r>
              <a:rPr lang="en-US" sz="2000" dirty="0">
                <a:ea typeface="Futura" charset="0"/>
                <a:cs typeface="Futura" charset="0"/>
                <a:sym typeface="Futura" charset="0"/>
              </a:rPr>
              <a:t>: “smiling</a:t>
            </a:r>
            <a:r>
              <a:rPr lang="en-US" sz="2000" dirty="0" smtClean="0">
                <a:ea typeface="Futura" charset="0"/>
                <a:cs typeface="Futura" charset="0"/>
                <a:sym typeface="Futura" charset="0"/>
              </a:rPr>
              <a:t> Asian </a:t>
            </a:r>
            <a:r>
              <a:rPr lang="en-US" sz="2000" dirty="0">
                <a:ea typeface="Futura" charset="0"/>
                <a:cs typeface="Futura" charset="0"/>
                <a:sym typeface="Futura" charset="0"/>
              </a:rPr>
              <a:t>men with glasses”</a:t>
            </a:r>
          </a:p>
        </p:txBody>
      </p:sp>
      <p:sp>
        <p:nvSpPr>
          <p:cNvPr id="5" name="TextBox 4"/>
          <p:cNvSpPr txBox="1"/>
          <p:nvPr/>
        </p:nvSpPr>
        <p:spPr>
          <a:xfrm>
            <a:off x="-22245" y="0"/>
            <a:ext cx="1774845" cy="369332"/>
          </a:xfrm>
          <a:prstGeom prst="rect">
            <a:avLst/>
          </a:prstGeom>
          <a:noFill/>
        </p:spPr>
        <p:txBody>
          <a:bodyPr wrap="none" rtlCol="0">
            <a:spAutoFit/>
          </a:bodyPr>
          <a:lstStyle/>
          <a:p>
            <a:r>
              <a:rPr lang="en-US" dirty="0" smtClean="0"/>
              <a:t>Peter </a:t>
            </a:r>
            <a:r>
              <a:rPr lang="en-US" dirty="0" err="1" smtClean="0"/>
              <a:t>Belhumeur</a:t>
            </a:r>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normAutofit/>
          </a:bodyPr>
          <a:lstStyle/>
          <a:p>
            <a:r>
              <a:rPr lang="en-US" sz="3600" dirty="0" smtClean="0">
                <a:solidFill>
                  <a:srgbClr val="1F497D"/>
                </a:solidFill>
              </a:rPr>
              <a:t>Routing as the Firewall Layer</a:t>
            </a:r>
          </a:p>
        </p:txBody>
      </p:sp>
      <p:sp>
        <p:nvSpPr>
          <p:cNvPr id="5" name="Content Placeholder 4"/>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ea typeface="+mn-ea"/>
                <a:cs typeface="+mn-cs"/>
              </a:rPr>
              <a:t>Concatenate the port number to the IP address and route on all 48 bits</a:t>
            </a:r>
          </a:p>
          <a:p>
            <a:pPr fontAlgn="auto">
              <a:spcAft>
                <a:spcPts val="0"/>
              </a:spcAft>
              <a:buFont typeface="Arial"/>
              <a:buChar char="•"/>
              <a:defRPr/>
            </a:pPr>
            <a:r>
              <a:rPr lang="en-US" dirty="0" smtClean="0">
                <a:ea typeface="+mn-ea"/>
                <a:cs typeface="+mn-cs"/>
              </a:rPr>
              <a:t>Only advertise routes for services you run</a:t>
            </a:r>
          </a:p>
          <a:p>
            <a:pPr fontAlgn="auto">
              <a:spcAft>
                <a:spcPts val="0"/>
              </a:spcAft>
              <a:buFont typeface="Arial"/>
              <a:buChar char="•"/>
              <a:defRPr/>
            </a:pPr>
            <a:r>
              <a:rPr lang="en-US" dirty="0" smtClean="0">
                <a:ea typeface="+mn-ea"/>
                <a:cs typeface="+mn-cs"/>
              </a:rPr>
              <a:t>Selectively advertise some routes – services – on some interfaces or paths but not others, for controlled, limited access</a:t>
            </a:r>
          </a:p>
          <a:p>
            <a:pPr fontAlgn="auto">
              <a:spcAft>
                <a:spcPts val="0"/>
              </a:spcAft>
              <a:buFont typeface="Arial"/>
              <a:buChar char="•"/>
              <a:defRPr/>
            </a:pPr>
            <a:r>
              <a:rPr lang="en-US" dirty="0" smtClean="0">
                <a:ea typeface="+mn-ea"/>
                <a:cs typeface="+mn-cs"/>
              </a:rPr>
              <a:t>Every router along the way enforces the security policy; no border firewall box to bypass</a:t>
            </a:r>
          </a:p>
          <a:p>
            <a:pPr fontAlgn="auto">
              <a:spcAft>
                <a:spcPts val="0"/>
              </a:spcAft>
              <a:buFont typeface="Arial"/>
              <a:buChar char="•"/>
              <a:defRPr/>
            </a:pPr>
            <a:r>
              <a:rPr lang="en-US" dirty="0" smtClean="0">
                <a:ea typeface="+mn-ea"/>
                <a:cs typeface="+mn-cs"/>
              </a:rPr>
              <a:t>Especially good for </a:t>
            </a:r>
            <a:r>
              <a:rPr lang="en-US" dirty="0" err="1" smtClean="0">
                <a:ea typeface="+mn-ea"/>
                <a:cs typeface="+mn-cs"/>
              </a:rPr>
              <a:t>MANETs</a:t>
            </a:r>
            <a:r>
              <a:rPr lang="en-US" dirty="0" smtClean="0">
                <a:ea typeface="+mn-ea"/>
                <a:cs typeface="+mn-cs"/>
              </a:rPr>
              <a:t>: drop unwanted packets early and save battery power and spectrum</a:t>
            </a:r>
          </a:p>
        </p:txBody>
      </p:sp>
      <p:sp>
        <p:nvSpPr>
          <p:cNvPr id="4" name="TextBox 3"/>
          <p:cNvSpPr txBox="1"/>
          <p:nvPr/>
        </p:nvSpPr>
        <p:spPr>
          <a:xfrm>
            <a:off x="0" y="0"/>
            <a:ext cx="1493919" cy="369332"/>
          </a:xfrm>
          <a:prstGeom prst="rect">
            <a:avLst/>
          </a:prstGeom>
          <a:noFill/>
        </p:spPr>
        <p:txBody>
          <a:bodyPr wrap="none" rtlCol="0">
            <a:spAutoFit/>
          </a:bodyPr>
          <a:lstStyle/>
          <a:p>
            <a:r>
              <a:rPr lang="en-US" dirty="0" smtClean="0"/>
              <a:t>Steve </a:t>
            </a:r>
            <a:r>
              <a:rPr lang="en-US" dirty="0" err="1" smtClean="0"/>
              <a:t>Bellovin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0756" name="Rectangle 4"/>
          <p:cNvSpPr>
            <a:spLocks noGrp="1" noChangeArrowheads="1"/>
          </p:cNvSpPr>
          <p:nvPr>
            <p:ph type="title" sz="quarter"/>
          </p:nvPr>
        </p:nvSpPr>
        <p:spPr>
          <a:xfrm>
            <a:off x="1371600" y="0"/>
            <a:ext cx="7772400" cy="762000"/>
          </a:xfrm>
        </p:spPr>
        <p:txBody>
          <a:bodyPr>
            <a:normAutofit/>
          </a:bodyPr>
          <a:lstStyle/>
          <a:p>
            <a:r>
              <a:rPr lang="en-US" sz="3600" dirty="0" smtClean="0">
                <a:solidFill>
                  <a:srgbClr val="1F497D"/>
                </a:solidFill>
              </a:rPr>
              <a:t>Distributed Embedded Systems</a:t>
            </a:r>
            <a:endParaRPr lang="en-US" sz="3600" dirty="0">
              <a:solidFill>
                <a:srgbClr val="1F497D"/>
              </a:solidFill>
            </a:endParaRPr>
          </a:p>
        </p:txBody>
      </p:sp>
      <p:pic>
        <p:nvPicPr>
          <p:cNvPr id="1610764" name="Picture 12"/>
          <p:cNvPicPr>
            <a:picLocks noGrp="1" noChangeAspect="1" noChangeArrowheads="1"/>
          </p:cNvPicPr>
          <p:nvPr>
            <p:ph sz="quarter" idx="3"/>
          </p:nvPr>
        </p:nvPicPr>
        <p:blipFill>
          <a:blip r:embed="rId3"/>
          <a:srcRect/>
          <a:stretch>
            <a:fillRect/>
          </a:stretch>
        </p:blipFill>
        <p:spPr>
          <a:xfrm>
            <a:off x="609600" y="4648200"/>
            <a:ext cx="4038600" cy="2120900"/>
          </a:xfrm>
          <a:noFill/>
          <a:ln/>
        </p:spPr>
      </p:pic>
      <p:sp>
        <p:nvSpPr>
          <p:cNvPr id="1610765" name="Text Box 13"/>
          <p:cNvSpPr txBox="1">
            <a:spLocks noChangeArrowheads="1"/>
          </p:cNvSpPr>
          <p:nvPr/>
        </p:nvSpPr>
        <p:spPr bwMode="auto">
          <a:xfrm>
            <a:off x="76200" y="4279900"/>
            <a:ext cx="2590800" cy="825500"/>
          </a:xfrm>
          <a:prstGeom prst="rect">
            <a:avLst/>
          </a:prstGeom>
          <a:noFill/>
          <a:ln w="9525">
            <a:noFill/>
            <a:miter lim="800000"/>
            <a:headEnd/>
            <a:tailEnd/>
          </a:ln>
          <a:effectLst/>
        </p:spPr>
        <p:txBody>
          <a:bodyPr>
            <a:prstTxWarp prst="textNoShape">
              <a:avLst/>
            </a:prstTxWarp>
            <a:spAutoFit/>
          </a:bodyPr>
          <a:lstStyle/>
          <a:p>
            <a:r>
              <a:rPr lang="en-US" sz="1600" dirty="0">
                <a:solidFill>
                  <a:srgbClr val="000000"/>
                </a:solidFill>
              </a:rPr>
              <a:t>On-Chip Communication Synthesis for Multi-Core Systems-on-Chip</a:t>
            </a:r>
          </a:p>
        </p:txBody>
      </p:sp>
      <p:pic>
        <p:nvPicPr>
          <p:cNvPr id="1610769" name="Picture 17"/>
          <p:cNvPicPr>
            <a:picLocks noGrp="1" noChangeAspect="1" noChangeArrowheads="1"/>
          </p:cNvPicPr>
          <p:nvPr>
            <p:ph sz="quarter" idx="4"/>
          </p:nvPr>
        </p:nvPicPr>
        <p:blipFill>
          <a:blip r:embed="rId4"/>
          <a:srcRect/>
          <a:stretch>
            <a:fillRect/>
          </a:stretch>
        </p:blipFill>
        <p:spPr>
          <a:xfrm>
            <a:off x="5511800" y="3724275"/>
            <a:ext cx="3556000" cy="2447925"/>
          </a:xfrm>
          <a:noFill/>
          <a:ln/>
        </p:spPr>
      </p:pic>
      <p:sp>
        <p:nvSpPr>
          <p:cNvPr id="1610770" name="Text Box 18"/>
          <p:cNvSpPr txBox="1">
            <a:spLocks noChangeArrowheads="1"/>
          </p:cNvSpPr>
          <p:nvPr/>
        </p:nvSpPr>
        <p:spPr bwMode="auto">
          <a:xfrm>
            <a:off x="4876800" y="6172200"/>
            <a:ext cx="4495800" cy="581025"/>
          </a:xfrm>
          <a:prstGeom prst="rect">
            <a:avLst/>
          </a:prstGeom>
          <a:noFill/>
          <a:ln w="9525">
            <a:noFill/>
            <a:miter lim="800000"/>
            <a:headEnd/>
            <a:tailEnd/>
          </a:ln>
          <a:effectLst/>
        </p:spPr>
        <p:txBody>
          <a:bodyPr>
            <a:prstTxWarp prst="textNoShape">
              <a:avLst/>
            </a:prstTxWarp>
            <a:spAutoFit/>
          </a:bodyPr>
          <a:lstStyle/>
          <a:p>
            <a:r>
              <a:rPr lang="en-US" sz="1600" dirty="0" err="1"/>
              <a:t>Nanophotonic</a:t>
            </a:r>
            <a:r>
              <a:rPr lang="en-US" sz="1600" dirty="0"/>
              <a:t> Interconnection Networks </a:t>
            </a:r>
          </a:p>
          <a:p>
            <a:r>
              <a:rPr lang="en-US" sz="1600" dirty="0"/>
              <a:t>for High-Performance Embedded Computing</a:t>
            </a:r>
          </a:p>
        </p:txBody>
      </p:sp>
      <p:pic>
        <p:nvPicPr>
          <p:cNvPr id="1610776" name="Picture 24"/>
          <p:cNvPicPr>
            <a:picLocks noChangeAspect="1" noChangeArrowheads="1"/>
          </p:cNvPicPr>
          <p:nvPr/>
        </p:nvPicPr>
        <p:blipFill>
          <a:blip r:embed="rId5"/>
          <a:srcRect/>
          <a:stretch>
            <a:fillRect/>
          </a:stretch>
        </p:blipFill>
        <p:spPr bwMode="auto">
          <a:xfrm>
            <a:off x="4876800" y="860425"/>
            <a:ext cx="3200400" cy="1957388"/>
          </a:xfrm>
          <a:prstGeom prst="rect">
            <a:avLst/>
          </a:prstGeom>
          <a:noFill/>
          <a:ln w="9525">
            <a:noFill/>
            <a:miter lim="800000"/>
            <a:headEnd/>
            <a:tailEnd/>
          </a:ln>
          <a:effectLst/>
        </p:spPr>
      </p:pic>
      <p:pic>
        <p:nvPicPr>
          <p:cNvPr id="1610777" name="Picture 25"/>
          <p:cNvPicPr>
            <a:picLocks noChangeAspect="1" noChangeArrowheads="1"/>
          </p:cNvPicPr>
          <p:nvPr/>
        </p:nvPicPr>
        <p:blipFill>
          <a:blip r:embed="rId6"/>
          <a:srcRect/>
          <a:stretch>
            <a:fillRect/>
          </a:stretch>
        </p:blipFill>
        <p:spPr bwMode="auto">
          <a:xfrm>
            <a:off x="76200" y="860425"/>
            <a:ext cx="3048000" cy="2187575"/>
          </a:xfrm>
          <a:prstGeom prst="rect">
            <a:avLst/>
          </a:prstGeom>
          <a:noFill/>
          <a:ln w="12700">
            <a:noFill/>
            <a:miter lim="800000"/>
            <a:headEnd/>
            <a:tailEnd/>
          </a:ln>
          <a:effectLst/>
        </p:spPr>
      </p:pic>
      <p:pic>
        <p:nvPicPr>
          <p:cNvPr id="1610778" name="Picture 26"/>
          <p:cNvPicPr>
            <a:picLocks noChangeAspect="1" noChangeArrowheads="1"/>
          </p:cNvPicPr>
          <p:nvPr/>
        </p:nvPicPr>
        <p:blipFill>
          <a:blip r:embed="rId7"/>
          <a:srcRect/>
          <a:stretch>
            <a:fillRect/>
          </a:stretch>
        </p:blipFill>
        <p:spPr bwMode="auto">
          <a:xfrm>
            <a:off x="1524000" y="2638425"/>
            <a:ext cx="2286000" cy="1628775"/>
          </a:xfrm>
          <a:prstGeom prst="rect">
            <a:avLst/>
          </a:prstGeom>
          <a:noFill/>
          <a:ln w="9525">
            <a:noFill/>
            <a:miter lim="800000"/>
            <a:headEnd/>
            <a:tailEnd/>
          </a:ln>
          <a:effectLst/>
        </p:spPr>
      </p:pic>
      <p:sp>
        <p:nvSpPr>
          <p:cNvPr id="1610768" name="Text Box 16"/>
          <p:cNvSpPr txBox="1">
            <a:spLocks noChangeArrowheads="1"/>
          </p:cNvSpPr>
          <p:nvPr/>
        </p:nvSpPr>
        <p:spPr bwMode="auto">
          <a:xfrm>
            <a:off x="5511800" y="2898775"/>
            <a:ext cx="1866817" cy="830997"/>
          </a:xfrm>
          <a:prstGeom prst="rect">
            <a:avLst/>
          </a:prstGeom>
          <a:noFill/>
          <a:ln w="9525">
            <a:noFill/>
            <a:miter lim="800000"/>
            <a:headEnd/>
            <a:tailEnd/>
          </a:ln>
          <a:effectLst/>
        </p:spPr>
        <p:txBody>
          <a:bodyPr wrap="none">
            <a:prstTxWarp prst="textNoShape">
              <a:avLst/>
            </a:prstTxWarp>
            <a:spAutoFit/>
          </a:bodyPr>
          <a:lstStyle/>
          <a:p>
            <a:r>
              <a:rPr lang="en-US" sz="1600" dirty="0">
                <a:solidFill>
                  <a:srgbClr val="000000"/>
                </a:solidFill>
              </a:rPr>
              <a:t>Design Technologies </a:t>
            </a:r>
          </a:p>
          <a:p>
            <a:r>
              <a:rPr lang="en-US" sz="1600" dirty="0">
                <a:solidFill>
                  <a:srgbClr val="000000"/>
                </a:solidFill>
              </a:rPr>
              <a:t>for Distributed </a:t>
            </a:r>
          </a:p>
          <a:p>
            <a:r>
              <a:rPr lang="en-US" sz="1600" dirty="0">
                <a:solidFill>
                  <a:srgbClr val="000000"/>
                </a:solidFill>
              </a:rPr>
              <a:t>Embedded Systems </a:t>
            </a:r>
          </a:p>
        </p:txBody>
      </p:sp>
      <p:sp>
        <p:nvSpPr>
          <p:cNvPr id="14" name="TextBox 13"/>
          <p:cNvSpPr txBox="1"/>
          <p:nvPr/>
        </p:nvSpPr>
        <p:spPr>
          <a:xfrm>
            <a:off x="-52657" y="0"/>
            <a:ext cx="1324514" cy="369332"/>
          </a:xfrm>
          <a:prstGeom prst="rect">
            <a:avLst/>
          </a:prstGeom>
          <a:noFill/>
        </p:spPr>
        <p:txBody>
          <a:bodyPr wrap="none" rtlCol="0">
            <a:spAutoFit/>
          </a:bodyPr>
          <a:lstStyle/>
          <a:p>
            <a:r>
              <a:rPr lang="en-US" dirty="0" smtClean="0"/>
              <a:t>Luca Carloni</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53523" y="274638"/>
            <a:ext cx="6571278" cy="1096962"/>
          </a:xfrm>
        </p:spPr>
        <p:txBody>
          <a:bodyPr>
            <a:normAutofit fontScale="90000"/>
          </a:bodyPr>
          <a:lstStyle/>
          <a:p>
            <a:r>
              <a:rPr lang="en-US" sz="2800" dirty="0" smtClean="0">
                <a:solidFill>
                  <a:schemeClr val="tx2"/>
                </a:solidFill>
              </a:rPr>
              <a:t>Human-computer interaction in 2D and 3D: augmented reality, mobile and wearable, multimodal</a:t>
            </a:r>
            <a:endParaRPr lang="en-US" sz="2800" dirty="0">
              <a:solidFill>
                <a:schemeClr val="tx2"/>
              </a:solidFill>
            </a:endParaRPr>
          </a:p>
        </p:txBody>
      </p:sp>
      <p:grpSp>
        <p:nvGrpSpPr>
          <p:cNvPr id="2" name="Group 9"/>
          <p:cNvGrpSpPr>
            <a:grpSpLocks/>
          </p:cNvGrpSpPr>
          <p:nvPr/>
        </p:nvGrpSpPr>
        <p:grpSpPr bwMode="auto">
          <a:xfrm>
            <a:off x="381000" y="3757613"/>
            <a:ext cx="2605088" cy="1957387"/>
            <a:chOff x="144" y="2949"/>
            <a:chExt cx="1641" cy="1233"/>
          </a:xfrm>
        </p:grpSpPr>
        <p:pic>
          <p:nvPicPr>
            <p:cNvPr id="5126" name="Picture 6" descr="may22"/>
            <p:cNvPicPr>
              <a:picLocks noChangeAspect="1" noChangeArrowheads="1"/>
            </p:cNvPicPr>
            <p:nvPr/>
          </p:nvPicPr>
          <p:blipFill>
            <a:blip r:embed="rId3"/>
            <a:srcRect/>
            <a:stretch>
              <a:fillRect/>
            </a:stretch>
          </p:blipFill>
          <p:spPr bwMode="auto">
            <a:xfrm>
              <a:off x="144" y="2949"/>
              <a:ext cx="1641" cy="1233"/>
            </a:xfrm>
            <a:prstGeom prst="rect">
              <a:avLst/>
            </a:prstGeom>
            <a:noFill/>
          </p:spPr>
        </p:pic>
        <p:sp>
          <p:nvSpPr>
            <p:cNvPr id="5128" name="Rectangle 8"/>
            <p:cNvSpPr>
              <a:spLocks noChangeArrowheads="1"/>
            </p:cNvSpPr>
            <p:nvPr/>
          </p:nvSpPr>
          <p:spPr bwMode="auto">
            <a:xfrm>
              <a:off x="1142" y="3697"/>
              <a:ext cx="643" cy="48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5127" name="Picture 7" descr="DSCN6595"/>
            <p:cNvPicPr>
              <a:picLocks noChangeAspect="1" noChangeArrowheads="1"/>
            </p:cNvPicPr>
            <p:nvPr/>
          </p:nvPicPr>
          <p:blipFill>
            <a:blip r:embed="rId4"/>
            <a:srcRect/>
            <a:stretch>
              <a:fillRect/>
            </a:stretch>
          </p:blipFill>
          <p:spPr bwMode="auto">
            <a:xfrm>
              <a:off x="1152" y="3707"/>
              <a:ext cx="633" cy="475"/>
            </a:xfrm>
            <a:prstGeom prst="rect">
              <a:avLst/>
            </a:prstGeom>
            <a:noFill/>
          </p:spPr>
        </p:pic>
      </p:grpSp>
      <p:pic>
        <p:nvPicPr>
          <p:cNvPr id="5130" name="Picture 10">
            <a:hlinkClick r:id="" action="ppaction://media"/>
          </p:cNvPr>
          <p:cNvPicPr/>
          <p:nvPr>
            <a:videoFile r:link="rId1"/>
          </p:nvPr>
        </p:nvPicPr>
        <p:blipFill>
          <a:blip r:embed="rId5"/>
          <a:srcRect/>
          <a:stretch>
            <a:fillRect/>
          </a:stretch>
        </p:blipFill>
        <p:spPr bwMode="auto">
          <a:xfrm>
            <a:off x="381000" y="1752600"/>
            <a:ext cx="2605088" cy="1954213"/>
          </a:xfrm>
          <a:prstGeom prst="rect">
            <a:avLst/>
          </a:prstGeom>
          <a:noFill/>
        </p:spPr>
      </p:pic>
      <p:pic>
        <p:nvPicPr>
          <p:cNvPr id="5131" name="Picture 11" descr="ohanDriving"/>
          <p:cNvPicPr>
            <a:picLocks noChangeAspect="1" noChangeArrowheads="1"/>
          </p:cNvPicPr>
          <p:nvPr/>
        </p:nvPicPr>
        <p:blipFill>
          <a:blip r:embed="rId6"/>
          <a:srcRect/>
          <a:stretch>
            <a:fillRect/>
          </a:stretch>
        </p:blipFill>
        <p:spPr bwMode="auto">
          <a:xfrm>
            <a:off x="6157913" y="1752600"/>
            <a:ext cx="2605087" cy="1952625"/>
          </a:xfrm>
          <a:prstGeom prst="rect">
            <a:avLst/>
          </a:prstGeom>
          <a:noFill/>
          <a:ln w="9525">
            <a:noFill/>
            <a:miter lim="800000"/>
            <a:headEnd/>
            <a:tailEnd/>
          </a:ln>
        </p:spPr>
      </p:pic>
      <p:pic>
        <p:nvPicPr>
          <p:cNvPr id="5132" name="Picture 12" descr="Goblin XNA Domino Knockdown running on a Sony UMPC. The user has just fired a ball at a collection of falling dominoes."/>
          <p:cNvPicPr>
            <a:picLocks noChangeAspect="1" noChangeArrowheads="1"/>
          </p:cNvPicPr>
          <p:nvPr/>
        </p:nvPicPr>
        <p:blipFill>
          <a:blip r:embed="rId7"/>
          <a:srcRect/>
          <a:stretch>
            <a:fillRect/>
          </a:stretch>
        </p:blipFill>
        <p:spPr bwMode="auto">
          <a:xfrm>
            <a:off x="6157913" y="3760788"/>
            <a:ext cx="2605087" cy="1954212"/>
          </a:xfrm>
          <a:prstGeom prst="rect">
            <a:avLst/>
          </a:prstGeom>
          <a:noFill/>
          <a:ln w="9525">
            <a:noFill/>
            <a:miter lim="800000"/>
            <a:headEnd/>
            <a:tailEnd/>
          </a:ln>
        </p:spPr>
      </p:pic>
      <p:pic>
        <p:nvPicPr>
          <p:cNvPr id="5133" name="Picture 13"/>
          <p:cNvPicPr>
            <a:picLocks noChangeAspect="1" noChangeArrowheads="1"/>
          </p:cNvPicPr>
          <p:nvPr/>
        </p:nvPicPr>
        <p:blipFill>
          <a:blip r:embed="rId8"/>
          <a:srcRect l="299"/>
          <a:stretch>
            <a:fillRect/>
          </a:stretch>
        </p:blipFill>
        <p:spPr bwMode="auto">
          <a:xfrm>
            <a:off x="3262313" y="1811338"/>
            <a:ext cx="2605087" cy="1946275"/>
          </a:xfrm>
          <a:prstGeom prst="rect">
            <a:avLst/>
          </a:prstGeom>
          <a:noFill/>
          <a:ln w="9525">
            <a:noFill/>
            <a:miter lim="800000"/>
            <a:headEnd/>
            <a:tailEnd/>
          </a:ln>
        </p:spPr>
      </p:pic>
      <p:grpSp>
        <p:nvGrpSpPr>
          <p:cNvPr id="3" name="Group 15"/>
          <p:cNvGrpSpPr>
            <a:grpSpLocks/>
          </p:cNvGrpSpPr>
          <p:nvPr/>
        </p:nvGrpSpPr>
        <p:grpSpPr bwMode="auto">
          <a:xfrm>
            <a:off x="3262313" y="3997325"/>
            <a:ext cx="2605087" cy="1717675"/>
            <a:chOff x="2055" y="3094"/>
            <a:chExt cx="1641" cy="1082"/>
          </a:xfrm>
        </p:grpSpPr>
        <p:pic>
          <p:nvPicPr>
            <p:cNvPr id="5125" name="Picture 5" descr="LGW_ChartAndText"/>
            <p:cNvPicPr>
              <a:picLocks noChangeAspect="1" noChangeArrowheads="1"/>
            </p:cNvPicPr>
            <p:nvPr/>
          </p:nvPicPr>
          <p:blipFill>
            <a:blip r:embed="rId9"/>
            <a:srcRect l="1280" t="2074" r="1813" b="2393"/>
            <a:stretch>
              <a:fillRect/>
            </a:stretch>
          </p:blipFill>
          <p:spPr bwMode="auto">
            <a:xfrm>
              <a:off x="2055" y="3094"/>
              <a:ext cx="1641" cy="1082"/>
            </a:xfrm>
            <a:prstGeom prst="rect">
              <a:avLst/>
            </a:prstGeom>
            <a:noFill/>
          </p:spPr>
        </p:pic>
        <p:pic>
          <p:nvPicPr>
            <p:cNvPr id="5134" name="Picture 14"/>
            <p:cNvPicPr>
              <a:picLocks noChangeAspect="1" noChangeArrowheads="1"/>
            </p:cNvPicPr>
            <p:nvPr/>
          </p:nvPicPr>
          <p:blipFill>
            <a:blip r:embed="rId10"/>
            <a:srcRect b="5052"/>
            <a:stretch>
              <a:fillRect/>
            </a:stretch>
          </p:blipFill>
          <p:spPr bwMode="auto">
            <a:xfrm>
              <a:off x="3093" y="3701"/>
              <a:ext cx="600" cy="475"/>
            </a:xfrm>
            <a:prstGeom prst="rect">
              <a:avLst/>
            </a:prstGeom>
            <a:noFill/>
            <a:ln w="9525">
              <a:noFill/>
              <a:miter lim="800000"/>
              <a:headEnd/>
              <a:tailEnd/>
            </a:ln>
            <a:effectLst/>
          </p:spPr>
        </p:pic>
      </p:grpSp>
      <p:sp>
        <p:nvSpPr>
          <p:cNvPr id="16" name="TextBox 15"/>
          <p:cNvSpPr txBox="1"/>
          <p:nvPr/>
        </p:nvSpPr>
        <p:spPr>
          <a:xfrm>
            <a:off x="18076" y="43934"/>
            <a:ext cx="1335447" cy="369332"/>
          </a:xfrm>
          <a:prstGeom prst="rect">
            <a:avLst/>
          </a:prstGeom>
          <a:noFill/>
        </p:spPr>
        <p:txBody>
          <a:bodyPr wrap="none" rtlCol="0">
            <a:spAutoFit/>
          </a:bodyPr>
          <a:lstStyle/>
          <a:p>
            <a:r>
              <a:rPr lang="en-US" dirty="0" smtClean="0"/>
              <a:t>Steve </a:t>
            </a:r>
            <a:r>
              <a:rPr lang="en-US" dirty="0" err="1" smtClean="0"/>
              <a:t>Feiner</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130"/>
                                        </p:tgtEl>
                                      </p:cBhvr>
                                    </p:cmd>
                                  </p:childTnLst>
                                </p:cTn>
                              </p:par>
                            </p:childTnLst>
                          </p:cTn>
                        </p:par>
                      </p:childTnLst>
                    </p:cTn>
                  </p:par>
                </p:childTnLst>
              </p:cTn>
              <p:nextCondLst>
                <p:cond evt="onClick" delay="0">
                  <p:tgtEl>
                    <p:spTgt spid="5130"/>
                  </p:tgtEl>
                </p:cond>
              </p:nextCondLst>
            </p:seq>
            <p:video>
              <p:cMediaNode>
                <p:cTn id="7" fill="hold" display="0">
                  <p:stCondLst>
                    <p:cond delay="indefinite"/>
                  </p:stCondLst>
                  <p:endCondLst>
                    <p:cond evt="onNext" delay="0">
                      <p:tgtEl>
                        <p:sldTgt/>
                      </p:tgtEl>
                    </p:cond>
                    <p:cond evt="onPrev" delay="0">
                      <p:tgtEl>
                        <p:sldTgt/>
                      </p:tgtEl>
                    </p:cond>
                  </p:endCondLst>
                </p:cTn>
                <p:tgtEl>
                  <p:spTgt spid="5130"/>
                </p:tgtEl>
              </p:cMediaNode>
            </p:vide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96477A6C-437B-2848-A7C7-13B704F4496F}" type="slidenum">
              <a:rPr lang="en-US" smtClean="0">
                <a:latin typeface="Garamond" pitchFamily="-106" charset="0"/>
                <a:ea typeface="Arial Unicode MS" pitchFamily="-106" charset="0"/>
                <a:cs typeface="Arial Unicode MS" pitchFamily="-106" charset="0"/>
              </a:rPr>
              <a:pPr/>
              <a:t>18</a:t>
            </a:fld>
            <a:endParaRPr lang="en-US" smtClean="0">
              <a:latin typeface="Garamond" pitchFamily="-106" charset="0"/>
              <a:ea typeface="Arial Unicode MS" pitchFamily="-106" charset="0"/>
              <a:cs typeface="Arial Unicode MS" pitchFamily="-106" charset="0"/>
            </a:endParaRPr>
          </a:p>
        </p:txBody>
      </p:sp>
      <p:sp>
        <p:nvSpPr>
          <p:cNvPr id="15363" name="Rectangle 2"/>
          <p:cNvSpPr>
            <a:spLocks noGrp="1" noChangeArrowheads="1"/>
          </p:cNvSpPr>
          <p:nvPr>
            <p:ph type="title"/>
          </p:nvPr>
        </p:nvSpPr>
        <p:spPr>
          <a:xfrm>
            <a:off x="457200" y="277813"/>
            <a:ext cx="8229600" cy="865187"/>
          </a:xfrm>
        </p:spPr>
        <p:txBody>
          <a:bodyPr>
            <a:noAutofit/>
          </a:bodyPr>
          <a:lstStyle/>
          <a:p>
            <a:r>
              <a:rPr lang="en-US" sz="2800" dirty="0" smtClean="0">
                <a:solidFill>
                  <a:srgbClr val="1F497D"/>
                </a:solidFill>
                <a:ea typeface="ＭＳ Ｐゴシック" pitchFamily="-106" charset="-128"/>
                <a:cs typeface="ＭＳ Ｐゴシック" pitchFamily="-106" charset="-128"/>
              </a:rPr>
              <a:t>Databases, information retrieval, web search, information extraction, data mining</a:t>
            </a:r>
            <a:endParaRPr lang="en-US" sz="2800" b="1" dirty="0">
              <a:solidFill>
                <a:srgbClr val="1F497D"/>
              </a:solidFill>
              <a:ea typeface="ＭＳ Ｐゴシック" pitchFamily="-106" charset="-128"/>
              <a:cs typeface="ＭＳ Ｐゴシック" pitchFamily="-106" charset="-128"/>
            </a:endParaRPr>
          </a:p>
        </p:txBody>
      </p:sp>
      <p:sp>
        <p:nvSpPr>
          <p:cNvPr id="15364" name="Rectangle 3"/>
          <p:cNvSpPr>
            <a:spLocks noGrp="1" noChangeArrowheads="1"/>
          </p:cNvSpPr>
          <p:nvPr>
            <p:ph type="body" idx="1"/>
          </p:nvPr>
        </p:nvSpPr>
        <p:spPr>
          <a:xfrm>
            <a:off x="457200" y="1524000"/>
            <a:ext cx="8229600" cy="4606925"/>
          </a:xfrm>
          <a:noFill/>
        </p:spPr>
        <p:txBody>
          <a:bodyPr/>
          <a:lstStyle/>
          <a:p>
            <a:pPr marL="381000" indent="-381000"/>
            <a:r>
              <a:rPr lang="en-US" sz="2800" dirty="0" smtClean="0">
                <a:ea typeface="ＭＳ Ｐゴシック" pitchFamily="-106" charset="-128"/>
                <a:cs typeface="ＭＳ Ｐゴシック" pitchFamily="-106" charset="-128"/>
              </a:rPr>
              <a:t>Time</a:t>
            </a:r>
            <a:r>
              <a:rPr lang="en-US" sz="2800" dirty="0">
                <a:ea typeface="ＭＳ Ｐゴシック" pitchFamily="-106" charset="-128"/>
                <a:cs typeface="ＭＳ Ｐゴシック" pitchFamily="-106" charset="-128"/>
              </a:rPr>
              <a:t>-sensitive information retrieval</a:t>
            </a:r>
          </a:p>
          <a:p>
            <a:pPr marL="381000" indent="-381000" eaLnBrk="1" hangingPunct="1"/>
            <a:r>
              <a:rPr lang="en-US" sz="2800" dirty="0">
                <a:ea typeface="ＭＳ Ｐゴシック" pitchFamily="-106" charset="-128"/>
                <a:cs typeface="ＭＳ Ｐゴシック" pitchFamily="-106" charset="-128"/>
              </a:rPr>
              <a:t>Keyword search over relational databases</a:t>
            </a:r>
          </a:p>
          <a:p>
            <a:pPr marL="381000" indent="-381000" eaLnBrk="1" hangingPunct="1"/>
            <a:r>
              <a:rPr lang="en-US" sz="2800" dirty="0">
                <a:ea typeface="ＭＳ Ｐゴシック" pitchFamily="-106" charset="-128"/>
                <a:cs typeface="ＭＳ Ｐゴシック" pitchFamily="-106" charset="-128"/>
              </a:rPr>
              <a:t>Information extraction</a:t>
            </a:r>
          </a:p>
          <a:p>
            <a:pPr marL="381000" indent="-381000" eaLnBrk="1" hangingPunct="1"/>
            <a:r>
              <a:rPr lang="en-US" sz="2800" b="1" dirty="0">
                <a:ea typeface="ＭＳ Ｐゴシック" pitchFamily="-106" charset="-128"/>
                <a:cs typeface="ＭＳ Ｐゴシック" pitchFamily="-106" charset="-128"/>
              </a:rPr>
              <a:t>SQOUT:</a:t>
            </a:r>
            <a:r>
              <a:rPr lang="en-US" sz="2800" dirty="0">
                <a:ea typeface="ＭＳ Ｐゴシック" pitchFamily="-106" charset="-128"/>
                <a:cs typeface="ＭＳ Ｐゴシック" pitchFamily="-106" charset="-128"/>
              </a:rPr>
              <a:t> Structured querying of text databases</a:t>
            </a:r>
            <a:r>
              <a:rPr lang="en-US" sz="2900" dirty="0">
                <a:ea typeface="ＭＳ Ｐゴシック" pitchFamily="-106" charset="-128"/>
                <a:cs typeface="ＭＳ Ｐゴシック" pitchFamily="-106" charset="-128"/>
              </a:rPr>
              <a:t>, via information extraction</a:t>
            </a:r>
          </a:p>
          <a:p>
            <a:pPr marL="381000" indent="-381000" eaLnBrk="1" hangingPunct="1">
              <a:buFont typeface="Wingdings" pitchFamily="-106" charset="2"/>
              <a:buNone/>
            </a:pPr>
            <a:endParaRPr lang="en-US" sz="2900" b="1" dirty="0">
              <a:ea typeface="ＭＳ Ｐゴシック" pitchFamily="-106" charset="-128"/>
              <a:cs typeface="ＭＳ Ｐゴシック" pitchFamily="-106" charset="-128"/>
            </a:endParaRPr>
          </a:p>
        </p:txBody>
      </p:sp>
      <p:sp>
        <p:nvSpPr>
          <p:cNvPr id="5" name="TextBox 4"/>
          <p:cNvSpPr txBox="1"/>
          <p:nvPr/>
        </p:nvSpPr>
        <p:spPr>
          <a:xfrm>
            <a:off x="0" y="0"/>
            <a:ext cx="1380982" cy="369332"/>
          </a:xfrm>
          <a:prstGeom prst="rect">
            <a:avLst/>
          </a:prstGeom>
          <a:noFill/>
        </p:spPr>
        <p:txBody>
          <a:bodyPr wrap="none" rtlCol="0">
            <a:spAutoFit/>
          </a:bodyPr>
          <a:lstStyle/>
          <a:p>
            <a:r>
              <a:rPr lang="en-US" dirty="0" smtClean="0"/>
              <a:t>Luis Gravano</a:t>
            </a: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normAutofit/>
          </a:bodyPr>
          <a:lstStyle/>
          <a:p>
            <a:r>
              <a:rPr lang="en-US" sz="3600" dirty="0" smtClean="0">
                <a:solidFill>
                  <a:srgbClr val="1F497D"/>
                </a:solidFill>
              </a:rPr>
              <a:t>Simulation of surfaces and curves</a:t>
            </a:r>
          </a:p>
        </p:txBody>
      </p:sp>
      <p:pic>
        <p:nvPicPr>
          <p:cNvPr id="15363" name="Content Placeholder 5" descr="pastedGraphic.tiff"/>
          <p:cNvPicPr>
            <a:picLocks noGrp="1" noChangeAspect="1"/>
          </p:cNvPicPr>
          <p:nvPr>
            <p:ph idx="1"/>
          </p:nvPr>
        </p:nvPicPr>
        <p:blipFill>
          <a:blip r:embed="rId2"/>
          <a:srcRect l="11349" t="1683" r="25665"/>
          <a:stretch>
            <a:fillRect/>
          </a:stretch>
        </p:blipFill>
        <p:spPr>
          <a:xfrm>
            <a:off x="838200" y="1417638"/>
            <a:ext cx="3352800" cy="4449762"/>
          </a:xfrm>
        </p:spPr>
      </p:pic>
      <p:sp>
        <p:nvSpPr>
          <p:cNvPr id="15364" name="TextBox 6"/>
          <p:cNvSpPr txBox="1">
            <a:spLocks noChangeArrowheads="1"/>
          </p:cNvSpPr>
          <p:nvPr/>
        </p:nvSpPr>
        <p:spPr bwMode="auto">
          <a:xfrm>
            <a:off x="914400" y="5943600"/>
            <a:ext cx="3225800" cy="646113"/>
          </a:xfrm>
          <a:prstGeom prst="rect">
            <a:avLst/>
          </a:prstGeom>
          <a:noFill/>
          <a:ln w="9525">
            <a:noFill/>
            <a:miter lim="800000"/>
            <a:headEnd/>
            <a:tailEnd/>
          </a:ln>
        </p:spPr>
        <p:txBody>
          <a:bodyPr wrap="none">
            <a:prstTxWarp prst="textNoShape">
              <a:avLst/>
            </a:prstTxWarp>
            <a:spAutoFit/>
          </a:bodyPr>
          <a:lstStyle/>
          <a:p>
            <a:r>
              <a:rPr lang="en-US">
                <a:latin typeface="Calibri" charset="0"/>
              </a:rPr>
              <a:t>CAD tools for garment industry</a:t>
            </a:r>
          </a:p>
          <a:p>
            <a:r>
              <a:rPr lang="en-US">
                <a:latin typeface="Calibri" charset="0"/>
              </a:rPr>
              <a:t>Animation tools for feature films</a:t>
            </a:r>
          </a:p>
        </p:txBody>
      </p:sp>
      <p:pic>
        <p:nvPicPr>
          <p:cNvPr id="15365" name="Picture 7"/>
          <p:cNvPicPr>
            <a:picLocks noChangeAspect="1"/>
          </p:cNvPicPr>
          <p:nvPr/>
        </p:nvPicPr>
        <p:blipFill>
          <a:blip r:embed="rId3"/>
          <a:srcRect r="3876"/>
          <a:stretch>
            <a:fillRect/>
          </a:stretch>
        </p:blipFill>
        <p:spPr bwMode="auto">
          <a:xfrm>
            <a:off x="4724400" y="1447800"/>
            <a:ext cx="3581400" cy="3367088"/>
          </a:xfrm>
          <a:prstGeom prst="rect">
            <a:avLst/>
          </a:prstGeom>
          <a:noFill/>
          <a:ln w="9525">
            <a:noFill/>
            <a:miter lim="800000"/>
            <a:headEnd/>
            <a:tailEnd/>
          </a:ln>
        </p:spPr>
      </p:pic>
      <p:sp>
        <p:nvSpPr>
          <p:cNvPr id="15366" name="TextBox 9"/>
          <p:cNvSpPr txBox="1">
            <a:spLocks noChangeArrowheads="1"/>
          </p:cNvSpPr>
          <p:nvPr/>
        </p:nvSpPr>
        <p:spPr bwMode="auto">
          <a:xfrm>
            <a:off x="4724400" y="4953000"/>
            <a:ext cx="3438525" cy="1200150"/>
          </a:xfrm>
          <a:prstGeom prst="rect">
            <a:avLst/>
          </a:prstGeom>
          <a:noFill/>
          <a:ln w="9525">
            <a:noFill/>
            <a:miter lim="800000"/>
            <a:headEnd/>
            <a:tailEnd/>
          </a:ln>
        </p:spPr>
        <p:txBody>
          <a:bodyPr wrap="none">
            <a:prstTxWarp prst="textNoShape">
              <a:avLst/>
            </a:prstTxWarp>
            <a:spAutoFit/>
          </a:bodyPr>
          <a:lstStyle/>
          <a:p>
            <a:r>
              <a:rPr lang="en-US">
                <a:latin typeface="Calibri" charset="0"/>
              </a:rPr>
              <a:t>Study of knots and cables</a:t>
            </a:r>
          </a:p>
          <a:p>
            <a:r>
              <a:rPr lang="en-US">
                <a:latin typeface="Calibri" charset="0"/>
              </a:rPr>
              <a:t>Applications to medicine (sutures),</a:t>
            </a:r>
          </a:p>
          <a:p>
            <a:r>
              <a:rPr lang="en-US">
                <a:latin typeface="Calibri" charset="0"/>
              </a:rPr>
              <a:t>civil engineering (cables), and </a:t>
            </a:r>
          </a:p>
          <a:p>
            <a:r>
              <a:rPr lang="en-US">
                <a:latin typeface="Calibri" charset="0"/>
              </a:rPr>
              <a:t>biology (hair, fur, proteins)</a:t>
            </a:r>
          </a:p>
        </p:txBody>
      </p:sp>
      <p:sp>
        <p:nvSpPr>
          <p:cNvPr id="8" name="TextBox 7"/>
          <p:cNvSpPr txBox="1"/>
          <p:nvPr/>
        </p:nvSpPr>
        <p:spPr>
          <a:xfrm>
            <a:off x="0" y="0"/>
            <a:ext cx="1563349" cy="369332"/>
          </a:xfrm>
          <a:prstGeom prst="rect">
            <a:avLst/>
          </a:prstGeom>
          <a:noFill/>
        </p:spPr>
        <p:txBody>
          <a:bodyPr wrap="none" rtlCol="0">
            <a:spAutoFit/>
          </a:bodyPr>
          <a:lstStyle/>
          <a:p>
            <a:r>
              <a:rPr lang="en-US" dirty="0" err="1" smtClean="0"/>
              <a:t>Eitan</a:t>
            </a:r>
            <a:r>
              <a:rPr lang="en-US" dirty="0" smtClean="0"/>
              <a:t> </a:t>
            </a:r>
            <a:r>
              <a:rPr lang="en-US" dirty="0" err="1" smtClean="0"/>
              <a:t>Grinspun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lumMod val="65000"/>
            </a:schemeClr>
          </a:solidFill>
        </p:spPr>
        <p:txBody>
          <a:bodyPr/>
          <a:lstStyle/>
          <a:p>
            <a:r>
              <a:rPr lang="en-US" dirty="0" smtClean="0">
                <a:solidFill>
                  <a:srgbClr val="1F497D"/>
                </a:solidFill>
              </a:rPr>
              <a:t>Theory</a:t>
            </a:r>
            <a:endParaRPr lang="en-US" dirty="0">
              <a:solidFill>
                <a:srgbClr val="1F497D"/>
              </a:solidFill>
            </a:endParaRPr>
          </a:p>
        </p:txBody>
      </p:sp>
      <p:graphicFrame>
        <p:nvGraphicFramePr>
          <p:cNvPr id="6" name="Content Placeholder 5"/>
          <p:cNvGraphicFramePr>
            <a:graphicFrameLocks noGrp="1"/>
          </p:cNvGraphicFramePr>
          <p:nvPr>
            <p:ph idx="1"/>
          </p:nvPr>
        </p:nvGraphicFramePr>
        <p:xfrm>
          <a:off x="457200" y="1600200"/>
          <a:ext cx="8229600" cy="4942839"/>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Rocco Servedio</a:t>
                      </a:r>
                      <a:endParaRPr lang="en-US" dirty="0"/>
                    </a:p>
                  </a:txBody>
                  <a:tcPr/>
                </a:tc>
                <a:tc>
                  <a:txBody>
                    <a:bodyPr/>
                    <a:lstStyle/>
                    <a:p>
                      <a:r>
                        <a:rPr lang="en-US" sz="1800" kern="1200" dirty="0" smtClean="0">
                          <a:solidFill>
                            <a:schemeClr val="dk1"/>
                          </a:solidFill>
                          <a:latin typeface="+mn-lt"/>
                          <a:ea typeface="+mn-ea"/>
                          <a:cs typeface="+mn-cs"/>
                        </a:rPr>
                        <a:t>Computational complexity of machine learning problems;</a:t>
                      </a:r>
                      <a:r>
                        <a:rPr lang="en-US" sz="1800" kern="1200" baseline="0" dirty="0" smtClean="0">
                          <a:solidFill>
                            <a:schemeClr val="dk1"/>
                          </a:solidFill>
                          <a:latin typeface="+mn-lt"/>
                          <a:ea typeface="+mn-ea"/>
                          <a:cs typeface="+mn-cs"/>
                        </a:rPr>
                        <a:t> </a:t>
                      </a:r>
                      <a:r>
                        <a:rPr lang="en-US" sz="1800" kern="1200" dirty="0" smtClean="0">
                          <a:solidFill>
                            <a:schemeClr val="dk1"/>
                          </a:solidFill>
                          <a:latin typeface="+mn-lt"/>
                          <a:ea typeface="+mn-ea"/>
                          <a:cs typeface="+mn-cs"/>
                        </a:rPr>
                        <a:t>computationally efficient algorithms for various important and natural learning problems such as learning decision trees, learning logical formulas, and learning geometrically defined concepts such as intersections of </a:t>
                      </a:r>
                      <a:r>
                        <a:rPr lang="en-US" sz="1800" kern="1200" dirty="0" err="1" smtClean="0">
                          <a:solidFill>
                            <a:schemeClr val="dk1"/>
                          </a:solidFill>
                          <a:latin typeface="+mn-lt"/>
                          <a:ea typeface="+mn-ea"/>
                          <a:cs typeface="+mn-cs"/>
                        </a:rPr>
                        <a:t>halfspaces</a:t>
                      </a:r>
                      <a:r>
                        <a:rPr lang="en-US" sz="1800" kern="1200" dirty="0" smtClean="0">
                          <a:solidFill>
                            <a:schemeClr val="dk1"/>
                          </a:solidFill>
                          <a:latin typeface="+mn-lt"/>
                          <a:ea typeface="+mn-ea"/>
                          <a:cs typeface="+mn-cs"/>
                        </a:rPr>
                        <a:t> or polynomial surfaces</a:t>
                      </a:r>
                      <a:r>
                        <a:rPr lang="en-US" dirty="0" smtClean="0"/>
                        <a:t> </a:t>
                      </a:r>
                      <a:endParaRPr lang="en-US" dirty="0"/>
                    </a:p>
                  </a:txBody>
                  <a:tcPr/>
                </a:tc>
              </a:tr>
              <a:tr h="370840">
                <a:tc>
                  <a:txBody>
                    <a:bodyPr/>
                    <a:lstStyle/>
                    <a:p>
                      <a:r>
                        <a:rPr lang="en-US" dirty="0" smtClean="0"/>
                        <a:t>Jonathan Gross</a:t>
                      </a:r>
                      <a:endParaRPr lang="en-US" dirty="0"/>
                    </a:p>
                  </a:txBody>
                  <a:tcPr/>
                </a:tc>
                <a:tc>
                  <a:txBody>
                    <a:bodyPr/>
                    <a:lstStyle/>
                    <a:p>
                      <a:r>
                        <a:rPr lang="en-US" dirty="0" smtClean="0"/>
                        <a:t>Graph theory</a:t>
                      </a:r>
                      <a:endParaRPr lang="en-US" dirty="0"/>
                    </a:p>
                  </a:txBody>
                  <a:tcPr/>
                </a:tc>
              </a:tr>
              <a:tr h="370840">
                <a:tc>
                  <a:txBody>
                    <a:bodyPr/>
                    <a:lstStyle/>
                    <a:p>
                      <a:r>
                        <a:rPr lang="en-US" dirty="0" smtClean="0"/>
                        <a:t>Tal</a:t>
                      </a:r>
                      <a:r>
                        <a:rPr lang="en-US" baseline="0" dirty="0" smtClean="0"/>
                        <a:t> </a:t>
                      </a:r>
                      <a:r>
                        <a:rPr lang="en-US" baseline="0" dirty="0" err="1" smtClean="0"/>
                        <a:t>Malkin</a:t>
                      </a:r>
                      <a:endParaRPr lang="en-US" dirty="0"/>
                    </a:p>
                  </a:txBody>
                  <a:tcPr/>
                </a:tc>
                <a:tc>
                  <a:txBody>
                    <a:bodyPr/>
                    <a:lstStyle/>
                    <a:p>
                      <a:r>
                        <a:rPr lang="en-US" sz="1800" kern="1200" dirty="0" smtClean="0">
                          <a:solidFill>
                            <a:schemeClr val="dk1"/>
                          </a:solidFill>
                          <a:latin typeface="+mn-lt"/>
                          <a:ea typeface="+mn-ea"/>
                          <a:cs typeface="+mn-cs"/>
                        </a:rPr>
                        <a:t>Expanding the foundations of cryptography to more realistic settings, proving security against strong active attacks.</a:t>
                      </a:r>
                      <a:endParaRPr lang="en-US" dirty="0"/>
                    </a:p>
                  </a:txBody>
                  <a:tcPr/>
                </a:tc>
              </a:tr>
              <a:tr h="370840">
                <a:tc>
                  <a:txBody>
                    <a:bodyPr/>
                    <a:lstStyle/>
                    <a:p>
                      <a:r>
                        <a:rPr lang="en-US" dirty="0" smtClean="0"/>
                        <a:t>Joe </a:t>
                      </a:r>
                      <a:r>
                        <a:rPr lang="en-US" dirty="0" err="1" smtClean="0"/>
                        <a:t>Traub</a:t>
                      </a:r>
                      <a:endParaRPr lang="en-US" dirty="0"/>
                    </a:p>
                  </a:txBody>
                  <a:tcPr/>
                </a:tc>
                <a:tc>
                  <a:txBody>
                    <a:bodyPr/>
                    <a:lstStyle/>
                    <a:p>
                      <a:r>
                        <a:rPr lang="en-US" sz="1800" kern="1200" dirty="0" smtClean="0">
                          <a:solidFill>
                            <a:schemeClr val="dk1"/>
                          </a:solidFill>
                          <a:latin typeface="+mn-lt"/>
                          <a:ea typeface="+mn-ea"/>
                          <a:cs typeface="+mn-cs"/>
                        </a:rPr>
                        <a:t>Exponential decrease in </a:t>
                      </a:r>
                      <a:r>
                        <a:rPr lang="en-US" sz="1800" kern="1200" dirty="0" err="1" smtClean="0">
                          <a:solidFill>
                            <a:schemeClr val="dk1"/>
                          </a:solidFill>
                          <a:latin typeface="+mn-lt"/>
                          <a:ea typeface="+mn-ea"/>
                          <a:cs typeface="+mn-cs"/>
                        </a:rPr>
                        <a:t>qubit</a:t>
                      </a:r>
                      <a:r>
                        <a:rPr lang="en-US" sz="1800" kern="1200" dirty="0" smtClean="0">
                          <a:solidFill>
                            <a:schemeClr val="dk1"/>
                          </a:solidFill>
                          <a:latin typeface="+mn-lt"/>
                          <a:ea typeface="+mn-ea"/>
                          <a:cs typeface="+mn-cs"/>
                        </a:rPr>
                        <a:t> complexity for computing path integrals on a </a:t>
                      </a:r>
                      <a:r>
                        <a:rPr lang="en-US" sz="1800" i="1" kern="1200" dirty="0" smtClean="0">
                          <a:solidFill>
                            <a:schemeClr val="dk1"/>
                          </a:solidFill>
                          <a:latin typeface="+mn-lt"/>
                          <a:ea typeface="+mn-ea"/>
                          <a:cs typeface="+mn-cs"/>
                        </a:rPr>
                        <a:t>quantum computer</a:t>
                      </a:r>
                      <a:r>
                        <a:rPr lang="en-US" sz="1800" kern="1200" dirty="0" smtClean="0">
                          <a:solidFill>
                            <a:schemeClr val="dk1"/>
                          </a:solidFill>
                          <a:latin typeface="+mn-lt"/>
                          <a:ea typeface="+mn-ea"/>
                          <a:cs typeface="+mn-cs"/>
                        </a:rPr>
                        <a:t> by using randomization</a:t>
                      </a:r>
                      <a:endParaRPr lang="en-US" dirty="0"/>
                    </a:p>
                  </a:txBody>
                  <a:tcPr/>
                </a:tc>
              </a:tr>
              <a:tr h="370840">
                <a:tc>
                  <a:txBody>
                    <a:bodyPr/>
                    <a:lstStyle/>
                    <a:p>
                      <a:r>
                        <a:rPr lang="en-US" dirty="0" err="1" smtClean="0"/>
                        <a:t>Henryk</a:t>
                      </a:r>
                      <a:r>
                        <a:rPr lang="en-US" baseline="0" dirty="0" smtClean="0"/>
                        <a:t> </a:t>
                      </a:r>
                      <a:r>
                        <a:rPr lang="en-US" baseline="0" dirty="0" err="1" smtClean="0"/>
                        <a:t>Wozniakowski</a:t>
                      </a:r>
                      <a:endParaRPr lang="en-US" dirty="0"/>
                    </a:p>
                  </a:txBody>
                  <a:tcPr/>
                </a:tc>
                <a:tc>
                  <a:txBody>
                    <a:bodyPr/>
                    <a:lstStyle/>
                    <a:p>
                      <a:r>
                        <a:rPr lang="en-US" sz="1800" kern="1200" dirty="0" smtClean="0">
                          <a:solidFill>
                            <a:schemeClr val="dk1"/>
                          </a:solidFill>
                          <a:latin typeface="+mn-lt"/>
                          <a:ea typeface="+mn-ea"/>
                          <a:cs typeface="+mn-cs"/>
                        </a:rPr>
                        <a:t>Computational complexity of continuous problems</a:t>
                      </a:r>
                      <a:endParaRPr lang="en-US" dirty="0"/>
                    </a:p>
                  </a:txBody>
                  <a:tcPr/>
                </a:tc>
              </a:tr>
              <a:tr h="370840">
                <a:tc>
                  <a:txBody>
                    <a:bodyPr/>
                    <a:lstStyle/>
                    <a:p>
                      <a:r>
                        <a:rPr lang="en-US" dirty="0" err="1" smtClean="0"/>
                        <a:t>Mihalis</a:t>
                      </a:r>
                      <a:r>
                        <a:rPr lang="en-US" dirty="0" smtClean="0"/>
                        <a:t> </a:t>
                      </a:r>
                      <a:r>
                        <a:rPr lang="en-US" dirty="0" err="1" smtClean="0"/>
                        <a:t>Yannakakis</a:t>
                      </a:r>
                      <a:endParaRPr lang="en-US" dirty="0"/>
                    </a:p>
                  </a:txBody>
                  <a:tcPr/>
                </a:tc>
                <a:tc>
                  <a:txBody>
                    <a:bodyPr/>
                    <a:lstStyle/>
                    <a:p>
                      <a:r>
                        <a:rPr lang="en-US" sz="1800" kern="1200" dirty="0" smtClean="0">
                          <a:solidFill>
                            <a:schemeClr val="dk1"/>
                          </a:solidFill>
                          <a:latin typeface="+mn-lt"/>
                          <a:ea typeface="+mn-ea"/>
                          <a:cs typeface="+mn-cs"/>
                        </a:rPr>
                        <a:t>Algorithms and complexity theory for games, </a:t>
                      </a:r>
                      <a:r>
                        <a:rPr lang="en-US" sz="1800" kern="1200" dirty="0" err="1" smtClean="0">
                          <a:solidFill>
                            <a:schemeClr val="dk1"/>
                          </a:solidFill>
                          <a:latin typeface="+mn-lt"/>
                          <a:ea typeface="+mn-ea"/>
                          <a:cs typeface="+mn-cs"/>
                        </a:rPr>
                        <a:t>equilibria</a:t>
                      </a:r>
                      <a:r>
                        <a:rPr lang="en-US" sz="1800" kern="1200" dirty="0" smtClean="0">
                          <a:solidFill>
                            <a:schemeClr val="dk1"/>
                          </a:solidFill>
                          <a:latin typeface="+mn-lt"/>
                          <a:ea typeface="+mn-ea"/>
                          <a:cs typeface="+mn-cs"/>
                        </a:rPr>
                        <a:t>, and other fixed points;</a:t>
                      </a:r>
                      <a:r>
                        <a:rPr lang="en-US" sz="1800" kern="1200" baseline="0" dirty="0" smtClean="0">
                          <a:solidFill>
                            <a:schemeClr val="dk1"/>
                          </a:solidFill>
                          <a:latin typeface="+mn-lt"/>
                          <a:ea typeface="+mn-ea"/>
                          <a:cs typeface="+mn-cs"/>
                        </a:rPr>
                        <a:t> </a:t>
                      </a:r>
                      <a:r>
                        <a:rPr lang="en-US" sz="1800" kern="1200" dirty="0" smtClean="0">
                          <a:solidFill>
                            <a:schemeClr val="dk1"/>
                          </a:solidFill>
                          <a:latin typeface="+mn-lt"/>
                          <a:ea typeface="+mn-ea"/>
                          <a:cs typeface="+mn-cs"/>
                        </a:rPr>
                        <a:t>approximation algorithms and multi-objective optimization.</a:t>
                      </a:r>
                      <a:r>
                        <a:rPr lang="en-US" dirty="0" smtClean="0"/>
                        <a:t> </a:t>
                      </a:r>
                      <a:endParaRPr lang="en-US" dirty="0"/>
                    </a:p>
                  </a:txBody>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332"/>
            <a:ext cx="8229600" cy="773668"/>
          </a:xfrm>
        </p:spPr>
        <p:txBody>
          <a:bodyPr>
            <a:normAutofit/>
          </a:bodyPr>
          <a:lstStyle/>
          <a:p>
            <a:r>
              <a:rPr lang="en-US" sz="3600" dirty="0" smtClean="0">
                <a:solidFill>
                  <a:srgbClr val="1F497D"/>
                </a:solidFill>
              </a:rPr>
              <a:t>Enumerating Network Layouts</a:t>
            </a:r>
            <a:endParaRPr lang="en-US" sz="3600" dirty="0">
              <a:solidFill>
                <a:srgbClr val="1F497D"/>
              </a:solidFill>
            </a:endParaRPr>
          </a:p>
        </p:txBody>
      </p:sp>
      <p:sp>
        <p:nvSpPr>
          <p:cNvPr id="3" name="Content Placeholder 2"/>
          <p:cNvSpPr>
            <a:spLocks noGrp="1"/>
          </p:cNvSpPr>
          <p:nvPr>
            <p:ph idx="1"/>
          </p:nvPr>
        </p:nvSpPr>
        <p:spPr>
          <a:xfrm>
            <a:off x="457200" y="1600201"/>
            <a:ext cx="8229600" cy="2044699"/>
          </a:xfrm>
        </p:spPr>
        <p:txBody>
          <a:bodyPr>
            <a:normAutofit/>
          </a:bodyPr>
          <a:lstStyle/>
          <a:p>
            <a:pPr marL="0" indent="0">
              <a:buNone/>
            </a:pPr>
            <a:r>
              <a:rPr lang="en-US" dirty="0" smtClean="0"/>
              <a:t>Methods for constructing a surface-by-surface inventory of the number of topologically distinct ways that a graph can be placed without any edge-crossings on a surface.</a:t>
            </a:r>
            <a:endParaRPr lang="en-US" dirty="0"/>
          </a:p>
        </p:txBody>
      </p:sp>
      <p:pic>
        <p:nvPicPr>
          <p:cNvPr id="4" name="Picture 3"/>
          <p:cNvPicPr>
            <a:picLocks noChangeAspect="1"/>
          </p:cNvPicPr>
          <p:nvPr/>
        </p:nvPicPr>
        <p:blipFill>
          <a:blip r:embed="rId2"/>
          <a:stretch>
            <a:fillRect/>
          </a:stretch>
        </p:blipFill>
        <p:spPr>
          <a:xfrm>
            <a:off x="1905000" y="3644900"/>
            <a:ext cx="4819650" cy="3213100"/>
          </a:xfrm>
          <a:prstGeom prst="rect">
            <a:avLst/>
          </a:prstGeom>
        </p:spPr>
      </p:pic>
      <p:sp>
        <p:nvSpPr>
          <p:cNvPr id="5" name="TextBox 4"/>
          <p:cNvSpPr txBox="1"/>
          <p:nvPr/>
        </p:nvSpPr>
        <p:spPr>
          <a:xfrm>
            <a:off x="0" y="0"/>
            <a:ext cx="1620957" cy="369332"/>
          </a:xfrm>
          <a:prstGeom prst="rect">
            <a:avLst/>
          </a:prstGeom>
          <a:noFill/>
        </p:spPr>
        <p:txBody>
          <a:bodyPr wrap="none" rtlCol="0">
            <a:spAutoFit/>
          </a:bodyPr>
          <a:lstStyle/>
          <a:p>
            <a:r>
              <a:rPr lang="en-US" dirty="0" smtClean="0"/>
              <a:t>Jonathan Gross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normAutofit/>
          </a:bodyPr>
          <a:lstStyle/>
          <a:p>
            <a:pPr>
              <a:lnSpc>
                <a:spcPct val="80000"/>
              </a:lnSpc>
            </a:pPr>
            <a:r>
              <a:rPr lang="en-US" sz="3600" dirty="0" smtClean="0">
                <a:solidFill>
                  <a:srgbClr val="1F497D"/>
                </a:solidFill>
              </a:rPr>
              <a:t>Eternal Testing of Software Systems</a:t>
            </a:r>
            <a:endParaRPr lang="en-US" sz="3600" dirty="0">
              <a:solidFill>
                <a:srgbClr val="1F497D"/>
              </a:solidFill>
            </a:endParaRPr>
          </a:p>
        </p:txBody>
      </p:sp>
      <p:sp>
        <p:nvSpPr>
          <p:cNvPr id="4101" name="Rectangle 5"/>
          <p:cNvSpPr>
            <a:spLocks noGrp="1" noChangeArrowheads="1"/>
          </p:cNvSpPr>
          <p:nvPr>
            <p:ph type="body" idx="1"/>
          </p:nvPr>
        </p:nvSpPr>
        <p:spPr/>
        <p:txBody>
          <a:bodyPr/>
          <a:lstStyle/>
          <a:p>
            <a:pPr>
              <a:lnSpc>
                <a:spcPct val="80000"/>
              </a:lnSpc>
              <a:spcBef>
                <a:spcPct val="0"/>
              </a:spcBef>
              <a:buFontTx/>
              <a:buNone/>
            </a:pPr>
            <a:endParaRPr lang="en-US" sz="2000" b="1" dirty="0" smtClean="0"/>
          </a:p>
          <a:p>
            <a:pPr>
              <a:lnSpc>
                <a:spcPct val="80000"/>
              </a:lnSpc>
              <a:spcBef>
                <a:spcPct val="0"/>
              </a:spcBef>
            </a:pPr>
            <a:r>
              <a:rPr lang="en-US" sz="1600" b="1" dirty="0"/>
              <a:t>Problem:</a:t>
            </a:r>
            <a:r>
              <a:rPr lang="en-US" sz="1600" dirty="0"/>
              <a:t> Infeasible to exhaustively test software systems in the lab and impossible to test under all future deployment conditions</a:t>
            </a:r>
            <a:br>
              <a:rPr lang="en-US" sz="1600" dirty="0"/>
            </a:br>
            <a:endParaRPr lang="en-US" sz="1600" dirty="0"/>
          </a:p>
          <a:p>
            <a:pPr>
              <a:lnSpc>
                <a:spcPct val="80000"/>
              </a:lnSpc>
              <a:spcBef>
                <a:spcPct val="0"/>
              </a:spcBef>
            </a:pPr>
            <a:r>
              <a:rPr lang="en-US" sz="1600" b="1" dirty="0"/>
              <a:t>Solution:</a:t>
            </a:r>
            <a:r>
              <a:rPr lang="en-US" sz="1600" dirty="0"/>
              <a:t> Never-ending testing in the field (“in situ”) and in the internal states achieved during production operation (“in vivo”) - while ensuring that the testing is invisible to end-users with at most modest performance degradation, together with a new methodology for defining test suites analogous to unit/integration testing, invoked at the method call level but in the context of the complete system and allowing for arbitrary (and potentially corrupted) system state</a:t>
            </a:r>
          </a:p>
          <a:p>
            <a:pPr>
              <a:lnSpc>
                <a:spcPct val="80000"/>
              </a:lnSpc>
              <a:spcBef>
                <a:spcPct val="0"/>
              </a:spcBef>
            </a:pPr>
            <a:endParaRPr lang="en-US" sz="1600" dirty="0"/>
          </a:p>
          <a:p>
            <a:pPr>
              <a:lnSpc>
                <a:spcPct val="80000"/>
              </a:lnSpc>
              <a:spcBef>
                <a:spcPct val="0"/>
              </a:spcBef>
              <a:buFontTx/>
              <a:buNone/>
            </a:pPr>
            <a:r>
              <a:rPr lang="en-US" sz="1600" i="1" dirty="0"/>
              <a:t>Prototype implementation for Java using </a:t>
            </a:r>
            <a:r>
              <a:rPr lang="en-US" sz="1600" i="1" dirty="0" err="1"/>
              <a:t>AspectJ</a:t>
            </a:r>
            <a:r>
              <a:rPr lang="en-US" sz="1600" i="1" dirty="0"/>
              <a:t> to insert instrumentation:</a:t>
            </a:r>
          </a:p>
          <a:p>
            <a:pPr>
              <a:lnSpc>
                <a:spcPct val="80000"/>
              </a:lnSpc>
              <a:spcBef>
                <a:spcPct val="0"/>
              </a:spcBef>
            </a:pPr>
            <a:r>
              <a:rPr lang="en-US" sz="1600" dirty="0"/>
              <a:t>Forks a copy of the Java process to run the corresponding method-specific test suite</a:t>
            </a:r>
            <a:r>
              <a:rPr lang="en-US" sz="1600" dirty="0" smtClean="0"/>
              <a:t> </a:t>
            </a:r>
            <a:r>
              <a:rPr lang="en-US" sz="1600" i="1" dirty="0" smtClean="0"/>
              <a:t>N</a:t>
            </a:r>
            <a:r>
              <a:rPr lang="en-US" sz="1600" dirty="0"/>
              <a:t>% of the times that an instrumented method happens to be invoked, for a per-method configurable</a:t>
            </a:r>
            <a:r>
              <a:rPr lang="en-US" sz="1600" dirty="0" smtClean="0"/>
              <a:t> </a:t>
            </a:r>
            <a:r>
              <a:rPr lang="en-US" sz="1600" i="1" dirty="0" smtClean="0"/>
              <a:t>N</a:t>
            </a:r>
            <a:endParaRPr lang="en-US" sz="1600" i="1" dirty="0"/>
          </a:p>
          <a:p>
            <a:pPr>
              <a:lnSpc>
                <a:spcPct val="80000"/>
              </a:lnSpc>
              <a:spcBef>
                <a:spcPct val="0"/>
              </a:spcBef>
            </a:pPr>
            <a:r>
              <a:rPr lang="en-US" sz="1600" dirty="0"/>
              <a:t>An extension supports distribution of the testing burden over an “application community” to reduce participant overhead, as well as rearrange testing assignments when certain methods aren’t invoked often enough by previous assignees</a:t>
            </a:r>
          </a:p>
          <a:p>
            <a:pPr>
              <a:lnSpc>
                <a:spcPct val="80000"/>
              </a:lnSpc>
              <a:spcBef>
                <a:spcPct val="0"/>
              </a:spcBef>
            </a:pPr>
            <a:r>
              <a:rPr lang="en-US" sz="1600" dirty="0"/>
              <a:t>We have indeed found defects in open source systems (</a:t>
            </a:r>
            <a:r>
              <a:rPr lang="en-US" sz="1600" dirty="0" err="1"/>
              <a:t>OSCache</a:t>
            </a:r>
            <a:r>
              <a:rPr lang="en-US" sz="1600" dirty="0"/>
              <a:t>, Apache JCS) that are not detected by the test suites distributed with those systems</a:t>
            </a:r>
          </a:p>
        </p:txBody>
      </p:sp>
      <p:sp>
        <p:nvSpPr>
          <p:cNvPr id="4" name="TextBox 3"/>
          <p:cNvSpPr txBox="1"/>
          <p:nvPr/>
        </p:nvSpPr>
        <p:spPr>
          <a:xfrm>
            <a:off x="0" y="0"/>
            <a:ext cx="1164238" cy="369332"/>
          </a:xfrm>
          <a:prstGeom prst="rect">
            <a:avLst/>
          </a:prstGeom>
          <a:noFill/>
        </p:spPr>
        <p:txBody>
          <a:bodyPr wrap="none" rtlCol="0">
            <a:spAutoFit/>
          </a:bodyPr>
          <a:lstStyle/>
          <a:p>
            <a:r>
              <a:rPr lang="en-US" dirty="0" smtClean="0"/>
              <a:t>Gail Kaiser</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2" name="Picture 4" descr="vastmm_description"/>
          <p:cNvPicPr>
            <a:picLocks noChangeAspect="1" noChangeArrowheads="1"/>
          </p:cNvPicPr>
          <p:nvPr/>
        </p:nvPicPr>
        <p:blipFill>
          <a:blip r:embed="rId2"/>
          <a:srcRect/>
          <a:stretch>
            <a:fillRect/>
          </a:stretch>
        </p:blipFill>
        <p:spPr bwMode="auto">
          <a:xfrm>
            <a:off x="0" y="1143000"/>
            <a:ext cx="9144000" cy="5527675"/>
          </a:xfrm>
          <a:prstGeom prst="rect">
            <a:avLst/>
          </a:prstGeom>
          <a:noFill/>
        </p:spPr>
      </p:pic>
      <p:sp>
        <p:nvSpPr>
          <p:cNvPr id="3" name="TextBox 2"/>
          <p:cNvSpPr txBox="1"/>
          <p:nvPr/>
        </p:nvSpPr>
        <p:spPr>
          <a:xfrm>
            <a:off x="0" y="43934"/>
            <a:ext cx="1343224" cy="369332"/>
          </a:xfrm>
          <a:prstGeom prst="rect">
            <a:avLst/>
          </a:prstGeom>
          <a:noFill/>
        </p:spPr>
        <p:txBody>
          <a:bodyPr wrap="none" rtlCol="0">
            <a:spAutoFit/>
          </a:bodyPr>
          <a:lstStyle/>
          <a:p>
            <a:r>
              <a:rPr lang="en-US" dirty="0" smtClean="0"/>
              <a:t>John Kender</a:t>
            </a:r>
            <a:endParaRPr lang="en-US" dirty="0"/>
          </a:p>
        </p:txBody>
      </p:sp>
      <p:sp>
        <p:nvSpPr>
          <p:cNvPr id="4" name="TextBox 3"/>
          <p:cNvSpPr txBox="1"/>
          <p:nvPr/>
        </p:nvSpPr>
        <p:spPr>
          <a:xfrm>
            <a:off x="2286000" y="413266"/>
            <a:ext cx="4191998" cy="646331"/>
          </a:xfrm>
          <a:prstGeom prst="rect">
            <a:avLst/>
          </a:prstGeom>
          <a:noFill/>
        </p:spPr>
        <p:txBody>
          <a:bodyPr wrap="none" rtlCol="0">
            <a:spAutoFit/>
          </a:bodyPr>
          <a:lstStyle/>
          <a:p>
            <a:pPr algn="ctr"/>
            <a:r>
              <a:rPr lang="en-US" sz="3600" dirty="0" smtClean="0">
                <a:solidFill>
                  <a:srgbClr val="1F497D"/>
                </a:solidFill>
                <a:latin typeface="+mj-lt"/>
              </a:rPr>
              <a:t>Video Summarization</a:t>
            </a:r>
            <a:endParaRPr lang="en-US" sz="3600" dirty="0">
              <a:solidFill>
                <a:srgbClr val="1F497D"/>
              </a:solidFill>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304800"/>
            <a:ext cx="8382000" cy="1143000"/>
          </a:xfrm>
        </p:spPr>
        <p:txBody>
          <a:bodyPr/>
          <a:lstStyle/>
          <a:p>
            <a:r>
              <a:rPr lang="en-US" sz="2800" dirty="0">
                <a:solidFill>
                  <a:srgbClr val="1F497D"/>
                </a:solidFill>
              </a:rPr>
              <a:t>Foundations of Cryptography: The Next Generation</a:t>
            </a:r>
            <a:br>
              <a:rPr lang="en-US" sz="2800" dirty="0">
                <a:solidFill>
                  <a:srgbClr val="1F497D"/>
                </a:solidFill>
              </a:rPr>
            </a:br>
            <a:r>
              <a:rPr lang="en-US" sz="2800" dirty="0">
                <a:solidFill>
                  <a:srgbClr val="1F497D"/>
                </a:solidFill>
              </a:rPr>
              <a:t>Tal </a:t>
            </a:r>
            <a:r>
              <a:rPr lang="en-US" sz="2800" dirty="0" err="1">
                <a:solidFill>
                  <a:srgbClr val="1F497D"/>
                </a:solidFill>
              </a:rPr>
              <a:t>Malkin</a:t>
            </a:r>
            <a:endParaRPr lang="en-US" sz="2800" dirty="0">
              <a:solidFill>
                <a:srgbClr val="1F497D"/>
              </a:solidFill>
            </a:endParaRPr>
          </a:p>
        </p:txBody>
      </p:sp>
      <p:sp>
        <p:nvSpPr>
          <p:cNvPr id="2053" name="Rectangle 5"/>
          <p:cNvSpPr>
            <a:spLocks noGrp="1" noChangeArrowheads="1"/>
          </p:cNvSpPr>
          <p:nvPr>
            <p:ph type="body" idx="1"/>
          </p:nvPr>
        </p:nvSpPr>
        <p:spPr>
          <a:xfrm>
            <a:off x="457200" y="1371600"/>
            <a:ext cx="8229600" cy="5059363"/>
          </a:xfrm>
        </p:spPr>
        <p:txBody>
          <a:bodyPr>
            <a:normAutofit lnSpcReduction="10000"/>
          </a:bodyPr>
          <a:lstStyle/>
          <a:p>
            <a:pPr>
              <a:buFontTx/>
              <a:buNone/>
            </a:pPr>
            <a:r>
              <a:rPr lang="en-US" sz="2000" dirty="0">
                <a:solidFill>
                  <a:srgbClr val="FF0000"/>
                </a:solidFill>
              </a:rPr>
              <a:t>Traditional Cryptography</a:t>
            </a:r>
            <a:r>
              <a:rPr lang="en-US" sz="2000" dirty="0"/>
              <a:t> achieves </a:t>
            </a:r>
            <a:r>
              <a:rPr lang="en-US" sz="2000" dirty="0">
                <a:solidFill>
                  <a:srgbClr val="FF0000"/>
                </a:solidFill>
              </a:rPr>
              <a:t>provable security</a:t>
            </a:r>
            <a:r>
              <a:rPr lang="en-US" sz="2000" dirty="0"/>
              <a:t> of protocols, but assumes a </a:t>
            </a:r>
            <a:r>
              <a:rPr lang="en-US" sz="2000" dirty="0">
                <a:solidFill>
                  <a:srgbClr val="FF0000"/>
                </a:solidFill>
              </a:rPr>
              <a:t>clean, controlled model</a:t>
            </a:r>
            <a:r>
              <a:rPr lang="en-US" sz="2000" dirty="0"/>
              <a:t>.</a:t>
            </a:r>
          </a:p>
          <a:p>
            <a:pPr lvl="1"/>
            <a:r>
              <a:rPr lang="en-US" sz="2000" dirty="0"/>
              <a:t>This is </a:t>
            </a:r>
            <a:r>
              <a:rPr lang="en-US" sz="2000" dirty="0">
                <a:solidFill>
                  <a:srgbClr val="FF0000"/>
                </a:solidFill>
              </a:rPr>
              <a:t>not sufficient</a:t>
            </a:r>
            <a:r>
              <a:rPr lang="en-US" sz="2000" dirty="0"/>
              <a:t> for the way crypto is used today: there are </a:t>
            </a:r>
            <a:r>
              <a:rPr lang="en-US" sz="2000" dirty="0">
                <a:solidFill>
                  <a:srgbClr val="FF0000"/>
                </a:solidFill>
              </a:rPr>
              <a:t>new environments, new applications, new types of attacks</a:t>
            </a:r>
            <a:r>
              <a:rPr lang="en-US" sz="2000" dirty="0"/>
              <a:t>.  </a:t>
            </a:r>
          </a:p>
          <a:p>
            <a:pPr lvl="1">
              <a:buFontTx/>
              <a:buNone/>
            </a:pPr>
            <a:r>
              <a:rPr lang="en-US" sz="2000" dirty="0"/>
              <a:t>	E.g., over the Internet, concurrently with many other protocols, or on small portable devices (smartcard, PDA). </a:t>
            </a:r>
          </a:p>
          <a:p>
            <a:pPr lvl="1"/>
            <a:r>
              <a:rPr lang="en-US" sz="2000" dirty="0"/>
              <a:t>Key exposure or manipulation is a major cause of security breaches, much more so than cryptanalysis. </a:t>
            </a:r>
          </a:p>
          <a:p>
            <a:pPr>
              <a:buFontTx/>
              <a:buNone/>
            </a:pPr>
            <a:r>
              <a:rPr lang="en-US" sz="2000" dirty="0">
                <a:solidFill>
                  <a:srgbClr val="FF0000"/>
                </a:solidFill>
              </a:rPr>
              <a:t>Our Work:</a:t>
            </a:r>
            <a:r>
              <a:rPr lang="en-US" sz="2000" dirty="0"/>
              <a:t>  expand theoretical foundations to capture </a:t>
            </a:r>
            <a:r>
              <a:rPr lang="en-US" sz="2000" dirty="0">
                <a:solidFill>
                  <a:srgbClr val="FF0000"/>
                </a:solidFill>
              </a:rPr>
              <a:t>provable security against strong, realistic attackers</a:t>
            </a:r>
            <a:r>
              <a:rPr lang="en-US" sz="2000" dirty="0"/>
              <a:t>, including: </a:t>
            </a:r>
          </a:p>
          <a:p>
            <a:pPr lvl="1"/>
            <a:r>
              <a:rPr lang="en-US" sz="2000" dirty="0"/>
              <a:t>Security when attacker can read the secret key (key exposure) </a:t>
            </a:r>
          </a:p>
          <a:p>
            <a:pPr lvl="1"/>
            <a:r>
              <a:rPr lang="en-US" sz="2000" dirty="0"/>
              <a:t>Security when attacker can modify the secret key (tampering) </a:t>
            </a:r>
          </a:p>
          <a:p>
            <a:pPr lvl="1"/>
            <a:r>
              <a:rPr lang="en-US" sz="2000" dirty="0"/>
              <a:t>Security against side channel attacks (power, timing analysis)</a:t>
            </a:r>
          </a:p>
          <a:p>
            <a:pPr lvl="1"/>
            <a:r>
              <a:rPr lang="en-US" sz="2000" dirty="0"/>
              <a:t>Security in an Internet-like setting (when attacker can coordinate across several, unaware of each other, protocols). </a:t>
            </a:r>
          </a:p>
        </p:txBody>
      </p:sp>
      <p:sp>
        <p:nvSpPr>
          <p:cNvPr id="4" name="TextBox 3"/>
          <p:cNvSpPr txBox="1"/>
          <p:nvPr/>
        </p:nvSpPr>
        <p:spPr>
          <a:xfrm>
            <a:off x="0" y="0"/>
            <a:ext cx="1134934" cy="369332"/>
          </a:xfrm>
          <a:prstGeom prst="rect">
            <a:avLst/>
          </a:prstGeom>
          <a:noFill/>
        </p:spPr>
        <p:txBody>
          <a:bodyPr wrap="none" rtlCol="0">
            <a:spAutoFit/>
          </a:bodyPr>
          <a:lstStyle/>
          <a:p>
            <a:r>
              <a:rPr lang="en-US" dirty="0" smtClean="0"/>
              <a:t>Tal </a:t>
            </a:r>
            <a:r>
              <a:rPr lang="en-US" dirty="0" err="1" smtClean="0"/>
              <a:t>Malkin</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04800"/>
            <a:ext cx="7772400" cy="1143000"/>
          </a:xfrm>
        </p:spPr>
        <p:txBody>
          <a:bodyPr/>
          <a:lstStyle/>
          <a:p>
            <a:pPr eaLnBrk="1" hangingPunct="1"/>
            <a:r>
              <a:rPr lang="en-US" altLang="ja-JP" sz="2800" dirty="0" smtClean="0">
                <a:solidFill>
                  <a:srgbClr val="1F497D"/>
                </a:solidFill>
                <a:ea typeface="ＭＳ Ｐゴシック" pitchFamily="-106" charset="-128"/>
                <a:cs typeface="ＭＳ Ｐゴシック" pitchFamily="-106" charset="-128"/>
              </a:rPr>
              <a:t>Spreadable Connected Autonomous Networks</a:t>
            </a:r>
          </a:p>
        </p:txBody>
      </p:sp>
      <p:sp>
        <p:nvSpPr>
          <p:cNvPr id="15363" name="Rectangle 3"/>
          <p:cNvSpPr>
            <a:spLocks noGrp="1" noChangeArrowheads="1"/>
          </p:cNvSpPr>
          <p:nvPr>
            <p:ph type="body" idx="1"/>
          </p:nvPr>
        </p:nvSpPr>
        <p:spPr>
          <a:xfrm>
            <a:off x="612775" y="4419600"/>
            <a:ext cx="7772400" cy="1371600"/>
          </a:xfrm>
        </p:spPr>
        <p:txBody>
          <a:bodyPr>
            <a:noAutofit/>
          </a:bodyPr>
          <a:lstStyle/>
          <a:p>
            <a:pPr eaLnBrk="1" hangingPunct="1">
              <a:lnSpc>
                <a:spcPct val="90000"/>
              </a:lnSpc>
            </a:pPr>
            <a:r>
              <a:rPr lang="en-US" altLang="ja-JP" sz="1600" dirty="0" err="1" smtClean="0">
                <a:ea typeface="ＭＳ Ｐゴシック" pitchFamily="-106" charset="-128"/>
                <a:cs typeface="ＭＳ Ｐゴシック" pitchFamily="-106" charset="-128"/>
              </a:rPr>
              <a:t>Roombas</a:t>
            </a:r>
            <a:r>
              <a:rPr lang="en-US" altLang="ja-JP" sz="1600" dirty="0" smtClean="0">
                <a:ea typeface="ＭＳ Ｐゴシック" pitchFamily="-106" charset="-128"/>
                <a:cs typeface="ＭＳ Ｐゴシック" pitchFamily="-106" charset="-128"/>
              </a:rPr>
              <a:t> are mobile robots with wireless network connectivity, form an ad-hoc network</a:t>
            </a:r>
          </a:p>
          <a:p>
            <a:pPr eaLnBrk="1" hangingPunct="1">
              <a:lnSpc>
                <a:spcPct val="90000"/>
              </a:lnSpc>
            </a:pPr>
            <a:r>
              <a:rPr lang="en-US" altLang="ja-JP" sz="1600" dirty="0" smtClean="0">
                <a:ea typeface="ＭＳ Ｐゴシック" pitchFamily="-106" charset="-128"/>
                <a:cs typeface="ＭＳ Ｐゴシック" pitchFamily="-106" charset="-128"/>
              </a:rPr>
              <a:t>Objective: Allow </a:t>
            </a:r>
            <a:r>
              <a:rPr lang="en-US" altLang="ja-JP" sz="1600" dirty="0" err="1" smtClean="0">
                <a:ea typeface="ＭＳ Ｐゴシック" pitchFamily="-106" charset="-128"/>
                <a:cs typeface="ＭＳ Ｐゴシック" pitchFamily="-106" charset="-128"/>
              </a:rPr>
              <a:t>Roombas</a:t>
            </a:r>
            <a:r>
              <a:rPr lang="en-US" altLang="ja-JP" sz="1600" dirty="0" smtClean="0">
                <a:ea typeface="ＭＳ Ｐゴシック" pitchFamily="-106" charset="-128"/>
                <a:cs typeface="ＭＳ Ｐゴシック" pitchFamily="-106" charset="-128"/>
              </a:rPr>
              <a:t> to move freely as long movement does not partition the network</a:t>
            </a:r>
          </a:p>
          <a:p>
            <a:pPr eaLnBrk="1" hangingPunct="1">
              <a:lnSpc>
                <a:spcPct val="90000"/>
              </a:lnSpc>
            </a:pPr>
            <a:r>
              <a:rPr lang="en-US" altLang="ja-JP" sz="1600" dirty="0" smtClean="0">
                <a:ea typeface="ＭＳ Ｐゴシック" pitchFamily="-106" charset="-128"/>
                <a:cs typeface="ＭＳ Ｐゴシック" pitchFamily="-106" charset="-128"/>
              </a:rPr>
              <a:t>Sample Applications: search-</a:t>
            </a:r>
            <a:r>
              <a:rPr lang="en-US" altLang="ja-JP" sz="1600" dirty="0" err="1" smtClean="0">
                <a:ea typeface="ＭＳ Ｐゴシック" pitchFamily="-106" charset="-128"/>
                <a:cs typeface="ＭＳ Ｐゴシック" pitchFamily="-106" charset="-128"/>
              </a:rPr>
              <a:t>n</a:t>
            </a:r>
            <a:r>
              <a:rPr lang="en-US" altLang="ja-JP" sz="1600" dirty="0" smtClean="0">
                <a:ea typeface="ＭＳ Ｐゴシック" pitchFamily="-106" charset="-128"/>
                <a:cs typeface="ＭＳ Ｐゴシック" pitchFamily="-106" charset="-128"/>
              </a:rPr>
              <a:t>-rescue, wireless mesh backbone</a:t>
            </a:r>
          </a:p>
        </p:txBody>
      </p:sp>
      <p:grpSp>
        <p:nvGrpSpPr>
          <p:cNvPr id="2" name="Group 8"/>
          <p:cNvGrpSpPr>
            <a:grpSpLocks/>
          </p:cNvGrpSpPr>
          <p:nvPr/>
        </p:nvGrpSpPr>
        <p:grpSpPr bwMode="auto">
          <a:xfrm>
            <a:off x="1905000" y="1828800"/>
            <a:ext cx="5105400" cy="2286000"/>
            <a:chOff x="1600200" y="1828800"/>
            <a:chExt cx="6264275" cy="2944813"/>
          </a:xfrm>
        </p:grpSpPr>
        <p:pic>
          <p:nvPicPr>
            <p:cNvPr id="15369" name="Picture 4" descr="IMG_1434"/>
            <p:cNvPicPr>
              <a:picLocks noChangeAspect="1" noChangeArrowheads="1"/>
            </p:cNvPicPr>
            <p:nvPr/>
          </p:nvPicPr>
          <p:blipFill>
            <a:blip r:embed="rId3"/>
            <a:srcRect/>
            <a:stretch>
              <a:fillRect/>
            </a:stretch>
          </p:blipFill>
          <p:spPr bwMode="auto">
            <a:xfrm>
              <a:off x="1600200" y="1828800"/>
              <a:ext cx="1182688" cy="887413"/>
            </a:xfrm>
            <a:prstGeom prst="rect">
              <a:avLst/>
            </a:prstGeom>
            <a:noFill/>
            <a:ln w="9525">
              <a:noFill/>
              <a:miter lim="800000"/>
              <a:headEnd/>
              <a:tailEnd/>
            </a:ln>
          </p:spPr>
        </p:pic>
        <p:pic>
          <p:nvPicPr>
            <p:cNvPr id="15370" name="Picture 7" descr="IMG_1434"/>
            <p:cNvPicPr>
              <a:picLocks noChangeAspect="1" noChangeArrowheads="1"/>
            </p:cNvPicPr>
            <p:nvPr/>
          </p:nvPicPr>
          <p:blipFill>
            <a:blip r:embed="rId3"/>
            <a:srcRect/>
            <a:stretch>
              <a:fillRect/>
            </a:stretch>
          </p:blipFill>
          <p:spPr bwMode="auto">
            <a:xfrm>
              <a:off x="1828800" y="3886200"/>
              <a:ext cx="1182688" cy="887413"/>
            </a:xfrm>
            <a:prstGeom prst="rect">
              <a:avLst/>
            </a:prstGeom>
            <a:noFill/>
            <a:ln w="9525">
              <a:noFill/>
              <a:miter lim="800000"/>
              <a:headEnd/>
              <a:tailEnd/>
            </a:ln>
          </p:spPr>
        </p:pic>
        <p:pic>
          <p:nvPicPr>
            <p:cNvPr id="15371" name="Picture 8" descr="IMG_1434"/>
            <p:cNvPicPr>
              <a:picLocks noChangeAspect="1" noChangeArrowheads="1"/>
            </p:cNvPicPr>
            <p:nvPr/>
          </p:nvPicPr>
          <p:blipFill>
            <a:blip r:embed="rId3"/>
            <a:srcRect/>
            <a:stretch>
              <a:fillRect/>
            </a:stretch>
          </p:blipFill>
          <p:spPr bwMode="auto">
            <a:xfrm>
              <a:off x="4191000" y="1828800"/>
              <a:ext cx="1182688" cy="887413"/>
            </a:xfrm>
            <a:prstGeom prst="rect">
              <a:avLst/>
            </a:prstGeom>
            <a:noFill/>
            <a:ln w="9525">
              <a:noFill/>
              <a:miter lim="800000"/>
              <a:headEnd/>
              <a:tailEnd/>
            </a:ln>
          </p:spPr>
        </p:pic>
        <p:pic>
          <p:nvPicPr>
            <p:cNvPr id="15372" name="Picture 9" descr="IMG_1434"/>
            <p:cNvPicPr>
              <a:picLocks noChangeAspect="1" noChangeArrowheads="1"/>
            </p:cNvPicPr>
            <p:nvPr/>
          </p:nvPicPr>
          <p:blipFill>
            <a:blip r:embed="rId3"/>
            <a:srcRect/>
            <a:stretch>
              <a:fillRect/>
            </a:stretch>
          </p:blipFill>
          <p:spPr bwMode="auto">
            <a:xfrm>
              <a:off x="3505200" y="2971800"/>
              <a:ext cx="1182688" cy="887413"/>
            </a:xfrm>
            <a:prstGeom prst="rect">
              <a:avLst/>
            </a:prstGeom>
            <a:noFill/>
            <a:ln w="9525">
              <a:noFill/>
              <a:miter lim="800000"/>
              <a:headEnd/>
              <a:tailEnd/>
            </a:ln>
          </p:spPr>
        </p:pic>
        <p:pic>
          <p:nvPicPr>
            <p:cNvPr id="15373" name="Picture 10" descr="j035185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6400800" y="2438400"/>
              <a:ext cx="1463675" cy="1785938"/>
            </a:xfrm>
            <a:prstGeom prst="rect">
              <a:avLst/>
            </a:prstGeom>
            <a:noFill/>
            <a:ln w="9525">
              <a:noFill/>
              <a:miter lim="800000"/>
              <a:headEnd/>
              <a:tailEnd/>
            </a:ln>
          </p:spPr>
        </p:pic>
      </p:grpSp>
      <p:cxnSp>
        <p:nvCxnSpPr>
          <p:cNvPr id="15365" name="Straight Connector 10"/>
          <p:cNvCxnSpPr>
            <a:cxnSpLocks noChangeShapeType="1"/>
          </p:cNvCxnSpPr>
          <p:nvPr/>
        </p:nvCxnSpPr>
        <p:spPr bwMode="auto">
          <a:xfrm flipV="1">
            <a:off x="3055938" y="3060700"/>
            <a:ext cx="401637" cy="709613"/>
          </a:xfrm>
          <a:prstGeom prst="line">
            <a:avLst/>
          </a:prstGeom>
          <a:noFill/>
          <a:ln w="15875">
            <a:solidFill>
              <a:schemeClr val="tx1"/>
            </a:solidFill>
            <a:round/>
            <a:headEnd/>
            <a:tailEnd/>
          </a:ln>
        </p:spPr>
      </p:cxnSp>
      <p:cxnSp>
        <p:nvCxnSpPr>
          <p:cNvPr id="15366" name="Straight Connector 13"/>
          <p:cNvCxnSpPr>
            <a:cxnSpLocks noChangeShapeType="1"/>
          </p:cNvCxnSpPr>
          <p:nvPr/>
        </p:nvCxnSpPr>
        <p:spPr bwMode="auto">
          <a:xfrm rot="10800000">
            <a:off x="2868613" y="2173288"/>
            <a:ext cx="588962" cy="887412"/>
          </a:xfrm>
          <a:prstGeom prst="line">
            <a:avLst/>
          </a:prstGeom>
          <a:noFill/>
          <a:ln w="15875">
            <a:solidFill>
              <a:schemeClr val="tx1"/>
            </a:solidFill>
            <a:round/>
            <a:headEnd/>
            <a:tailEnd/>
          </a:ln>
        </p:spPr>
      </p:cxnSp>
      <p:cxnSp>
        <p:nvCxnSpPr>
          <p:cNvPr id="15367" name="Straight Connector 17"/>
          <p:cNvCxnSpPr>
            <a:cxnSpLocks noChangeShapeType="1"/>
          </p:cNvCxnSpPr>
          <p:nvPr/>
        </p:nvCxnSpPr>
        <p:spPr bwMode="auto">
          <a:xfrm rot="5400000" flipH="1" flipV="1">
            <a:off x="4120356" y="2337594"/>
            <a:ext cx="198438" cy="558800"/>
          </a:xfrm>
          <a:prstGeom prst="line">
            <a:avLst/>
          </a:prstGeom>
          <a:noFill/>
          <a:ln w="15875">
            <a:solidFill>
              <a:schemeClr val="tx1"/>
            </a:solidFill>
            <a:round/>
            <a:headEnd/>
            <a:tailEnd/>
          </a:ln>
        </p:spPr>
      </p:cxnSp>
      <p:cxnSp>
        <p:nvCxnSpPr>
          <p:cNvPr id="15368" name="Straight Connector 20"/>
          <p:cNvCxnSpPr>
            <a:cxnSpLocks noChangeShapeType="1"/>
          </p:cNvCxnSpPr>
          <p:nvPr/>
        </p:nvCxnSpPr>
        <p:spPr bwMode="auto">
          <a:xfrm>
            <a:off x="4979988" y="2173288"/>
            <a:ext cx="1433512" cy="128587"/>
          </a:xfrm>
          <a:prstGeom prst="line">
            <a:avLst/>
          </a:prstGeom>
          <a:noFill/>
          <a:ln w="15875">
            <a:solidFill>
              <a:schemeClr val="tx1"/>
            </a:solidFill>
            <a:round/>
            <a:headEnd/>
            <a:tailEnd/>
          </a:ln>
        </p:spPr>
      </p:cxnSp>
      <p:sp>
        <p:nvSpPr>
          <p:cNvPr id="14" name="TextBox 13"/>
          <p:cNvSpPr txBox="1"/>
          <p:nvPr/>
        </p:nvSpPr>
        <p:spPr>
          <a:xfrm>
            <a:off x="0" y="0"/>
            <a:ext cx="3066352" cy="369332"/>
          </a:xfrm>
          <a:prstGeom prst="rect">
            <a:avLst/>
          </a:prstGeom>
          <a:noFill/>
        </p:spPr>
        <p:txBody>
          <a:bodyPr wrap="none" rtlCol="0">
            <a:spAutoFit/>
          </a:bodyPr>
          <a:lstStyle/>
          <a:p>
            <a:r>
              <a:rPr lang="en-US" dirty="0" smtClean="0"/>
              <a:t>Vishal Misra &amp; Dan Rubenstein</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685800" y="76200"/>
            <a:ext cx="7772400" cy="838200"/>
          </a:xfrm>
          <a:prstGeom prst="rect">
            <a:avLst/>
          </a:prstGeom>
          <a:noFill/>
          <a:ln w="9525">
            <a:noFill/>
            <a:miter lim="800000"/>
            <a:headEnd/>
            <a:tailEnd/>
          </a:ln>
          <a:effectLst/>
        </p:spPr>
        <p:txBody>
          <a:bodyPr lIns="92075" tIns="46038" rIns="92075" bIns="46038" anchor="ctr">
            <a:prstTxWarp prst="textNoShape">
              <a:avLst/>
            </a:prstTxWarp>
          </a:bodyPr>
          <a:lstStyle/>
          <a:p>
            <a:pPr algn="ctr" eaLnBrk="0" hangingPunct="0"/>
            <a:r>
              <a:rPr lang="en-US" sz="3600" dirty="0">
                <a:solidFill>
                  <a:srgbClr val="1F497D"/>
                </a:solidFill>
                <a:latin typeface="+mj-lt"/>
              </a:rPr>
              <a:t>Computer Vision Laboratory</a:t>
            </a:r>
          </a:p>
        </p:txBody>
      </p:sp>
      <p:sp>
        <p:nvSpPr>
          <p:cNvPr id="4102" name="Text Box 6"/>
          <p:cNvSpPr txBox="1">
            <a:spLocks noChangeArrowheads="1"/>
          </p:cNvSpPr>
          <p:nvPr/>
        </p:nvSpPr>
        <p:spPr bwMode="auto">
          <a:xfrm>
            <a:off x="0" y="914400"/>
            <a:ext cx="9144000" cy="427038"/>
          </a:xfrm>
          <a:prstGeom prst="rect">
            <a:avLst/>
          </a:prstGeom>
          <a:noFill/>
          <a:ln w="9525">
            <a:noFill/>
            <a:miter lim="800000"/>
            <a:headEnd/>
            <a:tailEnd/>
          </a:ln>
          <a:effectLst/>
        </p:spPr>
        <p:txBody>
          <a:bodyPr>
            <a:prstTxWarp prst="textNoShape">
              <a:avLst/>
            </a:prstTxWarp>
            <a:spAutoFit/>
          </a:bodyPr>
          <a:lstStyle/>
          <a:p>
            <a:pPr algn="ctr"/>
            <a:r>
              <a:rPr lang="en-US" sz="2200" i="1" dirty="0" smtClean="0">
                <a:solidFill>
                  <a:srgbClr val="000000"/>
                </a:solidFill>
              </a:rPr>
              <a:t>Computational cameras</a:t>
            </a:r>
            <a:r>
              <a:rPr lang="en-US" sz="2200" dirty="0" smtClean="0">
                <a:solidFill>
                  <a:srgbClr val="000000"/>
                </a:solidFill>
              </a:rPr>
              <a:t> </a:t>
            </a:r>
            <a:r>
              <a:rPr lang="en-US" sz="2200" dirty="0">
                <a:solidFill>
                  <a:srgbClr val="000000"/>
                </a:solidFill>
              </a:rPr>
              <a:t>that produce new forms of visual information</a:t>
            </a:r>
          </a:p>
        </p:txBody>
      </p:sp>
      <p:grpSp>
        <p:nvGrpSpPr>
          <p:cNvPr id="2" name="Group 7"/>
          <p:cNvGrpSpPr>
            <a:grpSpLocks/>
          </p:cNvGrpSpPr>
          <p:nvPr/>
        </p:nvGrpSpPr>
        <p:grpSpPr bwMode="auto">
          <a:xfrm>
            <a:off x="153988" y="1917700"/>
            <a:ext cx="1308100" cy="2027238"/>
            <a:chOff x="384" y="928"/>
            <a:chExt cx="2032" cy="3149"/>
          </a:xfrm>
        </p:grpSpPr>
        <p:sp>
          <p:nvSpPr>
            <p:cNvPr id="4104" name="Rectangle 8"/>
            <p:cNvSpPr>
              <a:spLocks noChangeArrowheads="1"/>
            </p:cNvSpPr>
            <p:nvPr/>
          </p:nvSpPr>
          <p:spPr bwMode="auto">
            <a:xfrm>
              <a:off x="384" y="928"/>
              <a:ext cx="2032" cy="3142"/>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4105" name="Picture 9" descr="D300"/>
            <p:cNvPicPr>
              <a:picLocks noChangeAspect="1" noChangeArrowheads="1"/>
            </p:cNvPicPr>
            <p:nvPr/>
          </p:nvPicPr>
          <p:blipFill>
            <a:blip r:embed="rId3">
              <a:lum contrast="18000"/>
            </a:blip>
            <a:srcRect t="51646" r="58304"/>
            <a:stretch>
              <a:fillRect/>
            </a:stretch>
          </p:blipFill>
          <p:spPr bwMode="auto">
            <a:xfrm>
              <a:off x="384" y="3300"/>
              <a:ext cx="2024" cy="777"/>
            </a:xfrm>
            <a:prstGeom prst="rect">
              <a:avLst/>
            </a:prstGeom>
            <a:noFill/>
          </p:spPr>
        </p:pic>
        <p:sp>
          <p:nvSpPr>
            <p:cNvPr id="4106" name="Freeform 10"/>
            <p:cNvSpPr>
              <a:spLocks/>
            </p:cNvSpPr>
            <p:nvPr/>
          </p:nvSpPr>
          <p:spPr bwMode="auto">
            <a:xfrm>
              <a:off x="1425" y="3265"/>
              <a:ext cx="288" cy="182"/>
            </a:xfrm>
            <a:custGeom>
              <a:avLst/>
              <a:gdLst/>
              <a:ahLst/>
              <a:cxnLst>
                <a:cxn ang="0">
                  <a:pos x="0" y="32"/>
                </a:cxn>
                <a:cxn ang="0">
                  <a:pos x="20" y="172"/>
                </a:cxn>
                <a:cxn ang="0">
                  <a:pos x="272" y="172"/>
                </a:cxn>
                <a:cxn ang="0">
                  <a:pos x="272" y="0"/>
                </a:cxn>
                <a:cxn ang="0">
                  <a:pos x="0" y="32"/>
                </a:cxn>
              </a:cxnLst>
              <a:rect l="0" t="0" r="r" b="b"/>
              <a:pathLst>
                <a:path w="272" h="172">
                  <a:moveTo>
                    <a:pt x="0" y="32"/>
                  </a:moveTo>
                  <a:lnTo>
                    <a:pt x="20" y="172"/>
                  </a:lnTo>
                  <a:lnTo>
                    <a:pt x="272" y="172"/>
                  </a:lnTo>
                  <a:lnTo>
                    <a:pt x="272" y="0"/>
                  </a:lnTo>
                  <a:lnTo>
                    <a:pt x="0" y="32"/>
                  </a:lnTo>
                  <a:close/>
                </a:path>
              </a:pathLst>
            </a:custGeom>
            <a:solidFill>
              <a:schemeClr val="bg1"/>
            </a:solidFill>
            <a:ln w="9525">
              <a:noFill/>
              <a:round/>
              <a:headEnd/>
              <a:tailEnd/>
            </a:ln>
            <a:effectLst/>
          </p:spPr>
          <p:txBody>
            <a:bodyPr>
              <a:prstTxWarp prst="textNoShape">
                <a:avLst/>
              </a:prstTxWarp>
            </a:bodyPr>
            <a:lstStyle/>
            <a:p>
              <a:endParaRPr lang="en-US"/>
            </a:p>
          </p:txBody>
        </p:sp>
        <p:sp>
          <p:nvSpPr>
            <p:cNvPr id="4107" name="Freeform 11"/>
            <p:cNvSpPr>
              <a:spLocks/>
            </p:cNvSpPr>
            <p:nvPr/>
          </p:nvSpPr>
          <p:spPr bwMode="auto">
            <a:xfrm flipH="1">
              <a:off x="748" y="3257"/>
              <a:ext cx="313" cy="182"/>
            </a:xfrm>
            <a:custGeom>
              <a:avLst/>
              <a:gdLst/>
              <a:ahLst/>
              <a:cxnLst>
                <a:cxn ang="0">
                  <a:pos x="0" y="32"/>
                </a:cxn>
                <a:cxn ang="0">
                  <a:pos x="20" y="172"/>
                </a:cxn>
                <a:cxn ang="0">
                  <a:pos x="272" y="172"/>
                </a:cxn>
                <a:cxn ang="0">
                  <a:pos x="272" y="0"/>
                </a:cxn>
                <a:cxn ang="0">
                  <a:pos x="0" y="32"/>
                </a:cxn>
              </a:cxnLst>
              <a:rect l="0" t="0" r="r" b="b"/>
              <a:pathLst>
                <a:path w="272" h="172">
                  <a:moveTo>
                    <a:pt x="0" y="32"/>
                  </a:moveTo>
                  <a:lnTo>
                    <a:pt x="20" y="172"/>
                  </a:lnTo>
                  <a:lnTo>
                    <a:pt x="272" y="172"/>
                  </a:lnTo>
                  <a:lnTo>
                    <a:pt x="272" y="0"/>
                  </a:lnTo>
                  <a:lnTo>
                    <a:pt x="0" y="32"/>
                  </a:lnTo>
                  <a:close/>
                </a:path>
              </a:pathLst>
            </a:custGeom>
            <a:solidFill>
              <a:schemeClr val="bg1"/>
            </a:solidFill>
            <a:ln w="9525">
              <a:noFill/>
              <a:round/>
              <a:headEnd/>
              <a:tailEnd/>
            </a:ln>
            <a:effectLst/>
          </p:spPr>
          <p:txBody>
            <a:bodyPr>
              <a:prstTxWarp prst="textNoShape">
                <a:avLst/>
              </a:prstTxWarp>
            </a:bodyPr>
            <a:lstStyle/>
            <a:p>
              <a:endParaRPr lang="en-US"/>
            </a:p>
          </p:txBody>
        </p:sp>
        <p:sp>
          <p:nvSpPr>
            <p:cNvPr id="4108" name="Rectangle 12"/>
            <p:cNvSpPr>
              <a:spLocks noChangeArrowheads="1"/>
            </p:cNvSpPr>
            <p:nvPr/>
          </p:nvSpPr>
          <p:spPr bwMode="auto">
            <a:xfrm>
              <a:off x="972" y="3252"/>
              <a:ext cx="530" cy="106"/>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4109" name="AutoShape 13"/>
            <p:cNvSpPr>
              <a:spLocks noChangeArrowheads="1"/>
            </p:cNvSpPr>
            <p:nvPr/>
          </p:nvSpPr>
          <p:spPr bwMode="auto">
            <a:xfrm flipV="1">
              <a:off x="991" y="3412"/>
              <a:ext cx="64" cy="29"/>
            </a:xfrm>
            <a:prstGeom prst="roundRect">
              <a:avLst>
                <a:gd name="adj" fmla="val 16667"/>
              </a:avLst>
            </a:prstGeom>
            <a:solidFill>
              <a:schemeClr val="bg1"/>
            </a:solidFill>
            <a:ln w="9525">
              <a:noFill/>
              <a:round/>
              <a:headEnd/>
              <a:tailEnd/>
            </a:ln>
            <a:effectLst/>
          </p:spPr>
          <p:txBody>
            <a:bodyPr wrap="none" anchor="ctr">
              <a:prstTxWarp prst="textNoShape">
                <a:avLst/>
              </a:prstTxWarp>
            </a:bodyPr>
            <a:lstStyle/>
            <a:p>
              <a:endParaRPr lang="en-US"/>
            </a:p>
          </p:txBody>
        </p:sp>
        <p:sp>
          <p:nvSpPr>
            <p:cNvPr id="4110" name="AutoShape 14"/>
            <p:cNvSpPr>
              <a:spLocks noChangeArrowheads="1"/>
            </p:cNvSpPr>
            <p:nvPr/>
          </p:nvSpPr>
          <p:spPr bwMode="auto">
            <a:xfrm flipV="1">
              <a:off x="1430" y="3419"/>
              <a:ext cx="63" cy="28"/>
            </a:xfrm>
            <a:prstGeom prst="roundRect">
              <a:avLst>
                <a:gd name="adj" fmla="val 16667"/>
              </a:avLst>
            </a:prstGeom>
            <a:solidFill>
              <a:schemeClr val="bg1"/>
            </a:solidFill>
            <a:ln w="9525">
              <a:noFill/>
              <a:round/>
              <a:headEnd/>
              <a:tailEnd/>
            </a:ln>
            <a:effectLst/>
          </p:spPr>
          <p:txBody>
            <a:bodyPr wrap="none" anchor="ctr">
              <a:prstTxWarp prst="textNoShape">
                <a:avLst/>
              </a:prstTxWarp>
            </a:bodyPr>
            <a:lstStyle/>
            <a:p>
              <a:endParaRPr lang="en-US"/>
            </a:p>
          </p:txBody>
        </p:sp>
        <p:pic>
          <p:nvPicPr>
            <p:cNvPr id="4111" name="Picture 15" descr="oneshot990"/>
            <p:cNvPicPr>
              <a:picLocks noChangeAspect="1" noChangeArrowheads="1"/>
            </p:cNvPicPr>
            <p:nvPr/>
          </p:nvPicPr>
          <p:blipFill>
            <a:blip r:embed="rId4">
              <a:lum contrast="6000"/>
            </a:blip>
            <a:srcRect l="30417" t="3868" r="12277" b="15027"/>
            <a:stretch>
              <a:fillRect/>
            </a:stretch>
          </p:blipFill>
          <p:spPr bwMode="auto">
            <a:xfrm>
              <a:off x="666" y="1060"/>
              <a:ext cx="1111" cy="2297"/>
            </a:xfrm>
            <a:prstGeom prst="rect">
              <a:avLst/>
            </a:prstGeom>
            <a:noFill/>
          </p:spPr>
        </p:pic>
      </p:grpSp>
      <p:pic>
        <p:nvPicPr>
          <p:cNvPr id="4112" name="Picture 16" descr="cone_camera2"/>
          <p:cNvPicPr>
            <a:picLocks noChangeAspect="1" noChangeArrowheads="1"/>
          </p:cNvPicPr>
          <p:nvPr/>
        </p:nvPicPr>
        <p:blipFill>
          <a:blip r:embed="rId5">
            <a:lum contrast="6000"/>
          </a:blip>
          <a:srcRect l="2625" t="6349" r="6824" b="4762"/>
          <a:stretch>
            <a:fillRect/>
          </a:stretch>
        </p:blipFill>
        <p:spPr bwMode="auto">
          <a:xfrm>
            <a:off x="1724025" y="1912938"/>
            <a:ext cx="1847850" cy="1200150"/>
          </a:xfrm>
          <a:prstGeom prst="rect">
            <a:avLst/>
          </a:prstGeom>
          <a:noFill/>
        </p:spPr>
      </p:pic>
      <p:pic>
        <p:nvPicPr>
          <p:cNvPr id="4113" name="Picture 17" descr="BCfootball"/>
          <p:cNvPicPr>
            <a:picLocks noChangeAspect="1" noChangeArrowheads="1"/>
          </p:cNvPicPr>
          <p:nvPr/>
        </p:nvPicPr>
        <p:blipFill>
          <a:blip r:embed="rId6"/>
          <a:srcRect/>
          <a:stretch>
            <a:fillRect/>
          </a:stretch>
        </p:blipFill>
        <p:spPr bwMode="auto">
          <a:xfrm>
            <a:off x="0" y="3987800"/>
            <a:ext cx="1592263" cy="1555750"/>
          </a:xfrm>
          <a:prstGeom prst="rect">
            <a:avLst/>
          </a:prstGeom>
          <a:noFill/>
        </p:spPr>
      </p:pic>
      <p:pic>
        <p:nvPicPr>
          <p:cNvPr id="4114" name="Picture 18" descr="sve_2"/>
          <p:cNvPicPr>
            <a:picLocks noChangeAspect="1" noChangeArrowheads="1"/>
          </p:cNvPicPr>
          <p:nvPr/>
        </p:nvPicPr>
        <p:blipFill>
          <a:blip r:embed="rId7"/>
          <a:srcRect l="17805" t="14046" r="12543" b="9528"/>
          <a:stretch>
            <a:fillRect/>
          </a:stretch>
        </p:blipFill>
        <p:spPr bwMode="auto">
          <a:xfrm>
            <a:off x="7310438" y="1917700"/>
            <a:ext cx="1608137" cy="1168400"/>
          </a:xfrm>
          <a:prstGeom prst="rect">
            <a:avLst/>
          </a:prstGeom>
          <a:noFill/>
        </p:spPr>
      </p:pic>
      <p:pic>
        <p:nvPicPr>
          <p:cNvPr id="4115" name="Picture 19" descr="gateCityOsaki3_5"/>
          <p:cNvPicPr>
            <a:picLocks noChangeAspect="1" noChangeArrowheads="1"/>
          </p:cNvPicPr>
          <p:nvPr/>
        </p:nvPicPr>
        <p:blipFill>
          <a:blip r:embed="rId8"/>
          <a:srcRect/>
          <a:stretch>
            <a:fillRect/>
          </a:stretch>
        </p:blipFill>
        <p:spPr bwMode="auto">
          <a:xfrm>
            <a:off x="7486650" y="3579813"/>
            <a:ext cx="1263650" cy="1633537"/>
          </a:xfrm>
          <a:prstGeom prst="rect">
            <a:avLst/>
          </a:prstGeom>
          <a:noFill/>
        </p:spPr>
      </p:pic>
      <p:pic>
        <p:nvPicPr>
          <p:cNvPr id="4116" name="Picture 20">
            <a:hlinkClick r:id="" action="ppaction://media"/>
          </p:cNvPr>
          <p:cNvPicPr/>
          <p:nvPr>
            <a:videoFile r:link="rId1"/>
          </p:nvPr>
        </p:nvPicPr>
        <p:blipFill>
          <a:blip r:embed="rId9"/>
          <a:srcRect/>
          <a:stretch>
            <a:fillRect/>
          </a:stretch>
        </p:blipFill>
        <p:spPr bwMode="auto">
          <a:xfrm>
            <a:off x="5421313" y="1868488"/>
            <a:ext cx="1689100" cy="1266825"/>
          </a:xfrm>
          <a:prstGeom prst="rect">
            <a:avLst/>
          </a:prstGeom>
          <a:noFill/>
        </p:spPr>
      </p:pic>
      <p:pic>
        <p:nvPicPr>
          <p:cNvPr id="4117" name="Picture 21">
            <a:hlinkClick r:id="" action="ppaction://ole?verb=0"/>
          </p:cNvPr>
          <p:cNvPicPr/>
          <p:nvPr>
            <a:videoFile r:link="rId1"/>
          </p:nvPr>
        </p:nvPicPr>
        <p:blipFill>
          <a:blip r:embed="rId10"/>
          <a:srcRect l="24388" r="16878"/>
          <a:stretch>
            <a:fillRect/>
          </a:stretch>
        </p:blipFill>
        <p:spPr bwMode="auto">
          <a:xfrm>
            <a:off x="3779838" y="1917700"/>
            <a:ext cx="1290637" cy="1498600"/>
          </a:xfrm>
          <a:prstGeom prst="rect">
            <a:avLst/>
          </a:prstGeom>
          <a:noFill/>
        </p:spPr>
      </p:pic>
      <p:pic>
        <p:nvPicPr>
          <p:cNvPr id="4118" name="Picture 22" descr="BufferLSz2000_1000"/>
          <p:cNvPicPr>
            <a:picLocks noChangeAspect="1" noChangeArrowheads="1"/>
          </p:cNvPicPr>
          <p:nvPr/>
        </p:nvPicPr>
        <p:blipFill>
          <a:blip r:embed="rId11"/>
          <a:srcRect/>
          <a:stretch>
            <a:fillRect/>
          </a:stretch>
        </p:blipFill>
        <p:spPr bwMode="auto">
          <a:xfrm>
            <a:off x="3546475" y="3624263"/>
            <a:ext cx="1754188" cy="877887"/>
          </a:xfrm>
          <a:prstGeom prst="rect">
            <a:avLst/>
          </a:prstGeom>
          <a:noFill/>
        </p:spPr>
      </p:pic>
      <p:pic>
        <p:nvPicPr>
          <p:cNvPr id="4119" name="Picture 23" descr="BufferRSz2000_1000"/>
          <p:cNvPicPr>
            <a:picLocks noChangeAspect="1" noChangeArrowheads="1"/>
          </p:cNvPicPr>
          <p:nvPr/>
        </p:nvPicPr>
        <p:blipFill>
          <a:blip r:embed="rId12"/>
          <a:srcRect/>
          <a:stretch>
            <a:fillRect/>
          </a:stretch>
        </p:blipFill>
        <p:spPr bwMode="auto">
          <a:xfrm>
            <a:off x="3544888" y="4718050"/>
            <a:ext cx="1752600" cy="876300"/>
          </a:xfrm>
          <a:prstGeom prst="rect">
            <a:avLst/>
          </a:prstGeom>
          <a:noFill/>
        </p:spPr>
      </p:pic>
      <p:pic>
        <p:nvPicPr>
          <p:cNvPr id="4120" name="Picture 24" descr="collage_black_opaque"/>
          <p:cNvPicPr>
            <a:picLocks noChangeAspect="1" noChangeArrowheads="1"/>
          </p:cNvPicPr>
          <p:nvPr/>
        </p:nvPicPr>
        <p:blipFill>
          <a:blip r:embed="rId13"/>
          <a:srcRect/>
          <a:stretch>
            <a:fillRect/>
          </a:stretch>
        </p:blipFill>
        <p:spPr bwMode="auto">
          <a:xfrm>
            <a:off x="5448300" y="3787775"/>
            <a:ext cx="1824038" cy="1285875"/>
          </a:xfrm>
          <a:prstGeom prst="rect">
            <a:avLst/>
          </a:prstGeom>
          <a:noFill/>
          <a:ln w="9525">
            <a:noFill/>
            <a:miter lim="800000"/>
            <a:headEnd/>
            <a:tailEnd/>
          </a:ln>
        </p:spPr>
      </p:pic>
      <p:sp>
        <p:nvSpPr>
          <p:cNvPr id="4121" name="Text Box 25"/>
          <p:cNvSpPr txBox="1">
            <a:spLocks noChangeArrowheads="1"/>
          </p:cNvSpPr>
          <p:nvPr/>
        </p:nvSpPr>
        <p:spPr bwMode="auto">
          <a:xfrm>
            <a:off x="166688" y="5756275"/>
            <a:ext cx="1171790" cy="646331"/>
          </a:xfrm>
          <a:prstGeom prst="rect">
            <a:avLst/>
          </a:prstGeom>
          <a:noFill/>
          <a:ln w="9525">
            <a:noFill/>
            <a:miter lim="800000"/>
            <a:headEnd/>
            <a:tailEnd/>
          </a:ln>
          <a:effectLst/>
        </p:spPr>
        <p:txBody>
          <a:bodyPr wrap="none">
            <a:prstTxWarp prst="textNoShape">
              <a:avLst/>
            </a:prstTxWarp>
            <a:spAutoFit/>
          </a:bodyPr>
          <a:lstStyle/>
          <a:p>
            <a:pPr algn="ctr"/>
            <a:r>
              <a:rPr lang="en-US" sz="1800" dirty="0">
                <a:solidFill>
                  <a:schemeClr val="bg1">
                    <a:lumMod val="50000"/>
                  </a:schemeClr>
                </a:solidFill>
              </a:rPr>
              <a:t>Panoramic</a:t>
            </a:r>
          </a:p>
          <a:p>
            <a:pPr algn="ctr"/>
            <a:r>
              <a:rPr lang="en-US" sz="1800" dirty="0">
                <a:solidFill>
                  <a:schemeClr val="bg1">
                    <a:lumMod val="50000"/>
                  </a:schemeClr>
                </a:solidFill>
              </a:rPr>
              <a:t>Camera</a:t>
            </a:r>
          </a:p>
        </p:txBody>
      </p:sp>
      <p:pic>
        <p:nvPicPr>
          <p:cNvPr id="4122" name="Picture 26" descr="Takeo_cone_large"/>
          <p:cNvPicPr>
            <a:picLocks noChangeAspect="1" noChangeArrowheads="1"/>
          </p:cNvPicPr>
          <p:nvPr/>
        </p:nvPicPr>
        <p:blipFill>
          <a:blip r:embed="rId14"/>
          <a:srcRect/>
          <a:stretch>
            <a:fillRect/>
          </a:stretch>
        </p:blipFill>
        <p:spPr bwMode="auto">
          <a:xfrm>
            <a:off x="1997075" y="3175000"/>
            <a:ext cx="1270000" cy="1270000"/>
          </a:xfrm>
          <a:prstGeom prst="rect">
            <a:avLst/>
          </a:prstGeom>
          <a:noFill/>
        </p:spPr>
      </p:pic>
      <p:pic>
        <p:nvPicPr>
          <p:cNvPr id="4123" name="Picture 27" descr="takeo_float_small"/>
          <p:cNvPicPr>
            <a:picLocks noChangeAspect="1" noChangeArrowheads="1"/>
          </p:cNvPicPr>
          <p:nvPr/>
        </p:nvPicPr>
        <p:blipFill>
          <a:blip r:embed="rId15"/>
          <a:srcRect l="2856" t="2930" r="11429" b="6593"/>
          <a:stretch>
            <a:fillRect/>
          </a:stretch>
        </p:blipFill>
        <p:spPr bwMode="auto">
          <a:xfrm>
            <a:off x="2211388" y="4540250"/>
            <a:ext cx="846137" cy="1162050"/>
          </a:xfrm>
          <a:prstGeom prst="rect">
            <a:avLst/>
          </a:prstGeom>
          <a:noFill/>
          <a:ln w="9525">
            <a:noFill/>
            <a:miter lim="800000"/>
            <a:headEnd/>
            <a:tailEnd/>
          </a:ln>
        </p:spPr>
      </p:pic>
      <p:sp>
        <p:nvSpPr>
          <p:cNvPr id="4124" name="Text Box 28"/>
          <p:cNvSpPr txBox="1">
            <a:spLocks noChangeArrowheads="1"/>
          </p:cNvSpPr>
          <p:nvPr/>
        </p:nvSpPr>
        <p:spPr bwMode="auto">
          <a:xfrm>
            <a:off x="1868488" y="5759450"/>
            <a:ext cx="1409047" cy="646331"/>
          </a:xfrm>
          <a:prstGeom prst="rect">
            <a:avLst/>
          </a:prstGeom>
          <a:noFill/>
          <a:ln w="9525">
            <a:noFill/>
            <a:miter lim="800000"/>
            <a:headEnd/>
            <a:tailEnd/>
          </a:ln>
          <a:effectLst/>
        </p:spPr>
        <p:txBody>
          <a:bodyPr wrap="none">
            <a:prstTxWarp prst="textNoShape">
              <a:avLst/>
            </a:prstTxWarp>
            <a:spAutoFit/>
          </a:bodyPr>
          <a:lstStyle/>
          <a:p>
            <a:pPr algn="ctr"/>
            <a:r>
              <a:rPr lang="en-US" sz="1800">
                <a:solidFill>
                  <a:schemeClr val="bg1">
                    <a:lumMod val="50000"/>
                  </a:schemeClr>
                </a:solidFill>
              </a:rPr>
              <a:t>Radial Depth</a:t>
            </a:r>
          </a:p>
          <a:p>
            <a:pPr algn="ctr"/>
            <a:r>
              <a:rPr lang="en-US" sz="1800">
                <a:solidFill>
                  <a:schemeClr val="bg1">
                    <a:lumMod val="50000"/>
                  </a:schemeClr>
                </a:solidFill>
              </a:rPr>
              <a:t>Camera</a:t>
            </a:r>
          </a:p>
        </p:txBody>
      </p:sp>
      <p:sp>
        <p:nvSpPr>
          <p:cNvPr id="4125" name="Text Box 29"/>
          <p:cNvSpPr txBox="1">
            <a:spLocks noChangeArrowheads="1"/>
          </p:cNvSpPr>
          <p:nvPr/>
        </p:nvSpPr>
        <p:spPr bwMode="auto">
          <a:xfrm>
            <a:off x="3573463" y="5756275"/>
            <a:ext cx="1703787" cy="646331"/>
          </a:xfrm>
          <a:prstGeom prst="rect">
            <a:avLst/>
          </a:prstGeom>
          <a:noFill/>
          <a:ln w="9525">
            <a:noFill/>
            <a:miter lim="800000"/>
            <a:headEnd/>
            <a:tailEnd/>
          </a:ln>
          <a:effectLst/>
        </p:spPr>
        <p:txBody>
          <a:bodyPr wrap="none">
            <a:prstTxWarp prst="textNoShape">
              <a:avLst/>
            </a:prstTxWarp>
            <a:spAutoFit/>
          </a:bodyPr>
          <a:lstStyle/>
          <a:p>
            <a:pPr algn="ctr"/>
            <a:r>
              <a:rPr lang="en-US" sz="1800">
                <a:solidFill>
                  <a:schemeClr val="bg1">
                    <a:lumMod val="50000"/>
                  </a:schemeClr>
                </a:solidFill>
              </a:rPr>
              <a:t>Spherical Stereo</a:t>
            </a:r>
          </a:p>
          <a:p>
            <a:pPr algn="ctr"/>
            <a:r>
              <a:rPr lang="en-US" sz="1800">
                <a:solidFill>
                  <a:schemeClr val="bg1">
                    <a:lumMod val="50000"/>
                  </a:schemeClr>
                </a:solidFill>
              </a:rPr>
              <a:t>Camera</a:t>
            </a:r>
          </a:p>
        </p:txBody>
      </p:sp>
      <p:sp>
        <p:nvSpPr>
          <p:cNvPr id="4126" name="Text Box 30"/>
          <p:cNvSpPr txBox="1">
            <a:spLocks noChangeArrowheads="1"/>
          </p:cNvSpPr>
          <p:nvPr/>
        </p:nvSpPr>
        <p:spPr bwMode="auto">
          <a:xfrm>
            <a:off x="5597525" y="5756275"/>
            <a:ext cx="1492716" cy="646331"/>
          </a:xfrm>
          <a:prstGeom prst="rect">
            <a:avLst/>
          </a:prstGeom>
          <a:noFill/>
          <a:ln w="9525">
            <a:noFill/>
            <a:miter lim="800000"/>
            <a:headEnd/>
            <a:tailEnd/>
          </a:ln>
          <a:effectLst/>
        </p:spPr>
        <p:txBody>
          <a:bodyPr wrap="none">
            <a:prstTxWarp prst="textNoShape">
              <a:avLst/>
            </a:prstTxWarp>
            <a:spAutoFit/>
          </a:bodyPr>
          <a:lstStyle/>
          <a:p>
            <a:pPr algn="ctr"/>
            <a:r>
              <a:rPr lang="en-US" sz="1800">
                <a:solidFill>
                  <a:schemeClr val="bg1">
                    <a:lumMod val="50000"/>
                  </a:schemeClr>
                </a:solidFill>
              </a:rPr>
              <a:t>Flexible</a:t>
            </a:r>
          </a:p>
          <a:p>
            <a:pPr algn="ctr"/>
            <a:r>
              <a:rPr lang="en-US" sz="1800">
                <a:solidFill>
                  <a:schemeClr val="bg1">
                    <a:lumMod val="50000"/>
                  </a:schemeClr>
                </a:solidFill>
              </a:rPr>
              <a:t>Camera Array</a:t>
            </a:r>
          </a:p>
        </p:txBody>
      </p:sp>
      <p:sp>
        <p:nvSpPr>
          <p:cNvPr id="4127" name="Text Box 31"/>
          <p:cNvSpPr txBox="1">
            <a:spLocks noChangeArrowheads="1"/>
          </p:cNvSpPr>
          <p:nvPr/>
        </p:nvSpPr>
        <p:spPr bwMode="auto">
          <a:xfrm>
            <a:off x="7389813" y="5756275"/>
            <a:ext cx="1550161" cy="646331"/>
          </a:xfrm>
          <a:prstGeom prst="rect">
            <a:avLst/>
          </a:prstGeom>
          <a:noFill/>
          <a:ln w="9525">
            <a:noFill/>
            <a:miter lim="800000"/>
            <a:headEnd/>
            <a:tailEnd/>
          </a:ln>
          <a:effectLst/>
        </p:spPr>
        <p:txBody>
          <a:bodyPr wrap="none">
            <a:prstTxWarp prst="textNoShape">
              <a:avLst/>
            </a:prstTxWarp>
            <a:spAutoFit/>
          </a:bodyPr>
          <a:lstStyle/>
          <a:p>
            <a:pPr algn="ctr"/>
            <a:r>
              <a:rPr lang="en-US" sz="1800">
                <a:solidFill>
                  <a:schemeClr val="bg1">
                    <a:lumMod val="50000"/>
                  </a:schemeClr>
                </a:solidFill>
              </a:rPr>
              <a:t>High Dynamic</a:t>
            </a:r>
          </a:p>
          <a:p>
            <a:pPr algn="ctr"/>
            <a:r>
              <a:rPr lang="en-US" sz="1800">
                <a:solidFill>
                  <a:schemeClr val="bg1">
                    <a:lumMod val="50000"/>
                  </a:schemeClr>
                </a:solidFill>
              </a:rPr>
              <a:t>Range Camera</a:t>
            </a:r>
          </a:p>
        </p:txBody>
      </p:sp>
      <p:sp>
        <p:nvSpPr>
          <p:cNvPr id="30" name="TextBox 29"/>
          <p:cNvSpPr txBox="1"/>
          <p:nvPr/>
        </p:nvSpPr>
        <p:spPr>
          <a:xfrm>
            <a:off x="0" y="0"/>
            <a:ext cx="1318653" cy="369332"/>
          </a:xfrm>
          <a:prstGeom prst="rect">
            <a:avLst/>
          </a:prstGeom>
          <a:noFill/>
        </p:spPr>
        <p:txBody>
          <a:bodyPr wrap="none" rtlCol="0">
            <a:spAutoFit/>
          </a:bodyPr>
          <a:lstStyle/>
          <a:p>
            <a:r>
              <a:rPr lang="en-US" dirty="0" smtClean="0"/>
              <a:t>Shree Nayar</a:t>
            </a:r>
            <a:endParaRPr lang="en-US" dirty="0"/>
          </a:p>
        </p:txBody>
      </p:sp>
    </p:spTree>
  </p:cSld>
  <p:clrMapOvr>
    <a:masterClrMapping/>
  </p:clrMapOvr>
  <p:timing>
    <p:tnLst>
      <p:par>
        <p:cTn id="1" dur="indefinite" restart="never" nodeType="tmRoot">
          <p:childTnLst>
            <p:video>
              <p:cMediaNode>
                <p:cTn id="2" fill="hold" display="0">
                  <p:stCondLst>
                    <p:cond delay="indefinite"/>
                  </p:stCondLst>
                  <p:endCondLst>
                    <p:cond evt="onPrev" delay="0">
                      <p:tgtEl>
                        <p:sldTgt/>
                      </p:tgtEl>
                    </p:cond>
                  </p:endCondLst>
                </p:cTn>
                <p:tgtEl>
                  <p:spTgt spid="4117"/>
                </p:tgtEl>
              </p:cMediaNode>
            </p:video>
            <p:video>
              <p:cMediaNode>
                <p:cTn id="3" fill="hold" display="0">
                  <p:stCondLst>
                    <p:cond delay="indefinite"/>
                  </p:stCondLst>
                  <p:endCondLst>
                    <p:cond evt="onNext" delay="0">
                      <p:tgtEl>
                        <p:sldTgt/>
                      </p:tgtEl>
                    </p:cond>
                    <p:cond evt="onPrev" delay="0">
                      <p:tgtEl>
                        <p:sldTgt/>
                      </p:tgtEl>
                    </p:cond>
                  </p:endCondLst>
                </p:cTn>
                <p:tgtEl>
                  <p:spTgt spid="4116"/>
                </p:tgtEl>
              </p:cMediaNode>
            </p:vide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57489" y="1599639"/>
            <a:ext cx="8230465" cy="4534181"/>
          </a:xfrm>
          <a:ln/>
        </p:spPr>
        <p:txBody>
          <a:bodyPr lIns="328194" tIns="82048" rIns="164098" bIns="0"/>
          <a:lstStyle/>
          <a:p>
            <a:pPr>
              <a:lnSpc>
                <a:spcPct val="98000"/>
              </a:lnSpc>
              <a:buNone/>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Provides a </a:t>
            </a:r>
            <a:r>
              <a:rPr lang="en-GB" dirty="0" err="1"/>
              <a:t>Tivo</a:t>
            </a:r>
            <a:r>
              <a:rPr lang="en-GB" dirty="0"/>
              <a:t>-like experience </a:t>
            </a:r>
            <a:r>
              <a:rPr lang="en-GB" dirty="0" smtClean="0"/>
              <a:t>for the </a:t>
            </a:r>
            <a:r>
              <a:rPr lang="en-GB" dirty="0"/>
              <a:t>user's desktop</a:t>
            </a:r>
          </a:p>
          <a:p>
            <a:pPr lvl="1">
              <a:lnSpc>
                <a:spcPct val="97000"/>
              </a:lnSpc>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record display</a:t>
            </a:r>
          </a:p>
          <a:p>
            <a:pPr lvl="2">
              <a:lnSpc>
                <a:spcPct val="97000"/>
              </a:lnSpc>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to playback, browse, fast-forward, rewind</a:t>
            </a:r>
          </a:p>
          <a:p>
            <a:pPr lvl="1">
              <a:lnSpc>
                <a:spcPct val="97000"/>
              </a:lnSpc>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record text and context</a:t>
            </a:r>
          </a:p>
          <a:p>
            <a:pPr lvl="2">
              <a:lnSpc>
                <a:spcPct val="97000"/>
              </a:lnSpc>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to use as index to search the display record</a:t>
            </a:r>
          </a:p>
          <a:p>
            <a:pPr lvl="1">
              <a:lnSpc>
                <a:spcPct val="97000"/>
              </a:lnSpc>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record execution state</a:t>
            </a:r>
          </a:p>
          <a:p>
            <a:pPr lvl="2">
              <a:lnSpc>
                <a:spcPct val="97000"/>
              </a:lnSpc>
              <a:tabLst>
                <a:tab pos="649628" algn="l"/>
                <a:tab pos="1297832" algn="l"/>
                <a:tab pos="1948884" algn="l"/>
                <a:tab pos="2598511" algn="l"/>
                <a:tab pos="3248139" algn="l"/>
                <a:tab pos="3896343" algn="l"/>
                <a:tab pos="4547395" algn="l"/>
                <a:tab pos="5197023" algn="l"/>
                <a:tab pos="5846651" algn="l"/>
                <a:tab pos="6494854" algn="l"/>
                <a:tab pos="7144482" algn="l"/>
                <a:tab pos="7795534" algn="l"/>
              </a:tabLst>
            </a:pPr>
            <a:r>
              <a:rPr lang="en-GB" dirty="0"/>
              <a:t>to revive and manipulate previous sessions</a:t>
            </a:r>
          </a:p>
        </p:txBody>
      </p:sp>
      <p:sp>
        <p:nvSpPr>
          <p:cNvPr id="4" name="TextBox 3"/>
          <p:cNvSpPr txBox="1"/>
          <p:nvPr/>
        </p:nvSpPr>
        <p:spPr>
          <a:xfrm>
            <a:off x="0" y="0"/>
            <a:ext cx="1192416" cy="369332"/>
          </a:xfrm>
          <a:prstGeom prst="rect">
            <a:avLst/>
          </a:prstGeom>
          <a:noFill/>
        </p:spPr>
        <p:txBody>
          <a:bodyPr wrap="none" rtlCol="0">
            <a:spAutoFit/>
          </a:bodyPr>
          <a:lstStyle/>
          <a:p>
            <a:r>
              <a:rPr lang="en-US" dirty="0" smtClean="0"/>
              <a:t>Jason Nieh</a:t>
            </a:r>
            <a:endParaRPr lang="en-US" dirty="0"/>
          </a:p>
        </p:txBody>
      </p:sp>
      <p:sp>
        <p:nvSpPr>
          <p:cNvPr id="5" name="TextBox 4"/>
          <p:cNvSpPr txBox="1"/>
          <p:nvPr/>
        </p:nvSpPr>
        <p:spPr>
          <a:xfrm>
            <a:off x="3810000" y="729734"/>
            <a:ext cx="1955358" cy="646331"/>
          </a:xfrm>
          <a:prstGeom prst="rect">
            <a:avLst/>
          </a:prstGeom>
          <a:noFill/>
        </p:spPr>
        <p:txBody>
          <a:bodyPr wrap="none" rtlCol="0">
            <a:spAutoFit/>
          </a:bodyPr>
          <a:lstStyle/>
          <a:p>
            <a:r>
              <a:rPr lang="en-US" sz="3600" dirty="0" err="1" smtClean="0">
                <a:solidFill>
                  <a:schemeClr val="tx2"/>
                </a:solidFill>
                <a:latin typeface="+mj-lt"/>
              </a:rPr>
              <a:t>DejaView</a:t>
            </a:r>
            <a:endParaRPr lang="en-US" sz="3600" dirty="0">
              <a:solidFill>
                <a:schemeClr val="tx2"/>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8194">
                                            <p:txEl>
                                              <p:pRg st="1" end="1"/>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additive="repl">
                                        <p:cTn id="12" dur="1" fill="hold">
                                          <p:stCondLst>
                                            <p:cond delay="0"/>
                                          </p:stCondLst>
                                        </p:cTn>
                                        <p:tgtEl>
                                          <p:spTgt spid="8194">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8194">
                                            <p:txEl>
                                              <p:pRg st="5" end="5"/>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Autofit/>
          </a:bodyPr>
          <a:lstStyle/>
          <a:p>
            <a:r>
              <a:rPr lang="en-US" sz="3600" dirty="0" smtClean="0">
                <a:solidFill>
                  <a:srgbClr val="1F497D"/>
                </a:solidFill>
              </a:rPr>
              <a:t>Design and CAD tools for asynchronous and mixed-timing digital systems</a:t>
            </a:r>
            <a:endParaRPr lang="en-US" sz="3600" b="1" dirty="0">
              <a:solidFill>
                <a:srgbClr val="1F497D"/>
              </a:solidFill>
            </a:endParaRPr>
          </a:p>
        </p:txBody>
      </p:sp>
      <p:sp>
        <p:nvSpPr>
          <p:cNvPr id="2053" name="Rectangle 5"/>
          <p:cNvSpPr>
            <a:spLocks noGrp="1" noChangeArrowheads="1"/>
          </p:cNvSpPr>
          <p:nvPr>
            <p:ph type="body" idx="1"/>
          </p:nvPr>
        </p:nvSpPr>
        <p:spPr/>
        <p:txBody>
          <a:bodyPr/>
          <a:lstStyle/>
          <a:p>
            <a:pPr>
              <a:buFontTx/>
              <a:buNone/>
            </a:pPr>
            <a:r>
              <a:rPr lang="en-US" sz="2000" b="1" dirty="0" smtClean="0"/>
              <a:t>Project </a:t>
            </a:r>
            <a:r>
              <a:rPr lang="en-US" sz="2000" b="1" dirty="0"/>
              <a:t>#1:</a:t>
            </a:r>
            <a:r>
              <a:rPr lang="en-US" sz="2000" dirty="0"/>
              <a:t>  low-power </a:t>
            </a:r>
            <a:r>
              <a:rPr lang="en-US" sz="2000" dirty="0" err="1"/>
              <a:t>clockless</a:t>
            </a:r>
            <a:r>
              <a:rPr lang="en-US" sz="2000" dirty="0"/>
              <a:t> chip for laser space measurement (joint with NASA Goddard)</a:t>
            </a:r>
          </a:p>
          <a:p>
            <a:pPr>
              <a:buFontTx/>
              <a:buNone/>
            </a:pPr>
            <a:r>
              <a:rPr lang="en-US" sz="1600" dirty="0"/>
              <a:t>Joint design of prototype space measurement chip with NASA Goddard manager (2006-2008), avoiding any sampling clock, and exhibiting lower area and power, and higher performance and flexibility, than their existing synchronous designs.  Uses my circuit design methods and tools.  Has generated interest at NASA, with potential for use in future space missions.</a:t>
            </a:r>
          </a:p>
          <a:p>
            <a:pPr>
              <a:buFontTx/>
              <a:buNone/>
            </a:pPr>
            <a:r>
              <a:rPr lang="en-US" sz="2000" b="1" dirty="0"/>
              <a:t>Project #2:</a:t>
            </a:r>
            <a:r>
              <a:rPr lang="en-US" sz="2000" dirty="0"/>
              <a:t>  high-speed flexible asynchronous interconnect mesh for shared memory parallel processors - (joint with U. of Maryland)</a:t>
            </a:r>
          </a:p>
          <a:p>
            <a:pPr>
              <a:buFontTx/>
              <a:buNone/>
            </a:pPr>
            <a:r>
              <a:rPr lang="en-US" sz="1600" dirty="0"/>
              <a:t>Designing a flexible robust asynchronous mesh for shared-memory parallel processors, to connect synchronous cores and memories.  Unlike synchronous meshes, allows easy </a:t>
            </a:r>
            <a:r>
              <a:rPr lang="en-US" sz="1600" dirty="0" err="1"/>
              <a:t>intgration</a:t>
            </a:r>
            <a:r>
              <a:rPr lang="en-US" sz="1600" dirty="0"/>
              <a:t> of several clock speeds, avoids high-speed clock distribution, and supports easy scalability.  </a:t>
            </a:r>
          </a:p>
        </p:txBody>
      </p:sp>
      <p:sp>
        <p:nvSpPr>
          <p:cNvPr id="4" name="TextBox 3"/>
          <p:cNvSpPr txBox="1"/>
          <p:nvPr/>
        </p:nvSpPr>
        <p:spPr>
          <a:xfrm>
            <a:off x="0" y="0"/>
            <a:ext cx="1441420" cy="369332"/>
          </a:xfrm>
          <a:prstGeom prst="rect">
            <a:avLst/>
          </a:prstGeom>
          <a:noFill/>
        </p:spPr>
        <p:txBody>
          <a:bodyPr wrap="none" rtlCol="0">
            <a:spAutoFit/>
          </a:bodyPr>
          <a:lstStyle/>
          <a:p>
            <a:r>
              <a:rPr lang="en-US" dirty="0" smtClean="0"/>
              <a:t>Steve Nowick</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285238"/>
            <a:ext cx="8915400" cy="1088860"/>
          </a:xfrm>
        </p:spPr>
        <p:txBody>
          <a:bodyPr/>
          <a:lstStyle/>
          <a:p>
            <a:r>
              <a:rPr lang="en-US" dirty="0">
                <a:solidFill>
                  <a:srgbClr val="1F497D"/>
                </a:solidFill>
              </a:rPr>
              <a:t>The $             </a:t>
            </a:r>
            <a:r>
              <a:rPr lang="en-US" dirty="0" smtClean="0">
                <a:solidFill>
                  <a:srgbClr val="1F497D"/>
                </a:solidFill>
              </a:rPr>
              <a:t>           Genome</a:t>
            </a:r>
            <a:endParaRPr lang="en-US" dirty="0">
              <a:solidFill>
                <a:srgbClr val="1F497D"/>
              </a:solidFill>
            </a:endParaRPr>
          </a:p>
        </p:txBody>
      </p:sp>
      <p:sp>
        <p:nvSpPr>
          <p:cNvPr id="2051" name="Rectangle 3"/>
          <p:cNvSpPr>
            <a:spLocks noGrp="1" noChangeArrowheads="1"/>
          </p:cNvSpPr>
          <p:nvPr>
            <p:ph type="body" idx="1"/>
          </p:nvPr>
        </p:nvSpPr>
        <p:spPr>
          <a:xfrm>
            <a:off x="0" y="1295400"/>
            <a:ext cx="9144000" cy="5562600"/>
          </a:xfrm>
        </p:spPr>
        <p:txBody>
          <a:bodyPr/>
          <a:lstStyle/>
          <a:p>
            <a:pPr>
              <a:lnSpc>
                <a:spcPct val="90000"/>
              </a:lnSpc>
            </a:pPr>
            <a:r>
              <a:rPr lang="en-US" dirty="0"/>
              <a:t>Our lab recently lead analysis of the first  whole-genome sequencing of a mutant </a:t>
            </a:r>
            <a:r>
              <a:rPr lang="en-US" dirty="0" smtClean="0"/>
              <a:t>animal</a:t>
            </a:r>
          </a:p>
          <a:p>
            <a:pPr>
              <a:lnSpc>
                <a:spcPct val="90000"/>
              </a:lnSpc>
            </a:pPr>
            <a:r>
              <a:rPr lang="en-US" dirty="0" smtClean="0"/>
              <a:t>We </a:t>
            </a:r>
            <a:r>
              <a:rPr lang="en-US" dirty="0"/>
              <a:t>sequenced a mutant worm with novel, high throughput, cost-effective </a:t>
            </a:r>
            <a:r>
              <a:rPr lang="en-US" dirty="0" smtClean="0"/>
              <a:t>technology</a:t>
            </a:r>
          </a:p>
          <a:p>
            <a:pPr>
              <a:lnSpc>
                <a:spcPct val="90000"/>
              </a:lnSpc>
            </a:pPr>
            <a:r>
              <a:rPr lang="en-US" dirty="0" smtClean="0"/>
              <a:t>We </a:t>
            </a:r>
            <a:r>
              <a:rPr lang="en-US" dirty="0"/>
              <a:t>developed novel probabilistic models for sequence data, with </a:t>
            </a:r>
            <a:r>
              <a:rPr lang="en-US" dirty="0" err="1">
                <a:sym typeface="Symbol" pitchFamily="-108" charset="2"/>
              </a:rPr>
              <a:t></a:t>
            </a:r>
            <a:r>
              <a:rPr lang="en-US" dirty="0">
                <a:sym typeface="Symbol" pitchFamily="-108" charset="2"/>
              </a:rPr>
              <a:t>-distributed </a:t>
            </a:r>
            <a:r>
              <a:rPr lang="en-US" dirty="0" smtClean="0">
                <a:sym typeface="Symbol" pitchFamily="-108" charset="2"/>
              </a:rPr>
              <a:t>coverage</a:t>
            </a:r>
          </a:p>
          <a:p>
            <a:pPr>
              <a:lnSpc>
                <a:spcPct val="90000"/>
              </a:lnSpc>
            </a:pPr>
            <a:r>
              <a:rPr lang="en-US" smtClean="0"/>
              <a:t>Gene </a:t>
            </a:r>
            <a:r>
              <a:rPr lang="en-US" dirty="0"/>
              <a:t>and mutation causing two right-side “brains” were discovered</a:t>
            </a:r>
          </a:p>
        </p:txBody>
      </p:sp>
      <p:grpSp>
        <p:nvGrpSpPr>
          <p:cNvPr id="2" name="Group 8"/>
          <p:cNvGrpSpPr>
            <a:grpSpLocks/>
          </p:cNvGrpSpPr>
          <p:nvPr/>
        </p:nvGrpSpPr>
        <p:grpSpPr bwMode="auto">
          <a:xfrm>
            <a:off x="2897255" y="427525"/>
            <a:ext cx="2568915" cy="773668"/>
            <a:chOff x="1536" y="144"/>
            <a:chExt cx="4032" cy="1160"/>
          </a:xfrm>
        </p:grpSpPr>
        <p:pic>
          <p:nvPicPr>
            <p:cNvPr id="2052" name="Picture 4" descr="rab3gfp2"/>
            <p:cNvPicPr>
              <a:picLocks noChangeAspect="1" noChangeArrowheads="1"/>
            </p:cNvPicPr>
            <p:nvPr/>
          </p:nvPicPr>
          <p:blipFill>
            <a:blip r:embed="rId2"/>
            <a:srcRect/>
            <a:stretch>
              <a:fillRect/>
            </a:stretch>
          </p:blipFill>
          <p:spPr bwMode="auto">
            <a:xfrm rot="8414290">
              <a:off x="1536" y="192"/>
              <a:ext cx="1248" cy="1037"/>
            </a:xfrm>
            <a:prstGeom prst="rect">
              <a:avLst/>
            </a:prstGeom>
            <a:noFill/>
          </p:spPr>
        </p:pic>
        <p:pic>
          <p:nvPicPr>
            <p:cNvPr id="2053" name="Picture 5" descr="nematode worm"/>
            <p:cNvPicPr>
              <a:picLocks noChangeAspect="1" noChangeArrowheads="1"/>
            </p:cNvPicPr>
            <p:nvPr/>
          </p:nvPicPr>
          <p:blipFill>
            <a:blip r:embed="rId3"/>
            <a:srcRect/>
            <a:stretch>
              <a:fillRect/>
            </a:stretch>
          </p:blipFill>
          <p:spPr bwMode="auto">
            <a:xfrm>
              <a:off x="4491" y="144"/>
              <a:ext cx="1077" cy="1160"/>
            </a:xfrm>
            <a:prstGeom prst="rect">
              <a:avLst/>
            </a:prstGeom>
            <a:noFill/>
          </p:spPr>
        </p:pic>
        <p:pic>
          <p:nvPicPr>
            <p:cNvPr id="2054" name="Picture 6" descr="nematode worm"/>
            <p:cNvPicPr>
              <a:picLocks noChangeAspect="1" noChangeArrowheads="1"/>
            </p:cNvPicPr>
            <p:nvPr/>
          </p:nvPicPr>
          <p:blipFill>
            <a:blip r:embed="rId3"/>
            <a:srcRect/>
            <a:stretch>
              <a:fillRect/>
            </a:stretch>
          </p:blipFill>
          <p:spPr bwMode="auto">
            <a:xfrm>
              <a:off x="2379" y="144"/>
              <a:ext cx="1077" cy="1160"/>
            </a:xfrm>
            <a:prstGeom prst="rect">
              <a:avLst/>
            </a:prstGeom>
            <a:noFill/>
          </p:spPr>
        </p:pic>
        <p:pic>
          <p:nvPicPr>
            <p:cNvPr id="2055" name="Picture 7" descr="nematode worm"/>
            <p:cNvPicPr>
              <a:picLocks noChangeAspect="1" noChangeArrowheads="1"/>
            </p:cNvPicPr>
            <p:nvPr/>
          </p:nvPicPr>
          <p:blipFill>
            <a:blip r:embed="rId3"/>
            <a:srcRect/>
            <a:stretch>
              <a:fillRect/>
            </a:stretch>
          </p:blipFill>
          <p:spPr bwMode="auto">
            <a:xfrm>
              <a:off x="3435" y="144"/>
              <a:ext cx="1077" cy="1160"/>
            </a:xfrm>
            <a:prstGeom prst="rect">
              <a:avLst/>
            </a:prstGeom>
            <a:noFill/>
          </p:spPr>
        </p:pic>
      </p:grpSp>
      <p:sp>
        <p:nvSpPr>
          <p:cNvPr id="2058" name="Text Box 10"/>
          <p:cNvSpPr txBox="1">
            <a:spLocks noChangeArrowheads="1"/>
          </p:cNvSpPr>
          <p:nvPr/>
        </p:nvSpPr>
        <p:spPr bwMode="auto">
          <a:xfrm>
            <a:off x="5715000" y="6461125"/>
            <a:ext cx="35052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i="1"/>
              <a:t>Nature Methods, ePub 08/08</a:t>
            </a:r>
          </a:p>
        </p:txBody>
      </p:sp>
      <p:sp>
        <p:nvSpPr>
          <p:cNvPr id="11" name="TextBox 10"/>
          <p:cNvSpPr txBox="1"/>
          <p:nvPr/>
        </p:nvSpPr>
        <p:spPr>
          <a:xfrm>
            <a:off x="0" y="76200"/>
            <a:ext cx="1086581" cy="369332"/>
          </a:xfrm>
          <a:prstGeom prst="rect">
            <a:avLst/>
          </a:prstGeom>
          <a:noFill/>
        </p:spPr>
        <p:txBody>
          <a:bodyPr wrap="none" rtlCol="0">
            <a:spAutoFit/>
          </a:bodyPr>
          <a:lstStyle/>
          <a:p>
            <a:r>
              <a:rPr lang="en-US" dirty="0" err="1" smtClean="0"/>
              <a:t>Itsik</a:t>
            </a:r>
            <a:r>
              <a:rPr lang="en-US" dirty="0" smtClean="0"/>
              <a:t> </a:t>
            </a:r>
            <a:r>
              <a:rPr lang="en-US" dirty="0" err="1" smtClean="0"/>
              <a:t>Pe’er</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endParaRPr lang="en-US"/>
          </a:p>
        </p:txBody>
      </p:sp>
      <p:pic>
        <p:nvPicPr>
          <p:cNvPr id="2052" name="Picture 4" descr="uniform"/>
          <p:cNvPicPr>
            <a:picLocks noChangeAspect="1" noChangeArrowheads="1"/>
          </p:cNvPicPr>
          <p:nvPr/>
        </p:nvPicPr>
        <p:blipFill>
          <a:blip r:embed="rId2"/>
          <a:srcRect/>
          <a:stretch>
            <a:fillRect/>
          </a:stretch>
        </p:blipFill>
        <p:spPr bwMode="auto">
          <a:xfrm>
            <a:off x="1066800" y="1524000"/>
            <a:ext cx="6934200" cy="4852988"/>
          </a:xfrm>
          <a:prstGeom prst="rect">
            <a:avLst/>
          </a:prstGeom>
          <a:noFill/>
          <a:ln w="9525">
            <a:noFill/>
            <a:miter lim="800000"/>
            <a:headEnd/>
            <a:tailEnd/>
          </a:ln>
          <a:effectLst/>
        </p:spPr>
      </p:pic>
      <p:sp>
        <p:nvSpPr>
          <p:cNvPr id="2053" name="Rectangle 5"/>
          <p:cNvSpPr>
            <a:spLocks noChangeArrowheads="1"/>
          </p:cNvSpPr>
          <p:nvPr/>
        </p:nvSpPr>
        <p:spPr bwMode="auto">
          <a:xfrm>
            <a:off x="1371600" y="152400"/>
            <a:ext cx="6781800" cy="838200"/>
          </a:xfrm>
          <a:prstGeom prst="rect">
            <a:avLst/>
          </a:prstGeom>
          <a:noFill/>
          <a:ln w="9525">
            <a:noFill/>
            <a:miter lim="800000"/>
            <a:headEnd/>
            <a:tailEnd/>
          </a:ln>
          <a:effectLst/>
        </p:spPr>
        <p:txBody>
          <a:bodyPr lIns="92075" tIns="46038" rIns="92075" bIns="46038" anchor="ctr">
            <a:prstTxWarp prst="textNoShape">
              <a:avLst/>
            </a:prstTxWarp>
          </a:bodyPr>
          <a:lstStyle/>
          <a:p>
            <a:pPr algn="ctr"/>
            <a:r>
              <a:rPr lang="en-US" sz="2800" dirty="0" smtClean="0">
                <a:solidFill>
                  <a:schemeClr val="tx2"/>
                </a:solidFill>
                <a:latin typeface="+mj-lt"/>
              </a:rPr>
              <a:t>Aggregation </a:t>
            </a:r>
            <a:r>
              <a:rPr lang="en-US" sz="2800" dirty="0">
                <a:solidFill>
                  <a:schemeClr val="tx2"/>
                </a:solidFill>
                <a:latin typeface="+mj-lt"/>
              </a:rPr>
              <a:t>Performance on a 32-way </a:t>
            </a:r>
            <a:r>
              <a:rPr lang="en-US" sz="2800" dirty="0" err="1">
                <a:solidFill>
                  <a:schemeClr val="tx2"/>
                </a:solidFill>
                <a:latin typeface="+mj-lt"/>
              </a:rPr>
              <a:t>Multicore</a:t>
            </a:r>
            <a:r>
              <a:rPr lang="en-US" sz="2800" dirty="0">
                <a:solidFill>
                  <a:schemeClr val="tx2"/>
                </a:solidFill>
                <a:latin typeface="+mj-lt"/>
              </a:rPr>
              <a:t> machine</a:t>
            </a:r>
          </a:p>
        </p:txBody>
      </p:sp>
      <p:sp>
        <p:nvSpPr>
          <p:cNvPr id="2054" name="Text Box 6"/>
          <p:cNvSpPr txBox="1">
            <a:spLocks noChangeArrowheads="1"/>
          </p:cNvSpPr>
          <p:nvPr/>
        </p:nvSpPr>
        <p:spPr bwMode="auto">
          <a:xfrm>
            <a:off x="2133600" y="4495800"/>
            <a:ext cx="1658938"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800000"/>
                </a:solidFill>
                <a:ea typeface="MS PGothic" pitchFamily="34" charset="-128"/>
                <a:cs typeface="MS PGothic" pitchFamily="34" charset="-128"/>
              </a:rPr>
              <a:t>Contention</a:t>
            </a:r>
            <a:endParaRPr lang="en-US" sz="2400">
              <a:ea typeface="MS PGothic" pitchFamily="34" charset="-128"/>
              <a:cs typeface="MS PGothic" pitchFamily="34" charset="-128"/>
            </a:endParaRPr>
          </a:p>
        </p:txBody>
      </p:sp>
      <p:sp>
        <p:nvSpPr>
          <p:cNvPr id="2055" name="Line 7"/>
          <p:cNvSpPr>
            <a:spLocks noChangeShapeType="1"/>
          </p:cNvSpPr>
          <p:nvPr/>
        </p:nvSpPr>
        <p:spPr bwMode="auto">
          <a:xfrm flipH="1">
            <a:off x="2514600" y="4876800"/>
            <a:ext cx="152400" cy="762000"/>
          </a:xfrm>
          <a:prstGeom prst="line">
            <a:avLst/>
          </a:prstGeom>
          <a:noFill/>
          <a:ln w="9525">
            <a:solidFill>
              <a:srgbClr val="800000"/>
            </a:solidFill>
            <a:round/>
            <a:headEnd/>
            <a:tailEnd type="triangle" w="med" len="med"/>
          </a:ln>
        </p:spPr>
        <p:txBody>
          <a:bodyPr wrap="none" anchor="ctr">
            <a:prstTxWarp prst="textNoShape">
              <a:avLst/>
            </a:prstTxWarp>
          </a:bodyPr>
          <a:lstStyle/>
          <a:p>
            <a:endParaRPr lang="en-US"/>
          </a:p>
        </p:txBody>
      </p:sp>
      <p:sp>
        <p:nvSpPr>
          <p:cNvPr id="2056" name="Text Box 8"/>
          <p:cNvSpPr txBox="1">
            <a:spLocks noChangeArrowheads="1"/>
          </p:cNvSpPr>
          <p:nvPr/>
        </p:nvSpPr>
        <p:spPr bwMode="auto">
          <a:xfrm>
            <a:off x="5318125" y="4010025"/>
            <a:ext cx="2166938" cy="822325"/>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800000"/>
                </a:solidFill>
                <a:ea typeface="MS PGothic" pitchFamily="34" charset="-128"/>
                <a:cs typeface="MS PGothic" pitchFamily="34" charset="-128"/>
              </a:rPr>
              <a:t>L2 Cache Size</a:t>
            </a:r>
            <a:br>
              <a:rPr lang="en-US" sz="2400">
                <a:solidFill>
                  <a:srgbClr val="800000"/>
                </a:solidFill>
                <a:ea typeface="MS PGothic" pitchFamily="34" charset="-128"/>
                <a:cs typeface="MS PGothic" pitchFamily="34" charset="-128"/>
              </a:rPr>
            </a:br>
            <a:r>
              <a:rPr lang="en-US" sz="2400">
                <a:solidFill>
                  <a:srgbClr val="800000"/>
                </a:solidFill>
                <a:ea typeface="MS PGothic" pitchFamily="34" charset="-128"/>
                <a:cs typeface="MS PGothic" pitchFamily="34" charset="-128"/>
              </a:rPr>
              <a:t>(locality)</a:t>
            </a:r>
            <a:endParaRPr lang="en-US" sz="2400">
              <a:ea typeface="MS PGothic" pitchFamily="34" charset="-128"/>
              <a:cs typeface="MS PGothic" pitchFamily="34" charset="-128"/>
            </a:endParaRPr>
          </a:p>
        </p:txBody>
      </p:sp>
      <p:sp>
        <p:nvSpPr>
          <p:cNvPr id="2057" name="Line 9"/>
          <p:cNvSpPr>
            <a:spLocks noChangeShapeType="1"/>
          </p:cNvSpPr>
          <p:nvPr/>
        </p:nvSpPr>
        <p:spPr bwMode="auto">
          <a:xfrm flipH="1">
            <a:off x="4800600" y="4343400"/>
            <a:ext cx="533400" cy="381000"/>
          </a:xfrm>
          <a:prstGeom prst="line">
            <a:avLst/>
          </a:prstGeom>
          <a:noFill/>
          <a:ln w="9525">
            <a:solidFill>
              <a:srgbClr val="800000"/>
            </a:solidFill>
            <a:round/>
            <a:headEnd/>
            <a:tailEnd type="triangle" w="med" len="med"/>
          </a:ln>
        </p:spPr>
        <p:txBody>
          <a:bodyPr wrap="none" anchor="ctr">
            <a:prstTxWarp prst="textNoShape">
              <a:avLst/>
            </a:prstTxWarp>
          </a:bodyPr>
          <a:lstStyle/>
          <a:p>
            <a:endParaRPr lang="en-US"/>
          </a:p>
        </p:txBody>
      </p:sp>
      <p:sp>
        <p:nvSpPr>
          <p:cNvPr id="2058" name="Text Box 10"/>
          <p:cNvSpPr txBox="1">
            <a:spLocks noChangeArrowheads="1"/>
          </p:cNvSpPr>
          <p:nvPr/>
        </p:nvSpPr>
        <p:spPr bwMode="auto">
          <a:xfrm>
            <a:off x="2438400" y="2057400"/>
            <a:ext cx="895350"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bg2"/>
                </a:solidFill>
                <a:ea typeface="MS PGothic" pitchFamily="34" charset="-128"/>
                <a:cs typeface="MS PGothic" pitchFamily="34" charset="-128"/>
              </a:rPr>
              <a:t>Runs</a:t>
            </a:r>
            <a:endParaRPr lang="en-US" sz="2400">
              <a:ea typeface="MS PGothic" pitchFamily="34" charset="-128"/>
              <a:cs typeface="MS PGothic" pitchFamily="34" charset="-128"/>
            </a:endParaRPr>
          </a:p>
        </p:txBody>
      </p:sp>
      <p:sp>
        <p:nvSpPr>
          <p:cNvPr id="2059" name="Line 11"/>
          <p:cNvSpPr>
            <a:spLocks noChangeShapeType="1"/>
          </p:cNvSpPr>
          <p:nvPr/>
        </p:nvSpPr>
        <p:spPr bwMode="auto">
          <a:xfrm flipH="1">
            <a:off x="2209800" y="2438400"/>
            <a:ext cx="381000" cy="457200"/>
          </a:xfrm>
          <a:prstGeom prst="line">
            <a:avLst/>
          </a:prstGeom>
          <a:noFill/>
          <a:ln w="9525">
            <a:solidFill>
              <a:schemeClr val="bg2"/>
            </a:solidFill>
            <a:round/>
            <a:headEnd/>
            <a:tailEnd type="triangle" w="med" len="med"/>
          </a:ln>
        </p:spPr>
        <p:txBody>
          <a:bodyPr wrap="none" anchor="ctr">
            <a:prstTxWarp prst="textNoShape">
              <a:avLst/>
            </a:prstTxWarp>
          </a:bodyPr>
          <a:lstStyle/>
          <a:p>
            <a:endParaRPr lang="en-US"/>
          </a:p>
        </p:txBody>
      </p:sp>
      <p:sp>
        <p:nvSpPr>
          <p:cNvPr id="2060" name="Text Box 12"/>
          <p:cNvSpPr txBox="1">
            <a:spLocks noChangeArrowheads="1"/>
          </p:cNvSpPr>
          <p:nvPr/>
        </p:nvSpPr>
        <p:spPr bwMode="auto">
          <a:xfrm rot="-5400000">
            <a:off x="-33338" y="3462338"/>
            <a:ext cx="17430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ea typeface="MS PGothic" pitchFamily="34" charset="-128"/>
                <a:cs typeface="MS PGothic" pitchFamily="34" charset="-128"/>
              </a:rPr>
              <a:t>Throughput</a:t>
            </a:r>
          </a:p>
        </p:txBody>
      </p:sp>
      <p:sp>
        <p:nvSpPr>
          <p:cNvPr id="2061" name="Text Box 13"/>
          <p:cNvSpPr txBox="1">
            <a:spLocks noChangeArrowheads="1"/>
          </p:cNvSpPr>
          <p:nvPr/>
        </p:nvSpPr>
        <p:spPr bwMode="auto">
          <a:xfrm>
            <a:off x="381000" y="990600"/>
            <a:ext cx="85344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Lightweight sampling, choosing aggregation algorithm with best performance characteristics for the distribution (good locality, no contention, take advantage of runs if present)</a:t>
            </a:r>
          </a:p>
        </p:txBody>
      </p:sp>
      <p:sp>
        <p:nvSpPr>
          <p:cNvPr id="13" name="TextBox 12"/>
          <p:cNvSpPr txBox="1"/>
          <p:nvPr/>
        </p:nvSpPr>
        <p:spPr>
          <a:xfrm>
            <a:off x="0" y="0"/>
            <a:ext cx="1011628" cy="369332"/>
          </a:xfrm>
          <a:prstGeom prst="rect">
            <a:avLst/>
          </a:prstGeom>
          <a:noFill/>
        </p:spPr>
        <p:txBody>
          <a:bodyPr wrap="none" rtlCol="0">
            <a:spAutoFit/>
          </a:bodyPr>
          <a:lstStyle/>
          <a:p>
            <a:r>
              <a:rPr lang="en-US" dirty="0" smtClean="0"/>
              <a:t>Ken Ross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0066"/>
          </a:solidFill>
        </p:spPr>
        <p:txBody>
          <a:bodyPr/>
          <a:lstStyle/>
          <a:p>
            <a:r>
              <a:rPr lang="en-US" dirty="0" smtClean="0">
                <a:solidFill>
                  <a:srgbClr val="1F497D"/>
                </a:solidFill>
              </a:rPr>
              <a:t>Systems</a:t>
            </a:r>
            <a:endParaRPr lang="en-US" dirty="0">
              <a:solidFill>
                <a:srgbClr val="1F497D"/>
              </a:solidFill>
            </a:endParaRPr>
          </a:p>
        </p:txBody>
      </p:sp>
      <p:graphicFrame>
        <p:nvGraphicFramePr>
          <p:cNvPr id="6" name="Content Placeholder 5"/>
          <p:cNvGraphicFramePr>
            <a:graphicFrameLocks noGrp="1"/>
          </p:cNvGraphicFramePr>
          <p:nvPr>
            <p:ph idx="1"/>
          </p:nvPr>
        </p:nvGraphicFramePr>
        <p:xfrm>
          <a:off x="457200" y="1600200"/>
          <a:ext cx="8229600" cy="3677919"/>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Al </a:t>
                      </a:r>
                      <a:r>
                        <a:rPr lang="en-US" dirty="0" err="1" smtClean="0"/>
                        <a:t>Aho</a:t>
                      </a:r>
                      <a:endParaRPr lang="en-US" dirty="0"/>
                    </a:p>
                  </a:txBody>
                  <a:tcPr/>
                </a:tc>
                <a:tc>
                  <a:txBody>
                    <a:bodyPr/>
                    <a:lstStyle/>
                    <a:p>
                      <a:r>
                        <a:rPr lang="en-US" sz="1800" kern="1200" dirty="0" smtClean="0">
                          <a:solidFill>
                            <a:schemeClr val="dk1"/>
                          </a:solidFill>
                          <a:latin typeface="+mn-lt"/>
                          <a:ea typeface="+mn-ea"/>
                          <a:cs typeface="+mn-cs"/>
                        </a:rPr>
                        <a:t>How to make reliable software reliably</a:t>
                      </a:r>
                      <a:endParaRPr lang="en-US" dirty="0"/>
                    </a:p>
                  </a:txBody>
                  <a:tcPr/>
                </a:tc>
              </a:tr>
              <a:tr h="370840">
                <a:tc>
                  <a:txBody>
                    <a:bodyPr/>
                    <a:lstStyle/>
                    <a:p>
                      <a:r>
                        <a:rPr lang="en-US" dirty="0" smtClean="0"/>
                        <a:t>Steve </a:t>
                      </a:r>
                      <a:r>
                        <a:rPr lang="en-US" dirty="0" err="1" smtClean="0"/>
                        <a:t>Bellovin</a:t>
                      </a:r>
                      <a:endParaRPr lang="en-US" dirty="0"/>
                    </a:p>
                  </a:txBody>
                  <a:tcPr/>
                </a:tc>
                <a:tc>
                  <a:txBody>
                    <a:bodyPr/>
                    <a:lstStyle/>
                    <a:p>
                      <a:r>
                        <a:rPr lang="en-US" dirty="0" smtClean="0"/>
                        <a:t>Treat port numbers as part of the IP address for routing, to get ubiquitous firewall policy enforcement</a:t>
                      </a:r>
                      <a:endParaRPr lang="en-US" dirty="0"/>
                    </a:p>
                  </a:txBody>
                  <a:tcPr/>
                </a:tc>
              </a:tr>
              <a:tr h="370840">
                <a:tc>
                  <a:txBody>
                    <a:bodyPr/>
                    <a:lstStyle/>
                    <a:p>
                      <a:r>
                        <a:rPr lang="en-US" dirty="0" smtClean="0"/>
                        <a:t>Gail</a:t>
                      </a:r>
                      <a:r>
                        <a:rPr lang="en-US" baseline="0" dirty="0" smtClean="0"/>
                        <a:t> Kaiser</a:t>
                      </a:r>
                      <a:endParaRPr lang="en-US" dirty="0"/>
                    </a:p>
                  </a:txBody>
                  <a:tcPr/>
                </a:tc>
                <a:tc>
                  <a:txBody>
                    <a:bodyPr/>
                    <a:lstStyle/>
                    <a:p>
                      <a:r>
                        <a:rPr lang="en-US" dirty="0" smtClean="0"/>
                        <a:t>Software</a:t>
                      </a:r>
                      <a:r>
                        <a:rPr lang="en-US" baseline="0" dirty="0" smtClean="0"/>
                        <a:t> engineering</a:t>
                      </a:r>
                      <a:endParaRPr lang="en-US" dirty="0"/>
                    </a:p>
                  </a:txBody>
                  <a:tcPr/>
                </a:tc>
              </a:tr>
              <a:tr h="370840">
                <a:tc>
                  <a:txBody>
                    <a:bodyPr/>
                    <a:lstStyle/>
                    <a:p>
                      <a:r>
                        <a:rPr lang="en-US" dirty="0" err="1" smtClean="0"/>
                        <a:t>Angelos</a:t>
                      </a:r>
                      <a:r>
                        <a:rPr lang="en-US" dirty="0" smtClean="0"/>
                        <a:t> </a:t>
                      </a:r>
                      <a:r>
                        <a:rPr lang="en-US" dirty="0" err="1" smtClean="0"/>
                        <a:t>Keromytis</a:t>
                      </a:r>
                      <a:endParaRPr lang="en-US" dirty="0"/>
                    </a:p>
                  </a:txBody>
                  <a:tcPr/>
                </a:tc>
                <a:tc>
                  <a:txBody>
                    <a:bodyPr/>
                    <a:lstStyle/>
                    <a:p>
                      <a:r>
                        <a:rPr lang="en-US" dirty="0" smtClean="0"/>
                        <a:t>Network</a:t>
                      </a:r>
                      <a:r>
                        <a:rPr lang="en-US" baseline="0" dirty="0" smtClean="0"/>
                        <a:t> security</a:t>
                      </a:r>
                      <a:endParaRPr lang="en-US" dirty="0"/>
                    </a:p>
                  </a:txBody>
                  <a:tcPr/>
                </a:tc>
              </a:tr>
              <a:tr h="370840">
                <a:tc>
                  <a:txBody>
                    <a:bodyPr/>
                    <a:lstStyle/>
                    <a:p>
                      <a:r>
                        <a:rPr lang="en-US" dirty="0" err="1" smtClean="0"/>
                        <a:t>Vishal</a:t>
                      </a:r>
                      <a:r>
                        <a:rPr lang="en-US" dirty="0" smtClean="0"/>
                        <a:t> </a:t>
                      </a:r>
                      <a:r>
                        <a:rPr lang="en-US" dirty="0" err="1" smtClean="0"/>
                        <a:t>Misra</a:t>
                      </a:r>
                      <a:endParaRPr lang="en-US" dirty="0"/>
                    </a:p>
                  </a:txBody>
                  <a:tcPr/>
                </a:tc>
                <a:tc>
                  <a:txBody>
                    <a:bodyPr/>
                    <a:lstStyle/>
                    <a:p>
                      <a:r>
                        <a:rPr lang="en-US" sz="1800" kern="1200" dirty="0" smtClean="0">
                          <a:solidFill>
                            <a:schemeClr val="dk1"/>
                          </a:solidFill>
                          <a:latin typeface="+mn-lt"/>
                          <a:ea typeface="+mn-ea"/>
                          <a:cs typeface="+mn-cs"/>
                        </a:rPr>
                        <a:t>Internet economics, network neutrality and fair and efficient pricing schemes for the Internet.</a:t>
                      </a:r>
                      <a:endParaRPr lang="en-US" dirty="0"/>
                    </a:p>
                  </a:txBody>
                  <a:tcPr/>
                </a:tc>
              </a:tr>
              <a:tr h="370840">
                <a:tc>
                  <a:txBody>
                    <a:bodyPr/>
                    <a:lstStyle/>
                    <a:p>
                      <a:r>
                        <a:rPr lang="en-US" dirty="0" smtClean="0"/>
                        <a:t>Jason</a:t>
                      </a:r>
                      <a:r>
                        <a:rPr lang="en-US" baseline="0" dirty="0" smtClean="0"/>
                        <a:t> </a:t>
                      </a:r>
                      <a:r>
                        <a:rPr lang="en-US" baseline="0" dirty="0" err="1" smtClean="0"/>
                        <a:t>Nieh</a:t>
                      </a:r>
                      <a:endParaRPr lang="en-US" dirty="0"/>
                    </a:p>
                  </a:txBody>
                  <a:tcPr/>
                </a:tc>
                <a:tc>
                  <a:txBody>
                    <a:bodyPr/>
                    <a:lstStyle/>
                    <a:p>
                      <a:r>
                        <a:rPr lang="en-US" dirty="0" smtClean="0"/>
                        <a:t>Distributed systems</a:t>
                      </a:r>
                      <a:endParaRPr lang="en-US" dirty="0"/>
                    </a:p>
                  </a:txBody>
                  <a:tcPr/>
                </a:tc>
              </a:tr>
              <a:tr h="370840">
                <a:tc>
                  <a:txBody>
                    <a:bodyPr/>
                    <a:lstStyle/>
                    <a:p>
                      <a:r>
                        <a:rPr lang="en-US" dirty="0" smtClean="0"/>
                        <a:t>Dan Rubenstein</a:t>
                      </a:r>
                      <a:endParaRPr lang="en-US" dirty="0"/>
                    </a:p>
                  </a:txBody>
                  <a:tcPr/>
                </a:tc>
                <a:tc>
                  <a:txBody>
                    <a:bodyPr/>
                    <a:lstStyle/>
                    <a:p>
                      <a:r>
                        <a:rPr lang="en-US" sz="1800" kern="1200" dirty="0" smtClean="0">
                          <a:solidFill>
                            <a:schemeClr val="dk1"/>
                          </a:solidFill>
                          <a:latin typeface="+mn-lt"/>
                          <a:ea typeface="+mn-ea"/>
                          <a:cs typeface="+mn-cs"/>
                        </a:rPr>
                        <a:t>Network protocols for ultra low-power, energy-harvesting devices; network protocols for maintaining connectivity in mobile-robot networks</a:t>
                      </a:r>
                      <a:endParaRPr lang="en-US" dirty="0"/>
                    </a:p>
                  </a:txBody>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Autofit/>
          </a:bodyPr>
          <a:lstStyle/>
          <a:p>
            <a:r>
              <a:rPr lang="en-US" sz="2800" dirty="0" smtClean="0">
                <a:solidFill>
                  <a:srgbClr val="1F497D"/>
                </a:solidFill>
              </a:rPr>
              <a:t>Next-Generation 911 network</a:t>
            </a:r>
          </a:p>
        </p:txBody>
      </p:sp>
      <p:sp>
        <p:nvSpPr>
          <p:cNvPr id="15363" name="Content Placeholder 2"/>
          <p:cNvSpPr>
            <a:spLocks noGrp="1"/>
          </p:cNvSpPr>
          <p:nvPr>
            <p:ph idx="1"/>
          </p:nvPr>
        </p:nvSpPr>
        <p:spPr>
          <a:xfrm>
            <a:off x="457200" y="1295401"/>
            <a:ext cx="8534400" cy="2743200"/>
          </a:xfrm>
        </p:spPr>
        <p:txBody>
          <a:bodyPr>
            <a:normAutofit fontScale="92500" lnSpcReduction="20000"/>
          </a:bodyPr>
          <a:lstStyle/>
          <a:p>
            <a:r>
              <a:rPr lang="en-US" dirty="0" smtClean="0"/>
              <a:t>Design protocols and systems for next-generation 9-1-1 network</a:t>
            </a:r>
          </a:p>
          <a:p>
            <a:pPr lvl="1"/>
            <a:r>
              <a:rPr lang="en-US" dirty="0" smtClean="0"/>
              <a:t>Location-based services protocol (</a:t>
            </a:r>
            <a:r>
              <a:rPr lang="en-US" dirty="0" err="1" smtClean="0"/>
              <a:t>LoST</a:t>
            </a:r>
            <a:r>
              <a:rPr lang="en-US" dirty="0" smtClean="0"/>
              <a:t>)</a:t>
            </a:r>
          </a:p>
          <a:p>
            <a:r>
              <a:rPr lang="en-US" dirty="0" smtClean="0"/>
              <a:t>Deployed in 5 </a:t>
            </a:r>
            <a:r>
              <a:rPr lang="en-US" dirty="0" err="1" smtClean="0"/>
              <a:t>PSAPs</a:t>
            </a:r>
            <a:r>
              <a:rPr lang="en-US" dirty="0" smtClean="0"/>
              <a:t> with DOT support</a:t>
            </a:r>
          </a:p>
          <a:p>
            <a:r>
              <a:rPr lang="en-US" dirty="0" smtClean="0"/>
              <a:t>Architecture to be standard for new national emergency calling infrastructure</a:t>
            </a:r>
          </a:p>
        </p:txBody>
      </p:sp>
      <p:sp>
        <p:nvSpPr>
          <p:cNvPr id="5" name="TextBox 4"/>
          <p:cNvSpPr txBox="1"/>
          <p:nvPr/>
        </p:nvSpPr>
        <p:spPr>
          <a:xfrm>
            <a:off x="0" y="0"/>
            <a:ext cx="2102221" cy="369332"/>
          </a:xfrm>
          <a:prstGeom prst="rect">
            <a:avLst/>
          </a:prstGeom>
          <a:noFill/>
        </p:spPr>
        <p:txBody>
          <a:bodyPr wrap="none" rtlCol="0">
            <a:spAutoFit/>
          </a:bodyPr>
          <a:lstStyle/>
          <a:p>
            <a:r>
              <a:rPr lang="en-US" dirty="0" smtClean="0"/>
              <a:t>Henning Schulzrinne</a:t>
            </a:r>
            <a:endParaRPr lang="en-US" dirty="0"/>
          </a:p>
        </p:txBody>
      </p:sp>
      <p:pic>
        <p:nvPicPr>
          <p:cNvPr id="6" name="Picture 4" descr="figure6-1"/>
          <p:cNvPicPr>
            <a:picLocks noChangeAspect="1" noChangeArrowheads="1"/>
          </p:cNvPicPr>
          <p:nvPr/>
        </p:nvPicPr>
        <p:blipFill>
          <a:blip r:embed="rId2"/>
          <a:srcRect/>
          <a:stretch>
            <a:fillRect/>
          </a:stretch>
        </p:blipFill>
        <p:spPr bwMode="auto">
          <a:xfrm>
            <a:off x="1447800" y="3870325"/>
            <a:ext cx="2971800" cy="2911475"/>
          </a:xfrm>
          <a:prstGeom prst="rect">
            <a:avLst/>
          </a:prstGeom>
          <a:noFill/>
          <a:ln w="9525">
            <a:noFill/>
            <a:miter lim="800000"/>
            <a:headEnd/>
            <a:tailEnd/>
          </a:ln>
        </p:spPr>
      </p:pic>
      <p:pic>
        <p:nvPicPr>
          <p:cNvPr id="7" name="Picture 5"/>
          <p:cNvPicPr>
            <a:picLocks noChangeAspect="1" noChangeArrowheads="1"/>
          </p:cNvPicPr>
          <p:nvPr/>
        </p:nvPicPr>
        <p:blipFill>
          <a:blip r:embed="rId3"/>
          <a:srcRect/>
          <a:stretch>
            <a:fillRect/>
          </a:stretch>
        </p:blipFill>
        <p:spPr bwMode="auto">
          <a:xfrm>
            <a:off x="4495800" y="3870325"/>
            <a:ext cx="3124200" cy="2895600"/>
          </a:xfrm>
          <a:prstGeom prst="rect">
            <a:avLst/>
          </a:prstGeom>
          <a:noFill/>
          <a:ln w="38100">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95" name="Rectangle 15"/>
          <p:cNvSpPr>
            <a:spLocks noChangeArrowheads="1"/>
          </p:cNvSpPr>
          <p:nvPr/>
        </p:nvSpPr>
        <p:spPr bwMode="auto">
          <a:xfrm>
            <a:off x="457200" y="369332"/>
            <a:ext cx="8382000" cy="1066800"/>
          </a:xfrm>
          <a:prstGeom prst="rect">
            <a:avLst/>
          </a:prstGeom>
          <a:noFill/>
          <a:ln w="9525">
            <a:noFill/>
            <a:miter lim="800000"/>
            <a:headEnd/>
            <a:tailEnd/>
          </a:ln>
          <a:effectLst/>
        </p:spPr>
        <p:txBody>
          <a:bodyPr>
            <a:prstTxWarp prst="textNoShape">
              <a:avLst/>
            </a:prstTxWarp>
          </a:bodyPr>
          <a:lstStyle/>
          <a:p>
            <a:pPr marL="342900" indent="-342900" algn="ctr">
              <a:lnSpc>
                <a:spcPct val="90000"/>
              </a:lnSpc>
              <a:spcBef>
                <a:spcPct val="20000"/>
              </a:spcBef>
            </a:pPr>
            <a:r>
              <a:rPr lang="en-US" sz="2200" dirty="0" smtClean="0">
                <a:solidFill>
                  <a:srgbClr val="1F497D"/>
                </a:solidFill>
              </a:rPr>
              <a:t>Provably </a:t>
            </a:r>
            <a:r>
              <a:rPr lang="en-US" sz="2200" dirty="0">
                <a:solidFill>
                  <a:srgbClr val="1F497D"/>
                </a:solidFill>
              </a:rPr>
              <a:t>correct and efficient learning algorithms for interesting and important classes of functions in natural learning models</a:t>
            </a:r>
          </a:p>
        </p:txBody>
      </p:sp>
      <p:sp>
        <p:nvSpPr>
          <p:cNvPr id="97296" name="Rectangle 16"/>
          <p:cNvSpPr>
            <a:spLocks noChangeArrowheads="1"/>
          </p:cNvSpPr>
          <p:nvPr/>
        </p:nvSpPr>
        <p:spPr bwMode="auto">
          <a:xfrm>
            <a:off x="457200" y="2078038"/>
            <a:ext cx="6474231" cy="3332162"/>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buFont typeface="Arial"/>
              <a:buChar char="•"/>
            </a:pPr>
            <a:r>
              <a:rPr lang="en-US" sz="2400" dirty="0" smtClean="0"/>
              <a:t>Optimal </a:t>
            </a:r>
            <a:r>
              <a:rPr lang="en-US" sz="2400" dirty="0"/>
              <a:t>algorithms for learning high-dimensional convex sets </a:t>
            </a:r>
            <a:br>
              <a:rPr lang="en-US" sz="2400" dirty="0"/>
            </a:br>
            <a:r>
              <a:rPr lang="en-US" sz="2400" dirty="0"/>
              <a:t>[FOCS ’08</a:t>
            </a:r>
            <a:r>
              <a:rPr lang="en-US" sz="2400" dirty="0" smtClean="0"/>
              <a:t>]</a:t>
            </a:r>
          </a:p>
          <a:p>
            <a:pPr marL="342900" indent="-342900">
              <a:lnSpc>
                <a:spcPct val="90000"/>
              </a:lnSpc>
              <a:spcBef>
                <a:spcPct val="20000"/>
              </a:spcBef>
              <a:buFontTx/>
              <a:buChar char="•"/>
            </a:pPr>
            <a:r>
              <a:rPr lang="en-US" sz="2400" dirty="0"/>
              <a:t>First adaptive provably noise-tolerant boosting algorithms </a:t>
            </a:r>
            <a:br>
              <a:rPr lang="en-US" sz="2400" dirty="0"/>
            </a:br>
            <a:r>
              <a:rPr lang="en-US" sz="2400" dirty="0"/>
              <a:t>[NIPS ’08</a:t>
            </a:r>
            <a:r>
              <a:rPr lang="en-US" sz="2400" dirty="0" smtClean="0"/>
              <a:t>]</a:t>
            </a:r>
          </a:p>
          <a:p>
            <a:pPr marL="342900" indent="-342900">
              <a:lnSpc>
                <a:spcPct val="90000"/>
              </a:lnSpc>
              <a:spcBef>
                <a:spcPct val="20000"/>
              </a:spcBef>
              <a:buFontTx/>
              <a:buChar char="•"/>
            </a:pPr>
            <a:r>
              <a:rPr lang="en-US" sz="2400" dirty="0"/>
              <a:t>Optimal cryptographic hardness results for learning monotone functions [ICALP ’08]</a:t>
            </a:r>
          </a:p>
        </p:txBody>
      </p:sp>
      <p:pic>
        <p:nvPicPr>
          <p:cNvPr id="97299" name="Picture 19"/>
          <p:cNvPicPr>
            <a:picLocks noChangeAspect="1" noChangeArrowheads="1"/>
          </p:cNvPicPr>
          <p:nvPr/>
        </p:nvPicPr>
        <p:blipFill>
          <a:blip r:embed="rId2"/>
          <a:srcRect/>
          <a:stretch>
            <a:fillRect/>
          </a:stretch>
        </p:blipFill>
        <p:spPr bwMode="auto">
          <a:xfrm>
            <a:off x="7274113" y="1913731"/>
            <a:ext cx="1123950" cy="1049338"/>
          </a:xfrm>
          <a:prstGeom prst="rect">
            <a:avLst/>
          </a:prstGeom>
          <a:noFill/>
          <a:ln w="9525">
            <a:noFill/>
            <a:miter lim="800000"/>
            <a:headEnd/>
            <a:tailEnd/>
          </a:ln>
          <a:effectLst/>
        </p:spPr>
      </p:pic>
      <p:grpSp>
        <p:nvGrpSpPr>
          <p:cNvPr id="2" name="Group 45"/>
          <p:cNvGrpSpPr>
            <a:grpSpLocks/>
          </p:cNvGrpSpPr>
          <p:nvPr/>
        </p:nvGrpSpPr>
        <p:grpSpPr bwMode="auto">
          <a:xfrm>
            <a:off x="6842701" y="3194904"/>
            <a:ext cx="2133600" cy="1066800"/>
            <a:chOff x="3956" y="2910"/>
            <a:chExt cx="2092" cy="1026"/>
          </a:xfrm>
        </p:grpSpPr>
        <p:sp>
          <p:nvSpPr>
            <p:cNvPr id="97303" name="Line 23"/>
            <p:cNvSpPr>
              <a:spLocks noChangeShapeType="1"/>
            </p:cNvSpPr>
            <p:nvPr/>
          </p:nvSpPr>
          <p:spPr bwMode="auto">
            <a:xfrm flipH="1">
              <a:off x="4758" y="3076"/>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04" name="Line 24"/>
            <p:cNvSpPr>
              <a:spLocks noChangeShapeType="1"/>
            </p:cNvSpPr>
            <p:nvPr/>
          </p:nvSpPr>
          <p:spPr bwMode="auto">
            <a:xfrm rot="16200000" flipH="1">
              <a:off x="5081" y="3079"/>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05" name="Line 25"/>
            <p:cNvSpPr>
              <a:spLocks noChangeShapeType="1"/>
            </p:cNvSpPr>
            <p:nvPr/>
          </p:nvSpPr>
          <p:spPr bwMode="auto">
            <a:xfrm flipH="1">
              <a:off x="4450" y="3348"/>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06" name="Line 26"/>
            <p:cNvSpPr>
              <a:spLocks noChangeShapeType="1"/>
            </p:cNvSpPr>
            <p:nvPr/>
          </p:nvSpPr>
          <p:spPr bwMode="auto">
            <a:xfrm rot="16200000" flipH="1">
              <a:off x="4773" y="3351"/>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07" name="Line 27"/>
            <p:cNvSpPr>
              <a:spLocks noChangeShapeType="1"/>
            </p:cNvSpPr>
            <p:nvPr/>
          </p:nvSpPr>
          <p:spPr bwMode="auto">
            <a:xfrm flipH="1">
              <a:off x="5087" y="3348"/>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08" name="Line 28"/>
            <p:cNvSpPr>
              <a:spLocks noChangeShapeType="1"/>
            </p:cNvSpPr>
            <p:nvPr/>
          </p:nvSpPr>
          <p:spPr bwMode="auto">
            <a:xfrm rot="16200000" flipH="1">
              <a:off x="5410" y="3351"/>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09" name="Line 29"/>
            <p:cNvSpPr>
              <a:spLocks noChangeShapeType="1"/>
            </p:cNvSpPr>
            <p:nvPr/>
          </p:nvSpPr>
          <p:spPr bwMode="auto">
            <a:xfrm flipH="1">
              <a:off x="4759" y="3606"/>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10" name="Line 30"/>
            <p:cNvSpPr>
              <a:spLocks noChangeShapeType="1"/>
            </p:cNvSpPr>
            <p:nvPr/>
          </p:nvSpPr>
          <p:spPr bwMode="auto">
            <a:xfrm rot="16200000" flipH="1">
              <a:off x="5082" y="3609"/>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11" name="Line 31"/>
            <p:cNvSpPr>
              <a:spLocks noChangeShapeType="1"/>
            </p:cNvSpPr>
            <p:nvPr/>
          </p:nvSpPr>
          <p:spPr bwMode="auto">
            <a:xfrm flipH="1">
              <a:off x="4128" y="3604"/>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12" name="Line 32"/>
            <p:cNvSpPr>
              <a:spLocks noChangeShapeType="1"/>
            </p:cNvSpPr>
            <p:nvPr/>
          </p:nvSpPr>
          <p:spPr bwMode="auto">
            <a:xfrm rot="16200000" flipH="1">
              <a:off x="4451" y="3607"/>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13" name="Line 33"/>
            <p:cNvSpPr>
              <a:spLocks noChangeShapeType="1"/>
            </p:cNvSpPr>
            <p:nvPr/>
          </p:nvSpPr>
          <p:spPr bwMode="auto">
            <a:xfrm flipH="1">
              <a:off x="5396" y="3618"/>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14" name="Line 34"/>
            <p:cNvSpPr>
              <a:spLocks noChangeShapeType="1"/>
            </p:cNvSpPr>
            <p:nvPr/>
          </p:nvSpPr>
          <p:spPr bwMode="auto">
            <a:xfrm rot="16200000" flipH="1">
              <a:off x="5719" y="3621"/>
              <a:ext cx="144" cy="144"/>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97315" name="Oval 35"/>
            <p:cNvSpPr>
              <a:spLocks noChangeArrowheads="1"/>
            </p:cNvSpPr>
            <p:nvPr/>
          </p:nvSpPr>
          <p:spPr bwMode="auto">
            <a:xfrm>
              <a:off x="5198" y="3710"/>
              <a:ext cx="213" cy="213"/>
            </a:xfrm>
            <a:prstGeom prst="ellipse">
              <a:avLst/>
            </a:prstGeom>
            <a:solidFill>
              <a:schemeClr val="accent1"/>
            </a:solidFill>
            <a:ln w="12700">
              <a:solidFill>
                <a:schemeClr val="tx1"/>
              </a:solidFill>
              <a:prstDash val="sysDot"/>
              <a:round/>
              <a:headEnd/>
              <a:tailEnd/>
            </a:ln>
            <a:effectLst/>
          </p:spPr>
          <p:txBody>
            <a:bodyPr wrap="none" anchor="ctr">
              <a:prstTxWarp prst="textNoShape">
                <a:avLst/>
              </a:prstTxWarp>
            </a:bodyPr>
            <a:lstStyle/>
            <a:p>
              <a:pPr algn="ctr"/>
              <a:endParaRPr lang="en-US" sz="1600" baseline="-25000"/>
            </a:p>
          </p:txBody>
        </p:sp>
        <p:sp>
          <p:nvSpPr>
            <p:cNvPr id="97316" name="Oval 36"/>
            <p:cNvSpPr>
              <a:spLocks noChangeArrowheads="1"/>
            </p:cNvSpPr>
            <p:nvPr/>
          </p:nvSpPr>
          <p:spPr bwMode="auto">
            <a:xfrm>
              <a:off x="5835" y="3710"/>
              <a:ext cx="213" cy="213"/>
            </a:xfrm>
            <a:prstGeom prst="ellipse">
              <a:avLst/>
            </a:prstGeom>
            <a:solidFill>
              <a:schemeClr val="accent1"/>
            </a:solidFill>
            <a:ln w="12700">
              <a:solidFill>
                <a:schemeClr val="tx1"/>
              </a:solidFill>
              <a:prstDash val="sysDot"/>
              <a:round/>
              <a:headEnd/>
              <a:tailEnd/>
            </a:ln>
            <a:effectLst/>
          </p:spPr>
          <p:txBody>
            <a:bodyPr wrap="none" anchor="ctr">
              <a:prstTxWarp prst="textNoShape">
                <a:avLst/>
              </a:prstTxWarp>
            </a:bodyPr>
            <a:lstStyle/>
            <a:p>
              <a:pPr algn="ctr"/>
              <a:endParaRPr lang="en-US" sz="1600" baseline="-25000"/>
            </a:p>
          </p:txBody>
        </p:sp>
        <p:sp>
          <p:nvSpPr>
            <p:cNvPr id="97317" name="Oval 37"/>
            <p:cNvSpPr>
              <a:spLocks noChangeArrowheads="1"/>
            </p:cNvSpPr>
            <p:nvPr/>
          </p:nvSpPr>
          <p:spPr bwMode="auto">
            <a:xfrm>
              <a:off x="4879" y="2910"/>
              <a:ext cx="213" cy="213"/>
            </a:xfrm>
            <a:prstGeom prst="ellipse">
              <a:avLst/>
            </a:prstGeom>
            <a:solidFill>
              <a:srgbClr val="FF99CC"/>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0,0</a:t>
              </a:r>
            </a:p>
          </p:txBody>
        </p:sp>
        <p:sp>
          <p:nvSpPr>
            <p:cNvPr id="97318" name="Oval 38"/>
            <p:cNvSpPr>
              <a:spLocks noChangeArrowheads="1"/>
            </p:cNvSpPr>
            <p:nvPr/>
          </p:nvSpPr>
          <p:spPr bwMode="auto">
            <a:xfrm>
              <a:off x="4574" y="3181"/>
              <a:ext cx="213" cy="213"/>
            </a:xfrm>
            <a:prstGeom prst="ellipse">
              <a:avLst/>
            </a:prstGeom>
            <a:solidFill>
              <a:srgbClr val="FF99CC"/>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0,1</a:t>
              </a:r>
            </a:p>
          </p:txBody>
        </p:sp>
        <p:sp>
          <p:nvSpPr>
            <p:cNvPr id="97319" name="Oval 39"/>
            <p:cNvSpPr>
              <a:spLocks noChangeArrowheads="1"/>
            </p:cNvSpPr>
            <p:nvPr/>
          </p:nvSpPr>
          <p:spPr bwMode="auto">
            <a:xfrm>
              <a:off x="5205" y="3182"/>
              <a:ext cx="213" cy="213"/>
            </a:xfrm>
            <a:prstGeom prst="ellipse">
              <a:avLst/>
            </a:prstGeom>
            <a:solidFill>
              <a:srgbClr val="FF99CC"/>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1,1</a:t>
              </a:r>
            </a:p>
          </p:txBody>
        </p:sp>
        <p:sp>
          <p:nvSpPr>
            <p:cNvPr id="97320" name="Oval 40"/>
            <p:cNvSpPr>
              <a:spLocks noChangeArrowheads="1"/>
            </p:cNvSpPr>
            <p:nvPr/>
          </p:nvSpPr>
          <p:spPr bwMode="auto">
            <a:xfrm>
              <a:off x="4251" y="3440"/>
              <a:ext cx="213" cy="213"/>
            </a:xfrm>
            <a:prstGeom prst="ellipse">
              <a:avLst/>
            </a:prstGeom>
            <a:solidFill>
              <a:srgbClr val="FF99CC"/>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0,2</a:t>
              </a:r>
            </a:p>
          </p:txBody>
        </p:sp>
        <p:sp>
          <p:nvSpPr>
            <p:cNvPr id="97321" name="Oval 41"/>
            <p:cNvSpPr>
              <a:spLocks noChangeArrowheads="1"/>
            </p:cNvSpPr>
            <p:nvPr/>
          </p:nvSpPr>
          <p:spPr bwMode="auto">
            <a:xfrm>
              <a:off x="4885" y="3440"/>
              <a:ext cx="213" cy="213"/>
            </a:xfrm>
            <a:prstGeom prst="ellipse">
              <a:avLst/>
            </a:prstGeom>
            <a:solidFill>
              <a:srgbClr val="FF99CC"/>
            </a:solidFill>
            <a:ln w="25400">
              <a:solidFill>
                <a:schemeClr val="tx1"/>
              </a:solidFill>
              <a:round/>
              <a:headEnd/>
              <a:tailEnd/>
            </a:ln>
            <a:effectLst/>
          </p:spPr>
          <p:txBody>
            <a:bodyPr wrap="none" anchor="ctr">
              <a:prstTxWarp prst="textNoShape">
                <a:avLst/>
              </a:prstTxWarp>
            </a:bodyPr>
            <a:lstStyle/>
            <a:p>
              <a:pPr algn="ctr"/>
              <a:r>
                <a:rPr lang="en-US" sz="900" dirty="0"/>
                <a:t>h</a:t>
              </a:r>
              <a:r>
                <a:rPr lang="en-US" sz="900" baseline="-25000" dirty="0"/>
                <a:t>1,2</a:t>
              </a:r>
            </a:p>
          </p:txBody>
        </p:sp>
        <p:sp>
          <p:nvSpPr>
            <p:cNvPr id="97322" name="Oval 42"/>
            <p:cNvSpPr>
              <a:spLocks noChangeArrowheads="1"/>
            </p:cNvSpPr>
            <p:nvPr/>
          </p:nvSpPr>
          <p:spPr bwMode="auto">
            <a:xfrm>
              <a:off x="5520" y="3449"/>
              <a:ext cx="213" cy="213"/>
            </a:xfrm>
            <a:prstGeom prst="ellipse">
              <a:avLst/>
            </a:prstGeom>
            <a:solidFill>
              <a:schemeClr val="accent1"/>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2,2</a:t>
              </a:r>
            </a:p>
          </p:txBody>
        </p:sp>
        <p:sp>
          <p:nvSpPr>
            <p:cNvPr id="97323" name="Oval 43"/>
            <p:cNvSpPr>
              <a:spLocks noChangeArrowheads="1"/>
            </p:cNvSpPr>
            <p:nvPr/>
          </p:nvSpPr>
          <p:spPr bwMode="auto">
            <a:xfrm>
              <a:off x="4564" y="3723"/>
              <a:ext cx="213" cy="213"/>
            </a:xfrm>
            <a:prstGeom prst="ellipse">
              <a:avLst/>
            </a:prstGeom>
            <a:solidFill>
              <a:srgbClr val="00FF00"/>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1,3</a:t>
              </a:r>
            </a:p>
          </p:txBody>
        </p:sp>
        <p:sp>
          <p:nvSpPr>
            <p:cNvPr id="97324" name="Oval 44"/>
            <p:cNvSpPr>
              <a:spLocks noChangeArrowheads="1"/>
            </p:cNvSpPr>
            <p:nvPr/>
          </p:nvSpPr>
          <p:spPr bwMode="auto">
            <a:xfrm>
              <a:off x="3956" y="3723"/>
              <a:ext cx="213" cy="213"/>
            </a:xfrm>
            <a:prstGeom prst="ellipse">
              <a:avLst/>
            </a:prstGeom>
            <a:solidFill>
              <a:schemeClr val="accent1"/>
            </a:solidFill>
            <a:ln w="25400">
              <a:solidFill>
                <a:schemeClr val="tx1"/>
              </a:solidFill>
              <a:round/>
              <a:headEnd/>
              <a:tailEnd/>
            </a:ln>
            <a:effectLst/>
          </p:spPr>
          <p:txBody>
            <a:bodyPr wrap="none" anchor="ctr">
              <a:prstTxWarp prst="textNoShape">
                <a:avLst/>
              </a:prstTxWarp>
            </a:bodyPr>
            <a:lstStyle/>
            <a:p>
              <a:pPr algn="ctr"/>
              <a:r>
                <a:rPr lang="en-US" sz="900"/>
                <a:t>h</a:t>
              </a:r>
              <a:r>
                <a:rPr lang="en-US" sz="900" baseline="-25000"/>
                <a:t>0,3</a:t>
              </a:r>
            </a:p>
          </p:txBody>
        </p:sp>
      </p:grpSp>
      <p:sp>
        <p:nvSpPr>
          <p:cNvPr id="33" name="TextBox 32"/>
          <p:cNvSpPr txBox="1"/>
          <p:nvPr/>
        </p:nvSpPr>
        <p:spPr>
          <a:xfrm>
            <a:off x="0" y="0"/>
            <a:ext cx="1610575" cy="369332"/>
          </a:xfrm>
          <a:prstGeom prst="rect">
            <a:avLst/>
          </a:prstGeom>
          <a:noFill/>
        </p:spPr>
        <p:txBody>
          <a:bodyPr wrap="none" rtlCol="0">
            <a:spAutoFit/>
          </a:bodyPr>
          <a:lstStyle/>
          <a:p>
            <a:r>
              <a:rPr lang="en-US" dirty="0" smtClean="0"/>
              <a:t>Rocco </a:t>
            </a:r>
            <a:r>
              <a:rPr lang="en-US" dirty="0" err="1" smtClean="0"/>
              <a:t>Servedio</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533400"/>
          </a:xfrm>
        </p:spPr>
        <p:txBody>
          <a:bodyPr>
            <a:noAutofit/>
          </a:bodyPr>
          <a:lstStyle/>
          <a:p>
            <a:r>
              <a:rPr lang="en-US" sz="3600" dirty="0">
                <a:solidFill>
                  <a:srgbClr val="1F497D"/>
                </a:solidFill>
              </a:rPr>
              <a:t>Legacy Code Parallelization</a:t>
            </a:r>
          </a:p>
        </p:txBody>
      </p:sp>
      <p:sp>
        <p:nvSpPr>
          <p:cNvPr id="3075" name="Rectangle 3"/>
          <p:cNvSpPr>
            <a:spLocks noGrp="1" noChangeArrowheads="1"/>
          </p:cNvSpPr>
          <p:nvPr>
            <p:ph type="body" idx="1"/>
          </p:nvPr>
        </p:nvSpPr>
        <p:spPr>
          <a:xfrm>
            <a:off x="685800" y="914400"/>
            <a:ext cx="7772400" cy="5181600"/>
          </a:xfrm>
        </p:spPr>
        <p:txBody>
          <a:bodyPr/>
          <a:lstStyle/>
          <a:p>
            <a:pPr>
              <a:lnSpc>
                <a:spcPct val="90000"/>
              </a:lnSpc>
            </a:pPr>
            <a:r>
              <a:rPr lang="en-US" sz="2000" dirty="0"/>
              <a:t>Legacy binaries cannot easily take advantage of multi/many cores. Difficulties:</a:t>
            </a:r>
          </a:p>
          <a:p>
            <a:pPr lvl="1">
              <a:lnSpc>
                <a:spcPct val="90000"/>
              </a:lnSpc>
            </a:pPr>
            <a:r>
              <a:rPr lang="en-US" sz="1800" dirty="0"/>
              <a:t>Converting ILP to hardware threads profitably</a:t>
            </a:r>
          </a:p>
          <a:p>
            <a:pPr lvl="1">
              <a:lnSpc>
                <a:spcPct val="90000"/>
              </a:lnSpc>
            </a:pPr>
            <a:r>
              <a:rPr lang="en-US" sz="1800" dirty="0"/>
              <a:t>Limited parallelization experience, time </a:t>
            </a:r>
            <a:r>
              <a:rPr lang="en-US" sz="1800" dirty="0" smtClean="0"/>
              <a:t>constraints</a:t>
            </a:r>
            <a:endParaRPr lang="en-US" sz="2000" dirty="0" smtClean="0"/>
          </a:p>
          <a:p>
            <a:pPr>
              <a:lnSpc>
                <a:spcPct val="90000"/>
              </a:lnSpc>
            </a:pPr>
            <a:r>
              <a:rPr lang="en-US" sz="2000" dirty="0"/>
              <a:t>New semi-automatic parallelization leverages:	</a:t>
            </a:r>
          </a:p>
          <a:p>
            <a:pPr lvl="1">
              <a:lnSpc>
                <a:spcPct val="90000"/>
              </a:lnSpc>
            </a:pPr>
            <a:r>
              <a:rPr lang="en-US" sz="1800" dirty="0"/>
              <a:t>Advances in memory disambiguation techniques and hardware memory dependence predictors</a:t>
            </a:r>
          </a:p>
          <a:p>
            <a:pPr lvl="1">
              <a:lnSpc>
                <a:spcPct val="90000"/>
              </a:lnSpc>
            </a:pPr>
            <a:r>
              <a:rPr lang="en-US" sz="1800" dirty="0"/>
              <a:t>Ease of sharing knowledge on the Internet: An open system for accumulating users parallelization experiences</a:t>
            </a:r>
          </a:p>
          <a:p>
            <a:pPr lvl="1">
              <a:lnSpc>
                <a:spcPct val="90000"/>
              </a:lnSpc>
            </a:pPr>
            <a:r>
              <a:rPr lang="en-US" sz="1800" dirty="0"/>
              <a:t>Advances in recommender systems: Recommendations for code parallelization based on accumulated parallelization </a:t>
            </a:r>
            <a:r>
              <a:rPr lang="en-US" sz="1800" dirty="0" smtClean="0"/>
              <a:t>experiences</a:t>
            </a:r>
            <a:endParaRPr lang="en-US" sz="2000" dirty="0" smtClean="0"/>
          </a:p>
          <a:p>
            <a:pPr>
              <a:lnSpc>
                <a:spcPct val="90000"/>
              </a:lnSpc>
            </a:pPr>
            <a:r>
              <a:rPr lang="en-US" sz="2000" dirty="0"/>
              <a:t>System design</a:t>
            </a:r>
          </a:p>
          <a:p>
            <a:pPr lvl="1">
              <a:lnSpc>
                <a:spcPct val="90000"/>
              </a:lnSpc>
            </a:pPr>
            <a:r>
              <a:rPr lang="en-US" sz="1800" dirty="0"/>
              <a:t>User and compiler provide best-effort parallelization based  on hints available from the recommendation system</a:t>
            </a:r>
          </a:p>
          <a:p>
            <a:pPr lvl="1">
              <a:lnSpc>
                <a:spcPct val="90000"/>
              </a:lnSpc>
            </a:pPr>
            <a:r>
              <a:rPr lang="en-US" sz="1800" dirty="0"/>
              <a:t>Hardware uses speculative execution to fill in performance goals</a:t>
            </a:r>
          </a:p>
        </p:txBody>
      </p:sp>
      <p:sp>
        <p:nvSpPr>
          <p:cNvPr id="3076" name="Text Box 4"/>
          <p:cNvSpPr txBox="1">
            <a:spLocks noChangeArrowheads="1"/>
          </p:cNvSpPr>
          <p:nvPr/>
        </p:nvSpPr>
        <p:spPr bwMode="auto">
          <a:xfrm>
            <a:off x="822325" y="5991225"/>
            <a:ext cx="5807075" cy="457200"/>
          </a:xfrm>
          <a:prstGeom prst="rect">
            <a:avLst/>
          </a:prstGeom>
          <a:noFill/>
          <a:ln w="9525">
            <a:noFill/>
            <a:miter lim="800000"/>
            <a:headEnd/>
            <a:tailEnd/>
          </a:ln>
        </p:spPr>
        <p:txBody>
          <a:bodyPr>
            <a:prstTxWarp prst="textNoShape">
              <a:avLst/>
            </a:prstTxWarp>
            <a:spAutoFit/>
          </a:bodyPr>
          <a:lstStyle/>
          <a:p>
            <a:endParaRPr lang="en-US"/>
          </a:p>
        </p:txBody>
      </p:sp>
      <p:sp>
        <p:nvSpPr>
          <p:cNvPr id="7" name="TextBox 6"/>
          <p:cNvSpPr txBox="1"/>
          <p:nvPr/>
        </p:nvSpPr>
        <p:spPr>
          <a:xfrm>
            <a:off x="0" y="0"/>
            <a:ext cx="2328657" cy="369332"/>
          </a:xfrm>
          <a:prstGeom prst="rect">
            <a:avLst/>
          </a:prstGeom>
          <a:noFill/>
        </p:spPr>
        <p:txBody>
          <a:bodyPr wrap="none" rtlCol="0">
            <a:spAutoFit/>
          </a:bodyPr>
          <a:lstStyle/>
          <a:p>
            <a:r>
              <a:rPr lang="en-US" dirty="0" err="1" smtClean="0"/>
              <a:t>Simha</a:t>
            </a:r>
            <a:r>
              <a:rPr lang="en-US" dirty="0" smtClean="0"/>
              <a:t> </a:t>
            </a:r>
            <a:r>
              <a:rPr lang="en-US" dirty="0" err="1" smtClean="0"/>
              <a:t>Sethumadhavan</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Slide Number Placeholder 4"/>
          <p:cNvSpPr>
            <a:spLocks noGrp="1"/>
          </p:cNvSpPr>
          <p:nvPr>
            <p:ph type="sldNum" sz="quarter" idx="12"/>
          </p:nvPr>
        </p:nvSpPr>
        <p:spPr>
          <a:xfrm>
            <a:off x="3124200" y="6356350"/>
            <a:ext cx="2895600" cy="365125"/>
          </a:xfrm>
        </p:spPr>
        <p:txBody>
          <a:bodyPr/>
          <a:lstStyle/>
          <a:p>
            <a:pPr algn="ctr"/>
            <a:fld id="{7A215695-0184-2C4D-88EF-D7CB6A1BD683}" type="slidenum">
              <a:rPr lang="en-US"/>
              <a:pPr algn="ctr"/>
              <a:t>33</a:t>
            </a:fld>
            <a:endParaRPr lang="en-US"/>
          </a:p>
        </p:txBody>
      </p:sp>
      <p:sp>
        <p:nvSpPr>
          <p:cNvPr id="548866" name="Rectangle 2"/>
          <p:cNvSpPr>
            <a:spLocks noGrp="1" noRot="1" noChangeArrowheads="1"/>
          </p:cNvSpPr>
          <p:nvPr>
            <p:ph type="title"/>
          </p:nvPr>
        </p:nvSpPr>
        <p:spPr>
          <a:xfrm>
            <a:off x="381000" y="381000"/>
            <a:ext cx="8153400" cy="1219200"/>
          </a:xfrm>
        </p:spPr>
        <p:txBody>
          <a:bodyPr>
            <a:normAutofit/>
          </a:bodyPr>
          <a:lstStyle/>
          <a:p>
            <a:r>
              <a:rPr lang="en-US" sz="2800" dirty="0">
                <a:solidFill>
                  <a:srgbClr val="1F497D"/>
                </a:solidFill>
              </a:rPr>
              <a:t>Insider Threat Detection:</a:t>
            </a:r>
            <a:br>
              <a:rPr lang="en-US" sz="2800" dirty="0">
                <a:solidFill>
                  <a:srgbClr val="1F497D"/>
                </a:solidFill>
              </a:rPr>
            </a:br>
            <a:r>
              <a:rPr lang="en-US" sz="2800" dirty="0">
                <a:solidFill>
                  <a:srgbClr val="1F497D"/>
                </a:solidFill>
              </a:rPr>
              <a:t>Host and Network Monitoring Techniques</a:t>
            </a:r>
          </a:p>
        </p:txBody>
      </p:sp>
      <p:sp>
        <p:nvSpPr>
          <p:cNvPr id="2053" name="Rectangle 3"/>
          <p:cNvSpPr txBox="1">
            <a:spLocks noChangeArrowheads="1"/>
          </p:cNvSpPr>
          <p:nvPr/>
        </p:nvSpPr>
        <p:spPr bwMode="auto">
          <a:xfrm>
            <a:off x="381000" y="2133600"/>
            <a:ext cx="8229600" cy="3657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US" altLang="zh-TW" sz="2400" dirty="0">
                <a:latin typeface="Calibri" pitchFamily="-108" charset="0"/>
                <a:cs typeface="新細明體" pitchFamily="-108" charset="-120"/>
              </a:rPr>
              <a:t>We study two approaches to detect malicious insider actions:</a:t>
            </a:r>
          </a:p>
          <a:p>
            <a:pPr marL="800100" lvl="1" indent="-342900">
              <a:lnSpc>
                <a:spcPct val="90000"/>
              </a:lnSpc>
              <a:spcBef>
                <a:spcPct val="20000"/>
              </a:spcBef>
              <a:buFont typeface="Arial" pitchFamily="-108" charset="0"/>
              <a:buChar char="•"/>
            </a:pPr>
            <a:r>
              <a:rPr lang="en-US" altLang="zh-TW" sz="2400" dirty="0">
                <a:latin typeface="Calibri" pitchFamily="-108" charset="0"/>
                <a:cs typeface="新細明體" pitchFamily="-108" charset="-120"/>
              </a:rPr>
              <a:t>Anomaly</a:t>
            </a:r>
            <a:r>
              <a:rPr lang="en-US" altLang="zh-TW" sz="2400" dirty="0" smtClean="0">
                <a:latin typeface="Calibri" pitchFamily="-108" charset="0"/>
                <a:cs typeface="新細明體" pitchFamily="-108" charset="-120"/>
              </a:rPr>
              <a:t> detection </a:t>
            </a:r>
            <a:r>
              <a:rPr lang="en-US" altLang="zh-TW" sz="2400" dirty="0">
                <a:latin typeface="Calibri" pitchFamily="-108" charset="0"/>
                <a:cs typeface="新細明體" pitchFamily="-108" charset="-120"/>
              </a:rPr>
              <a:t>and</a:t>
            </a:r>
            <a:r>
              <a:rPr lang="en-US" altLang="zh-TW" sz="2400" dirty="0" smtClean="0">
                <a:latin typeface="Calibri" pitchFamily="-108" charset="0"/>
                <a:cs typeface="新細明體" pitchFamily="-108" charset="-120"/>
              </a:rPr>
              <a:t> profiling </a:t>
            </a:r>
            <a:r>
              <a:rPr lang="en-US" altLang="zh-TW" sz="2400" dirty="0">
                <a:latin typeface="Calibri" pitchFamily="-108" charset="0"/>
                <a:cs typeface="新細明體" pitchFamily="-108" charset="-120"/>
              </a:rPr>
              <a:t>techniques to detect</a:t>
            </a:r>
            <a:r>
              <a:rPr lang="en-US" altLang="zh-TW" sz="2400" dirty="0" smtClean="0">
                <a:latin typeface="Calibri" pitchFamily="-108" charset="0"/>
                <a:cs typeface="新細明體" pitchFamily="-108" charset="-120"/>
              </a:rPr>
              <a:t>  masqueraders </a:t>
            </a:r>
            <a:r>
              <a:rPr lang="en-US" altLang="zh-TW" sz="2400" dirty="0">
                <a:latin typeface="Calibri" pitchFamily="-108" charset="0"/>
                <a:cs typeface="新細明體" pitchFamily="-108" charset="-120"/>
              </a:rPr>
              <a:t>by learning the user’s intent of their </a:t>
            </a:r>
            <a:r>
              <a:rPr lang="en-US" altLang="zh-TW" sz="2400" dirty="0">
                <a:cs typeface="新細明體" pitchFamily="-108" charset="-120"/>
              </a:rPr>
              <a:t>“</a:t>
            </a:r>
            <a:r>
              <a:rPr lang="en-US" altLang="zh-TW" sz="2400" dirty="0">
                <a:latin typeface="Calibri" pitchFamily="-108" charset="0"/>
                <a:cs typeface="新細明體" pitchFamily="-108" charset="-120"/>
              </a:rPr>
              <a:t>normal</a:t>
            </a:r>
            <a:r>
              <a:rPr lang="en-US" altLang="zh-TW" sz="2400" dirty="0">
                <a:cs typeface="新細明體" pitchFamily="-108" charset="-120"/>
              </a:rPr>
              <a:t>”</a:t>
            </a:r>
            <a:r>
              <a:rPr lang="en-US" altLang="zh-TW" sz="2400" dirty="0">
                <a:latin typeface="Calibri" pitchFamily="-108" charset="0"/>
                <a:cs typeface="新細明體" pitchFamily="-108" charset="-120"/>
              </a:rPr>
              <a:t> actions and</a:t>
            </a:r>
            <a:endParaRPr lang="en-US" altLang="zh-TW" sz="2000" dirty="0">
              <a:latin typeface="Calibri" pitchFamily="-108" charset="0"/>
              <a:cs typeface="新細明體" pitchFamily="-108" charset="-120"/>
            </a:endParaRPr>
          </a:p>
          <a:p>
            <a:pPr marL="800100" lvl="1" indent="-342900">
              <a:lnSpc>
                <a:spcPct val="90000"/>
              </a:lnSpc>
              <a:spcBef>
                <a:spcPct val="20000"/>
              </a:spcBef>
              <a:buFont typeface="Arial" pitchFamily="-108" charset="0"/>
              <a:buChar char="•"/>
            </a:pPr>
            <a:r>
              <a:rPr lang="en-US" altLang="zh-TW" sz="2400" dirty="0">
                <a:latin typeface="Calibri" pitchFamily="-108" charset="0"/>
                <a:cs typeface="新細明體" pitchFamily="-108" charset="-120"/>
              </a:rPr>
              <a:t>Trap-based</a:t>
            </a:r>
            <a:r>
              <a:rPr lang="en-US" altLang="zh-TW" sz="2400" dirty="0" smtClean="0">
                <a:latin typeface="Calibri" pitchFamily="-108" charset="0"/>
                <a:cs typeface="新細明體" pitchFamily="-108" charset="-120"/>
              </a:rPr>
              <a:t> decoy </a:t>
            </a:r>
            <a:r>
              <a:rPr lang="en-US" altLang="zh-TW" sz="2400" dirty="0">
                <a:latin typeface="Calibri" pitchFamily="-108" charset="0"/>
                <a:cs typeface="新細明體" pitchFamily="-108" charset="-120"/>
              </a:rPr>
              <a:t>techniques to detect traitors by generating and planting bogus but realistic data and traffic hard to distinguish from the real thing</a:t>
            </a:r>
          </a:p>
          <a:p>
            <a:pPr marL="800100" lvl="1" indent="-342900">
              <a:lnSpc>
                <a:spcPct val="90000"/>
              </a:lnSpc>
              <a:spcBef>
                <a:spcPct val="20000"/>
              </a:spcBef>
            </a:pPr>
            <a:endParaRPr lang="en-US" altLang="zh-TW" sz="2400" dirty="0" smtClean="0">
              <a:latin typeface="Calibri" pitchFamily="-108" charset="0"/>
              <a:cs typeface="新細明體" pitchFamily="-108" charset="-120"/>
            </a:endParaRPr>
          </a:p>
          <a:p>
            <a:pPr marL="342900" indent="-342900">
              <a:lnSpc>
                <a:spcPct val="90000"/>
              </a:lnSpc>
              <a:spcBef>
                <a:spcPct val="20000"/>
              </a:spcBef>
            </a:pPr>
            <a:r>
              <a:rPr lang="en-US" altLang="zh-TW" sz="2400" dirty="0" smtClean="0">
                <a:latin typeface="Calibri" pitchFamily="-108" charset="0"/>
                <a:cs typeface="新細明體" pitchFamily="-108" charset="-120"/>
                <a:hlinkClick r:id="rId3"/>
              </a:rPr>
              <a:t>http</a:t>
            </a:r>
            <a:r>
              <a:rPr lang="en-US" altLang="zh-TW" sz="2400" dirty="0">
                <a:latin typeface="Calibri" pitchFamily="-108" charset="0"/>
                <a:cs typeface="新細明體" pitchFamily="-108" charset="-120"/>
                <a:hlinkClick r:id="rId3"/>
              </a:rPr>
              <a:t>://www.cs.columbia.edu/ids/RUU/Dcubed</a:t>
            </a:r>
            <a:r>
              <a:rPr lang="en-US" altLang="zh-TW" sz="2400" dirty="0">
                <a:latin typeface="Calibri" pitchFamily="-108" charset="0"/>
                <a:cs typeface="新細明體" pitchFamily="-108" charset="-120"/>
              </a:rPr>
              <a:t> </a:t>
            </a:r>
            <a:endParaRPr lang="zh-TW" altLang="en-US" sz="2400" dirty="0">
              <a:latin typeface="Calibri" pitchFamily="-108" charset="0"/>
              <a:cs typeface="新細明體" pitchFamily="-108" charset="-120"/>
            </a:endParaRPr>
          </a:p>
        </p:txBody>
      </p:sp>
      <p:sp>
        <p:nvSpPr>
          <p:cNvPr id="6" name="TextBox 5"/>
          <p:cNvSpPr txBox="1"/>
          <p:nvPr/>
        </p:nvSpPr>
        <p:spPr>
          <a:xfrm>
            <a:off x="0" y="11668"/>
            <a:ext cx="1830023" cy="369332"/>
          </a:xfrm>
          <a:prstGeom prst="rect">
            <a:avLst/>
          </a:prstGeom>
          <a:noFill/>
        </p:spPr>
        <p:txBody>
          <a:bodyPr wrap="none" rtlCol="0">
            <a:spAutoFit/>
          </a:bodyPr>
          <a:lstStyle/>
          <a:p>
            <a:r>
              <a:rPr lang="en-US" dirty="0" smtClean="0"/>
              <a:t>Salvatore J. </a:t>
            </a:r>
            <a:r>
              <a:rPr lang="en-US" dirty="0" err="1" smtClean="0"/>
              <a:t>Stolfo</a:t>
            </a:r>
            <a:endParaRPr lang="en-US"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228600" y="228600"/>
            <a:ext cx="8610600" cy="715963"/>
          </a:xfrm>
        </p:spPr>
        <p:txBody>
          <a:bodyPr>
            <a:normAutofit/>
          </a:bodyPr>
          <a:lstStyle/>
          <a:p>
            <a:r>
              <a:rPr lang="en-US" sz="3600" dirty="0">
                <a:solidFill>
                  <a:srgbClr val="1F497D"/>
                </a:solidFill>
              </a:rPr>
              <a:t>Complexity of </a:t>
            </a:r>
            <a:r>
              <a:rPr lang="en-US" sz="3600" dirty="0" err="1">
                <a:solidFill>
                  <a:srgbClr val="1F497D"/>
                </a:solidFill>
              </a:rPr>
              <a:t>Equilibria</a:t>
            </a:r>
            <a:r>
              <a:rPr lang="en-US" sz="3600" dirty="0">
                <a:solidFill>
                  <a:srgbClr val="1F497D"/>
                </a:solidFill>
              </a:rPr>
              <a:t> and Fixed points</a:t>
            </a:r>
          </a:p>
        </p:txBody>
      </p:sp>
      <p:sp>
        <p:nvSpPr>
          <p:cNvPr id="2053" name="Rectangle 5"/>
          <p:cNvSpPr>
            <a:spLocks noGrp="1" noChangeArrowheads="1"/>
          </p:cNvSpPr>
          <p:nvPr>
            <p:ph type="body" idx="1"/>
          </p:nvPr>
        </p:nvSpPr>
        <p:spPr>
          <a:xfrm>
            <a:off x="228600" y="990600"/>
            <a:ext cx="8610600" cy="5638800"/>
          </a:xfrm>
        </p:spPr>
        <p:txBody>
          <a:bodyPr/>
          <a:lstStyle/>
          <a:p>
            <a:r>
              <a:rPr lang="en-US" sz="2000" dirty="0"/>
              <a:t>How hard is it to compute</a:t>
            </a:r>
          </a:p>
          <a:p>
            <a:pPr lvl="1"/>
            <a:r>
              <a:rPr lang="en-US" sz="2000" dirty="0" err="1">
                <a:solidFill>
                  <a:srgbClr val="3333FF"/>
                </a:solidFill>
              </a:rPr>
              <a:t>Equilibria</a:t>
            </a:r>
            <a:r>
              <a:rPr lang="en-US" sz="2000" dirty="0">
                <a:solidFill>
                  <a:srgbClr val="3333FF"/>
                </a:solidFill>
              </a:rPr>
              <a:t> of games (Nash)</a:t>
            </a:r>
          </a:p>
          <a:p>
            <a:pPr lvl="1"/>
            <a:r>
              <a:rPr lang="en-US" sz="2000" dirty="0">
                <a:solidFill>
                  <a:srgbClr val="3333FF"/>
                </a:solidFill>
              </a:rPr>
              <a:t>Market </a:t>
            </a:r>
            <a:r>
              <a:rPr lang="en-US" sz="2000" dirty="0" err="1">
                <a:solidFill>
                  <a:srgbClr val="3333FF"/>
                </a:solidFill>
              </a:rPr>
              <a:t>equilibria</a:t>
            </a:r>
            <a:r>
              <a:rPr lang="en-US" sz="2000" dirty="0">
                <a:solidFill>
                  <a:srgbClr val="3333FF"/>
                </a:solidFill>
              </a:rPr>
              <a:t> (Arrow-Debreu)</a:t>
            </a:r>
          </a:p>
          <a:p>
            <a:pPr lvl="1"/>
            <a:r>
              <a:rPr lang="en-US" sz="2000" dirty="0"/>
              <a:t>Optimal strategies in</a:t>
            </a:r>
            <a:r>
              <a:rPr lang="en-US" sz="2000" dirty="0">
                <a:solidFill>
                  <a:srgbClr val="3333FF"/>
                </a:solidFill>
              </a:rPr>
              <a:t> Stochastic games (Shapley)</a:t>
            </a:r>
          </a:p>
          <a:p>
            <a:pPr lvl="1"/>
            <a:r>
              <a:rPr lang="en-US" sz="2000" dirty="0"/>
              <a:t>Extinction probabilities in</a:t>
            </a:r>
            <a:r>
              <a:rPr lang="en-US" sz="2000" dirty="0">
                <a:solidFill>
                  <a:srgbClr val="3333FF"/>
                </a:solidFill>
              </a:rPr>
              <a:t> Branching processes (</a:t>
            </a:r>
            <a:r>
              <a:rPr lang="en-US" sz="2000" dirty="0" err="1">
                <a:solidFill>
                  <a:srgbClr val="3333FF"/>
                </a:solidFill>
              </a:rPr>
              <a:t>Kolmogorov</a:t>
            </a:r>
            <a:r>
              <a:rPr lang="en-US" sz="2000" dirty="0">
                <a:solidFill>
                  <a:srgbClr val="3333FF"/>
                </a:solidFill>
              </a:rPr>
              <a:t>)</a:t>
            </a:r>
          </a:p>
          <a:p>
            <a:pPr lvl="1"/>
            <a:r>
              <a:rPr lang="en-US" sz="2000" dirty="0"/>
              <a:t>Language probabilities for </a:t>
            </a:r>
            <a:r>
              <a:rPr lang="en-US" sz="2000" dirty="0">
                <a:solidFill>
                  <a:srgbClr val="3333FF"/>
                </a:solidFill>
              </a:rPr>
              <a:t>Stochastic context-free grammars</a:t>
            </a:r>
          </a:p>
          <a:p>
            <a:r>
              <a:rPr lang="en-US" sz="2000" dirty="0"/>
              <a:t>Basic models in different areas </a:t>
            </a:r>
          </a:p>
          <a:p>
            <a:r>
              <a:rPr lang="en-US" sz="2000" dirty="0"/>
              <a:t>Open whether they can be solved in polynomial time</a:t>
            </a:r>
          </a:p>
          <a:p>
            <a:endParaRPr lang="en-US" sz="2000" dirty="0"/>
          </a:p>
          <a:p>
            <a:r>
              <a:rPr lang="en-US" sz="2000" dirty="0"/>
              <a:t>Common theme: All can be cast as </a:t>
            </a:r>
            <a:r>
              <a:rPr lang="en-US" sz="2000" dirty="0">
                <a:solidFill>
                  <a:srgbClr val="3333FF"/>
                </a:solidFill>
              </a:rPr>
              <a:t>fixed point problems</a:t>
            </a:r>
            <a:r>
              <a:rPr lang="en-US" sz="2000" dirty="0"/>
              <a:t>: Compute a vector </a:t>
            </a:r>
            <a:r>
              <a:rPr lang="en-US" sz="2000" dirty="0" err="1"/>
              <a:t>x</a:t>
            </a:r>
            <a:r>
              <a:rPr lang="en-US" sz="2000" dirty="0"/>
              <a:t> that satisfies </a:t>
            </a:r>
            <a:r>
              <a:rPr lang="en-US" sz="2000" dirty="0" err="1"/>
              <a:t>x</a:t>
            </a:r>
            <a:r>
              <a:rPr lang="en-US" sz="2000" dirty="0"/>
              <a:t>=</a:t>
            </a:r>
            <a:r>
              <a:rPr lang="en-US" sz="2000" dirty="0" err="1"/>
              <a:t>F(x</a:t>
            </a:r>
            <a:r>
              <a:rPr lang="en-US" sz="2000" dirty="0"/>
              <a:t>) for a suitable </a:t>
            </a:r>
            <a:r>
              <a:rPr lang="en-US" sz="2000" dirty="0" err="1"/>
              <a:t>Brouwer</a:t>
            </a:r>
            <a:r>
              <a:rPr lang="en-US" sz="2000" dirty="0"/>
              <a:t> function F</a:t>
            </a:r>
          </a:p>
          <a:p>
            <a:r>
              <a:rPr lang="en-US" sz="2000" dirty="0">
                <a:solidFill>
                  <a:srgbClr val="3333FF"/>
                </a:solidFill>
              </a:rPr>
              <a:t>New complexity class FIXP: </a:t>
            </a:r>
            <a:r>
              <a:rPr lang="en-US" sz="2000" dirty="0"/>
              <a:t>fixed points of functions F with standard algebraic operations</a:t>
            </a:r>
          </a:p>
          <a:p>
            <a:r>
              <a:rPr lang="en-US" sz="2000" dirty="0">
                <a:solidFill>
                  <a:srgbClr val="3333FF"/>
                </a:solidFill>
              </a:rPr>
              <a:t>Nash equilibrium problem for games with 3 (or more) players is FIXP-complete: </a:t>
            </a:r>
            <a:r>
              <a:rPr lang="en-US" sz="2000" dirty="0"/>
              <a:t>if we can solve it in polynomial time then we can solve also all the other problems</a:t>
            </a:r>
          </a:p>
        </p:txBody>
      </p:sp>
      <p:sp>
        <p:nvSpPr>
          <p:cNvPr id="4" name="TextBox 3"/>
          <p:cNvSpPr txBox="1"/>
          <p:nvPr/>
        </p:nvSpPr>
        <p:spPr>
          <a:xfrm>
            <a:off x="0" y="0"/>
            <a:ext cx="1941557" cy="369332"/>
          </a:xfrm>
          <a:prstGeom prst="rect">
            <a:avLst/>
          </a:prstGeom>
          <a:noFill/>
        </p:spPr>
        <p:txBody>
          <a:bodyPr wrap="none" rtlCol="0">
            <a:spAutoFit/>
          </a:bodyPr>
          <a:lstStyle/>
          <a:p>
            <a:r>
              <a:rPr lang="en-US" dirty="0" smtClean="0"/>
              <a:t>Mihalis Yannakakis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sz="2800" dirty="0" smtClean="0">
                <a:solidFill>
                  <a:schemeClr val="tx2"/>
                </a:solidFill>
              </a:rPr>
              <a:t>Techniques for Detecting, Debugging, and Fixing </a:t>
            </a:r>
            <a:br>
              <a:rPr lang="en-US" sz="2800" dirty="0" smtClean="0">
                <a:solidFill>
                  <a:schemeClr val="tx2"/>
                </a:solidFill>
              </a:rPr>
            </a:br>
            <a:r>
              <a:rPr lang="en-US" sz="2800" dirty="0" smtClean="0">
                <a:solidFill>
                  <a:schemeClr val="tx2"/>
                </a:solidFill>
              </a:rPr>
              <a:t>Software Errors</a:t>
            </a:r>
            <a:endParaRPr lang="en-US" sz="2800" dirty="0">
              <a:solidFill>
                <a:schemeClr val="tx2"/>
              </a:solidFill>
            </a:endParaRPr>
          </a:p>
        </p:txBody>
      </p:sp>
      <p:sp>
        <p:nvSpPr>
          <p:cNvPr id="3" name="Content Placeholder 2"/>
          <p:cNvSpPr>
            <a:spLocks noGrp="1"/>
          </p:cNvSpPr>
          <p:nvPr>
            <p:ph idx="1"/>
          </p:nvPr>
        </p:nvSpPr>
        <p:spPr>
          <a:xfrm>
            <a:off x="457200" y="1600200"/>
            <a:ext cx="8229600" cy="4800600"/>
          </a:xfrm>
        </p:spPr>
        <p:txBody>
          <a:bodyPr>
            <a:normAutofit/>
          </a:bodyPr>
          <a:lstStyle/>
          <a:p>
            <a:pPr eaLnBrk="1" hangingPunct="1">
              <a:lnSpc>
                <a:spcPct val="80000"/>
              </a:lnSpc>
            </a:pPr>
            <a:r>
              <a:rPr lang="en-US" sz="2700" dirty="0"/>
              <a:t>Recent projects</a:t>
            </a:r>
          </a:p>
          <a:p>
            <a:pPr lvl="1" eaLnBrk="1" hangingPunct="1">
              <a:lnSpc>
                <a:spcPct val="80000"/>
              </a:lnSpc>
            </a:pPr>
            <a:r>
              <a:rPr lang="en-US" sz="2400" dirty="0"/>
              <a:t>EXPLODE: a storage system model checker</a:t>
            </a:r>
          </a:p>
          <a:p>
            <a:pPr lvl="2" eaLnBrk="1" hangingPunct="1">
              <a:lnSpc>
                <a:spcPct val="80000"/>
              </a:lnSpc>
            </a:pPr>
            <a:r>
              <a:rPr lang="en-US" sz="2000" dirty="0"/>
              <a:t>Invented a checking architecture that reduces the manual overhead of model checking by several orders of magnitude</a:t>
            </a:r>
          </a:p>
          <a:p>
            <a:pPr lvl="2" eaLnBrk="1" hangingPunct="1">
              <a:lnSpc>
                <a:spcPct val="80000"/>
              </a:lnSpc>
            </a:pPr>
            <a:r>
              <a:rPr lang="en-US" sz="2000" dirty="0"/>
              <a:t>Result: 70+ serious bugs (e.g. loss of all user data) in well-tested, widely-used storage systems (e.g. Linux file systems); many led to immediate patches</a:t>
            </a:r>
          </a:p>
          <a:p>
            <a:pPr lvl="1" eaLnBrk="1" hangingPunct="1">
              <a:lnSpc>
                <a:spcPct val="80000"/>
              </a:lnSpc>
            </a:pPr>
            <a:r>
              <a:rPr lang="en-US" sz="2400" dirty="0"/>
              <a:t>Detecting security holes using static analysis and symbolic execution</a:t>
            </a:r>
          </a:p>
          <a:p>
            <a:pPr lvl="2" eaLnBrk="1" hangingPunct="1">
              <a:lnSpc>
                <a:spcPct val="80000"/>
              </a:lnSpc>
            </a:pPr>
            <a:r>
              <a:rPr lang="en-US" sz="2000" dirty="0"/>
              <a:t>Result: 40+ Linux security holes; many led to immediate patches</a:t>
            </a:r>
          </a:p>
          <a:p>
            <a:pPr eaLnBrk="1" hangingPunct="1">
              <a:lnSpc>
                <a:spcPct val="80000"/>
              </a:lnSpc>
            </a:pPr>
            <a:r>
              <a:rPr lang="en-US" sz="2700" dirty="0"/>
              <a:t>Current projects</a:t>
            </a:r>
          </a:p>
          <a:p>
            <a:pPr lvl="1" eaLnBrk="1" hangingPunct="1">
              <a:lnSpc>
                <a:spcPct val="80000"/>
              </a:lnSpc>
            </a:pPr>
            <a:r>
              <a:rPr lang="en-US" sz="2400" dirty="0"/>
              <a:t>Model checking large distributed systems</a:t>
            </a:r>
          </a:p>
          <a:p>
            <a:pPr lvl="2" eaLnBrk="1" hangingPunct="1">
              <a:lnSpc>
                <a:spcPct val="80000"/>
              </a:lnSpc>
            </a:pPr>
            <a:r>
              <a:rPr lang="en-US" sz="2000" dirty="0"/>
              <a:t>Initial result: 28 bugs in a Microsoft production system running on top of 100K machines</a:t>
            </a:r>
          </a:p>
          <a:p>
            <a:pPr lvl="1" eaLnBrk="1" hangingPunct="1">
              <a:lnSpc>
                <a:spcPct val="80000"/>
              </a:lnSpc>
            </a:pPr>
            <a:r>
              <a:rPr lang="en-US" sz="2400" dirty="0"/>
              <a:t>Repairing software by avoiding buggy executions</a:t>
            </a:r>
          </a:p>
        </p:txBody>
      </p:sp>
      <p:sp>
        <p:nvSpPr>
          <p:cNvPr id="4" name="TextBox 3"/>
          <p:cNvSpPr txBox="1"/>
          <p:nvPr/>
        </p:nvSpPr>
        <p:spPr>
          <a:xfrm>
            <a:off x="0" y="0"/>
            <a:ext cx="1399016" cy="369332"/>
          </a:xfrm>
          <a:prstGeom prst="rect">
            <a:avLst/>
          </a:prstGeom>
          <a:noFill/>
        </p:spPr>
        <p:txBody>
          <a:bodyPr wrap="none" rtlCol="0">
            <a:spAutoFit/>
          </a:bodyPr>
          <a:lstStyle/>
          <a:p>
            <a:r>
              <a:rPr lang="en-US" dirty="0" err="1" smtClean="0"/>
              <a:t>Junfeng</a:t>
            </a:r>
            <a:r>
              <a:rPr lang="en-US" dirty="0" smtClean="0"/>
              <a:t> Yang</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Autofit/>
          </a:bodyPr>
          <a:lstStyle/>
          <a:p>
            <a:r>
              <a:rPr lang="en-US" sz="2800" dirty="0" smtClean="0">
                <a:solidFill>
                  <a:srgbClr val="1F497D"/>
                </a:solidFill>
              </a:rPr>
              <a:t>How To Network Virtual Machines &amp; Clouds</a:t>
            </a:r>
          </a:p>
        </p:txBody>
      </p:sp>
      <p:sp>
        <p:nvSpPr>
          <p:cNvPr id="15363" name="Content Placeholder 2"/>
          <p:cNvSpPr>
            <a:spLocks noGrp="1"/>
          </p:cNvSpPr>
          <p:nvPr>
            <p:ph idx="1"/>
          </p:nvPr>
        </p:nvSpPr>
        <p:spPr>
          <a:xfrm>
            <a:off x="457200" y="1295400"/>
            <a:ext cx="8534400" cy="4830763"/>
          </a:xfrm>
        </p:spPr>
        <p:txBody>
          <a:bodyPr>
            <a:normAutofit fontScale="77500" lnSpcReduction="20000"/>
          </a:bodyPr>
          <a:lstStyle/>
          <a:p>
            <a:r>
              <a:rPr lang="en-US" sz="2800" dirty="0" smtClean="0">
                <a:ea typeface="Arial Narrow" pitchFamily="-106" charset="0"/>
                <a:cs typeface="Arial Narrow" pitchFamily="-106" charset="0"/>
              </a:rPr>
              <a:t>(Some of) The Problems:</a:t>
            </a:r>
          </a:p>
          <a:p>
            <a:pPr lvl="1"/>
            <a:r>
              <a:rPr lang="en-US" dirty="0" err="1" smtClean="0">
                <a:ea typeface="Arial Narrow" pitchFamily="-106" charset="0"/>
                <a:cs typeface="Arial Narrow" pitchFamily="-106" charset="0"/>
              </a:rPr>
              <a:t>VMs</a:t>
            </a:r>
            <a:r>
              <a:rPr lang="en-US" dirty="0" smtClean="0">
                <a:ea typeface="Arial Narrow" pitchFamily="-106" charset="0"/>
                <a:cs typeface="Arial Narrow" pitchFamily="-106" charset="0"/>
              </a:rPr>
              <a:t> are mobile </a:t>
            </a:r>
            <a:r>
              <a:rPr lang="en-US" dirty="0" err="1" smtClean="0">
                <a:ea typeface="Arial Narrow" pitchFamily="-106" charset="0"/>
                <a:cs typeface="Arial Narrow" pitchFamily="-106" charset="0"/>
                <a:sym typeface="Wingdings" pitchFamily="-106" charset="2"/>
              </a:rPr>
              <a:t></a:t>
            </a:r>
            <a:r>
              <a:rPr lang="en-US" dirty="0" smtClean="0">
                <a:ea typeface="Arial Narrow" pitchFamily="-106" charset="0"/>
                <a:cs typeface="Arial Narrow" pitchFamily="-106" charset="0"/>
                <a:sym typeface="Wingdings" pitchFamily="-106" charset="2"/>
              </a:rPr>
              <a:t> How do we handle mobile servers?</a:t>
            </a:r>
          </a:p>
          <a:p>
            <a:pPr lvl="2"/>
            <a:r>
              <a:rPr lang="en-US" dirty="0" smtClean="0">
                <a:ea typeface="Arial Narrow" pitchFamily="-106" charset="0"/>
                <a:cs typeface="Arial Narrow" pitchFamily="-106" charset="0"/>
                <a:sym typeface="Wingdings" pitchFamily="-106" charset="2"/>
              </a:rPr>
              <a:t>E.g., IP addressing; DNS resolution; security; maintaining sessions..</a:t>
            </a:r>
          </a:p>
          <a:p>
            <a:pPr lvl="1"/>
            <a:r>
              <a:rPr lang="en-US" dirty="0" err="1" smtClean="0">
                <a:ea typeface="Arial Narrow" pitchFamily="-106" charset="0"/>
                <a:cs typeface="Arial Narrow" pitchFamily="-106" charset="0"/>
                <a:sym typeface="Wingdings" pitchFamily="-106" charset="2"/>
              </a:rPr>
              <a:t>VMs</a:t>
            </a:r>
            <a:r>
              <a:rPr lang="en-US" dirty="0" smtClean="0">
                <a:ea typeface="Arial Narrow" pitchFamily="-106" charset="0"/>
                <a:cs typeface="Arial Narrow" pitchFamily="-106" charset="0"/>
                <a:sym typeface="Wingdings" pitchFamily="-106" charset="2"/>
              </a:rPr>
              <a:t> share physical LAN NIC </a:t>
            </a:r>
            <a:r>
              <a:rPr lang="en-US" dirty="0" err="1" smtClean="0">
                <a:ea typeface="Arial Narrow" pitchFamily="-106" charset="0"/>
                <a:cs typeface="Arial Narrow" pitchFamily="-106" charset="0"/>
                <a:sym typeface="Wingdings" pitchFamily="-106" charset="2"/>
              </a:rPr>
              <a:t></a:t>
            </a:r>
            <a:r>
              <a:rPr lang="en-US" dirty="0" smtClean="0">
                <a:ea typeface="Arial Narrow" pitchFamily="-106" charset="0"/>
                <a:cs typeface="Arial Narrow" pitchFamily="-106" charset="0"/>
                <a:sym typeface="Wingdings" pitchFamily="-106" charset="2"/>
              </a:rPr>
              <a:t> How do we manage </a:t>
            </a:r>
            <a:r>
              <a:rPr lang="en-US" dirty="0" err="1" smtClean="0">
                <a:ea typeface="Arial Narrow" pitchFamily="-106" charset="0"/>
                <a:cs typeface="Arial Narrow" pitchFamily="-106" charset="0"/>
                <a:sym typeface="Wingdings" pitchFamily="-106" charset="2"/>
              </a:rPr>
              <a:t>QoS</a:t>
            </a:r>
            <a:r>
              <a:rPr lang="en-US" dirty="0" smtClean="0">
                <a:ea typeface="Arial Narrow" pitchFamily="-106" charset="0"/>
                <a:cs typeface="Arial Narrow" pitchFamily="-106" charset="0"/>
                <a:sym typeface="Wingdings" pitchFamily="-106" charset="2"/>
              </a:rPr>
              <a:t>?</a:t>
            </a:r>
          </a:p>
          <a:p>
            <a:pPr lvl="1"/>
            <a:r>
              <a:rPr lang="en-US" dirty="0" err="1" smtClean="0">
                <a:ea typeface="Arial Narrow" pitchFamily="-106" charset="0"/>
                <a:cs typeface="Arial Narrow" pitchFamily="-106" charset="0"/>
                <a:sym typeface="Wingdings" pitchFamily="-106" charset="2"/>
              </a:rPr>
              <a:t>VMs</a:t>
            </a:r>
            <a:r>
              <a:rPr lang="en-US" dirty="0" smtClean="0">
                <a:ea typeface="Arial Narrow" pitchFamily="-106" charset="0"/>
                <a:cs typeface="Arial Narrow" pitchFamily="-106" charset="0"/>
                <a:sym typeface="Wingdings" pitchFamily="-106" charset="2"/>
              </a:rPr>
              <a:t> increase stack inefficiencies </a:t>
            </a:r>
            <a:r>
              <a:rPr lang="en-US" dirty="0" err="1" smtClean="0">
                <a:ea typeface="Arial Narrow" pitchFamily="-106" charset="0"/>
                <a:cs typeface="Arial Narrow" pitchFamily="-106" charset="0"/>
                <a:sym typeface="Wingdings" pitchFamily="-106" charset="2"/>
              </a:rPr>
              <a:t></a:t>
            </a:r>
            <a:r>
              <a:rPr lang="en-US" dirty="0" smtClean="0">
                <a:ea typeface="Arial Narrow" pitchFamily="-106" charset="0"/>
                <a:cs typeface="Arial Narrow" pitchFamily="-106" charset="0"/>
                <a:sym typeface="Wingdings" pitchFamily="-106" charset="2"/>
              </a:rPr>
              <a:t> How do we minimize stack processing?</a:t>
            </a:r>
          </a:p>
          <a:p>
            <a:pPr lvl="1">
              <a:buFont typeface="Arial" pitchFamily="-106" charset="0"/>
              <a:buNone/>
            </a:pPr>
            <a:endParaRPr lang="en-US" dirty="0" smtClean="0">
              <a:sym typeface="Wingdings" pitchFamily="-106" charset="2"/>
            </a:endParaRPr>
          </a:p>
          <a:p>
            <a:r>
              <a:rPr lang="en-US" sz="2800" dirty="0" smtClean="0">
                <a:ea typeface="Arial Narrow" pitchFamily="-106" charset="0"/>
                <a:cs typeface="Arial Narrow" pitchFamily="-106" charset="0"/>
                <a:sym typeface="Wingdings" pitchFamily="-106" charset="2"/>
              </a:rPr>
              <a:t>Approach: extend layer-2.5 to the VM/Cloud</a:t>
            </a:r>
          </a:p>
          <a:p>
            <a:pPr lvl="1"/>
            <a:r>
              <a:rPr lang="en-US" dirty="0" smtClean="0">
                <a:ea typeface="Arial Narrow" pitchFamily="-106" charset="0"/>
                <a:cs typeface="Arial Narrow" pitchFamily="-106" charset="0"/>
                <a:sym typeface="Wingdings" pitchFamily="-106" charset="2"/>
              </a:rPr>
              <a:t>Resolve the problems at layer-2.5 and protect the IP layer &amp; stack above</a:t>
            </a:r>
          </a:p>
          <a:p>
            <a:pPr lvl="1"/>
            <a:r>
              <a:rPr lang="en-US" dirty="0" smtClean="0">
                <a:ea typeface="Arial Narrow" pitchFamily="-106" charset="0"/>
                <a:cs typeface="Arial Narrow" pitchFamily="-106" charset="0"/>
                <a:sym typeface="Wingdings" pitchFamily="-106" charset="2"/>
              </a:rPr>
              <a:t>Mobility: use label-switching for mobile paths to virtual IP addresses</a:t>
            </a:r>
          </a:p>
          <a:p>
            <a:pPr lvl="1"/>
            <a:r>
              <a:rPr lang="en-US" dirty="0" smtClean="0">
                <a:ea typeface="Arial Narrow" pitchFamily="-106" charset="0"/>
                <a:cs typeface="Arial Narrow" pitchFamily="-106" charset="0"/>
                <a:sym typeface="Wingdings" pitchFamily="-106" charset="2"/>
              </a:rPr>
              <a:t>Bandwidth sharing: manage </a:t>
            </a:r>
            <a:r>
              <a:rPr lang="en-US" dirty="0" err="1" smtClean="0">
                <a:ea typeface="Arial Narrow" pitchFamily="-106" charset="0"/>
                <a:cs typeface="Arial Narrow" pitchFamily="-106" charset="0"/>
                <a:sym typeface="Wingdings" pitchFamily="-106" charset="2"/>
              </a:rPr>
              <a:t>QoS</a:t>
            </a:r>
            <a:r>
              <a:rPr lang="en-US" dirty="0" smtClean="0">
                <a:ea typeface="Arial Narrow" pitchFamily="-106" charset="0"/>
                <a:cs typeface="Arial Narrow" pitchFamily="-106" charset="0"/>
                <a:sym typeface="Wingdings" pitchFamily="-106" charset="2"/>
              </a:rPr>
              <a:t> of layer 2.5 paths</a:t>
            </a:r>
          </a:p>
          <a:p>
            <a:pPr lvl="1"/>
            <a:r>
              <a:rPr lang="en-US" dirty="0" smtClean="0">
                <a:ea typeface="Arial Narrow" pitchFamily="-106" charset="0"/>
                <a:cs typeface="Arial Narrow" pitchFamily="-106" charset="0"/>
                <a:sym typeface="Wingdings" pitchFamily="-106" charset="2"/>
              </a:rPr>
              <a:t>Stack efficiency: offload stack processing &amp; route directly to applications</a:t>
            </a:r>
            <a:endParaRPr lang="en-US" dirty="0" smtClean="0">
              <a:sym typeface="Wingdings" pitchFamily="-106" charset="2"/>
            </a:endParaRPr>
          </a:p>
          <a:p>
            <a:pPr lvl="1"/>
            <a:endParaRPr lang="en-US" dirty="0" smtClean="0">
              <a:sym typeface="Wingdings" pitchFamily="-106" charset="2"/>
            </a:endParaRPr>
          </a:p>
          <a:p>
            <a:pPr lvl="1"/>
            <a:endParaRPr lang="en-US" dirty="0" smtClean="0">
              <a:sym typeface="Wingdings" pitchFamily="-106" charset="2"/>
            </a:endParaRPr>
          </a:p>
          <a:p>
            <a:pPr lvl="1"/>
            <a:endParaRPr lang="en-US" dirty="0" smtClean="0"/>
          </a:p>
        </p:txBody>
      </p:sp>
      <p:sp>
        <p:nvSpPr>
          <p:cNvPr id="5" name="TextBox 4"/>
          <p:cNvSpPr txBox="1"/>
          <p:nvPr/>
        </p:nvSpPr>
        <p:spPr>
          <a:xfrm>
            <a:off x="0" y="0"/>
            <a:ext cx="1636836" cy="369332"/>
          </a:xfrm>
          <a:prstGeom prst="rect">
            <a:avLst/>
          </a:prstGeom>
          <a:noFill/>
        </p:spPr>
        <p:txBody>
          <a:bodyPr wrap="none" rtlCol="0">
            <a:spAutoFit/>
          </a:bodyPr>
          <a:lstStyle/>
          <a:p>
            <a:r>
              <a:rPr lang="en-US" dirty="0" smtClean="0"/>
              <a:t>Yechiam Yemini</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0066"/>
          </a:solidFill>
        </p:spPr>
        <p:txBody>
          <a:bodyPr/>
          <a:lstStyle/>
          <a:p>
            <a:r>
              <a:rPr lang="en-US" dirty="0" smtClean="0">
                <a:solidFill>
                  <a:srgbClr val="1F497D"/>
                </a:solidFill>
              </a:rPr>
              <a:t>Systems</a:t>
            </a:r>
            <a:endParaRPr lang="en-US" dirty="0">
              <a:solidFill>
                <a:srgbClr val="1F497D"/>
              </a:solidFill>
            </a:endParaRPr>
          </a:p>
        </p:txBody>
      </p:sp>
      <p:graphicFrame>
        <p:nvGraphicFramePr>
          <p:cNvPr id="6" name="Content Placeholder 5"/>
          <p:cNvGraphicFramePr>
            <a:graphicFrameLocks noGrp="1"/>
          </p:cNvGraphicFramePr>
          <p:nvPr>
            <p:ph idx="1"/>
          </p:nvPr>
        </p:nvGraphicFramePr>
        <p:xfrm>
          <a:off x="457200" y="1600200"/>
          <a:ext cx="8229600" cy="3662679"/>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Henning</a:t>
                      </a:r>
                      <a:r>
                        <a:rPr lang="en-US" baseline="0" dirty="0" smtClean="0"/>
                        <a:t> Schulzrinne</a:t>
                      </a:r>
                      <a:endParaRPr lang="en-US" dirty="0"/>
                    </a:p>
                  </a:txBody>
                  <a:tcPr/>
                </a:tc>
                <a:tc>
                  <a:txBody>
                    <a:bodyPr/>
                    <a:lstStyle/>
                    <a:p>
                      <a:r>
                        <a:rPr lang="en-US" i="1" dirty="0" smtClean="0"/>
                        <a:t>Location-aware</a:t>
                      </a:r>
                      <a:r>
                        <a:rPr lang="en-US" i="1" baseline="0" dirty="0" smtClean="0"/>
                        <a:t> and programmable multimedia applications</a:t>
                      </a:r>
                      <a:r>
                        <a:rPr lang="en-US" baseline="0" dirty="0" smtClean="0"/>
                        <a:t>; programmable Internet architectures; network fault discovery; disruption-tolerant networks</a:t>
                      </a:r>
                      <a:endParaRPr lang="en-US" dirty="0"/>
                    </a:p>
                  </a:txBody>
                  <a:tcPr/>
                </a:tc>
              </a:tr>
              <a:tr h="370840">
                <a:tc>
                  <a:txBody>
                    <a:bodyPr/>
                    <a:lstStyle/>
                    <a:p>
                      <a:r>
                        <a:rPr lang="en-US" dirty="0" smtClean="0"/>
                        <a:t>Sal </a:t>
                      </a:r>
                      <a:r>
                        <a:rPr lang="en-US" dirty="0" err="1" smtClean="0"/>
                        <a:t>Stolfo</a:t>
                      </a:r>
                      <a:endParaRPr lang="en-US" dirty="0"/>
                    </a:p>
                  </a:txBody>
                  <a:tcPr/>
                </a:tc>
                <a:tc>
                  <a:txBody>
                    <a:bodyPr/>
                    <a:lstStyle/>
                    <a:p>
                      <a:r>
                        <a:rPr lang="en-US" sz="1800" i="1" kern="1200" dirty="0" smtClean="0">
                          <a:solidFill>
                            <a:schemeClr val="dk1"/>
                          </a:solidFill>
                          <a:latin typeface="+mn-lt"/>
                          <a:ea typeface="+mn-ea"/>
                          <a:cs typeface="+mn-cs"/>
                        </a:rPr>
                        <a:t>Insider threat:</a:t>
                      </a:r>
                      <a:r>
                        <a:rPr lang="en-US" sz="1800" kern="1200" dirty="0" smtClean="0">
                          <a:solidFill>
                            <a:schemeClr val="dk1"/>
                          </a:solidFill>
                          <a:latin typeface="+mn-lt"/>
                          <a:ea typeface="+mn-ea"/>
                          <a:cs typeface="+mn-cs"/>
                        </a:rPr>
                        <a:t> characterize desirable properties of decoys guiding the implementation and generation of "decoy documents" for a trap-based defense system and implement a web page for distributing user-generated decoy documents with embedded "beacons" to identify insider break-ins and attempts to </a:t>
                      </a:r>
                      <a:r>
                        <a:rPr lang="en-US" sz="1800" kern="1200" dirty="0" err="1" smtClean="0">
                          <a:solidFill>
                            <a:schemeClr val="dk1"/>
                          </a:solidFill>
                          <a:latin typeface="+mn-lt"/>
                          <a:ea typeface="+mn-ea"/>
                          <a:cs typeface="+mn-cs"/>
                        </a:rPr>
                        <a:t>exfiltrate</a:t>
                      </a:r>
                      <a:r>
                        <a:rPr lang="en-US" sz="1800" kern="1200" dirty="0" smtClean="0">
                          <a:solidFill>
                            <a:schemeClr val="dk1"/>
                          </a:solidFill>
                          <a:latin typeface="+mn-lt"/>
                          <a:ea typeface="+mn-ea"/>
                          <a:cs typeface="+mn-cs"/>
                        </a:rPr>
                        <a:t> sensitive information.</a:t>
                      </a:r>
                      <a:endParaRPr lang="en-US" dirty="0"/>
                    </a:p>
                  </a:txBody>
                  <a:tcPr/>
                </a:tc>
              </a:tr>
              <a:tr h="370840">
                <a:tc>
                  <a:txBody>
                    <a:bodyPr/>
                    <a:lstStyle/>
                    <a:p>
                      <a:r>
                        <a:rPr lang="en-US" dirty="0" err="1" smtClean="0"/>
                        <a:t>Junfeng</a:t>
                      </a:r>
                      <a:r>
                        <a:rPr lang="en-US" baseline="0" dirty="0" smtClean="0"/>
                        <a:t> Yang</a:t>
                      </a:r>
                      <a:endParaRPr lang="en-US" dirty="0"/>
                    </a:p>
                  </a:txBody>
                  <a:tcPr/>
                </a:tc>
                <a:tc>
                  <a:txBody>
                    <a:bodyPr/>
                    <a:lstStyle/>
                    <a:p>
                      <a:r>
                        <a:rPr lang="en-US" sz="1800" kern="1200" dirty="0" smtClean="0">
                          <a:solidFill>
                            <a:schemeClr val="dk1"/>
                          </a:solidFill>
                          <a:latin typeface="+mn-lt"/>
                          <a:ea typeface="+mn-ea"/>
                          <a:cs typeface="+mn-cs"/>
                        </a:rPr>
                        <a:t>Effective, scalable techniques for detecting, debugging, and fixing software errors.</a:t>
                      </a:r>
                      <a:endParaRPr lang="en-US" dirty="0"/>
                    </a:p>
                  </a:txBody>
                  <a:tcPr/>
                </a:tc>
              </a:tr>
              <a:tr h="370840">
                <a:tc>
                  <a:txBody>
                    <a:bodyPr/>
                    <a:lstStyle/>
                    <a:p>
                      <a:r>
                        <a:rPr lang="en-US" dirty="0" err="1" smtClean="0"/>
                        <a:t>Yechiam</a:t>
                      </a:r>
                      <a:r>
                        <a:rPr lang="en-US" dirty="0" smtClean="0"/>
                        <a:t> Yemini</a:t>
                      </a:r>
                      <a:endParaRPr lang="en-US" dirty="0"/>
                    </a:p>
                  </a:txBody>
                  <a:tcPr/>
                </a:tc>
                <a:tc>
                  <a:txBody>
                    <a:bodyPr/>
                    <a:lstStyle/>
                    <a:p>
                      <a:r>
                        <a:rPr lang="en-US" sz="1800" kern="1200" dirty="0" smtClean="0">
                          <a:solidFill>
                            <a:schemeClr val="dk1"/>
                          </a:solidFill>
                          <a:latin typeface="+mn-lt"/>
                          <a:ea typeface="+mn-ea"/>
                          <a:cs typeface="+mn-cs"/>
                        </a:rPr>
                        <a:t>A layer 2.5 approach to network virtual machines &amp; clouds.</a:t>
                      </a:r>
                      <a:endParaRPr lang="en-US" dirty="0"/>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33"/>
          </a:solidFill>
        </p:spPr>
        <p:txBody>
          <a:bodyPr/>
          <a:lstStyle/>
          <a:p>
            <a:r>
              <a:rPr lang="en-US" dirty="0" smtClean="0">
                <a:solidFill>
                  <a:srgbClr val="1F497D"/>
                </a:solidFill>
              </a:rPr>
              <a:t>Making Sense of Data</a:t>
            </a:r>
            <a:endParaRPr lang="en-US" dirty="0">
              <a:solidFill>
                <a:srgbClr val="1F497D"/>
              </a:solidFill>
            </a:endParaRPr>
          </a:p>
        </p:txBody>
      </p:sp>
      <p:graphicFrame>
        <p:nvGraphicFramePr>
          <p:cNvPr id="4" name="Content Placeholder 5"/>
          <p:cNvGraphicFramePr>
            <a:graphicFrameLocks/>
          </p:cNvGraphicFramePr>
          <p:nvPr/>
        </p:nvGraphicFramePr>
        <p:xfrm>
          <a:off x="457200" y="1600200"/>
          <a:ext cx="8229600" cy="2834639"/>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Luis </a:t>
                      </a:r>
                      <a:r>
                        <a:rPr lang="en-US" dirty="0" err="1" smtClean="0"/>
                        <a:t>Gravano</a:t>
                      </a:r>
                      <a:endParaRPr lang="en-US" dirty="0"/>
                    </a:p>
                  </a:txBody>
                  <a:tcPr/>
                </a:tc>
                <a:tc>
                  <a:txBody>
                    <a:bodyPr/>
                    <a:lstStyle/>
                    <a:p>
                      <a:r>
                        <a:rPr lang="en-US" sz="1800" kern="1200" dirty="0" smtClean="0">
                          <a:solidFill>
                            <a:schemeClr val="dk1"/>
                          </a:solidFill>
                          <a:latin typeface="+mn-lt"/>
                          <a:ea typeface="+mn-ea"/>
                          <a:cs typeface="+mn-cs"/>
                        </a:rPr>
                        <a:t>Databases and information retrieval, interpreted broadly and across unstructured, semi-structured, and structured data</a:t>
                      </a:r>
                      <a:endParaRPr lang="en-US" dirty="0"/>
                    </a:p>
                  </a:txBody>
                  <a:tcPr/>
                </a:tc>
              </a:tr>
              <a:tr h="370840">
                <a:tc>
                  <a:txBody>
                    <a:bodyPr/>
                    <a:lstStyle/>
                    <a:p>
                      <a:r>
                        <a:rPr lang="en-US" dirty="0" smtClean="0"/>
                        <a:t>Tony </a:t>
                      </a:r>
                      <a:r>
                        <a:rPr lang="en-US" dirty="0" err="1" smtClean="0"/>
                        <a:t>Jebara</a:t>
                      </a:r>
                      <a:endParaRPr lang="en-US" dirty="0"/>
                    </a:p>
                  </a:txBody>
                  <a:tcPr/>
                </a:tc>
                <a:tc>
                  <a:txBody>
                    <a:bodyPr/>
                    <a:lstStyle/>
                    <a:p>
                      <a:r>
                        <a:rPr lang="en-US" sz="1800" kern="1200" dirty="0" smtClean="0">
                          <a:solidFill>
                            <a:schemeClr val="dk1"/>
                          </a:solidFill>
                          <a:latin typeface="+mn-lt"/>
                          <a:ea typeface="+mn-ea"/>
                          <a:cs typeface="+mn-cs"/>
                        </a:rPr>
                        <a:t>Machine Learning using graphs and matching with applications in social networks, spatiotemporal data, web data and image data.</a:t>
                      </a:r>
                      <a:endParaRPr lang="en-US" dirty="0"/>
                    </a:p>
                  </a:txBody>
                  <a:tcPr/>
                </a:tc>
              </a:tr>
              <a:tr h="370840">
                <a:tc>
                  <a:txBody>
                    <a:bodyPr/>
                    <a:lstStyle/>
                    <a:p>
                      <a:r>
                        <a:rPr lang="en-US" dirty="0" err="1" smtClean="0"/>
                        <a:t>Itsik</a:t>
                      </a:r>
                      <a:r>
                        <a:rPr lang="en-US" baseline="0" dirty="0" smtClean="0"/>
                        <a:t> </a:t>
                      </a:r>
                      <a:r>
                        <a:rPr lang="en-US" baseline="0" dirty="0" err="1" smtClean="0"/>
                        <a:t>Pe’er</a:t>
                      </a:r>
                      <a:endParaRPr lang="en-US" dirty="0"/>
                    </a:p>
                  </a:txBody>
                  <a:tcPr/>
                </a:tc>
                <a:tc>
                  <a:txBody>
                    <a:bodyPr/>
                    <a:lstStyle/>
                    <a:p>
                      <a:r>
                        <a:rPr lang="en-US" sz="1800" kern="1200" dirty="0" smtClean="0">
                          <a:solidFill>
                            <a:schemeClr val="dk1"/>
                          </a:solidFill>
                          <a:latin typeface="+mn-lt"/>
                          <a:ea typeface="+mn-ea"/>
                          <a:cs typeface="+mn-cs"/>
                        </a:rPr>
                        <a:t>Computational methods for modeling </a:t>
                      </a:r>
                      <a:r>
                        <a:rPr lang="en-US" sz="1800" i="1" kern="1200" dirty="0" smtClean="0">
                          <a:solidFill>
                            <a:schemeClr val="dk1"/>
                          </a:solidFill>
                          <a:latin typeface="+mn-lt"/>
                          <a:ea typeface="+mn-ea"/>
                          <a:cs typeface="+mn-cs"/>
                        </a:rPr>
                        <a:t>DNA-sequence variation </a:t>
                      </a:r>
                      <a:r>
                        <a:rPr lang="en-US" sz="1800" kern="1200" dirty="0" smtClean="0">
                          <a:solidFill>
                            <a:schemeClr val="dk1"/>
                          </a:solidFill>
                          <a:latin typeface="+mn-lt"/>
                          <a:ea typeface="+mn-ea"/>
                          <a:cs typeface="+mn-cs"/>
                        </a:rPr>
                        <a:t>within species and populations</a:t>
                      </a:r>
                      <a:endParaRPr lang="en-US" dirty="0"/>
                    </a:p>
                  </a:txBody>
                  <a:tcPr/>
                </a:tc>
              </a:tr>
              <a:tr h="370840">
                <a:tc>
                  <a:txBody>
                    <a:bodyPr/>
                    <a:lstStyle/>
                    <a:p>
                      <a:r>
                        <a:rPr lang="en-US" dirty="0" smtClean="0"/>
                        <a:t>Ken</a:t>
                      </a:r>
                      <a:r>
                        <a:rPr lang="en-US" baseline="0" dirty="0" smtClean="0"/>
                        <a:t> Ross</a:t>
                      </a:r>
                      <a:endParaRPr lang="en-US" dirty="0"/>
                    </a:p>
                  </a:txBody>
                  <a:tcPr/>
                </a:tc>
                <a:tc>
                  <a:txBody>
                    <a:bodyPr/>
                    <a:lstStyle/>
                    <a:p>
                      <a:r>
                        <a:rPr lang="en-US" sz="1800" kern="1200" dirty="0" smtClean="0">
                          <a:solidFill>
                            <a:schemeClr val="dk1"/>
                          </a:solidFill>
                          <a:latin typeface="+mn-lt"/>
                          <a:ea typeface="+mn-ea"/>
                          <a:cs typeface="+mn-cs"/>
                        </a:rPr>
                        <a:t>Designing database systems to take advantage of modern </a:t>
                      </a:r>
                      <a:r>
                        <a:rPr lang="en-US" sz="1800" kern="1200" dirty="0" err="1" smtClean="0">
                          <a:solidFill>
                            <a:schemeClr val="dk1"/>
                          </a:solidFill>
                          <a:latin typeface="+mn-lt"/>
                          <a:ea typeface="+mn-ea"/>
                          <a:cs typeface="+mn-cs"/>
                        </a:rPr>
                        <a:t>multicore</a:t>
                      </a:r>
                      <a:r>
                        <a:rPr lang="en-US" sz="1800" kern="1200" dirty="0" smtClean="0">
                          <a:solidFill>
                            <a:schemeClr val="dk1"/>
                          </a:solidFill>
                          <a:latin typeface="+mn-lt"/>
                          <a:ea typeface="+mn-ea"/>
                          <a:cs typeface="+mn-cs"/>
                        </a:rPr>
                        <a:t> hardware.</a:t>
                      </a:r>
                      <a:endParaRPr lang="en-US" dirty="0"/>
                    </a:p>
                  </a:txBody>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solidFill>
                  <a:srgbClr val="1F497D"/>
                </a:solidFill>
              </a:rPr>
              <a:t>Interacting with Humans</a:t>
            </a:r>
            <a:endParaRPr lang="en-US" dirty="0">
              <a:solidFill>
                <a:srgbClr val="1F497D"/>
              </a:solidFill>
            </a:endParaRPr>
          </a:p>
        </p:txBody>
      </p:sp>
      <p:graphicFrame>
        <p:nvGraphicFramePr>
          <p:cNvPr id="4" name="Content Placeholder 5"/>
          <p:cNvGraphicFramePr>
            <a:graphicFrameLocks/>
          </p:cNvGraphicFramePr>
          <p:nvPr/>
        </p:nvGraphicFramePr>
        <p:xfrm>
          <a:off x="457200" y="1600200"/>
          <a:ext cx="8229600" cy="1381760"/>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Steve </a:t>
                      </a:r>
                      <a:r>
                        <a:rPr lang="en-US" dirty="0" err="1" smtClean="0"/>
                        <a:t>Feiner</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Human-computer interaction in 2D and 3D: augmented reality, mobile and wearable, multimodal</a:t>
                      </a:r>
                      <a:r>
                        <a:rPr lang="en-US" sz="1800" kern="1200" dirty="0">
                          <a:solidFill>
                            <a:schemeClr val="dk1"/>
                          </a:solidFill>
                          <a:latin typeface="+mn-lt"/>
                          <a:ea typeface="+mn-ea"/>
                          <a:cs typeface="+mn-cs"/>
                        </a:rPr>
                        <a:t>.</a:t>
                      </a:r>
                      <a:endParaRPr lang="en-US" dirty="0" smtClean="0"/>
                    </a:p>
                  </a:txBody>
                  <a:tcPr/>
                </a:tc>
              </a:tr>
              <a:tr h="370840">
                <a:tc>
                  <a:txBody>
                    <a:bodyPr/>
                    <a:lstStyle/>
                    <a:p>
                      <a:r>
                        <a:rPr lang="en-US" dirty="0" smtClean="0"/>
                        <a:t>Julia</a:t>
                      </a:r>
                      <a:r>
                        <a:rPr lang="en-US" baseline="0" dirty="0" smtClean="0"/>
                        <a:t> Hirschberg</a:t>
                      </a:r>
                      <a:endParaRPr lang="en-US" dirty="0"/>
                    </a:p>
                  </a:txBody>
                  <a:tcPr/>
                </a:tc>
                <a:tc>
                  <a:txBody>
                    <a:bodyPr/>
                    <a:lstStyle/>
                    <a:p>
                      <a:r>
                        <a:rPr lang="en-US" dirty="0" smtClean="0"/>
                        <a:t>Natural</a:t>
                      </a:r>
                      <a:r>
                        <a:rPr lang="en-US" baseline="0" dirty="0" smtClean="0"/>
                        <a:t> language processing.</a:t>
                      </a:r>
                      <a:endParaRPr lang="en-US" dirty="0"/>
                    </a:p>
                  </a:txBody>
                  <a:tcPr/>
                </a:tc>
              </a:tr>
              <a:tr h="370840">
                <a:tc>
                  <a:txBody>
                    <a:bodyPr/>
                    <a:lstStyle/>
                    <a:p>
                      <a:r>
                        <a:rPr lang="en-US" dirty="0" smtClean="0"/>
                        <a:t>Kathy</a:t>
                      </a:r>
                      <a:r>
                        <a:rPr lang="en-US" baseline="0" dirty="0" smtClean="0"/>
                        <a:t> </a:t>
                      </a:r>
                      <a:r>
                        <a:rPr lang="en-US" baseline="0" dirty="0" err="1" smtClean="0"/>
                        <a:t>McKeown</a:t>
                      </a:r>
                      <a:endParaRPr lang="en-US" dirty="0"/>
                    </a:p>
                  </a:txBody>
                  <a:tcPr/>
                </a:tc>
                <a:tc>
                  <a:txBody>
                    <a:bodyPr/>
                    <a:lstStyle/>
                    <a:p>
                      <a:r>
                        <a:rPr lang="en-US" dirty="0" smtClean="0"/>
                        <a:t>Natural language processing.</a:t>
                      </a:r>
                      <a:endParaRPr lang="en-US" dirty="0"/>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9999"/>
          </a:solidFill>
        </p:spPr>
        <p:txBody>
          <a:bodyPr>
            <a:normAutofit fontScale="90000"/>
          </a:bodyPr>
          <a:lstStyle/>
          <a:p>
            <a:r>
              <a:rPr lang="en-US" dirty="0" smtClean="0">
                <a:solidFill>
                  <a:srgbClr val="1F497D"/>
                </a:solidFill>
              </a:rPr>
              <a:t>Interacting with the Physical World (Vision, Graphics &amp; Robotics)</a:t>
            </a:r>
            <a:endParaRPr lang="en-US" dirty="0">
              <a:solidFill>
                <a:srgbClr val="1F497D"/>
              </a:solidFill>
            </a:endParaRPr>
          </a:p>
        </p:txBody>
      </p:sp>
      <p:graphicFrame>
        <p:nvGraphicFramePr>
          <p:cNvPr id="4" name="Content Placeholder 5"/>
          <p:cNvGraphicFramePr>
            <a:graphicFrameLocks/>
          </p:cNvGraphicFramePr>
          <p:nvPr/>
        </p:nvGraphicFramePr>
        <p:xfrm>
          <a:off x="457200" y="1600200"/>
          <a:ext cx="8229600" cy="3114039"/>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Peter</a:t>
                      </a:r>
                      <a:r>
                        <a:rPr lang="en-US" baseline="0" dirty="0" smtClean="0"/>
                        <a:t> Allen</a:t>
                      </a:r>
                      <a:endParaRPr lang="en-US" dirty="0"/>
                    </a:p>
                  </a:txBody>
                  <a:tcPr/>
                </a:tc>
                <a:tc>
                  <a:txBody>
                    <a:bodyPr/>
                    <a:lstStyle/>
                    <a:p>
                      <a:pPr marL="228600" indent="-228600">
                        <a:buFont typeface="Arial"/>
                        <a:buChar char="•"/>
                      </a:pPr>
                      <a:r>
                        <a:rPr lang="en-US" sz="1800" kern="1200" dirty="0" err="1" smtClean="0">
                          <a:solidFill>
                            <a:schemeClr val="dk1"/>
                          </a:solidFill>
                          <a:latin typeface="+mn-lt"/>
                          <a:ea typeface="+mn-ea"/>
                          <a:cs typeface="+mn-cs"/>
                        </a:rPr>
                        <a:t>Graspit</a:t>
                      </a:r>
                      <a:r>
                        <a:rPr lang="en-US" sz="1800" kern="1200" dirty="0" smtClean="0">
                          <a:solidFill>
                            <a:schemeClr val="dk1"/>
                          </a:solidFill>
                          <a:latin typeface="+mn-lt"/>
                          <a:ea typeface="+mn-ea"/>
                          <a:cs typeface="+mn-cs"/>
                        </a:rPr>
                        <a:t> Simulator: Real-Time robotic grasping simulator that</a:t>
                      </a:r>
                      <a:r>
                        <a:rPr lang="en-US" sz="1800" kern="1200" baseline="0" dirty="0" smtClean="0">
                          <a:solidFill>
                            <a:schemeClr val="dk1"/>
                          </a:solidFill>
                          <a:latin typeface="+mn-lt"/>
                          <a:ea typeface="+mn-ea"/>
                          <a:cs typeface="+mn-cs"/>
                        </a:rPr>
                        <a:t> </a:t>
                      </a:r>
                      <a:r>
                        <a:rPr lang="en-US" sz="1800" kern="1200" dirty="0" smtClean="0">
                          <a:solidFill>
                            <a:schemeClr val="dk1"/>
                          </a:solidFill>
                          <a:latin typeface="+mn-lt"/>
                          <a:ea typeface="+mn-ea"/>
                          <a:cs typeface="+mn-cs"/>
                        </a:rPr>
                        <a:t>can be interfaced with robotic and prosthetic hands</a:t>
                      </a:r>
                    </a:p>
                    <a:p>
                      <a:pPr marL="228600" marR="0" indent="-228600" algn="l" defTabSz="457200" rtl="0" eaLnBrk="1" fontAlgn="auto" latinLnBrk="0" hangingPunct="1">
                        <a:lnSpc>
                          <a:spcPct val="100000"/>
                        </a:lnSpc>
                        <a:spcBef>
                          <a:spcPts val="0"/>
                        </a:spcBef>
                        <a:spcAft>
                          <a:spcPts val="0"/>
                        </a:spcAft>
                        <a:buClrTx/>
                        <a:buSzTx/>
                        <a:buFont typeface="Arial"/>
                        <a:buChar char="•"/>
                        <a:tabLst/>
                        <a:defRPr/>
                      </a:pPr>
                      <a:r>
                        <a:rPr lang="en-US" sz="1800" kern="1200" dirty="0" smtClean="0">
                          <a:solidFill>
                            <a:schemeClr val="dk1"/>
                          </a:solidFill>
                          <a:latin typeface="+mn-lt"/>
                          <a:ea typeface="+mn-ea"/>
                          <a:cs typeface="+mn-cs"/>
                        </a:rPr>
                        <a:t>Fully </a:t>
                      </a:r>
                      <a:r>
                        <a:rPr lang="en-US" sz="1800" kern="1200" dirty="0" err="1" smtClean="0">
                          <a:solidFill>
                            <a:schemeClr val="dk1"/>
                          </a:solidFill>
                          <a:latin typeface="+mn-lt"/>
                          <a:ea typeface="+mn-ea"/>
                          <a:cs typeface="+mn-cs"/>
                        </a:rPr>
                        <a:t>Insertable</a:t>
                      </a:r>
                      <a:r>
                        <a:rPr lang="en-US" sz="1800" kern="1200" dirty="0" smtClean="0">
                          <a:solidFill>
                            <a:schemeClr val="dk1"/>
                          </a:solidFill>
                          <a:latin typeface="+mn-lt"/>
                          <a:ea typeface="+mn-ea"/>
                          <a:cs typeface="+mn-cs"/>
                        </a:rPr>
                        <a:t> Surgical Imaging Device with pan/tilt/lighting for minimally invasive surgery</a:t>
                      </a:r>
                    </a:p>
                    <a:p>
                      <a:pPr marL="228600" marR="0" indent="-228600" algn="l" defTabSz="457200" rtl="0" eaLnBrk="1" fontAlgn="auto" latinLnBrk="0" hangingPunct="1">
                        <a:lnSpc>
                          <a:spcPct val="100000"/>
                        </a:lnSpc>
                        <a:spcBef>
                          <a:spcPts val="0"/>
                        </a:spcBef>
                        <a:spcAft>
                          <a:spcPts val="0"/>
                        </a:spcAft>
                        <a:buClrTx/>
                        <a:buSzTx/>
                        <a:buFont typeface="Arial"/>
                        <a:buChar char="•"/>
                        <a:tabLst>
                          <a:tab pos="228600" algn="l"/>
                        </a:tabLst>
                        <a:defRPr/>
                      </a:pPr>
                      <a:r>
                        <a:rPr lang="en-US" sz="1800" kern="1200" dirty="0" smtClean="0">
                          <a:solidFill>
                            <a:schemeClr val="dk1"/>
                          </a:solidFill>
                          <a:latin typeface="+mn-lt"/>
                          <a:ea typeface="+mn-ea"/>
                          <a:cs typeface="+mn-cs"/>
                        </a:rPr>
                        <a:t>Large Scale Automated 3D Site Modeling</a:t>
                      </a:r>
                    </a:p>
                  </a:txBody>
                  <a:tcPr/>
                </a:tc>
              </a:tr>
              <a:tr h="370840">
                <a:tc>
                  <a:txBody>
                    <a:bodyPr/>
                    <a:lstStyle/>
                    <a:p>
                      <a:r>
                        <a:rPr lang="en-US" dirty="0" smtClean="0"/>
                        <a:t>Peter </a:t>
                      </a:r>
                      <a:r>
                        <a:rPr lang="en-US" dirty="0" err="1" smtClean="0"/>
                        <a:t>Belhumeur</a:t>
                      </a:r>
                      <a:endParaRPr lang="en-US" dirty="0"/>
                    </a:p>
                  </a:txBody>
                  <a:tcPr/>
                </a:tc>
                <a:tc>
                  <a:txBody>
                    <a:bodyPr/>
                    <a:lstStyle/>
                    <a:p>
                      <a:r>
                        <a:rPr lang="en-US" sz="1800" kern="1200" smtClean="0">
                          <a:solidFill>
                            <a:schemeClr val="dk1"/>
                          </a:solidFill>
                          <a:latin typeface="+mn-lt"/>
                          <a:ea typeface="+mn-ea"/>
                          <a:cs typeface="+mn-cs"/>
                        </a:rPr>
                        <a:t>First </a:t>
                      </a:r>
                      <a:r>
                        <a:rPr lang="en-US" sz="1800" kern="1200" dirty="0" smtClean="0">
                          <a:solidFill>
                            <a:schemeClr val="dk1"/>
                          </a:solidFill>
                          <a:latin typeface="+mn-lt"/>
                          <a:ea typeface="+mn-ea"/>
                          <a:cs typeface="+mn-cs"/>
                        </a:rPr>
                        <a:t>face search engine, allowing users to search through millions of images based on the appearance of the faces within.</a:t>
                      </a:r>
                      <a:endParaRPr lang="en-US" dirty="0"/>
                    </a:p>
                  </a:txBody>
                  <a:tcPr/>
                </a:tc>
              </a:tr>
              <a:tr h="370840">
                <a:tc>
                  <a:txBody>
                    <a:bodyPr/>
                    <a:lstStyle/>
                    <a:p>
                      <a:r>
                        <a:rPr lang="en-US" dirty="0" smtClean="0"/>
                        <a:t>Steve </a:t>
                      </a:r>
                      <a:r>
                        <a:rPr lang="en-US" dirty="0" err="1" smtClean="0"/>
                        <a:t>Feiner</a:t>
                      </a:r>
                      <a:endParaRPr lang="en-US" dirty="0"/>
                    </a:p>
                  </a:txBody>
                  <a:tcPr/>
                </a:tc>
                <a:tc>
                  <a:txBody>
                    <a:bodyPr/>
                    <a:lstStyle/>
                    <a:p>
                      <a:r>
                        <a:rPr lang="en-US" sz="1800" kern="1200" dirty="0" smtClean="0">
                          <a:solidFill>
                            <a:schemeClr val="dk1"/>
                          </a:solidFill>
                          <a:latin typeface="+mn-lt"/>
                          <a:ea typeface="+mn-ea"/>
                          <a:cs typeface="+mn-cs"/>
                        </a:rPr>
                        <a:t>Human-computer interaction in 2D and 3D: augmented reality, mobile and wearable, multimodal</a:t>
                      </a:r>
                      <a:endParaRPr lang="en-US" dirty="0"/>
                    </a:p>
                  </a:txBody>
                  <a:tcPr/>
                </a:tc>
              </a:tr>
              <a:tr h="370840">
                <a:tc>
                  <a:txBody>
                    <a:bodyPr/>
                    <a:lstStyle/>
                    <a:p>
                      <a:r>
                        <a:rPr lang="en-US" dirty="0" err="1" smtClean="0"/>
                        <a:t>Eitan</a:t>
                      </a:r>
                      <a:r>
                        <a:rPr lang="en-US" dirty="0" smtClean="0"/>
                        <a:t> </a:t>
                      </a:r>
                      <a:r>
                        <a:rPr lang="en-US" dirty="0" err="1" smtClean="0"/>
                        <a:t>Grinspun</a:t>
                      </a:r>
                      <a:endParaRPr lang="en-US" dirty="0"/>
                    </a:p>
                  </a:txBody>
                  <a:tcPr/>
                </a:tc>
                <a:tc>
                  <a:txBody>
                    <a:bodyPr/>
                    <a:lstStyle/>
                    <a:p>
                      <a:r>
                        <a:rPr lang="en-US" sz="1800" kern="1200" dirty="0" smtClean="0">
                          <a:solidFill>
                            <a:schemeClr val="dk1"/>
                          </a:solidFill>
                          <a:latin typeface="+mn-lt"/>
                          <a:ea typeface="+mn-ea"/>
                          <a:cs typeface="+mn-cs"/>
                        </a:rPr>
                        <a:t>Algorithms for simulating thin flexible surfaces and curves</a:t>
                      </a:r>
                      <a:endParaRPr lang="en-US" dirty="0"/>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9999"/>
          </a:solidFill>
        </p:spPr>
        <p:txBody>
          <a:bodyPr>
            <a:normAutofit fontScale="90000"/>
          </a:bodyPr>
          <a:lstStyle/>
          <a:p>
            <a:r>
              <a:rPr lang="en-US" dirty="0" smtClean="0">
                <a:solidFill>
                  <a:srgbClr val="1F497D"/>
                </a:solidFill>
              </a:rPr>
              <a:t>Interacting with the Physical World (Vision, Graphics &amp; Robotics)</a:t>
            </a:r>
            <a:endParaRPr lang="en-US" dirty="0">
              <a:solidFill>
                <a:srgbClr val="1F497D"/>
              </a:solidFill>
            </a:endParaRPr>
          </a:p>
        </p:txBody>
      </p:sp>
      <p:graphicFrame>
        <p:nvGraphicFramePr>
          <p:cNvPr id="4" name="Content Placeholder 5"/>
          <p:cNvGraphicFramePr>
            <a:graphicFrameLocks/>
          </p:cNvGraphicFramePr>
          <p:nvPr/>
        </p:nvGraphicFramePr>
        <p:xfrm>
          <a:off x="457200" y="1600200"/>
          <a:ext cx="8229600" cy="3114039"/>
        </p:xfrm>
        <a:graphic>
          <a:graphicData uri="http://schemas.openxmlformats.org/drawingml/2006/table">
            <a:tbl>
              <a:tblPr bandRow="1">
                <a:tableStyleId>{5C22544A-7EE6-4342-B048-85BDC9FD1C3A}</a:tableStyleId>
              </a:tblPr>
              <a:tblGrid>
                <a:gridCol w="2133600"/>
                <a:gridCol w="6096000"/>
              </a:tblGrid>
              <a:tr h="370840">
                <a:tc>
                  <a:txBody>
                    <a:bodyPr/>
                    <a:lstStyle/>
                    <a:p>
                      <a:r>
                        <a:rPr lang="en-US" dirty="0" smtClean="0"/>
                        <a:t>Tony </a:t>
                      </a:r>
                      <a:r>
                        <a:rPr lang="en-US" dirty="0" err="1" smtClean="0"/>
                        <a:t>Jebara</a:t>
                      </a:r>
                      <a:endParaRPr lang="en-US" dirty="0"/>
                    </a:p>
                  </a:txBody>
                  <a:tcPr/>
                </a:tc>
                <a:tc>
                  <a:txBody>
                    <a:bodyPr/>
                    <a:lstStyle/>
                    <a:p>
                      <a:r>
                        <a:rPr lang="en-US" dirty="0" smtClean="0"/>
                        <a:t>Machine learning with applications in vision and </a:t>
                      </a:r>
                      <a:r>
                        <a:rPr lang="en-US" dirty="0" err="1" smtClean="0"/>
                        <a:t>spatio</a:t>
                      </a:r>
                      <a:r>
                        <a:rPr lang="en-US" dirty="0" smtClean="0"/>
                        <a:t>-temporal modeling</a:t>
                      </a:r>
                      <a:endParaRPr lang="en-US" dirty="0"/>
                    </a:p>
                  </a:txBody>
                  <a:tcPr/>
                </a:tc>
              </a:tr>
              <a:tr h="370840">
                <a:tc>
                  <a:txBody>
                    <a:bodyPr/>
                    <a:lstStyle/>
                    <a:p>
                      <a:r>
                        <a:rPr lang="en-US" dirty="0" smtClean="0"/>
                        <a:t>John </a:t>
                      </a:r>
                      <a:r>
                        <a:rPr lang="en-US" dirty="0" err="1" smtClean="0"/>
                        <a:t>Kender</a:t>
                      </a:r>
                      <a:endParaRPr lang="en-US" dirty="0"/>
                    </a:p>
                  </a:txBody>
                  <a:tcPr/>
                </a:tc>
                <a:tc>
                  <a:txBody>
                    <a:bodyPr/>
                    <a:lstStyle/>
                    <a:p>
                      <a:r>
                        <a:rPr lang="en-US" sz="1800" kern="1200" dirty="0" smtClean="0">
                          <a:solidFill>
                            <a:schemeClr val="dk1"/>
                          </a:solidFill>
                          <a:latin typeface="+mn-lt"/>
                          <a:ea typeface="+mn-ea"/>
                          <a:cs typeface="+mn-cs"/>
                        </a:rPr>
                        <a:t>Created first multimedia browser to search over a library of long unstructured videos using visual, audio, and textual cues, and verified its high effectiveness via user studies.</a:t>
                      </a:r>
                      <a:r>
                        <a:rPr lang="en-US" dirty="0" smtClean="0"/>
                        <a:t> </a:t>
                      </a:r>
                      <a:endParaRPr lang="en-US" dirty="0"/>
                    </a:p>
                  </a:txBody>
                  <a:tcPr/>
                </a:tc>
              </a:tr>
              <a:tr h="370840">
                <a:tc>
                  <a:txBody>
                    <a:bodyPr/>
                    <a:lstStyle/>
                    <a:p>
                      <a:r>
                        <a:rPr lang="en-US" dirty="0" smtClean="0"/>
                        <a:t>Shree </a:t>
                      </a:r>
                      <a:r>
                        <a:rPr lang="en-US" dirty="0" err="1" smtClean="0"/>
                        <a:t>Nayar</a:t>
                      </a:r>
                      <a:endParaRPr lang="en-US" dirty="0"/>
                    </a:p>
                  </a:txBody>
                  <a:tcPr/>
                </a:tc>
                <a:tc>
                  <a:txBody>
                    <a:bodyPr/>
                    <a:lstStyle/>
                    <a:p>
                      <a:r>
                        <a:rPr lang="en-US" dirty="0" smtClean="0"/>
                        <a:t>Computational</a:t>
                      </a:r>
                      <a:r>
                        <a:rPr lang="en-US" baseline="0" dirty="0" smtClean="0"/>
                        <a:t> camera</a:t>
                      </a:r>
                      <a:endParaRPr lang="en-US" dirty="0"/>
                    </a:p>
                  </a:txBody>
                  <a:tcPr/>
                </a:tc>
              </a:tr>
              <a:tr h="370840">
                <a:tc>
                  <a:txBody>
                    <a:bodyPr/>
                    <a:lstStyle/>
                    <a:p>
                      <a:r>
                        <a:rPr lang="en-US" dirty="0" smtClean="0"/>
                        <a:t>Ravi </a:t>
                      </a:r>
                      <a:r>
                        <a:rPr lang="en-US" dirty="0" err="1" smtClean="0"/>
                        <a:t>Ramamoorthi</a:t>
                      </a:r>
                      <a:endParaRPr lang="en-US" dirty="0"/>
                    </a:p>
                  </a:txBody>
                  <a:tcPr/>
                </a:tc>
                <a:tc>
                  <a:txBody>
                    <a:bodyPr/>
                    <a:lstStyle/>
                    <a:p>
                      <a:r>
                        <a:rPr lang="en-US" dirty="0" smtClean="0"/>
                        <a:t>Theoretical foundations, mathematical representations and computational models for the visual appearance of objects, digitally recreating or rendering the complexity of natural appearance</a:t>
                      </a:r>
                      <a:r>
                        <a:rPr lang="en-US" dirty="0"/>
                        <a:t>.</a:t>
                      </a:r>
                      <a:endParaRPr lang="en-US" dirty="0" smtClean="0"/>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9933"/>
          </a:solidFill>
        </p:spPr>
        <p:txBody>
          <a:bodyPr>
            <a:normAutofit fontScale="90000"/>
          </a:bodyPr>
          <a:lstStyle/>
          <a:p>
            <a:r>
              <a:rPr lang="en-US" dirty="0" smtClean="0">
                <a:solidFill>
                  <a:srgbClr val="1F497D"/>
                </a:solidFill>
              </a:rPr>
              <a:t>Designing Digital Systems</a:t>
            </a:r>
            <a:br>
              <a:rPr lang="en-US" dirty="0" smtClean="0">
                <a:solidFill>
                  <a:srgbClr val="1F497D"/>
                </a:solidFill>
              </a:rPr>
            </a:br>
            <a:r>
              <a:rPr lang="en-US" dirty="0" smtClean="0">
                <a:solidFill>
                  <a:srgbClr val="1F497D"/>
                </a:solidFill>
              </a:rPr>
              <a:t>(Computer Engineering)</a:t>
            </a:r>
            <a:endParaRPr lang="en-US" dirty="0">
              <a:solidFill>
                <a:srgbClr val="1F497D"/>
              </a:solidFill>
            </a:endParaRPr>
          </a:p>
        </p:txBody>
      </p:sp>
      <p:graphicFrame>
        <p:nvGraphicFramePr>
          <p:cNvPr id="4" name="Content Placeholder 5"/>
          <p:cNvGraphicFramePr>
            <a:graphicFrameLocks/>
          </p:cNvGraphicFramePr>
          <p:nvPr/>
        </p:nvGraphicFramePr>
        <p:xfrm>
          <a:off x="457200" y="1600200"/>
          <a:ext cx="8229600" cy="2565399"/>
        </p:xfrm>
        <a:graphic>
          <a:graphicData uri="http://schemas.openxmlformats.org/drawingml/2006/table">
            <a:tbl>
              <a:tblPr bandRow="1">
                <a:tableStyleId>{5C22544A-7EE6-4342-B048-85BDC9FD1C3A}</a:tableStyleId>
              </a:tblPr>
              <a:tblGrid>
                <a:gridCol w="2514600"/>
                <a:gridCol w="5715000"/>
              </a:tblGrid>
              <a:tr h="370840">
                <a:tc>
                  <a:txBody>
                    <a:bodyPr/>
                    <a:lstStyle/>
                    <a:p>
                      <a:r>
                        <a:rPr lang="en-US" dirty="0" smtClean="0"/>
                        <a:t>Luca </a:t>
                      </a:r>
                      <a:r>
                        <a:rPr lang="en-US" dirty="0" err="1" smtClean="0"/>
                        <a:t>Carloni</a:t>
                      </a:r>
                      <a:endParaRPr lang="en-US" dirty="0"/>
                    </a:p>
                  </a:txBody>
                  <a:tcPr/>
                </a:tc>
                <a:tc>
                  <a:txBody>
                    <a:bodyPr/>
                    <a:lstStyle/>
                    <a:p>
                      <a:r>
                        <a:rPr lang="en-US" sz="1800" kern="1200" dirty="0" smtClean="0">
                          <a:solidFill>
                            <a:schemeClr val="dk1"/>
                          </a:solidFill>
                          <a:latin typeface="+mn-lt"/>
                          <a:ea typeface="+mn-ea"/>
                          <a:cs typeface="+mn-cs"/>
                        </a:rPr>
                        <a:t>Communication-based design of multi-core systems-on-chip and distributed embedded systems.</a:t>
                      </a:r>
                      <a:endParaRPr lang="en-US" dirty="0"/>
                    </a:p>
                  </a:txBody>
                  <a:tcPr/>
                </a:tc>
              </a:tr>
              <a:tr h="370840">
                <a:tc>
                  <a:txBody>
                    <a:bodyPr/>
                    <a:lstStyle/>
                    <a:p>
                      <a:r>
                        <a:rPr lang="en-US" dirty="0" smtClean="0"/>
                        <a:t>Steve</a:t>
                      </a:r>
                      <a:r>
                        <a:rPr lang="en-US" baseline="0" dirty="0" smtClean="0"/>
                        <a:t> Edwards</a:t>
                      </a:r>
                      <a:endParaRPr lang="en-US" dirty="0"/>
                    </a:p>
                  </a:txBody>
                  <a:tcPr/>
                </a:tc>
                <a:tc>
                  <a:txBody>
                    <a:bodyPr/>
                    <a:lstStyle/>
                    <a:p>
                      <a:r>
                        <a:rPr lang="en-US" sz="1800" kern="1200" dirty="0" smtClean="0">
                          <a:solidFill>
                            <a:schemeClr val="dk1"/>
                          </a:solidFill>
                          <a:latin typeface="+mn-lt"/>
                          <a:ea typeface="+mn-ea"/>
                          <a:cs typeface="+mn-cs"/>
                        </a:rPr>
                        <a:t>Languages and compilers for embedded system applications</a:t>
                      </a:r>
                      <a:endParaRPr lang="en-US" dirty="0"/>
                    </a:p>
                  </a:txBody>
                  <a:tcPr/>
                </a:tc>
              </a:tr>
              <a:tr h="370840">
                <a:tc>
                  <a:txBody>
                    <a:bodyPr/>
                    <a:lstStyle/>
                    <a:p>
                      <a:r>
                        <a:rPr lang="en-US" dirty="0" smtClean="0"/>
                        <a:t>Steve </a:t>
                      </a:r>
                      <a:r>
                        <a:rPr lang="en-US" dirty="0" err="1" smtClean="0"/>
                        <a:t>Nowick</a:t>
                      </a:r>
                      <a:endParaRPr lang="en-US" dirty="0"/>
                    </a:p>
                  </a:txBody>
                  <a:tcPr/>
                </a:tc>
                <a:tc>
                  <a:txBody>
                    <a:bodyPr/>
                    <a:lstStyle/>
                    <a:p>
                      <a:r>
                        <a:rPr lang="en-US" sz="1800" kern="1200" dirty="0" smtClean="0">
                          <a:solidFill>
                            <a:schemeClr val="dk1"/>
                          </a:solidFill>
                          <a:latin typeface="+mn-lt"/>
                          <a:ea typeface="+mn-ea"/>
                          <a:cs typeface="+mn-cs"/>
                        </a:rPr>
                        <a:t>Design and CAD tools for asynchronous and mixed-timing digital design, providing scalable and low-power methodologies for assembling complex systems.</a:t>
                      </a:r>
                      <a:endParaRPr lang="en-US" dirty="0"/>
                    </a:p>
                  </a:txBody>
                  <a:tcPr/>
                </a:tc>
              </a:tr>
              <a:tr h="370840">
                <a:tc>
                  <a:txBody>
                    <a:bodyPr/>
                    <a:lstStyle/>
                    <a:p>
                      <a:r>
                        <a:rPr lang="en-US" dirty="0" smtClean="0"/>
                        <a:t>Simha Sethumadhavan</a:t>
                      </a:r>
                      <a:endParaRPr lang="en-US" dirty="0"/>
                    </a:p>
                  </a:txBody>
                  <a:tcPr/>
                </a:tc>
                <a:tc>
                  <a:txBody>
                    <a:bodyPr/>
                    <a:lstStyle/>
                    <a:p>
                      <a:r>
                        <a:rPr lang="en-US" sz="1800" kern="1200" dirty="0" smtClean="0">
                          <a:solidFill>
                            <a:schemeClr val="dk1"/>
                          </a:solidFill>
                          <a:latin typeface="+mn-lt"/>
                          <a:ea typeface="+mn-ea"/>
                          <a:cs typeface="+mn-cs"/>
                        </a:rPr>
                        <a:t>Parallelizing legacy binaries for multi/many core machines</a:t>
                      </a:r>
                      <a:r>
                        <a:rPr lang="en-US" dirty="0" smtClean="0"/>
                        <a:t> </a:t>
                      </a:r>
                      <a:endParaRPr lang="en-US" dirty="0"/>
                    </a:p>
                  </a:txBody>
                  <a:tcPr/>
                </a:tc>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437</TotalTime>
  <Words>2840</Words>
  <Application>Microsoft Macintosh PowerPoint</Application>
  <PresentationFormat>On-screen Show (4:3)</PresentationFormat>
  <Paragraphs>324</Paragraphs>
  <Slides>36</Slides>
  <Notes>8</Notes>
  <HiddenSlides>0</HiddenSlides>
  <MMClips>3</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Clip</vt:lpstr>
      <vt:lpstr>Faculty &amp; their research</vt:lpstr>
      <vt:lpstr>Theory</vt:lpstr>
      <vt:lpstr>Systems</vt:lpstr>
      <vt:lpstr>Systems</vt:lpstr>
      <vt:lpstr>Making Sense of Data</vt:lpstr>
      <vt:lpstr>Interacting with Humans</vt:lpstr>
      <vt:lpstr>Interacting with the Physical World (Vision, Graphics &amp; Robotics)</vt:lpstr>
      <vt:lpstr>Interacting with the Physical World (Vision, Graphics &amp; Robotics)</vt:lpstr>
      <vt:lpstr>Designing Digital Systems (Computer Engineering)</vt:lpstr>
      <vt:lpstr>How to Make Reliable Software Reliably</vt:lpstr>
      <vt:lpstr>GraspIt! Simulator</vt:lpstr>
      <vt:lpstr>Slide 12</vt:lpstr>
      <vt:lpstr>Large Scale 3D Site Modeling</vt:lpstr>
      <vt:lpstr>A Search Engine for Images with Faces</vt:lpstr>
      <vt:lpstr>Routing as the Firewall Layer</vt:lpstr>
      <vt:lpstr>Distributed Embedded Systems</vt:lpstr>
      <vt:lpstr>Human-computer interaction in 2D and 3D: augmented reality, mobile and wearable, multimodal</vt:lpstr>
      <vt:lpstr>Databases, information retrieval, web search, information extraction, data mining</vt:lpstr>
      <vt:lpstr>Simulation of surfaces and curves</vt:lpstr>
      <vt:lpstr>Enumerating Network Layouts</vt:lpstr>
      <vt:lpstr>Eternal Testing of Software Systems</vt:lpstr>
      <vt:lpstr>Slide 22</vt:lpstr>
      <vt:lpstr>Foundations of Cryptography: The Next Generation Tal Malkin</vt:lpstr>
      <vt:lpstr>Spreadable Connected Autonomous Networks</vt:lpstr>
      <vt:lpstr>Slide 25</vt:lpstr>
      <vt:lpstr>Slide 26</vt:lpstr>
      <vt:lpstr>Design and CAD tools for asynchronous and mixed-timing digital systems</vt:lpstr>
      <vt:lpstr>The $                        Genome</vt:lpstr>
      <vt:lpstr>Slide 29</vt:lpstr>
      <vt:lpstr>Next-Generation 911 network</vt:lpstr>
      <vt:lpstr>Slide 31</vt:lpstr>
      <vt:lpstr>Legacy Code Parallelization</vt:lpstr>
      <vt:lpstr>Insider Threat Detection: Host and Network Monitoring Techniques</vt:lpstr>
      <vt:lpstr>Complexity of Equilibria and Fixed points</vt:lpstr>
      <vt:lpstr>Techniques for Detecting, Debugging, and Fixing  Software Errors</vt:lpstr>
      <vt:lpstr>How To Network Virtual Machines &amp; Clouds</vt:lpstr>
    </vt:vector>
  </TitlesOfParts>
  <Company>Columbia University</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Theory</dc:title>
  <dc:creator>Henning Schulzrinne</dc:creator>
  <cp:lastModifiedBy>Henning Schulzrinne</cp:lastModifiedBy>
  <cp:revision>22</cp:revision>
  <dcterms:created xsi:type="dcterms:W3CDTF">2008-09-12T15:12:46Z</dcterms:created>
  <dcterms:modified xsi:type="dcterms:W3CDTF">2008-09-12T15:17:55Z</dcterms:modified>
</cp:coreProperties>
</file>