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418" r:id="rId3"/>
    <p:sldId id="420" r:id="rId4"/>
    <p:sldId id="421" r:id="rId5"/>
    <p:sldId id="423" r:id="rId6"/>
    <p:sldId id="355" r:id="rId7"/>
    <p:sldId id="398" r:id="rId8"/>
    <p:sldId id="373" r:id="rId9"/>
    <p:sldId id="380" r:id="rId10"/>
    <p:sldId id="323" r:id="rId11"/>
    <p:sldId id="326" r:id="rId12"/>
    <p:sldId id="329" r:id="rId13"/>
    <p:sldId id="331" r:id="rId14"/>
    <p:sldId id="332" r:id="rId15"/>
    <p:sldId id="379" r:id="rId16"/>
    <p:sldId id="334" r:id="rId17"/>
    <p:sldId id="335" r:id="rId18"/>
    <p:sldId id="336" r:id="rId19"/>
    <p:sldId id="392" r:id="rId20"/>
    <p:sldId id="339" r:id="rId21"/>
    <p:sldId id="381" r:id="rId22"/>
  </p:sldIdLst>
  <p:sldSz cx="9144000" cy="6858000" type="screen4x3"/>
  <p:notesSz cx="6781800" cy="99187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  <p:clrMru>
    <a:srgbClr val="8D0F7E"/>
    <a:srgbClr val="28F83C"/>
    <a:srgbClr val="DAFCFE"/>
    <a:srgbClr val="DBFDDF"/>
    <a:srgbClr val="FDDBF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浅色样式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75DCB02-9BB8-47FD-8907-85C794F793BA}" styleName="主题样式 1 - 强调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16" autoAdjust="0"/>
    <p:restoredTop sz="63752" autoAdjust="0"/>
  </p:normalViewPr>
  <p:slideViewPr>
    <p:cSldViewPr>
      <p:cViewPr>
        <p:scale>
          <a:sx n="51" d="100"/>
          <a:sy n="51" d="100"/>
        </p:scale>
        <p:origin x="-1530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1751" y="1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45483B-8E92-4FA0-B18A-11446B96F121}" type="datetimeFigureOut">
              <a:rPr lang="en-US" smtClean="0"/>
              <a:pPr/>
              <a:t>10/6/2010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21814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1751" y="9421814"/>
            <a:ext cx="293846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68C7D3-E9FD-42FF-9FD3-6E1C6BF4A2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4" y="5"/>
            <a:ext cx="2938779" cy="49593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41455" y="5"/>
            <a:ext cx="2938779" cy="49593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E1CB82A6-92C0-47CE-BDB5-6D35C562222F}" type="datetimeFigureOut">
              <a:rPr lang="zh-CN" altLang="en-US" smtClean="0"/>
              <a:pPr/>
              <a:t>2010/10/6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911225" y="744538"/>
            <a:ext cx="4959350" cy="37195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031" tIns="46516" rIns="93031" bIns="46516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78181" y="4711390"/>
            <a:ext cx="5425440" cy="4463415"/>
          </a:xfrm>
          <a:prstGeom prst="rect">
            <a:avLst/>
          </a:prstGeom>
        </p:spPr>
        <p:txBody>
          <a:bodyPr vert="horz" lIns="93031" tIns="46516" rIns="93031" bIns="46516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4" y="9421050"/>
            <a:ext cx="2938779" cy="49593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41455" y="9421050"/>
            <a:ext cx="2938779" cy="49593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3A5BAF0E-320B-4631-8627-17DC6D2B1D98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defTabSz="930311">
              <a:defRPr/>
            </a:pPr>
            <a:endParaRPr lang="en-US" altLang="zh-C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pPr marL="0" lvl="1" defTabSz="930311">
              <a:defRPr/>
            </a:pPr>
            <a:endParaRPr lang="en-US" altLang="zh-CN" sz="12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12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defTabSz="930311">
              <a:defRPr/>
            </a:pPr>
            <a:endParaRPr lang="en-US" altLang="zh-CN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endParaRPr lang="en-US" sz="1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defTabSz="930311">
              <a:defRPr/>
            </a:pP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altLang="zh-CN" sz="1200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00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defTabSz="930311">
              <a:defRPr/>
            </a:pPr>
            <a:endParaRPr lang="zh-CN" altLang="en-US" sz="10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5BAF0E-320B-4631-8627-17DC6D2B1D98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DC036-AD7E-421E-81B0-777A9EBD3B7A}" type="datetime1">
              <a:rPr lang="zh-CN" altLang="en-US" smtClean="0"/>
              <a:pPr/>
              <a:t>2010/10/6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F2689-548E-4E88-A687-F692B122D874}" type="datetime1">
              <a:rPr lang="zh-CN" altLang="en-US" smtClean="0"/>
              <a:pPr/>
              <a:t>2010/10/6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5A3D3-040B-47A4-BF3A-A25AE2455D45}" type="datetime1">
              <a:rPr lang="zh-CN" altLang="en-US" smtClean="0"/>
              <a:pPr/>
              <a:t>2010/10/6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A4183F-E12C-4CCF-BB40-4AC98F813CFE}" type="datetime1">
              <a:rPr lang="zh-CN" altLang="en-US" smtClean="0"/>
              <a:pPr/>
              <a:t>2010/10/6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6A4D16-1DD8-46C2-891E-361C70967276}" type="datetime1">
              <a:rPr lang="zh-CN" altLang="en-US" smtClean="0"/>
              <a:pPr/>
              <a:t>2010/10/6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6300D-6ED5-47F4-A952-16E0939E8FA4}" type="datetime1">
              <a:rPr lang="zh-CN" altLang="en-US" smtClean="0"/>
              <a:pPr/>
              <a:t>2010/10/6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C928B1-4587-4C9F-BBFD-AE1299BF61F3}" type="datetime1">
              <a:rPr lang="zh-CN" altLang="en-US" smtClean="0"/>
              <a:pPr/>
              <a:t>2010/10/6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286D6-A231-4CFC-AD37-1C01103F01A8}" type="datetime1">
              <a:rPr lang="zh-CN" altLang="en-US" smtClean="0"/>
              <a:pPr/>
              <a:t>2010/10/6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B50557-2825-412E-A444-22C75CBAE4E8}" type="datetime1">
              <a:rPr lang="zh-CN" altLang="en-US" smtClean="0"/>
              <a:pPr/>
              <a:t>2010/10/6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33B82C-EB7F-4035-ACEC-92E6F0499412}" type="datetime1">
              <a:rPr lang="zh-CN" altLang="en-US" smtClean="0"/>
              <a:pPr/>
              <a:t>2010/10/6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9E00A-F347-4D70-97C3-2D4992028C4B}" type="datetime1">
              <a:rPr lang="zh-CN" altLang="en-US" smtClean="0"/>
              <a:pPr/>
              <a:t>2010/10/6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2D3C6-CBA3-4121-9EC8-6345B0CE851A}" type="datetime1">
              <a:rPr lang="zh-CN" altLang="en-US" smtClean="0"/>
              <a:pPr/>
              <a:t>2010/10/6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0" y="928670"/>
            <a:ext cx="9144000" cy="1470025"/>
          </a:xfrm>
        </p:spPr>
        <p:txBody>
          <a:bodyPr>
            <a:normAutofit fontScale="90000"/>
          </a:bodyPr>
          <a:lstStyle/>
          <a:p>
            <a:r>
              <a:rPr lang="en-US" altLang="zh-CN" dirty="0" smtClean="0"/>
              <a:t>TERN:</a:t>
            </a:r>
            <a:br>
              <a:rPr lang="en-US" altLang="zh-CN" dirty="0" smtClean="0"/>
            </a:br>
            <a:r>
              <a:rPr lang="en-US" altLang="zh-CN" dirty="0" smtClean="0"/>
              <a:t>Stable Deterministic Multithreading through Schedule </a:t>
            </a:r>
            <a:r>
              <a:rPr lang="en-US" altLang="zh-CN" dirty="0" err="1" smtClean="0"/>
              <a:t>Memoization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2844" y="3143248"/>
            <a:ext cx="4000528" cy="3571900"/>
          </a:xfrm>
        </p:spPr>
        <p:txBody>
          <a:bodyPr>
            <a:normAutofit lnSpcReduction="10000"/>
          </a:bodyPr>
          <a:lstStyle/>
          <a:p>
            <a:r>
              <a:rPr lang="en-US" altLang="zh-CN" sz="2600" dirty="0" smtClean="0">
                <a:solidFill>
                  <a:schemeClr val="tx1"/>
                </a:solidFill>
              </a:rPr>
              <a:t>Heming Cui</a:t>
            </a:r>
          </a:p>
          <a:p>
            <a:r>
              <a:rPr lang="en-US" altLang="zh-CN" sz="2600" dirty="0" err="1" smtClean="0">
                <a:solidFill>
                  <a:schemeClr val="tx1"/>
                </a:solidFill>
              </a:rPr>
              <a:t>Jingyue</a:t>
            </a:r>
            <a:r>
              <a:rPr lang="en-US" altLang="zh-CN" sz="2600" dirty="0" smtClean="0">
                <a:solidFill>
                  <a:schemeClr val="tx1"/>
                </a:solidFill>
              </a:rPr>
              <a:t> Wu</a:t>
            </a:r>
          </a:p>
          <a:p>
            <a:r>
              <a:rPr lang="en-US" altLang="zh-CN" sz="2600" dirty="0" err="1" smtClean="0">
                <a:solidFill>
                  <a:schemeClr val="tx1"/>
                </a:solidFill>
              </a:rPr>
              <a:t>Chia</a:t>
            </a:r>
            <a:r>
              <a:rPr lang="en-US" altLang="zh-CN" sz="2600" dirty="0" smtClean="0">
                <a:solidFill>
                  <a:schemeClr val="tx1"/>
                </a:solidFill>
              </a:rPr>
              <a:t>-</a:t>
            </a:r>
            <a:r>
              <a:rPr lang="en-US" altLang="zh-CN" sz="2600" dirty="0" err="1" smtClean="0">
                <a:solidFill>
                  <a:schemeClr val="tx1"/>
                </a:solidFill>
              </a:rPr>
              <a:t>che</a:t>
            </a:r>
            <a:r>
              <a:rPr lang="en-US" altLang="zh-CN" sz="2600" dirty="0" smtClean="0">
                <a:solidFill>
                  <a:schemeClr val="tx1"/>
                </a:solidFill>
              </a:rPr>
              <a:t> Tsai</a:t>
            </a:r>
          </a:p>
          <a:p>
            <a:r>
              <a:rPr lang="en-US" altLang="zh-CN" sz="2600" dirty="0" err="1" smtClean="0">
                <a:solidFill>
                  <a:schemeClr val="tx1"/>
                </a:solidFill>
              </a:rPr>
              <a:t>Junfeng</a:t>
            </a:r>
            <a:r>
              <a:rPr lang="en-US" altLang="zh-CN" sz="2600" dirty="0" smtClean="0">
                <a:solidFill>
                  <a:schemeClr val="tx1"/>
                </a:solidFill>
              </a:rPr>
              <a:t> Yang</a:t>
            </a:r>
          </a:p>
          <a:p>
            <a:endParaRPr lang="en-US" altLang="zh-CN" sz="2400" dirty="0" smtClean="0">
              <a:solidFill>
                <a:schemeClr val="tx1"/>
              </a:solidFill>
            </a:endParaRP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Computer Science</a:t>
            </a: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Columbia University</a:t>
            </a:r>
          </a:p>
          <a:p>
            <a:r>
              <a:rPr lang="en-US" altLang="zh-CN" sz="2400" dirty="0" smtClean="0">
                <a:solidFill>
                  <a:schemeClr val="tx1"/>
                </a:solidFill>
              </a:rPr>
              <a:t>New York, NY, USA</a:t>
            </a:r>
            <a:endParaRPr lang="zh-CN" altLang="en-US" sz="2400" dirty="0">
              <a:solidFill>
                <a:schemeClr val="tx1"/>
              </a:solidFill>
            </a:endParaRPr>
          </a:p>
        </p:txBody>
      </p:sp>
      <p:pic>
        <p:nvPicPr>
          <p:cNvPr id="13314" name="Picture 2" descr="C:\Users\Administrator\AppData\Local\Microsoft\Windows\Temporary Internet Files\Content.IE5\DBZIE8AX\Tern-Arctic-01-fishing[1]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3357562"/>
            <a:ext cx="4324350" cy="2895600"/>
          </a:xfrm>
          <a:prstGeom prst="rect">
            <a:avLst/>
          </a:prstGeom>
          <a:noFill/>
        </p:spPr>
      </p:pic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  <p:transition advTm="2044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Simplified PBZip2 Code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10</a:t>
            </a:fld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66942" y="1124744"/>
            <a:ext cx="8677058" cy="54784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main(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nthread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[1];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nblock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nthread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; ++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pthread_create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(worker);</a:t>
            </a: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nblock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; ++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block = bread(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i,argv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[3]);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add(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worklist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, block);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worker() {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for(;;) {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block = get(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worklist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compress(block);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65288" y="2627720"/>
            <a:ext cx="4393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create worker threads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37296" y="3857628"/>
            <a:ext cx="432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read </a:t>
            </a:r>
            <a:r>
              <a:rPr lang="en-US" altLang="zh-CN" b="1" dirty="0" err="1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i'th</a:t>
            </a:r>
            <a:r>
              <a:rPr lang="en-US" altLang="zh-CN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 file block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050082" y="4145660"/>
            <a:ext cx="4308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add block to work list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037296" y="5072074"/>
            <a:ext cx="432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worker thread code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37296" y="5432114"/>
            <a:ext cx="432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get a block from work list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1" name="矩形 13"/>
          <p:cNvSpPr/>
          <p:nvPr/>
        </p:nvSpPr>
        <p:spPr>
          <a:xfrm>
            <a:off x="824132" y="1619608"/>
            <a:ext cx="4286280" cy="576064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 14"/>
          <p:cNvSpPr/>
          <p:nvPr/>
        </p:nvSpPr>
        <p:spPr>
          <a:xfrm>
            <a:off x="790502" y="2564904"/>
            <a:ext cx="4286280" cy="642942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 15"/>
          <p:cNvSpPr/>
          <p:nvPr/>
        </p:nvSpPr>
        <p:spPr>
          <a:xfrm>
            <a:off x="785786" y="3645024"/>
            <a:ext cx="4286280" cy="1069860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矩形 16"/>
          <p:cNvSpPr/>
          <p:nvPr/>
        </p:nvSpPr>
        <p:spPr>
          <a:xfrm>
            <a:off x="824132" y="5143512"/>
            <a:ext cx="4286280" cy="1129328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4965288" y="1643050"/>
            <a:ext cx="43930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read input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037296" y="5729338"/>
            <a:ext cx="43210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compress block</a:t>
            </a:r>
            <a:endParaRPr lang="zh-CN" altLang="en-US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Annotating Source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11</a:t>
            </a:fld>
            <a:endParaRPr lang="zh-CN" altLang="en-US"/>
          </a:p>
        </p:txBody>
      </p:sp>
      <p:sp>
        <p:nvSpPr>
          <p:cNvPr id="5" name="TextBox 4"/>
          <p:cNvSpPr txBox="1"/>
          <p:nvPr/>
        </p:nvSpPr>
        <p:spPr>
          <a:xfrm>
            <a:off x="466942" y="1124744"/>
            <a:ext cx="8677058" cy="54784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main(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nthread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[1];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nblock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nthread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; ++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pthread_create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(worker);</a:t>
            </a:r>
            <a:endParaRPr lang="en-US" altLang="zh-CN" sz="2000" b="1" dirty="0" smtClean="0">
              <a:solidFill>
                <a:srgbClr val="28F83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nblock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; ++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block = bread(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i,argv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[3]);</a:t>
            </a:r>
            <a:endParaRPr lang="en-US" altLang="zh-CN" sz="2000" b="1" dirty="0" smtClean="0">
              <a:solidFill>
                <a:srgbClr val="28F83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add(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worklist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, block);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worker() {</a:t>
            </a:r>
            <a:r>
              <a:rPr lang="en-US" altLang="zh-CN" sz="2000" b="1" dirty="0" smtClean="0">
                <a:solidFill>
                  <a:srgbClr val="28F83C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for(;;) {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block = get(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worklist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compress(block);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1" name="矩形 13"/>
          <p:cNvSpPr/>
          <p:nvPr/>
        </p:nvSpPr>
        <p:spPr>
          <a:xfrm>
            <a:off x="862510" y="2204864"/>
            <a:ext cx="3168352" cy="422856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6" name="TextBox 15"/>
          <p:cNvSpPr txBox="1"/>
          <p:nvPr/>
        </p:nvSpPr>
        <p:spPr>
          <a:xfrm>
            <a:off x="3959424" y="220486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marking inputs affecting schedule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0502" y="2204864"/>
            <a:ext cx="3108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symbolic(&amp;</a:t>
            </a:r>
            <a:r>
              <a:rPr lang="en-US" altLang="zh-CN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nthread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0502" y="3284984"/>
            <a:ext cx="2954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symbolic(&amp;</a:t>
            </a:r>
            <a:r>
              <a:rPr lang="en-US" altLang="zh-CN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nblock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矩形 13"/>
          <p:cNvSpPr/>
          <p:nvPr/>
        </p:nvSpPr>
        <p:spPr>
          <a:xfrm>
            <a:off x="862510" y="3284984"/>
            <a:ext cx="3168352" cy="422856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3959424" y="3284984"/>
            <a:ext cx="51845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marking inputs affecting schedule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14" name="矩形 13"/>
          <p:cNvSpPr/>
          <p:nvPr/>
        </p:nvSpPr>
        <p:spPr>
          <a:xfrm>
            <a:off x="1115616" y="2924944"/>
            <a:ext cx="3744416" cy="288032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5" name="矩形 13"/>
          <p:cNvSpPr/>
          <p:nvPr/>
        </p:nvSpPr>
        <p:spPr>
          <a:xfrm>
            <a:off x="1187624" y="4221088"/>
            <a:ext cx="3240360" cy="288032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矩形 13"/>
          <p:cNvSpPr/>
          <p:nvPr/>
        </p:nvSpPr>
        <p:spPr>
          <a:xfrm>
            <a:off x="1187624" y="5445224"/>
            <a:ext cx="3384376" cy="288032"/>
          </a:xfrm>
          <a:prstGeom prst="rect">
            <a:avLst/>
          </a:prstGeom>
          <a:solidFill>
            <a:srgbClr val="FF0000">
              <a:alpha val="14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4860032" y="2852936"/>
            <a:ext cx="4283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TERN intercepts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4499992" y="4149080"/>
            <a:ext cx="4283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TERN intercepts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72000" y="5445224"/>
            <a:ext cx="42839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TERN intercepts</a:t>
            </a:r>
            <a:endParaRPr lang="zh-CN" altLang="en-US" dirty="0">
              <a:solidFill>
                <a:srgbClr val="00B05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500034" y="6429396"/>
            <a:ext cx="6250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TERN tolerates inaccuracy in annotations.</a:t>
            </a:r>
            <a:endParaRPr lang="zh-CN" alt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6" grpId="0"/>
      <p:bldP spid="17" grpId="0"/>
      <p:bldP spid="18" grpId="0"/>
      <p:bldP spid="19" grpId="0" animBg="1"/>
      <p:bldP spid="20" grpId="0"/>
      <p:bldP spid="14" grpId="0" animBg="1"/>
      <p:bldP spid="15" grpId="0" animBg="1"/>
      <p:bldP spid="21" grpId="0" animBg="1"/>
      <p:bldP spid="22" grpId="0"/>
      <p:bldP spid="23" grpId="0"/>
      <p:bldP spid="24" grpId="0"/>
      <p:bldP spid="2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err="1" smtClean="0"/>
              <a:t>Memoizing</a:t>
            </a:r>
            <a:r>
              <a:rPr lang="en-US" dirty="0" smtClean="0"/>
              <a:t> Schedules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96108" y="6356350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12</a:t>
            </a:fld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6942" y="1124744"/>
            <a:ext cx="8677058" cy="54784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main(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nthread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[1];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nblock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nthread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; ++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pthread_create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(worker);</a:t>
            </a:r>
            <a:endParaRPr lang="en-US" altLang="zh-CN" sz="2000" b="1" dirty="0" smtClean="0">
              <a:solidFill>
                <a:srgbClr val="28F83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nblock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; ++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block = bread(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i,argv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[3]); </a:t>
            </a:r>
            <a:endParaRPr lang="en-US" altLang="zh-CN" sz="2000" b="1" dirty="0" smtClean="0">
              <a:solidFill>
                <a:srgbClr val="28F83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add(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worklist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, block);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worker() {</a:t>
            </a:r>
            <a:r>
              <a:rPr lang="en-US" altLang="zh-CN" sz="2000" b="1" dirty="0" smtClean="0">
                <a:solidFill>
                  <a:srgbClr val="28F83C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for(;;) {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block = get(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worklist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compress(block);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0502" y="2204864"/>
            <a:ext cx="3108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symbolic(&amp;</a:t>
            </a:r>
            <a:r>
              <a:rPr lang="en-US" altLang="zh-CN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nthread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0502" y="3284984"/>
            <a:ext cx="2954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symbolic(&amp;</a:t>
            </a:r>
            <a:r>
              <a:rPr lang="en-US" altLang="zh-CN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nblock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28148" y="928670"/>
            <a:ext cx="407307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cmd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$ pbzip2 2 2 foo.txt</a:t>
            </a:r>
            <a:endParaRPr lang="zh-CN" altLang="en-US" sz="2000" b="1" dirty="0"/>
          </a:p>
        </p:txBody>
      </p:sp>
      <p:grpSp>
        <p:nvGrpSpPr>
          <p:cNvPr id="67" name="Group 66"/>
          <p:cNvGrpSpPr/>
          <p:nvPr/>
        </p:nvGrpSpPr>
        <p:grpSpPr>
          <a:xfrm>
            <a:off x="0" y="5301208"/>
            <a:ext cx="492443" cy="472118"/>
            <a:chOff x="0" y="5301208"/>
            <a:chExt cx="492443" cy="472118"/>
          </a:xfrm>
        </p:grpSpPr>
        <p:cxnSp>
          <p:nvCxnSpPr>
            <p:cNvPr id="15" name="直接箭头连接符 41"/>
            <p:cNvCxnSpPr/>
            <p:nvPr/>
          </p:nvCxnSpPr>
          <p:spPr>
            <a:xfrm>
              <a:off x="107504" y="5301208"/>
              <a:ext cx="285752" cy="1588"/>
            </a:xfrm>
            <a:prstGeom prst="straightConnector1">
              <a:avLst/>
            </a:prstGeom>
            <a:ln w="635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0" y="5373216"/>
              <a:ext cx="49244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T2</a:t>
              </a:r>
              <a:endParaRPr lang="zh-CN" alt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8" name="Group 67"/>
          <p:cNvGrpSpPr/>
          <p:nvPr/>
        </p:nvGrpSpPr>
        <p:grpSpPr>
          <a:xfrm>
            <a:off x="467544" y="5301208"/>
            <a:ext cx="492443" cy="472118"/>
            <a:chOff x="467544" y="5301208"/>
            <a:chExt cx="492443" cy="472118"/>
          </a:xfrm>
        </p:grpSpPr>
        <p:cxnSp>
          <p:nvCxnSpPr>
            <p:cNvPr id="14" name="直接箭头连接符 41"/>
            <p:cNvCxnSpPr/>
            <p:nvPr/>
          </p:nvCxnSpPr>
          <p:spPr>
            <a:xfrm>
              <a:off x="539552" y="5301208"/>
              <a:ext cx="285752" cy="1588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467544" y="5373216"/>
              <a:ext cx="49244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T3</a:t>
              </a:r>
              <a:endParaRPr lang="zh-CN" alt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107504" y="1556792"/>
            <a:ext cx="717800" cy="400110"/>
            <a:chOff x="107504" y="1556792"/>
            <a:chExt cx="717800" cy="400110"/>
          </a:xfrm>
        </p:grpSpPr>
        <p:cxnSp>
          <p:nvCxnSpPr>
            <p:cNvPr id="13" name="直接箭头连接符 35"/>
            <p:cNvCxnSpPr/>
            <p:nvPr/>
          </p:nvCxnSpPr>
          <p:spPr>
            <a:xfrm>
              <a:off x="539552" y="1772816"/>
              <a:ext cx="285752" cy="1588"/>
            </a:xfrm>
            <a:prstGeom prst="straightConnector1">
              <a:avLst/>
            </a:prstGeom>
            <a:ln w="635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TextBox 22"/>
            <p:cNvSpPr txBox="1"/>
            <p:nvPr/>
          </p:nvSpPr>
          <p:spPr>
            <a:xfrm>
              <a:off x="107504" y="1556792"/>
              <a:ext cx="49244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chemeClr val="accent6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T1</a:t>
              </a:r>
              <a:endParaRPr lang="zh-CN" altLang="en-US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107504" y="2204864"/>
            <a:ext cx="717800" cy="400110"/>
            <a:chOff x="107504" y="1556792"/>
            <a:chExt cx="717800" cy="400110"/>
          </a:xfrm>
        </p:grpSpPr>
        <p:cxnSp>
          <p:nvCxnSpPr>
            <p:cNvPr id="44" name="直接箭头连接符 35"/>
            <p:cNvCxnSpPr/>
            <p:nvPr/>
          </p:nvCxnSpPr>
          <p:spPr>
            <a:xfrm>
              <a:off x="539552" y="1772816"/>
              <a:ext cx="285752" cy="1588"/>
            </a:xfrm>
            <a:prstGeom prst="straightConnector1">
              <a:avLst/>
            </a:prstGeom>
            <a:ln w="635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TextBox 44"/>
            <p:cNvSpPr txBox="1"/>
            <p:nvPr/>
          </p:nvSpPr>
          <p:spPr>
            <a:xfrm>
              <a:off x="107504" y="1556792"/>
              <a:ext cx="49244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chemeClr val="accent6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T1</a:t>
              </a:r>
              <a:endParaRPr lang="zh-CN" altLang="en-US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107504" y="2564904"/>
            <a:ext cx="717800" cy="400110"/>
            <a:chOff x="107504" y="1556792"/>
            <a:chExt cx="717800" cy="400110"/>
          </a:xfrm>
        </p:grpSpPr>
        <p:cxnSp>
          <p:nvCxnSpPr>
            <p:cNvPr id="47" name="直接箭头连接符 35"/>
            <p:cNvCxnSpPr/>
            <p:nvPr/>
          </p:nvCxnSpPr>
          <p:spPr>
            <a:xfrm>
              <a:off x="539552" y="1772816"/>
              <a:ext cx="285752" cy="1588"/>
            </a:xfrm>
            <a:prstGeom prst="straightConnector1">
              <a:avLst/>
            </a:prstGeom>
            <a:ln w="635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107504" y="1556792"/>
              <a:ext cx="49244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chemeClr val="accent6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T1</a:t>
              </a:r>
              <a:endParaRPr lang="zh-CN" altLang="en-US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07504" y="2852936"/>
            <a:ext cx="717800" cy="400110"/>
            <a:chOff x="107504" y="1556792"/>
            <a:chExt cx="717800" cy="400110"/>
          </a:xfrm>
        </p:grpSpPr>
        <p:cxnSp>
          <p:nvCxnSpPr>
            <p:cNvPr id="50" name="直接箭头连接符 35"/>
            <p:cNvCxnSpPr/>
            <p:nvPr/>
          </p:nvCxnSpPr>
          <p:spPr>
            <a:xfrm>
              <a:off x="539552" y="1772816"/>
              <a:ext cx="285752" cy="1588"/>
            </a:xfrm>
            <a:prstGeom prst="straightConnector1">
              <a:avLst/>
            </a:prstGeom>
            <a:ln w="635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TextBox 50"/>
            <p:cNvSpPr txBox="1"/>
            <p:nvPr/>
          </p:nvSpPr>
          <p:spPr>
            <a:xfrm>
              <a:off x="107504" y="1556792"/>
              <a:ext cx="49244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chemeClr val="accent6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T1</a:t>
              </a:r>
              <a:endParaRPr lang="zh-CN" altLang="en-US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107504" y="3284984"/>
            <a:ext cx="717800" cy="400110"/>
            <a:chOff x="107504" y="1556792"/>
            <a:chExt cx="717800" cy="400110"/>
          </a:xfrm>
        </p:grpSpPr>
        <p:cxnSp>
          <p:nvCxnSpPr>
            <p:cNvPr id="53" name="直接箭头连接符 35"/>
            <p:cNvCxnSpPr/>
            <p:nvPr/>
          </p:nvCxnSpPr>
          <p:spPr>
            <a:xfrm>
              <a:off x="539552" y="1772816"/>
              <a:ext cx="285752" cy="1588"/>
            </a:xfrm>
            <a:prstGeom prst="straightConnector1">
              <a:avLst/>
            </a:prstGeom>
            <a:ln w="635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107504" y="1556792"/>
              <a:ext cx="49244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chemeClr val="accent6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T1</a:t>
              </a:r>
              <a:endParaRPr lang="zh-CN" altLang="en-US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5" name="Group 54"/>
          <p:cNvGrpSpPr/>
          <p:nvPr/>
        </p:nvGrpSpPr>
        <p:grpSpPr>
          <a:xfrm>
            <a:off x="107504" y="3573016"/>
            <a:ext cx="717800" cy="400110"/>
            <a:chOff x="107504" y="1556792"/>
            <a:chExt cx="717800" cy="400110"/>
          </a:xfrm>
        </p:grpSpPr>
        <p:cxnSp>
          <p:nvCxnSpPr>
            <p:cNvPr id="56" name="直接箭头连接符 35"/>
            <p:cNvCxnSpPr/>
            <p:nvPr/>
          </p:nvCxnSpPr>
          <p:spPr>
            <a:xfrm>
              <a:off x="539552" y="1772816"/>
              <a:ext cx="285752" cy="1588"/>
            </a:xfrm>
            <a:prstGeom prst="straightConnector1">
              <a:avLst/>
            </a:prstGeom>
            <a:ln w="635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TextBox 56"/>
            <p:cNvSpPr txBox="1"/>
            <p:nvPr/>
          </p:nvSpPr>
          <p:spPr>
            <a:xfrm>
              <a:off x="107504" y="1556792"/>
              <a:ext cx="49244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chemeClr val="accent6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T1</a:t>
              </a:r>
              <a:endParaRPr lang="zh-CN" altLang="en-US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58" name="Group 57"/>
          <p:cNvGrpSpPr/>
          <p:nvPr/>
        </p:nvGrpSpPr>
        <p:grpSpPr>
          <a:xfrm>
            <a:off x="107504" y="4149080"/>
            <a:ext cx="717800" cy="400110"/>
            <a:chOff x="107504" y="1556792"/>
            <a:chExt cx="717800" cy="400110"/>
          </a:xfrm>
        </p:grpSpPr>
        <p:cxnSp>
          <p:nvCxnSpPr>
            <p:cNvPr id="59" name="直接箭头连接符 35"/>
            <p:cNvCxnSpPr/>
            <p:nvPr/>
          </p:nvCxnSpPr>
          <p:spPr>
            <a:xfrm>
              <a:off x="539552" y="1772816"/>
              <a:ext cx="285752" cy="1588"/>
            </a:xfrm>
            <a:prstGeom prst="straightConnector1">
              <a:avLst/>
            </a:prstGeom>
            <a:ln w="635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0" name="TextBox 59"/>
            <p:cNvSpPr txBox="1"/>
            <p:nvPr/>
          </p:nvSpPr>
          <p:spPr>
            <a:xfrm>
              <a:off x="107504" y="1556792"/>
              <a:ext cx="49244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chemeClr val="accent6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T1</a:t>
              </a:r>
              <a:endParaRPr lang="zh-CN" altLang="en-US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64" name="Group 63"/>
          <p:cNvGrpSpPr/>
          <p:nvPr/>
        </p:nvGrpSpPr>
        <p:grpSpPr>
          <a:xfrm>
            <a:off x="107504" y="4365104"/>
            <a:ext cx="717800" cy="400110"/>
            <a:chOff x="107504" y="1556792"/>
            <a:chExt cx="717800" cy="400110"/>
          </a:xfrm>
        </p:grpSpPr>
        <p:cxnSp>
          <p:nvCxnSpPr>
            <p:cNvPr id="65" name="直接箭头连接符 35"/>
            <p:cNvCxnSpPr/>
            <p:nvPr/>
          </p:nvCxnSpPr>
          <p:spPr>
            <a:xfrm>
              <a:off x="539552" y="1772816"/>
              <a:ext cx="285752" cy="1588"/>
            </a:xfrm>
            <a:prstGeom prst="straightConnector1">
              <a:avLst/>
            </a:prstGeom>
            <a:ln w="63500">
              <a:solidFill>
                <a:schemeClr val="accent2">
                  <a:lumMod val="75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6" name="TextBox 65"/>
            <p:cNvSpPr txBox="1"/>
            <p:nvPr/>
          </p:nvSpPr>
          <p:spPr>
            <a:xfrm>
              <a:off x="107504" y="1556792"/>
              <a:ext cx="49244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chemeClr val="accent6">
                      <a:lumMod val="50000"/>
                    </a:schemeClr>
                  </a:solidFill>
                  <a:latin typeface="Courier New" pitchFamily="49" charset="0"/>
                  <a:cs typeface="Courier New" pitchFamily="49" charset="0"/>
                </a:rPr>
                <a:t>T1</a:t>
              </a:r>
              <a:endParaRPr lang="zh-CN" altLang="en-US" sz="2000" b="1" dirty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0" y="5589240"/>
            <a:ext cx="492443" cy="472118"/>
            <a:chOff x="0" y="5301208"/>
            <a:chExt cx="492443" cy="472118"/>
          </a:xfrm>
        </p:grpSpPr>
        <p:cxnSp>
          <p:nvCxnSpPr>
            <p:cNvPr id="72" name="直接箭头连接符 41"/>
            <p:cNvCxnSpPr/>
            <p:nvPr/>
          </p:nvCxnSpPr>
          <p:spPr>
            <a:xfrm>
              <a:off x="107504" y="5301208"/>
              <a:ext cx="285752" cy="1588"/>
            </a:xfrm>
            <a:prstGeom prst="straightConnector1">
              <a:avLst/>
            </a:prstGeom>
            <a:ln w="63500">
              <a:solidFill>
                <a:srgbClr val="0070C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xtBox 72"/>
            <p:cNvSpPr txBox="1"/>
            <p:nvPr/>
          </p:nvSpPr>
          <p:spPr>
            <a:xfrm>
              <a:off x="0" y="5373216"/>
              <a:ext cx="49244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rgbClr val="0070C0"/>
                  </a:solidFill>
                  <a:latin typeface="Courier New" pitchFamily="49" charset="0"/>
                  <a:cs typeface="Courier New" pitchFamily="49" charset="0"/>
                </a:rPr>
                <a:t>T2</a:t>
              </a:r>
              <a:endParaRPr lang="zh-CN" altLang="en-US" sz="2000" b="1" dirty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467544" y="5589240"/>
            <a:ext cx="492443" cy="472118"/>
            <a:chOff x="467544" y="5301208"/>
            <a:chExt cx="492443" cy="472118"/>
          </a:xfrm>
        </p:grpSpPr>
        <p:cxnSp>
          <p:nvCxnSpPr>
            <p:cNvPr id="75" name="直接箭头连接符 41"/>
            <p:cNvCxnSpPr/>
            <p:nvPr/>
          </p:nvCxnSpPr>
          <p:spPr>
            <a:xfrm>
              <a:off x="539552" y="5301208"/>
              <a:ext cx="285752" cy="1588"/>
            </a:xfrm>
            <a:prstGeom prst="straightConnector1">
              <a:avLst/>
            </a:prstGeom>
            <a:ln w="63500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TextBox 75"/>
            <p:cNvSpPr txBox="1"/>
            <p:nvPr/>
          </p:nvSpPr>
          <p:spPr>
            <a:xfrm>
              <a:off x="467544" y="5373216"/>
              <a:ext cx="492443" cy="400110"/>
            </a:xfrm>
            <a:prstGeom prst="rect">
              <a:avLst/>
            </a:prstGeom>
            <a:noFill/>
            <a:ln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altLang="zh-CN" sz="2000" b="1" dirty="0" smtClean="0">
                  <a:solidFill>
                    <a:srgbClr val="00B050"/>
                  </a:solidFill>
                  <a:latin typeface="Courier New" pitchFamily="49" charset="0"/>
                  <a:cs typeface="Courier New" pitchFamily="49" charset="0"/>
                </a:rPr>
                <a:t>T3</a:t>
              </a:r>
              <a:endParaRPr lang="zh-CN" altLang="en-US" sz="2000" b="1" dirty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77" name="矩形 32"/>
          <p:cNvSpPr/>
          <p:nvPr/>
        </p:nvSpPr>
        <p:spPr>
          <a:xfrm>
            <a:off x="5218964" y="1628800"/>
            <a:ext cx="3528392" cy="2448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  <p:sp>
        <p:nvSpPr>
          <p:cNvPr id="78" name="TextBox 77"/>
          <p:cNvSpPr txBox="1"/>
          <p:nvPr/>
        </p:nvSpPr>
        <p:spPr>
          <a:xfrm>
            <a:off x="5579004" y="1988840"/>
            <a:ext cx="492443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T1</a:t>
            </a:r>
            <a:endParaRPr lang="zh-CN" altLang="en-US" sz="2000" b="1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731132" y="1988840"/>
            <a:ext cx="492443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T2</a:t>
            </a:r>
            <a:endParaRPr lang="zh-CN" alt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955268" y="1988840"/>
            <a:ext cx="492443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T3</a:t>
            </a:r>
            <a:endParaRPr lang="zh-CN" altLang="en-US" sz="2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290972" y="227687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p…create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290972" y="2852936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add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5290972" y="2564904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p…create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588224" y="3068960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get</a:t>
            </a: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7956376" y="3645024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get</a:t>
            </a:r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5290972" y="3356992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add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5290972" y="1628800"/>
            <a:ext cx="3416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Synchronization order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083060" y="4221088"/>
            <a:ext cx="1877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Constraints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" name="矩形 33"/>
          <p:cNvSpPr/>
          <p:nvPr/>
        </p:nvSpPr>
        <p:spPr>
          <a:xfrm>
            <a:off x="5218964" y="4293096"/>
            <a:ext cx="3528392" cy="23762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  <p:sp>
        <p:nvSpPr>
          <p:cNvPr id="95" name="TextBox 94"/>
          <p:cNvSpPr txBox="1"/>
          <p:nvPr/>
        </p:nvSpPr>
        <p:spPr>
          <a:xfrm>
            <a:off x="5579004" y="4581128"/>
            <a:ext cx="280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0 &lt; 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nthread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 ? true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5579004" y="4869160"/>
            <a:ext cx="280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1 &lt; 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nthread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 ? true</a:t>
            </a:r>
          </a:p>
        </p:txBody>
      </p:sp>
      <p:sp>
        <p:nvSpPr>
          <p:cNvPr id="97" name="TextBox 96"/>
          <p:cNvSpPr txBox="1"/>
          <p:nvPr/>
        </p:nvSpPr>
        <p:spPr>
          <a:xfrm>
            <a:off x="5579004" y="5157192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2 &lt; 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nthread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 ? false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579004" y="5517232"/>
            <a:ext cx="280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0 &lt; 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nblock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  ? true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5579004" y="5805264"/>
            <a:ext cx="28039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1 &lt; 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nblock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  ? true</a:t>
            </a:r>
          </a:p>
        </p:txBody>
      </p:sp>
      <p:sp>
        <p:nvSpPr>
          <p:cNvPr id="100" name="TextBox 99"/>
          <p:cNvSpPr txBox="1"/>
          <p:nvPr/>
        </p:nvSpPr>
        <p:spPr>
          <a:xfrm>
            <a:off x="5579004" y="6093296"/>
            <a:ext cx="29418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2 &lt; 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nblock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   ? false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143372" y="164305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2</a:t>
            </a:r>
            <a:endParaRPr lang="zh-CN" alt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4143372" y="1857364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2</a:t>
            </a:r>
            <a:endParaRPr lang="zh-CN" alt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9" name="矩形 13"/>
          <p:cNvSpPr/>
          <p:nvPr/>
        </p:nvSpPr>
        <p:spPr>
          <a:xfrm>
            <a:off x="5220072" y="4293096"/>
            <a:ext cx="3528392" cy="2304256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77" grpId="0" animBg="1"/>
      <p:bldP spid="78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90" grpId="0"/>
      <p:bldP spid="91" grpId="0"/>
      <p:bldP spid="92" grpId="0" animBg="1"/>
      <p:bldP spid="95" grpId="0"/>
      <p:bldP spid="96" grpId="0"/>
      <p:bldP spid="97" grpId="0"/>
      <p:bldP spid="98" grpId="0"/>
      <p:bldP spid="99" grpId="0"/>
      <p:bldP spid="100" grpId="0"/>
      <p:bldP spid="69" grpId="0"/>
      <p:bldP spid="70" grpId="0"/>
      <p:bldP spid="79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Simplifying Constraints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96108" y="6356350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13</a:t>
            </a:fld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6942" y="1124744"/>
            <a:ext cx="8677058" cy="54784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main(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nthread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[1];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nblock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nthread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; ++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pthread_create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(worker);</a:t>
            </a:r>
            <a:endParaRPr lang="en-US" altLang="zh-CN" sz="2000" b="1" dirty="0" smtClean="0">
              <a:solidFill>
                <a:srgbClr val="28F83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nblock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; ++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block = bread(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i,argv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[3]);</a:t>
            </a:r>
            <a:endParaRPr lang="en-US" altLang="zh-CN" sz="2000" b="1" dirty="0" smtClean="0">
              <a:solidFill>
                <a:srgbClr val="28F83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add(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worklist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, block);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worker() {</a:t>
            </a:r>
            <a:r>
              <a:rPr lang="en-US" altLang="zh-CN" sz="2000" b="1" dirty="0" smtClean="0">
                <a:solidFill>
                  <a:srgbClr val="28F83C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for(;;) {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block = get(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worklist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compress(block);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0502" y="2204864"/>
            <a:ext cx="3108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symbolic(&amp;</a:t>
            </a:r>
            <a:r>
              <a:rPr lang="en-US" altLang="zh-CN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nthread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0502" y="3284984"/>
            <a:ext cx="2954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symbolic(&amp;</a:t>
            </a:r>
            <a:r>
              <a:rPr lang="en-US" altLang="zh-CN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nblock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436096" y="1052736"/>
            <a:ext cx="3851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cmd</a:t>
            </a:r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$ pbzip2 2 2 foo.txt</a:t>
            </a:r>
            <a:endParaRPr lang="zh-CN" altLang="en-US" dirty="0"/>
          </a:p>
        </p:txBody>
      </p:sp>
      <p:sp>
        <p:nvSpPr>
          <p:cNvPr id="77" name="矩形 32"/>
          <p:cNvSpPr/>
          <p:nvPr/>
        </p:nvSpPr>
        <p:spPr>
          <a:xfrm>
            <a:off x="5218964" y="1628800"/>
            <a:ext cx="3528392" cy="2448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  <p:sp>
        <p:nvSpPr>
          <p:cNvPr id="78" name="TextBox 77"/>
          <p:cNvSpPr txBox="1"/>
          <p:nvPr/>
        </p:nvSpPr>
        <p:spPr>
          <a:xfrm>
            <a:off x="5579004" y="1988840"/>
            <a:ext cx="492443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T1</a:t>
            </a:r>
            <a:endParaRPr lang="zh-CN" altLang="en-US" sz="2000" b="1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731132" y="1988840"/>
            <a:ext cx="492443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T2</a:t>
            </a:r>
            <a:endParaRPr lang="zh-CN" alt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955268" y="1988840"/>
            <a:ext cx="492443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T3</a:t>
            </a:r>
            <a:endParaRPr lang="zh-CN" altLang="en-US" sz="2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290972" y="227687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p…create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290972" y="2852936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add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5290972" y="2564904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p…create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588224" y="3068960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get</a:t>
            </a: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7956376" y="3645024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get</a:t>
            </a:r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5290972" y="3356992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add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5290972" y="1628800"/>
            <a:ext cx="3416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Synchronization order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083060" y="4221088"/>
            <a:ext cx="1877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Constraints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" name="矩形 33"/>
          <p:cNvSpPr/>
          <p:nvPr/>
        </p:nvSpPr>
        <p:spPr>
          <a:xfrm>
            <a:off x="5218964" y="4293096"/>
            <a:ext cx="3528392" cy="23762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  <p:sp>
        <p:nvSpPr>
          <p:cNvPr id="95" name="TextBox 94"/>
          <p:cNvSpPr txBox="1"/>
          <p:nvPr/>
        </p:nvSpPr>
        <p:spPr>
          <a:xfrm>
            <a:off x="5579004" y="4581128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2 == 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nthread</a:t>
            </a:r>
            <a:endParaRPr lang="en-US" altLang="zh-CN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579004" y="4869160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2 == 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nblock</a:t>
            </a:r>
            <a:endParaRPr lang="en-US" altLang="zh-CN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5362980" y="5286388"/>
            <a:ext cx="32403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Constraint simplification techniques in paper</a:t>
            </a:r>
          </a:p>
        </p:txBody>
      </p:sp>
      <p:sp>
        <p:nvSpPr>
          <p:cNvPr id="26" name="矩形 13"/>
          <p:cNvSpPr/>
          <p:nvPr/>
        </p:nvSpPr>
        <p:spPr>
          <a:xfrm>
            <a:off x="5220072" y="4650286"/>
            <a:ext cx="3528392" cy="564664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Reusing Schedules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96108" y="6356350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14</a:t>
            </a:fld>
            <a:endParaRPr lang="zh-CN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66942" y="1124744"/>
            <a:ext cx="8677058" cy="5478423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main(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argc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, char *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[]) {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;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nthread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[1];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nblock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[2];</a:t>
            </a: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nthread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; ++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pthread_create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(worker);</a:t>
            </a:r>
            <a:endParaRPr lang="en-US" altLang="zh-CN" sz="2000" b="1" dirty="0" smtClean="0">
              <a:solidFill>
                <a:srgbClr val="28F83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endParaRPr lang="en-US" altLang="zh-CN" sz="2000" b="1" dirty="0" smtClean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for(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=0; 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&lt;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nblock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; ++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) {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block = bread(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i,argv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[3]); </a:t>
            </a:r>
            <a:endParaRPr lang="en-US" altLang="zh-CN" sz="2000" b="1" dirty="0" smtClean="0">
              <a:solidFill>
                <a:srgbClr val="28F83C"/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add(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worklist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, block);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worker() {</a:t>
            </a:r>
            <a:r>
              <a:rPr lang="en-US" altLang="zh-CN" sz="2000" b="1" dirty="0" smtClean="0">
                <a:solidFill>
                  <a:srgbClr val="28F83C"/>
                </a:solidFill>
                <a:latin typeface="Courier New" pitchFamily="49" charset="0"/>
                <a:cs typeface="Courier New" pitchFamily="49" charset="0"/>
              </a:rPr>
              <a:t>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for(;;) {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block = get(</a:t>
            </a:r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worklist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); 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  compress(block);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  }</a:t>
            </a:r>
          </a:p>
          <a:p>
            <a:pPr>
              <a:lnSpc>
                <a:spcPts val="2000"/>
              </a:lnSpc>
            </a:pP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}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90502" y="2204864"/>
            <a:ext cx="310854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symbolic(&amp;</a:t>
            </a:r>
            <a:r>
              <a:rPr lang="en-US" altLang="zh-CN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nthread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90502" y="3284984"/>
            <a:ext cx="295465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symbolic(&amp;</a:t>
            </a:r>
            <a:r>
              <a:rPr lang="en-US" altLang="zh-CN" sz="2000" b="1" dirty="0" err="1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nblock</a:t>
            </a:r>
            <a:r>
              <a:rPr lang="en-US" altLang="zh-CN" sz="2000" b="1" dirty="0" smtClean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);</a:t>
            </a:r>
            <a:endParaRPr lang="zh-CN" altLang="en-US" sz="2000" b="1" dirty="0">
              <a:solidFill>
                <a:srgbClr val="7030A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357818" y="885750"/>
            <a:ext cx="38519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err="1" smtClean="0">
                <a:latin typeface="Courier New" pitchFamily="49" charset="0"/>
                <a:cs typeface="Courier New" pitchFamily="49" charset="0"/>
              </a:rPr>
              <a:t>cmd</a:t>
            </a:r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$ pbzip2 2 2 </a:t>
            </a:r>
            <a:r>
              <a:rPr lang="en-US" altLang="zh-CN" sz="2000" b="1" dirty="0" smtClean="0">
                <a:solidFill>
                  <a:srgbClr val="FF0000"/>
                </a:solidFill>
                <a:latin typeface="Courier New" pitchFamily="49" charset="0"/>
                <a:cs typeface="Courier New" pitchFamily="49" charset="0"/>
              </a:rPr>
              <a:t>bar.txt</a:t>
            </a:r>
            <a:endParaRPr lang="zh-CN" altLang="en-US" sz="2000" dirty="0">
              <a:solidFill>
                <a:srgbClr val="FF000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77" name="矩形 32"/>
          <p:cNvSpPr/>
          <p:nvPr/>
        </p:nvSpPr>
        <p:spPr>
          <a:xfrm>
            <a:off x="5218964" y="1628800"/>
            <a:ext cx="3528392" cy="244827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  <p:sp>
        <p:nvSpPr>
          <p:cNvPr id="78" name="TextBox 77"/>
          <p:cNvSpPr txBox="1"/>
          <p:nvPr/>
        </p:nvSpPr>
        <p:spPr>
          <a:xfrm>
            <a:off x="5579004" y="1988840"/>
            <a:ext cx="492443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chemeClr val="accent6">
                    <a:lumMod val="50000"/>
                  </a:schemeClr>
                </a:solidFill>
                <a:latin typeface="Courier New" pitchFamily="49" charset="0"/>
                <a:cs typeface="Courier New" pitchFamily="49" charset="0"/>
              </a:rPr>
              <a:t>T1</a:t>
            </a:r>
            <a:endParaRPr lang="zh-CN" altLang="en-US" sz="2000" b="1" dirty="0">
              <a:solidFill>
                <a:schemeClr val="accent6">
                  <a:lumMod val="50000"/>
                </a:schemeClr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6731132" y="1988840"/>
            <a:ext cx="492443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rgbClr val="0070C0"/>
                </a:solidFill>
                <a:latin typeface="Courier New" pitchFamily="49" charset="0"/>
                <a:cs typeface="Courier New" pitchFamily="49" charset="0"/>
              </a:rPr>
              <a:t>T2</a:t>
            </a:r>
            <a:endParaRPr lang="zh-CN" altLang="en-US" sz="2000" b="1" dirty="0">
              <a:solidFill>
                <a:srgbClr val="0070C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7955268" y="1988840"/>
            <a:ext cx="492443" cy="40011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T3</a:t>
            </a:r>
            <a:endParaRPr lang="zh-CN" altLang="en-US" sz="2000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5290972" y="2276872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p…create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5290972" y="2852936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add</a:t>
            </a:r>
            <a:endParaRPr lang="en-US" dirty="0"/>
          </a:p>
        </p:txBody>
      </p:sp>
      <p:sp>
        <p:nvSpPr>
          <p:cNvPr id="85" name="TextBox 84"/>
          <p:cNvSpPr txBox="1"/>
          <p:nvPr/>
        </p:nvSpPr>
        <p:spPr>
          <a:xfrm>
            <a:off x="5290972" y="2564904"/>
            <a:ext cx="128753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p…create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86" name="Rectangle 85"/>
          <p:cNvSpPr/>
          <p:nvPr/>
        </p:nvSpPr>
        <p:spPr>
          <a:xfrm>
            <a:off x="6588224" y="3068960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get</a:t>
            </a:r>
            <a:endParaRPr lang="en-US" dirty="0"/>
          </a:p>
        </p:txBody>
      </p:sp>
      <p:sp>
        <p:nvSpPr>
          <p:cNvPr id="87" name="Rectangle 86"/>
          <p:cNvSpPr/>
          <p:nvPr/>
        </p:nvSpPr>
        <p:spPr>
          <a:xfrm>
            <a:off x="7956376" y="3645024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get</a:t>
            </a:r>
            <a:endParaRPr lang="en-US" dirty="0"/>
          </a:p>
        </p:txBody>
      </p:sp>
      <p:sp>
        <p:nvSpPr>
          <p:cNvPr id="88" name="Rectangle 87"/>
          <p:cNvSpPr/>
          <p:nvPr/>
        </p:nvSpPr>
        <p:spPr>
          <a:xfrm>
            <a:off x="5290972" y="3356992"/>
            <a:ext cx="59824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add</a:t>
            </a:r>
            <a:endParaRPr lang="en-US" dirty="0"/>
          </a:p>
        </p:txBody>
      </p:sp>
      <p:sp>
        <p:nvSpPr>
          <p:cNvPr id="90" name="TextBox 89"/>
          <p:cNvSpPr txBox="1"/>
          <p:nvPr/>
        </p:nvSpPr>
        <p:spPr>
          <a:xfrm>
            <a:off x="5290972" y="1628800"/>
            <a:ext cx="34163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Synchronization order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6083060" y="4221088"/>
            <a:ext cx="187743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>
                <a:latin typeface="Courier New" pitchFamily="49" charset="0"/>
                <a:cs typeface="Courier New" pitchFamily="49" charset="0"/>
              </a:rPr>
              <a:t>Constraints</a:t>
            </a:r>
            <a:endParaRPr lang="zh-CN" altLang="en-US" sz="2000" b="1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92" name="矩形 33"/>
          <p:cNvSpPr/>
          <p:nvPr/>
        </p:nvSpPr>
        <p:spPr>
          <a:xfrm>
            <a:off x="5218964" y="4293096"/>
            <a:ext cx="3528392" cy="23762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 b="1"/>
          </a:p>
        </p:txBody>
      </p:sp>
      <p:sp>
        <p:nvSpPr>
          <p:cNvPr id="95" name="TextBox 94"/>
          <p:cNvSpPr txBox="1"/>
          <p:nvPr/>
        </p:nvSpPr>
        <p:spPr>
          <a:xfrm>
            <a:off x="5579004" y="4581128"/>
            <a:ext cx="18389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2 == 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nthread</a:t>
            </a:r>
            <a:endParaRPr lang="en-US" altLang="zh-CN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00" name="TextBox 99"/>
          <p:cNvSpPr txBox="1"/>
          <p:nvPr/>
        </p:nvSpPr>
        <p:spPr>
          <a:xfrm>
            <a:off x="5579004" y="4869160"/>
            <a:ext cx="1701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latin typeface="Courier New" pitchFamily="49" charset="0"/>
                <a:cs typeface="Courier New" pitchFamily="49" charset="0"/>
              </a:rPr>
              <a:t>2 == </a:t>
            </a:r>
            <a:r>
              <a:rPr lang="en-US" altLang="zh-CN" b="1" dirty="0" err="1" smtClean="0">
                <a:latin typeface="Courier New" pitchFamily="49" charset="0"/>
                <a:cs typeface="Courier New" pitchFamily="49" charset="0"/>
              </a:rPr>
              <a:t>nblock</a:t>
            </a:r>
            <a:endParaRPr lang="en-US" altLang="zh-CN" b="1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6" name="矩形 13"/>
          <p:cNvSpPr/>
          <p:nvPr/>
        </p:nvSpPr>
        <p:spPr>
          <a:xfrm>
            <a:off x="862510" y="3284984"/>
            <a:ext cx="3168352" cy="422856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13"/>
          <p:cNvSpPr/>
          <p:nvPr/>
        </p:nvSpPr>
        <p:spPr>
          <a:xfrm>
            <a:off x="862510" y="2204864"/>
            <a:ext cx="3168352" cy="422856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13"/>
          <p:cNvSpPr/>
          <p:nvPr/>
        </p:nvSpPr>
        <p:spPr>
          <a:xfrm>
            <a:off x="5362980" y="4581128"/>
            <a:ext cx="3168352" cy="360040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13"/>
          <p:cNvSpPr/>
          <p:nvPr/>
        </p:nvSpPr>
        <p:spPr>
          <a:xfrm>
            <a:off x="5362980" y="4869160"/>
            <a:ext cx="3168352" cy="422856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13"/>
          <p:cNvSpPr/>
          <p:nvPr/>
        </p:nvSpPr>
        <p:spPr>
          <a:xfrm>
            <a:off x="1117896" y="5720788"/>
            <a:ext cx="3168352" cy="279980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TextBox 29"/>
          <p:cNvSpPr txBox="1"/>
          <p:nvPr/>
        </p:nvSpPr>
        <p:spPr>
          <a:xfrm>
            <a:off x="4143372" y="1643050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2</a:t>
            </a:r>
            <a:endParaRPr lang="zh-CN" alt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4143372" y="1857364"/>
            <a:ext cx="7360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b="1" dirty="0" smtClean="0">
                <a:solidFill>
                  <a:srgbClr val="00B050"/>
                </a:solidFill>
                <a:latin typeface="Courier New" pitchFamily="49" charset="0"/>
                <a:cs typeface="Courier New" pitchFamily="49" charset="0"/>
              </a:rPr>
              <a:t>// 2</a:t>
            </a:r>
            <a:endParaRPr lang="zh-CN" altLang="en-US" b="1" dirty="0">
              <a:solidFill>
                <a:srgbClr val="00B050"/>
              </a:solidFill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3" name="矩形 13"/>
          <p:cNvSpPr/>
          <p:nvPr/>
        </p:nvSpPr>
        <p:spPr>
          <a:xfrm>
            <a:off x="5364088" y="857232"/>
            <a:ext cx="3779912" cy="432048"/>
          </a:xfrm>
          <a:prstGeom prst="rect">
            <a:avLst/>
          </a:prstGeom>
          <a:solidFill>
            <a:srgbClr val="0070C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2" grpId="0" animBg="1"/>
      <p:bldP spid="30" grpId="0"/>
      <p:bldP spid="31" grpId="0"/>
      <p:bldP spid="33" grpId="0" animBg="1"/>
      <p:bldP spid="3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TERN Overview</a:t>
            </a:r>
          </a:p>
          <a:p>
            <a:r>
              <a:rPr lang="en-US" dirty="0" smtClean="0"/>
              <a:t>An Example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Evaluation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Stability Experiment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Program – Workload</a:t>
            </a:r>
          </a:p>
          <a:p>
            <a:pPr lvl="1"/>
            <a:r>
              <a:rPr lang="en-US" altLang="zh-CN" b="1" dirty="0" smtClean="0"/>
              <a:t>Apache-CS</a:t>
            </a:r>
            <a:r>
              <a:rPr lang="en-US" altLang="zh-CN" dirty="0" smtClean="0"/>
              <a:t>: 4-day Columbia CS web trace, 122K</a:t>
            </a:r>
          </a:p>
          <a:p>
            <a:pPr lvl="1"/>
            <a:r>
              <a:rPr lang="en-US" altLang="zh-CN" b="1" dirty="0" err="1" smtClean="0"/>
              <a:t>MySql</a:t>
            </a:r>
            <a:r>
              <a:rPr lang="en-US" altLang="zh-CN" b="1" dirty="0" smtClean="0"/>
              <a:t>-</a:t>
            </a:r>
            <a:r>
              <a:rPr lang="en-US" altLang="zh-CN" b="1" dirty="0" err="1" smtClean="0"/>
              <a:t>SysBench</a:t>
            </a:r>
            <a:r>
              <a:rPr lang="en-US" altLang="zh-CN" b="1" dirty="0" smtClean="0"/>
              <a:t>-simple</a:t>
            </a:r>
            <a:r>
              <a:rPr lang="en-US" altLang="zh-CN" dirty="0" smtClean="0"/>
              <a:t>: 200K random select queries</a:t>
            </a:r>
          </a:p>
          <a:p>
            <a:pPr lvl="1"/>
            <a:r>
              <a:rPr lang="en-US" altLang="zh-CN" b="1" dirty="0" err="1" smtClean="0"/>
              <a:t>MySql-SysBench-tx</a:t>
            </a:r>
            <a:r>
              <a:rPr lang="en-US" altLang="zh-CN" dirty="0" smtClean="0"/>
              <a:t>: 200K random select, update, insert, and delete queries</a:t>
            </a:r>
          </a:p>
          <a:p>
            <a:pPr lvl="1"/>
            <a:r>
              <a:rPr lang="en-US" altLang="zh-CN" b="1" dirty="0" smtClean="0"/>
              <a:t>PBZip2-usr</a:t>
            </a:r>
            <a:r>
              <a:rPr lang="en-US" altLang="zh-CN" dirty="0" smtClean="0"/>
              <a:t>: random 10,000 files from “/</a:t>
            </a:r>
            <a:r>
              <a:rPr lang="en-US" altLang="zh-CN" dirty="0" err="1" smtClean="0"/>
              <a:t>usr</a:t>
            </a:r>
            <a:r>
              <a:rPr lang="en-US" altLang="zh-CN" dirty="0" smtClean="0"/>
              <a:t>”</a:t>
            </a:r>
          </a:p>
          <a:p>
            <a:pPr lvl="8"/>
            <a:endParaRPr lang="en-US" altLang="zh-CN" dirty="0" smtClean="0"/>
          </a:p>
          <a:p>
            <a:r>
              <a:rPr lang="en-US" altLang="zh-CN" dirty="0" smtClean="0"/>
              <a:t>Machine: typical 2.66GHz quad-core Intel</a:t>
            </a:r>
          </a:p>
          <a:p>
            <a:pPr lvl="7"/>
            <a:endParaRPr lang="en-US" altLang="zh-CN" dirty="0" smtClean="0"/>
          </a:p>
          <a:p>
            <a:r>
              <a:rPr lang="en-US" altLang="zh-CN" dirty="0" smtClean="0"/>
              <a:t>Methodology</a:t>
            </a:r>
          </a:p>
          <a:p>
            <a:pPr lvl="1"/>
            <a:r>
              <a:rPr lang="en-US" altLang="zh-CN" dirty="0" err="1" smtClean="0"/>
              <a:t>Memoize</a:t>
            </a:r>
            <a:r>
              <a:rPr lang="en-US" altLang="zh-CN" dirty="0" smtClean="0"/>
              <a:t> schedules on random 1% to 3% of workload</a:t>
            </a:r>
          </a:p>
          <a:p>
            <a:pPr lvl="1"/>
            <a:r>
              <a:rPr lang="en-US" altLang="zh-CN" dirty="0" smtClean="0"/>
              <a:t>Measure reuse rates on entire workload (</a:t>
            </a:r>
            <a:r>
              <a:rPr lang="en-US" altLang="zh-CN" b="1" dirty="0" smtClean="0">
                <a:solidFill>
                  <a:srgbClr val="FF0000"/>
                </a:solidFill>
              </a:rPr>
              <a:t>Many </a:t>
            </a:r>
            <a:r>
              <a:rPr lang="en-US" altLang="zh-CN" b="1" dirty="0" smtClean="0">
                <a:solidFill>
                  <a:srgbClr val="FF0000"/>
                </a:solidFill>
                <a:sym typeface="Wingdings" pitchFamily="2" charset="2"/>
              </a:rPr>
              <a:t> 1</a:t>
            </a:r>
            <a:r>
              <a:rPr lang="en-US" altLang="zh-CN" dirty="0" smtClean="0"/>
              <a:t>)</a:t>
            </a:r>
          </a:p>
          <a:p>
            <a:pPr lvl="2"/>
            <a:r>
              <a:rPr lang="en-US" altLang="zh-CN" dirty="0" smtClean="0"/>
              <a:t>Reuse rate: % of inputs processed with </a:t>
            </a:r>
            <a:r>
              <a:rPr lang="en-US" altLang="zh-CN" dirty="0" err="1" smtClean="0"/>
              <a:t>memoized</a:t>
            </a:r>
            <a:r>
              <a:rPr lang="en-US" altLang="zh-CN" dirty="0" smtClean="0"/>
              <a:t> schedules</a:t>
            </a:r>
          </a:p>
          <a:p>
            <a:pPr lvl="1"/>
            <a:endParaRPr lang="en-US" altLang="zh-CN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CN" dirty="0" smtClean="0"/>
              <a:t>How Often Can TERN Reuse Schedules?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379735"/>
            <a:ext cx="8229600" cy="2121099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Over 90% reuse rate for three</a:t>
            </a:r>
          </a:p>
          <a:p>
            <a:r>
              <a:rPr lang="en-US" dirty="0" smtClean="0"/>
              <a:t>Relatively lower reuse rate for </a:t>
            </a:r>
            <a:r>
              <a:rPr lang="en-US" dirty="0" err="1" smtClean="0"/>
              <a:t>MySql-SysBench-tx</a:t>
            </a:r>
            <a:r>
              <a:rPr lang="en-US" dirty="0" smtClean="0"/>
              <a:t> due to random query types and parameters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17</a:t>
            </a:fld>
            <a:endParaRPr lang="zh-CN" altLang="en-US"/>
          </a:p>
        </p:txBody>
      </p:sp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857225" y="1500175"/>
          <a:ext cx="7429551" cy="26432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82627"/>
                <a:gridCol w="2002510"/>
                <a:gridCol w="1944414"/>
              </a:tblGrid>
              <a:tr h="528641">
                <a:tc>
                  <a:txBody>
                    <a:bodyPr/>
                    <a:lstStyle/>
                    <a:p>
                      <a:r>
                        <a:rPr lang="en-US" altLang="zh-CN" sz="2400" b="1" dirty="0" smtClean="0"/>
                        <a:t>Program-Workload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Reuse Rate (%)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# Schedules</a:t>
                      </a:r>
                      <a:endParaRPr lang="zh-CN" altLang="en-US" sz="2400" b="1" dirty="0"/>
                    </a:p>
                  </a:txBody>
                  <a:tcPr/>
                </a:tc>
              </a:tr>
              <a:tr h="528641">
                <a:tc>
                  <a:txBody>
                    <a:bodyPr/>
                    <a:lstStyle/>
                    <a:p>
                      <a:r>
                        <a:rPr lang="en-US" altLang="zh-CN" sz="2400" b="1" dirty="0" smtClean="0"/>
                        <a:t>Apache-CS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90.3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100</a:t>
                      </a:r>
                      <a:endParaRPr lang="zh-CN" altLang="en-US" sz="2400" b="1" dirty="0"/>
                    </a:p>
                  </a:txBody>
                  <a:tcPr/>
                </a:tc>
              </a:tr>
              <a:tr h="528641">
                <a:tc>
                  <a:txBody>
                    <a:bodyPr/>
                    <a:lstStyle/>
                    <a:p>
                      <a:r>
                        <a:rPr lang="en-US" altLang="zh-CN" sz="2400" b="1" dirty="0" err="1" smtClean="0"/>
                        <a:t>MySQL</a:t>
                      </a:r>
                      <a:r>
                        <a:rPr lang="en-US" altLang="zh-CN" sz="2400" b="1" dirty="0" smtClean="0"/>
                        <a:t>-</a:t>
                      </a:r>
                      <a:r>
                        <a:rPr lang="en-US" altLang="zh-CN" sz="2400" b="1" dirty="0" err="1" smtClean="0"/>
                        <a:t>SysBench</a:t>
                      </a:r>
                      <a:r>
                        <a:rPr lang="en-US" altLang="zh-CN" sz="2400" b="1" dirty="0" smtClean="0"/>
                        <a:t>-Simple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94.0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50</a:t>
                      </a:r>
                      <a:endParaRPr lang="zh-CN" altLang="en-US" sz="2400" b="1" dirty="0"/>
                    </a:p>
                  </a:txBody>
                  <a:tcPr/>
                </a:tc>
              </a:tr>
              <a:tr h="528641">
                <a:tc>
                  <a:txBody>
                    <a:bodyPr/>
                    <a:lstStyle/>
                    <a:p>
                      <a:r>
                        <a:rPr lang="en-US" altLang="zh-CN" sz="2400" b="1" dirty="0" err="1" smtClean="0"/>
                        <a:t>MySQL-SysBench-tx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44.2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109</a:t>
                      </a:r>
                      <a:endParaRPr lang="zh-CN" altLang="en-US" sz="2400" b="1" dirty="0"/>
                    </a:p>
                  </a:txBody>
                  <a:tcPr/>
                </a:tc>
              </a:tr>
              <a:tr h="528641">
                <a:tc>
                  <a:txBody>
                    <a:bodyPr/>
                    <a:lstStyle/>
                    <a:p>
                      <a:r>
                        <a:rPr lang="en-US" altLang="zh-CN" sz="2400" b="1" dirty="0" smtClean="0"/>
                        <a:t>PBZip2-usr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96.2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90</a:t>
                      </a:r>
                      <a:endParaRPr lang="zh-CN" alt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-71462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Bug Stability Experiment Setup</a:t>
            </a:r>
            <a:endParaRPr lang="zh-CN" altLang="en-US" sz="27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95536" y="1285860"/>
            <a:ext cx="8352928" cy="5240319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sz="3600" dirty="0" smtClean="0"/>
              <a:t>Bug stability: </a:t>
            </a:r>
            <a:r>
              <a:rPr lang="en-US" altLang="zh-CN" sz="3200" dirty="0" smtClean="0"/>
              <a:t>when input varies </a:t>
            </a:r>
            <a:r>
              <a:rPr lang="en-US" altLang="zh-CN" dirty="0" smtClean="0"/>
              <a:t>slightly, do bugs occur in one run but disappear in another?</a:t>
            </a:r>
            <a:endParaRPr lang="en-US" altLang="zh-CN" sz="3200" dirty="0" smtClean="0"/>
          </a:p>
          <a:p>
            <a:pPr lvl="8"/>
            <a:endParaRPr lang="en-US" altLang="zh-CN" dirty="0" smtClean="0"/>
          </a:p>
          <a:p>
            <a:r>
              <a:rPr lang="en-US" altLang="zh-CN" sz="3600" dirty="0" smtClean="0"/>
              <a:t>Compared against COREDET [ASPLOS’10]</a:t>
            </a:r>
          </a:p>
          <a:p>
            <a:pPr lvl="1"/>
            <a:r>
              <a:rPr lang="en-US" altLang="zh-CN" dirty="0" smtClean="0"/>
              <a:t>Open-source, software-only</a:t>
            </a:r>
          </a:p>
          <a:p>
            <a:pPr lvl="1"/>
            <a:r>
              <a:rPr lang="en-US" altLang="zh-CN" dirty="0" smtClean="0"/>
              <a:t>Typical DMT algorithms (one used in </a:t>
            </a:r>
            <a:r>
              <a:rPr lang="en-US" altLang="zh-CN" dirty="0" err="1" smtClean="0"/>
              <a:t>dOS</a:t>
            </a:r>
            <a:r>
              <a:rPr lang="en-US" altLang="zh-CN" dirty="0" smtClean="0"/>
              <a:t>)</a:t>
            </a:r>
          </a:p>
          <a:p>
            <a:pPr lvl="8"/>
            <a:endParaRPr lang="en-US" altLang="zh-CN" dirty="0" smtClean="0"/>
          </a:p>
          <a:p>
            <a:r>
              <a:rPr lang="en-US" altLang="zh-CN" sz="3600" dirty="0" smtClean="0"/>
              <a:t>Buggy programs: </a:t>
            </a:r>
            <a:r>
              <a:rPr lang="en-US" altLang="zh-CN" sz="3600" dirty="0" err="1" smtClean="0"/>
              <a:t>fft</a:t>
            </a:r>
            <a:r>
              <a:rPr lang="en-US" altLang="zh-CN" sz="3600" dirty="0" smtClean="0"/>
              <a:t>, </a:t>
            </a:r>
            <a:r>
              <a:rPr lang="en-US" altLang="zh-CN" sz="3600" dirty="0" err="1" smtClean="0"/>
              <a:t>lu</a:t>
            </a:r>
            <a:r>
              <a:rPr lang="en-US" altLang="zh-CN" sz="3600" dirty="0" smtClean="0"/>
              <a:t>, and </a:t>
            </a:r>
            <a:r>
              <a:rPr lang="en-US" altLang="zh-CN" sz="3600" dirty="0" err="1" smtClean="0"/>
              <a:t>barnes</a:t>
            </a:r>
            <a:r>
              <a:rPr lang="en-US" altLang="zh-CN" sz="3600" dirty="0" smtClean="0"/>
              <a:t> (SPLASH2)</a:t>
            </a:r>
          </a:p>
          <a:p>
            <a:pPr lvl="1"/>
            <a:r>
              <a:rPr lang="en-US" altLang="zh-CN" dirty="0" smtClean="0"/>
              <a:t>Global variables are printed before assigned correct value</a:t>
            </a:r>
          </a:p>
          <a:p>
            <a:pPr lvl="8"/>
            <a:endParaRPr lang="en-US" altLang="zh-CN" dirty="0" smtClean="0"/>
          </a:p>
          <a:p>
            <a:r>
              <a:rPr lang="en-US" altLang="zh-CN" sz="3600" dirty="0" smtClean="0"/>
              <a:t>Methodology: v</a:t>
            </a:r>
            <a:r>
              <a:rPr lang="en-US" altLang="zh-CN" sz="3200" dirty="0" smtClean="0"/>
              <a:t>ary thread count and computation amount, then </a:t>
            </a:r>
            <a:r>
              <a:rPr lang="en-US" altLang="zh-CN" dirty="0" smtClean="0"/>
              <a:t>record bug occurrence over 100 runs for COREDET and TERN</a:t>
            </a:r>
            <a:endParaRPr lang="en-US" altLang="zh-CN" sz="3200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0" y="188640"/>
            <a:ext cx="9144000" cy="1071570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Is Buggy Behavior Stable? (</a:t>
            </a:r>
            <a:r>
              <a:rPr lang="en-US" altLang="zh-CN" dirty="0" err="1" smtClean="0"/>
              <a:t>fft</a:t>
            </a:r>
            <a:r>
              <a:rPr lang="en-US" altLang="zh-CN" dirty="0" smtClean="0"/>
              <a:t>)</a:t>
            </a:r>
            <a:endParaRPr lang="zh-CN" altLang="en-US" sz="2700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19</a:t>
            </a:fld>
            <a:endParaRPr lang="zh-CN" alt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714348" y="4371811"/>
            <a:ext cx="781944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COREDET:   9 schedules, one for each cell.</a:t>
            </a:r>
          </a:p>
          <a:p>
            <a:r>
              <a:rPr lang="en-US" altLang="zh-CN" sz="2400" b="1" dirty="0" smtClean="0"/>
              <a:t>TERN: only 3 schedules,  one for each thread count.</a:t>
            </a:r>
          </a:p>
          <a:p>
            <a:r>
              <a:rPr lang="en-US" altLang="zh-CN" sz="2400" b="1" dirty="0" smtClean="0">
                <a:solidFill>
                  <a:srgbClr val="FF0000"/>
                </a:solidFill>
              </a:rPr>
              <a:t>Fewer schedules </a:t>
            </a:r>
            <a:r>
              <a:rPr lang="en-US" altLang="zh-CN" sz="2400" b="1" dirty="0" smtClean="0">
                <a:solidFill>
                  <a:srgbClr val="FF0000"/>
                </a:solidFill>
                <a:sym typeface="Wingdings" pitchFamily="2" charset="2"/>
              </a:rPr>
              <a:t>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lower chance to hit bug </a:t>
            </a:r>
            <a:r>
              <a:rPr lang="en-US" altLang="zh-CN" sz="2400" b="1" dirty="0" smtClean="0">
                <a:solidFill>
                  <a:srgbClr val="FF0000"/>
                </a:solidFill>
                <a:sym typeface="Wingdings" pitchFamily="2" charset="2"/>
              </a:rPr>
              <a:t>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 more stable</a:t>
            </a:r>
          </a:p>
        </p:txBody>
      </p:sp>
      <p:graphicFrame>
        <p:nvGraphicFramePr>
          <p:cNvPr id="22" name="表格 21"/>
          <p:cNvGraphicFramePr>
            <a:graphicFrameLocks noGrp="1"/>
          </p:cNvGraphicFramePr>
          <p:nvPr/>
        </p:nvGraphicFramePr>
        <p:xfrm>
          <a:off x="2428860" y="1387912"/>
          <a:ext cx="4086257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3751"/>
                <a:gridCol w="583751"/>
                <a:gridCol w="583751"/>
                <a:gridCol w="583751"/>
                <a:gridCol w="583751"/>
                <a:gridCol w="583751"/>
                <a:gridCol w="583751"/>
              </a:tblGrid>
              <a:tr h="369096"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COREDET</a:t>
                      </a:r>
                      <a:endParaRPr lang="zh-CN" alt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TERN</a:t>
                      </a:r>
                      <a:endParaRPr lang="zh-CN" altLang="en-US" sz="24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</a:tr>
              <a:tr h="3690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2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>
                        <a:solidFill>
                          <a:srgbClr val="8D0F7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</a:tr>
              <a:tr h="3690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4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>
                        <a:solidFill>
                          <a:srgbClr val="8D0F7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>
                        <a:solidFill>
                          <a:srgbClr val="8D0F7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</a:tr>
              <a:tr h="369096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8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>
                        <a:solidFill>
                          <a:srgbClr val="8D0F7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>
                        <a:solidFill>
                          <a:srgbClr val="8D0F7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>
                        <a:solidFill>
                          <a:srgbClr val="8D0F7E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</a:tr>
              <a:tr h="369096">
                <a:tc>
                  <a:txBody>
                    <a:bodyPr/>
                    <a:lstStyle/>
                    <a:p>
                      <a:pPr algn="ctr"/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10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12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14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10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12</a:t>
                      </a:r>
                      <a:endParaRPr lang="zh-CN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400" b="1" dirty="0" smtClean="0"/>
                        <a:t>14</a:t>
                      </a:r>
                      <a:endParaRPr lang="zh-CN" alt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4" name="矩形 23"/>
          <p:cNvSpPr/>
          <p:nvPr/>
        </p:nvSpPr>
        <p:spPr>
          <a:xfrm>
            <a:off x="3000364" y="3262970"/>
            <a:ext cx="3500462" cy="357190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矩形 24"/>
          <p:cNvSpPr/>
          <p:nvPr/>
        </p:nvSpPr>
        <p:spPr>
          <a:xfrm>
            <a:off x="2500298" y="1852450"/>
            <a:ext cx="500066" cy="1339082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矩形 25"/>
          <p:cNvSpPr/>
          <p:nvPr/>
        </p:nvSpPr>
        <p:spPr>
          <a:xfrm>
            <a:off x="3071802" y="1834210"/>
            <a:ext cx="1071570" cy="481826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9" name="TextBox 18"/>
          <p:cNvSpPr txBox="1"/>
          <p:nvPr/>
        </p:nvSpPr>
        <p:spPr>
          <a:xfrm>
            <a:off x="3643306" y="3691598"/>
            <a:ext cx="17586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Matrix size</a:t>
            </a:r>
            <a:endParaRPr lang="zh-CN" altLang="en-US" sz="2800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1276589" y="2110803"/>
            <a:ext cx="19352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 smtClean="0"/>
              <a:t># of threads</a:t>
            </a:r>
            <a:endParaRPr lang="zh-CN" altLang="en-US" sz="2800" dirty="0"/>
          </a:p>
        </p:txBody>
      </p:sp>
      <p:sp>
        <p:nvSpPr>
          <p:cNvPr id="21" name="矩形 20"/>
          <p:cNvSpPr/>
          <p:nvPr/>
        </p:nvSpPr>
        <p:spPr>
          <a:xfrm>
            <a:off x="4786314" y="1834210"/>
            <a:ext cx="1714512" cy="1357322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3643306" y="1834210"/>
            <a:ext cx="1071570" cy="481826"/>
          </a:xfrm>
          <a:prstGeom prst="rect">
            <a:avLst/>
          </a:prstGeom>
          <a:solidFill>
            <a:srgbClr val="FF0000">
              <a:alpha val="2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TextBox 16"/>
          <p:cNvSpPr txBox="1"/>
          <p:nvPr/>
        </p:nvSpPr>
        <p:spPr>
          <a:xfrm>
            <a:off x="733556" y="5643578"/>
            <a:ext cx="7981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 smtClean="0"/>
              <a:t>Similar results for 2 to 64 threads, 2 to 20 matrix size, and the other two buggy programs </a:t>
            </a:r>
            <a:r>
              <a:rPr lang="en-US" altLang="zh-CN" sz="2400" b="1" dirty="0" err="1" smtClean="0"/>
              <a:t>lu</a:t>
            </a:r>
            <a:r>
              <a:rPr lang="en-US" altLang="zh-CN" sz="2400" b="1" dirty="0" smtClean="0"/>
              <a:t> and </a:t>
            </a:r>
            <a:r>
              <a:rPr lang="en-US" altLang="zh-CN" sz="2400" b="1" dirty="0" err="1" smtClean="0"/>
              <a:t>barnes</a:t>
            </a:r>
            <a:endParaRPr lang="zh-CN" altLang="en-US" sz="2400" b="1" dirty="0"/>
          </a:p>
        </p:txBody>
      </p:sp>
      <p:sp>
        <p:nvSpPr>
          <p:cNvPr id="23" name="流程图: 联系 22"/>
          <p:cNvSpPr/>
          <p:nvPr/>
        </p:nvSpPr>
        <p:spPr>
          <a:xfrm>
            <a:off x="3143240" y="190564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流程图: 联系 28"/>
          <p:cNvSpPr/>
          <p:nvPr/>
        </p:nvSpPr>
        <p:spPr>
          <a:xfrm>
            <a:off x="3714744" y="1905648"/>
            <a:ext cx="357190" cy="35719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流程图: 联系 29"/>
          <p:cNvSpPr/>
          <p:nvPr/>
        </p:nvSpPr>
        <p:spPr>
          <a:xfrm>
            <a:off x="4286248" y="190564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流程图: 联系 30"/>
          <p:cNvSpPr/>
          <p:nvPr/>
        </p:nvSpPr>
        <p:spPr>
          <a:xfrm>
            <a:off x="4286248" y="2334276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流程图: 联系 31"/>
          <p:cNvSpPr/>
          <p:nvPr/>
        </p:nvSpPr>
        <p:spPr>
          <a:xfrm>
            <a:off x="3714744" y="2334276"/>
            <a:ext cx="357190" cy="35719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流程图: 联系 32"/>
          <p:cNvSpPr/>
          <p:nvPr/>
        </p:nvSpPr>
        <p:spPr>
          <a:xfrm>
            <a:off x="3714744" y="2834342"/>
            <a:ext cx="357190" cy="35719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流程图: 联系 33"/>
          <p:cNvSpPr/>
          <p:nvPr/>
        </p:nvSpPr>
        <p:spPr>
          <a:xfrm>
            <a:off x="4286248" y="2834342"/>
            <a:ext cx="357190" cy="35719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流程图: 联系 34"/>
          <p:cNvSpPr/>
          <p:nvPr/>
        </p:nvSpPr>
        <p:spPr>
          <a:xfrm>
            <a:off x="3143240" y="2334276"/>
            <a:ext cx="357190" cy="35719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流程图: 联系 35"/>
          <p:cNvSpPr/>
          <p:nvPr/>
        </p:nvSpPr>
        <p:spPr>
          <a:xfrm>
            <a:off x="3143240" y="2834342"/>
            <a:ext cx="357190" cy="35719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流程图: 联系 36"/>
          <p:cNvSpPr/>
          <p:nvPr/>
        </p:nvSpPr>
        <p:spPr>
          <a:xfrm>
            <a:off x="4857752" y="190564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流程图: 联系 37"/>
          <p:cNvSpPr/>
          <p:nvPr/>
        </p:nvSpPr>
        <p:spPr>
          <a:xfrm>
            <a:off x="5429256" y="190564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流程图: 联系 38"/>
          <p:cNvSpPr/>
          <p:nvPr/>
        </p:nvSpPr>
        <p:spPr>
          <a:xfrm>
            <a:off x="6000760" y="1905648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流程图: 联系 39"/>
          <p:cNvSpPr/>
          <p:nvPr/>
        </p:nvSpPr>
        <p:spPr>
          <a:xfrm>
            <a:off x="4857752" y="2334276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流程图: 联系 40"/>
          <p:cNvSpPr/>
          <p:nvPr/>
        </p:nvSpPr>
        <p:spPr>
          <a:xfrm>
            <a:off x="5429256" y="2334276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流程图: 联系 41"/>
          <p:cNvSpPr/>
          <p:nvPr/>
        </p:nvSpPr>
        <p:spPr>
          <a:xfrm>
            <a:off x="6000760" y="2334276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流程图: 联系 42"/>
          <p:cNvSpPr/>
          <p:nvPr/>
        </p:nvSpPr>
        <p:spPr>
          <a:xfrm>
            <a:off x="4857752" y="2834342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4" name="流程图: 联系 43"/>
          <p:cNvSpPr/>
          <p:nvPr/>
        </p:nvSpPr>
        <p:spPr>
          <a:xfrm>
            <a:off x="5429256" y="2834342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5" name="流程图: 联系 44"/>
          <p:cNvSpPr/>
          <p:nvPr/>
        </p:nvSpPr>
        <p:spPr>
          <a:xfrm>
            <a:off x="6000760" y="2834342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TextBox 7"/>
          <p:cNvSpPr txBox="1"/>
          <p:nvPr/>
        </p:nvSpPr>
        <p:spPr>
          <a:xfrm>
            <a:off x="7072330" y="1428736"/>
            <a:ext cx="11961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: no bug</a:t>
            </a:r>
            <a:endParaRPr lang="zh-CN" altLang="en-US" sz="2400" dirty="0"/>
          </a:p>
        </p:txBody>
      </p:sp>
      <p:sp>
        <p:nvSpPr>
          <p:cNvPr id="47" name="流程图: 联系 46"/>
          <p:cNvSpPr/>
          <p:nvPr/>
        </p:nvSpPr>
        <p:spPr>
          <a:xfrm>
            <a:off x="6786578" y="1464857"/>
            <a:ext cx="357190" cy="357190"/>
          </a:xfrm>
          <a:prstGeom prst="flowChartConnector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  <p:sp>
        <p:nvSpPr>
          <p:cNvPr id="51" name="TextBox 50"/>
          <p:cNvSpPr txBox="1"/>
          <p:nvPr/>
        </p:nvSpPr>
        <p:spPr>
          <a:xfrm>
            <a:off x="7074244" y="1957320"/>
            <a:ext cx="19824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smtClean="0"/>
              <a:t>: bug occurred</a:t>
            </a:r>
            <a:endParaRPr lang="zh-CN" altLang="en-US" sz="2400" dirty="0"/>
          </a:p>
        </p:txBody>
      </p:sp>
      <p:sp>
        <p:nvSpPr>
          <p:cNvPr id="52" name="流程图: 联系 51"/>
          <p:cNvSpPr/>
          <p:nvPr/>
        </p:nvSpPr>
        <p:spPr>
          <a:xfrm>
            <a:off x="6788492" y="1993441"/>
            <a:ext cx="357190" cy="357190"/>
          </a:xfrm>
          <a:prstGeom prst="flowChartConnector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8" grpId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19" grpId="0"/>
      <p:bldP spid="20" grpId="0"/>
      <p:bldP spid="21" grpId="0" animBg="1"/>
      <p:bldP spid="28" grpId="0" animBg="1"/>
      <p:bldP spid="28" grpId="1" animBg="1"/>
      <p:bldP spid="17" grpId="0"/>
      <p:bldP spid="8" grpId="0"/>
      <p:bldP spid="47" grpId="0" animBg="1"/>
      <p:bldP spid="51" grpId="0"/>
      <p:bldP spid="5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Nondeterministic Execution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6" y="1428736"/>
            <a:ext cx="8858280" cy="185738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Same input </a:t>
            </a:r>
            <a:r>
              <a:rPr lang="en-US" altLang="zh-CN" dirty="0" smtClean="0">
                <a:sym typeface="Wingdings" pitchFamily="2" charset="2"/>
              </a:rPr>
              <a:t> many schedules</a:t>
            </a:r>
            <a:endParaRPr lang="en-US" altLang="zh-CN" dirty="0" smtClean="0"/>
          </a:p>
          <a:p>
            <a:r>
              <a:rPr lang="en-US" altLang="zh-CN" dirty="0" smtClean="0">
                <a:solidFill>
                  <a:srgbClr val="FF0000"/>
                </a:solidFill>
              </a:rPr>
              <a:t>Problem</a:t>
            </a:r>
            <a:r>
              <a:rPr lang="en-US" altLang="zh-CN" dirty="0" smtClean="0"/>
              <a:t>: different runs may show different behaviors, even on the same inputs</a:t>
            </a:r>
            <a:endParaRPr lang="en-US" altLang="zh-CN" sz="2600" dirty="0" smtClean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76994" y="6184304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14282" y="3068960"/>
            <a:ext cx="236340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nondeterministic</a:t>
            </a:r>
          </a:p>
        </p:txBody>
      </p:sp>
      <p:sp>
        <p:nvSpPr>
          <p:cNvPr id="13" name="矩形 12"/>
          <p:cNvSpPr/>
          <p:nvPr/>
        </p:nvSpPr>
        <p:spPr>
          <a:xfrm>
            <a:off x="1285852" y="3611946"/>
            <a:ext cx="357190" cy="3571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0" name="任意多边形 19"/>
          <p:cNvSpPr/>
          <p:nvPr/>
        </p:nvSpPr>
        <p:spPr>
          <a:xfrm>
            <a:off x="642910" y="3916760"/>
            <a:ext cx="852488" cy="1624193"/>
          </a:xfrm>
          <a:custGeom>
            <a:avLst/>
            <a:gdLst>
              <a:gd name="connsiteX0" fmla="*/ 781050 w 781050"/>
              <a:gd name="connsiteY0" fmla="*/ 0 h 1695450"/>
              <a:gd name="connsiteX1" fmla="*/ 390525 w 781050"/>
              <a:gd name="connsiteY1" fmla="*/ 400050 h 1695450"/>
              <a:gd name="connsiteX2" fmla="*/ 228600 w 781050"/>
              <a:gd name="connsiteY2" fmla="*/ 1171575 h 1695450"/>
              <a:gd name="connsiteX3" fmla="*/ 0 w 781050"/>
              <a:gd name="connsiteY3" fmla="*/ 1695450 h 1695450"/>
              <a:gd name="connsiteX4" fmla="*/ 0 w 781050"/>
              <a:gd name="connsiteY4" fmla="*/ 1695450 h 169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" h="1695450">
                <a:moveTo>
                  <a:pt x="781050" y="0"/>
                </a:moveTo>
                <a:cubicBezTo>
                  <a:pt x="631825" y="102393"/>
                  <a:pt x="482600" y="204787"/>
                  <a:pt x="390525" y="400050"/>
                </a:cubicBezTo>
                <a:cubicBezTo>
                  <a:pt x="298450" y="595313"/>
                  <a:pt x="293688" y="955675"/>
                  <a:pt x="228600" y="1171575"/>
                </a:cubicBezTo>
                <a:cubicBezTo>
                  <a:pt x="163513" y="1387475"/>
                  <a:pt x="0" y="1695450"/>
                  <a:pt x="0" y="1695450"/>
                </a:cubicBezTo>
                <a:lnTo>
                  <a:pt x="0" y="169545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任意多边形 21"/>
          <p:cNvSpPr/>
          <p:nvPr/>
        </p:nvSpPr>
        <p:spPr>
          <a:xfrm>
            <a:off x="1443759" y="3912454"/>
            <a:ext cx="583987" cy="1628318"/>
          </a:xfrm>
          <a:custGeom>
            <a:avLst/>
            <a:gdLst>
              <a:gd name="connsiteX0" fmla="*/ 0 w 583987"/>
              <a:gd name="connsiteY0" fmla="*/ 0 h 1667436"/>
              <a:gd name="connsiteX1" fmla="*/ 368834 w 583987"/>
              <a:gd name="connsiteY1" fmla="*/ 491778 h 1667436"/>
              <a:gd name="connsiteX2" fmla="*/ 384202 w 583987"/>
              <a:gd name="connsiteY2" fmla="*/ 1221762 h 1667436"/>
              <a:gd name="connsiteX3" fmla="*/ 583987 w 583987"/>
              <a:gd name="connsiteY3" fmla="*/ 1667436 h 1667436"/>
              <a:gd name="connsiteX4" fmla="*/ 583987 w 583987"/>
              <a:gd name="connsiteY4" fmla="*/ 1667436 h 1667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3987" h="1667436">
                <a:moveTo>
                  <a:pt x="0" y="0"/>
                </a:moveTo>
                <a:cubicBezTo>
                  <a:pt x="152400" y="144075"/>
                  <a:pt x="304800" y="288151"/>
                  <a:pt x="368834" y="491778"/>
                </a:cubicBezTo>
                <a:cubicBezTo>
                  <a:pt x="432868" y="695405"/>
                  <a:pt x="348343" y="1025819"/>
                  <a:pt x="384202" y="1221762"/>
                </a:cubicBezTo>
                <a:cubicBezTo>
                  <a:pt x="420061" y="1417705"/>
                  <a:pt x="583987" y="1667436"/>
                  <a:pt x="583987" y="1667436"/>
                </a:cubicBezTo>
                <a:lnTo>
                  <a:pt x="583987" y="1667436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爆炸形 1 36"/>
          <p:cNvSpPr/>
          <p:nvPr/>
        </p:nvSpPr>
        <p:spPr>
          <a:xfrm>
            <a:off x="1500166" y="4397764"/>
            <a:ext cx="1285884" cy="1000132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/>
              <a:t>bug</a:t>
            </a:r>
            <a:endParaRPr lang="zh-CN" altLang="en-US" sz="2400" b="1" dirty="0"/>
          </a:p>
        </p:txBody>
      </p:sp>
      <p:sp>
        <p:nvSpPr>
          <p:cNvPr id="51" name="任意多边形 50"/>
          <p:cNvSpPr/>
          <p:nvPr/>
        </p:nvSpPr>
        <p:spPr>
          <a:xfrm>
            <a:off x="1302046" y="3828184"/>
            <a:ext cx="198120" cy="1709046"/>
          </a:xfrm>
          <a:custGeom>
            <a:avLst/>
            <a:gdLst>
              <a:gd name="connsiteX0" fmla="*/ 198120 w 198120"/>
              <a:gd name="connsiteY0" fmla="*/ 0 h 1554480"/>
              <a:gd name="connsiteX1" fmla="*/ 60960 w 198120"/>
              <a:gd name="connsiteY1" fmla="*/ 441960 h 1554480"/>
              <a:gd name="connsiteX2" fmla="*/ 45720 w 198120"/>
              <a:gd name="connsiteY2" fmla="*/ 1112520 h 1554480"/>
              <a:gd name="connsiteX3" fmla="*/ 0 w 198120"/>
              <a:gd name="connsiteY3" fmla="*/ 1554480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" h="1554480">
                <a:moveTo>
                  <a:pt x="198120" y="0"/>
                </a:moveTo>
                <a:cubicBezTo>
                  <a:pt x="142240" y="128270"/>
                  <a:pt x="86360" y="256540"/>
                  <a:pt x="60960" y="441960"/>
                </a:cubicBezTo>
                <a:cubicBezTo>
                  <a:pt x="35560" y="627380"/>
                  <a:pt x="55880" y="927100"/>
                  <a:pt x="45720" y="1112520"/>
                </a:cubicBezTo>
                <a:cubicBezTo>
                  <a:pt x="35560" y="1297940"/>
                  <a:pt x="17780" y="1426210"/>
                  <a:pt x="0" y="1554480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TextBox 28"/>
          <p:cNvSpPr txBox="1"/>
          <p:nvPr/>
        </p:nvSpPr>
        <p:spPr>
          <a:xfrm>
            <a:off x="755576" y="5589240"/>
            <a:ext cx="1571635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/>
              <a:t>1 </a:t>
            </a:r>
            <a:r>
              <a:rPr lang="en-US" altLang="zh-CN" sz="2000" b="1" dirty="0" smtClean="0">
                <a:sym typeface="Wingdings" pitchFamily="2" charset="2"/>
              </a:rPr>
              <a:t> </a:t>
            </a:r>
            <a:r>
              <a:rPr lang="en-US" altLang="zh-CN" sz="2000" b="1" dirty="0" smtClean="0"/>
              <a:t>many</a:t>
            </a:r>
            <a:endParaRPr lang="zh-CN" altLang="en-US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 animBg="1"/>
      <p:bldP spid="20" grpId="0" animBg="1"/>
      <p:bldP spid="22" grpId="0" animBg="1"/>
      <p:bldP spid="37" grpId="0" animBg="1"/>
      <p:bldP spid="51" grpId="0" animBg="1"/>
      <p:bldP spid="2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14282" y="-24"/>
            <a:ext cx="8643998" cy="1143000"/>
          </a:xfrm>
        </p:spPr>
        <p:txBody>
          <a:bodyPr>
            <a:normAutofit fontScale="90000"/>
          </a:bodyPr>
          <a:lstStyle/>
          <a:p>
            <a:r>
              <a:rPr lang="en-US" altLang="zh-CN" sz="4000" dirty="0" smtClean="0"/>
              <a:t>Does TERN Incur High Overhead in reuse runs?</a:t>
            </a:r>
            <a:endParaRPr lang="zh-CN" altLang="en-US" sz="4000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20</a:t>
            </a:fld>
            <a:endParaRPr lang="zh-CN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1397342"/>
            <a:ext cx="6892320" cy="4960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6" name="直接连接符 5"/>
          <p:cNvCxnSpPr/>
          <p:nvPr/>
        </p:nvCxnSpPr>
        <p:spPr>
          <a:xfrm>
            <a:off x="2214546" y="3000372"/>
            <a:ext cx="5715040" cy="1588"/>
          </a:xfrm>
          <a:prstGeom prst="line">
            <a:avLst/>
          </a:prstGeom>
          <a:ln w="50800">
            <a:solidFill>
              <a:srgbClr val="00B05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2143108" y="6429396"/>
            <a:ext cx="48279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Smaller is better. Negative values mean speed up.</a:t>
            </a:r>
            <a:endParaRPr lang="zh-CN" altLang="en-US" dirty="0"/>
          </a:p>
        </p:txBody>
      </p:sp>
      <p:sp>
        <p:nvSpPr>
          <p:cNvPr id="26" name="矩形 25"/>
          <p:cNvSpPr/>
          <p:nvPr/>
        </p:nvSpPr>
        <p:spPr>
          <a:xfrm>
            <a:off x="2428860" y="4500570"/>
            <a:ext cx="214314" cy="1714512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7" name="矩形 26"/>
          <p:cNvSpPr/>
          <p:nvPr/>
        </p:nvSpPr>
        <p:spPr>
          <a:xfrm>
            <a:off x="2786050" y="4500570"/>
            <a:ext cx="214314" cy="1714512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矩形 27"/>
          <p:cNvSpPr/>
          <p:nvPr/>
        </p:nvSpPr>
        <p:spPr>
          <a:xfrm>
            <a:off x="3071802" y="4500570"/>
            <a:ext cx="214314" cy="1714512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9" name="矩形 28"/>
          <p:cNvSpPr/>
          <p:nvPr/>
        </p:nvSpPr>
        <p:spPr>
          <a:xfrm>
            <a:off x="3428992" y="4500570"/>
            <a:ext cx="214314" cy="1714512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矩形 29"/>
          <p:cNvSpPr/>
          <p:nvPr/>
        </p:nvSpPr>
        <p:spPr>
          <a:xfrm>
            <a:off x="3786182" y="4500570"/>
            <a:ext cx="214314" cy="1714512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1" name="矩形 30"/>
          <p:cNvSpPr/>
          <p:nvPr/>
        </p:nvSpPr>
        <p:spPr>
          <a:xfrm>
            <a:off x="4071934" y="4500570"/>
            <a:ext cx="214314" cy="1714512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矩形 31"/>
          <p:cNvSpPr/>
          <p:nvPr/>
        </p:nvSpPr>
        <p:spPr>
          <a:xfrm>
            <a:off x="4429124" y="4500570"/>
            <a:ext cx="214314" cy="1714512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矩形 32"/>
          <p:cNvSpPr/>
          <p:nvPr/>
        </p:nvSpPr>
        <p:spPr>
          <a:xfrm>
            <a:off x="4786314" y="4500570"/>
            <a:ext cx="214314" cy="1714512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4" name="矩形 33"/>
          <p:cNvSpPr/>
          <p:nvPr/>
        </p:nvSpPr>
        <p:spPr>
          <a:xfrm>
            <a:off x="5143504" y="4500570"/>
            <a:ext cx="214314" cy="1714512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5" name="矩形 34"/>
          <p:cNvSpPr/>
          <p:nvPr/>
        </p:nvSpPr>
        <p:spPr>
          <a:xfrm>
            <a:off x="5429256" y="4500570"/>
            <a:ext cx="214314" cy="1714512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6" name="矩形 35"/>
          <p:cNvSpPr/>
          <p:nvPr/>
        </p:nvSpPr>
        <p:spPr>
          <a:xfrm>
            <a:off x="5786446" y="4500570"/>
            <a:ext cx="214314" cy="1714512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7" name="矩形 36"/>
          <p:cNvSpPr/>
          <p:nvPr/>
        </p:nvSpPr>
        <p:spPr>
          <a:xfrm>
            <a:off x="6072198" y="4500570"/>
            <a:ext cx="214314" cy="1714512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矩形 37"/>
          <p:cNvSpPr/>
          <p:nvPr/>
        </p:nvSpPr>
        <p:spPr>
          <a:xfrm>
            <a:off x="6429388" y="4500570"/>
            <a:ext cx="214314" cy="1714512"/>
          </a:xfrm>
          <a:prstGeom prst="rect">
            <a:avLst/>
          </a:prstGeom>
          <a:solidFill>
            <a:srgbClr val="00B05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矩形 38"/>
          <p:cNvSpPr/>
          <p:nvPr/>
        </p:nvSpPr>
        <p:spPr>
          <a:xfrm>
            <a:off x="6786578" y="4500570"/>
            <a:ext cx="214314" cy="1714512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0" name="矩形 39"/>
          <p:cNvSpPr/>
          <p:nvPr/>
        </p:nvSpPr>
        <p:spPr>
          <a:xfrm>
            <a:off x="7143768" y="4500570"/>
            <a:ext cx="214314" cy="1714512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1" name="矩形 40"/>
          <p:cNvSpPr/>
          <p:nvPr/>
        </p:nvSpPr>
        <p:spPr>
          <a:xfrm>
            <a:off x="7429520" y="4500570"/>
            <a:ext cx="214314" cy="1714512"/>
          </a:xfrm>
          <a:prstGeom prst="rect">
            <a:avLst/>
          </a:prstGeom>
          <a:solidFill>
            <a:schemeClr val="bg1">
              <a:lumMod val="65000"/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2" name="矩形 41"/>
          <p:cNvSpPr/>
          <p:nvPr/>
        </p:nvSpPr>
        <p:spPr>
          <a:xfrm>
            <a:off x="2357422" y="4500570"/>
            <a:ext cx="1643074" cy="1714512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3" name="矩形 42"/>
          <p:cNvSpPr/>
          <p:nvPr/>
        </p:nvSpPr>
        <p:spPr>
          <a:xfrm>
            <a:off x="4071934" y="4500570"/>
            <a:ext cx="3643338" cy="1714512"/>
          </a:xfrm>
          <a:prstGeom prst="rect">
            <a:avLst/>
          </a:prstGeom>
          <a:solidFill>
            <a:srgbClr val="FF0000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30" grpId="0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8" grpId="0" animBg="1"/>
      <p:bldP spid="41" grpId="0" animBg="1"/>
      <p:bldP spid="42" grpId="0" animBg="1"/>
      <p:bldP spid="42" grpId="1" animBg="1"/>
      <p:bldP spid="43" grpId="0" animBg="1"/>
      <p:bldP spid="43" grpId="1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 and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Schedule </a:t>
            </a:r>
            <a:r>
              <a:rPr lang="en-US" dirty="0" err="1" smtClean="0"/>
              <a:t>memoization</a:t>
            </a:r>
            <a:r>
              <a:rPr lang="en-US" dirty="0" smtClean="0"/>
              <a:t>: reuse schedules across different inputs (</a:t>
            </a:r>
            <a:r>
              <a:rPr lang="en-US" altLang="zh-CN" b="1" dirty="0" smtClean="0">
                <a:solidFill>
                  <a:srgbClr val="FF0000"/>
                </a:solidFill>
              </a:rPr>
              <a:t>Many </a:t>
            </a:r>
            <a:r>
              <a:rPr lang="en-US" altLang="zh-CN" b="1" dirty="0" smtClean="0">
                <a:solidFill>
                  <a:srgbClr val="FF0000"/>
                </a:solidFill>
                <a:sym typeface="Wingdings" pitchFamily="2" charset="2"/>
              </a:rPr>
              <a:t> 1</a:t>
            </a:r>
            <a:r>
              <a:rPr lang="en-US" dirty="0" smtClean="0"/>
              <a:t>)</a:t>
            </a:r>
          </a:p>
          <a:p>
            <a:r>
              <a:rPr lang="en-US" dirty="0" smtClean="0"/>
              <a:t>TERN: easy to use, stable, deterministic, and fast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Fast &amp; Deterministic Replay/Replication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Deterministic </a:t>
            </a:r>
            <a:r>
              <a:rPr lang="en-US" dirty="0" err="1" smtClean="0"/>
              <a:t>Multhreading</a:t>
            </a:r>
            <a:r>
              <a:rPr lang="en-US" dirty="0" smtClean="0"/>
              <a:t> (DMT)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6" y="1285860"/>
            <a:ext cx="8858280" cy="1857388"/>
          </a:xfrm>
        </p:spPr>
        <p:txBody>
          <a:bodyPr>
            <a:normAutofit fontScale="85000" lnSpcReduction="100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600" dirty="0" smtClean="0"/>
              <a:t>Same input </a:t>
            </a:r>
            <a:r>
              <a:rPr lang="en-US" sz="3600" dirty="0" smtClean="0">
                <a:sym typeface="Wingdings" pitchFamily="2" charset="2"/>
              </a:rPr>
              <a:t> same schedule</a:t>
            </a:r>
          </a:p>
          <a:p>
            <a:pPr lvl="1"/>
            <a:r>
              <a:rPr lang="en-US" sz="2200" dirty="0" smtClean="0"/>
              <a:t> [DMP ASPLOS '09], [KENDO ASPLOS '09], [COREDET ASPLOS '10], [</a:t>
            </a:r>
            <a:r>
              <a:rPr lang="en-US" sz="2200" dirty="0" err="1" smtClean="0"/>
              <a:t>dOS</a:t>
            </a:r>
            <a:r>
              <a:rPr lang="en-US" sz="2200" dirty="0" smtClean="0"/>
              <a:t> OSDI '10]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Problem</a:t>
            </a:r>
            <a:r>
              <a:rPr lang="en-US" dirty="0" smtClean="0"/>
              <a:t>: minor input change </a:t>
            </a:r>
            <a:r>
              <a:rPr lang="en-US" dirty="0" smtClean="0">
                <a:sym typeface="Wingdings" pitchFamily="2" charset="2"/>
              </a:rPr>
              <a:t> very different schedule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76994" y="6184304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714612" y="3068960"/>
            <a:ext cx="29341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existing DMT systems</a:t>
            </a:r>
          </a:p>
        </p:txBody>
      </p:sp>
      <p:sp>
        <p:nvSpPr>
          <p:cNvPr id="24" name="矩形 23"/>
          <p:cNvSpPr/>
          <p:nvPr/>
        </p:nvSpPr>
        <p:spPr>
          <a:xfrm>
            <a:off x="3786182" y="3611946"/>
            <a:ext cx="357190" cy="3571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5" name="六边形 24"/>
          <p:cNvSpPr/>
          <p:nvPr/>
        </p:nvSpPr>
        <p:spPr>
          <a:xfrm>
            <a:off x="4210042" y="3611946"/>
            <a:ext cx="428628" cy="357190"/>
          </a:xfrm>
          <a:prstGeom prst="hexag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4710108" y="3611946"/>
            <a:ext cx="357190" cy="35719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2" name="任意多边形 51"/>
          <p:cNvSpPr/>
          <p:nvPr/>
        </p:nvSpPr>
        <p:spPr>
          <a:xfrm>
            <a:off x="3148008" y="3914836"/>
            <a:ext cx="852488" cy="1625936"/>
          </a:xfrm>
          <a:custGeom>
            <a:avLst/>
            <a:gdLst>
              <a:gd name="connsiteX0" fmla="*/ 781050 w 781050"/>
              <a:gd name="connsiteY0" fmla="*/ 0 h 1695450"/>
              <a:gd name="connsiteX1" fmla="*/ 390525 w 781050"/>
              <a:gd name="connsiteY1" fmla="*/ 400050 h 1695450"/>
              <a:gd name="connsiteX2" fmla="*/ 228600 w 781050"/>
              <a:gd name="connsiteY2" fmla="*/ 1171575 h 1695450"/>
              <a:gd name="connsiteX3" fmla="*/ 0 w 781050"/>
              <a:gd name="connsiteY3" fmla="*/ 1695450 h 1695450"/>
              <a:gd name="connsiteX4" fmla="*/ 0 w 781050"/>
              <a:gd name="connsiteY4" fmla="*/ 1695450 h 169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" h="1695450">
                <a:moveTo>
                  <a:pt x="781050" y="0"/>
                </a:moveTo>
                <a:cubicBezTo>
                  <a:pt x="631825" y="102393"/>
                  <a:pt x="482600" y="204787"/>
                  <a:pt x="390525" y="400050"/>
                </a:cubicBezTo>
                <a:cubicBezTo>
                  <a:pt x="298450" y="595313"/>
                  <a:pt x="293688" y="955675"/>
                  <a:pt x="228600" y="1171575"/>
                </a:cubicBezTo>
                <a:cubicBezTo>
                  <a:pt x="163513" y="1387475"/>
                  <a:pt x="0" y="1695450"/>
                  <a:pt x="0" y="1695450"/>
                </a:cubicBezTo>
                <a:lnTo>
                  <a:pt x="0" y="169545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3" name="任意多边形 52"/>
          <p:cNvSpPr/>
          <p:nvPr/>
        </p:nvSpPr>
        <p:spPr>
          <a:xfrm>
            <a:off x="4845269" y="3910530"/>
            <a:ext cx="583987" cy="1630066"/>
          </a:xfrm>
          <a:custGeom>
            <a:avLst/>
            <a:gdLst>
              <a:gd name="connsiteX0" fmla="*/ 0 w 583987"/>
              <a:gd name="connsiteY0" fmla="*/ 0 h 1667436"/>
              <a:gd name="connsiteX1" fmla="*/ 368834 w 583987"/>
              <a:gd name="connsiteY1" fmla="*/ 491778 h 1667436"/>
              <a:gd name="connsiteX2" fmla="*/ 384202 w 583987"/>
              <a:gd name="connsiteY2" fmla="*/ 1221762 h 1667436"/>
              <a:gd name="connsiteX3" fmla="*/ 583987 w 583987"/>
              <a:gd name="connsiteY3" fmla="*/ 1667436 h 1667436"/>
              <a:gd name="connsiteX4" fmla="*/ 583987 w 583987"/>
              <a:gd name="connsiteY4" fmla="*/ 1667436 h 1667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83987" h="1667436">
                <a:moveTo>
                  <a:pt x="0" y="0"/>
                </a:moveTo>
                <a:cubicBezTo>
                  <a:pt x="152400" y="144075"/>
                  <a:pt x="304800" y="288151"/>
                  <a:pt x="368834" y="491778"/>
                </a:cubicBezTo>
                <a:cubicBezTo>
                  <a:pt x="432868" y="695405"/>
                  <a:pt x="348343" y="1025819"/>
                  <a:pt x="384202" y="1221762"/>
                </a:cubicBezTo>
                <a:cubicBezTo>
                  <a:pt x="420061" y="1417705"/>
                  <a:pt x="583987" y="1667436"/>
                  <a:pt x="583987" y="1667436"/>
                </a:cubicBezTo>
                <a:lnTo>
                  <a:pt x="583987" y="1667436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4" name="任意多边形 53"/>
          <p:cNvSpPr/>
          <p:nvPr/>
        </p:nvSpPr>
        <p:spPr>
          <a:xfrm>
            <a:off x="4286248" y="3826259"/>
            <a:ext cx="198120" cy="1710881"/>
          </a:xfrm>
          <a:custGeom>
            <a:avLst/>
            <a:gdLst>
              <a:gd name="connsiteX0" fmla="*/ 198120 w 198120"/>
              <a:gd name="connsiteY0" fmla="*/ 0 h 1554480"/>
              <a:gd name="connsiteX1" fmla="*/ 60960 w 198120"/>
              <a:gd name="connsiteY1" fmla="*/ 441960 h 1554480"/>
              <a:gd name="connsiteX2" fmla="*/ 45720 w 198120"/>
              <a:gd name="connsiteY2" fmla="*/ 1112520 h 1554480"/>
              <a:gd name="connsiteX3" fmla="*/ 0 w 198120"/>
              <a:gd name="connsiteY3" fmla="*/ 1554480 h 15544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8120" h="1554480">
                <a:moveTo>
                  <a:pt x="198120" y="0"/>
                </a:moveTo>
                <a:cubicBezTo>
                  <a:pt x="142240" y="128270"/>
                  <a:pt x="86360" y="256540"/>
                  <a:pt x="60960" y="441960"/>
                </a:cubicBezTo>
                <a:cubicBezTo>
                  <a:pt x="35560" y="627380"/>
                  <a:pt x="55880" y="927100"/>
                  <a:pt x="45720" y="1112520"/>
                </a:cubicBezTo>
                <a:cubicBezTo>
                  <a:pt x="35560" y="1297940"/>
                  <a:pt x="17780" y="1426210"/>
                  <a:pt x="0" y="1554480"/>
                </a:cubicBez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8" name="爆炸形 1 37"/>
          <p:cNvSpPr/>
          <p:nvPr/>
        </p:nvSpPr>
        <p:spPr>
          <a:xfrm>
            <a:off x="4572000" y="4397764"/>
            <a:ext cx="1285884" cy="1000132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/>
              <a:t>bug</a:t>
            </a:r>
            <a:endParaRPr lang="zh-CN" altLang="en-US" sz="2400" b="1" dirty="0"/>
          </a:p>
        </p:txBody>
      </p:sp>
      <p:grpSp>
        <p:nvGrpSpPr>
          <p:cNvPr id="36" name="组合 35"/>
          <p:cNvGrpSpPr/>
          <p:nvPr/>
        </p:nvGrpSpPr>
        <p:grpSpPr>
          <a:xfrm>
            <a:off x="214282" y="3068960"/>
            <a:ext cx="2571768" cy="2920390"/>
            <a:chOff x="214282" y="3068960"/>
            <a:chExt cx="2571768" cy="2920390"/>
          </a:xfrm>
        </p:grpSpPr>
        <p:sp>
          <p:nvSpPr>
            <p:cNvPr id="9" name="TextBox 8"/>
            <p:cNvSpPr txBox="1"/>
            <p:nvPr/>
          </p:nvSpPr>
          <p:spPr>
            <a:xfrm>
              <a:off x="214282" y="3068960"/>
              <a:ext cx="23634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 dirty="0" smtClean="0">
                  <a:solidFill>
                    <a:schemeClr val="bg1">
                      <a:lumMod val="65000"/>
                    </a:schemeClr>
                  </a:solidFill>
                </a:rPr>
                <a:t>nondeterministic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1285852" y="3611946"/>
              <a:ext cx="357190" cy="35719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0" name="任意多边形 19"/>
            <p:cNvSpPr/>
            <p:nvPr/>
          </p:nvSpPr>
          <p:spPr>
            <a:xfrm>
              <a:off x="642910" y="3916760"/>
              <a:ext cx="852488" cy="1624193"/>
            </a:xfrm>
            <a:custGeom>
              <a:avLst/>
              <a:gdLst>
                <a:gd name="connsiteX0" fmla="*/ 781050 w 781050"/>
                <a:gd name="connsiteY0" fmla="*/ 0 h 1695450"/>
                <a:gd name="connsiteX1" fmla="*/ 390525 w 781050"/>
                <a:gd name="connsiteY1" fmla="*/ 400050 h 1695450"/>
                <a:gd name="connsiteX2" fmla="*/ 228600 w 781050"/>
                <a:gd name="connsiteY2" fmla="*/ 1171575 h 1695450"/>
                <a:gd name="connsiteX3" fmla="*/ 0 w 781050"/>
                <a:gd name="connsiteY3" fmla="*/ 1695450 h 1695450"/>
                <a:gd name="connsiteX4" fmla="*/ 0 w 781050"/>
                <a:gd name="connsiteY4" fmla="*/ 1695450 h 169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050" h="1695450">
                  <a:moveTo>
                    <a:pt x="781050" y="0"/>
                  </a:moveTo>
                  <a:cubicBezTo>
                    <a:pt x="631825" y="102393"/>
                    <a:pt x="482600" y="204787"/>
                    <a:pt x="390525" y="400050"/>
                  </a:cubicBezTo>
                  <a:cubicBezTo>
                    <a:pt x="298450" y="595313"/>
                    <a:pt x="293688" y="955675"/>
                    <a:pt x="228600" y="1171575"/>
                  </a:cubicBezTo>
                  <a:cubicBezTo>
                    <a:pt x="163513" y="1387475"/>
                    <a:pt x="0" y="1695450"/>
                    <a:pt x="0" y="1695450"/>
                  </a:cubicBezTo>
                  <a:lnTo>
                    <a:pt x="0" y="1695450"/>
                  </a:lnTo>
                </a:path>
              </a:pathLst>
            </a:custGeom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任意多边形 21"/>
            <p:cNvSpPr/>
            <p:nvPr/>
          </p:nvSpPr>
          <p:spPr>
            <a:xfrm>
              <a:off x="1443759" y="3912454"/>
              <a:ext cx="583987" cy="1628318"/>
            </a:xfrm>
            <a:custGeom>
              <a:avLst/>
              <a:gdLst>
                <a:gd name="connsiteX0" fmla="*/ 0 w 583987"/>
                <a:gd name="connsiteY0" fmla="*/ 0 h 1667436"/>
                <a:gd name="connsiteX1" fmla="*/ 368834 w 583987"/>
                <a:gd name="connsiteY1" fmla="*/ 491778 h 1667436"/>
                <a:gd name="connsiteX2" fmla="*/ 384202 w 583987"/>
                <a:gd name="connsiteY2" fmla="*/ 1221762 h 1667436"/>
                <a:gd name="connsiteX3" fmla="*/ 583987 w 583987"/>
                <a:gd name="connsiteY3" fmla="*/ 1667436 h 1667436"/>
                <a:gd name="connsiteX4" fmla="*/ 583987 w 583987"/>
                <a:gd name="connsiteY4" fmla="*/ 1667436 h 1667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3987" h="1667436">
                  <a:moveTo>
                    <a:pt x="0" y="0"/>
                  </a:moveTo>
                  <a:cubicBezTo>
                    <a:pt x="152400" y="144075"/>
                    <a:pt x="304800" y="288151"/>
                    <a:pt x="368834" y="491778"/>
                  </a:cubicBezTo>
                  <a:cubicBezTo>
                    <a:pt x="432868" y="695405"/>
                    <a:pt x="348343" y="1025819"/>
                    <a:pt x="384202" y="1221762"/>
                  </a:cubicBezTo>
                  <a:cubicBezTo>
                    <a:pt x="420061" y="1417705"/>
                    <a:pt x="583987" y="1667436"/>
                    <a:pt x="583987" y="1667436"/>
                  </a:cubicBezTo>
                  <a:lnTo>
                    <a:pt x="583987" y="1667436"/>
                  </a:lnTo>
                </a:path>
              </a:pathLst>
            </a:custGeom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爆炸形 1 36"/>
            <p:cNvSpPr/>
            <p:nvPr/>
          </p:nvSpPr>
          <p:spPr>
            <a:xfrm>
              <a:off x="1500166" y="4397764"/>
              <a:ext cx="1285884" cy="1000132"/>
            </a:xfrm>
            <a:prstGeom prst="irregularSeal1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 smtClean="0"/>
                <a:t>bug</a:t>
              </a:r>
              <a:endParaRPr lang="zh-CN" altLang="en-US" sz="2400" b="1" dirty="0"/>
            </a:p>
          </p:txBody>
        </p:sp>
        <p:sp>
          <p:nvSpPr>
            <p:cNvPr id="51" name="任意多边形 50"/>
            <p:cNvSpPr/>
            <p:nvPr/>
          </p:nvSpPr>
          <p:spPr>
            <a:xfrm>
              <a:off x="1302046" y="3828184"/>
              <a:ext cx="198120" cy="1709046"/>
            </a:xfrm>
            <a:custGeom>
              <a:avLst/>
              <a:gdLst>
                <a:gd name="connsiteX0" fmla="*/ 198120 w 198120"/>
                <a:gd name="connsiteY0" fmla="*/ 0 h 1554480"/>
                <a:gd name="connsiteX1" fmla="*/ 60960 w 198120"/>
                <a:gd name="connsiteY1" fmla="*/ 441960 h 1554480"/>
                <a:gd name="connsiteX2" fmla="*/ 45720 w 198120"/>
                <a:gd name="connsiteY2" fmla="*/ 1112520 h 1554480"/>
                <a:gd name="connsiteX3" fmla="*/ 0 w 198120"/>
                <a:gd name="connsiteY3" fmla="*/ 1554480 h 1554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" h="1554480">
                  <a:moveTo>
                    <a:pt x="198120" y="0"/>
                  </a:moveTo>
                  <a:cubicBezTo>
                    <a:pt x="142240" y="128270"/>
                    <a:pt x="86360" y="256540"/>
                    <a:pt x="60960" y="441960"/>
                  </a:cubicBezTo>
                  <a:cubicBezTo>
                    <a:pt x="35560" y="627380"/>
                    <a:pt x="55880" y="927100"/>
                    <a:pt x="45720" y="1112520"/>
                  </a:cubicBezTo>
                  <a:cubicBezTo>
                    <a:pt x="35560" y="1297940"/>
                    <a:pt x="17780" y="1426210"/>
                    <a:pt x="0" y="1554480"/>
                  </a:cubicBezTo>
                </a:path>
              </a:pathLst>
            </a:custGeom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55576" y="5589240"/>
              <a:ext cx="1571635" cy="40011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 smtClean="0">
                  <a:solidFill>
                    <a:schemeClr val="bg1">
                      <a:lumMod val="65000"/>
                    </a:schemeClr>
                  </a:solidFill>
                </a:rPr>
                <a:t>1 </a:t>
              </a:r>
              <a:r>
                <a:rPr lang="en-US" altLang="zh-CN" sz="2000" b="1" dirty="0" smtClean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 </a:t>
              </a:r>
              <a:r>
                <a:rPr lang="en-US" altLang="zh-CN" sz="2000" b="1" dirty="0" smtClean="0">
                  <a:solidFill>
                    <a:schemeClr val="bg1">
                      <a:lumMod val="65000"/>
                    </a:schemeClr>
                  </a:solidFill>
                </a:rPr>
                <a:t>many</a:t>
              </a:r>
              <a:endParaRPr lang="zh-CN" altLang="en-US" sz="20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30" name="TextBox 29"/>
          <p:cNvSpPr txBox="1"/>
          <p:nvPr/>
        </p:nvSpPr>
        <p:spPr>
          <a:xfrm>
            <a:off x="3707904" y="5589240"/>
            <a:ext cx="1571635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/>
              <a:t>1 </a:t>
            </a:r>
            <a:r>
              <a:rPr lang="en-US" altLang="zh-CN" sz="2000" b="1" dirty="0" smtClean="0">
                <a:sym typeface="Wingdings" pitchFamily="2" charset="2"/>
              </a:rPr>
              <a:t> </a:t>
            </a:r>
            <a:r>
              <a:rPr lang="en-US" altLang="zh-CN" sz="2000" b="1" dirty="0" smtClean="0"/>
              <a:t>1</a:t>
            </a:r>
            <a:endParaRPr lang="zh-CN" altLang="en-US" sz="2000" b="1" dirty="0"/>
          </a:p>
        </p:txBody>
      </p:sp>
      <p:sp>
        <p:nvSpPr>
          <p:cNvPr id="35" name="TextBox 34"/>
          <p:cNvSpPr txBox="1"/>
          <p:nvPr/>
        </p:nvSpPr>
        <p:spPr>
          <a:xfrm>
            <a:off x="2714612" y="5949280"/>
            <a:ext cx="3214710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/>
              <a:t>Confirmed in experiments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4" grpId="0" animBg="1"/>
      <p:bldP spid="25" grpId="0" animBg="1"/>
      <p:bldP spid="26" grpId="0" animBg="1"/>
      <p:bldP spid="52" grpId="0" animBg="1"/>
      <p:bldP spid="52" grpId="1" animBg="1"/>
      <p:bldP spid="52" grpId="2" animBg="1"/>
      <p:bldP spid="53" grpId="0" animBg="1"/>
      <p:bldP spid="54" grpId="0" animBg="1"/>
      <p:bldP spid="38" grpId="0" animBg="1"/>
      <p:bldP spid="3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Schedule </a:t>
            </a:r>
            <a:r>
              <a:rPr lang="en-US" dirty="0" err="1" smtClean="0"/>
              <a:t>Memoization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2876" y="1214422"/>
            <a:ext cx="8858280" cy="1857388"/>
          </a:xfrm>
        </p:spPr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Many inputs </a:t>
            </a:r>
            <a:r>
              <a:rPr lang="en-US" altLang="zh-CN" dirty="0" smtClean="0">
                <a:sym typeface="Wingdings" pitchFamily="2" charset="2"/>
              </a:rPr>
              <a:t> one schedule</a:t>
            </a:r>
            <a:endParaRPr lang="en-US" altLang="zh-CN" dirty="0" smtClean="0"/>
          </a:p>
          <a:p>
            <a:pPr lvl="1"/>
            <a:r>
              <a:rPr lang="en-US" altLang="zh-CN" sz="2600" dirty="0" err="1" smtClean="0"/>
              <a:t>Memoize</a:t>
            </a:r>
            <a:r>
              <a:rPr lang="en-US" altLang="zh-CN" sz="2600" dirty="0" smtClean="0"/>
              <a:t> schedules and reuse them on future inputs</a:t>
            </a:r>
          </a:p>
          <a:p>
            <a:r>
              <a:rPr lang="en-US" altLang="zh-CN" b="1" i="1" dirty="0" smtClean="0">
                <a:solidFill>
                  <a:srgbClr val="FF0000"/>
                </a:solidFill>
              </a:rPr>
              <a:t>S</a:t>
            </a:r>
            <a:r>
              <a:rPr lang="en-US" altLang="zh-CN" sz="3000" b="1" i="1" dirty="0" smtClean="0">
                <a:solidFill>
                  <a:srgbClr val="FF0000"/>
                </a:solidFill>
              </a:rPr>
              <a:t>tability</a:t>
            </a:r>
            <a:r>
              <a:rPr lang="en-US" altLang="zh-CN" sz="3000" dirty="0" smtClean="0"/>
              <a:t>: repeat familiar schedules</a:t>
            </a:r>
          </a:p>
          <a:p>
            <a:pPr lvl="1"/>
            <a:r>
              <a:rPr lang="en-US" altLang="zh-CN" sz="2600" dirty="0" smtClean="0">
                <a:solidFill>
                  <a:srgbClr val="FF0000"/>
                </a:solidFill>
              </a:rPr>
              <a:t>Big benefit: avoid possible bugs in unknown schedules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476994" y="6184304"/>
            <a:ext cx="2133600" cy="365125"/>
          </a:xfrm>
        </p:spPr>
        <p:txBody>
          <a:bodyPr/>
          <a:lstStyle/>
          <a:p>
            <a:fld id="{0C913308-F349-4B6D-A68A-DD1791B4A57B}" type="slidenum">
              <a:rPr lang="zh-CN" altLang="en-US" smtClean="0"/>
              <a:pPr/>
              <a:t>4</a:t>
            </a:fld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5786446" y="3068960"/>
            <a:ext cx="30632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 smtClean="0"/>
              <a:t>schedule </a:t>
            </a:r>
            <a:r>
              <a:rPr lang="en-US" altLang="zh-CN" sz="2400" b="1" dirty="0" err="1" smtClean="0"/>
              <a:t>memoization</a:t>
            </a:r>
            <a:endParaRPr lang="en-US" altLang="zh-CN" sz="2400" b="1" dirty="0" smtClean="0"/>
          </a:p>
        </p:txBody>
      </p:sp>
      <p:sp>
        <p:nvSpPr>
          <p:cNvPr id="31" name="矩形 30"/>
          <p:cNvSpPr/>
          <p:nvPr/>
        </p:nvSpPr>
        <p:spPr>
          <a:xfrm>
            <a:off x="6638934" y="3611946"/>
            <a:ext cx="357190" cy="35719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2" name="六边形 31"/>
          <p:cNvSpPr/>
          <p:nvPr/>
        </p:nvSpPr>
        <p:spPr>
          <a:xfrm>
            <a:off x="7062794" y="3611946"/>
            <a:ext cx="428628" cy="357190"/>
          </a:xfrm>
          <a:prstGeom prst="hexagon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3" name="椭圆 32"/>
          <p:cNvSpPr/>
          <p:nvPr/>
        </p:nvSpPr>
        <p:spPr>
          <a:xfrm>
            <a:off x="7562860" y="3611946"/>
            <a:ext cx="357190" cy="35719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9" name="爆炸形 1 38"/>
          <p:cNvSpPr/>
          <p:nvPr/>
        </p:nvSpPr>
        <p:spPr>
          <a:xfrm>
            <a:off x="7353314" y="4397764"/>
            <a:ext cx="1285884" cy="1000132"/>
          </a:xfrm>
          <a:prstGeom prst="irregularSeal1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b="1" dirty="0" smtClean="0"/>
              <a:t>bug</a:t>
            </a:r>
            <a:endParaRPr lang="zh-CN" altLang="en-US" sz="2400" b="1" dirty="0"/>
          </a:p>
        </p:txBody>
      </p:sp>
      <p:sp>
        <p:nvSpPr>
          <p:cNvPr id="55" name="任意多边形 54"/>
          <p:cNvSpPr/>
          <p:nvPr/>
        </p:nvSpPr>
        <p:spPr>
          <a:xfrm>
            <a:off x="6072198" y="3897698"/>
            <a:ext cx="852488" cy="1643074"/>
          </a:xfrm>
          <a:custGeom>
            <a:avLst/>
            <a:gdLst>
              <a:gd name="connsiteX0" fmla="*/ 781050 w 781050"/>
              <a:gd name="connsiteY0" fmla="*/ 0 h 1695450"/>
              <a:gd name="connsiteX1" fmla="*/ 390525 w 781050"/>
              <a:gd name="connsiteY1" fmla="*/ 400050 h 1695450"/>
              <a:gd name="connsiteX2" fmla="*/ 228600 w 781050"/>
              <a:gd name="connsiteY2" fmla="*/ 1171575 h 1695450"/>
              <a:gd name="connsiteX3" fmla="*/ 0 w 781050"/>
              <a:gd name="connsiteY3" fmla="*/ 1695450 h 1695450"/>
              <a:gd name="connsiteX4" fmla="*/ 0 w 781050"/>
              <a:gd name="connsiteY4" fmla="*/ 1695450 h 169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" h="1695450">
                <a:moveTo>
                  <a:pt x="781050" y="0"/>
                </a:moveTo>
                <a:cubicBezTo>
                  <a:pt x="631825" y="102393"/>
                  <a:pt x="482600" y="204787"/>
                  <a:pt x="390525" y="400050"/>
                </a:cubicBezTo>
                <a:cubicBezTo>
                  <a:pt x="298450" y="595313"/>
                  <a:pt x="293688" y="955675"/>
                  <a:pt x="228600" y="1171575"/>
                </a:cubicBezTo>
                <a:cubicBezTo>
                  <a:pt x="163513" y="1387475"/>
                  <a:pt x="0" y="1695450"/>
                  <a:pt x="0" y="1695450"/>
                </a:cubicBezTo>
                <a:lnTo>
                  <a:pt x="0" y="169545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8" name="任意多边形 57"/>
          <p:cNvSpPr/>
          <p:nvPr/>
        </p:nvSpPr>
        <p:spPr>
          <a:xfrm>
            <a:off x="6491290" y="3897698"/>
            <a:ext cx="852488" cy="1643074"/>
          </a:xfrm>
          <a:custGeom>
            <a:avLst/>
            <a:gdLst>
              <a:gd name="connsiteX0" fmla="*/ 781050 w 781050"/>
              <a:gd name="connsiteY0" fmla="*/ 0 h 1695450"/>
              <a:gd name="connsiteX1" fmla="*/ 390525 w 781050"/>
              <a:gd name="connsiteY1" fmla="*/ 400050 h 1695450"/>
              <a:gd name="connsiteX2" fmla="*/ 228600 w 781050"/>
              <a:gd name="connsiteY2" fmla="*/ 1171575 h 1695450"/>
              <a:gd name="connsiteX3" fmla="*/ 0 w 781050"/>
              <a:gd name="connsiteY3" fmla="*/ 1695450 h 1695450"/>
              <a:gd name="connsiteX4" fmla="*/ 0 w 781050"/>
              <a:gd name="connsiteY4" fmla="*/ 1695450 h 169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" h="1695450">
                <a:moveTo>
                  <a:pt x="781050" y="0"/>
                </a:moveTo>
                <a:cubicBezTo>
                  <a:pt x="631825" y="102393"/>
                  <a:pt x="482600" y="204787"/>
                  <a:pt x="390525" y="400050"/>
                </a:cubicBezTo>
                <a:cubicBezTo>
                  <a:pt x="298450" y="595313"/>
                  <a:pt x="293688" y="955675"/>
                  <a:pt x="228600" y="1171575"/>
                </a:cubicBezTo>
                <a:cubicBezTo>
                  <a:pt x="163513" y="1387475"/>
                  <a:pt x="0" y="1695450"/>
                  <a:pt x="0" y="1695450"/>
                </a:cubicBezTo>
                <a:lnTo>
                  <a:pt x="0" y="169545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59" name="任意多边形 58"/>
          <p:cNvSpPr/>
          <p:nvPr/>
        </p:nvSpPr>
        <p:spPr>
          <a:xfrm>
            <a:off x="6924686" y="3897698"/>
            <a:ext cx="852488" cy="1643074"/>
          </a:xfrm>
          <a:custGeom>
            <a:avLst/>
            <a:gdLst>
              <a:gd name="connsiteX0" fmla="*/ 781050 w 781050"/>
              <a:gd name="connsiteY0" fmla="*/ 0 h 1695450"/>
              <a:gd name="connsiteX1" fmla="*/ 390525 w 781050"/>
              <a:gd name="connsiteY1" fmla="*/ 400050 h 1695450"/>
              <a:gd name="connsiteX2" fmla="*/ 228600 w 781050"/>
              <a:gd name="connsiteY2" fmla="*/ 1171575 h 1695450"/>
              <a:gd name="connsiteX3" fmla="*/ 0 w 781050"/>
              <a:gd name="connsiteY3" fmla="*/ 1695450 h 1695450"/>
              <a:gd name="connsiteX4" fmla="*/ 0 w 781050"/>
              <a:gd name="connsiteY4" fmla="*/ 1695450 h 1695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050" h="1695450">
                <a:moveTo>
                  <a:pt x="781050" y="0"/>
                </a:moveTo>
                <a:cubicBezTo>
                  <a:pt x="631825" y="102393"/>
                  <a:pt x="482600" y="204787"/>
                  <a:pt x="390525" y="400050"/>
                </a:cubicBezTo>
                <a:cubicBezTo>
                  <a:pt x="298450" y="595313"/>
                  <a:pt x="293688" y="955675"/>
                  <a:pt x="228600" y="1171575"/>
                </a:cubicBezTo>
                <a:cubicBezTo>
                  <a:pt x="163513" y="1387475"/>
                  <a:pt x="0" y="1695450"/>
                  <a:pt x="0" y="1695450"/>
                </a:cubicBezTo>
                <a:lnTo>
                  <a:pt x="0" y="1695450"/>
                </a:lnTo>
              </a:path>
            </a:pathLst>
          </a:cu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47" name="组合 46"/>
          <p:cNvGrpSpPr/>
          <p:nvPr/>
        </p:nvGrpSpPr>
        <p:grpSpPr>
          <a:xfrm>
            <a:off x="214282" y="3068960"/>
            <a:ext cx="2571768" cy="2920390"/>
            <a:chOff x="214282" y="3068960"/>
            <a:chExt cx="2571768" cy="2920390"/>
          </a:xfrm>
        </p:grpSpPr>
        <p:sp>
          <p:nvSpPr>
            <p:cNvPr id="9" name="TextBox 8"/>
            <p:cNvSpPr txBox="1"/>
            <p:nvPr/>
          </p:nvSpPr>
          <p:spPr>
            <a:xfrm>
              <a:off x="214282" y="3068960"/>
              <a:ext cx="23634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 dirty="0" smtClean="0">
                  <a:solidFill>
                    <a:schemeClr val="bg1">
                      <a:lumMod val="65000"/>
                    </a:schemeClr>
                  </a:solidFill>
                </a:rPr>
                <a:t>nondeterministic</a:t>
              </a:r>
            </a:p>
          </p:txBody>
        </p:sp>
        <p:sp>
          <p:nvSpPr>
            <p:cNvPr id="13" name="矩形 12"/>
            <p:cNvSpPr/>
            <p:nvPr/>
          </p:nvSpPr>
          <p:spPr>
            <a:xfrm>
              <a:off x="1285852" y="3611946"/>
              <a:ext cx="357190" cy="35719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6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20" name="任意多边形 19"/>
            <p:cNvSpPr/>
            <p:nvPr/>
          </p:nvSpPr>
          <p:spPr>
            <a:xfrm>
              <a:off x="642910" y="3916760"/>
              <a:ext cx="852488" cy="1624193"/>
            </a:xfrm>
            <a:custGeom>
              <a:avLst/>
              <a:gdLst>
                <a:gd name="connsiteX0" fmla="*/ 781050 w 781050"/>
                <a:gd name="connsiteY0" fmla="*/ 0 h 1695450"/>
                <a:gd name="connsiteX1" fmla="*/ 390525 w 781050"/>
                <a:gd name="connsiteY1" fmla="*/ 400050 h 1695450"/>
                <a:gd name="connsiteX2" fmla="*/ 228600 w 781050"/>
                <a:gd name="connsiteY2" fmla="*/ 1171575 h 1695450"/>
                <a:gd name="connsiteX3" fmla="*/ 0 w 781050"/>
                <a:gd name="connsiteY3" fmla="*/ 1695450 h 1695450"/>
                <a:gd name="connsiteX4" fmla="*/ 0 w 781050"/>
                <a:gd name="connsiteY4" fmla="*/ 1695450 h 169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050" h="1695450">
                  <a:moveTo>
                    <a:pt x="781050" y="0"/>
                  </a:moveTo>
                  <a:cubicBezTo>
                    <a:pt x="631825" y="102393"/>
                    <a:pt x="482600" y="204787"/>
                    <a:pt x="390525" y="400050"/>
                  </a:cubicBezTo>
                  <a:cubicBezTo>
                    <a:pt x="298450" y="595313"/>
                    <a:pt x="293688" y="955675"/>
                    <a:pt x="228600" y="1171575"/>
                  </a:cubicBezTo>
                  <a:cubicBezTo>
                    <a:pt x="163513" y="1387475"/>
                    <a:pt x="0" y="1695450"/>
                    <a:pt x="0" y="1695450"/>
                  </a:cubicBezTo>
                  <a:lnTo>
                    <a:pt x="0" y="1695450"/>
                  </a:lnTo>
                </a:path>
              </a:pathLst>
            </a:custGeom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2" name="任意多边形 21"/>
            <p:cNvSpPr/>
            <p:nvPr/>
          </p:nvSpPr>
          <p:spPr>
            <a:xfrm>
              <a:off x="1443759" y="3912454"/>
              <a:ext cx="583987" cy="1628318"/>
            </a:xfrm>
            <a:custGeom>
              <a:avLst/>
              <a:gdLst>
                <a:gd name="connsiteX0" fmla="*/ 0 w 583987"/>
                <a:gd name="connsiteY0" fmla="*/ 0 h 1667436"/>
                <a:gd name="connsiteX1" fmla="*/ 368834 w 583987"/>
                <a:gd name="connsiteY1" fmla="*/ 491778 h 1667436"/>
                <a:gd name="connsiteX2" fmla="*/ 384202 w 583987"/>
                <a:gd name="connsiteY2" fmla="*/ 1221762 h 1667436"/>
                <a:gd name="connsiteX3" fmla="*/ 583987 w 583987"/>
                <a:gd name="connsiteY3" fmla="*/ 1667436 h 1667436"/>
                <a:gd name="connsiteX4" fmla="*/ 583987 w 583987"/>
                <a:gd name="connsiteY4" fmla="*/ 1667436 h 1667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3987" h="1667436">
                  <a:moveTo>
                    <a:pt x="0" y="0"/>
                  </a:moveTo>
                  <a:cubicBezTo>
                    <a:pt x="152400" y="144075"/>
                    <a:pt x="304800" y="288151"/>
                    <a:pt x="368834" y="491778"/>
                  </a:cubicBezTo>
                  <a:cubicBezTo>
                    <a:pt x="432868" y="695405"/>
                    <a:pt x="348343" y="1025819"/>
                    <a:pt x="384202" y="1221762"/>
                  </a:cubicBezTo>
                  <a:cubicBezTo>
                    <a:pt x="420061" y="1417705"/>
                    <a:pt x="583987" y="1667436"/>
                    <a:pt x="583987" y="1667436"/>
                  </a:cubicBezTo>
                  <a:lnTo>
                    <a:pt x="583987" y="1667436"/>
                  </a:lnTo>
                </a:path>
              </a:pathLst>
            </a:custGeom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7" name="爆炸形 1 36"/>
            <p:cNvSpPr/>
            <p:nvPr/>
          </p:nvSpPr>
          <p:spPr>
            <a:xfrm>
              <a:off x="1500166" y="4397764"/>
              <a:ext cx="1285884" cy="1000132"/>
            </a:xfrm>
            <a:prstGeom prst="irregularSeal1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 smtClean="0"/>
                <a:t>bug</a:t>
              </a:r>
              <a:endParaRPr lang="zh-CN" altLang="en-US" sz="2400" b="1" dirty="0"/>
            </a:p>
          </p:txBody>
        </p:sp>
        <p:sp>
          <p:nvSpPr>
            <p:cNvPr id="51" name="任意多边形 50"/>
            <p:cNvSpPr/>
            <p:nvPr/>
          </p:nvSpPr>
          <p:spPr>
            <a:xfrm>
              <a:off x="1302046" y="3828184"/>
              <a:ext cx="198120" cy="1709046"/>
            </a:xfrm>
            <a:custGeom>
              <a:avLst/>
              <a:gdLst>
                <a:gd name="connsiteX0" fmla="*/ 198120 w 198120"/>
                <a:gd name="connsiteY0" fmla="*/ 0 h 1554480"/>
                <a:gd name="connsiteX1" fmla="*/ 60960 w 198120"/>
                <a:gd name="connsiteY1" fmla="*/ 441960 h 1554480"/>
                <a:gd name="connsiteX2" fmla="*/ 45720 w 198120"/>
                <a:gd name="connsiteY2" fmla="*/ 1112520 h 1554480"/>
                <a:gd name="connsiteX3" fmla="*/ 0 w 198120"/>
                <a:gd name="connsiteY3" fmla="*/ 1554480 h 1554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" h="1554480">
                  <a:moveTo>
                    <a:pt x="198120" y="0"/>
                  </a:moveTo>
                  <a:cubicBezTo>
                    <a:pt x="142240" y="128270"/>
                    <a:pt x="86360" y="256540"/>
                    <a:pt x="60960" y="441960"/>
                  </a:cubicBezTo>
                  <a:cubicBezTo>
                    <a:pt x="35560" y="627380"/>
                    <a:pt x="55880" y="927100"/>
                    <a:pt x="45720" y="1112520"/>
                  </a:cubicBezTo>
                  <a:cubicBezTo>
                    <a:pt x="35560" y="1297940"/>
                    <a:pt x="17780" y="1426210"/>
                    <a:pt x="0" y="1554480"/>
                  </a:cubicBezTo>
                </a:path>
              </a:pathLst>
            </a:custGeom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755576" y="5589240"/>
              <a:ext cx="1571635" cy="40011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 smtClean="0">
                  <a:solidFill>
                    <a:schemeClr val="bg1">
                      <a:lumMod val="65000"/>
                    </a:schemeClr>
                  </a:solidFill>
                </a:rPr>
                <a:t>1 </a:t>
              </a:r>
              <a:r>
                <a:rPr lang="en-US" altLang="zh-CN" sz="2000" b="1" dirty="0" smtClean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 </a:t>
              </a:r>
              <a:r>
                <a:rPr lang="en-US" altLang="zh-CN" sz="2000" b="1" dirty="0" smtClean="0">
                  <a:solidFill>
                    <a:schemeClr val="bg1">
                      <a:lumMod val="65000"/>
                    </a:schemeClr>
                  </a:solidFill>
                </a:rPr>
                <a:t>many</a:t>
              </a:r>
              <a:endParaRPr lang="zh-CN" altLang="en-US" sz="20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34" name="TextBox 33"/>
          <p:cNvSpPr txBox="1"/>
          <p:nvPr/>
        </p:nvSpPr>
        <p:spPr>
          <a:xfrm>
            <a:off x="6660232" y="5600658"/>
            <a:ext cx="1571635" cy="40011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/>
              <a:t>many </a:t>
            </a:r>
            <a:r>
              <a:rPr lang="en-US" altLang="zh-CN" sz="2000" b="1" dirty="0" smtClean="0">
                <a:sym typeface="Wingdings" pitchFamily="2" charset="2"/>
              </a:rPr>
              <a:t> 1</a:t>
            </a:r>
            <a:endParaRPr lang="zh-CN" altLang="en-US" sz="2000" b="1" dirty="0"/>
          </a:p>
        </p:txBody>
      </p:sp>
      <p:grpSp>
        <p:nvGrpSpPr>
          <p:cNvPr id="48" name="组合 47"/>
          <p:cNvGrpSpPr/>
          <p:nvPr/>
        </p:nvGrpSpPr>
        <p:grpSpPr>
          <a:xfrm>
            <a:off x="2571736" y="3068960"/>
            <a:ext cx="3600400" cy="3280430"/>
            <a:chOff x="2571736" y="3068960"/>
            <a:chExt cx="3600400" cy="3280430"/>
          </a:xfrm>
        </p:grpSpPr>
        <p:sp>
          <p:nvSpPr>
            <p:cNvPr id="11" name="TextBox 10"/>
            <p:cNvSpPr txBox="1"/>
            <p:nvPr/>
          </p:nvSpPr>
          <p:spPr>
            <a:xfrm>
              <a:off x="2714612" y="3068960"/>
              <a:ext cx="293413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b="1" dirty="0" smtClean="0">
                  <a:solidFill>
                    <a:schemeClr val="bg1">
                      <a:lumMod val="65000"/>
                    </a:schemeClr>
                  </a:solidFill>
                </a:rPr>
                <a:t>existing DMT systems</a:t>
              </a:r>
            </a:p>
          </p:txBody>
        </p:sp>
        <p:sp>
          <p:nvSpPr>
            <p:cNvPr id="24" name="矩形 23"/>
            <p:cNvSpPr/>
            <p:nvPr/>
          </p:nvSpPr>
          <p:spPr>
            <a:xfrm>
              <a:off x="3786182" y="3611946"/>
              <a:ext cx="357190" cy="35719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5" name="六边形 24"/>
            <p:cNvSpPr/>
            <p:nvPr/>
          </p:nvSpPr>
          <p:spPr>
            <a:xfrm>
              <a:off x="4210042" y="3611946"/>
              <a:ext cx="428628" cy="357190"/>
            </a:xfrm>
            <a:prstGeom prst="hexagon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6" name="椭圆 25"/>
            <p:cNvSpPr/>
            <p:nvPr/>
          </p:nvSpPr>
          <p:spPr>
            <a:xfrm>
              <a:off x="4710108" y="3611946"/>
              <a:ext cx="357190" cy="357190"/>
            </a:xfrm>
            <a:prstGeom prst="ellipse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2" name="任意多边形 51"/>
            <p:cNvSpPr/>
            <p:nvPr/>
          </p:nvSpPr>
          <p:spPr>
            <a:xfrm>
              <a:off x="3148008" y="3914836"/>
              <a:ext cx="852488" cy="1625936"/>
            </a:xfrm>
            <a:custGeom>
              <a:avLst/>
              <a:gdLst>
                <a:gd name="connsiteX0" fmla="*/ 781050 w 781050"/>
                <a:gd name="connsiteY0" fmla="*/ 0 h 1695450"/>
                <a:gd name="connsiteX1" fmla="*/ 390525 w 781050"/>
                <a:gd name="connsiteY1" fmla="*/ 400050 h 1695450"/>
                <a:gd name="connsiteX2" fmla="*/ 228600 w 781050"/>
                <a:gd name="connsiteY2" fmla="*/ 1171575 h 1695450"/>
                <a:gd name="connsiteX3" fmla="*/ 0 w 781050"/>
                <a:gd name="connsiteY3" fmla="*/ 1695450 h 1695450"/>
                <a:gd name="connsiteX4" fmla="*/ 0 w 781050"/>
                <a:gd name="connsiteY4" fmla="*/ 1695450 h 16954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81050" h="1695450">
                  <a:moveTo>
                    <a:pt x="781050" y="0"/>
                  </a:moveTo>
                  <a:cubicBezTo>
                    <a:pt x="631825" y="102393"/>
                    <a:pt x="482600" y="204787"/>
                    <a:pt x="390525" y="400050"/>
                  </a:cubicBezTo>
                  <a:cubicBezTo>
                    <a:pt x="298450" y="595313"/>
                    <a:pt x="293688" y="955675"/>
                    <a:pt x="228600" y="1171575"/>
                  </a:cubicBezTo>
                  <a:cubicBezTo>
                    <a:pt x="163513" y="1387475"/>
                    <a:pt x="0" y="1695450"/>
                    <a:pt x="0" y="1695450"/>
                  </a:cubicBezTo>
                  <a:lnTo>
                    <a:pt x="0" y="1695450"/>
                  </a:lnTo>
                </a:path>
              </a:pathLst>
            </a:custGeom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3" name="任意多边形 52"/>
            <p:cNvSpPr/>
            <p:nvPr/>
          </p:nvSpPr>
          <p:spPr>
            <a:xfrm>
              <a:off x="4845269" y="3910530"/>
              <a:ext cx="583987" cy="1630066"/>
            </a:xfrm>
            <a:custGeom>
              <a:avLst/>
              <a:gdLst>
                <a:gd name="connsiteX0" fmla="*/ 0 w 583987"/>
                <a:gd name="connsiteY0" fmla="*/ 0 h 1667436"/>
                <a:gd name="connsiteX1" fmla="*/ 368834 w 583987"/>
                <a:gd name="connsiteY1" fmla="*/ 491778 h 1667436"/>
                <a:gd name="connsiteX2" fmla="*/ 384202 w 583987"/>
                <a:gd name="connsiteY2" fmla="*/ 1221762 h 1667436"/>
                <a:gd name="connsiteX3" fmla="*/ 583987 w 583987"/>
                <a:gd name="connsiteY3" fmla="*/ 1667436 h 1667436"/>
                <a:gd name="connsiteX4" fmla="*/ 583987 w 583987"/>
                <a:gd name="connsiteY4" fmla="*/ 1667436 h 16674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83987" h="1667436">
                  <a:moveTo>
                    <a:pt x="0" y="0"/>
                  </a:moveTo>
                  <a:cubicBezTo>
                    <a:pt x="152400" y="144075"/>
                    <a:pt x="304800" y="288151"/>
                    <a:pt x="368834" y="491778"/>
                  </a:cubicBezTo>
                  <a:cubicBezTo>
                    <a:pt x="432868" y="695405"/>
                    <a:pt x="348343" y="1025819"/>
                    <a:pt x="384202" y="1221762"/>
                  </a:cubicBezTo>
                  <a:cubicBezTo>
                    <a:pt x="420061" y="1417705"/>
                    <a:pt x="583987" y="1667436"/>
                    <a:pt x="583987" y="1667436"/>
                  </a:cubicBezTo>
                  <a:lnTo>
                    <a:pt x="583987" y="1667436"/>
                  </a:lnTo>
                </a:path>
              </a:pathLst>
            </a:custGeom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54" name="任意多边形 53"/>
            <p:cNvSpPr/>
            <p:nvPr/>
          </p:nvSpPr>
          <p:spPr>
            <a:xfrm>
              <a:off x="4286248" y="3826259"/>
              <a:ext cx="198120" cy="1710881"/>
            </a:xfrm>
            <a:custGeom>
              <a:avLst/>
              <a:gdLst>
                <a:gd name="connsiteX0" fmla="*/ 198120 w 198120"/>
                <a:gd name="connsiteY0" fmla="*/ 0 h 1554480"/>
                <a:gd name="connsiteX1" fmla="*/ 60960 w 198120"/>
                <a:gd name="connsiteY1" fmla="*/ 441960 h 1554480"/>
                <a:gd name="connsiteX2" fmla="*/ 45720 w 198120"/>
                <a:gd name="connsiteY2" fmla="*/ 1112520 h 1554480"/>
                <a:gd name="connsiteX3" fmla="*/ 0 w 198120"/>
                <a:gd name="connsiteY3" fmla="*/ 1554480 h 15544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8120" h="1554480">
                  <a:moveTo>
                    <a:pt x="198120" y="0"/>
                  </a:moveTo>
                  <a:cubicBezTo>
                    <a:pt x="142240" y="128270"/>
                    <a:pt x="86360" y="256540"/>
                    <a:pt x="60960" y="441960"/>
                  </a:cubicBezTo>
                  <a:cubicBezTo>
                    <a:pt x="35560" y="627380"/>
                    <a:pt x="55880" y="927100"/>
                    <a:pt x="45720" y="1112520"/>
                  </a:cubicBezTo>
                  <a:cubicBezTo>
                    <a:pt x="35560" y="1297940"/>
                    <a:pt x="17780" y="1426210"/>
                    <a:pt x="0" y="1554480"/>
                  </a:cubicBezTo>
                </a:path>
              </a:pathLst>
            </a:custGeom>
            <a:ln w="254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38" name="爆炸形 1 37"/>
            <p:cNvSpPr/>
            <p:nvPr/>
          </p:nvSpPr>
          <p:spPr>
            <a:xfrm>
              <a:off x="4572000" y="4397764"/>
              <a:ext cx="1285884" cy="1000132"/>
            </a:xfrm>
            <a:prstGeom prst="irregularSeal1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2400" b="1" dirty="0" smtClean="0"/>
                <a:t>bug</a:t>
              </a:r>
              <a:endParaRPr lang="zh-CN" altLang="en-US" sz="2400" b="1" dirty="0"/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707904" y="5589240"/>
              <a:ext cx="1571635" cy="40011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 smtClean="0">
                  <a:solidFill>
                    <a:schemeClr val="bg1">
                      <a:lumMod val="65000"/>
                    </a:schemeClr>
                  </a:solidFill>
                </a:rPr>
                <a:t>1 </a:t>
              </a:r>
              <a:r>
                <a:rPr lang="en-US" altLang="zh-CN" sz="2000" b="1" dirty="0" smtClean="0">
                  <a:solidFill>
                    <a:schemeClr val="bg1">
                      <a:lumMod val="65000"/>
                    </a:schemeClr>
                  </a:solidFill>
                  <a:sym typeface="Wingdings" pitchFamily="2" charset="2"/>
                </a:rPr>
                <a:t> </a:t>
              </a:r>
              <a:r>
                <a:rPr lang="en-US" altLang="zh-CN" sz="2000" b="1" dirty="0" smtClean="0">
                  <a:solidFill>
                    <a:schemeClr val="bg1">
                      <a:lumMod val="65000"/>
                    </a:schemeClr>
                  </a:solidFill>
                </a:rPr>
                <a:t>1</a:t>
              </a:r>
              <a:endParaRPr lang="zh-CN" altLang="en-US" sz="2000" b="1" dirty="0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2571736" y="5949280"/>
              <a:ext cx="3600400" cy="400110"/>
            </a:xfrm>
            <a:prstGeom prst="rect">
              <a:avLst/>
            </a:prstGeom>
            <a:noFill/>
            <a:ln>
              <a:solidFill>
                <a:schemeClr val="bg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 smtClean="0">
                  <a:solidFill>
                    <a:schemeClr val="bg1">
                      <a:lumMod val="65000"/>
                    </a:schemeClr>
                  </a:solidFill>
                </a:rPr>
                <a:t>Confirmed in experiments 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31" grpId="0" animBg="1"/>
      <p:bldP spid="32" grpId="0" animBg="1"/>
      <p:bldP spid="33" grpId="0" animBg="1"/>
      <p:bldP spid="39" grpId="0" animBg="1"/>
      <p:bldP spid="55" grpId="0" animBg="1"/>
      <p:bldP spid="58" grpId="0" animBg="1"/>
      <p:bldP spid="59" grpId="0" animBg="1"/>
      <p:bldP spid="3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TERN: the First Stable DMT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2919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Run on Linux as user-space schedulers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 err="1" smtClean="0"/>
              <a:t>memoize</a:t>
            </a:r>
            <a:r>
              <a:rPr lang="en-US" dirty="0" smtClean="0"/>
              <a:t> a new schedule</a:t>
            </a:r>
          </a:p>
          <a:p>
            <a:pPr lvl="1"/>
            <a:r>
              <a:rPr lang="en-US" dirty="0" err="1" smtClean="0"/>
              <a:t>Memoize</a:t>
            </a:r>
            <a:r>
              <a:rPr lang="en-US" dirty="0" smtClean="0"/>
              <a:t> total order of synch operations as schedule</a:t>
            </a:r>
          </a:p>
          <a:p>
            <a:pPr lvl="2"/>
            <a:r>
              <a:rPr lang="en-US" dirty="0" smtClean="0"/>
              <a:t>Race-free ones for determinism [</a:t>
            </a:r>
            <a:r>
              <a:rPr lang="en-US" dirty="0" err="1" smtClean="0"/>
              <a:t>RecPlay</a:t>
            </a:r>
            <a:r>
              <a:rPr lang="en-US" dirty="0" smtClean="0"/>
              <a:t> TOCS]</a:t>
            </a:r>
          </a:p>
          <a:p>
            <a:pPr lvl="1"/>
            <a:r>
              <a:rPr lang="en-US" dirty="0" smtClean="0"/>
              <a:t>Track </a:t>
            </a:r>
            <a:r>
              <a:rPr lang="en-US" dirty="0" smtClean="0">
                <a:solidFill>
                  <a:srgbClr val="FF0000"/>
                </a:solidFill>
              </a:rPr>
              <a:t>input constraints </a:t>
            </a:r>
            <a:r>
              <a:rPr lang="en-US" dirty="0" smtClean="0"/>
              <a:t>required to reuse schedule</a:t>
            </a:r>
          </a:p>
          <a:p>
            <a:pPr lvl="2"/>
            <a:r>
              <a:rPr lang="en-US" dirty="0" smtClean="0"/>
              <a:t>symbolic execution [KLEE OSDI '08]</a:t>
            </a:r>
          </a:p>
          <a:p>
            <a:pPr lvl="8"/>
            <a:endParaRPr lang="en-US" dirty="0" smtClean="0"/>
          </a:p>
          <a:p>
            <a:r>
              <a:rPr lang="en-US" dirty="0" smtClean="0"/>
              <a:t>To reuse a schedule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Check input against </a:t>
            </a:r>
            <a:r>
              <a:rPr lang="en-US" dirty="0" err="1" smtClean="0">
                <a:sym typeface="Wingdings" pitchFamily="2" charset="2"/>
              </a:rPr>
              <a:t>memoized</a:t>
            </a:r>
            <a:r>
              <a:rPr lang="en-US" dirty="0" smtClean="0">
                <a:sym typeface="Wingdings" pitchFamily="2" charset="2"/>
              </a:rPr>
              <a:t> input constraints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If satisfies, enforce same synchronization order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Evaluated on diverse set of 14 programs</a:t>
            </a:r>
          </a:p>
          <a:p>
            <a:pPr lvl="1"/>
            <a:r>
              <a:rPr lang="en-US" dirty="0" smtClean="0"/>
              <a:t>Apache, </a:t>
            </a:r>
            <a:r>
              <a:rPr lang="en-US" dirty="0" err="1" smtClean="0"/>
              <a:t>MySQL</a:t>
            </a:r>
            <a:r>
              <a:rPr lang="en-US" dirty="0" smtClean="0"/>
              <a:t>, PBZip2,  11 scientific programs</a:t>
            </a:r>
          </a:p>
          <a:p>
            <a:pPr lvl="1"/>
            <a:r>
              <a:rPr lang="en-US" dirty="0" smtClean="0"/>
              <a:t>Real and synthetic workloads</a:t>
            </a:r>
          </a:p>
          <a:p>
            <a:pPr lvl="8"/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Easy to use</a:t>
            </a:r>
            <a:r>
              <a:rPr lang="en-US" dirty="0" smtClean="0"/>
              <a:t>: &lt; 10 lines for 13 out of 14</a:t>
            </a:r>
          </a:p>
          <a:p>
            <a:pPr lvl="8"/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Stable</a:t>
            </a:r>
            <a:r>
              <a:rPr lang="en-US" dirty="0" smtClean="0"/>
              <a:t>: e.g., 100 schedules to process over 90% of real HTTP trace with 122K requests</a:t>
            </a:r>
          </a:p>
          <a:p>
            <a:pPr lvl="8"/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>
                <a:solidFill>
                  <a:srgbClr val="FF0000"/>
                </a:solidFill>
              </a:rPr>
              <a:t>Reasonable overhead</a:t>
            </a:r>
            <a:r>
              <a:rPr lang="en-US" dirty="0" smtClean="0"/>
              <a:t>: &lt; 10% for 9 out of 14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TERN overview</a:t>
            </a:r>
          </a:p>
          <a:p>
            <a:r>
              <a:rPr lang="en-US" dirty="0" smtClean="0"/>
              <a:t>An Example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28596" y="-24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Overview of TERN</a:t>
            </a:r>
            <a:endParaRPr lang="zh-CN" alt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357422" y="5812713"/>
            <a:ext cx="40005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/>
              <a:t>TERN components </a:t>
            </a:r>
            <a:r>
              <a:rPr lang="en-US" altLang="zh-CN" sz="2400" smtClean="0"/>
              <a:t>are shaded</a:t>
            </a:r>
            <a:endParaRPr lang="zh-CN" altLang="en-US" sz="2400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8</a:t>
            </a:fld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355890" y="1485772"/>
            <a:ext cx="10001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/>
              <a:t>Input I</a:t>
            </a:r>
            <a:endParaRPr lang="zh-CN" altLang="en-US" sz="2000" b="1" dirty="0"/>
          </a:p>
        </p:txBody>
      </p:sp>
      <p:cxnSp>
        <p:nvCxnSpPr>
          <p:cNvPr id="14" name="直接箭头连接符 13"/>
          <p:cNvCxnSpPr>
            <a:stCxn id="8" idx="2"/>
            <a:endCxn id="59" idx="0"/>
          </p:cNvCxnSpPr>
          <p:nvPr/>
        </p:nvCxnSpPr>
        <p:spPr>
          <a:xfrm rot="16200000" flipH="1">
            <a:off x="5549708" y="2192130"/>
            <a:ext cx="614424" cy="19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圆柱形 16"/>
          <p:cNvSpPr/>
          <p:nvPr/>
        </p:nvSpPr>
        <p:spPr>
          <a:xfrm>
            <a:off x="5143504" y="3528956"/>
            <a:ext cx="1428760" cy="1285884"/>
          </a:xfrm>
          <a:prstGeom prst="can">
            <a:avLst/>
          </a:prstGeom>
          <a:solidFill>
            <a:srgbClr val="FF0000">
              <a:alpha val="27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grpSp>
        <p:nvGrpSpPr>
          <p:cNvPr id="5" name="组合 63"/>
          <p:cNvGrpSpPr/>
          <p:nvPr/>
        </p:nvGrpSpPr>
        <p:grpSpPr>
          <a:xfrm>
            <a:off x="3000364" y="3600394"/>
            <a:ext cx="1428760" cy="428628"/>
            <a:chOff x="5572132" y="2143116"/>
            <a:chExt cx="1214446" cy="642942"/>
          </a:xfrm>
        </p:grpSpPr>
        <p:sp>
          <p:nvSpPr>
            <p:cNvPr id="65" name="矩形 64"/>
            <p:cNvSpPr/>
            <p:nvPr/>
          </p:nvSpPr>
          <p:spPr>
            <a:xfrm>
              <a:off x="5572132" y="2143116"/>
              <a:ext cx="1214446" cy="6429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5572132" y="2143116"/>
              <a:ext cx="1214445" cy="600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 smtClean="0"/>
                <a:t>Program</a:t>
              </a:r>
              <a:endParaRPr lang="zh-CN" altLang="en-US" sz="2000" b="1" dirty="0"/>
            </a:p>
          </p:txBody>
        </p:sp>
      </p:grpSp>
      <p:grpSp>
        <p:nvGrpSpPr>
          <p:cNvPr id="79" name="组合 78"/>
          <p:cNvGrpSpPr/>
          <p:nvPr/>
        </p:nvGrpSpPr>
        <p:grpSpPr>
          <a:xfrm>
            <a:off x="3000364" y="4029022"/>
            <a:ext cx="1428760" cy="428628"/>
            <a:chOff x="2645102" y="3957584"/>
            <a:chExt cx="1428760" cy="428628"/>
          </a:xfrm>
        </p:grpSpPr>
        <p:sp>
          <p:nvSpPr>
            <p:cNvPr id="68" name="矩形 67"/>
            <p:cNvSpPr/>
            <p:nvPr/>
          </p:nvSpPr>
          <p:spPr>
            <a:xfrm>
              <a:off x="2645102" y="3957584"/>
              <a:ext cx="1428760" cy="428628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2645102" y="3957584"/>
              <a:ext cx="142875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 err="1" smtClean="0"/>
                <a:t>Replayer</a:t>
              </a:r>
              <a:endParaRPr lang="zh-CN" altLang="en-US" sz="2000" b="1" dirty="0"/>
            </a:p>
          </p:txBody>
        </p:sp>
      </p:grpSp>
      <p:grpSp>
        <p:nvGrpSpPr>
          <p:cNvPr id="10" name="组合 69"/>
          <p:cNvGrpSpPr/>
          <p:nvPr/>
        </p:nvGrpSpPr>
        <p:grpSpPr>
          <a:xfrm>
            <a:off x="3000364" y="4457650"/>
            <a:ext cx="1428760" cy="428628"/>
            <a:chOff x="5572132" y="2143116"/>
            <a:chExt cx="1214446" cy="642942"/>
          </a:xfrm>
        </p:grpSpPr>
        <p:sp>
          <p:nvSpPr>
            <p:cNvPr id="71" name="矩形 70"/>
            <p:cNvSpPr/>
            <p:nvPr/>
          </p:nvSpPr>
          <p:spPr>
            <a:xfrm>
              <a:off x="5572132" y="2143116"/>
              <a:ext cx="1214446" cy="6429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5572132" y="2143116"/>
              <a:ext cx="1214445" cy="600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 smtClean="0"/>
                <a:t>OS</a:t>
              </a:r>
              <a:endParaRPr lang="zh-CN" altLang="en-US" sz="2000" b="1" dirty="0"/>
            </a:p>
          </p:txBody>
        </p:sp>
      </p:grpSp>
      <p:grpSp>
        <p:nvGrpSpPr>
          <p:cNvPr id="12" name="组合 72"/>
          <p:cNvGrpSpPr/>
          <p:nvPr/>
        </p:nvGrpSpPr>
        <p:grpSpPr>
          <a:xfrm>
            <a:off x="7358082" y="3600394"/>
            <a:ext cx="1428760" cy="428628"/>
            <a:chOff x="5572132" y="2143116"/>
            <a:chExt cx="1214446" cy="642942"/>
          </a:xfrm>
        </p:grpSpPr>
        <p:sp>
          <p:nvSpPr>
            <p:cNvPr id="74" name="矩形 73"/>
            <p:cNvSpPr/>
            <p:nvPr/>
          </p:nvSpPr>
          <p:spPr>
            <a:xfrm>
              <a:off x="5572132" y="2143116"/>
              <a:ext cx="1214446" cy="6429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5572132" y="2143116"/>
              <a:ext cx="1214445" cy="600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 smtClean="0"/>
                <a:t>Program</a:t>
              </a:r>
              <a:endParaRPr lang="zh-CN" altLang="en-US" sz="2000" b="1" dirty="0"/>
            </a:p>
          </p:txBody>
        </p:sp>
      </p:grpSp>
      <p:sp>
        <p:nvSpPr>
          <p:cNvPr id="77" name="矩形 76"/>
          <p:cNvSpPr/>
          <p:nvPr/>
        </p:nvSpPr>
        <p:spPr>
          <a:xfrm>
            <a:off x="7358082" y="4029022"/>
            <a:ext cx="1428760" cy="428628"/>
          </a:xfrm>
          <a:prstGeom prst="rect">
            <a:avLst/>
          </a:prstGeom>
          <a:solidFill>
            <a:srgbClr val="FF0000">
              <a:alpha val="27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2000"/>
          </a:p>
        </p:txBody>
      </p:sp>
      <p:sp>
        <p:nvSpPr>
          <p:cNvPr id="78" name="TextBox 77"/>
          <p:cNvSpPr txBox="1"/>
          <p:nvPr/>
        </p:nvSpPr>
        <p:spPr>
          <a:xfrm>
            <a:off x="7358082" y="4029022"/>
            <a:ext cx="14287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err="1" smtClean="0"/>
              <a:t>Memoizer</a:t>
            </a:r>
            <a:endParaRPr lang="zh-CN" altLang="en-US" sz="2000" b="1" dirty="0"/>
          </a:p>
        </p:txBody>
      </p:sp>
      <p:grpSp>
        <p:nvGrpSpPr>
          <p:cNvPr id="15" name="组合 78"/>
          <p:cNvGrpSpPr/>
          <p:nvPr/>
        </p:nvGrpSpPr>
        <p:grpSpPr>
          <a:xfrm>
            <a:off x="7358082" y="4457650"/>
            <a:ext cx="1428760" cy="428628"/>
            <a:chOff x="5572132" y="2143116"/>
            <a:chExt cx="1214446" cy="642942"/>
          </a:xfrm>
        </p:grpSpPr>
        <p:sp>
          <p:nvSpPr>
            <p:cNvPr id="80" name="矩形 79"/>
            <p:cNvSpPr/>
            <p:nvPr/>
          </p:nvSpPr>
          <p:spPr>
            <a:xfrm>
              <a:off x="5572132" y="2143116"/>
              <a:ext cx="1214446" cy="6429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572132" y="2143116"/>
              <a:ext cx="1214445" cy="6001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2000" b="1" dirty="0" smtClean="0"/>
                <a:t>OS</a:t>
              </a:r>
              <a:endParaRPr lang="zh-CN" altLang="en-US" sz="2000" b="1" dirty="0"/>
            </a:p>
          </p:txBody>
        </p:sp>
      </p:grpSp>
      <p:cxnSp>
        <p:nvCxnSpPr>
          <p:cNvPr id="83" name="直接连接符 82"/>
          <p:cNvCxnSpPr/>
          <p:nvPr/>
        </p:nvCxnSpPr>
        <p:spPr>
          <a:xfrm rot="5400000">
            <a:off x="821107" y="3321446"/>
            <a:ext cx="3643338" cy="79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组合 84"/>
          <p:cNvGrpSpPr/>
          <p:nvPr/>
        </p:nvGrpSpPr>
        <p:grpSpPr>
          <a:xfrm>
            <a:off x="710492" y="3786190"/>
            <a:ext cx="1571636" cy="428628"/>
            <a:chOff x="5572132" y="2143116"/>
            <a:chExt cx="1214446" cy="642942"/>
          </a:xfrm>
        </p:grpSpPr>
        <p:sp>
          <p:nvSpPr>
            <p:cNvPr id="86" name="矩形 85"/>
            <p:cNvSpPr/>
            <p:nvPr/>
          </p:nvSpPr>
          <p:spPr>
            <a:xfrm>
              <a:off x="5572132" y="2143116"/>
              <a:ext cx="1214446" cy="64294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5572132" y="2171070"/>
              <a:ext cx="1214445" cy="5078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sz="1600" b="1" dirty="0" smtClean="0"/>
                <a:t>LLVM Compiler</a:t>
              </a:r>
              <a:endParaRPr lang="zh-CN" altLang="en-US" sz="1600" b="1" dirty="0"/>
            </a:p>
          </p:txBody>
        </p:sp>
      </p:grpSp>
      <p:grpSp>
        <p:nvGrpSpPr>
          <p:cNvPr id="64" name="组合 63"/>
          <p:cNvGrpSpPr/>
          <p:nvPr/>
        </p:nvGrpSpPr>
        <p:grpSpPr>
          <a:xfrm>
            <a:off x="710492" y="4214818"/>
            <a:ext cx="1571636" cy="428628"/>
            <a:chOff x="359086" y="4100460"/>
            <a:chExt cx="1428760" cy="428628"/>
          </a:xfrm>
        </p:grpSpPr>
        <p:sp>
          <p:nvSpPr>
            <p:cNvPr id="89" name="矩形 88"/>
            <p:cNvSpPr/>
            <p:nvPr/>
          </p:nvSpPr>
          <p:spPr>
            <a:xfrm>
              <a:off x="359086" y="4100460"/>
              <a:ext cx="1428760" cy="428628"/>
            </a:xfrm>
            <a:prstGeom prst="rect">
              <a:avLst/>
            </a:prstGeom>
            <a:solidFill>
              <a:srgbClr val="FF0000">
                <a:alpha val="27000"/>
              </a:srgb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2000"/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359086" y="4100460"/>
              <a:ext cx="142875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CN" b="1" dirty="0" err="1" smtClean="0"/>
                <a:t>Instrumentor</a:t>
              </a:r>
              <a:endParaRPr lang="zh-CN" altLang="en-US" b="1" dirty="0"/>
            </a:p>
          </p:txBody>
        </p:sp>
      </p:grpSp>
      <p:sp>
        <p:nvSpPr>
          <p:cNvPr id="91" name="流程图: 文档 90"/>
          <p:cNvSpPr/>
          <p:nvPr/>
        </p:nvSpPr>
        <p:spPr>
          <a:xfrm>
            <a:off x="1000100" y="2143116"/>
            <a:ext cx="1000132" cy="714380"/>
          </a:xfrm>
          <a:prstGeom prst="flowChartDocumen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4" name="TextBox 93"/>
          <p:cNvSpPr txBox="1"/>
          <p:nvPr/>
        </p:nvSpPr>
        <p:spPr>
          <a:xfrm>
            <a:off x="2786050" y="1442852"/>
            <a:ext cx="10911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Runtime</a:t>
            </a:r>
            <a:endParaRPr lang="zh-CN" altLang="en-US" sz="2000" b="1" dirty="0"/>
          </a:p>
        </p:txBody>
      </p:sp>
      <p:sp>
        <p:nvSpPr>
          <p:cNvPr id="95" name="TextBox 94"/>
          <p:cNvSpPr txBox="1"/>
          <p:nvPr/>
        </p:nvSpPr>
        <p:spPr>
          <a:xfrm>
            <a:off x="710492" y="1442852"/>
            <a:ext cx="164500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Compile Time</a:t>
            </a:r>
            <a:endParaRPr lang="zh-CN" altLang="en-US" sz="2000" b="1" dirty="0"/>
          </a:p>
        </p:txBody>
      </p:sp>
      <p:cxnSp>
        <p:nvCxnSpPr>
          <p:cNvPr id="42" name="曲线连接符 41"/>
          <p:cNvCxnSpPr>
            <a:stCxn id="78" idx="1"/>
            <a:endCxn id="17" idx="4"/>
          </p:cNvCxnSpPr>
          <p:nvPr/>
        </p:nvCxnSpPr>
        <p:spPr>
          <a:xfrm rot="10800000">
            <a:off x="6572264" y="4171899"/>
            <a:ext cx="785818" cy="57179"/>
          </a:xfrm>
          <a:prstGeom prst="curvedConnector3">
            <a:avLst>
              <a:gd name="adj1" fmla="val 50000"/>
            </a:avLst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572264" y="3786190"/>
            <a:ext cx="8217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&lt;C, S&gt;</a:t>
            </a:r>
            <a:endParaRPr lang="zh-CN" altLang="en-US" sz="2000" b="1" dirty="0"/>
          </a:p>
        </p:txBody>
      </p:sp>
      <p:sp>
        <p:nvSpPr>
          <p:cNvPr id="44" name="TextBox 43"/>
          <p:cNvSpPr txBox="1"/>
          <p:nvPr/>
        </p:nvSpPr>
        <p:spPr>
          <a:xfrm>
            <a:off x="4981627" y="3028890"/>
            <a:ext cx="9476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&lt;</a:t>
            </a:r>
            <a:r>
              <a:rPr lang="en-US" altLang="zh-CN" sz="2000" b="1" dirty="0" err="1" smtClean="0"/>
              <a:t>Ci</a:t>
            </a:r>
            <a:r>
              <a:rPr lang="en-US" altLang="zh-CN" sz="2000" b="1" dirty="0" smtClean="0"/>
              <a:t>, Si&gt;</a:t>
            </a:r>
            <a:endParaRPr lang="zh-CN" altLang="en-US" sz="2000" b="1" dirty="0"/>
          </a:p>
        </p:txBody>
      </p:sp>
      <p:cxnSp>
        <p:nvCxnSpPr>
          <p:cNvPr id="45" name="直接箭头连接符 44"/>
          <p:cNvCxnSpPr>
            <a:endCxn id="59" idx="2"/>
          </p:cNvCxnSpPr>
          <p:nvPr/>
        </p:nvCxnSpPr>
        <p:spPr>
          <a:xfrm rot="5400000" flipH="1" flipV="1">
            <a:off x="5449922" y="3264664"/>
            <a:ext cx="815130" cy="79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5347040" y="3886146"/>
            <a:ext cx="10823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&lt;C1, S1&gt;</a:t>
            </a:r>
            <a:endParaRPr lang="zh-CN" altLang="en-US" sz="2000" b="1" dirty="0"/>
          </a:p>
        </p:txBody>
      </p:sp>
      <p:sp>
        <p:nvSpPr>
          <p:cNvPr id="51" name="TextBox 50"/>
          <p:cNvSpPr txBox="1"/>
          <p:nvPr/>
        </p:nvSpPr>
        <p:spPr>
          <a:xfrm>
            <a:off x="5331010" y="4386212"/>
            <a:ext cx="109837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&lt;</a:t>
            </a:r>
            <a:r>
              <a:rPr lang="en-US" altLang="zh-CN" sz="2000" b="1" dirty="0" err="1" smtClean="0"/>
              <a:t>Cn</a:t>
            </a:r>
            <a:r>
              <a:rPr lang="en-US" altLang="zh-CN" sz="2000" b="1" dirty="0" smtClean="0"/>
              <a:t>, </a:t>
            </a:r>
            <a:r>
              <a:rPr lang="en-US" altLang="zh-CN" sz="2000" b="1" dirty="0" err="1" smtClean="0"/>
              <a:t>Sn</a:t>
            </a:r>
            <a:r>
              <a:rPr lang="en-US" altLang="zh-CN" sz="2000" b="1" dirty="0" smtClean="0"/>
              <a:t>&gt;</a:t>
            </a:r>
            <a:endParaRPr lang="zh-CN" altLang="en-US" sz="2000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5500694" y="4100460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/>
              <a:t>…</a:t>
            </a:r>
            <a:endParaRPr lang="zh-CN" altLang="en-US" sz="2000" b="1" dirty="0"/>
          </a:p>
        </p:txBody>
      </p:sp>
      <p:cxnSp>
        <p:nvCxnSpPr>
          <p:cNvPr id="53" name="曲线连接符 52"/>
          <p:cNvCxnSpPr>
            <a:stCxn id="59" idx="1"/>
            <a:endCxn id="65" idx="0"/>
          </p:cNvCxnSpPr>
          <p:nvPr/>
        </p:nvCxnSpPr>
        <p:spPr>
          <a:xfrm rot="10800000" flipV="1">
            <a:off x="3714744" y="2678900"/>
            <a:ext cx="1428760" cy="921493"/>
          </a:xfrm>
          <a:prstGeom prst="curved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4357686" y="2385948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Hit</a:t>
            </a:r>
            <a:endParaRPr lang="zh-CN" altLang="en-US" sz="2000" b="1" dirty="0"/>
          </a:p>
        </p:txBody>
      </p:sp>
      <p:sp>
        <p:nvSpPr>
          <p:cNvPr id="57" name="TextBox 56"/>
          <p:cNvSpPr txBox="1"/>
          <p:nvPr/>
        </p:nvSpPr>
        <p:spPr>
          <a:xfrm>
            <a:off x="3439124" y="2771656"/>
            <a:ext cx="5613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I, Si</a:t>
            </a:r>
            <a:endParaRPr lang="zh-CN" altLang="en-US" sz="2000" b="1" dirty="0"/>
          </a:p>
        </p:txBody>
      </p:sp>
      <p:cxnSp>
        <p:nvCxnSpPr>
          <p:cNvPr id="58" name="曲线连接符 52"/>
          <p:cNvCxnSpPr>
            <a:stCxn id="59" idx="3"/>
            <a:endCxn id="75" idx="0"/>
          </p:cNvCxnSpPr>
          <p:nvPr/>
        </p:nvCxnSpPr>
        <p:spPr>
          <a:xfrm>
            <a:off x="6572264" y="2678901"/>
            <a:ext cx="1500198" cy="921493"/>
          </a:xfrm>
          <a:prstGeom prst="curvedConnector2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/>
          <p:cNvSpPr txBox="1"/>
          <p:nvPr/>
        </p:nvSpPr>
        <p:spPr>
          <a:xfrm>
            <a:off x="6858016" y="2385948"/>
            <a:ext cx="6767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Miss</a:t>
            </a:r>
            <a:endParaRPr lang="zh-CN" altLang="en-US" sz="2000" b="1" dirty="0"/>
          </a:p>
        </p:txBody>
      </p:sp>
      <p:sp>
        <p:nvSpPr>
          <p:cNvPr id="62" name="TextBox 61"/>
          <p:cNvSpPr txBox="1"/>
          <p:nvPr/>
        </p:nvSpPr>
        <p:spPr>
          <a:xfrm>
            <a:off x="7681426" y="2743138"/>
            <a:ext cx="2535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 smtClean="0"/>
              <a:t>I</a:t>
            </a:r>
            <a:endParaRPr lang="zh-CN" altLang="en-US" sz="2000" b="1" dirty="0"/>
          </a:p>
        </p:txBody>
      </p:sp>
      <p:sp>
        <p:nvSpPr>
          <p:cNvPr id="63" name="TextBox 62"/>
          <p:cNvSpPr txBox="1"/>
          <p:nvPr/>
        </p:nvSpPr>
        <p:spPr>
          <a:xfrm>
            <a:off x="4929190" y="4814840"/>
            <a:ext cx="18573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000" b="1" dirty="0" smtClean="0"/>
              <a:t>Schedule Cache</a:t>
            </a:r>
            <a:endParaRPr lang="zh-CN" altLang="en-US" sz="2000" b="1" dirty="0"/>
          </a:p>
        </p:txBody>
      </p:sp>
      <p:cxnSp>
        <p:nvCxnSpPr>
          <p:cNvPr id="67" name="直接箭头连接符 66"/>
          <p:cNvCxnSpPr>
            <a:stCxn id="109" idx="2"/>
          </p:cNvCxnSpPr>
          <p:nvPr/>
        </p:nvCxnSpPr>
        <p:spPr>
          <a:xfrm rot="5400000">
            <a:off x="999076" y="3285893"/>
            <a:ext cx="997536" cy="464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菱形 58"/>
          <p:cNvSpPr/>
          <p:nvPr/>
        </p:nvSpPr>
        <p:spPr>
          <a:xfrm>
            <a:off x="5143504" y="2500306"/>
            <a:ext cx="1428760" cy="357190"/>
          </a:xfrm>
          <a:prstGeom prst="diamond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500" b="1" dirty="0" smtClean="0">
                <a:solidFill>
                  <a:schemeClr val="tx1"/>
                </a:solidFill>
              </a:rPr>
              <a:t>Match?</a:t>
            </a:r>
            <a:endParaRPr lang="zh-CN" altLang="en-US" sz="1500" b="1" dirty="0">
              <a:solidFill>
                <a:schemeClr val="tx1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1000100" y="2143116"/>
            <a:ext cx="10001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b="1" dirty="0" smtClean="0"/>
              <a:t>Program</a:t>
            </a:r>
          </a:p>
          <a:p>
            <a:pPr algn="ctr"/>
            <a:r>
              <a:rPr lang="en-US" altLang="zh-CN" b="1" dirty="0" smtClean="0"/>
              <a:t>Source</a:t>
            </a:r>
            <a:endParaRPr lang="zh-CN" altLang="en-US" b="1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9838" y="2590380"/>
            <a:ext cx="466725" cy="571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4" name="TextBox 113"/>
          <p:cNvSpPr txBox="1"/>
          <p:nvPr/>
        </p:nvSpPr>
        <p:spPr>
          <a:xfrm>
            <a:off x="224086" y="3090446"/>
            <a:ext cx="106176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600" b="1" dirty="0" smtClean="0"/>
              <a:t>Developer</a:t>
            </a:r>
            <a:endParaRPr lang="zh-CN" alt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 animBg="1"/>
      <p:bldP spid="77" grpId="0" animBg="1"/>
      <p:bldP spid="78" grpId="0"/>
      <p:bldP spid="91" grpId="0" animBg="1"/>
      <p:bldP spid="94" grpId="0"/>
      <p:bldP spid="95" grpId="0"/>
      <p:bldP spid="43" grpId="0"/>
      <p:bldP spid="44" grpId="0"/>
      <p:bldP spid="49" grpId="0"/>
      <p:bldP spid="51" grpId="0"/>
      <p:bldP spid="52" grpId="0"/>
      <p:bldP spid="56" grpId="0"/>
      <p:bldP spid="57" grpId="0"/>
      <p:bldP spid="61" grpId="0"/>
      <p:bldP spid="62" grpId="0"/>
      <p:bldP spid="63" grpId="0"/>
      <p:bldP spid="59" grpId="0" animBg="1"/>
      <p:bldP spid="109" grpId="0"/>
      <p:bldP spid="1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TERN overview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An Example</a:t>
            </a:r>
          </a:p>
          <a:p>
            <a:r>
              <a:rPr lang="en-US" dirty="0" smtClean="0"/>
              <a:t>Evaluation</a:t>
            </a:r>
          </a:p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10382</TotalTime>
  <Words>1343</Words>
  <Application>Microsoft Office PowerPoint</Application>
  <PresentationFormat>全屏显示(4:3)</PresentationFormat>
  <Paragraphs>411</Paragraphs>
  <Slides>21</Slides>
  <Notes>21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22" baseType="lpstr">
      <vt:lpstr>Office 主题</vt:lpstr>
      <vt:lpstr>TERN: Stable Deterministic Multithreading through Schedule Memoization</vt:lpstr>
      <vt:lpstr>Nondeterministic Execution</vt:lpstr>
      <vt:lpstr>Deterministic Multhreading (DMT)</vt:lpstr>
      <vt:lpstr>Schedule Memoization</vt:lpstr>
      <vt:lpstr>TERN: the First Stable DMT System</vt:lpstr>
      <vt:lpstr>Summary of Results</vt:lpstr>
      <vt:lpstr>Outline</vt:lpstr>
      <vt:lpstr>Overview of TERN</vt:lpstr>
      <vt:lpstr>Outline</vt:lpstr>
      <vt:lpstr>Simplified PBZip2 Code</vt:lpstr>
      <vt:lpstr>Annotating Source</vt:lpstr>
      <vt:lpstr>Memoizing Schedules</vt:lpstr>
      <vt:lpstr>Simplifying Constraints</vt:lpstr>
      <vt:lpstr>Reusing Schedules</vt:lpstr>
      <vt:lpstr>Outline</vt:lpstr>
      <vt:lpstr>Stability Experiment Setup</vt:lpstr>
      <vt:lpstr>How Often Can TERN Reuse Schedules?</vt:lpstr>
      <vt:lpstr>Bug Stability Experiment Setup</vt:lpstr>
      <vt:lpstr>Is Buggy Behavior Stable? (fft)</vt:lpstr>
      <vt:lpstr>Does TERN Incur High Overhead in reuse runs?</vt:lpstr>
      <vt:lpstr>Conclusion and Future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Stable Detministic Multithreading through Schedule Memoization</dc:title>
  <dc:creator>Administrator</dc:creator>
  <cp:lastModifiedBy>Windows 用户</cp:lastModifiedBy>
  <cp:revision>2837</cp:revision>
  <dcterms:created xsi:type="dcterms:W3CDTF">2010-09-22T17:28:09Z</dcterms:created>
  <dcterms:modified xsi:type="dcterms:W3CDTF">2010-10-06T21:57:50Z</dcterms:modified>
</cp:coreProperties>
</file>