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9" r:id="rId4"/>
    <p:sldId id="298" r:id="rId5"/>
    <p:sldId id="292" r:id="rId6"/>
    <p:sldId id="293" r:id="rId7"/>
    <p:sldId id="299" r:id="rId8"/>
    <p:sldId id="260" r:id="rId9"/>
    <p:sldId id="261" r:id="rId10"/>
    <p:sldId id="274" r:id="rId11"/>
    <p:sldId id="285" r:id="rId12"/>
    <p:sldId id="294" r:id="rId13"/>
    <p:sldId id="296" r:id="rId14"/>
    <p:sldId id="295" r:id="rId15"/>
    <p:sldId id="266" r:id="rId16"/>
    <p:sldId id="268" r:id="rId17"/>
    <p:sldId id="269" r:id="rId18"/>
    <p:sldId id="270" r:id="rId19"/>
    <p:sldId id="283" r:id="rId20"/>
  </p:sldIdLst>
  <p:sldSz cx="9144000" cy="6858000" type="screen4x3"/>
  <p:notesSz cx="7010400" cy="9296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66FF"/>
    <a:srgbClr val="FF33CC"/>
    <a:srgbClr val="CC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499" autoAdjust="0"/>
    <p:restoredTop sz="55513" autoAdjust="0"/>
  </p:normalViewPr>
  <p:slideViewPr>
    <p:cSldViewPr>
      <p:cViewPr>
        <p:scale>
          <a:sx n="100" d="100"/>
          <a:sy n="100" d="100"/>
        </p:scale>
        <p:origin x="540" y="1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114AEC-5B20-4237-B43F-B61FC9AFEB15}" type="datetimeFigureOut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8960DE-8C8A-4075-93AD-9A349540C9E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228600" indent="-22860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9044-4A8F-47D5-AFD7-E6783DD45DC7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9FC19-9EB3-4819-A34B-EFC65A5099E0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F2DE-BA46-4C56-83C8-B2BA086278B4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592F-8F08-4C5F-B7FF-1C46B6DE4594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8499-C55F-456B-9BBD-8B5B244E89C8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A968C-C13B-4167-B1C3-5903A47BA61F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A556-438F-4190-A57B-074A598EAE09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C604-118E-4B95-AF99-F9FA85DA0AF1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ECB3D-6631-44F6-8CE0-D154E8098A88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4152-9738-49F1-AF79-90334541872D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05945-FFF3-4585-9B54-0A9B4F5C8FD1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D8E30-8A74-482B-BB1A-7BABACA62F8C}" type="datetime1">
              <a:rPr lang="zh-CN" altLang="en-US" smtClean="0"/>
              <a:pPr/>
              <a:t>2013/4/8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Woodpecker:</a:t>
            </a:r>
            <a:br>
              <a:rPr lang="en-US" altLang="zh-CN" dirty="0" smtClean="0"/>
            </a:br>
            <a:r>
              <a:rPr lang="en-US" altLang="zh-CN" dirty="0" smtClean="0"/>
              <a:t>Verifying Systems Rules Using</a:t>
            </a:r>
            <a:br>
              <a:rPr lang="en-US" altLang="zh-CN" dirty="0" smtClean="0"/>
            </a:br>
            <a:r>
              <a:rPr lang="en-US" altLang="zh-CN" dirty="0" smtClean="0"/>
              <a:t>Rule-Directed Symbolic Execution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7158" y="4248168"/>
            <a:ext cx="8429684" cy="175260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chemeClr val="tx1"/>
                </a:solidFill>
              </a:rPr>
              <a:t>Heming Cui, Gang 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Hu</a:t>
            </a:r>
            <a:r>
              <a:rPr lang="en-US" altLang="zh-CN" sz="2800" dirty="0" smtClean="0">
                <a:solidFill>
                  <a:schemeClr val="tx1"/>
                </a:solidFill>
              </a:rPr>
              <a:t>, 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Jingyue</a:t>
            </a:r>
            <a:r>
              <a:rPr lang="en-US" altLang="zh-CN" sz="2800" dirty="0" smtClean="0">
                <a:solidFill>
                  <a:schemeClr val="tx1"/>
                </a:solidFill>
              </a:rPr>
              <a:t> Wu, 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Junfeng</a:t>
            </a:r>
            <a:r>
              <a:rPr lang="en-US" altLang="zh-CN" sz="2800" dirty="0" smtClean="0">
                <a:solidFill>
                  <a:schemeClr val="tx1"/>
                </a:solidFill>
              </a:rPr>
              <a:t> Yang</a:t>
            </a:r>
          </a:p>
          <a:p>
            <a:r>
              <a:rPr lang="en-US" altLang="zh-CN" sz="2800" smtClean="0">
                <a:solidFill>
                  <a:schemeClr val="tx1"/>
                </a:solidFill>
              </a:rPr>
              <a:t>Columbia </a:t>
            </a:r>
            <a:r>
              <a:rPr lang="en-US" altLang="zh-CN" sz="2800" dirty="0" smtClean="0">
                <a:solidFill>
                  <a:schemeClr val="tx1"/>
                </a:solidFill>
              </a:rPr>
              <a:t>University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Example</a:t>
            </a:r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矩形 117"/>
          <p:cNvSpPr/>
          <p:nvPr/>
        </p:nvSpPr>
        <p:spPr>
          <a:xfrm>
            <a:off x="142844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菱形 4"/>
          <p:cNvSpPr/>
          <p:nvPr/>
        </p:nvSpPr>
        <p:spPr>
          <a:xfrm>
            <a:off x="92866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200023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矩形 96"/>
          <p:cNvSpPr/>
          <p:nvPr/>
        </p:nvSpPr>
        <p:spPr>
          <a:xfrm>
            <a:off x="14284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菱形 31"/>
          <p:cNvSpPr/>
          <p:nvPr/>
        </p:nvSpPr>
        <p:spPr>
          <a:xfrm>
            <a:off x="928662" y="3071810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矩形 105"/>
          <p:cNvSpPr/>
          <p:nvPr/>
        </p:nvSpPr>
        <p:spPr>
          <a:xfrm>
            <a:off x="2214546" y="378619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菱形 107"/>
          <p:cNvSpPr/>
          <p:nvPr/>
        </p:nvSpPr>
        <p:spPr>
          <a:xfrm>
            <a:off x="928662" y="428625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928662" y="5286388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2000232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5" idx="2"/>
            <a:endCxn id="97" idx="0"/>
          </p:cNvCxnSpPr>
          <p:nvPr/>
        </p:nvCxnSpPr>
        <p:spPr>
          <a:xfrm rot="5400000">
            <a:off x="125013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2"/>
            <a:endCxn id="101" idx="0"/>
          </p:cNvCxnSpPr>
          <p:nvPr/>
        </p:nvCxnSpPr>
        <p:spPr>
          <a:xfrm rot="16200000" flipH="1">
            <a:off x="217882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9" idx="2"/>
            <a:endCxn id="118" idx="0"/>
          </p:cNvCxnSpPr>
          <p:nvPr/>
        </p:nvCxnSpPr>
        <p:spPr>
          <a:xfrm rot="5400000">
            <a:off x="1261146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01" idx="2"/>
            <a:endCxn id="32" idx="0"/>
          </p:cNvCxnSpPr>
          <p:nvPr/>
        </p:nvCxnSpPr>
        <p:spPr>
          <a:xfrm rot="5400000">
            <a:off x="217882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97" idx="2"/>
            <a:endCxn id="32" idx="0"/>
          </p:cNvCxnSpPr>
          <p:nvPr/>
        </p:nvCxnSpPr>
        <p:spPr>
          <a:xfrm rot="16200000" flipH="1">
            <a:off x="125013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32" idx="2"/>
            <a:endCxn id="108" idx="0"/>
          </p:cNvCxnSpPr>
          <p:nvPr/>
        </p:nvCxnSpPr>
        <p:spPr>
          <a:xfrm rot="5400000">
            <a:off x="1571604" y="392906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2866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40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8598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7224" y="314324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))!=EOF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47556" y="4357694"/>
            <a:ext cx="1795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isprint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357422" y="378619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8" name="肘形连接符 40"/>
          <p:cNvCxnSpPr>
            <a:stCxn id="108" idx="3"/>
            <a:endCxn id="106" idx="2"/>
          </p:cNvCxnSpPr>
          <p:nvPr/>
        </p:nvCxnSpPr>
        <p:spPr>
          <a:xfrm flipV="1">
            <a:off x="2928926" y="4071942"/>
            <a:ext cx="142876" cy="464347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17951" y="5357826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2926" y="6193057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0" name="肘形连接符 40"/>
          <p:cNvCxnSpPr>
            <a:stCxn id="106" idx="0"/>
            <a:endCxn id="32" idx="3"/>
          </p:cNvCxnSpPr>
          <p:nvPr/>
        </p:nvCxnSpPr>
        <p:spPr>
          <a:xfrm rot="16200000" flipV="1">
            <a:off x="2768191" y="3482579"/>
            <a:ext cx="464347" cy="142876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1692134" y="350043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4" name="肘形连接符 40"/>
          <p:cNvCxnSpPr>
            <a:stCxn id="32" idx="1"/>
            <a:endCxn id="19" idx="1"/>
          </p:cNvCxnSpPr>
          <p:nvPr/>
        </p:nvCxnSpPr>
        <p:spPr>
          <a:xfrm rot="10800000" flipV="1">
            <a:off x="928662" y="3321843"/>
            <a:ext cx="1588" cy="2214578"/>
          </a:xfrm>
          <a:prstGeom prst="bentConnector3">
            <a:avLst>
              <a:gd name="adj1" fmla="val 14395466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428596" y="330476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000364" y="430489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92134" y="473352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406382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192200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5" name="灯片编号占位符 1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cxnSp>
        <p:nvCxnSpPr>
          <p:cNvPr id="45" name="肘形连接符 40"/>
          <p:cNvCxnSpPr>
            <a:stCxn id="108" idx="2"/>
            <a:endCxn id="54" idx="2"/>
          </p:cNvCxnSpPr>
          <p:nvPr/>
        </p:nvCxnSpPr>
        <p:spPr>
          <a:xfrm rot="5400000" flipH="1" flipV="1">
            <a:off x="2922078" y="3600748"/>
            <a:ext cx="192289" cy="2178859"/>
          </a:xfrm>
          <a:prstGeom prst="bentConnector3">
            <a:avLst>
              <a:gd name="adj1" fmla="val -118884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3786182" y="4308281"/>
            <a:ext cx="64294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714744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c+=64;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肘形连接符 40"/>
          <p:cNvCxnSpPr>
            <a:stCxn id="54" idx="0"/>
            <a:endCxn id="106" idx="3"/>
          </p:cNvCxnSpPr>
          <p:nvPr/>
        </p:nvCxnSpPr>
        <p:spPr>
          <a:xfrm rot="16200000" flipV="1">
            <a:off x="3828749" y="4029376"/>
            <a:ext cx="379215" cy="178595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stCxn id="19" idx="2"/>
            <a:endCxn id="57" idx="0"/>
          </p:cNvCxnSpPr>
          <p:nvPr/>
        </p:nvCxnSpPr>
        <p:spPr>
          <a:xfrm rot="16200000" flipH="1">
            <a:off x="2189840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13190" y="6193057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40638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220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矩形 117"/>
          <p:cNvSpPr/>
          <p:nvPr/>
        </p:nvSpPr>
        <p:spPr>
          <a:xfrm>
            <a:off x="142844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菱形 4"/>
          <p:cNvSpPr/>
          <p:nvPr/>
        </p:nvSpPr>
        <p:spPr>
          <a:xfrm>
            <a:off x="92866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200023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矩形 96"/>
          <p:cNvSpPr/>
          <p:nvPr/>
        </p:nvSpPr>
        <p:spPr>
          <a:xfrm>
            <a:off x="14284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菱形 31"/>
          <p:cNvSpPr/>
          <p:nvPr/>
        </p:nvSpPr>
        <p:spPr>
          <a:xfrm>
            <a:off x="928662" y="3071810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矩形 105"/>
          <p:cNvSpPr/>
          <p:nvPr/>
        </p:nvSpPr>
        <p:spPr>
          <a:xfrm>
            <a:off x="2214546" y="378619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菱形 107"/>
          <p:cNvSpPr/>
          <p:nvPr/>
        </p:nvSpPr>
        <p:spPr>
          <a:xfrm>
            <a:off x="928662" y="428625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928662" y="5286388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2000232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Recording an Execution Trace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5" idx="2"/>
            <a:endCxn id="97" idx="0"/>
          </p:cNvCxnSpPr>
          <p:nvPr/>
        </p:nvCxnSpPr>
        <p:spPr>
          <a:xfrm rot="5400000">
            <a:off x="125013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2"/>
            <a:endCxn id="101" idx="0"/>
          </p:cNvCxnSpPr>
          <p:nvPr/>
        </p:nvCxnSpPr>
        <p:spPr>
          <a:xfrm rot="16200000" flipH="1">
            <a:off x="217882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9" idx="2"/>
            <a:endCxn id="118" idx="0"/>
          </p:cNvCxnSpPr>
          <p:nvPr/>
        </p:nvCxnSpPr>
        <p:spPr>
          <a:xfrm rot="5400000">
            <a:off x="1261146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01" idx="2"/>
            <a:endCxn id="32" idx="0"/>
          </p:cNvCxnSpPr>
          <p:nvPr/>
        </p:nvCxnSpPr>
        <p:spPr>
          <a:xfrm rot="5400000">
            <a:off x="217882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97" idx="2"/>
            <a:endCxn id="32" idx="0"/>
          </p:cNvCxnSpPr>
          <p:nvPr/>
        </p:nvCxnSpPr>
        <p:spPr>
          <a:xfrm rot="16200000" flipH="1">
            <a:off x="125013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32" idx="2"/>
            <a:endCxn id="108" idx="0"/>
          </p:cNvCxnSpPr>
          <p:nvPr/>
        </p:nvCxnSpPr>
        <p:spPr>
          <a:xfrm rot="5400000">
            <a:off x="1571604" y="392906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2866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40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8598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7224" y="314324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))!=EOF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47556" y="4357694"/>
            <a:ext cx="1795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isprint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357422" y="378619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8" name="肘形连接符 40"/>
          <p:cNvCxnSpPr>
            <a:stCxn id="108" idx="3"/>
            <a:endCxn id="106" idx="2"/>
          </p:cNvCxnSpPr>
          <p:nvPr/>
        </p:nvCxnSpPr>
        <p:spPr>
          <a:xfrm flipV="1">
            <a:off x="2928926" y="4071942"/>
            <a:ext cx="142876" cy="464347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17951" y="5357826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2926" y="6193057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0" name="肘形连接符 40"/>
          <p:cNvCxnSpPr>
            <a:stCxn id="106" idx="0"/>
            <a:endCxn id="32" idx="3"/>
          </p:cNvCxnSpPr>
          <p:nvPr/>
        </p:nvCxnSpPr>
        <p:spPr>
          <a:xfrm rot="16200000" flipV="1">
            <a:off x="2768191" y="3482579"/>
            <a:ext cx="464347" cy="142876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1692134" y="350043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4" name="肘形连接符 40"/>
          <p:cNvCxnSpPr>
            <a:stCxn id="32" idx="1"/>
            <a:endCxn id="19" idx="1"/>
          </p:cNvCxnSpPr>
          <p:nvPr/>
        </p:nvCxnSpPr>
        <p:spPr>
          <a:xfrm rot="10800000" flipV="1">
            <a:off x="928662" y="3321843"/>
            <a:ext cx="1588" cy="2214578"/>
          </a:xfrm>
          <a:prstGeom prst="bentConnector3">
            <a:avLst>
              <a:gd name="adj1" fmla="val 14395466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428596" y="330476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000364" y="430489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92134" y="473352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406382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192200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5" name="灯片编号占位符 1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cxnSp>
        <p:nvCxnSpPr>
          <p:cNvPr id="45" name="肘形连接符 40"/>
          <p:cNvCxnSpPr>
            <a:stCxn id="108" idx="2"/>
            <a:endCxn id="54" idx="2"/>
          </p:cNvCxnSpPr>
          <p:nvPr/>
        </p:nvCxnSpPr>
        <p:spPr>
          <a:xfrm rot="5400000" flipH="1" flipV="1">
            <a:off x="2922078" y="3600748"/>
            <a:ext cx="192289" cy="2178859"/>
          </a:xfrm>
          <a:prstGeom prst="bentConnector3">
            <a:avLst>
              <a:gd name="adj1" fmla="val -118884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3786182" y="4308281"/>
            <a:ext cx="64294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714744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c+=64;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肘形连接符 40"/>
          <p:cNvCxnSpPr>
            <a:stCxn id="54" idx="0"/>
            <a:endCxn id="106" idx="3"/>
          </p:cNvCxnSpPr>
          <p:nvPr/>
        </p:nvCxnSpPr>
        <p:spPr>
          <a:xfrm rot="16200000" flipV="1">
            <a:off x="3828749" y="4029376"/>
            <a:ext cx="379215" cy="178595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stCxn id="19" idx="2"/>
            <a:endCxn id="57" idx="0"/>
          </p:cNvCxnSpPr>
          <p:nvPr/>
        </p:nvCxnSpPr>
        <p:spPr>
          <a:xfrm rot="16200000" flipH="1">
            <a:off x="2189840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13190" y="6193057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40638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220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" name="内容占位符 2"/>
          <p:cNvSpPr>
            <a:spLocks noGrp="1"/>
          </p:cNvSpPr>
          <p:nvPr>
            <p:ph idx="1"/>
          </p:nvPr>
        </p:nvSpPr>
        <p:spPr>
          <a:xfrm>
            <a:off x="4857752" y="2760689"/>
            <a:ext cx="43577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True     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 “-”)</a:t>
            </a:r>
          </a:p>
          <a:p>
            <a:pPr>
              <a:buNone/>
            </a:pP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</a:pP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True     (c = 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 != EOF</a:t>
            </a:r>
          </a:p>
          <a:p>
            <a:pPr>
              <a:buNone/>
            </a:pP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False    c &lt; 32 &amp;&amp; c != ‘\n’ </a:t>
            </a:r>
          </a:p>
          <a:p>
            <a:pPr>
              <a:buNone/>
            </a:pP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False    (c = 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 != EOF</a:t>
            </a:r>
          </a:p>
          <a:p>
            <a:pPr>
              <a:buNone/>
            </a:pP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True     s[0] != ‘-’ || ![1]</a:t>
            </a:r>
          </a:p>
          <a:p>
            <a:pPr>
              <a:buNone/>
            </a:pPr>
            <a:r>
              <a:rPr lang="en-US" altLang="zh-CN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46036" y="1447372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$ cat foo.txt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1" name="直接箭头连接符 60"/>
          <p:cNvCxnSpPr/>
          <p:nvPr/>
        </p:nvCxnSpPr>
        <p:spPr>
          <a:xfrm rot="16200000" flipH="1">
            <a:off x="1035819" y="1250142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 rot="16200000" flipH="1">
            <a:off x="250001" y="2035959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rot="16200000" flipH="1">
            <a:off x="1035819" y="2964653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68"/>
          <p:cNvCxnSpPr/>
          <p:nvPr/>
        </p:nvCxnSpPr>
        <p:spPr>
          <a:xfrm rot="16200000" flipH="1">
            <a:off x="1035820" y="4179099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rot="16200000" flipH="1">
            <a:off x="2678893" y="3536158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6200000" flipH="1">
            <a:off x="1178695" y="2964653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rot="16200000" flipH="1">
            <a:off x="1035819" y="5179231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/>
          <p:nvPr/>
        </p:nvCxnSpPr>
        <p:spPr>
          <a:xfrm rot="16200000" flipH="1">
            <a:off x="607191" y="5893611"/>
            <a:ext cx="285752" cy="214314"/>
          </a:xfrm>
          <a:prstGeom prst="straightConnector1">
            <a:avLst/>
          </a:prstGeom>
          <a:ln w="76200">
            <a:solidFill>
              <a:srgbClr val="FF000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>
            <a:endCxn id="46" idx="3"/>
          </p:cNvCxnSpPr>
          <p:nvPr/>
        </p:nvCxnSpPr>
        <p:spPr>
          <a:xfrm rot="10800000" flipV="1">
            <a:off x="6435308" y="1357297"/>
            <a:ext cx="279832" cy="259351"/>
          </a:xfrm>
          <a:prstGeom prst="straightConnector1">
            <a:avLst/>
          </a:prstGeom>
          <a:ln w="76200"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786578" y="1142984"/>
            <a:ext cx="1789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symbolic name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and data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00562" y="5500702"/>
            <a:ext cx="4382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Do all these branches relevant???</a:t>
            </a:r>
            <a:endParaRPr lang="zh-CN" altLang="en-US" sz="2400" dirty="0"/>
          </a:p>
        </p:txBody>
      </p:sp>
      <p:sp>
        <p:nvSpPr>
          <p:cNvPr id="74" name="矩形 73"/>
          <p:cNvSpPr/>
          <p:nvPr/>
        </p:nvSpPr>
        <p:spPr>
          <a:xfrm>
            <a:off x="4714876" y="2000240"/>
            <a:ext cx="3857652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TextBox 74"/>
          <p:cNvSpPr txBox="1"/>
          <p:nvPr/>
        </p:nvSpPr>
        <p:spPr>
          <a:xfrm>
            <a:off x="5715008" y="200024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Execution Trace</a:t>
            </a:r>
            <a:endParaRPr lang="zh-CN" alt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870465" y="2406843"/>
            <a:ext cx="701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Branch</a:t>
            </a:r>
            <a:endParaRPr lang="zh-CN" altLang="en-US" sz="14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5836666" y="2406843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Statements executed</a:t>
            </a:r>
            <a:endParaRPr lang="zh-CN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云形 83"/>
          <p:cNvSpPr/>
          <p:nvPr/>
        </p:nvSpPr>
        <p:spPr>
          <a:xfrm>
            <a:off x="4572000" y="3786190"/>
            <a:ext cx="1214446" cy="71438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2" name="矩形 81"/>
          <p:cNvSpPr/>
          <p:nvPr/>
        </p:nvSpPr>
        <p:spPr>
          <a:xfrm>
            <a:off x="1428728" y="4764297"/>
            <a:ext cx="1143008" cy="285752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云形 89"/>
          <p:cNvSpPr/>
          <p:nvPr/>
        </p:nvSpPr>
        <p:spPr>
          <a:xfrm>
            <a:off x="7643834" y="3786190"/>
            <a:ext cx="1214446" cy="71438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云形 62"/>
          <p:cNvSpPr/>
          <p:nvPr/>
        </p:nvSpPr>
        <p:spPr>
          <a:xfrm>
            <a:off x="1357290" y="3786191"/>
            <a:ext cx="1214446" cy="714380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Challenges in Pruning Branches Soundly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1406" y="1785926"/>
            <a:ext cx="2716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Control dependency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14678" y="1785926"/>
            <a:ext cx="2374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Data dependency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86512" y="1785926"/>
            <a:ext cx="2609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Events dependency</a:t>
            </a:r>
            <a:endParaRPr lang="zh-CN" altLang="en-US" sz="2400" dirty="0"/>
          </a:p>
        </p:txBody>
      </p:sp>
      <p:cxnSp>
        <p:nvCxnSpPr>
          <p:cNvPr id="10" name="直接箭头连接符 9"/>
          <p:cNvCxnSpPr>
            <a:stCxn id="158" idx="2"/>
            <a:endCxn id="63" idx="2"/>
          </p:cNvCxnSpPr>
          <p:nvPr/>
        </p:nvCxnSpPr>
        <p:spPr>
          <a:xfrm rot="16200000" flipH="1">
            <a:off x="990970" y="3773293"/>
            <a:ext cx="450655" cy="289519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00166" y="4764297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8" name="直接箭头连接符 27"/>
          <p:cNvCxnSpPr>
            <a:stCxn id="157" idx="2"/>
            <a:endCxn id="35" idx="0"/>
          </p:cNvCxnSpPr>
          <p:nvPr/>
        </p:nvCxnSpPr>
        <p:spPr>
          <a:xfrm rot="5400000">
            <a:off x="93431" y="4478545"/>
            <a:ext cx="1741900" cy="21431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214282" y="5456652"/>
            <a:ext cx="1285884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214282" y="5478677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0" name="直接箭头连接符 69"/>
          <p:cNvCxnSpPr>
            <a:stCxn id="150" idx="2"/>
            <a:endCxn id="84" idx="2"/>
          </p:cNvCxnSpPr>
          <p:nvPr/>
        </p:nvCxnSpPr>
        <p:spPr>
          <a:xfrm rot="16200000" flipH="1">
            <a:off x="4134243" y="3701856"/>
            <a:ext cx="450652" cy="43239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643438" y="378619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p[0]=‘-’;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6" name="直接箭头连接符 75"/>
          <p:cNvCxnSpPr>
            <a:stCxn id="84" idx="2"/>
            <a:endCxn id="81" idx="0"/>
          </p:cNvCxnSpPr>
          <p:nvPr/>
        </p:nvCxnSpPr>
        <p:spPr>
          <a:xfrm rot="10800000" flipV="1">
            <a:off x="4143373" y="4143380"/>
            <a:ext cx="432395" cy="598892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菱形 80"/>
          <p:cNvSpPr/>
          <p:nvPr/>
        </p:nvSpPr>
        <p:spPr>
          <a:xfrm>
            <a:off x="3286116" y="4742272"/>
            <a:ext cx="1714512" cy="357190"/>
          </a:xfrm>
          <a:prstGeom prst="diamond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3643306" y="4742272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2786050" y="5456652"/>
            <a:ext cx="1285884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2786050" y="5478677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4" name="直接箭头连接符 93"/>
          <p:cNvCxnSpPr>
            <a:stCxn id="81" idx="2"/>
            <a:endCxn id="92" idx="0"/>
          </p:cNvCxnSpPr>
          <p:nvPr/>
        </p:nvCxnSpPr>
        <p:spPr>
          <a:xfrm rot="5400000">
            <a:off x="3607587" y="4920867"/>
            <a:ext cx="357190" cy="71438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矩形 97"/>
          <p:cNvSpPr/>
          <p:nvPr/>
        </p:nvSpPr>
        <p:spPr>
          <a:xfrm>
            <a:off x="4214810" y="5456652"/>
            <a:ext cx="1250164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4393404" y="5478677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0" name="直接箭头连接符 99"/>
          <p:cNvCxnSpPr>
            <a:stCxn id="81" idx="2"/>
            <a:endCxn id="98" idx="0"/>
          </p:cNvCxnSpPr>
          <p:nvPr/>
        </p:nvCxnSpPr>
        <p:spPr>
          <a:xfrm rot="16200000" flipH="1">
            <a:off x="4313037" y="4929797"/>
            <a:ext cx="357190" cy="69652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>
            <a:stCxn id="150" idx="2"/>
            <a:endCxn id="81" idx="0"/>
          </p:cNvCxnSpPr>
          <p:nvPr/>
        </p:nvCxnSpPr>
        <p:spPr>
          <a:xfrm rot="5400000">
            <a:off x="3618600" y="4217500"/>
            <a:ext cx="1049544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643306" y="5000636"/>
            <a:ext cx="276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429124" y="5000636"/>
            <a:ext cx="276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4" name="直接箭头连接符 143"/>
          <p:cNvCxnSpPr>
            <a:stCxn id="79" idx="2"/>
            <a:endCxn id="150" idx="0"/>
          </p:cNvCxnSpPr>
          <p:nvPr/>
        </p:nvCxnSpPr>
        <p:spPr>
          <a:xfrm rot="5400000">
            <a:off x="3940070" y="3132236"/>
            <a:ext cx="406604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菱形 149"/>
          <p:cNvSpPr/>
          <p:nvPr/>
        </p:nvSpPr>
        <p:spPr>
          <a:xfrm>
            <a:off x="3286116" y="3335538"/>
            <a:ext cx="1714512" cy="357190"/>
          </a:xfrm>
          <a:prstGeom prst="diamond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1" name="TextBox 150"/>
          <p:cNvSpPr txBox="1"/>
          <p:nvPr/>
        </p:nvSpPr>
        <p:spPr>
          <a:xfrm>
            <a:off x="3571868" y="3362925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428596" y="2593769"/>
            <a:ext cx="1276360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6" name="TextBox 155"/>
          <p:cNvSpPr txBox="1"/>
          <p:nvPr/>
        </p:nvSpPr>
        <p:spPr>
          <a:xfrm>
            <a:off x="428596" y="2571744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7" name="菱形 156"/>
          <p:cNvSpPr/>
          <p:nvPr/>
        </p:nvSpPr>
        <p:spPr>
          <a:xfrm>
            <a:off x="214282" y="3357562"/>
            <a:ext cx="1714512" cy="357190"/>
          </a:xfrm>
          <a:prstGeom prst="diamond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TextBox 157"/>
          <p:cNvSpPr txBox="1"/>
          <p:nvPr/>
        </p:nvSpPr>
        <p:spPr>
          <a:xfrm>
            <a:off x="571472" y="3384949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1" name="直接箭头连接符 160"/>
          <p:cNvCxnSpPr>
            <a:stCxn id="155" idx="2"/>
            <a:endCxn id="157" idx="0"/>
          </p:cNvCxnSpPr>
          <p:nvPr/>
        </p:nvCxnSpPr>
        <p:spPr>
          <a:xfrm rot="16200000" flipH="1">
            <a:off x="830137" y="3116160"/>
            <a:ext cx="478041" cy="476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箭头连接符 164"/>
          <p:cNvCxnSpPr>
            <a:stCxn id="177" idx="2"/>
            <a:endCxn id="90" idx="2"/>
          </p:cNvCxnSpPr>
          <p:nvPr/>
        </p:nvCxnSpPr>
        <p:spPr>
          <a:xfrm rot="16200000" flipH="1">
            <a:off x="7252808" y="3748587"/>
            <a:ext cx="357190" cy="43239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接箭头连接符 169"/>
          <p:cNvCxnSpPr>
            <a:stCxn id="101" idx="1"/>
            <a:endCxn id="172" idx="0"/>
          </p:cNvCxnSpPr>
          <p:nvPr/>
        </p:nvCxnSpPr>
        <p:spPr>
          <a:xfrm rot="10800000" flipV="1">
            <a:off x="7215206" y="4132367"/>
            <a:ext cx="428628" cy="1346309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接箭头连接符 170"/>
          <p:cNvCxnSpPr>
            <a:stCxn id="177" idx="2"/>
            <a:endCxn id="172" idx="0"/>
          </p:cNvCxnSpPr>
          <p:nvPr/>
        </p:nvCxnSpPr>
        <p:spPr>
          <a:xfrm rot="5400000">
            <a:off x="6368963" y="4632433"/>
            <a:ext cx="1692487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矩形 171"/>
          <p:cNvSpPr/>
          <p:nvPr/>
        </p:nvSpPr>
        <p:spPr>
          <a:xfrm>
            <a:off x="6572264" y="5478677"/>
            <a:ext cx="1285884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3" name="TextBox 172"/>
          <p:cNvSpPr txBox="1"/>
          <p:nvPr/>
        </p:nvSpPr>
        <p:spPr>
          <a:xfrm>
            <a:off x="6572264" y="550070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6500826" y="2593769"/>
            <a:ext cx="1428760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TextBox 175"/>
          <p:cNvSpPr txBox="1"/>
          <p:nvPr/>
        </p:nvSpPr>
        <p:spPr>
          <a:xfrm>
            <a:off x="6572264" y="2571744"/>
            <a:ext cx="1276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7" name="菱形 176"/>
          <p:cNvSpPr/>
          <p:nvPr/>
        </p:nvSpPr>
        <p:spPr>
          <a:xfrm>
            <a:off x="6357950" y="3429000"/>
            <a:ext cx="1714512" cy="357190"/>
          </a:xfrm>
          <a:prstGeom prst="diamond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8" name="TextBox 177"/>
          <p:cNvSpPr txBox="1"/>
          <p:nvPr/>
        </p:nvSpPr>
        <p:spPr>
          <a:xfrm>
            <a:off x="6643702" y="3456387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9" name="直接箭头连接符 178"/>
          <p:cNvCxnSpPr>
            <a:stCxn id="175" idx="2"/>
            <a:endCxn id="177" idx="0"/>
          </p:cNvCxnSpPr>
          <p:nvPr/>
        </p:nvCxnSpPr>
        <p:spPr>
          <a:xfrm rot="5400000">
            <a:off x="6940467" y="3154260"/>
            <a:ext cx="549479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7643834" y="3978479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6" name="直接箭头连接符 65"/>
          <p:cNvCxnSpPr>
            <a:stCxn id="63" idx="2"/>
            <a:endCxn id="35" idx="0"/>
          </p:cNvCxnSpPr>
          <p:nvPr/>
        </p:nvCxnSpPr>
        <p:spPr>
          <a:xfrm rot="10800000" flipV="1">
            <a:off x="857225" y="4143380"/>
            <a:ext cx="503833" cy="1313271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矩形 77"/>
          <p:cNvSpPr/>
          <p:nvPr/>
        </p:nvSpPr>
        <p:spPr>
          <a:xfrm>
            <a:off x="3500430" y="2643182"/>
            <a:ext cx="1276360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3500430" y="2621157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500166" y="3929067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0" name="直接箭头连接符 119"/>
          <p:cNvCxnSpPr>
            <a:stCxn id="63" idx="1"/>
            <a:endCxn id="21" idx="0"/>
          </p:cNvCxnSpPr>
          <p:nvPr/>
        </p:nvCxnSpPr>
        <p:spPr>
          <a:xfrm rot="16200000" flipH="1">
            <a:off x="1867989" y="4596334"/>
            <a:ext cx="264487" cy="71438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任意多边形 122"/>
          <p:cNvSpPr/>
          <p:nvPr/>
        </p:nvSpPr>
        <p:spPr>
          <a:xfrm>
            <a:off x="500034" y="2476500"/>
            <a:ext cx="512763" cy="3381375"/>
          </a:xfrm>
          <a:custGeom>
            <a:avLst/>
            <a:gdLst>
              <a:gd name="connsiteX0" fmla="*/ 504825 w 512763"/>
              <a:gd name="connsiteY0" fmla="*/ 0 h 3381375"/>
              <a:gd name="connsiteX1" fmla="*/ 428625 w 512763"/>
              <a:gd name="connsiteY1" fmla="*/ 1390650 h 3381375"/>
              <a:gd name="connsiteX2" fmla="*/ 0 w 512763"/>
              <a:gd name="connsiteY2" fmla="*/ 3381375 h 3381375"/>
              <a:gd name="connsiteX3" fmla="*/ 0 w 512763"/>
              <a:gd name="connsiteY3" fmla="*/ 3381375 h 33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63" h="3381375">
                <a:moveTo>
                  <a:pt x="504825" y="0"/>
                </a:moveTo>
                <a:cubicBezTo>
                  <a:pt x="508794" y="413544"/>
                  <a:pt x="512763" y="827088"/>
                  <a:pt x="428625" y="1390650"/>
                </a:cubicBezTo>
                <a:cubicBezTo>
                  <a:pt x="344488" y="1954213"/>
                  <a:pt x="0" y="3381375"/>
                  <a:pt x="0" y="3381375"/>
                </a:cubicBezTo>
                <a:lnTo>
                  <a:pt x="0" y="3381375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任意多边形 123"/>
          <p:cNvSpPr/>
          <p:nvPr/>
        </p:nvSpPr>
        <p:spPr>
          <a:xfrm>
            <a:off x="3559143" y="2500306"/>
            <a:ext cx="512763" cy="3381375"/>
          </a:xfrm>
          <a:custGeom>
            <a:avLst/>
            <a:gdLst>
              <a:gd name="connsiteX0" fmla="*/ 504825 w 512763"/>
              <a:gd name="connsiteY0" fmla="*/ 0 h 3381375"/>
              <a:gd name="connsiteX1" fmla="*/ 428625 w 512763"/>
              <a:gd name="connsiteY1" fmla="*/ 1390650 h 3381375"/>
              <a:gd name="connsiteX2" fmla="*/ 0 w 512763"/>
              <a:gd name="connsiteY2" fmla="*/ 3381375 h 3381375"/>
              <a:gd name="connsiteX3" fmla="*/ 0 w 512763"/>
              <a:gd name="connsiteY3" fmla="*/ 3381375 h 33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763" h="3381375">
                <a:moveTo>
                  <a:pt x="504825" y="0"/>
                </a:moveTo>
                <a:cubicBezTo>
                  <a:pt x="508794" y="413544"/>
                  <a:pt x="512763" y="827088"/>
                  <a:pt x="428625" y="1390650"/>
                </a:cubicBezTo>
                <a:cubicBezTo>
                  <a:pt x="344488" y="1954213"/>
                  <a:pt x="0" y="3381375"/>
                  <a:pt x="0" y="3381375"/>
                </a:cubicBezTo>
                <a:lnTo>
                  <a:pt x="0" y="3381375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6" name="直接箭头连接符 125"/>
          <p:cNvCxnSpPr/>
          <p:nvPr/>
        </p:nvCxnSpPr>
        <p:spPr>
          <a:xfrm rot="5400000">
            <a:off x="5287174" y="4143380"/>
            <a:ext cx="3571900" cy="1588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椭圆 128"/>
          <p:cNvSpPr/>
          <p:nvPr/>
        </p:nvSpPr>
        <p:spPr>
          <a:xfrm>
            <a:off x="928662" y="3571876"/>
            <a:ext cx="571504" cy="71438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椭圆 129"/>
          <p:cNvSpPr/>
          <p:nvPr/>
        </p:nvSpPr>
        <p:spPr>
          <a:xfrm>
            <a:off x="4071934" y="3571876"/>
            <a:ext cx="571504" cy="71438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椭圆 130"/>
          <p:cNvSpPr/>
          <p:nvPr/>
        </p:nvSpPr>
        <p:spPr>
          <a:xfrm>
            <a:off x="7143768" y="3571876"/>
            <a:ext cx="571504" cy="714380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椭圆 131"/>
          <p:cNvSpPr/>
          <p:nvPr/>
        </p:nvSpPr>
        <p:spPr>
          <a:xfrm>
            <a:off x="3357554" y="5000636"/>
            <a:ext cx="785818" cy="500066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2" grpId="0" animBg="1"/>
      <p:bldP spid="90" grpId="0" animBg="1"/>
      <p:bldP spid="63" grpId="0" animBg="1"/>
      <p:bldP spid="5" grpId="0"/>
      <p:bldP spid="6" grpId="0"/>
      <p:bldP spid="7" grpId="0"/>
      <p:bldP spid="21" grpId="0"/>
      <p:bldP spid="35" grpId="0" animBg="1"/>
      <p:bldP spid="36" grpId="0"/>
      <p:bldP spid="75" grpId="0"/>
      <p:bldP spid="81" grpId="0" animBg="1"/>
      <p:bldP spid="85" grpId="0"/>
      <p:bldP spid="92" grpId="0" animBg="1"/>
      <p:bldP spid="93" grpId="0"/>
      <p:bldP spid="98" grpId="0" animBg="1"/>
      <p:bldP spid="99" grpId="0"/>
      <p:bldP spid="107" grpId="0"/>
      <p:bldP spid="108" grpId="0"/>
      <p:bldP spid="150" grpId="0" animBg="1"/>
      <p:bldP spid="151" grpId="0"/>
      <p:bldP spid="155" grpId="0" animBg="1"/>
      <p:bldP spid="156" grpId="0"/>
      <p:bldP spid="157" grpId="0" animBg="1"/>
      <p:bldP spid="158" grpId="0"/>
      <p:bldP spid="172" grpId="0" animBg="1"/>
      <p:bldP spid="173" grpId="0"/>
      <p:bldP spid="175" grpId="0" animBg="1"/>
      <p:bldP spid="176" grpId="0"/>
      <p:bldP spid="177" grpId="0" animBg="1"/>
      <p:bldP spid="178" grpId="0"/>
      <p:bldP spid="101" grpId="0"/>
      <p:bldP spid="78" grpId="0" animBg="1"/>
      <p:bldP spid="79" grpId="0"/>
      <p:bldP spid="105" grpId="0"/>
      <p:bldP spid="123" grpId="0" animBg="1"/>
      <p:bldP spid="123" grpId="1" animBg="1"/>
      <p:bldP spid="124" grpId="0" animBg="1"/>
      <p:bldP spid="124" grpId="1" animBg="1"/>
      <p:bldP spid="129" grpId="0" animBg="1"/>
      <p:bldP spid="130" grpId="0" animBg="1"/>
      <p:bldP spid="131" grpId="0" animBg="1"/>
      <p:bldP spid="1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矩形 117"/>
          <p:cNvSpPr/>
          <p:nvPr/>
        </p:nvSpPr>
        <p:spPr>
          <a:xfrm>
            <a:off x="142844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菱形 4"/>
          <p:cNvSpPr/>
          <p:nvPr/>
        </p:nvSpPr>
        <p:spPr>
          <a:xfrm>
            <a:off x="92866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200023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矩形 96"/>
          <p:cNvSpPr/>
          <p:nvPr/>
        </p:nvSpPr>
        <p:spPr>
          <a:xfrm>
            <a:off x="14284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菱形 31"/>
          <p:cNvSpPr/>
          <p:nvPr/>
        </p:nvSpPr>
        <p:spPr>
          <a:xfrm>
            <a:off x="928662" y="3071810"/>
            <a:ext cx="2000264" cy="500066"/>
          </a:xfrm>
          <a:prstGeom prst="diamond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矩形 105"/>
          <p:cNvSpPr/>
          <p:nvPr/>
        </p:nvSpPr>
        <p:spPr>
          <a:xfrm>
            <a:off x="2214546" y="3786190"/>
            <a:ext cx="1714512" cy="285752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菱形 107"/>
          <p:cNvSpPr/>
          <p:nvPr/>
        </p:nvSpPr>
        <p:spPr>
          <a:xfrm>
            <a:off x="928662" y="4286256"/>
            <a:ext cx="2000264" cy="500066"/>
          </a:xfrm>
          <a:prstGeom prst="diamond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928662" y="5286388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2000232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Pruning Irrelevant Paths Soundly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5" idx="2"/>
            <a:endCxn id="97" idx="0"/>
          </p:cNvCxnSpPr>
          <p:nvPr/>
        </p:nvCxnSpPr>
        <p:spPr>
          <a:xfrm rot="5400000">
            <a:off x="125013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2"/>
            <a:endCxn id="101" idx="0"/>
          </p:cNvCxnSpPr>
          <p:nvPr/>
        </p:nvCxnSpPr>
        <p:spPr>
          <a:xfrm rot="16200000" flipH="1">
            <a:off x="217882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>
            <a:stCxn id="19" idx="2"/>
            <a:endCxn id="118" idx="0"/>
          </p:cNvCxnSpPr>
          <p:nvPr/>
        </p:nvCxnSpPr>
        <p:spPr>
          <a:xfrm rot="5400000">
            <a:off x="1261146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01" idx="2"/>
            <a:endCxn id="32" idx="0"/>
          </p:cNvCxnSpPr>
          <p:nvPr/>
        </p:nvCxnSpPr>
        <p:spPr>
          <a:xfrm rot="5400000">
            <a:off x="217882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stCxn id="97" idx="2"/>
            <a:endCxn id="32" idx="0"/>
          </p:cNvCxnSpPr>
          <p:nvPr/>
        </p:nvCxnSpPr>
        <p:spPr>
          <a:xfrm rot="16200000" flipH="1">
            <a:off x="125013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32" idx="2"/>
            <a:endCxn id="108" idx="0"/>
          </p:cNvCxnSpPr>
          <p:nvPr/>
        </p:nvCxnSpPr>
        <p:spPr>
          <a:xfrm rot="5400000">
            <a:off x="1571604" y="3929066"/>
            <a:ext cx="714380" cy="1588"/>
          </a:xfrm>
          <a:prstGeom prst="straightConnector1">
            <a:avLst/>
          </a:prstGeom>
          <a:ln w="25400">
            <a:solidFill>
              <a:schemeClr val="bg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2866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40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8598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57224" y="314324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))!=EOF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47556" y="4357694"/>
            <a:ext cx="1795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isprint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357422" y="378619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8" name="肘形连接符 40"/>
          <p:cNvCxnSpPr>
            <a:stCxn id="108" idx="3"/>
            <a:endCxn id="106" idx="2"/>
          </p:cNvCxnSpPr>
          <p:nvPr/>
        </p:nvCxnSpPr>
        <p:spPr>
          <a:xfrm flipV="1">
            <a:off x="2928926" y="4071942"/>
            <a:ext cx="142876" cy="464347"/>
          </a:xfrm>
          <a:prstGeom prst="bentConnector2">
            <a:avLst/>
          </a:prstGeom>
          <a:ln w="25400">
            <a:solidFill>
              <a:schemeClr val="bg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917951" y="5357826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2926" y="6193057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0" name="肘形连接符 40"/>
          <p:cNvCxnSpPr>
            <a:stCxn id="106" idx="0"/>
            <a:endCxn id="32" idx="3"/>
          </p:cNvCxnSpPr>
          <p:nvPr/>
        </p:nvCxnSpPr>
        <p:spPr>
          <a:xfrm rot="16200000" flipV="1">
            <a:off x="2768191" y="3482579"/>
            <a:ext cx="464347" cy="142876"/>
          </a:xfrm>
          <a:prstGeom prst="bentConnector2">
            <a:avLst/>
          </a:prstGeom>
          <a:ln w="25400">
            <a:solidFill>
              <a:schemeClr val="bg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>
            <a:off x="1692134" y="350043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4" name="肘形连接符 40"/>
          <p:cNvCxnSpPr>
            <a:stCxn id="32" idx="1"/>
            <a:endCxn id="19" idx="1"/>
          </p:cNvCxnSpPr>
          <p:nvPr/>
        </p:nvCxnSpPr>
        <p:spPr>
          <a:xfrm rot="10800000" flipV="1">
            <a:off x="928662" y="3321843"/>
            <a:ext cx="1588" cy="2214578"/>
          </a:xfrm>
          <a:prstGeom prst="bentConnector3">
            <a:avLst>
              <a:gd name="adj1" fmla="val 14395466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428596" y="330476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000364" y="430489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692134" y="473352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406382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192200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5" name="灯片编号占位符 1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  <p:cxnSp>
        <p:nvCxnSpPr>
          <p:cNvPr id="45" name="肘形连接符 40"/>
          <p:cNvCxnSpPr>
            <a:stCxn id="108" idx="2"/>
            <a:endCxn id="54" idx="2"/>
          </p:cNvCxnSpPr>
          <p:nvPr/>
        </p:nvCxnSpPr>
        <p:spPr>
          <a:xfrm rot="5400000" flipH="1" flipV="1">
            <a:off x="2922078" y="3600748"/>
            <a:ext cx="192289" cy="2178859"/>
          </a:xfrm>
          <a:prstGeom prst="bentConnector3">
            <a:avLst>
              <a:gd name="adj1" fmla="val -118884"/>
            </a:avLst>
          </a:prstGeom>
          <a:ln w="25400">
            <a:solidFill>
              <a:schemeClr val="bg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>
          <a:xfrm>
            <a:off x="3786182" y="4308281"/>
            <a:ext cx="642942" cy="285752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714744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c+=64;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肘形连接符 40"/>
          <p:cNvCxnSpPr>
            <a:stCxn id="54" idx="0"/>
            <a:endCxn id="106" idx="3"/>
          </p:cNvCxnSpPr>
          <p:nvPr/>
        </p:nvCxnSpPr>
        <p:spPr>
          <a:xfrm rot="16200000" flipV="1">
            <a:off x="3828749" y="4029376"/>
            <a:ext cx="379215" cy="178595"/>
          </a:xfrm>
          <a:prstGeom prst="bentConnector2">
            <a:avLst/>
          </a:prstGeom>
          <a:ln w="25400">
            <a:solidFill>
              <a:schemeClr val="bg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stCxn id="19" idx="2"/>
            <a:endCxn id="57" idx="0"/>
          </p:cNvCxnSpPr>
          <p:nvPr/>
        </p:nvCxnSpPr>
        <p:spPr>
          <a:xfrm rot="16200000" flipH="1">
            <a:off x="2189840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313190" y="6193057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40638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220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00562" y="5488560"/>
            <a:ext cx="4432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Sound and exponential reduction.</a:t>
            </a:r>
            <a:endParaRPr lang="zh-CN" altLang="en-US" sz="2400" dirty="0"/>
          </a:p>
        </p:txBody>
      </p:sp>
      <p:sp>
        <p:nvSpPr>
          <p:cNvPr id="60" name="内容占位符 2"/>
          <p:cNvSpPr>
            <a:spLocks noGrp="1"/>
          </p:cNvSpPr>
          <p:nvPr>
            <p:ph idx="1"/>
          </p:nvPr>
        </p:nvSpPr>
        <p:spPr>
          <a:xfrm>
            <a:off x="4857752" y="2760689"/>
            <a:ext cx="43577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     </a:t>
            </a:r>
            <a:r>
              <a:rPr lang="en-US" altLang="zh-CN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(s, “-”)</a:t>
            </a:r>
          </a:p>
          <a:p>
            <a:pPr>
              <a:buNone/>
            </a:pPr>
            <a:r>
              <a:rPr lang="en-US" altLang="zh-CN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>
              <a:buNone/>
            </a:pP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True     (c = </a:t>
            </a:r>
            <a:r>
              <a:rPr lang="en-US" altLang="zh-CN" sz="1400" b="1" strike="sngStrike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strike="sngStrike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)) != EOF</a:t>
            </a:r>
          </a:p>
          <a:p>
            <a:pPr>
              <a:buNone/>
            </a:pP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False    c &lt; 32 &amp;&amp; c != ‘\n’ </a:t>
            </a:r>
          </a:p>
          <a:p>
            <a:pPr>
              <a:buNone/>
            </a:pP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CN" sz="1400" b="1" strike="sngStrike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False    (c = </a:t>
            </a:r>
            <a:r>
              <a:rPr lang="en-US" altLang="zh-CN" sz="1400" b="1" strike="sngStrike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strike="sngStrike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strike="sngStrike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)) != EOF</a:t>
            </a:r>
          </a:p>
          <a:p>
            <a:pPr>
              <a:buNone/>
            </a:pPr>
            <a:r>
              <a:rPr lang="en-US" altLang="zh-CN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True     s[0] != ‘-’ || ![1]</a:t>
            </a:r>
          </a:p>
          <a:p>
            <a:pPr>
              <a:buNone/>
            </a:pP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61" name="矩形 60"/>
          <p:cNvSpPr/>
          <p:nvPr/>
        </p:nvSpPr>
        <p:spPr>
          <a:xfrm>
            <a:off x="4714876" y="2000240"/>
            <a:ext cx="3857652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5715008" y="200024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Execution Trace</a:t>
            </a:r>
            <a:endParaRPr lang="zh-CN" altLang="en-US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870465" y="2406843"/>
            <a:ext cx="701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/>
              <a:t>Branch</a:t>
            </a:r>
            <a:endParaRPr lang="zh-CN" altLang="en-US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5836666" y="2406843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Statements executed</a:t>
            </a:r>
            <a:endParaRPr lang="zh-CN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Program: 136 widely used systems utilities</a:t>
            </a:r>
          </a:p>
          <a:p>
            <a:pPr lvl="1"/>
            <a:r>
              <a:rPr lang="en-US" altLang="zh-CN" dirty="0" err="1" smtClean="0"/>
              <a:t>coreutils</a:t>
            </a:r>
            <a:r>
              <a:rPr lang="en-US" altLang="zh-CN" dirty="0" smtClean="0"/>
              <a:t>, shadow, </a:t>
            </a:r>
            <a:r>
              <a:rPr lang="en-US" altLang="zh-CN" dirty="0" err="1" smtClean="0"/>
              <a:t>cvs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git</a:t>
            </a:r>
            <a:r>
              <a:rPr lang="en-US" altLang="zh-CN" dirty="0" smtClean="0"/>
              <a:t>, tar, sed.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Parameters (same as [KLEE OSDI ‘08] when possible)</a:t>
            </a:r>
          </a:p>
          <a:p>
            <a:pPr lvl="1"/>
            <a:r>
              <a:rPr lang="en-US" altLang="zh-CN" dirty="0" smtClean="0"/>
              <a:t>Input bound: three 2-bytes symbolic arguments for </a:t>
            </a:r>
            <a:r>
              <a:rPr lang="en-US" altLang="zh-CN" dirty="0" err="1" smtClean="0"/>
              <a:t>coreutils</a:t>
            </a:r>
            <a:r>
              <a:rPr lang="en-US" altLang="zh-CN" dirty="0" smtClean="0"/>
              <a:t> and shadow, four 8-bytes symbolic arguments for others.</a:t>
            </a:r>
          </a:p>
          <a:p>
            <a:pPr lvl="1"/>
            <a:r>
              <a:rPr lang="en-US" altLang="zh-CN" dirty="0" smtClean="0"/>
              <a:t>Time bound: 1 hour for each </a:t>
            </a:r>
            <a:r>
              <a:rPr lang="en-US" altLang="zh-CN" dirty="0" err="1" smtClean="0"/>
              <a:t>coreutils</a:t>
            </a:r>
            <a:r>
              <a:rPr lang="en-US" altLang="zh-CN" dirty="0" smtClean="0"/>
              <a:t> and shadow, 12 hours for others.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Evaluation question:</a:t>
            </a:r>
          </a:p>
          <a:p>
            <a:pPr lvl="1"/>
            <a:r>
              <a:rPr lang="en-US" altLang="zh-CN" dirty="0" smtClean="0"/>
              <a:t>Verification: how effective is rule-directed symbolic execution?</a:t>
            </a:r>
          </a:p>
          <a:p>
            <a:pPr lvl="1"/>
            <a:r>
              <a:rPr lang="en-US" altLang="zh-CN" dirty="0" smtClean="0"/>
              <a:t>Bug detection: can Woodpecker find serious rule violations?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1-hour Verification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42910" y="1357298"/>
          <a:ext cx="7786744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357322"/>
                <a:gridCol w="1571636"/>
                <a:gridCol w="857256"/>
                <a:gridCol w="1571636"/>
                <a:gridCol w="928696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Checkers</a:t>
                      </a:r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 Programs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 Programs Verified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%  </a:t>
                      </a:r>
                      <a:r>
                        <a:rPr lang="en-US" altLang="zh-CN" baseline="0" dirty="0" smtClean="0"/>
                        <a:t>Paths </a:t>
                      </a:r>
                      <a:r>
                        <a:rPr lang="en-US" altLang="zh-CN" dirty="0" smtClean="0"/>
                        <a:t>Relevant</a:t>
                      </a:r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Woodpecker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KLEE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Woodpecker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KLEE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Assert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56.8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16.2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MemoryLeak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61.3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12.7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OpenClose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59.2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15.3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FileAccess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65.4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20.9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DataLoss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89.4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71.1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Total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387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111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33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62.9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/>
                        <a:t>16.7</a:t>
                      </a:r>
                      <a:endParaRPr lang="zh-CN" alt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143108" y="3972902"/>
            <a:ext cx="1357322" cy="35719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500430" y="3972902"/>
            <a:ext cx="2428892" cy="35719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929322" y="3972902"/>
            <a:ext cx="2500330" cy="35719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554193" y="5824855"/>
            <a:ext cx="4160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Verified 17x more paths</a:t>
            </a:r>
            <a:endParaRPr lang="zh-CN" altLang="en-US" sz="3200" dirty="0"/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428596" y="48247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dirty="0" smtClean="0">
                <a:latin typeface="+mj-lt"/>
                <a:ea typeface="+mj-ea"/>
                <a:cs typeface="+mj-cs"/>
              </a:rPr>
              <a:t>4-h</a:t>
            </a: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Verification Results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# of Rule Violations Discovered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571612"/>
            <a:ext cx="6639955" cy="268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429388" y="1643050"/>
            <a:ext cx="1428760" cy="2571768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14366" y="4743472"/>
            <a:ext cx="8229600" cy="1685924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Detected 113 rule violations, including 10 data loss errors</a:t>
            </a:r>
          </a:p>
          <a:p>
            <a:pPr lvl="1"/>
            <a:r>
              <a:rPr lang="en-US" altLang="zh-CN" sz="2400" dirty="0" err="1" smtClean="0"/>
              <a:t>git</a:t>
            </a:r>
            <a:r>
              <a:rPr lang="en-US" altLang="zh-CN" sz="2400" dirty="0" smtClean="0"/>
              <a:t>: 7 (same pattern) confirmed (corrupting source repo)</a:t>
            </a:r>
          </a:p>
          <a:p>
            <a:pPr lvl="1"/>
            <a:r>
              <a:rPr lang="en-US" altLang="zh-CN" sz="2400" dirty="0" err="1" smtClean="0"/>
              <a:t>useradd</a:t>
            </a:r>
            <a:r>
              <a:rPr lang="en-US" altLang="zh-CN" sz="2400" dirty="0" smtClean="0"/>
              <a:t>: 1 fix (missing /etc/default/</a:t>
            </a:r>
            <a:r>
              <a:rPr lang="en-US" altLang="zh-CN" sz="2400" dirty="0" err="1" smtClean="0"/>
              <a:t>useradd</a:t>
            </a:r>
            <a:r>
              <a:rPr lang="en-US" altLang="zh-CN" sz="2400" dirty="0" smtClean="0"/>
              <a:t> file)</a:t>
            </a:r>
            <a:endParaRPr lang="zh-CN" altLang="en-US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Insight on verifying systems rules: only a small portion of paths are relevant to a checked rule.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Woodpecker: rule-directed symbolic execution.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Results</a:t>
            </a:r>
          </a:p>
          <a:p>
            <a:pPr lvl="1"/>
            <a:r>
              <a:rPr lang="en-US" altLang="zh-CN" dirty="0" smtClean="0"/>
              <a:t>Verified more programs and paths.</a:t>
            </a:r>
          </a:p>
          <a:p>
            <a:pPr lvl="1"/>
            <a:r>
              <a:rPr lang="en-US" altLang="zh-CN" dirty="0" smtClean="0"/>
              <a:t>Detected serious bugs.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 &amp; 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Systems Programs Must Obey Rules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E.g.,</a:t>
            </a:r>
          </a:p>
          <a:p>
            <a:pPr lvl="1"/>
            <a:r>
              <a:rPr lang="en-US" altLang="zh-CN" dirty="0" smtClean="0"/>
              <a:t>assert(x);</a:t>
            </a:r>
          </a:p>
          <a:p>
            <a:pPr lvl="1"/>
            <a:r>
              <a:rPr lang="en-US" altLang="zh-CN" dirty="0" smtClean="0"/>
              <a:t>p = </a:t>
            </a:r>
            <a:r>
              <a:rPr lang="en-US" altLang="zh-CN" dirty="0" err="1" smtClean="0"/>
              <a:t>malloc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); </a:t>
            </a:r>
            <a:r>
              <a:rPr lang="en-US" altLang="zh-CN" dirty="0" smtClean="0">
                <a:sym typeface="Wingdings" pitchFamily="2" charset="2"/>
              </a:rPr>
              <a:t> free(p);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fp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fopen</a:t>
            </a:r>
            <a:r>
              <a:rPr lang="en-US" altLang="zh-CN" dirty="0" smtClean="0"/>
              <a:t>(f); </a:t>
            </a:r>
            <a:r>
              <a:rPr lang="en-US" altLang="zh-CN" dirty="0" smtClean="0">
                <a:sym typeface="Wingdings" pitchFamily="2" charset="2"/>
              </a:rPr>
              <a:t> </a:t>
            </a:r>
            <a:r>
              <a:rPr lang="en-US" altLang="zh-CN" dirty="0" err="1" smtClean="0">
                <a:sym typeface="Wingdings" pitchFamily="2" charset="2"/>
              </a:rPr>
              <a:t>fclose</a:t>
            </a:r>
            <a:r>
              <a:rPr lang="en-US" altLang="zh-CN" dirty="0" smtClean="0">
                <a:sym typeface="Wingdings" pitchFamily="2" charset="2"/>
              </a:rPr>
              <a:t>(</a:t>
            </a:r>
            <a:r>
              <a:rPr lang="en-US" altLang="zh-CN" dirty="0" err="1" smtClean="0">
                <a:sym typeface="Wingdings" pitchFamily="2" charset="2"/>
              </a:rPr>
              <a:t>fp</a:t>
            </a:r>
            <a:r>
              <a:rPr lang="en-US" altLang="zh-CN" dirty="0" smtClean="0">
                <a:sym typeface="Wingdings" pitchFamily="2" charset="2"/>
              </a:rPr>
              <a:t>);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Atomic file update</a:t>
            </a:r>
          </a:p>
          <a:p>
            <a:pPr lvl="2"/>
            <a:r>
              <a:rPr lang="en-US" altLang="zh-CN" dirty="0" err="1" smtClean="0"/>
              <a:t>fp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fopen</a:t>
            </a:r>
            <a:r>
              <a:rPr lang="en-US" altLang="zh-CN" dirty="0" smtClean="0"/>
              <a:t>(/etc/</a:t>
            </a:r>
            <a:r>
              <a:rPr lang="en-US" altLang="zh-CN" dirty="0" err="1" smtClean="0"/>
              <a:t>passwd</a:t>
            </a:r>
            <a:r>
              <a:rPr lang="en-US" altLang="zh-CN" dirty="0" smtClean="0"/>
              <a:t>’);</a:t>
            </a:r>
          </a:p>
          <a:p>
            <a:pPr lvl="2"/>
            <a:r>
              <a:rPr lang="en-US" altLang="zh-CN" dirty="0" err="1" smtClean="0"/>
              <a:t>fwrite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fp</a:t>
            </a:r>
            <a:r>
              <a:rPr lang="en-US" altLang="zh-CN" dirty="0" smtClean="0"/>
              <a:t>, …);</a:t>
            </a:r>
          </a:p>
          <a:p>
            <a:pPr lvl="2"/>
            <a:r>
              <a:rPr lang="en-US" altLang="zh-CN" dirty="0" err="1" smtClean="0"/>
              <a:t>fsync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fp</a:t>
            </a:r>
            <a:r>
              <a:rPr lang="en-US" altLang="zh-CN" dirty="0" smtClean="0"/>
              <a:t>);     </a:t>
            </a:r>
            <a:r>
              <a:rPr lang="en-US" altLang="zh-CN" dirty="0" smtClean="0">
                <a:solidFill>
                  <a:srgbClr val="00B050"/>
                </a:solidFill>
              </a:rPr>
              <a:t>// must do </a:t>
            </a:r>
            <a:r>
              <a:rPr lang="en-US" altLang="zh-CN" dirty="0" err="1" smtClean="0">
                <a:solidFill>
                  <a:srgbClr val="00B050"/>
                </a:solidFill>
              </a:rPr>
              <a:t>fsync</a:t>
            </a:r>
            <a:r>
              <a:rPr lang="en-US" altLang="zh-CN" dirty="0" smtClean="0">
                <a:solidFill>
                  <a:srgbClr val="00B050"/>
                </a:solidFill>
              </a:rPr>
              <a:t>() before rename()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// can not unlink(/etc/</a:t>
            </a:r>
            <a:r>
              <a:rPr lang="en-US" altLang="zh-CN" dirty="0" err="1" smtClean="0">
                <a:solidFill>
                  <a:srgbClr val="00B050"/>
                </a:solidFill>
              </a:rPr>
              <a:t>passwd</a:t>
            </a:r>
            <a:r>
              <a:rPr lang="en-US" altLang="zh-CN" dirty="0" smtClean="0">
                <a:solidFill>
                  <a:srgbClr val="00B050"/>
                </a:solidFill>
              </a:rPr>
              <a:t>)</a:t>
            </a:r>
          </a:p>
          <a:p>
            <a:pPr lvl="2"/>
            <a:r>
              <a:rPr lang="en-US" altLang="zh-CN" dirty="0" smtClean="0"/>
              <a:t>Rename(/etc/</a:t>
            </a:r>
            <a:r>
              <a:rPr lang="en-US" altLang="zh-CN" dirty="0" err="1" smtClean="0"/>
              <a:t>passwd</a:t>
            </a:r>
            <a:r>
              <a:rPr lang="en-US" altLang="zh-CN" dirty="0" smtClean="0"/>
              <a:t>’, /etc/</a:t>
            </a:r>
            <a:r>
              <a:rPr lang="en-US" altLang="zh-CN" dirty="0" err="1" smtClean="0"/>
              <a:t>passwd</a:t>
            </a:r>
            <a:r>
              <a:rPr lang="en-US" altLang="zh-CN" dirty="0" smtClean="0"/>
              <a:t>);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 Verifying Rules: Static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High coverage</a:t>
            </a:r>
          </a:p>
          <a:p>
            <a:pPr lvl="1"/>
            <a:r>
              <a:rPr lang="en-US" altLang="zh-CN" dirty="0" smtClean="0"/>
              <a:t>Do not miss bugs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Too many false positives</a:t>
            </a:r>
          </a:p>
          <a:p>
            <a:pPr lvl="1"/>
            <a:r>
              <a:rPr lang="en-US" altLang="zh-CN" dirty="0" smtClean="0"/>
              <a:t>Much labor to inspect</a:t>
            </a:r>
            <a:endParaRPr lang="zh-CN" altLang="en-US" dirty="0" smtClean="0"/>
          </a:p>
          <a:p>
            <a:pPr lvl="1"/>
            <a:endParaRPr lang="en-US" altLang="zh-CN" dirty="0" smtClean="0"/>
          </a:p>
        </p:txBody>
      </p:sp>
      <p:sp>
        <p:nvSpPr>
          <p:cNvPr id="96" name="灯片编号占位符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786314" y="3978479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菱形 27"/>
          <p:cNvSpPr/>
          <p:nvPr/>
        </p:nvSpPr>
        <p:spPr>
          <a:xfrm>
            <a:off x="557213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664370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78631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菱形 33"/>
          <p:cNvSpPr/>
          <p:nvPr/>
        </p:nvSpPr>
        <p:spPr>
          <a:xfrm>
            <a:off x="5572132" y="3071810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643702" y="3978479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36" name="直接箭头连接符 35"/>
          <p:cNvCxnSpPr>
            <a:stCxn id="28" idx="2"/>
            <a:endCxn id="30" idx="0"/>
          </p:cNvCxnSpPr>
          <p:nvPr/>
        </p:nvCxnSpPr>
        <p:spPr>
          <a:xfrm rot="5400000">
            <a:off x="589360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8" idx="2"/>
            <a:endCxn id="29" idx="0"/>
          </p:cNvCxnSpPr>
          <p:nvPr/>
        </p:nvCxnSpPr>
        <p:spPr>
          <a:xfrm rot="16200000" flipH="1">
            <a:off x="682229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34" idx="2"/>
            <a:endCxn id="27" idx="0"/>
          </p:cNvCxnSpPr>
          <p:nvPr/>
        </p:nvCxnSpPr>
        <p:spPr>
          <a:xfrm rot="5400000">
            <a:off x="5904616" y="3310830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29" idx="2"/>
          </p:cNvCxnSpPr>
          <p:nvPr/>
        </p:nvCxnSpPr>
        <p:spPr>
          <a:xfrm rot="5400000">
            <a:off x="682229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30" idx="2"/>
          </p:cNvCxnSpPr>
          <p:nvPr/>
        </p:nvCxnSpPr>
        <p:spPr>
          <a:xfrm rot="16200000" flipH="1">
            <a:off x="589360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57213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1487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2945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1421" y="3143248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56396" y="3978479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49852" y="344763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35670" y="344763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6" name="直接箭头连接符 75"/>
          <p:cNvCxnSpPr>
            <a:stCxn id="34" idx="2"/>
            <a:endCxn id="35" idx="0"/>
          </p:cNvCxnSpPr>
          <p:nvPr/>
        </p:nvCxnSpPr>
        <p:spPr>
          <a:xfrm rot="16200000" flipH="1">
            <a:off x="6833310" y="3310830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956660" y="3978479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4985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83567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任意多边形 41"/>
          <p:cNvSpPr/>
          <p:nvPr/>
        </p:nvSpPr>
        <p:spPr>
          <a:xfrm>
            <a:off x="5429256" y="1590675"/>
            <a:ext cx="1071562" cy="2543175"/>
          </a:xfrm>
          <a:custGeom>
            <a:avLst/>
            <a:gdLst>
              <a:gd name="connsiteX0" fmla="*/ 1008062 w 1071562"/>
              <a:gd name="connsiteY0" fmla="*/ 0 h 2543175"/>
              <a:gd name="connsiteX1" fmla="*/ 7937 w 1071562"/>
              <a:gd name="connsiteY1" fmla="*/ 942975 h 2543175"/>
              <a:gd name="connsiteX2" fmla="*/ 1055687 w 1071562"/>
              <a:gd name="connsiteY2" fmla="*/ 1714500 h 2543175"/>
              <a:gd name="connsiteX3" fmla="*/ 103187 w 1071562"/>
              <a:gd name="connsiteY3" fmla="*/ 2543175 h 2543175"/>
              <a:gd name="connsiteX4" fmla="*/ 103187 w 1071562"/>
              <a:gd name="connsiteY4" fmla="*/ 2543175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1562" h="2543175">
                <a:moveTo>
                  <a:pt x="1008062" y="0"/>
                </a:moveTo>
                <a:cubicBezTo>
                  <a:pt x="504031" y="328612"/>
                  <a:pt x="0" y="657225"/>
                  <a:pt x="7937" y="942975"/>
                </a:cubicBezTo>
                <a:cubicBezTo>
                  <a:pt x="15874" y="1228725"/>
                  <a:pt x="1039812" y="1447800"/>
                  <a:pt x="1055687" y="1714500"/>
                </a:cubicBezTo>
                <a:cubicBezTo>
                  <a:pt x="1071562" y="1981200"/>
                  <a:pt x="103187" y="2543175"/>
                  <a:pt x="103187" y="2543175"/>
                </a:cubicBezTo>
                <a:lnTo>
                  <a:pt x="103187" y="2543175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任意多边形 44"/>
          <p:cNvSpPr/>
          <p:nvPr/>
        </p:nvSpPr>
        <p:spPr>
          <a:xfrm flipH="1">
            <a:off x="6715140" y="1600205"/>
            <a:ext cx="1000132" cy="2543175"/>
          </a:xfrm>
          <a:custGeom>
            <a:avLst/>
            <a:gdLst>
              <a:gd name="connsiteX0" fmla="*/ 1008062 w 1071562"/>
              <a:gd name="connsiteY0" fmla="*/ 0 h 2543175"/>
              <a:gd name="connsiteX1" fmla="*/ 7937 w 1071562"/>
              <a:gd name="connsiteY1" fmla="*/ 942975 h 2543175"/>
              <a:gd name="connsiteX2" fmla="*/ 1055687 w 1071562"/>
              <a:gd name="connsiteY2" fmla="*/ 1714500 h 2543175"/>
              <a:gd name="connsiteX3" fmla="*/ 103187 w 1071562"/>
              <a:gd name="connsiteY3" fmla="*/ 2543175 h 2543175"/>
              <a:gd name="connsiteX4" fmla="*/ 103187 w 1071562"/>
              <a:gd name="connsiteY4" fmla="*/ 2543175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1562" h="2543175">
                <a:moveTo>
                  <a:pt x="1008062" y="0"/>
                </a:moveTo>
                <a:cubicBezTo>
                  <a:pt x="504031" y="328612"/>
                  <a:pt x="0" y="657225"/>
                  <a:pt x="7937" y="942975"/>
                </a:cubicBezTo>
                <a:cubicBezTo>
                  <a:pt x="15874" y="1228725"/>
                  <a:pt x="1039812" y="1447800"/>
                  <a:pt x="1055687" y="1714500"/>
                </a:cubicBezTo>
                <a:cubicBezTo>
                  <a:pt x="1071562" y="1981200"/>
                  <a:pt x="103187" y="2543175"/>
                  <a:pt x="103187" y="2543175"/>
                </a:cubicBezTo>
                <a:lnTo>
                  <a:pt x="103187" y="2543175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任意多边形 46"/>
          <p:cNvSpPr/>
          <p:nvPr/>
        </p:nvSpPr>
        <p:spPr>
          <a:xfrm>
            <a:off x="5286380" y="1581150"/>
            <a:ext cx="2160587" cy="2552700"/>
          </a:xfrm>
          <a:custGeom>
            <a:avLst/>
            <a:gdLst>
              <a:gd name="connsiteX0" fmla="*/ 1198562 w 2160587"/>
              <a:gd name="connsiteY0" fmla="*/ 0 h 2552700"/>
              <a:gd name="connsiteX1" fmla="*/ 160337 w 2160587"/>
              <a:gd name="connsiteY1" fmla="*/ 933450 h 2552700"/>
              <a:gd name="connsiteX2" fmla="*/ 2160587 w 2160587"/>
              <a:gd name="connsiteY2" fmla="*/ 2552700 h 2552700"/>
              <a:gd name="connsiteX3" fmla="*/ 2160587 w 2160587"/>
              <a:gd name="connsiteY3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587" h="2552700">
                <a:moveTo>
                  <a:pt x="1198562" y="0"/>
                </a:moveTo>
                <a:cubicBezTo>
                  <a:pt x="599281" y="254000"/>
                  <a:pt x="0" y="508000"/>
                  <a:pt x="160337" y="933450"/>
                </a:cubicBezTo>
                <a:cubicBezTo>
                  <a:pt x="320674" y="1358900"/>
                  <a:pt x="2160587" y="2552700"/>
                  <a:pt x="2160587" y="2552700"/>
                </a:cubicBezTo>
                <a:lnTo>
                  <a:pt x="2160587" y="2552700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任意多边形 47"/>
          <p:cNvSpPr/>
          <p:nvPr/>
        </p:nvSpPr>
        <p:spPr>
          <a:xfrm flipH="1">
            <a:off x="5643570" y="1571612"/>
            <a:ext cx="2071702" cy="2552700"/>
          </a:xfrm>
          <a:custGeom>
            <a:avLst/>
            <a:gdLst>
              <a:gd name="connsiteX0" fmla="*/ 1198562 w 2160587"/>
              <a:gd name="connsiteY0" fmla="*/ 0 h 2552700"/>
              <a:gd name="connsiteX1" fmla="*/ 160337 w 2160587"/>
              <a:gd name="connsiteY1" fmla="*/ 933450 h 2552700"/>
              <a:gd name="connsiteX2" fmla="*/ 2160587 w 2160587"/>
              <a:gd name="connsiteY2" fmla="*/ 2552700 h 2552700"/>
              <a:gd name="connsiteX3" fmla="*/ 2160587 w 2160587"/>
              <a:gd name="connsiteY3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0587" h="2552700">
                <a:moveTo>
                  <a:pt x="1198562" y="0"/>
                </a:moveTo>
                <a:cubicBezTo>
                  <a:pt x="599281" y="254000"/>
                  <a:pt x="0" y="508000"/>
                  <a:pt x="160337" y="933450"/>
                </a:cubicBezTo>
                <a:cubicBezTo>
                  <a:pt x="320674" y="1358900"/>
                  <a:pt x="2160587" y="2552700"/>
                  <a:pt x="2160587" y="2552700"/>
                </a:cubicBezTo>
                <a:lnTo>
                  <a:pt x="2160587" y="2552700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4" grpId="0" animBg="1"/>
      <p:bldP spid="35" grpId="0" animBg="1"/>
      <p:bldP spid="43" grpId="0"/>
      <p:bldP spid="44" grpId="0"/>
      <p:bldP spid="46" grpId="0"/>
      <p:bldP spid="57" grpId="0"/>
      <p:bldP spid="58" grpId="0"/>
      <p:bldP spid="69" grpId="0"/>
      <p:bldP spid="70" grpId="0"/>
      <p:bldP spid="77" grpId="0"/>
      <p:bldP spid="78" grpId="0"/>
      <p:bldP spid="79" grpId="0"/>
      <p:bldP spid="42" grpId="0" animBg="1"/>
      <p:bldP spid="42" grpId="1" animBg="1"/>
      <p:bldP spid="45" grpId="0" animBg="1"/>
      <p:bldP spid="45" grpId="1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 Verifying Rules: Symbolic Execution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Pros</a:t>
            </a:r>
          </a:p>
          <a:p>
            <a:pPr lvl="1"/>
            <a:r>
              <a:rPr lang="en-US" altLang="zh-CN" dirty="0" smtClean="0"/>
              <a:t>No false positives</a:t>
            </a:r>
          </a:p>
          <a:p>
            <a:pPr lvl="1"/>
            <a:r>
              <a:rPr lang="en-US" altLang="zh-CN" dirty="0" smtClean="0"/>
              <a:t>Bounded verification</a:t>
            </a:r>
          </a:p>
          <a:p>
            <a:pPr lvl="1"/>
            <a:r>
              <a:rPr lang="en-US" altLang="zh-CN" dirty="0" smtClean="0"/>
              <a:t>Detect serious bugs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E.g.,</a:t>
            </a:r>
          </a:p>
          <a:p>
            <a:pPr lvl="1"/>
            <a:r>
              <a:rPr lang="en-US" altLang="zh-CN" dirty="0" smtClean="0"/>
              <a:t>[KLEE OSDI ‘08]</a:t>
            </a:r>
          </a:p>
          <a:p>
            <a:pPr lvl="1"/>
            <a:r>
              <a:rPr lang="en-US" altLang="zh-CN" dirty="0" smtClean="0"/>
              <a:t>[S2E ASPLOS ‘11]</a:t>
            </a:r>
          </a:p>
          <a:p>
            <a:pPr lvl="1"/>
            <a:r>
              <a:rPr lang="en-US" altLang="zh-CN" dirty="0" smtClean="0"/>
              <a:t>[</a:t>
            </a:r>
            <a:r>
              <a:rPr lang="en-US" altLang="zh-CN" dirty="0" err="1" smtClean="0"/>
              <a:t>DyTa</a:t>
            </a:r>
            <a:r>
              <a:rPr lang="en-US" altLang="zh-CN" dirty="0" smtClean="0"/>
              <a:t> ICSE ‘11]</a:t>
            </a:r>
          </a:p>
          <a:p>
            <a:pPr lvl="1"/>
            <a:r>
              <a:rPr lang="en-US" altLang="zh-CN" dirty="0" smtClean="0"/>
              <a:t>…</a:t>
            </a:r>
          </a:p>
        </p:txBody>
      </p:sp>
      <p:sp>
        <p:nvSpPr>
          <p:cNvPr id="96" name="灯片编号占位符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4786314" y="3978479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菱形 27"/>
          <p:cNvSpPr/>
          <p:nvPr/>
        </p:nvSpPr>
        <p:spPr>
          <a:xfrm>
            <a:off x="557213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664370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78631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菱形 33"/>
          <p:cNvSpPr/>
          <p:nvPr/>
        </p:nvSpPr>
        <p:spPr>
          <a:xfrm>
            <a:off x="5572132" y="3071810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643702" y="3978479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36" name="直接箭头连接符 35"/>
          <p:cNvCxnSpPr>
            <a:stCxn id="28" idx="2"/>
            <a:endCxn id="30" idx="0"/>
          </p:cNvCxnSpPr>
          <p:nvPr/>
        </p:nvCxnSpPr>
        <p:spPr>
          <a:xfrm rot="5400000">
            <a:off x="589360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8" idx="2"/>
            <a:endCxn id="29" idx="0"/>
          </p:cNvCxnSpPr>
          <p:nvPr/>
        </p:nvCxnSpPr>
        <p:spPr>
          <a:xfrm rot="16200000" flipH="1">
            <a:off x="682229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34" idx="2"/>
            <a:endCxn id="27" idx="0"/>
          </p:cNvCxnSpPr>
          <p:nvPr/>
        </p:nvCxnSpPr>
        <p:spPr>
          <a:xfrm rot="5400000">
            <a:off x="5904616" y="3310830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29" idx="2"/>
          </p:cNvCxnSpPr>
          <p:nvPr/>
        </p:nvCxnSpPr>
        <p:spPr>
          <a:xfrm rot="5400000">
            <a:off x="682229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30" idx="2"/>
          </p:cNvCxnSpPr>
          <p:nvPr/>
        </p:nvCxnSpPr>
        <p:spPr>
          <a:xfrm rot="16200000" flipH="1">
            <a:off x="589360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57213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1487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2945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1421" y="3143248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56396" y="3978479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049852" y="344763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35670" y="344763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6" name="直接箭头连接符 75"/>
          <p:cNvCxnSpPr>
            <a:stCxn id="34" idx="2"/>
            <a:endCxn id="35" idx="0"/>
          </p:cNvCxnSpPr>
          <p:nvPr/>
        </p:nvCxnSpPr>
        <p:spPr>
          <a:xfrm rot="16200000" flipH="1">
            <a:off x="6833310" y="3310830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956660" y="3978479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4985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83567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2" name="任意多边形 41"/>
          <p:cNvSpPr/>
          <p:nvPr/>
        </p:nvSpPr>
        <p:spPr>
          <a:xfrm>
            <a:off x="5429256" y="1590675"/>
            <a:ext cx="1071562" cy="2543175"/>
          </a:xfrm>
          <a:custGeom>
            <a:avLst/>
            <a:gdLst>
              <a:gd name="connsiteX0" fmla="*/ 1008062 w 1071562"/>
              <a:gd name="connsiteY0" fmla="*/ 0 h 2543175"/>
              <a:gd name="connsiteX1" fmla="*/ 7937 w 1071562"/>
              <a:gd name="connsiteY1" fmla="*/ 942975 h 2543175"/>
              <a:gd name="connsiteX2" fmla="*/ 1055687 w 1071562"/>
              <a:gd name="connsiteY2" fmla="*/ 1714500 h 2543175"/>
              <a:gd name="connsiteX3" fmla="*/ 103187 w 1071562"/>
              <a:gd name="connsiteY3" fmla="*/ 2543175 h 2543175"/>
              <a:gd name="connsiteX4" fmla="*/ 103187 w 1071562"/>
              <a:gd name="connsiteY4" fmla="*/ 2543175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1562" h="2543175">
                <a:moveTo>
                  <a:pt x="1008062" y="0"/>
                </a:moveTo>
                <a:cubicBezTo>
                  <a:pt x="504031" y="328612"/>
                  <a:pt x="0" y="657225"/>
                  <a:pt x="7937" y="942975"/>
                </a:cubicBezTo>
                <a:cubicBezTo>
                  <a:pt x="15874" y="1228725"/>
                  <a:pt x="1039812" y="1447800"/>
                  <a:pt x="1055687" y="1714500"/>
                </a:cubicBezTo>
                <a:cubicBezTo>
                  <a:pt x="1071562" y="1981200"/>
                  <a:pt x="103187" y="2543175"/>
                  <a:pt x="103187" y="2543175"/>
                </a:cubicBezTo>
                <a:lnTo>
                  <a:pt x="103187" y="2543175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任意多边形 44"/>
          <p:cNvSpPr/>
          <p:nvPr/>
        </p:nvSpPr>
        <p:spPr>
          <a:xfrm flipH="1">
            <a:off x="6715140" y="1600205"/>
            <a:ext cx="1000132" cy="2543175"/>
          </a:xfrm>
          <a:custGeom>
            <a:avLst/>
            <a:gdLst>
              <a:gd name="connsiteX0" fmla="*/ 1008062 w 1071562"/>
              <a:gd name="connsiteY0" fmla="*/ 0 h 2543175"/>
              <a:gd name="connsiteX1" fmla="*/ 7937 w 1071562"/>
              <a:gd name="connsiteY1" fmla="*/ 942975 h 2543175"/>
              <a:gd name="connsiteX2" fmla="*/ 1055687 w 1071562"/>
              <a:gd name="connsiteY2" fmla="*/ 1714500 h 2543175"/>
              <a:gd name="connsiteX3" fmla="*/ 103187 w 1071562"/>
              <a:gd name="connsiteY3" fmla="*/ 2543175 h 2543175"/>
              <a:gd name="connsiteX4" fmla="*/ 103187 w 1071562"/>
              <a:gd name="connsiteY4" fmla="*/ 2543175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1562" h="2543175">
                <a:moveTo>
                  <a:pt x="1008062" y="0"/>
                </a:moveTo>
                <a:cubicBezTo>
                  <a:pt x="504031" y="328612"/>
                  <a:pt x="0" y="657225"/>
                  <a:pt x="7937" y="942975"/>
                </a:cubicBezTo>
                <a:cubicBezTo>
                  <a:pt x="15874" y="1228725"/>
                  <a:pt x="1039812" y="1447800"/>
                  <a:pt x="1055687" y="1714500"/>
                </a:cubicBezTo>
                <a:cubicBezTo>
                  <a:pt x="1071562" y="1981200"/>
                  <a:pt x="103187" y="2543175"/>
                  <a:pt x="103187" y="2543175"/>
                </a:cubicBezTo>
                <a:lnTo>
                  <a:pt x="103187" y="2543175"/>
                </a:lnTo>
              </a:path>
            </a:pathLst>
          </a:cu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2" name="直接箭头连接符 31"/>
          <p:cNvCxnSpPr>
            <a:stCxn id="42" idx="0"/>
          </p:cNvCxnSpPr>
          <p:nvPr/>
        </p:nvCxnSpPr>
        <p:spPr>
          <a:xfrm flipH="1">
            <a:off x="5357818" y="1590675"/>
            <a:ext cx="1079500" cy="909631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6643702" y="1571612"/>
            <a:ext cx="1143008" cy="928694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Symbolic Execution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900618" cy="490063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Problem: path explosion</a:t>
            </a:r>
          </a:p>
          <a:p>
            <a:pPr lvl="1"/>
            <a:r>
              <a:rPr lang="en-US" altLang="zh-CN" dirty="0" smtClean="0"/>
              <a:t>Hard to explore all</a:t>
            </a:r>
          </a:p>
          <a:p>
            <a:pPr lvl="1"/>
            <a:r>
              <a:rPr lang="en-US" altLang="zh-CN" dirty="0" smtClean="0"/>
              <a:t>Heuristics: miss bugs</a:t>
            </a:r>
            <a:endParaRPr lang="zh-CN" altLang="en-US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96" name="灯片编号占位符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786314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菱形 31"/>
          <p:cNvSpPr/>
          <p:nvPr/>
        </p:nvSpPr>
        <p:spPr>
          <a:xfrm>
            <a:off x="557213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64370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478631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菱形 41"/>
          <p:cNvSpPr/>
          <p:nvPr/>
        </p:nvSpPr>
        <p:spPr>
          <a:xfrm>
            <a:off x="5572132" y="3071810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6858016" y="378619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菱形 46"/>
          <p:cNvSpPr/>
          <p:nvPr/>
        </p:nvSpPr>
        <p:spPr>
          <a:xfrm>
            <a:off x="5572132" y="428625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菱形 47"/>
          <p:cNvSpPr/>
          <p:nvPr/>
        </p:nvSpPr>
        <p:spPr>
          <a:xfrm>
            <a:off x="5572132" y="5286388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6643702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0" name="直接箭头连接符 49"/>
          <p:cNvCxnSpPr>
            <a:stCxn id="32" idx="2"/>
            <a:endCxn id="40" idx="0"/>
          </p:cNvCxnSpPr>
          <p:nvPr/>
        </p:nvCxnSpPr>
        <p:spPr>
          <a:xfrm rot="5400000">
            <a:off x="589360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>
            <a:stCxn id="32" idx="2"/>
            <a:endCxn id="33" idx="0"/>
          </p:cNvCxnSpPr>
          <p:nvPr/>
        </p:nvCxnSpPr>
        <p:spPr>
          <a:xfrm rot="16200000" flipH="1">
            <a:off x="682229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8" idx="2"/>
            <a:endCxn id="31" idx="0"/>
          </p:cNvCxnSpPr>
          <p:nvPr/>
        </p:nvCxnSpPr>
        <p:spPr>
          <a:xfrm rot="5400000">
            <a:off x="5904616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33" idx="2"/>
            <a:endCxn id="42" idx="0"/>
          </p:cNvCxnSpPr>
          <p:nvPr/>
        </p:nvCxnSpPr>
        <p:spPr>
          <a:xfrm rot="5400000">
            <a:off x="682229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40" idx="2"/>
            <a:endCxn id="42" idx="0"/>
          </p:cNvCxnSpPr>
          <p:nvPr/>
        </p:nvCxnSpPr>
        <p:spPr>
          <a:xfrm rot="16200000" flipH="1">
            <a:off x="589360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>
            <a:stCxn id="42" idx="2"/>
            <a:endCxn id="47" idx="0"/>
          </p:cNvCxnSpPr>
          <p:nvPr/>
        </p:nvCxnSpPr>
        <p:spPr>
          <a:xfrm rot="5400000">
            <a:off x="6215074" y="392906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7213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1487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945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00694" y="314324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))!=EOF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000760" y="4357694"/>
            <a:ext cx="1795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isprint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00892" y="378619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4" name="肘形连接符 40"/>
          <p:cNvCxnSpPr>
            <a:stCxn id="47" idx="3"/>
            <a:endCxn id="45" idx="2"/>
          </p:cNvCxnSpPr>
          <p:nvPr/>
        </p:nvCxnSpPr>
        <p:spPr>
          <a:xfrm flipV="1">
            <a:off x="7572396" y="4071942"/>
            <a:ext cx="142876" cy="464347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561421" y="5357826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956396" y="6193057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肘形连接符 40"/>
          <p:cNvCxnSpPr>
            <a:stCxn id="45" idx="0"/>
            <a:endCxn id="42" idx="3"/>
          </p:cNvCxnSpPr>
          <p:nvPr/>
        </p:nvCxnSpPr>
        <p:spPr>
          <a:xfrm rot="16200000" flipV="1">
            <a:off x="7411661" y="3482579"/>
            <a:ext cx="464347" cy="142876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335604" y="350043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1" name="肘形连接符 40"/>
          <p:cNvCxnSpPr>
            <a:stCxn id="42" idx="1"/>
            <a:endCxn id="48" idx="1"/>
          </p:cNvCxnSpPr>
          <p:nvPr/>
        </p:nvCxnSpPr>
        <p:spPr>
          <a:xfrm rot="10800000" flipV="1">
            <a:off x="5572132" y="3321843"/>
            <a:ext cx="1588" cy="2214578"/>
          </a:xfrm>
          <a:prstGeom prst="bentConnector3">
            <a:avLst>
              <a:gd name="adj1" fmla="val 14395466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72066" y="330476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43834" y="430489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35604" y="473352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49852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35670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1" name="肘形连接符 40"/>
          <p:cNvCxnSpPr>
            <a:stCxn id="47" idx="2"/>
            <a:endCxn id="82" idx="2"/>
          </p:cNvCxnSpPr>
          <p:nvPr/>
        </p:nvCxnSpPr>
        <p:spPr>
          <a:xfrm rot="5400000" flipH="1" flipV="1">
            <a:off x="7565548" y="3600748"/>
            <a:ext cx="192289" cy="2178859"/>
          </a:xfrm>
          <a:prstGeom prst="bentConnector3">
            <a:avLst>
              <a:gd name="adj1" fmla="val -118884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8429652" y="4308281"/>
            <a:ext cx="64294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8358214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c+=64;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4" name="肘形连接符 40"/>
          <p:cNvCxnSpPr>
            <a:stCxn id="82" idx="0"/>
            <a:endCxn id="45" idx="3"/>
          </p:cNvCxnSpPr>
          <p:nvPr/>
        </p:nvCxnSpPr>
        <p:spPr>
          <a:xfrm rot="16200000" flipV="1">
            <a:off x="8472219" y="4029376"/>
            <a:ext cx="379215" cy="178595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stCxn id="48" idx="2"/>
            <a:endCxn id="49" idx="0"/>
          </p:cNvCxnSpPr>
          <p:nvPr/>
        </p:nvCxnSpPr>
        <p:spPr>
          <a:xfrm rot="16200000" flipH="1">
            <a:off x="6833310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956660" y="6193057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4985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83567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500694" y="3000372"/>
            <a:ext cx="3571868" cy="214314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爆炸形 1 89"/>
          <p:cNvSpPr/>
          <p:nvPr/>
        </p:nvSpPr>
        <p:spPr>
          <a:xfrm>
            <a:off x="5429256" y="3714752"/>
            <a:ext cx="857256" cy="78581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5500694" y="3929066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BOMB!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40" grpId="0" animBg="1"/>
      <p:bldP spid="42" grpId="0" animBg="1"/>
      <p:bldP spid="45" grpId="0" animBg="1"/>
      <p:bldP spid="47" grpId="0" animBg="1"/>
      <p:bldP spid="48" grpId="0" animBg="1"/>
      <p:bldP spid="49" grpId="0" animBg="1"/>
      <p:bldP spid="56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8" grpId="0"/>
      <p:bldP spid="72" grpId="0"/>
      <p:bldP spid="73" grpId="0"/>
      <p:bldP spid="74" grpId="0"/>
      <p:bldP spid="75" grpId="0"/>
      <p:bldP spid="80" grpId="0"/>
      <p:bldP spid="82" grpId="0" animBg="1"/>
      <p:bldP spid="83" grpId="0"/>
      <p:bldP spid="86" grpId="0"/>
      <p:bldP spid="87" grpId="0"/>
      <p:bldP spid="88" grpId="0"/>
      <p:bldP spid="89" grpId="0" animBg="1"/>
      <p:bldP spid="90" grpId="0" animBg="1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Our Key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90063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Although the number of program paths is enormous, only a small portion of the paths are relevant to a checked rule</a:t>
            </a:r>
          </a:p>
        </p:txBody>
      </p:sp>
      <p:sp>
        <p:nvSpPr>
          <p:cNvPr id="96" name="灯片编号占位符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786314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菱形 31"/>
          <p:cNvSpPr/>
          <p:nvPr/>
        </p:nvSpPr>
        <p:spPr>
          <a:xfrm>
            <a:off x="557213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64370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478631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菱形 41"/>
          <p:cNvSpPr/>
          <p:nvPr/>
        </p:nvSpPr>
        <p:spPr>
          <a:xfrm>
            <a:off x="5572132" y="3071810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6858016" y="378619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菱形 46"/>
          <p:cNvSpPr/>
          <p:nvPr/>
        </p:nvSpPr>
        <p:spPr>
          <a:xfrm>
            <a:off x="5572132" y="428625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菱形 47"/>
          <p:cNvSpPr/>
          <p:nvPr/>
        </p:nvSpPr>
        <p:spPr>
          <a:xfrm>
            <a:off x="5572132" y="5286388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6643702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0" name="直接箭头连接符 49"/>
          <p:cNvCxnSpPr>
            <a:stCxn id="32" idx="2"/>
            <a:endCxn id="40" idx="0"/>
          </p:cNvCxnSpPr>
          <p:nvPr/>
        </p:nvCxnSpPr>
        <p:spPr>
          <a:xfrm rot="5400000">
            <a:off x="589360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>
            <a:stCxn id="32" idx="2"/>
            <a:endCxn id="33" idx="0"/>
          </p:cNvCxnSpPr>
          <p:nvPr/>
        </p:nvCxnSpPr>
        <p:spPr>
          <a:xfrm rot="16200000" flipH="1">
            <a:off x="682229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8" idx="2"/>
            <a:endCxn id="31" idx="0"/>
          </p:cNvCxnSpPr>
          <p:nvPr/>
        </p:nvCxnSpPr>
        <p:spPr>
          <a:xfrm rot="5400000">
            <a:off x="5904616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33" idx="2"/>
            <a:endCxn id="42" idx="0"/>
          </p:cNvCxnSpPr>
          <p:nvPr/>
        </p:nvCxnSpPr>
        <p:spPr>
          <a:xfrm rot="5400000">
            <a:off x="682229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40" idx="2"/>
            <a:endCxn id="42" idx="0"/>
          </p:cNvCxnSpPr>
          <p:nvPr/>
        </p:nvCxnSpPr>
        <p:spPr>
          <a:xfrm rot="16200000" flipH="1">
            <a:off x="589360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>
            <a:stCxn id="42" idx="2"/>
            <a:endCxn id="47" idx="0"/>
          </p:cNvCxnSpPr>
          <p:nvPr/>
        </p:nvCxnSpPr>
        <p:spPr>
          <a:xfrm rot="5400000">
            <a:off x="6215074" y="3929066"/>
            <a:ext cx="714380" cy="158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7213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1487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945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00694" y="314324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))!=EOF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91026" y="4357694"/>
            <a:ext cx="1795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isprint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00892" y="378619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4" name="肘形连接符 40"/>
          <p:cNvCxnSpPr>
            <a:stCxn id="47" idx="3"/>
            <a:endCxn id="45" idx="2"/>
          </p:cNvCxnSpPr>
          <p:nvPr/>
        </p:nvCxnSpPr>
        <p:spPr>
          <a:xfrm flipV="1">
            <a:off x="7572396" y="4071942"/>
            <a:ext cx="142876" cy="464347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561421" y="5357826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956396" y="6193057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肘形连接符 40"/>
          <p:cNvCxnSpPr>
            <a:stCxn id="45" idx="0"/>
            <a:endCxn id="42" idx="3"/>
          </p:cNvCxnSpPr>
          <p:nvPr/>
        </p:nvCxnSpPr>
        <p:spPr>
          <a:xfrm rot="16200000" flipV="1">
            <a:off x="7411661" y="3482579"/>
            <a:ext cx="464347" cy="142876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335604" y="350043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1" name="肘形连接符 40"/>
          <p:cNvCxnSpPr>
            <a:stCxn id="42" idx="1"/>
            <a:endCxn id="48" idx="1"/>
          </p:cNvCxnSpPr>
          <p:nvPr/>
        </p:nvCxnSpPr>
        <p:spPr>
          <a:xfrm rot="10800000" flipV="1">
            <a:off x="5572132" y="3321843"/>
            <a:ext cx="1588" cy="2214578"/>
          </a:xfrm>
          <a:prstGeom prst="bentConnector3">
            <a:avLst>
              <a:gd name="adj1" fmla="val 14395466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72066" y="330476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43834" y="430489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35604" y="473352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49852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35670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1" name="肘形连接符 40"/>
          <p:cNvCxnSpPr>
            <a:stCxn id="47" idx="2"/>
            <a:endCxn id="82" idx="2"/>
          </p:cNvCxnSpPr>
          <p:nvPr/>
        </p:nvCxnSpPr>
        <p:spPr>
          <a:xfrm rot="5400000" flipH="1" flipV="1">
            <a:off x="7565548" y="3600748"/>
            <a:ext cx="192289" cy="2178859"/>
          </a:xfrm>
          <a:prstGeom prst="bentConnector3">
            <a:avLst>
              <a:gd name="adj1" fmla="val -118884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8429652" y="4308281"/>
            <a:ext cx="64294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8358214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c+=64;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4" name="肘形连接符 40"/>
          <p:cNvCxnSpPr>
            <a:stCxn id="82" idx="0"/>
            <a:endCxn id="45" idx="3"/>
          </p:cNvCxnSpPr>
          <p:nvPr/>
        </p:nvCxnSpPr>
        <p:spPr>
          <a:xfrm rot="16200000" flipV="1">
            <a:off x="8472219" y="4029376"/>
            <a:ext cx="379215" cy="178595"/>
          </a:xfrm>
          <a:prstGeom prst="bentConnector2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stCxn id="48" idx="2"/>
            <a:endCxn id="49" idx="0"/>
          </p:cNvCxnSpPr>
          <p:nvPr/>
        </p:nvCxnSpPr>
        <p:spPr>
          <a:xfrm rot="16200000" flipH="1">
            <a:off x="6833310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956660" y="6193057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4985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83567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40" grpId="0" animBg="1"/>
      <p:bldP spid="42" grpId="0" animBg="1"/>
      <p:bldP spid="45" grpId="0" animBg="1"/>
      <p:bldP spid="47" grpId="0" animBg="1"/>
      <p:bldP spid="48" grpId="0" animBg="1"/>
      <p:bldP spid="49" grpId="0" animBg="1"/>
      <p:bldP spid="56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8" grpId="0"/>
      <p:bldP spid="72" grpId="0"/>
      <p:bldP spid="73" grpId="0"/>
      <p:bldP spid="74" grpId="0"/>
      <p:bldP spid="75" grpId="0"/>
      <p:bldP spid="80" grpId="0"/>
      <p:bldP spid="82" grpId="0" animBg="1"/>
      <p:bldP spid="82" grpId="1" animBg="1"/>
      <p:bldP spid="83" grpId="0"/>
      <p:bldP spid="86" grpId="0"/>
      <p:bldP spid="87" grpId="0"/>
      <p:bldP spid="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Our Key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90063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Although the number of program paths is enormous, only a small portion of the paths are relevant to a checked rule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Challenge: how to soundly prune paths?</a:t>
            </a:r>
          </a:p>
        </p:txBody>
      </p:sp>
      <p:sp>
        <p:nvSpPr>
          <p:cNvPr id="96" name="灯片编号占位符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786314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菱形 31"/>
          <p:cNvSpPr/>
          <p:nvPr/>
        </p:nvSpPr>
        <p:spPr>
          <a:xfrm>
            <a:off x="5572132" y="1428736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643702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4786314" y="2357430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菱形 41"/>
          <p:cNvSpPr/>
          <p:nvPr/>
        </p:nvSpPr>
        <p:spPr>
          <a:xfrm>
            <a:off x="5572132" y="3071810"/>
            <a:ext cx="2000264" cy="500066"/>
          </a:xfrm>
          <a:prstGeom prst="diamond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矩形 44"/>
          <p:cNvSpPr/>
          <p:nvPr/>
        </p:nvSpPr>
        <p:spPr>
          <a:xfrm>
            <a:off x="6858016" y="3786190"/>
            <a:ext cx="1714512" cy="285752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菱形 46"/>
          <p:cNvSpPr/>
          <p:nvPr/>
        </p:nvSpPr>
        <p:spPr>
          <a:xfrm>
            <a:off x="5572132" y="4286256"/>
            <a:ext cx="2000264" cy="500066"/>
          </a:xfrm>
          <a:prstGeom prst="diamond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菱形 47"/>
          <p:cNvSpPr/>
          <p:nvPr/>
        </p:nvSpPr>
        <p:spPr>
          <a:xfrm>
            <a:off x="5572132" y="5286388"/>
            <a:ext cx="2000264" cy="500066"/>
          </a:xfrm>
          <a:prstGeom prst="diamond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6643702" y="6193057"/>
            <a:ext cx="1714512" cy="285752"/>
          </a:xfrm>
          <a:prstGeom prst="rect">
            <a:avLst/>
          </a:prstGeom>
          <a:solidFill>
            <a:srgbClr val="FF999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50" name="直接箭头连接符 49"/>
          <p:cNvCxnSpPr>
            <a:stCxn id="32" idx="2"/>
            <a:endCxn id="40" idx="0"/>
          </p:cNvCxnSpPr>
          <p:nvPr/>
        </p:nvCxnSpPr>
        <p:spPr>
          <a:xfrm rot="5400000">
            <a:off x="5893603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>
            <a:stCxn id="32" idx="2"/>
            <a:endCxn id="33" idx="0"/>
          </p:cNvCxnSpPr>
          <p:nvPr/>
        </p:nvCxnSpPr>
        <p:spPr>
          <a:xfrm rot="16200000" flipH="1">
            <a:off x="6822297" y="167876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8" idx="2"/>
            <a:endCxn id="31" idx="0"/>
          </p:cNvCxnSpPr>
          <p:nvPr/>
        </p:nvCxnSpPr>
        <p:spPr>
          <a:xfrm rot="5400000">
            <a:off x="5904616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33" idx="2"/>
            <a:endCxn id="42" idx="0"/>
          </p:cNvCxnSpPr>
          <p:nvPr/>
        </p:nvCxnSpPr>
        <p:spPr>
          <a:xfrm rot="5400000">
            <a:off x="6822297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>
            <a:stCxn id="40" idx="2"/>
            <a:endCxn id="42" idx="0"/>
          </p:cNvCxnSpPr>
          <p:nvPr/>
        </p:nvCxnSpPr>
        <p:spPr>
          <a:xfrm rot="16200000" flipH="1">
            <a:off x="5893603" y="2393149"/>
            <a:ext cx="428628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>
            <a:stCxn id="42" idx="2"/>
            <a:endCxn id="47" idx="0"/>
          </p:cNvCxnSpPr>
          <p:nvPr/>
        </p:nvCxnSpPr>
        <p:spPr>
          <a:xfrm rot="5400000">
            <a:off x="6215074" y="3929066"/>
            <a:ext cx="714380" cy="1588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72132" y="1500174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(s,“-”)!=0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14876" y="2357430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s,“r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9454" y="2357430"/>
            <a:ext cx="1151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00694" y="3143248"/>
            <a:ext cx="2117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(c=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))!=EOF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91026" y="4357694"/>
            <a:ext cx="1795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isprint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00892" y="378619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(c);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4" name="肘形连接符 40"/>
          <p:cNvCxnSpPr>
            <a:stCxn id="47" idx="3"/>
            <a:endCxn id="45" idx="2"/>
          </p:cNvCxnSpPr>
          <p:nvPr/>
        </p:nvCxnSpPr>
        <p:spPr>
          <a:xfrm flipV="1">
            <a:off x="7572396" y="4071942"/>
            <a:ext cx="142876" cy="464347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561421" y="5357826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s[0]!=‘-’ || s[1]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956396" y="6193057"/>
            <a:ext cx="1258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zh-CN" sz="1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fp</a:t>
            </a:r>
            <a:r>
              <a:rPr lang="en-US" altLang="zh-CN" sz="1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1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7" name="肘形连接符 40"/>
          <p:cNvCxnSpPr>
            <a:stCxn id="45" idx="0"/>
            <a:endCxn id="42" idx="3"/>
          </p:cNvCxnSpPr>
          <p:nvPr/>
        </p:nvCxnSpPr>
        <p:spPr>
          <a:xfrm rot="16200000" flipV="1">
            <a:off x="7411661" y="3482579"/>
            <a:ext cx="464347" cy="142876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335604" y="350043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1" name="肘形连接符 40"/>
          <p:cNvCxnSpPr>
            <a:stCxn id="42" idx="1"/>
            <a:endCxn id="48" idx="1"/>
          </p:cNvCxnSpPr>
          <p:nvPr/>
        </p:nvCxnSpPr>
        <p:spPr>
          <a:xfrm rot="10800000" flipV="1">
            <a:off x="5572132" y="3321843"/>
            <a:ext cx="1588" cy="2214578"/>
          </a:xfrm>
          <a:prstGeom prst="bentConnector3">
            <a:avLst>
              <a:gd name="adj1" fmla="val 14395466"/>
            </a:avLst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072066" y="330476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43834" y="430489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35604" y="473352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49852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35670" y="5662214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1" name="肘形连接符 40"/>
          <p:cNvCxnSpPr>
            <a:stCxn id="47" idx="2"/>
            <a:endCxn id="82" idx="2"/>
          </p:cNvCxnSpPr>
          <p:nvPr/>
        </p:nvCxnSpPr>
        <p:spPr>
          <a:xfrm rot="5400000" flipH="1" flipV="1">
            <a:off x="7565548" y="3600748"/>
            <a:ext cx="192289" cy="2178859"/>
          </a:xfrm>
          <a:prstGeom prst="bentConnector3">
            <a:avLst>
              <a:gd name="adj1" fmla="val -118884"/>
            </a:avLst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8429652" y="4308281"/>
            <a:ext cx="642942" cy="285752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8358214" y="4286256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c+=64;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4" name="肘形连接符 40"/>
          <p:cNvCxnSpPr>
            <a:stCxn id="82" idx="0"/>
            <a:endCxn id="45" idx="3"/>
          </p:cNvCxnSpPr>
          <p:nvPr/>
        </p:nvCxnSpPr>
        <p:spPr>
          <a:xfrm rot="16200000" flipV="1">
            <a:off x="8472219" y="4029376"/>
            <a:ext cx="379215" cy="178595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stCxn id="48" idx="2"/>
            <a:endCxn id="49" idx="0"/>
          </p:cNvCxnSpPr>
          <p:nvPr/>
        </p:nvCxnSpPr>
        <p:spPr>
          <a:xfrm rot="16200000" flipH="1">
            <a:off x="6833310" y="5525408"/>
            <a:ext cx="406603" cy="92869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6956660" y="6193057"/>
            <a:ext cx="1044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exit(0);</a:t>
            </a:r>
            <a:endParaRPr lang="zh-CN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049852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835670" y="1804562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</a:t>
            </a:r>
            <a:endParaRPr lang="zh-CN" alt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500694" y="3000372"/>
            <a:ext cx="3571868" cy="214314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Rule-Directed Symbolic Execution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85860"/>
            <a:ext cx="8186766" cy="154304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Soundly prune redundant paths </a:t>
            </a:r>
            <a:r>
              <a:rPr lang="en-US" altLang="zh-CN" dirty="0" err="1" smtClean="0"/>
              <a:t>w.r.t</a:t>
            </a:r>
            <a:r>
              <a:rPr lang="en-US" altLang="zh-CN" dirty="0" smtClean="0"/>
              <a:t>. rules</a:t>
            </a:r>
          </a:p>
          <a:p>
            <a:pPr lvl="1"/>
            <a:r>
              <a:rPr lang="en-US" altLang="zh-CN" dirty="0" smtClean="0"/>
              <a:t>Explore one path, and statically peek into the off-the-path branches</a:t>
            </a:r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25" name="灯片编号占位符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28596" y="4214818"/>
            <a:ext cx="8186766" cy="22145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CN" sz="3200" dirty="0" smtClean="0"/>
              <a:t>Leverage a path slicing </a:t>
            </a:r>
            <a:r>
              <a:rPr lang="en-US" altLang="zh-CN" sz="3200" dirty="0" err="1" smtClean="0"/>
              <a:t>algo</a:t>
            </a:r>
            <a:r>
              <a:rPr lang="en-US" altLang="zh-CN" sz="3200" dirty="0" smtClean="0"/>
              <a:t> [PEREGRINE SOSP ‘11]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Integrated</a:t>
            </a:r>
            <a:r>
              <a:rPr kumimoji="0" lang="en-US" altLang="zh-CN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[KLEE OSDI ‘08]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3200" dirty="0" smtClean="0"/>
              <a:t>Can leverage powerful techniques in KLEE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3200" dirty="0" err="1" smtClean="0"/>
              <a:t>Builtin</a:t>
            </a:r>
            <a:r>
              <a:rPr lang="en-US" altLang="zh-CN" sz="3200" dirty="0" smtClean="0"/>
              <a:t> + user-written checkers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428596" y="31432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Woodpecker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Sneak Preview of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136 popular systems programs, 545K LOC</a:t>
            </a:r>
          </a:p>
          <a:p>
            <a:pPr lvl="1"/>
            <a:r>
              <a:rPr lang="en-US" altLang="zh-CN" dirty="0" err="1" smtClean="0"/>
              <a:t>coreutils</a:t>
            </a:r>
            <a:r>
              <a:rPr lang="en-US" altLang="zh-CN" dirty="0" smtClean="0"/>
              <a:t>, shadow, </a:t>
            </a:r>
            <a:r>
              <a:rPr lang="en-US" altLang="zh-CN" dirty="0" err="1" smtClean="0"/>
              <a:t>cvs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git</a:t>
            </a:r>
            <a:r>
              <a:rPr lang="en-US" altLang="zh-CN" dirty="0" smtClean="0"/>
              <a:t>, …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Five rule checkers</a:t>
            </a:r>
          </a:p>
          <a:p>
            <a:pPr lvl="1"/>
            <a:r>
              <a:rPr lang="en-US" altLang="zh-CN" dirty="0" smtClean="0"/>
              <a:t>Assert, </a:t>
            </a:r>
            <a:r>
              <a:rPr lang="en-US" altLang="zh-CN" dirty="0" err="1" smtClean="0"/>
              <a:t>MemLeak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OpenClose</a:t>
            </a:r>
            <a:r>
              <a:rPr lang="en-US" altLang="zh-CN" dirty="0" smtClean="0"/>
              <a:t>, File, </a:t>
            </a:r>
            <a:r>
              <a:rPr lang="en-US" altLang="zh-CN" dirty="0" err="1" smtClean="0"/>
              <a:t>DataLoss</a:t>
            </a:r>
            <a:endParaRPr lang="en-US" altLang="zh-CN" dirty="0" smtClean="0"/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Verified 3.4x more programs and 4.6x more paths than KLEE, for quick 1H runs. 17x more paths for 4H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Detected 113 bugs, including 10 serious data loss errors</a:t>
            </a:r>
          </a:p>
          <a:p>
            <a:pPr lvl="1"/>
            <a:r>
              <a:rPr lang="en-US" altLang="zh-CN" dirty="0" err="1" smtClean="0"/>
              <a:t>git</a:t>
            </a:r>
            <a:r>
              <a:rPr lang="en-US" altLang="zh-CN" dirty="0" smtClean="0"/>
              <a:t>: 7 (same pattern) confirmed (corrupting source repositories)</a:t>
            </a:r>
          </a:p>
          <a:p>
            <a:pPr lvl="1"/>
            <a:r>
              <a:rPr lang="en-US" altLang="zh-CN" dirty="0" err="1" smtClean="0"/>
              <a:t>useradd</a:t>
            </a:r>
            <a:r>
              <a:rPr lang="en-US" altLang="zh-CN" dirty="0" smtClean="0"/>
              <a:t>: 1 fix (missing /etc/default/</a:t>
            </a:r>
            <a:r>
              <a:rPr lang="en-US" altLang="zh-CN" dirty="0" err="1" smtClean="0"/>
              <a:t>useradd</a:t>
            </a:r>
            <a:r>
              <a:rPr lang="en-US" altLang="zh-CN" dirty="0" smtClean="0"/>
              <a:t> file)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5222</TotalTime>
  <Words>1070</Words>
  <PresentationFormat>全屏显示(4:3)</PresentationFormat>
  <Paragraphs>355</Paragraphs>
  <Slides>19</Slides>
  <Notes>19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Woodpecker: Verifying Systems Rules Using Rule-Directed Symbolic Execution</vt:lpstr>
      <vt:lpstr>Systems Programs Must Obey Rules</vt:lpstr>
      <vt:lpstr> Verifying Rules: Static Analysis</vt:lpstr>
      <vt:lpstr> Verifying Rules: Symbolic Execution</vt:lpstr>
      <vt:lpstr>Symbolic Execution (cont.)</vt:lpstr>
      <vt:lpstr>Our Key Insight</vt:lpstr>
      <vt:lpstr>Our Key Insight</vt:lpstr>
      <vt:lpstr>Rule-Directed Symbolic Execution</vt:lpstr>
      <vt:lpstr>Sneak Preview of Results</vt:lpstr>
      <vt:lpstr>Outline</vt:lpstr>
      <vt:lpstr>Example</vt:lpstr>
      <vt:lpstr>Recording an Execution Trace</vt:lpstr>
      <vt:lpstr>Challenges in Pruning Branches Soundly</vt:lpstr>
      <vt:lpstr>Pruning Irrelevant Paths Soundly</vt:lpstr>
      <vt:lpstr>Evaluation Setup</vt:lpstr>
      <vt:lpstr>1-hour Verification Results</vt:lpstr>
      <vt:lpstr># of Rule Violations Discovered</vt:lpstr>
      <vt:lpstr>Conclusion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Heming</dc:creator>
  <cp:lastModifiedBy>Heming</cp:lastModifiedBy>
  <cp:revision>771</cp:revision>
  <dcterms:created xsi:type="dcterms:W3CDTF">2013-03-09T19:09:52Z</dcterms:created>
  <dcterms:modified xsi:type="dcterms:W3CDTF">2013-04-08T21:33:44Z</dcterms:modified>
</cp:coreProperties>
</file>