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2"/>
  </p:sldMasterIdLst>
  <p:notesMasterIdLst>
    <p:notesMasterId r:id="rId18"/>
  </p:notesMasterIdLst>
  <p:sldIdLst>
    <p:sldId id="256" r:id="rId3"/>
    <p:sldId id="257" r:id="rId4"/>
    <p:sldId id="268" r:id="rId5"/>
    <p:sldId id="267" r:id="rId6"/>
    <p:sldId id="269" r:id="rId7"/>
    <p:sldId id="266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87621" autoAdjust="0"/>
  </p:normalViewPr>
  <p:slideViewPr>
    <p:cSldViewPr>
      <p:cViewPr varScale="1">
        <p:scale>
          <a:sx n="151" d="100"/>
          <a:sy n="151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4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10/6/19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2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10/6/19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8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606EA6-EFEA-4C30-9264-4F9291A5780D}" type="datetime1">
              <a:rPr kumimoji="0" lang="en-US" smtClean="0"/>
              <a:pPr/>
              <a:t>10/6/19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2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10/6/19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7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CF9F07-3BC7-4570-B054-79111B0A380C}" type="datetime1">
              <a:rPr kumimoji="0" lang="en-US" smtClean="0"/>
              <a:pPr/>
              <a:t>10/6/19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10/6/19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312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10/6/19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649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10/6/19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1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10/6/19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1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9A8198-4617-485E-9585-4840B69DBBA6}" type="datetime1">
              <a:rPr kumimoji="0" lang="en-US" smtClean="0"/>
              <a:pPr/>
              <a:t>10/6/19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10/6/19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237432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E4606EA6-EFEA-4C30-9264-4F9291A5780D}" type="datetime1">
              <a:rPr kumimoji="0" lang="en-US" smtClean="0"/>
              <a:pPr/>
              <a:t>10/6/19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355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57200" y="590550"/>
            <a:ext cx="8245162" cy="1106260"/>
          </a:xfrm>
        </p:spPr>
        <p:txBody>
          <a:bodyPr/>
          <a:lstStyle/>
          <a:p>
            <a:pPr algn="ctr"/>
            <a:r>
              <a:rPr lang="en-US" b="1" dirty="0"/>
              <a:t>Detecting foodborne disease outbreaks using social media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428783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Luis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Gravano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Mohip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Jorder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Fotis Psallidas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Alden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Quimby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Henri Stern,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Vipul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Rajeha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@Columbia University</a:t>
            </a: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Sharon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Balter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Cassandra Harrison, Kenya Murray, and 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Vasudha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Reddy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@Department of Health and Mental Hygiene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51" y="3790950"/>
            <a:ext cx="1078649" cy="1078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06111"/>
            <a:ext cx="3862226" cy="888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Twitter windbreak</a:t>
            </a:r>
          </a:p>
        </p:txBody>
      </p:sp>
      <p:cxnSp>
        <p:nvCxnSpPr>
          <p:cNvPr id="17" name="Straight Arrow Connector 16"/>
          <p:cNvCxnSpPr>
            <a:stCxn id="23" idx="2"/>
            <a:endCxn id="9" idx="0"/>
          </p:cNvCxnSpPr>
          <p:nvPr/>
        </p:nvCxnSpPr>
        <p:spPr>
          <a:xfrm>
            <a:off x="1257300" y="2025445"/>
            <a:ext cx="0" cy="54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57300" y="3028950"/>
            <a:ext cx="0" cy="54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33400" y="1568245"/>
            <a:ext cx="14478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Twitter API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257175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Feature Extractor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1681923"/>
            <a:ext cx="419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Accessed through public API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Spatial</a:t>
            </a:r>
            <a:r>
              <a:rPr lang="en-US" sz="120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Latitude = 40.67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Longitude = -73.94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Radius = 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Keywords (OR-semantics)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#</a:t>
            </a:r>
            <a:r>
              <a:rPr lang="en-US" sz="1200" dirty="0" err="1"/>
              <a:t>foodpoisoning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#</a:t>
            </a:r>
            <a:r>
              <a:rPr lang="en-US" sz="1200" dirty="0" err="1"/>
              <a:t>stomache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“food poison”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 “food poisoning”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stomach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vomit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puke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diarrhea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“the runs”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Temporal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Since last downloaded tweet id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7087" y="3575255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Twitter Sick Score Classifier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97" y="2001479"/>
            <a:ext cx="2762449" cy="14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Twitter windbreak</a:t>
            </a:r>
          </a:p>
        </p:txBody>
      </p:sp>
      <p:cxnSp>
        <p:nvCxnSpPr>
          <p:cNvPr id="17" name="Straight Arrow Connector 16"/>
          <p:cNvCxnSpPr>
            <a:stCxn id="23" idx="2"/>
            <a:endCxn id="9" idx="0"/>
          </p:cNvCxnSpPr>
          <p:nvPr/>
        </p:nvCxnSpPr>
        <p:spPr>
          <a:xfrm>
            <a:off x="1257300" y="2025445"/>
            <a:ext cx="0" cy="54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57300" y="3028950"/>
            <a:ext cx="0" cy="54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33400" y="1568245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Twitter API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2571750"/>
            <a:ext cx="14478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Feature Extractor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1452356"/>
            <a:ext cx="457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Tweet Expansion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Track conversations.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Expand user timeline 4 days back/forward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Scrape restaurant websites for twitter accounts</a:t>
            </a:r>
          </a:p>
          <a:p>
            <a:endParaRPr lang="en-US" dirty="0"/>
          </a:p>
          <a:p>
            <a:r>
              <a:rPr lang="en-US" sz="1200" dirty="0"/>
              <a:t>Note: tweets already contain the keywords we searched for.</a:t>
            </a:r>
          </a:p>
          <a:p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7087" y="3575255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Twitter Sick Score Classifier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181350"/>
            <a:ext cx="4038600" cy="1818389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50800" dist="63500" dir="27000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63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Twitter windbreak</a:t>
            </a:r>
          </a:p>
        </p:txBody>
      </p:sp>
      <p:cxnSp>
        <p:nvCxnSpPr>
          <p:cNvPr id="17" name="Straight Arrow Connector 16"/>
          <p:cNvCxnSpPr>
            <a:stCxn id="23" idx="2"/>
            <a:endCxn id="9" idx="0"/>
          </p:cNvCxnSpPr>
          <p:nvPr/>
        </p:nvCxnSpPr>
        <p:spPr>
          <a:xfrm>
            <a:off x="1257300" y="2025445"/>
            <a:ext cx="0" cy="54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57300" y="3028950"/>
            <a:ext cx="0" cy="54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33400" y="1568245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Twitter API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257175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Feature Extractor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9400" y="1452356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Training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DOPH of Chicago </a:t>
            </a:r>
            <a:r>
              <a:rPr lang="en-US" sz="1400" dirty="0"/>
              <a:t>(Many thanks)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DOHMH of 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Built C4.5 Decision Tree classifier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7087" y="3575255"/>
            <a:ext cx="14478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Twitter Sick Score Classifier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53559"/>
              </p:ext>
            </p:extLst>
          </p:nvPr>
        </p:nvGraphicFramePr>
        <p:xfrm>
          <a:off x="4038600" y="3028950"/>
          <a:ext cx="203200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Twitter</a:t>
                      </a:r>
                      <a:r>
                        <a:rPr lang="en-US" baseline="0" dirty="0" err="1"/>
                        <a:t>Sick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food poisoning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stomachache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nausea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9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AGGREGATOR – THE CHAIN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45677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Given the positive Yelp reviews, Twitter messages, and NYC 311 Complaints aggregate them </a:t>
            </a:r>
            <a:r>
              <a:rPr lang="en-US" b="1" dirty="0"/>
              <a:t>by restaurant.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427" y="2038350"/>
            <a:ext cx="73265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Known restaurant</a:t>
            </a:r>
          </a:p>
          <a:p>
            <a:r>
              <a:rPr lang="en-US" dirty="0"/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Scrapping of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Reverse geocode expanded tweets days back//Incubation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Bad results for chains (e.g., </a:t>
            </a:r>
            <a:r>
              <a:rPr lang="en-US" sz="1600" dirty="0" err="1"/>
              <a:t>StarBucks</a:t>
            </a:r>
            <a:r>
              <a:rPr lang="en-US" sz="1600" dirty="0"/>
              <a:t> only a few meters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Request Twitter users additional information (Twitter 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NYC 311 Complaints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Bing to reverse geocode the location and match to the Yelp restaurant catalog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Chains appear with multiple names. Use string matching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24400" y="1581150"/>
            <a:ext cx="3983707" cy="914400"/>
            <a:chOff x="26990711" y="11329495"/>
            <a:chExt cx="5372038" cy="12988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90711" y="11329495"/>
              <a:ext cx="5372038" cy="1298831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29350377" y="11720375"/>
              <a:ext cx="1461582" cy="179525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299577" y="12044035"/>
              <a:ext cx="597746" cy="165745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168698" y="12046575"/>
              <a:ext cx="1892807" cy="163205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9563736" y="12214065"/>
              <a:ext cx="780623" cy="15660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1582053"/>
            <a:ext cx="3998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Identified 7 outbreaks since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50-75 outbreaks per year in New York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~30 in NYC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287655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Real Outbreak: </a:t>
            </a:r>
            <a:r>
              <a:rPr lang="en-US" dirty="0"/>
              <a:t>Yelp review flagged on Dec 18,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Information extracted: </a:t>
            </a:r>
            <a:r>
              <a:rPr lang="en-US" dirty="0"/>
              <a:t>Possible salmonella, incident occurred on Dec 8, incubation period 1 day, 7 of 9 people affected.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DOHMH investigation: </a:t>
            </a:r>
            <a:r>
              <a:rPr lang="en-US" dirty="0"/>
              <a:t>Determined attendees were sick for 4 days with diarrhea, vomiting, nausea, and stomach cramps.</a:t>
            </a:r>
          </a:p>
        </p:txBody>
      </p:sp>
    </p:spTree>
    <p:extLst>
      <p:ext uri="{BB962C8B-B14F-4D97-AF65-F5344CB8AC3E}">
        <p14:creationId xmlns:p14="http://schemas.microsoft.com/office/powerpoint/2010/main" val="353979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352550"/>
            <a:ext cx="5943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8514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BACKGROUND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0500" y="3714750"/>
            <a:ext cx="4152900" cy="877824"/>
            <a:chOff x="6972300" y="7959173"/>
            <a:chExt cx="5883119" cy="109303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300" y="7959173"/>
              <a:ext cx="5883119" cy="1093039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Rounded Rectangle 11"/>
            <p:cNvSpPr/>
            <p:nvPr/>
          </p:nvSpPr>
          <p:spPr>
            <a:xfrm>
              <a:off x="8967975" y="8403318"/>
              <a:ext cx="1148216" cy="199829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942572" y="8790806"/>
              <a:ext cx="442687" cy="199829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714750"/>
            <a:ext cx="4213917" cy="877824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50800" dist="63500" dir="27000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66997" y="1504950"/>
            <a:ext cx="8241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Food Poisoning Deaths</a:t>
            </a:r>
            <a:r>
              <a:rPr lang="en-US" dirty="0"/>
              <a:t>: 3,000 per year in U.S. [CDC, 2014]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Foodborne Illness Factors</a:t>
            </a:r>
            <a:r>
              <a:rPr lang="en-US" dirty="0"/>
              <a:t>: Incubation period, number of people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Government Process</a:t>
            </a:r>
            <a:r>
              <a:rPr lang="en-US" dirty="0"/>
              <a:t>: NYC Dept. of Health and Mental Hygiene relies on complaints to initiate restaurant 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Problem</a:t>
            </a:r>
            <a:r>
              <a:rPr lang="en-US" dirty="0"/>
              <a:t>: People rarely file official complaints (~50 per week as of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57301" y="335743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YELP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7000" y="3345418"/>
            <a:ext cx="8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Twitter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423" y="2787157"/>
            <a:ext cx="102441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Restaurant</a:t>
            </a:r>
          </a:p>
          <a:p>
            <a:r>
              <a:rPr lang="en-US" sz="1400" dirty="0">
                <a:latin typeface="Garamond"/>
                <a:cs typeface="Garamond"/>
              </a:rPr>
              <a:t>Chain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9166" y="2779366"/>
            <a:ext cx="961318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Location</a:t>
            </a:r>
          </a:p>
          <a:p>
            <a:r>
              <a:rPr lang="en-US" sz="1400" dirty="0">
                <a:latin typeface="Garamond"/>
                <a:cs typeface="Garamond"/>
              </a:rPr>
              <a:t>Reference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1" y="1581150"/>
            <a:ext cx="973012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Key Word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20230" y="1700081"/>
            <a:ext cx="3549648" cy="768040"/>
            <a:chOff x="5570203" y="19708984"/>
            <a:chExt cx="4699040" cy="11434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0203" y="19708984"/>
              <a:ext cx="4699040" cy="1143433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7560429" y="20078700"/>
              <a:ext cx="845073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058314" y="20348085"/>
              <a:ext cx="698407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773991" y="20355384"/>
              <a:ext cx="477021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5872901" y="2223945"/>
            <a:ext cx="0" cy="571985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6442828" y="2043000"/>
            <a:ext cx="0" cy="75293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8" idx="0"/>
          </p:cNvCxnSpPr>
          <p:nvPr/>
        </p:nvCxnSpPr>
        <p:spPr>
          <a:xfrm flipH="1">
            <a:off x="6579051" y="2228848"/>
            <a:ext cx="688057" cy="56708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0410" y="2795930"/>
            <a:ext cx="136935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Temporal Statement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5442" y="2795930"/>
            <a:ext cx="76721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Key Word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2435" y="1581150"/>
            <a:ext cx="1552669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Assumed Sick Date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400" y="4701331"/>
            <a:ext cx="1088187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Key Word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1309" y="4701331"/>
            <a:ext cx="1602136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Assumed Sick Date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3956" y="2779366"/>
            <a:ext cx="11704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Garamond"/>
                <a:cs typeface="Garamond"/>
              </a:rPr>
              <a:t>Data</a:t>
            </a:r>
          </a:p>
          <a:p>
            <a:r>
              <a:rPr lang="en-US" sz="1400" b="1" dirty="0">
                <a:solidFill>
                  <a:srgbClr val="FF0000"/>
                </a:solidFill>
                <a:latin typeface="Garamond"/>
                <a:cs typeface="Garamond"/>
              </a:rPr>
              <a:t>Integration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620230" y="3425925"/>
            <a:ext cx="3559815" cy="863762"/>
            <a:chOff x="5466408" y="19540015"/>
            <a:chExt cx="4712499" cy="12859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6408" y="19540015"/>
              <a:ext cx="4712499" cy="1285940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5877278" y="20441602"/>
              <a:ext cx="1646808" cy="27440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Arrow Connector 25"/>
          <p:cNvCxnSpPr>
            <a:stCxn id="25" idx="2"/>
          </p:cNvCxnSpPr>
          <p:nvPr/>
        </p:nvCxnSpPr>
        <p:spPr>
          <a:xfrm>
            <a:off x="5552599" y="4215832"/>
            <a:ext cx="0" cy="485499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20383" y="4701331"/>
            <a:ext cx="623217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Slang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85800" y="1928834"/>
            <a:ext cx="3827804" cy="655956"/>
            <a:chOff x="644941" y="17892339"/>
            <a:chExt cx="4456645" cy="758090"/>
          </a:xfrm>
        </p:grpSpPr>
        <p:pic>
          <p:nvPicPr>
            <p:cNvPr id="29" name="Picture 28" descr="Screen Shot 2014-05-01 at 2.33.08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41" y="17892339"/>
              <a:ext cx="4456645" cy="758090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Rounded Rectangle 29"/>
            <p:cNvSpPr/>
            <p:nvPr/>
          </p:nvSpPr>
          <p:spPr>
            <a:xfrm>
              <a:off x="1887902" y="18263665"/>
              <a:ext cx="477021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642843" y="18124210"/>
              <a:ext cx="929580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893493" y="17983399"/>
              <a:ext cx="358393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152874" y="18124210"/>
              <a:ext cx="961643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4" name="Straight Arrow Connector 33"/>
          <p:cNvCxnSpPr>
            <a:stCxn id="33" idx="2"/>
          </p:cNvCxnSpPr>
          <p:nvPr/>
        </p:nvCxnSpPr>
        <p:spPr>
          <a:xfrm>
            <a:off x="1535040" y="2251306"/>
            <a:ext cx="826617" cy="528059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67824" y="2250133"/>
            <a:ext cx="271058" cy="529233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981200" y="1845473"/>
            <a:ext cx="0" cy="395053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822338" y="1788902"/>
            <a:ext cx="0" cy="20834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974356" y="3428103"/>
            <a:ext cx="3535504" cy="1060430"/>
            <a:chOff x="639985" y="19088100"/>
            <a:chExt cx="4680316" cy="157873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985" y="19088100"/>
              <a:ext cx="4680316" cy="1578733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0" name="Rounded Rectangle 39"/>
            <p:cNvSpPr/>
            <p:nvPr/>
          </p:nvSpPr>
          <p:spPr>
            <a:xfrm>
              <a:off x="4064810" y="19132304"/>
              <a:ext cx="1186563" cy="48463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893336" y="20191444"/>
              <a:ext cx="747693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38595" y="19963664"/>
              <a:ext cx="487224" cy="15489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07741" y="19133036"/>
              <a:ext cx="3225731" cy="267856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3268835" y="4120257"/>
            <a:ext cx="0" cy="581074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12569" y="4263798"/>
            <a:ext cx="8261" cy="437533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657683" y="3130811"/>
            <a:ext cx="0" cy="32747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" idx="2"/>
          </p:cNvCxnSpPr>
          <p:nvPr/>
        </p:nvCxnSpPr>
        <p:spPr>
          <a:xfrm flipH="1" flipV="1">
            <a:off x="2504633" y="3310377"/>
            <a:ext cx="140168" cy="15570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3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desiderata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29762"/>
            <a:ext cx="8534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Integrate heterogeneous social media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Extract needles from high volume and rate streams of haystacks.</a:t>
            </a:r>
          </a:p>
          <a:p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Entity-Centric: Aggregate relevant social media documents by entities </a:t>
            </a:r>
          </a:p>
          <a:p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Overall goal: Present precise </a:t>
            </a:r>
            <a:r>
              <a:rPr lang="en-US" sz="2300" b="1" dirty="0">
                <a:solidFill>
                  <a:srgbClr val="FF0000"/>
                </a:solidFill>
              </a:rPr>
              <a:t>actionable information </a:t>
            </a:r>
            <a:r>
              <a:rPr lang="en-US" sz="2300" b="1" dirty="0"/>
              <a:t>in real-time</a:t>
            </a:r>
          </a:p>
        </p:txBody>
      </p:sp>
    </p:spTree>
    <p:extLst>
      <p:ext uri="{BB962C8B-B14F-4D97-AF65-F5344CB8AC3E}">
        <p14:creationId xmlns:p14="http://schemas.microsoft.com/office/powerpoint/2010/main" val="290073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Desiderata </a:t>
            </a:r>
            <a:br>
              <a:rPr lang="en-US" sz="3200" b="1" dirty="0"/>
            </a:br>
            <a:r>
              <a:rPr lang="en-US" sz="3200" b="1" dirty="0" err="1"/>
              <a:t>DetectING</a:t>
            </a:r>
            <a:r>
              <a:rPr lang="en-US" sz="3200" b="1" dirty="0"/>
              <a:t> disease outbreaks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895" y="1352550"/>
            <a:ext cx="855570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Integrate heterogeneous social media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Yelp, Twitter, and NYC 311 Complaints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Extract needles from high volume and rate streams of haystacks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Feature extraction (e.g., keywords, conversations, restaurant chains, and temporal statements)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Document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Entity-Centric: Aggregate relevant social media documents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Aggregate positive social documents (Yelp Reviews, Tweets, NYC 311 Complaints) by restaurants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Overall goal: Present precise </a:t>
            </a:r>
            <a:r>
              <a:rPr lang="en-US" b="1" dirty="0">
                <a:solidFill>
                  <a:srgbClr val="FF0000"/>
                </a:solidFill>
              </a:rPr>
              <a:t>actionable information </a:t>
            </a:r>
            <a:r>
              <a:rPr lang="en-US" b="1" dirty="0"/>
              <a:t>in real-time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Ranking of potential restaurant to investigate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Human in the loop</a:t>
            </a:r>
          </a:p>
        </p:txBody>
      </p:sp>
    </p:spTree>
    <p:extLst>
      <p:ext uri="{BB962C8B-B14F-4D97-AF65-F5344CB8AC3E}">
        <p14:creationId xmlns:p14="http://schemas.microsoft.com/office/powerpoint/2010/main" val="15387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611301"/>
            <a:ext cx="8272212" cy="7412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Proposed approach</a:t>
            </a:r>
            <a:br>
              <a:rPr lang="en-US" sz="3200" b="1" dirty="0"/>
            </a:br>
            <a:r>
              <a:rPr lang="en-US" sz="3200" b="1" dirty="0"/>
              <a:t>End-to-end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428750"/>
            <a:ext cx="5715000" cy="3770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82" y="1557752"/>
            <a:ext cx="2875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Main idea: </a:t>
            </a:r>
          </a:p>
          <a:p>
            <a:endParaRPr lang="en-US" b="1" dirty="0"/>
          </a:p>
          <a:p>
            <a:pPr algn="ctr"/>
            <a:r>
              <a:rPr lang="en-US" dirty="0"/>
              <a:t>Signals from each social media source in isolation.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Collectively, combine the signals to strengthen the decision.</a:t>
            </a:r>
          </a:p>
        </p:txBody>
      </p:sp>
    </p:spTree>
    <p:extLst>
      <p:ext uri="{BB962C8B-B14F-4D97-AF65-F5344CB8AC3E}">
        <p14:creationId xmlns:p14="http://schemas.microsoft.com/office/powerpoint/2010/main" val="21005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Yelp windbreak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1581150"/>
            <a:ext cx="14478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Yelp Review Feed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3400" y="257175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Feature Extractor</a:t>
            </a:r>
          </a:p>
        </p:txBody>
      </p:sp>
      <p:cxnSp>
        <p:nvCxnSpPr>
          <p:cNvPr id="17" name="Straight Arrow Connector 16"/>
          <p:cNvCxnSpPr>
            <a:stCxn id="7" idx="2"/>
            <a:endCxn id="15" idx="0"/>
          </p:cNvCxnSpPr>
          <p:nvPr/>
        </p:nvCxnSpPr>
        <p:spPr>
          <a:xfrm>
            <a:off x="1257300" y="203835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3400" y="3575255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Yelp Sick Score Classifier</a:t>
            </a:r>
          </a:p>
        </p:txBody>
      </p: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1257300" y="3028950"/>
            <a:ext cx="0" cy="54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52800" y="1681923"/>
            <a:ext cx="41910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Daily provided by YELP </a:t>
            </a:r>
            <a:r>
              <a:rPr lang="en-US" sz="1200" dirty="0"/>
              <a:t>(Many Thanks)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Contains reviews about restaurants from the NY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37,100</a:t>
            </a:r>
            <a:r>
              <a:rPr lang="en-US" sz="1200" dirty="0"/>
              <a:t> </a:t>
            </a:r>
            <a:r>
              <a:rPr lang="en-US" b="1" dirty="0"/>
              <a:t>restaurants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320</a:t>
            </a:r>
            <a:r>
              <a:rPr lang="en-US" sz="2400" dirty="0"/>
              <a:t> </a:t>
            </a:r>
            <a:r>
              <a:rPr lang="en-US" sz="1600" b="1" dirty="0"/>
              <a:t>types</a:t>
            </a:r>
            <a:r>
              <a:rPr lang="en-US" sz="1600" dirty="0"/>
              <a:t> </a:t>
            </a:r>
            <a:r>
              <a:rPr lang="en-US" sz="1200" dirty="0"/>
              <a:t>of restaurants (e.g., </a:t>
            </a:r>
            <a:r>
              <a:rPr lang="en-US" sz="1200" dirty="0" err="1"/>
              <a:t>Etnic</a:t>
            </a:r>
            <a:r>
              <a:rPr lang="en-US" sz="1200" dirty="0"/>
              <a:t> Food, Spanish, Gelato)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2,019,737 reviews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050" dirty="0"/>
              <a:t>* Statistics as of 10/02/2014</a:t>
            </a:r>
          </a:p>
        </p:txBody>
      </p:sp>
    </p:spTree>
    <p:extLst>
      <p:ext uri="{BB962C8B-B14F-4D97-AF65-F5344CB8AC3E}">
        <p14:creationId xmlns:p14="http://schemas.microsoft.com/office/powerpoint/2010/main" val="193307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Yelp windbreak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3400" y="2571750"/>
            <a:ext cx="14478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Feature Extractor</a:t>
            </a:r>
          </a:p>
        </p:txBody>
      </p:sp>
      <p:cxnSp>
        <p:nvCxnSpPr>
          <p:cNvPr id="17" name="Straight Arrow Connector 16"/>
          <p:cNvCxnSpPr>
            <a:endCxn id="15" idx="0"/>
          </p:cNvCxnSpPr>
          <p:nvPr/>
        </p:nvCxnSpPr>
        <p:spPr>
          <a:xfrm>
            <a:off x="1257300" y="203835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3400" y="3575255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Yelp Sick Score Classifier</a:t>
            </a:r>
          </a:p>
        </p:txBody>
      </p: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1257300" y="3028950"/>
            <a:ext cx="0" cy="54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52800" y="1681923"/>
            <a:ext cx="4191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dirty="0">
                <a:cs typeface="Garamond"/>
              </a:rPr>
              <a:t>Tokenization (N-gram/Word Tokenization) of text for number of people affected and incubation period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dirty="0">
                <a:cs typeface="Garamond"/>
              </a:rPr>
              <a:t>Doc length normalization, no </a:t>
            </a:r>
            <a:r>
              <a:rPr lang="en-US" dirty="0" err="1">
                <a:cs typeface="Garamond"/>
              </a:rPr>
              <a:t>stopwords</a:t>
            </a:r>
            <a:r>
              <a:rPr lang="en-US" dirty="0">
                <a:cs typeface="Garamond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3400" y="1568245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Yelp Review Feed</a:t>
            </a:r>
          </a:p>
        </p:txBody>
      </p:sp>
    </p:spTree>
    <p:extLst>
      <p:ext uri="{BB962C8B-B14F-4D97-AF65-F5344CB8AC3E}">
        <p14:creationId xmlns:p14="http://schemas.microsoft.com/office/powerpoint/2010/main" val="349252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Yelp windbreak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57300" y="203835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3400" y="3575255"/>
            <a:ext cx="14478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Yelp Sick Score Classifier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57300" y="3028950"/>
            <a:ext cx="0" cy="54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1387809"/>
            <a:ext cx="60960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>
                <a:cs typeface="Garamond"/>
              </a:rPr>
              <a:t>Combination of three classifiers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b="1" dirty="0" err="1">
                <a:cs typeface="Garamond"/>
              </a:rPr>
              <a:t>YelpSick</a:t>
            </a:r>
            <a:r>
              <a:rPr lang="en-US" sz="1200" b="1" dirty="0">
                <a:cs typeface="Garamond"/>
              </a:rPr>
              <a:t> </a:t>
            </a:r>
            <a:r>
              <a:rPr lang="en-US" sz="1200" dirty="0">
                <a:cs typeface="Garamond"/>
              </a:rPr>
              <a:t>(</a:t>
            </a:r>
            <a:r>
              <a:rPr lang="en-US" sz="1200" dirty="0" err="1">
                <a:cs typeface="Garamond"/>
              </a:rPr>
              <a:t>SimpleCart</a:t>
            </a:r>
            <a:r>
              <a:rPr lang="en-US" sz="1200" dirty="0">
                <a:cs typeface="Garamond"/>
              </a:rPr>
              <a:t>): </a:t>
            </a:r>
          </a:p>
          <a:p>
            <a:pPr marL="742950" lvl="1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cs typeface="Garamond"/>
              </a:rPr>
              <a:t>Sickness-related keywords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b="1" dirty="0" err="1">
                <a:cs typeface="Garamond"/>
              </a:rPr>
              <a:t>YelpIncubation</a:t>
            </a:r>
            <a:r>
              <a:rPr lang="en-US" sz="1200" b="1" dirty="0">
                <a:cs typeface="Garamond"/>
              </a:rPr>
              <a:t> </a:t>
            </a:r>
            <a:r>
              <a:rPr lang="en-US" sz="1200" dirty="0">
                <a:cs typeface="Garamond"/>
              </a:rPr>
              <a:t>(</a:t>
            </a:r>
            <a:r>
              <a:rPr lang="en-US" sz="1200" dirty="0" err="1">
                <a:cs typeface="Garamond"/>
              </a:rPr>
              <a:t>ADtree</a:t>
            </a:r>
            <a:r>
              <a:rPr lang="en-US" sz="1200" dirty="0">
                <a:cs typeface="Garamond"/>
              </a:rPr>
              <a:t>)</a:t>
            </a:r>
          </a:p>
          <a:p>
            <a:pPr marL="742950" lvl="1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cs typeface="Garamond"/>
              </a:rPr>
              <a:t>Temporal statements in keyword form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b="1" dirty="0" err="1">
                <a:cs typeface="Garamond"/>
              </a:rPr>
              <a:t>YelpPeople</a:t>
            </a:r>
            <a:r>
              <a:rPr lang="en-US" sz="1200" b="1" dirty="0">
                <a:cs typeface="Garamond"/>
              </a:rPr>
              <a:t> </a:t>
            </a:r>
            <a:r>
              <a:rPr lang="en-US" sz="1200" dirty="0">
                <a:cs typeface="Garamond"/>
              </a:rPr>
              <a:t>(Part): </a:t>
            </a:r>
          </a:p>
          <a:p>
            <a:pPr marL="742950" lvl="1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cs typeface="Garamond"/>
              </a:rPr>
              <a:t>Multiple people affected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200" b="1" dirty="0">
                <a:cs typeface="Garamond"/>
              </a:rPr>
              <a:t>	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3400" y="1568245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Yelp Review Feed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257175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Feature Extractor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50099"/>
              </p:ext>
            </p:extLst>
          </p:nvPr>
        </p:nvGraphicFramePr>
        <p:xfrm>
          <a:off x="2743200" y="3638550"/>
          <a:ext cx="609600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YelpSick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YelpIncubation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YelpPeople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friends and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food poisoning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 and 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stomach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6891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0</TotalTime>
  <Words>713</Words>
  <Application>Microsoft Macintosh PowerPoint</Application>
  <PresentationFormat>On-screen Show (16:9)</PresentationFormat>
  <Paragraphs>164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Wingdings</vt:lpstr>
      <vt:lpstr>Wingdings 2</vt:lpstr>
      <vt:lpstr>Dividend</vt:lpstr>
      <vt:lpstr>Detecting foodborne disease outbreaks using social media</vt:lpstr>
      <vt:lpstr>BACKGROUND</vt:lpstr>
      <vt:lpstr>EXAMPLES</vt:lpstr>
      <vt:lpstr>desiderata</vt:lpstr>
      <vt:lpstr>Desiderata  DetectING disease outbreaks</vt:lpstr>
      <vt:lpstr>Proposed approach End-to-end</vt:lpstr>
      <vt:lpstr>Yelp windbreak</vt:lpstr>
      <vt:lpstr>Yelp windbreak</vt:lpstr>
      <vt:lpstr>Yelp windbreak</vt:lpstr>
      <vt:lpstr>Twitter windbreak</vt:lpstr>
      <vt:lpstr>Twitter windbreak</vt:lpstr>
      <vt:lpstr>Twitter windbreak</vt:lpstr>
      <vt:lpstr>AGGREGATOR – THE CHAIN PROBLEM</vt:lpstr>
      <vt:lpstr>results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2014-10-02T02:44:36Z</dcterms:created>
  <dcterms:modified xsi:type="dcterms:W3CDTF">2019-10-06T17:56:49Z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