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97" r:id="rId2"/>
    <p:sldId id="259" r:id="rId3"/>
    <p:sldId id="287" r:id="rId4"/>
    <p:sldId id="294" r:id="rId5"/>
    <p:sldId id="278" r:id="rId6"/>
    <p:sldId id="290" r:id="rId7"/>
    <p:sldId id="332" r:id="rId8"/>
    <p:sldId id="567" r:id="rId9"/>
    <p:sldId id="568" r:id="rId10"/>
    <p:sldId id="574" r:id="rId11"/>
    <p:sldId id="373" r:id="rId12"/>
    <p:sldId id="375" r:id="rId13"/>
    <p:sldId id="263" r:id="rId14"/>
    <p:sldId id="376" r:id="rId15"/>
    <p:sldId id="576" r:id="rId16"/>
    <p:sldId id="381" r:id="rId17"/>
    <p:sldId id="579" r:id="rId18"/>
    <p:sldId id="440" r:id="rId19"/>
    <p:sldId id="581" r:id="rId20"/>
    <p:sldId id="575" r:id="rId21"/>
    <p:sldId id="5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A433"/>
    <a:srgbClr val="55BB82"/>
    <a:srgbClr val="4AAFEA"/>
    <a:srgbClr val="02AEEB"/>
    <a:srgbClr val="D1DFEF"/>
    <a:srgbClr val="015493"/>
    <a:srgbClr val="F2F2F2"/>
    <a:srgbClr val="4C81AD"/>
    <a:srgbClr val="E2B0F0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8"/>
    <p:restoredTop sz="86263"/>
  </p:normalViewPr>
  <p:slideViewPr>
    <p:cSldViewPr snapToGrid="0" snapToObjects="1">
      <p:cViewPr varScale="1">
        <p:scale>
          <a:sx n="100" d="100"/>
          <a:sy n="100" d="100"/>
        </p:scale>
        <p:origin x="13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C06B0-8974-F34F-9899-6DB47976F466}" type="datetimeFigureOut">
              <a:rPr lang="en-US" smtClean="0"/>
              <a:t>9/18/18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3C775-4ABC-2F45-A809-1792EC20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1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C775-4ABC-2F45-A809-1792EC2018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36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C775-4ABC-2F45-A809-1792EC2018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85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C775-4ABC-2F45-A809-1792EC2018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46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C775-4ABC-2F45-A809-1792EC2018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09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C775-4ABC-2F45-A809-1792EC2018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41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3C775-4ABC-2F45-A809-1792EC2018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06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3C775-4ABC-2F45-A809-1792EC2018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66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8B3D9-4175-6541-BC0B-BB66B59166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28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3C775-4ABC-2F45-A809-1792EC2018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67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8B3D9-4175-6541-BC0B-BB66B59166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00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8B3D9-4175-6541-BC0B-BB66B59166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5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8B3D9-4175-6541-BC0B-BB66B59166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96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8B3D9-4175-6541-BC0B-BB66B59166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25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8B3D9-4175-6541-BC0B-BB66B59166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1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3C775-4ABC-2F45-A809-1792EC2018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04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3C775-4ABC-2F45-A809-1792EC2018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24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3C775-4ABC-2F45-A809-1792EC2018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79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064C-93DB-8246-B053-D0B083AEA0D1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2BB5-2FA2-CF4C-B587-EDC441CE1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14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064C-93DB-8246-B053-D0B083AEA0D1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2BB5-2FA2-CF4C-B587-EDC441CE1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6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064C-93DB-8246-B053-D0B083AEA0D1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2BB5-2FA2-CF4C-B587-EDC441CE1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064C-93DB-8246-B053-D0B083AEA0D1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2BB5-2FA2-CF4C-B587-EDC441CE1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064C-93DB-8246-B053-D0B083AEA0D1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2BB5-2FA2-CF4C-B587-EDC441CE1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3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064C-93DB-8246-B053-D0B083AEA0D1}" type="datetimeFigureOut">
              <a:rPr lang="en-US" smtClean="0"/>
              <a:t>9/18/18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2BB5-2FA2-CF4C-B587-EDC441CE1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2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064C-93DB-8246-B053-D0B083AEA0D1}" type="datetimeFigureOut">
              <a:rPr lang="en-US" smtClean="0"/>
              <a:t>9/18/18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2BB5-2FA2-CF4C-B587-EDC441CE1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4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064C-93DB-8246-B053-D0B083AEA0D1}" type="datetimeFigureOut">
              <a:rPr lang="en-US" smtClean="0"/>
              <a:t>9/18/18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2BB5-2FA2-CF4C-B587-EDC441CE1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064C-93DB-8246-B053-D0B083AEA0D1}" type="datetimeFigureOut">
              <a:rPr lang="en-US" smtClean="0"/>
              <a:t>9/18/18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2BB5-2FA2-CF4C-B587-EDC441CE1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5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064C-93DB-8246-B053-D0B083AEA0D1}" type="datetimeFigureOut">
              <a:rPr lang="en-US" smtClean="0"/>
              <a:t>9/18/18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2BB5-2FA2-CF4C-B587-EDC441CE1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064C-93DB-8246-B053-D0B083AEA0D1}" type="datetimeFigureOut">
              <a:rPr lang="en-US" smtClean="0"/>
              <a:t>9/18/18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2BB5-2FA2-CF4C-B587-EDC441CE1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5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5064C-93DB-8246-B053-D0B083AEA0D1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92BB5-2FA2-CF4C-B587-EDC441CE1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3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png"/><Relationship Id="rId9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rgbClr val="F2F2F2"/>
            </a:gs>
            <a:gs pos="100000">
              <a:schemeClr val="tx2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70584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venir" panose="02000503020000020003" pitchFamily="2" charset="0"/>
                <a:ea typeface="Gill Sans" charset="0"/>
                <a:cs typeface="Gill Sans" charset="0"/>
              </a:rPr>
              <a:t>SMOKE: Fine-Grained Provenance Capture</a:t>
            </a:r>
          </a:p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venir" panose="02000503020000020003" pitchFamily="2" charset="0"/>
                <a:ea typeface="Gill Sans" charset="0"/>
                <a:cs typeface="Gill Sans" charset="0"/>
              </a:rPr>
              <a:t>at Interactive Speed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269E3C7-9920-F445-AD49-0F1F2B1619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3" t="4982" r="11927" b="13246"/>
          <a:stretch/>
        </p:blipFill>
        <p:spPr>
          <a:xfrm>
            <a:off x="984360" y="4614120"/>
            <a:ext cx="2549101" cy="129208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A9279B-BAF6-9641-B6F0-84C9A7997F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" t="4125" r="589" b="23034"/>
          <a:stretch/>
        </p:blipFill>
        <p:spPr>
          <a:xfrm>
            <a:off x="2960126" y="5217858"/>
            <a:ext cx="3736731" cy="1302811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EEDE98C-8C66-E649-86D8-211A22EA78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7" t="4119" r="19883" b="7999"/>
          <a:stretch/>
        </p:blipFill>
        <p:spPr>
          <a:xfrm>
            <a:off x="6467492" y="4614120"/>
            <a:ext cx="2009925" cy="1314522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2AACA7-0D24-A441-B4E2-5259A93E17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7990"/>
          <a:stretch/>
        </p:blipFill>
        <p:spPr>
          <a:xfrm>
            <a:off x="8193385" y="5194528"/>
            <a:ext cx="3066772" cy="142335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9D1CB8-23CF-AF45-B7F7-71F2FF12E08F}"/>
              </a:ext>
            </a:extLst>
          </p:cNvPr>
          <p:cNvSpPr txBox="1"/>
          <p:nvPr/>
        </p:nvSpPr>
        <p:spPr>
          <a:xfrm>
            <a:off x="1" y="2197890"/>
            <a:ext cx="4887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4175B6"/>
                </a:solidFill>
                <a:latin typeface="Avenir" panose="02000503020000020003" pitchFamily="2" charset="0"/>
                <a:ea typeface="Gill Sans" charset="0"/>
                <a:cs typeface="Gill Sans" charset="0"/>
              </a:rPr>
              <a:t>Fotis</a:t>
            </a:r>
            <a:r>
              <a:rPr lang="en-US" sz="2400" b="1" dirty="0">
                <a:solidFill>
                  <a:srgbClr val="4175B6"/>
                </a:solidFill>
                <a:latin typeface="Avenir" panose="02000503020000020003" pitchFamily="2" charset="0"/>
                <a:ea typeface="Gill Sans" charset="0"/>
                <a:cs typeface="Gill Sans" charset="0"/>
              </a:rPr>
              <a:t> </a:t>
            </a:r>
            <a:r>
              <a:rPr lang="en-US" sz="2400" b="1" dirty="0" err="1">
                <a:solidFill>
                  <a:srgbClr val="4175B6"/>
                </a:solidFill>
                <a:latin typeface="Avenir" panose="02000503020000020003" pitchFamily="2" charset="0"/>
                <a:ea typeface="Gill Sans" charset="0"/>
                <a:cs typeface="Gill Sans" charset="0"/>
              </a:rPr>
              <a:t>Psallidas</a:t>
            </a:r>
            <a:endParaRPr lang="en-US" sz="2400" b="1" dirty="0">
              <a:solidFill>
                <a:srgbClr val="4175B6"/>
              </a:solidFill>
              <a:latin typeface="Avenir" panose="02000503020000020003" pitchFamily="2" charset="0"/>
              <a:ea typeface="Gill Sans" charset="0"/>
              <a:cs typeface="Gill Sans" charset="0"/>
            </a:endParaRPr>
          </a:p>
          <a:p>
            <a:pPr algn="ctr"/>
            <a:r>
              <a:rPr lang="en-US" sz="2400" b="1" dirty="0" err="1">
                <a:solidFill>
                  <a:srgbClr val="4175B6"/>
                </a:solidFill>
                <a:latin typeface="Avenir" panose="02000503020000020003" pitchFamily="2" charset="0"/>
                <a:ea typeface="Gill Sans" charset="0"/>
                <a:cs typeface="Gill Sans" charset="0"/>
              </a:rPr>
              <a:t>fotis@cs.columbia.edu</a:t>
            </a:r>
            <a:r>
              <a:rPr lang="en-US" sz="2400" b="1" dirty="0">
                <a:solidFill>
                  <a:srgbClr val="4175B6"/>
                </a:solidFill>
                <a:latin typeface="Avenir" panose="02000503020000020003" pitchFamily="2" charset="0"/>
                <a:ea typeface="Gill Sans" charset="0"/>
                <a:cs typeface="Gill Sans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083BCC-CE7A-C842-BFFF-3D4E310E98A3}"/>
              </a:ext>
            </a:extLst>
          </p:cNvPr>
          <p:cNvSpPr txBox="1"/>
          <p:nvPr/>
        </p:nvSpPr>
        <p:spPr>
          <a:xfrm>
            <a:off x="6467492" y="2197890"/>
            <a:ext cx="4887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175B6"/>
                </a:solidFill>
                <a:latin typeface="Avenir" panose="02000503020000020003" pitchFamily="2" charset="0"/>
                <a:ea typeface="Gill Sans" charset="0"/>
                <a:cs typeface="Gill Sans" charset="0"/>
              </a:rPr>
              <a:t>Eugene Wu</a:t>
            </a:r>
          </a:p>
          <a:p>
            <a:pPr algn="ctr"/>
            <a:r>
              <a:rPr lang="en-US" sz="2400" b="1" dirty="0" err="1">
                <a:solidFill>
                  <a:srgbClr val="4175B6"/>
                </a:solidFill>
                <a:latin typeface="Avenir" panose="02000503020000020003" pitchFamily="2" charset="0"/>
                <a:ea typeface="Gill Sans" charset="0"/>
                <a:cs typeface="Gill Sans" charset="0"/>
              </a:rPr>
              <a:t>ewu@cs.columbia.edu</a:t>
            </a:r>
            <a:r>
              <a:rPr lang="en-US" sz="2400" b="1" dirty="0">
                <a:solidFill>
                  <a:srgbClr val="4175B6"/>
                </a:solidFill>
                <a:latin typeface="Avenir" panose="02000503020000020003" pitchFamily="2" charset="0"/>
                <a:ea typeface="Gill Sans" charset="0"/>
                <a:cs typeface="Gill San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4922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-38725"/>
            <a:ext cx="1219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venir" panose="02000503020000020003" pitchFamily="2" charset="0"/>
                <a:ea typeface="Gill Sans" charset="0"/>
                <a:cs typeface="Gill Sans" charset="0"/>
              </a:rPr>
              <a:t>Previous Work – Provenance Query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223299"/>
            <a:ext cx="12192000" cy="261610"/>
            <a:chOff x="0" y="223299"/>
            <a:chExt cx="12192000" cy="261610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1039091" y="451043"/>
              <a:ext cx="11152909" cy="33866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039091" y="223299"/>
              <a:ext cx="247842" cy="26161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0" y="223299"/>
              <a:ext cx="1286933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C1D0ADD-79A3-4F44-AE1D-4004F5438F1C}"/>
              </a:ext>
            </a:extLst>
          </p:cNvPr>
          <p:cNvSpPr/>
          <p:nvPr/>
        </p:nvSpPr>
        <p:spPr>
          <a:xfrm>
            <a:off x="0" y="6471479"/>
            <a:ext cx="12192000" cy="386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4495C1-23CE-F841-A95D-9CB7E7C4C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7" y="6514142"/>
            <a:ext cx="2408092" cy="2929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D5B7E3-22AA-2F40-B567-0E58FF86FC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389" y="6489150"/>
            <a:ext cx="389108" cy="355406"/>
          </a:xfrm>
          <a:prstGeom prst="rect">
            <a:avLst/>
          </a:prstGeom>
        </p:spPr>
      </p:pic>
      <p:sp>
        <p:nvSpPr>
          <p:cNvPr id="14" name="AutoShape 3">
            <a:extLst>
              <a:ext uri="{FF2B5EF4-FFF2-40B4-BE49-F238E27FC236}">
                <a16:creationId xmlns:a16="http://schemas.microsoft.com/office/drawing/2014/main" id="{5E397635-752A-5B4C-A870-77F15B091F9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187" y="1337911"/>
            <a:ext cx="11540879" cy="342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1846922-2F5F-5A47-99A7-673CC149094F}"/>
              </a:ext>
            </a:extLst>
          </p:cNvPr>
          <p:cNvSpPr/>
          <p:nvPr/>
        </p:nvSpPr>
        <p:spPr>
          <a:xfrm>
            <a:off x="6283706" y="1215214"/>
            <a:ext cx="5604380" cy="44012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Main Problems</a:t>
            </a:r>
          </a:p>
          <a:p>
            <a:r>
              <a:rPr lang="en-US" sz="2800" b="1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Lazy Approaches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Equivalent SQL queries are slow</a:t>
            </a:r>
          </a:p>
          <a:p>
            <a:endParaRPr lang="en-US" sz="2400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Physical Approaches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ea typeface="Gill Sans" charset="0"/>
                <a:cs typeface="Arial" panose="020B0604020202020204" pitchFamily="34" charset="0"/>
              </a:rPr>
              <a:t>Read-inefficient provenance storage</a:t>
            </a:r>
          </a:p>
          <a:p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Gill Sans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ea typeface="Gill Sans" charset="0"/>
                <a:cs typeface="Arial" panose="020B0604020202020204" pitchFamily="34" charset="0"/>
              </a:rPr>
              <a:t>Logical Approaches</a:t>
            </a:r>
            <a:endParaRPr lang="en-US" sz="2400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Need extra indexing steps</a:t>
            </a:r>
          </a:p>
          <a:p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Gill Sans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Gill Sans" charset="0"/>
              <a:cs typeface="Arial" panose="020B0604020202020204" pitchFamily="34" charset="0"/>
            </a:endParaRPr>
          </a:p>
        </p:txBody>
      </p:sp>
      <p:sp>
        <p:nvSpPr>
          <p:cNvPr id="155" name="AutoShape 3">
            <a:extLst>
              <a:ext uri="{FF2B5EF4-FFF2-40B4-BE49-F238E27FC236}">
                <a16:creationId xmlns:a16="http://schemas.microsoft.com/office/drawing/2014/main" id="{B44840B4-4953-0943-8631-F5CF220F6E5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10948" y="1215214"/>
            <a:ext cx="550545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Rectangle 27">
            <a:extLst>
              <a:ext uri="{FF2B5EF4-FFF2-40B4-BE49-F238E27FC236}">
                <a16:creationId xmlns:a16="http://schemas.microsoft.com/office/drawing/2014/main" id="{FDBC80DE-3FD3-424E-A9A0-C5453330B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2" y="3820936"/>
            <a:ext cx="17344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Logical Indexed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333333"/>
                </a:solidFill>
              </a:rPr>
              <a:t> w/ Smoke Indexes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9" name="Rectangle 28">
            <a:extLst>
              <a:ext uri="{FF2B5EF4-FFF2-40B4-BE49-F238E27FC236}">
                <a16:creationId xmlns:a16="http://schemas.microsoft.com/office/drawing/2014/main" id="{99E0B718-994C-0345-89D2-B3A20ECEC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697" y="3196329"/>
            <a:ext cx="6476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Logical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0" name="Rectangle 29">
            <a:extLst>
              <a:ext uri="{FF2B5EF4-FFF2-40B4-BE49-F238E27FC236}">
                <a16:creationId xmlns:a16="http://schemas.microsoft.com/office/drawing/2014/main" id="{48870016-538E-3E4E-A00F-68E806F6A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100" y="2437604"/>
            <a:ext cx="7614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Physical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1" name="Rectangle 30">
            <a:extLst>
              <a:ext uri="{FF2B5EF4-FFF2-40B4-BE49-F238E27FC236}">
                <a16:creationId xmlns:a16="http://schemas.microsoft.com/office/drawing/2014/main" id="{8CE934BD-C854-194C-849B-112D376EA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716" y="1584602"/>
            <a:ext cx="4328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Lazy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" name="Rectangle 5">
            <a:extLst>
              <a:ext uri="{FF2B5EF4-FFF2-40B4-BE49-F238E27FC236}">
                <a16:creationId xmlns:a16="http://schemas.microsoft.com/office/drawing/2014/main" id="{B541FBA0-2517-0642-A0FA-59275B54F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842" y="1281889"/>
            <a:ext cx="4218008" cy="3257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Line 6">
            <a:extLst>
              <a:ext uri="{FF2B5EF4-FFF2-40B4-BE49-F238E27FC236}">
                <a16:creationId xmlns:a16="http://schemas.microsoft.com/office/drawing/2014/main" id="{A1CB5DC5-B3DC-7C45-95F3-7FF9D5D775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46053" y="1281889"/>
            <a:ext cx="0" cy="3257550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Line 7">
            <a:extLst>
              <a:ext uri="{FF2B5EF4-FFF2-40B4-BE49-F238E27FC236}">
                <a16:creationId xmlns:a16="http://schemas.microsoft.com/office/drawing/2014/main" id="{C6B98964-4AE9-8542-80F5-71EF3C7B0A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99470" y="1281889"/>
            <a:ext cx="0" cy="3257550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Line 8">
            <a:extLst>
              <a:ext uri="{FF2B5EF4-FFF2-40B4-BE49-F238E27FC236}">
                <a16:creationId xmlns:a16="http://schemas.microsoft.com/office/drawing/2014/main" id="{1CBF1AA1-5AC8-1647-8D30-1F12BBBF28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04214" y="1281889"/>
            <a:ext cx="0" cy="3257550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Line 9">
            <a:extLst>
              <a:ext uri="{FF2B5EF4-FFF2-40B4-BE49-F238E27FC236}">
                <a16:creationId xmlns:a16="http://schemas.microsoft.com/office/drawing/2014/main" id="{EC8E5AFB-8360-6641-BAE1-FE17FBB295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8958" y="1281889"/>
            <a:ext cx="0" cy="3257550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Line 10">
            <a:extLst>
              <a:ext uri="{FF2B5EF4-FFF2-40B4-BE49-F238E27FC236}">
                <a16:creationId xmlns:a16="http://schemas.microsoft.com/office/drawing/2014/main" id="{2B6FF4D0-6D57-DC4F-AC72-126EF9CA76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1155" y="1281889"/>
            <a:ext cx="0" cy="3257550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Line 11">
            <a:extLst>
              <a:ext uri="{FF2B5EF4-FFF2-40B4-BE49-F238E27FC236}">
                <a16:creationId xmlns:a16="http://schemas.microsoft.com/office/drawing/2014/main" id="{9BF58C10-8519-EF44-9BA0-78072433FB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07990" y="1281889"/>
            <a:ext cx="0" cy="3257550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Line 12">
            <a:extLst>
              <a:ext uri="{FF2B5EF4-FFF2-40B4-BE49-F238E27FC236}">
                <a16:creationId xmlns:a16="http://schemas.microsoft.com/office/drawing/2014/main" id="{4AAE35AC-B7A0-DC49-AFC1-0BBE78BB84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12733" y="1281889"/>
            <a:ext cx="0" cy="3257550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Line 13">
            <a:extLst>
              <a:ext uri="{FF2B5EF4-FFF2-40B4-BE49-F238E27FC236}">
                <a16:creationId xmlns:a16="http://schemas.microsoft.com/office/drawing/2014/main" id="{2516E453-DC4E-4E42-8821-F437F6480A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842" y="4071127"/>
            <a:ext cx="4218008" cy="0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Line 14">
            <a:extLst>
              <a:ext uri="{FF2B5EF4-FFF2-40B4-BE49-F238E27FC236}">
                <a16:creationId xmlns:a16="http://schemas.microsoft.com/office/drawing/2014/main" id="{68508E38-73F7-C643-9BE4-D21C6ECCF5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842" y="3298014"/>
            <a:ext cx="4218008" cy="0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Line 15">
            <a:extLst>
              <a:ext uri="{FF2B5EF4-FFF2-40B4-BE49-F238E27FC236}">
                <a16:creationId xmlns:a16="http://schemas.microsoft.com/office/drawing/2014/main" id="{0487AABB-63D1-F242-9A75-EA83881F16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842" y="2524902"/>
            <a:ext cx="4218008" cy="0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Line 16">
            <a:extLst>
              <a:ext uri="{FF2B5EF4-FFF2-40B4-BE49-F238E27FC236}">
                <a16:creationId xmlns:a16="http://schemas.microsoft.com/office/drawing/2014/main" id="{FD2A6C3A-920F-BF4D-865C-F0B26C26D0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842" y="1740677"/>
            <a:ext cx="4218008" cy="0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Line 17">
            <a:extLst>
              <a:ext uri="{FF2B5EF4-FFF2-40B4-BE49-F238E27FC236}">
                <a16:creationId xmlns:a16="http://schemas.microsoft.com/office/drawing/2014/main" id="{3E51015D-475B-B34A-88D0-A77D1B477F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50796" y="1281889"/>
            <a:ext cx="0" cy="3257550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Line 18">
            <a:extLst>
              <a:ext uri="{FF2B5EF4-FFF2-40B4-BE49-F238E27FC236}">
                <a16:creationId xmlns:a16="http://schemas.microsoft.com/office/drawing/2014/main" id="{E94F4DAA-4C7A-3E4A-A339-CBA6FB14F5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57631" y="1281889"/>
            <a:ext cx="0" cy="3257550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Line 19">
            <a:extLst>
              <a:ext uri="{FF2B5EF4-FFF2-40B4-BE49-F238E27FC236}">
                <a16:creationId xmlns:a16="http://schemas.microsoft.com/office/drawing/2014/main" id="{C4148601-3C80-3644-87DC-B23C55C42E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62376" y="1281889"/>
            <a:ext cx="0" cy="3257550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Line 20">
            <a:extLst>
              <a:ext uri="{FF2B5EF4-FFF2-40B4-BE49-F238E27FC236}">
                <a16:creationId xmlns:a16="http://schemas.microsoft.com/office/drawing/2014/main" id="{3DA21507-597C-D94D-A2EC-A0052896C7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4572" y="1281889"/>
            <a:ext cx="0" cy="3257550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Line 21">
            <a:extLst>
              <a:ext uri="{FF2B5EF4-FFF2-40B4-BE49-F238E27FC236}">
                <a16:creationId xmlns:a16="http://schemas.microsoft.com/office/drawing/2014/main" id="{BF6161F8-06E3-8341-BBA2-158ED9FABA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9316" y="1281889"/>
            <a:ext cx="0" cy="3257550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Rectangle 22">
            <a:extLst>
              <a:ext uri="{FF2B5EF4-FFF2-40B4-BE49-F238E27FC236}">
                <a16:creationId xmlns:a16="http://schemas.microsoft.com/office/drawing/2014/main" id="{7A2B128C-0C64-CE4B-937F-128ADA9C2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053" y="3756802"/>
            <a:ext cx="2342175" cy="620713"/>
          </a:xfrm>
          <a:prstGeom prst="rect">
            <a:avLst/>
          </a:prstGeom>
          <a:solidFill>
            <a:srgbClr val="C77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Rectangle 23">
            <a:extLst>
              <a:ext uri="{FF2B5EF4-FFF2-40B4-BE49-F238E27FC236}">
                <a16:creationId xmlns:a16="http://schemas.microsoft.com/office/drawing/2014/main" id="{187555E8-D357-DE43-8C44-E5A51DCDC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053" y="2982102"/>
            <a:ext cx="3841586" cy="622300"/>
          </a:xfrm>
          <a:prstGeom prst="rect">
            <a:avLst/>
          </a:prstGeom>
          <a:solidFill>
            <a:srgbClr val="A4A43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Rectangle 24">
            <a:extLst>
              <a:ext uri="{FF2B5EF4-FFF2-40B4-BE49-F238E27FC236}">
                <a16:creationId xmlns:a16="http://schemas.microsoft.com/office/drawing/2014/main" id="{BA6769EE-E59A-2A45-8D80-7D20BE111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053" y="2208989"/>
            <a:ext cx="2695594" cy="620713"/>
          </a:xfrm>
          <a:prstGeom prst="rect">
            <a:avLst/>
          </a:prstGeom>
          <a:solidFill>
            <a:srgbClr val="55BB8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Rectangle 25">
            <a:extLst>
              <a:ext uri="{FF2B5EF4-FFF2-40B4-BE49-F238E27FC236}">
                <a16:creationId xmlns:a16="http://schemas.microsoft.com/office/drawing/2014/main" id="{24D60E02-C1FA-0A49-8338-17B85F97E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053" y="1434289"/>
            <a:ext cx="3576000" cy="622300"/>
          </a:xfrm>
          <a:prstGeom prst="rect">
            <a:avLst/>
          </a:prstGeom>
          <a:solidFill>
            <a:srgbClr val="F876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Rectangle 26">
            <a:extLst>
              <a:ext uri="{FF2B5EF4-FFF2-40B4-BE49-F238E27FC236}">
                <a16:creationId xmlns:a16="http://schemas.microsoft.com/office/drawing/2014/main" id="{AC33AD54-E18B-DE41-B9E1-038F550EE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842" y="1281889"/>
            <a:ext cx="4218008" cy="3257550"/>
          </a:xfrm>
          <a:prstGeom prst="rect">
            <a:avLst/>
          </a:prstGeom>
          <a:noFill/>
          <a:ln w="9525" cap="rnd">
            <a:solidFill>
              <a:srgbClr val="E0E0E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Line 31">
            <a:extLst>
              <a:ext uri="{FF2B5EF4-FFF2-40B4-BE49-F238E27FC236}">
                <a16:creationId xmlns:a16="http://schemas.microsoft.com/office/drawing/2014/main" id="{25E0B5DB-E3B3-1144-800C-A59CB6B067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7653" y="4071127"/>
            <a:ext cx="50189" cy="0"/>
          </a:xfrm>
          <a:prstGeom prst="line">
            <a:avLst/>
          </a:prstGeom>
          <a:noFill/>
          <a:ln w="9525" cap="flat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Line 32">
            <a:extLst>
              <a:ext uri="{FF2B5EF4-FFF2-40B4-BE49-F238E27FC236}">
                <a16:creationId xmlns:a16="http://schemas.microsoft.com/office/drawing/2014/main" id="{9DE77236-D77F-7E44-9232-5709C7366E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7653" y="3298014"/>
            <a:ext cx="50189" cy="0"/>
          </a:xfrm>
          <a:prstGeom prst="line">
            <a:avLst/>
          </a:prstGeom>
          <a:noFill/>
          <a:ln w="9525" cap="flat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Line 33">
            <a:extLst>
              <a:ext uri="{FF2B5EF4-FFF2-40B4-BE49-F238E27FC236}">
                <a16:creationId xmlns:a16="http://schemas.microsoft.com/office/drawing/2014/main" id="{DAB62B34-1863-E045-9F0C-B7271EB84A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7653" y="2524902"/>
            <a:ext cx="50189" cy="0"/>
          </a:xfrm>
          <a:prstGeom prst="line">
            <a:avLst/>
          </a:prstGeom>
          <a:noFill/>
          <a:ln w="9525" cap="flat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Line 34">
            <a:extLst>
              <a:ext uri="{FF2B5EF4-FFF2-40B4-BE49-F238E27FC236}">
                <a16:creationId xmlns:a16="http://schemas.microsoft.com/office/drawing/2014/main" id="{13A780BB-4AB6-9841-BA4E-E5C3CBE92B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7653" y="1740677"/>
            <a:ext cx="50189" cy="0"/>
          </a:xfrm>
          <a:prstGeom prst="line">
            <a:avLst/>
          </a:prstGeom>
          <a:noFill/>
          <a:ln w="9525" cap="flat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Line 35">
            <a:extLst>
              <a:ext uri="{FF2B5EF4-FFF2-40B4-BE49-F238E27FC236}">
                <a16:creationId xmlns:a16="http://schemas.microsoft.com/office/drawing/2014/main" id="{4E431A07-8B2E-7240-AFAA-46DAC41E9C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50796" y="4539439"/>
            <a:ext cx="0" cy="28575"/>
          </a:xfrm>
          <a:prstGeom prst="line">
            <a:avLst/>
          </a:prstGeom>
          <a:noFill/>
          <a:ln w="9525" cap="flat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Line 36">
            <a:extLst>
              <a:ext uri="{FF2B5EF4-FFF2-40B4-BE49-F238E27FC236}">
                <a16:creationId xmlns:a16="http://schemas.microsoft.com/office/drawing/2014/main" id="{1B4B91BC-6B45-5748-80B5-E7276BE155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57631" y="4539439"/>
            <a:ext cx="0" cy="28575"/>
          </a:xfrm>
          <a:prstGeom prst="line">
            <a:avLst/>
          </a:prstGeom>
          <a:noFill/>
          <a:ln w="9525" cap="flat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Line 37">
            <a:extLst>
              <a:ext uri="{FF2B5EF4-FFF2-40B4-BE49-F238E27FC236}">
                <a16:creationId xmlns:a16="http://schemas.microsoft.com/office/drawing/2014/main" id="{B64F33D7-68FB-C244-AF12-6C3A082EB0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62376" y="4539439"/>
            <a:ext cx="0" cy="28575"/>
          </a:xfrm>
          <a:prstGeom prst="line">
            <a:avLst/>
          </a:prstGeom>
          <a:noFill/>
          <a:ln w="9525" cap="flat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Line 38">
            <a:extLst>
              <a:ext uri="{FF2B5EF4-FFF2-40B4-BE49-F238E27FC236}">
                <a16:creationId xmlns:a16="http://schemas.microsoft.com/office/drawing/2014/main" id="{5BE85D39-EF61-434E-B4E3-D821450067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4572" y="4539439"/>
            <a:ext cx="0" cy="28575"/>
          </a:xfrm>
          <a:prstGeom prst="line">
            <a:avLst/>
          </a:prstGeom>
          <a:noFill/>
          <a:ln w="9525" cap="flat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Line 39">
            <a:extLst>
              <a:ext uri="{FF2B5EF4-FFF2-40B4-BE49-F238E27FC236}">
                <a16:creationId xmlns:a16="http://schemas.microsoft.com/office/drawing/2014/main" id="{1B5BCF7C-9A72-014E-9923-49DCF36398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9316" y="4539439"/>
            <a:ext cx="0" cy="28575"/>
          </a:xfrm>
          <a:prstGeom prst="line">
            <a:avLst/>
          </a:prstGeom>
          <a:noFill/>
          <a:ln w="9525" cap="flat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" name="Rectangle 40">
            <a:extLst>
              <a:ext uri="{FF2B5EF4-FFF2-40B4-BE49-F238E27FC236}">
                <a16:creationId xmlns:a16="http://schemas.microsoft.com/office/drawing/2014/main" id="{F0BB3D96-462A-544D-B630-0241E2FC0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507" y="4587694"/>
            <a:ext cx="2276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333333"/>
                </a:solidFill>
              </a:rPr>
              <a:t>10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2" name="Rectangle 41">
            <a:extLst>
              <a:ext uri="{FF2B5EF4-FFF2-40B4-BE49-F238E27FC236}">
                <a16:creationId xmlns:a16="http://schemas.microsoft.com/office/drawing/2014/main" id="{1A07F25E-638D-404A-ABF0-F4F2A3F0F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854" y="4576078"/>
            <a:ext cx="3414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100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3" name="Rectangle 42">
            <a:extLst>
              <a:ext uri="{FF2B5EF4-FFF2-40B4-BE49-F238E27FC236}">
                <a16:creationId xmlns:a16="http://schemas.microsoft.com/office/drawing/2014/main" id="{C7DAD7AC-B04D-634C-B437-1DF4B33E1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163" y="4576078"/>
            <a:ext cx="4552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333333"/>
                </a:solidFill>
              </a:rPr>
              <a:t>1000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4" name="Rectangle 43">
            <a:extLst>
              <a:ext uri="{FF2B5EF4-FFF2-40B4-BE49-F238E27FC236}">
                <a16:creationId xmlns:a16="http://schemas.microsoft.com/office/drawing/2014/main" id="{899A0307-F820-D347-AAA5-211463D5F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679" y="4563015"/>
            <a:ext cx="56906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10000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5" name="Rectangle 44">
            <a:extLst>
              <a:ext uri="{FF2B5EF4-FFF2-40B4-BE49-F238E27FC236}">
                <a16:creationId xmlns:a16="http://schemas.microsoft.com/office/drawing/2014/main" id="{D8F9D090-8A4E-224D-B1AC-141E6A7BD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8141" y="4574631"/>
            <a:ext cx="6828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100000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6" name="Rectangle 45">
            <a:extLst>
              <a:ext uri="{FF2B5EF4-FFF2-40B4-BE49-F238E27FC236}">
                <a16:creationId xmlns:a16="http://schemas.microsoft.com/office/drawing/2014/main" id="{2208136D-6450-A14E-9970-7E5198844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671" y="4913462"/>
            <a:ext cx="29623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Cum. Latency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log) over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5000 backward trace queries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73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174" grpId="0" animBg="1"/>
      <p:bldP spid="175" grpId="0" animBg="1"/>
      <p:bldP spid="1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65859" y="-38725"/>
            <a:ext cx="1102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venir" panose="02000503020000020003" pitchFamily="2" charset="0"/>
                <a:ea typeface="Gill Sans" charset="0"/>
                <a:cs typeface="Gill Sans" charset="0"/>
              </a:rPr>
              <a:t>Design Principles for Fast Provenance Systems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223299"/>
            <a:ext cx="12192000" cy="261610"/>
            <a:chOff x="0" y="223299"/>
            <a:chExt cx="12192000" cy="261610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1039091" y="451043"/>
              <a:ext cx="11152909" cy="33866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039091" y="223299"/>
              <a:ext cx="247842" cy="26161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0" y="223299"/>
              <a:ext cx="1286933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Content Placeholder 2"/>
          <p:cNvSpPr txBox="1">
            <a:spLocks/>
          </p:cNvSpPr>
          <p:nvPr/>
        </p:nvSpPr>
        <p:spPr>
          <a:xfrm>
            <a:off x="643465" y="835349"/>
            <a:ext cx="7018243" cy="53793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4 Design Principles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2800" i="1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P1. Tight Integration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Integrate provenance capture within query plans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Index provenance in read- and write-efficient indexes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P2. Reuse work</a:t>
            </a:r>
          </a:p>
          <a:p>
            <a:pPr marL="0" lvl="1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Provenance indexes in hash tables </a:t>
            </a:r>
          </a:p>
          <a:p>
            <a:pPr marL="0" lvl="1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Intra-plan hash table reuse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P3. </a:t>
            </a:r>
            <a:r>
              <a:rPr lang="en-US" sz="2800" dirty="0" err="1">
                <a:latin typeface="Avenir Book" charset="0"/>
                <a:ea typeface="Avenir Book" charset="0"/>
                <a:cs typeface="Avenir Book" charset="0"/>
              </a:rPr>
              <a:t>Apriori</a:t>
            </a:r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 Knowledge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Don’t capture if not used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P4. Provenance Consumption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Push computation into provenance capture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1D0ADD-79A3-4F44-AE1D-4004F5438F1C}"/>
              </a:ext>
            </a:extLst>
          </p:cNvPr>
          <p:cNvSpPr/>
          <p:nvPr/>
        </p:nvSpPr>
        <p:spPr>
          <a:xfrm>
            <a:off x="0" y="6471479"/>
            <a:ext cx="12192000" cy="386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4495C1-23CE-F841-A95D-9CB7E7C4C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7" y="6514142"/>
            <a:ext cx="2408092" cy="2929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D5B7E3-22AA-2F40-B567-0E58FF86FC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389" y="6489150"/>
            <a:ext cx="389108" cy="35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2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-29100"/>
            <a:ext cx="11911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venir" panose="02000503020000020003" pitchFamily="2" charset="0"/>
                <a:ea typeface="Gill Sans" charset="0"/>
                <a:cs typeface="Gill Sans" charset="0"/>
              </a:rPr>
              <a:t>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venir" panose="02000503020000020003" pitchFamily="2" charset="0"/>
                <a:ea typeface="Gill Sans" charset="0"/>
                <a:cs typeface="Gill Sans" charset="0"/>
              </a:rPr>
              <a:t>MOKE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venir" panose="02000503020000020003" pitchFamily="2" charset="0"/>
                <a:ea typeface="Gill Sans" charset="0"/>
                <a:cs typeface="Gill Sans" charset="0"/>
              </a:rPr>
              <a:t> Overview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223299"/>
            <a:ext cx="12192000" cy="261610"/>
            <a:chOff x="0" y="223299"/>
            <a:chExt cx="12192000" cy="261610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1039091" y="451043"/>
              <a:ext cx="11152909" cy="33866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039091" y="223299"/>
              <a:ext cx="247842" cy="26161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0" y="223299"/>
              <a:ext cx="1286933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4210087" y="1768428"/>
            <a:ext cx="283307" cy="2833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94645" y="1768428"/>
            <a:ext cx="283307" cy="2833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194832" y="1768428"/>
            <a:ext cx="283307" cy="2833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98928" y="1377668"/>
            <a:ext cx="283307" cy="2833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199122" y="1768428"/>
            <a:ext cx="283307" cy="2833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703218" y="1768428"/>
            <a:ext cx="283307" cy="2833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493394" y="1910082"/>
            <a:ext cx="2012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977952" y="1910082"/>
            <a:ext cx="2168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478139" y="1519322"/>
            <a:ext cx="220789" cy="3907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82235" y="1519322"/>
            <a:ext cx="216887" cy="3907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482429" y="1910082"/>
            <a:ext cx="22078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986525" y="1547156"/>
            <a:ext cx="440472" cy="3629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9" name="Rectangle 28"/>
          <p:cNvSpPr/>
          <p:nvPr/>
        </p:nvSpPr>
        <p:spPr>
          <a:xfrm>
            <a:off x="4220833" y="2223676"/>
            <a:ext cx="283307" cy="2833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705391" y="2223676"/>
            <a:ext cx="283307" cy="2833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205578" y="2223676"/>
            <a:ext cx="283307" cy="2833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709674" y="2575360"/>
            <a:ext cx="283307" cy="2833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209868" y="2223676"/>
            <a:ext cx="283307" cy="2833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713964" y="2223676"/>
            <a:ext cx="283307" cy="2833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4504140" y="2365330"/>
            <a:ext cx="2012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88698" y="2365330"/>
            <a:ext cx="2168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88885" y="2365330"/>
            <a:ext cx="220789" cy="3516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992981" y="2365330"/>
            <a:ext cx="216887" cy="3516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493175" y="2365330"/>
            <a:ext cx="22078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78139" y="1910082"/>
            <a:ext cx="72098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488885" y="2365330"/>
            <a:ext cx="72098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789956" y="1910082"/>
            <a:ext cx="420131" cy="198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789956" y="2365330"/>
            <a:ext cx="430877" cy="875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an 44"/>
          <p:cNvSpPr/>
          <p:nvPr/>
        </p:nvSpPr>
        <p:spPr>
          <a:xfrm>
            <a:off x="3106391" y="1660975"/>
            <a:ext cx="683565" cy="973986"/>
          </a:xfrm>
          <a:prstGeom prst="can">
            <a:avLst/>
          </a:prstGeom>
          <a:ln w="285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 dirty="0">
              <a:latin typeface="Gill Sans MT" charset="0"/>
              <a:ea typeface="Gill Sans MT" charset="0"/>
              <a:cs typeface="Gill Sans MT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6997271" y="2418431"/>
            <a:ext cx="439886" cy="4028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47" name="TextBox 46"/>
          <p:cNvSpPr txBox="1"/>
          <p:nvPr/>
        </p:nvSpPr>
        <p:spPr>
          <a:xfrm>
            <a:off x="7326139" y="1382461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Result 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326139" y="2634961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Result 2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181226" y="2506983"/>
            <a:ext cx="362519" cy="848967"/>
            <a:chOff x="2765382" y="2423860"/>
            <a:chExt cx="362519" cy="1276219"/>
          </a:xfrm>
        </p:grpSpPr>
        <p:sp>
          <p:nvSpPr>
            <p:cNvPr id="50" name="Triangle 49"/>
            <p:cNvSpPr/>
            <p:nvPr/>
          </p:nvSpPr>
          <p:spPr>
            <a:xfrm>
              <a:off x="2765382" y="3254146"/>
              <a:ext cx="362519" cy="445933"/>
            </a:xfrm>
            <a:prstGeom prst="triangle">
              <a:avLst/>
            </a:prstGeom>
            <a:ln w="38100" cmpd="sng">
              <a:solidFill>
                <a:srgbClr val="007EE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cxnSp>
          <p:nvCxnSpPr>
            <p:cNvPr id="51" name="Straight Arrow Connector 50"/>
            <p:cNvCxnSpPr>
              <a:stCxn id="29" idx="2"/>
              <a:endCxn id="50" idx="0"/>
            </p:cNvCxnSpPr>
            <p:nvPr/>
          </p:nvCxnSpPr>
          <p:spPr>
            <a:xfrm flipH="1">
              <a:off x="2946642" y="2423860"/>
              <a:ext cx="1" cy="830286"/>
            </a:xfrm>
            <a:prstGeom prst="straightConnector1">
              <a:avLst/>
            </a:prstGeom>
            <a:ln w="38100">
              <a:solidFill>
                <a:srgbClr val="007EE4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4674653" y="2519036"/>
            <a:ext cx="362519" cy="852786"/>
            <a:chOff x="3258809" y="2863164"/>
            <a:chExt cx="362519" cy="852786"/>
          </a:xfrm>
        </p:grpSpPr>
        <p:sp>
          <p:nvSpPr>
            <p:cNvPr id="54" name="Triangle 53"/>
            <p:cNvSpPr/>
            <p:nvPr/>
          </p:nvSpPr>
          <p:spPr>
            <a:xfrm>
              <a:off x="3258809" y="3403434"/>
              <a:ext cx="362519" cy="312516"/>
            </a:xfrm>
            <a:prstGeom prst="triangle">
              <a:avLst/>
            </a:prstGeom>
            <a:ln w="38100" cmpd="sng">
              <a:solidFill>
                <a:srgbClr val="007EE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3411209" y="2863164"/>
              <a:ext cx="28860" cy="540270"/>
            </a:xfrm>
            <a:prstGeom prst="straightConnector1">
              <a:avLst/>
            </a:prstGeom>
            <a:ln w="38100">
              <a:solidFill>
                <a:srgbClr val="007EE4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/>
          <p:cNvCxnSpPr/>
          <p:nvPr/>
        </p:nvCxnSpPr>
        <p:spPr>
          <a:xfrm>
            <a:off x="5471066" y="2365329"/>
            <a:ext cx="2012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grpSp>
        <p:nvGrpSpPr>
          <p:cNvPr id="57" name="Group 56"/>
          <p:cNvGrpSpPr/>
          <p:nvPr/>
        </p:nvGrpSpPr>
        <p:grpSpPr>
          <a:xfrm>
            <a:off x="5177013" y="2503165"/>
            <a:ext cx="1871265" cy="1205452"/>
            <a:chOff x="3761169" y="2847293"/>
            <a:chExt cx="1871265" cy="1205452"/>
          </a:xfrm>
        </p:grpSpPr>
        <p:sp>
          <p:nvSpPr>
            <p:cNvPr id="58" name="Triangle 57"/>
            <p:cNvSpPr/>
            <p:nvPr/>
          </p:nvSpPr>
          <p:spPr>
            <a:xfrm>
              <a:off x="3761169" y="3391380"/>
              <a:ext cx="362519" cy="312516"/>
            </a:xfrm>
            <a:prstGeom prst="triangle">
              <a:avLst/>
            </a:prstGeom>
            <a:ln w="38100" cmpd="sng">
              <a:solidFill>
                <a:srgbClr val="007EE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3913569" y="2851110"/>
              <a:ext cx="28860" cy="540270"/>
            </a:xfrm>
            <a:prstGeom prst="straightConnector1">
              <a:avLst/>
            </a:prstGeom>
            <a:ln w="38100">
              <a:solidFill>
                <a:srgbClr val="007EE4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riangle 59"/>
            <p:cNvSpPr/>
            <p:nvPr/>
          </p:nvSpPr>
          <p:spPr>
            <a:xfrm>
              <a:off x="4256979" y="3740229"/>
              <a:ext cx="362519" cy="312516"/>
            </a:xfrm>
            <a:prstGeom prst="triangle">
              <a:avLst/>
            </a:prstGeom>
            <a:ln w="38100" cmpd="sng">
              <a:solidFill>
                <a:srgbClr val="007EE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4409379" y="3199959"/>
              <a:ext cx="28860" cy="540270"/>
            </a:xfrm>
            <a:prstGeom prst="straightConnector1">
              <a:avLst/>
            </a:prstGeom>
            <a:ln w="38100">
              <a:solidFill>
                <a:srgbClr val="007EE4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riangle 61"/>
            <p:cNvSpPr/>
            <p:nvPr/>
          </p:nvSpPr>
          <p:spPr>
            <a:xfrm>
              <a:off x="4781935" y="3387563"/>
              <a:ext cx="362519" cy="312516"/>
            </a:xfrm>
            <a:prstGeom prst="triangle">
              <a:avLst/>
            </a:prstGeom>
            <a:ln w="38100" cmpd="sng">
              <a:solidFill>
                <a:srgbClr val="007EE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4934335" y="2847293"/>
              <a:ext cx="28860" cy="540270"/>
            </a:xfrm>
            <a:prstGeom prst="straightConnector1">
              <a:avLst/>
            </a:prstGeom>
            <a:ln w="38100">
              <a:solidFill>
                <a:srgbClr val="007EE4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riangle 63"/>
            <p:cNvSpPr/>
            <p:nvPr/>
          </p:nvSpPr>
          <p:spPr>
            <a:xfrm>
              <a:off x="5269915" y="3387563"/>
              <a:ext cx="362519" cy="312516"/>
            </a:xfrm>
            <a:prstGeom prst="triangle">
              <a:avLst/>
            </a:prstGeom>
            <a:ln w="38100" cmpd="sng">
              <a:solidFill>
                <a:srgbClr val="007EE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5422315" y="2847293"/>
              <a:ext cx="28860" cy="540270"/>
            </a:xfrm>
            <a:prstGeom prst="straightConnector1">
              <a:avLst/>
            </a:prstGeom>
            <a:ln w="38100">
              <a:solidFill>
                <a:srgbClr val="007EE4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 69"/>
          <p:cNvSpPr/>
          <p:nvPr/>
        </p:nvSpPr>
        <p:spPr>
          <a:xfrm>
            <a:off x="1163012" y="3980446"/>
            <a:ext cx="8009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In-Memory Query Compiled Engine</a:t>
            </a:r>
          </a:p>
          <a:p>
            <a:pPr marL="457200" lvl="0" indent="-457200"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Eager physical approach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Write and read-efficient provenance indexes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Two capture paradigms: Defer and Inject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C1672C9-5F7E-6C42-AFBF-0DF624518B72}"/>
              </a:ext>
            </a:extLst>
          </p:cNvPr>
          <p:cNvSpPr/>
          <p:nvPr/>
        </p:nvSpPr>
        <p:spPr>
          <a:xfrm>
            <a:off x="0" y="6471479"/>
            <a:ext cx="12192000" cy="386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A95F6DAF-399E-3E42-A501-1CB81A836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7" y="6514142"/>
            <a:ext cx="2408092" cy="29298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2E0790AE-3FBF-5043-BADF-E4BD581C6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389" y="6489150"/>
            <a:ext cx="389108" cy="35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55244"/>
            <a:ext cx="12113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venir" panose="02000503020000020003" pitchFamily="2" charset="0"/>
                <a:ea typeface="Gill Sans" charset="0"/>
                <a:cs typeface="Gill Sans" charset="0"/>
              </a:rPr>
              <a:t>Provenance Index Representations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223299"/>
            <a:ext cx="12192000" cy="261610"/>
            <a:chOff x="0" y="223299"/>
            <a:chExt cx="12192000" cy="261610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1039091" y="451043"/>
              <a:ext cx="11152909" cy="33866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039091" y="223299"/>
              <a:ext cx="247842" cy="26161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0" y="223299"/>
              <a:ext cx="1286933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1790829" y="1729327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039091" y="2225729"/>
            <a:ext cx="1870884" cy="39867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1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39091" y="2683966"/>
            <a:ext cx="1870884" cy="39867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2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39091" y="3131629"/>
            <a:ext cx="1870884" cy="39867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3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39091" y="2225729"/>
            <a:ext cx="1870884" cy="39867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</a:t>
            </a:r>
            <a:r>
              <a:rPr lang="en-US" sz="2400" baseline="-250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1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39091" y="2683966"/>
            <a:ext cx="1870884" cy="39867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</a:t>
            </a:r>
            <a:r>
              <a:rPr lang="en-US" sz="2400" baseline="-250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2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39091" y="3131629"/>
            <a:ext cx="1870884" cy="39867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</a:t>
            </a:r>
            <a:r>
              <a:rPr lang="en-US" sz="2400" baseline="-250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3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61420" y="3392314"/>
            <a:ext cx="1026222" cy="836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r-IN" sz="36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…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37552" y="1244735"/>
            <a:ext cx="873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Gill Sans" charset="0"/>
                <a:ea typeface="Gill Sans" charset="0"/>
                <a:cs typeface="Gill Sans" charset="0"/>
              </a:rPr>
              <a:t>input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890260" y="172932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O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175392" y="2225729"/>
            <a:ext cx="1870884" cy="39867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1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175392" y="2683966"/>
            <a:ext cx="1870884" cy="39867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2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175392" y="3131629"/>
            <a:ext cx="1870884" cy="39867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3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175392" y="3583199"/>
            <a:ext cx="1870884" cy="39867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4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175392" y="2225729"/>
            <a:ext cx="1870884" cy="39867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o</a:t>
            </a:r>
            <a:r>
              <a:rPr lang="en-US" sz="2400" baseline="-250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1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175392" y="2683966"/>
            <a:ext cx="1870884" cy="39867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o</a:t>
            </a:r>
            <a:r>
              <a:rPr lang="en-US" sz="2400" baseline="-250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2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175392" y="3131629"/>
            <a:ext cx="1870884" cy="39867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o</a:t>
            </a:r>
            <a:r>
              <a:rPr lang="en-US" sz="2400" baseline="-250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3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175392" y="3583199"/>
            <a:ext cx="1870884" cy="39867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o</a:t>
            </a:r>
            <a:r>
              <a:rPr lang="en-US" sz="2400" baseline="-250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4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586085" y="1244735"/>
            <a:ext cx="1079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Gill Sans" charset="0"/>
                <a:ea typeface="Gill Sans" charset="0"/>
                <a:cs typeface="Gill Sans" charset="0"/>
              </a:rPr>
              <a:t>output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898094" y="1704319"/>
            <a:ext cx="1085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1-to-N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676794" y="2213114"/>
            <a:ext cx="557391" cy="39867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676793" y="2671351"/>
            <a:ext cx="557391" cy="39867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676794" y="3119014"/>
            <a:ext cx="557391" cy="39867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676793" y="3570584"/>
            <a:ext cx="557391" cy="39867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7012719" y="2410146"/>
            <a:ext cx="551704" cy="460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7012718" y="2869964"/>
            <a:ext cx="551704" cy="144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7012719" y="3318349"/>
            <a:ext cx="551704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7012719" y="3766025"/>
            <a:ext cx="551704" cy="778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7592395" y="2213114"/>
            <a:ext cx="557391" cy="39867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</a:t>
            </a:r>
            <a:r>
              <a:rPr lang="en-US" sz="2400" baseline="-250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1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592395" y="2671351"/>
            <a:ext cx="557391" cy="39867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</a:t>
            </a:r>
            <a:r>
              <a:rPr lang="en-US" sz="2400" baseline="-250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4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150426" y="2671351"/>
            <a:ext cx="557391" cy="39867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</a:t>
            </a:r>
            <a:r>
              <a:rPr lang="en-US" sz="2400" baseline="-250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7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592395" y="3119014"/>
            <a:ext cx="557391" cy="39867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</a:t>
            </a:r>
            <a:r>
              <a:rPr lang="en-US" sz="2400" baseline="-250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5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8150426" y="3119014"/>
            <a:ext cx="557391" cy="39867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</a:t>
            </a:r>
            <a:r>
              <a:rPr lang="en-US" sz="2400" baseline="-250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8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8707817" y="3119014"/>
            <a:ext cx="557391" cy="39867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</a:t>
            </a:r>
            <a:r>
              <a:rPr lang="en-US" sz="2400" baseline="-250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9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592395" y="3570584"/>
            <a:ext cx="557391" cy="39867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</a:t>
            </a:r>
            <a:r>
              <a:rPr lang="en-US" sz="2400" baseline="-250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3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941216" y="1232120"/>
            <a:ext cx="1334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Gill Sans" charset="0"/>
                <a:ea typeface="Gill Sans" charset="0"/>
                <a:cs typeface="Gill Sans" charset="0"/>
              </a:rPr>
              <a:t>rid index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9582676" y="1704332"/>
            <a:ext cx="1018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1-to-1</a:t>
            </a:r>
          </a:p>
        </p:txBody>
      </p:sp>
      <p:sp>
        <p:nvSpPr>
          <p:cNvPr id="84" name="Rectangle 83"/>
          <p:cNvSpPr/>
          <p:nvPr/>
        </p:nvSpPr>
        <p:spPr>
          <a:xfrm>
            <a:off x="9813094" y="2200734"/>
            <a:ext cx="557391" cy="39867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</a:t>
            </a:r>
            <a:r>
              <a:rPr lang="en-US" sz="2400" baseline="-250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2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9813094" y="2658971"/>
            <a:ext cx="557391" cy="39867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</a:t>
            </a:r>
            <a:r>
              <a:rPr lang="en-US" sz="2400" baseline="-250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4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9813094" y="3106634"/>
            <a:ext cx="557391" cy="39867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</a:t>
            </a:r>
            <a:r>
              <a:rPr lang="en-US" sz="2400" baseline="-250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2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9813094" y="3558204"/>
            <a:ext cx="557391" cy="39867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</a:t>
            </a:r>
            <a:r>
              <a:rPr lang="en-US" sz="2400" baseline="-250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1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434975" y="1219740"/>
            <a:ext cx="131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Gill Sans" charset="0"/>
                <a:ea typeface="Gill Sans" charset="0"/>
                <a:cs typeface="Gill Sans" charset="0"/>
              </a:rPr>
              <a:t>rid array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202989" y="2683966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" indent="0">
              <a:buNone/>
            </a:pPr>
            <a:r>
              <a:rPr lang="en-US" sz="2400">
                <a:latin typeface="Gill Sans"/>
                <a:cs typeface="Gill Sans"/>
              </a:rPr>
              <a:t>Op</a:t>
            </a:r>
            <a:endParaRPr lang="en-US" sz="2400" dirty="0">
              <a:latin typeface="Gill Sans"/>
              <a:cs typeface="Gill Sans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2986123" y="2925361"/>
            <a:ext cx="242055" cy="0"/>
          </a:xfrm>
          <a:prstGeom prst="straightConnector1">
            <a:avLst/>
          </a:prstGeom>
          <a:ln w="38100">
            <a:solidFill>
              <a:srgbClr val="7F7F7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3852526" y="2925361"/>
            <a:ext cx="242055" cy="0"/>
          </a:xfrm>
          <a:prstGeom prst="straightConnector1">
            <a:avLst/>
          </a:prstGeom>
          <a:ln w="38100">
            <a:solidFill>
              <a:srgbClr val="7F7F7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512CCF47-EC16-1146-8948-B35466401040}"/>
              </a:ext>
            </a:extLst>
          </p:cNvPr>
          <p:cNvSpPr/>
          <p:nvPr/>
        </p:nvSpPr>
        <p:spPr>
          <a:xfrm>
            <a:off x="0" y="6471479"/>
            <a:ext cx="12192000" cy="386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06187775-B4F5-2246-8FB0-05F6FDC18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7" y="6514142"/>
            <a:ext cx="2408092" cy="29298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15CF961-2A85-F946-8994-A88FF7005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389" y="6489150"/>
            <a:ext cx="389108" cy="35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9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 animBg="1"/>
      <p:bldP spid="68" grpId="0" animBg="1"/>
      <p:bldP spid="69" grpId="0" animBg="1"/>
      <p:bldP spid="70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/>
      <p:bldP spid="83" grpId="0"/>
      <p:bldP spid="84" grpId="0" animBg="1"/>
      <p:bldP spid="85" grpId="0" animBg="1"/>
      <p:bldP spid="86" grpId="0" animBg="1"/>
      <p:bldP spid="87" grpId="0" animBg="1"/>
      <p:bldP spid="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5345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venir" panose="02000503020000020003" pitchFamily="2" charset="0"/>
                <a:ea typeface="Gill Sans" charset="0"/>
                <a:cs typeface="Gill Sans" charset="0"/>
              </a:rPr>
              <a:t>Two Capture Paradigms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223299"/>
            <a:ext cx="12192000" cy="261610"/>
            <a:chOff x="0" y="223299"/>
            <a:chExt cx="12192000" cy="261610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1039091" y="451043"/>
              <a:ext cx="11152909" cy="33866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039091" y="223299"/>
              <a:ext cx="247842" cy="26161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0" y="223299"/>
              <a:ext cx="1286933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Arrow Connector 66"/>
          <p:cNvCxnSpPr>
            <a:cxnSpLocks/>
          </p:cNvCxnSpPr>
          <p:nvPr/>
        </p:nvCxnSpPr>
        <p:spPr>
          <a:xfrm flipV="1">
            <a:off x="8514573" y="3327250"/>
            <a:ext cx="0" cy="916001"/>
          </a:xfrm>
          <a:prstGeom prst="straightConnector1">
            <a:avLst/>
          </a:prstGeom>
          <a:ln w="38100">
            <a:solidFill>
              <a:srgbClr val="7F7F7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8967702" y="1681804"/>
            <a:ext cx="763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indent="0">
              <a:buNone/>
            </a:pPr>
            <a:r>
              <a:rPr lang="en-US" sz="3600" b="1" dirty="0">
                <a:solidFill>
                  <a:srgbClr val="FF0000"/>
                </a:solidFill>
                <a:latin typeface="Gill Sans"/>
                <a:cs typeface="Gill Sans"/>
              </a:rPr>
              <a:t>⋈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9040449" y="2187731"/>
            <a:ext cx="110504" cy="174503"/>
          </a:xfrm>
          <a:prstGeom prst="straightConnector1">
            <a:avLst/>
          </a:prstGeom>
          <a:ln w="38100">
            <a:solidFill>
              <a:srgbClr val="7F7F7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9482215" y="2187731"/>
            <a:ext cx="110504" cy="174503"/>
          </a:xfrm>
          <a:prstGeom prst="straightConnector1">
            <a:avLst/>
          </a:prstGeom>
          <a:ln w="38100">
            <a:solidFill>
              <a:srgbClr val="7F7F7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9300952" y="1689973"/>
            <a:ext cx="0" cy="174503"/>
          </a:xfrm>
          <a:prstGeom prst="straightConnector1">
            <a:avLst/>
          </a:prstGeom>
          <a:ln w="38100">
            <a:solidFill>
              <a:srgbClr val="7F7F7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cxnSpLocks/>
          </p:cNvCxnSpPr>
          <p:nvPr/>
        </p:nvCxnSpPr>
        <p:spPr>
          <a:xfrm flipH="1" flipV="1">
            <a:off x="2559169" y="3957107"/>
            <a:ext cx="0" cy="395087"/>
          </a:xfrm>
          <a:prstGeom prst="straightConnector1">
            <a:avLst/>
          </a:prstGeom>
          <a:ln w="38100">
            <a:solidFill>
              <a:srgbClr val="7F7F7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8228874" y="5833669"/>
            <a:ext cx="1260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" indent="0" algn="ctr">
              <a:buNone/>
            </a:pPr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Defer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824560" y="5732359"/>
            <a:ext cx="1237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" indent="0" algn="ctr">
              <a:buNone/>
            </a:pPr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Inject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714362" y="2666235"/>
            <a:ext cx="1560453" cy="807718"/>
            <a:chOff x="8466417" y="2918268"/>
            <a:chExt cx="1560453" cy="807718"/>
          </a:xfrm>
        </p:grpSpPr>
        <p:sp>
          <p:nvSpPr>
            <p:cNvPr id="37" name="Rectangle 36"/>
            <p:cNvSpPr/>
            <p:nvPr/>
          </p:nvSpPr>
          <p:spPr>
            <a:xfrm>
              <a:off x="8911448" y="2918268"/>
              <a:ext cx="557391" cy="39867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j</a:t>
              </a:r>
              <a:r>
                <a:rPr lang="en-US" baseline="-25000" dirty="0">
                  <a:solidFill>
                    <a:schemeClr val="bg1">
                      <a:lumMod val="50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1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469479" y="2918268"/>
              <a:ext cx="557391" cy="39867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j</a:t>
              </a:r>
              <a:r>
                <a:rPr lang="en-US" baseline="-25000" dirty="0">
                  <a:solidFill>
                    <a:schemeClr val="bg1">
                      <a:lumMod val="50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2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8468076" y="3117592"/>
              <a:ext cx="443372" cy="11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8910584" y="3316927"/>
              <a:ext cx="558255" cy="4090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j</a:t>
              </a:r>
              <a:r>
                <a:rPr lang="en-US" baseline="-25000" dirty="0">
                  <a:solidFill>
                    <a:schemeClr val="bg1">
                      <a:lumMod val="50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4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8466417" y="3546518"/>
              <a:ext cx="443372" cy="11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FD941A7-970E-AB4C-A283-F5A9A5980B48}"/>
                  </a:ext>
                </a:extLst>
              </p:cNvPr>
              <p:cNvSpPr/>
              <p:nvPr/>
            </p:nvSpPr>
            <p:spPr>
              <a:xfrm>
                <a:off x="2388815" y="3696884"/>
                <a:ext cx="38664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charset="0"/>
                          <a:ea typeface="Consolas" charset="0"/>
                          <a:cs typeface="Consolas" charset="0"/>
                        </a:rPr>
                        <m:t>𝛄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FD941A7-970E-AB4C-A283-F5A9A5980B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815" y="3696884"/>
                <a:ext cx="386644" cy="400110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ED7090F-F551-834D-ACC5-213DF36F1298}"/>
                  </a:ext>
                </a:extLst>
              </p:cNvPr>
              <p:cNvSpPr/>
              <p:nvPr/>
            </p:nvSpPr>
            <p:spPr>
              <a:xfrm>
                <a:off x="8332431" y="3577304"/>
                <a:ext cx="38664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charset="0"/>
                          <a:ea typeface="Consolas" charset="0"/>
                          <a:cs typeface="Consolas" charset="0"/>
                        </a:rPr>
                        <m:t>𝛄</m:t>
                      </m:r>
                    </m:oMath>
                  </m:oMathPara>
                </a14:m>
                <a:endParaRPr lang="en-US" sz="20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ED7090F-F551-834D-ACC5-213DF36F12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431" y="3577304"/>
                <a:ext cx="386644" cy="400110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>
            <a:extLst>
              <a:ext uri="{FF2B5EF4-FFF2-40B4-BE49-F238E27FC236}">
                <a16:creationId xmlns:a16="http://schemas.microsoft.com/office/drawing/2014/main" id="{38EC01AC-B0D3-894A-9573-E0DFD8062E2B}"/>
              </a:ext>
            </a:extLst>
          </p:cNvPr>
          <p:cNvSpPr/>
          <p:nvPr/>
        </p:nvSpPr>
        <p:spPr>
          <a:xfrm>
            <a:off x="0" y="6471479"/>
            <a:ext cx="12192000" cy="386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27EEAC8-683F-4D4B-AD69-A789C3DA5B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7" y="6514142"/>
            <a:ext cx="2408092" cy="29298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A544DC4-64AB-AF49-AF88-ADC7D9577E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389" y="6489150"/>
            <a:ext cx="389108" cy="355406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D57A490E-D077-BD49-BF0F-C0924F268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967738"/>
              </p:ext>
            </p:extLst>
          </p:nvPr>
        </p:nvGraphicFramePr>
        <p:xfrm>
          <a:off x="7261081" y="4243251"/>
          <a:ext cx="203987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481">
                  <a:extLst>
                    <a:ext uri="{9D8B030D-6E8A-4147-A177-3AD203B41FA5}">
                      <a16:colId xmlns:a16="http://schemas.microsoft.com/office/drawing/2014/main" val="31433307"/>
                    </a:ext>
                  </a:extLst>
                </a:gridCol>
              </a:tblGrid>
              <a:tr h="21886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from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delay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state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1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LGA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2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LGA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48905"/>
                  </a:ext>
                </a:extLst>
              </a:tr>
              <a:tr h="223945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3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JFK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4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MIA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125322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0AD980E-BC13-4840-B085-4645D80FF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988796"/>
              </p:ext>
            </p:extLst>
          </p:nvPr>
        </p:nvGraphicFramePr>
        <p:xfrm>
          <a:off x="9243172" y="2531672"/>
          <a:ext cx="203987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481">
                  <a:extLst>
                    <a:ext uri="{9D8B030D-6E8A-4147-A177-3AD203B41FA5}">
                      <a16:colId xmlns:a16="http://schemas.microsoft.com/office/drawing/2014/main" val="31433307"/>
                    </a:ext>
                  </a:extLst>
                </a:gridCol>
              </a:tblGrid>
              <a:tr h="21886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from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delay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state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1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LGA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2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LGA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48905"/>
                  </a:ext>
                </a:extLst>
              </a:tr>
              <a:tr h="223945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3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JFK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5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4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MIA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125322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6A55D435-825B-EE4F-9361-D17CF01E7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950729"/>
              </p:ext>
            </p:extLst>
          </p:nvPr>
        </p:nvGraphicFramePr>
        <p:xfrm>
          <a:off x="7179635" y="2472930"/>
          <a:ext cx="1920693" cy="806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9596">
                  <a:extLst>
                    <a:ext uri="{9D8B030D-6E8A-4147-A177-3AD203B41FA5}">
                      <a16:colId xmlns:a16="http://schemas.microsoft.com/office/drawing/2014/main" val="3697619915"/>
                    </a:ext>
                  </a:extLst>
                </a:gridCol>
              </a:tblGrid>
              <a:tr h="318692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state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avg</a:t>
                      </a:r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(delay)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888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o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1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8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o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2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48905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5BE94FD5-1D2D-E04C-B8F2-4EA806107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977259"/>
              </p:ext>
            </p:extLst>
          </p:nvPr>
        </p:nvGraphicFramePr>
        <p:xfrm>
          <a:off x="661444" y="2428883"/>
          <a:ext cx="1920693" cy="1056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9596">
                  <a:extLst>
                    <a:ext uri="{9D8B030D-6E8A-4147-A177-3AD203B41FA5}">
                      <a16:colId xmlns:a16="http://schemas.microsoft.com/office/drawing/2014/main" val="3697619915"/>
                    </a:ext>
                  </a:extLst>
                </a:gridCol>
              </a:tblGrid>
              <a:tr h="2855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state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avg</a:t>
                      </a:r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(delay)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275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o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1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0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0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8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o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2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0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0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48905"/>
                  </a:ext>
                </a:extLst>
              </a:tr>
            </a:tbl>
          </a:graphicData>
        </a:graphic>
      </p:graphicFrame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AC2D6C1A-87B7-434D-9D31-FE71D209E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587347"/>
              </p:ext>
            </p:extLst>
          </p:nvPr>
        </p:nvGraphicFramePr>
        <p:xfrm>
          <a:off x="1329179" y="4325865"/>
          <a:ext cx="203987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481">
                  <a:extLst>
                    <a:ext uri="{9D8B030D-6E8A-4147-A177-3AD203B41FA5}">
                      <a16:colId xmlns:a16="http://schemas.microsoft.com/office/drawing/2014/main" val="31433307"/>
                    </a:ext>
                  </a:extLst>
                </a:gridCol>
              </a:tblGrid>
              <a:tr h="21886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from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delay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state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1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LGA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2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LGA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48905"/>
                  </a:ext>
                </a:extLst>
              </a:tr>
              <a:tr h="223945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3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JFK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5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4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MIA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125322"/>
                  </a:ext>
                </a:extLst>
              </a:tr>
            </a:tbl>
          </a:graphicData>
        </a:graphic>
      </p:graphicFrame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6FD33B1B-0CAC-B744-AA29-CBA77D7B5027}"/>
              </a:ext>
            </a:extLst>
          </p:cNvPr>
          <p:cNvCxnSpPr>
            <a:cxnSpLocks/>
            <a:stCxn id="36" idx="1"/>
            <a:endCxn id="51" idx="2"/>
          </p:cNvCxnSpPr>
          <p:nvPr/>
        </p:nvCxnSpPr>
        <p:spPr>
          <a:xfrm rot="10800000">
            <a:off x="1621791" y="3485537"/>
            <a:ext cx="767025" cy="411402"/>
          </a:xfrm>
          <a:prstGeom prst="bentConnector2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1CA86D90-C4B6-FD4F-9D92-3450FC8D786D}"/>
              </a:ext>
            </a:extLst>
          </p:cNvPr>
          <p:cNvCxnSpPr>
            <a:cxnSpLocks/>
            <a:stCxn id="36" idx="3"/>
            <a:endCxn id="40" idx="2"/>
          </p:cNvCxnSpPr>
          <p:nvPr/>
        </p:nvCxnSpPr>
        <p:spPr>
          <a:xfrm flipV="1">
            <a:off x="2775459" y="3473953"/>
            <a:ext cx="662198" cy="422986"/>
          </a:xfrm>
          <a:prstGeom prst="bentConnector2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619198" y="787966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o</a:t>
            </a:r>
            <a:r>
              <a:rPr lang="en-US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28034" y="1186507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o</a:t>
            </a:r>
            <a:r>
              <a:rPr lang="en-US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2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A5B691D-C09C-8A4B-8560-05242E280093}"/>
              </a:ext>
            </a:extLst>
          </p:cNvPr>
          <p:cNvSpPr/>
          <p:nvPr/>
        </p:nvSpPr>
        <p:spPr>
          <a:xfrm>
            <a:off x="4274815" y="2666224"/>
            <a:ext cx="557391" cy="39867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j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3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31D0BE1-A960-7B46-B459-41D26059EC7B}"/>
              </a:ext>
            </a:extLst>
          </p:cNvPr>
          <p:cNvGrpSpPr/>
          <p:nvPr/>
        </p:nvGrpSpPr>
        <p:grpSpPr>
          <a:xfrm>
            <a:off x="8951435" y="786729"/>
            <a:ext cx="1560453" cy="807718"/>
            <a:chOff x="8466417" y="2918268"/>
            <a:chExt cx="1560453" cy="807718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92E03C9-16F8-8148-909C-ED923B0658B5}"/>
                </a:ext>
              </a:extLst>
            </p:cNvPr>
            <p:cNvSpPr/>
            <p:nvPr/>
          </p:nvSpPr>
          <p:spPr>
            <a:xfrm>
              <a:off x="8911448" y="2918268"/>
              <a:ext cx="557391" cy="39867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j</a:t>
              </a:r>
              <a:r>
                <a:rPr lang="en-US" baseline="-25000" dirty="0">
                  <a:solidFill>
                    <a:schemeClr val="bg1">
                      <a:lumMod val="50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1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C11A74B-D6D7-B94A-972C-3B1177ABE747}"/>
                </a:ext>
              </a:extLst>
            </p:cNvPr>
            <p:cNvSpPr/>
            <p:nvPr/>
          </p:nvSpPr>
          <p:spPr>
            <a:xfrm>
              <a:off x="9469479" y="2918268"/>
              <a:ext cx="557391" cy="39867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j</a:t>
              </a:r>
              <a:r>
                <a:rPr lang="en-US" baseline="-25000" dirty="0">
                  <a:solidFill>
                    <a:schemeClr val="bg1">
                      <a:lumMod val="50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2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9FD59B80-8CB5-194D-8BA7-46F14528B250}"/>
                </a:ext>
              </a:extLst>
            </p:cNvPr>
            <p:cNvCxnSpPr/>
            <p:nvPr/>
          </p:nvCxnSpPr>
          <p:spPr>
            <a:xfrm>
              <a:off x="8468076" y="3117592"/>
              <a:ext cx="443372" cy="11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3150458-ADAD-374B-AA00-B7C2C82CCD74}"/>
                </a:ext>
              </a:extLst>
            </p:cNvPr>
            <p:cNvSpPr/>
            <p:nvPr/>
          </p:nvSpPr>
          <p:spPr>
            <a:xfrm>
              <a:off x="8910584" y="3316927"/>
              <a:ext cx="558255" cy="4090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j</a:t>
              </a:r>
              <a:r>
                <a:rPr lang="en-US" baseline="-25000" dirty="0">
                  <a:solidFill>
                    <a:schemeClr val="bg1">
                      <a:lumMod val="50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4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335E6D74-69DB-0943-976E-10E00CECF7D8}"/>
                </a:ext>
              </a:extLst>
            </p:cNvPr>
            <p:cNvCxnSpPr/>
            <p:nvPr/>
          </p:nvCxnSpPr>
          <p:spPr>
            <a:xfrm>
              <a:off x="8466417" y="3546518"/>
              <a:ext cx="443372" cy="11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771B6AC8-D4BE-0F45-AB29-A24E7E66A9F7}"/>
              </a:ext>
            </a:extLst>
          </p:cNvPr>
          <p:cNvSpPr/>
          <p:nvPr/>
        </p:nvSpPr>
        <p:spPr>
          <a:xfrm>
            <a:off x="10511888" y="786718"/>
            <a:ext cx="557391" cy="39867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j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3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940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5345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venir" panose="02000503020000020003" pitchFamily="2" charset="0"/>
                <a:ea typeface="Gill Sans" charset="0"/>
                <a:cs typeface="Gill Sans" charset="0"/>
              </a:rPr>
              <a:t>Physical Algebra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223299"/>
            <a:ext cx="12192000" cy="261610"/>
            <a:chOff x="0" y="223299"/>
            <a:chExt cx="12192000" cy="261610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1039091" y="451043"/>
              <a:ext cx="11152909" cy="33866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039091" y="223299"/>
              <a:ext cx="247842" cy="26161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0" y="223299"/>
              <a:ext cx="1286933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38EC01AC-B0D3-894A-9573-E0DFD8062E2B}"/>
              </a:ext>
            </a:extLst>
          </p:cNvPr>
          <p:cNvSpPr/>
          <p:nvPr/>
        </p:nvSpPr>
        <p:spPr>
          <a:xfrm>
            <a:off x="0" y="6471479"/>
            <a:ext cx="12192000" cy="386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27EEAC8-683F-4D4B-AD69-A789C3DA5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7" y="6514142"/>
            <a:ext cx="2408092" cy="29298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A544DC4-64AB-AF49-AF88-ADC7D9577E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389" y="6489150"/>
            <a:ext cx="389108" cy="355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81D989-9298-3C49-AE54-8CBE77126C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612" y="1937091"/>
            <a:ext cx="5795818" cy="2022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F3666F-6AE0-D04E-BFB5-29F5625112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7576" y="1979615"/>
            <a:ext cx="3006436" cy="19164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481AF9-F80D-D147-986A-AC3599A55A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732" y="3953037"/>
            <a:ext cx="2927335" cy="18660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C90CF9-57C9-A24B-96A9-BE0576A5B2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2067" y="3922839"/>
            <a:ext cx="2937984" cy="18962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7E77C2-AA9C-014A-B3A7-FA1E23F22E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4200" y="3891966"/>
            <a:ext cx="3041527" cy="19569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1D97534-E470-844D-A39B-E0F5EBB96220}"/>
              </a:ext>
            </a:extLst>
          </p:cNvPr>
          <p:cNvSpPr/>
          <p:nvPr/>
        </p:nvSpPr>
        <p:spPr>
          <a:xfrm>
            <a:off x="795612" y="3661384"/>
            <a:ext cx="309418" cy="261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A71476-81A7-BC46-A515-2BD06664E80B}"/>
              </a:ext>
            </a:extLst>
          </p:cNvPr>
          <p:cNvSpPr/>
          <p:nvPr/>
        </p:nvSpPr>
        <p:spPr>
          <a:xfrm>
            <a:off x="743636" y="5621568"/>
            <a:ext cx="558822" cy="317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Rectangle 345">
            <a:extLst>
              <a:ext uri="{FF2B5EF4-FFF2-40B4-BE49-F238E27FC236}">
                <a16:creationId xmlns:a16="http://schemas.microsoft.com/office/drawing/2014/main" id="{87A53498-3098-6746-B17E-6B36C42D58DF}"/>
              </a:ext>
            </a:extLst>
          </p:cNvPr>
          <p:cNvSpPr/>
          <p:nvPr/>
        </p:nvSpPr>
        <p:spPr>
          <a:xfrm>
            <a:off x="2122809" y="3714345"/>
            <a:ext cx="309418" cy="261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id="{79AF9B94-CB71-E849-8808-E46108D32ABE}"/>
              </a:ext>
            </a:extLst>
          </p:cNvPr>
          <p:cNvSpPr/>
          <p:nvPr/>
        </p:nvSpPr>
        <p:spPr>
          <a:xfrm>
            <a:off x="3661467" y="3714344"/>
            <a:ext cx="309418" cy="261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DB0A13D0-23FF-DF4E-942C-16A8A571374E}"/>
              </a:ext>
            </a:extLst>
          </p:cNvPr>
          <p:cNvSpPr/>
          <p:nvPr/>
        </p:nvSpPr>
        <p:spPr>
          <a:xfrm>
            <a:off x="5388998" y="3637302"/>
            <a:ext cx="309418" cy="261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280C7673-4D7C-B84D-841B-64B891C9BE24}"/>
              </a:ext>
            </a:extLst>
          </p:cNvPr>
          <p:cNvSpPr/>
          <p:nvPr/>
        </p:nvSpPr>
        <p:spPr>
          <a:xfrm>
            <a:off x="6897989" y="3686481"/>
            <a:ext cx="309418" cy="261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12A7CE76-9850-4244-8709-B653AF6E0A62}"/>
              </a:ext>
            </a:extLst>
          </p:cNvPr>
          <p:cNvSpPr/>
          <p:nvPr/>
        </p:nvSpPr>
        <p:spPr>
          <a:xfrm>
            <a:off x="8475951" y="3677138"/>
            <a:ext cx="309418" cy="261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Rectangle 350">
            <a:extLst>
              <a:ext uri="{FF2B5EF4-FFF2-40B4-BE49-F238E27FC236}">
                <a16:creationId xmlns:a16="http://schemas.microsoft.com/office/drawing/2014/main" id="{60D6A690-663A-0F4A-B12E-44A1E5846D90}"/>
              </a:ext>
            </a:extLst>
          </p:cNvPr>
          <p:cNvSpPr/>
          <p:nvPr/>
        </p:nvSpPr>
        <p:spPr>
          <a:xfrm>
            <a:off x="2277518" y="5649349"/>
            <a:ext cx="558822" cy="317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CC2538F9-6653-D943-BE8F-D80FC212219A}"/>
              </a:ext>
            </a:extLst>
          </p:cNvPr>
          <p:cNvSpPr/>
          <p:nvPr/>
        </p:nvSpPr>
        <p:spPr>
          <a:xfrm>
            <a:off x="3691855" y="5634948"/>
            <a:ext cx="558822" cy="317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Rectangle 352">
            <a:extLst>
              <a:ext uri="{FF2B5EF4-FFF2-40B4-BE49-F238E27FC236}">
                <a16:creationId xmlns:a16="http://schemas.microsoft.com/office/drawing/2014/main" id="{EDCD4B71-F1C0-A447-B923-31492A8FD49C}"/>
              </a:ext>
            </a:extLst>
          </p:cNvPr>
          <p:cNvSpPr/>
          <p:nvPr/>
        </p:nvSpPr>
        <p:spPr>
          <a:xfrm>
            <a:off x="5210903" y="5615982"/>
            <a:ext cx="558822" cy="317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Rectangle 353">
            <a:extLst>
              <a:ext uri="{FF2B5EF4-FFF2-40B4-BE49-F238E27FC236}">
                <a16:creationId xmlns:a16="http://schemas.microsoft.com/office/drawing/2014/main" id="{DCBE9103-32C3-E148-A260-64BD539ECE9E}"/>
              </a:ext>
            </a:extLst>
          </p:cNvPr>
          <p:cNvSpPr/>
          <p:nvPr/>
        </p:nvSpPr>
        <p:spPr>
          <a:xfrm>
            <a:off x="8252430" y="5613217"/>
            <a:ext cx="558822" cy="317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Rectangle 354">
            <a:extLst>
              <a:ext uri="{FF2B5EF4-FFF2-40B4-BE49-F238E27FC236}">
                <a16:creationId xmlns:a16="http://schemas.microsoft.com/office/drawing/2014/main" id="{84F9B545-5A14-F447-81F6-BD49FE296845}"/>
              </a:ext>
            </a:extLst>
          </p:cNvPr>
          <p:cNvSpPr/>
          <p:nvPr/>
        </p:nvSpPr>
        <p:spPr>
          <a:xfrm>
            <a:off x="9625727" y="5694687"/>
            <a:ext cx="558822" cy="317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D8E621-582A-6C4A-BCBD-15F3819701B7}"/>
              </a:ext>
            </a:extLst>
          </p:cNvPr>
          <p:cNvSpPr txBox="1"/>
          <p:nvPr/>
        </p:nvSpPr>
        <p:spPr>
          <a:xfrm>
            <a:off x="694732" y="724091"/>
            <a:ext cx="11119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venir" panose="02000503020000020003" pitchFamily="2" charset="0"/>
              </a:rPr>
              <a:t>Both paradigms for every relational operator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venir" panose="02000503020000020003" pitchFamily="2" charset="0"/>
              </a:rPr>
              <a:t>Avoid materializing intermediate provenance indexes for multi-operator plans</a:t>
            </a:r>
          </a:p>
        </p:txBody>
      </p:sp>
      <p:pic>
        <p:nvPicPr>
          <p:cNvPr id="441" name="Picture 440">
            <a:extLst>
              <a:ext uri="{FF2B5EF4-FFF2-40B4-BE49-F238E27FC236}">
                <a16:creationId xmlns:a16="http://schemas.microsoft.com/office/drawing/2014/main" id="{31410189-29C2-DE4A-A165-3472F8CB67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90571" y="2046812"/>
            <a:ext cx="1577962" cy="4055094"/>
          </a:xfrm>
          <a:prstGeom prst="rect">
            <a:avLst/>
          </a:prstGeom>
        </p:spPr>
      </p:pic>
      <p:sp>
        <p:nvSpPr>
          <p:cNvPr id="442" name="Rectangle 441">
            <a:extLst>
              <a:ext uri="{FF2B5EF4-FFF2-40B4-BE49-F238E27FC236}">
                <a16:creationId xmlns:a16="http://schemas.microsoft.com/office/drawing/2014/main" id="{67229B53-5788-704B-B699-5D9857018677}"/>
              </a:ext>
            </a:extLst>
          </p:cNvPr>
          <p:cNvSpPr/>
          <p:nvPr/>
        </p:nvSpPr>
        <p:spPr>
          <a:xfrm>
            <a:off x="6679446" y="5637839"/>
            <a:ext cx="558822" cy="317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5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55244"/>
            <a:ext cx="12113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venir" panose="02000503020000020003" pitchFamily="2" charset="0"/>
                <a:ea typeface="Gill Sans" charset="0"/>
                <a:cs typeface="Gill Sans" charset="0"/>
              </a:rPr>
              <a:t>Experimental Setup</a:t>
            </a:r>
            <a:endParaRPr lang="en-US" sz="3600" b="1" dirty="0">
              <a:solidFill>
                <a:srgbClr val="FF0000"/>
              </a:solidFill>
              <a:latin typeface="Avenir" panose="02000503020000020003" pitchFamily="2" charset="0"/>
              <a:ea typeface="Gill Sans" charset="0"/>
              <a:cs typeface="Gill Sans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223299"/>
            <a:ext cx="12192000" cy="261610"/>
            <a:chOff x="0" y="223299"/>
            <a:chExt cx="12192000" cy="261610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1039091" y="451043"/>
              <a:ext cx="11152909" cy="33866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039091" y="223299"/>
              <a:ext cx="247842" cy="26161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0" y="223299"/>
              <a:ext cx="1286933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603E9F1-6B38-0C4C-B089-BBA940A8EA1B}"/>
              </a:ext>
            </a:extLst>
          </p:cNvPr>
          <p:cNvSpPr/>
          <p:nvPr/>
        </p:nvSpPr>
        <p:spPr>
          <a:xfrm>
            <a:off x="0" y="6471479"/>
            <a:ext cx="12192000" cy="386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FEC9F6-B345-E24D-87A4-1C115CA08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7" y="6514142"/>
            <a:ext cx="2408092" cy="2929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4E3C14-4D66-494C-B34E-893C819A5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389" y="6489150"/>
            <a:ext cx="389108" cy="3554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8E201E-6149-134C-976E-38494A1EEEB8}"/>
              </a:ext>
            </a:extLst>
          </p:cNvPr>
          <p:cNvSpPr txBox="1"/>
          <p:nvPr/>
        </p:nvSpPr>
        <p:spPr>
          <a:xfrm>
            <a:off x="442762" y="646039"/>
            <a:ext cx="10830209" cy="5563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Provenance Capture and Querying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Comparison with state-of-the-art Physical, Logical, and Lazy approaches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Single operator performance: microbenchmarks using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zipfians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Multi-operator performance: TPC-H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Real-World Applications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Comparison with state-of-the-art, hand-tuned implementations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Interactive Visualizations: </a:t>
            </a:r>
          </a:p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Overview first then details on demand</a:t>
            </a:r>
          </a:p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Crossfilter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Profiling: Functional Dependency Checks</a:t>
            </a:r>
          </a:p>
        </p:txBody>
      </p:sp>
    </p:spTree>
    <p:extLst>
      <p:ext uri="{BB962C8B-B14F-4D97-AF65-F5344CB8AC3E}">
        <p14:creationId xmlns:p14="http://schemas.microsoft.com/office/powerpoint/2010/main" val="1272154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55244"/>
            <a:ext cx="12113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venir" panose="02000503020000020003" pitchFamily="2" charset="0"/>
                <a:ea typeface="Gill Sans" charset="0"/>
                <a:cs typeface="Gill Sans" charset="0"/>
              </a:rPr>
              <a:t>Main Results - Provenance Capture</a:t>
            </a:r>
            <a:endParaRPr lang="en-US" sz="3600" b="1" dirty="0">
              <a:solidFill>
                <a:srgbClr val="FF0000"/>
              </a:solidFill>
              <a:latin typeface="Avenir" panose="02000503020000020003" pitchFamily="2" charset="0"/>
              <a:ea typeface="Gill Sans" charset="0"/>
              <a:cs typeface="Gill Sans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223299"/>
            <a:ext cx="12192000" cy="261610"/>
            <a:chOff x="0" y="223299"/>
            <a:chExt cx="12192000" cy="261610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1039091" y="451043"/>
              <a:ext cx="11152909" cy="33866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039091" y="223299"/>
              <a:ext cx="247842" cy="26161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0" y="223299"/>
              <a:ext cx="1286933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5771714" y="1793702"/>
            <a:ext cx="6333563" cy="2677656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Smoke outperforms alternatives by embodying the design principles</a:t>
            </a:r>
          </a:p>
          <a:p>
            <a:pPr algn="ctr"/>
            <a:endParaRPr lang="en-US" sz="2400" b="1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Negligible overhead                                    over fast query engines</a:t>
            </a:r>
          </a:p>
          <a:p>
            <a:pPr algn="ctr"/>
            <a:endParaRPr lang="en-US" sz="2400" b="1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Can do better with opts (.8x</a:t>
            </a:r>
            <a:r>
              <a:rPr lang="en-US" sz="2400" b="1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  <a:sym typeface="Wingdings"/>
              </a:rPr>
              <a:t> .4x)</a:t>
            </a:r>
            <a:endParaRPr lang="en-US" sz="2400" b="1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03E9F1-6B38-0C4C-B089-BBA940A8EA1B}"/>
              </a:ext>
            </a:extLst>
          </p:cNvPr>
          <p:cNvSpPr/>
          <p:nvPr/>
        </p:nvSpPr>
        <p:spPr>
          <a:xfrm>
            <a:off x="0" y="6471479"/>
            <a:ext cx="12192000" cy="386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FEC9F6-B345-E24D-87A4-1C115CA08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7" y="6514142"/>
            <a:ext cx="2408092" cy="2929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4E3C14-4D66-494C-B34E-893C819A5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389" y="6489150"/>
            <a:ext cx="389108" cy="355406"/>
          </a:xfrm>
          <a:prstGeom prst="rect">
            <a:avLst/>
          </a:prstGeom>
        </p:spPr>
      </p:pic>
      <p:sp>
        <p:nvSpPr>
          <p:cNvPr id="244" name="Rectangle 93">
            <a:extLst>
              <a:ext uri="{FF2B5EF4-FFF2-40B4-BE49-F238E27FC236}">
                <a16:creationId xmlns:a16="http://schemas.microsoft.com/office/drawing/2014/main" id="{D0649E89-BE0C-A541-AECD-D3516ADA2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514" y="1687524"/>
            <a:ext cx="4375549" cy="301419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" name="Line 94">
            <a:extLst>
              <a:ext uri="{FF2B5EF4-FFF2-40B4-BE49-F238E27FC236}">
                <a16:creationId xmlns:a16="http://schemas.microsoft.com/office/drawing/2014/main" id="{B613D80F-8005-1240-BA7B-057A5E5733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6338" y="1687524"/>
            <a:ext cx="0" cy="3014193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" name="Line 95">
            <a:extLst>
              <a:ext uri="{FF2B5EF4-FFF2-40B4-BE49-F238E27FC236}">
                <a16:creationId xmlns:a16="http://schemas.microsoft.com/office/drawing/2014/main" id="{76BBB3A8-B521-8B46-98DF-EDBBFD2B10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71222" y="1687524"/>
            <a:ext cx="0" cy="3014193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" name="Line 96">
            <a:extLst>
              <a:ext uri="{FF2B5EF4-FFF2-40B4-BE49-F238E27FC236}">
                <a16:creationId xmlns:a16="http://schemas.microsoft.com/office/drawing/2014/main" id="{AFF86015-DF4F-E541-8C87-550A30F3CA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50519" y="1687524"/>
            <a:ext cx="0" cy="3014193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" name="Line 97">
            <a:extLst>
              <a:ext uri="{FF2B5EF4-FFF2-40B4-BE49-F238E27FC236}">
                <a16:creationId xmlns:a16="http://schemas.microsoft.com/office/drawing/2014/main" id="{15AC85FC-491C-9C40-91D4-001BA01D1D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29816" y="1687524"/>
            <a:ext cx="0" cy="3014193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" name="Line 98">
            <a:extLst>
              <a:ext uri="{FF2B5EF4-FFF2-40B4-BE49-F238E27FC236}">
                <a16:creationId xmlns:a16="http://schemas.microsoft.com/office/drawing/2014/main" id="{CEF44EB8-9290-D84A-8E8D-1FE19DC0EE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09113" y="1687524"/>
            <a:ext cx="0" cy="3014193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" name="Line 99">
            <a:extLst>
              <a:ext uri="{FF2B5EF4-FFF2-40B4-BE49-F238E27FC236}">
                <a16:creationId xmlns:a16="http://schemas.microsoft.com/office/drawing/2014/main" id="{812E9778-CDAB-EF48-A009-EBBA374FA0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93642" y="1687524"/>
            <a:ext cx="0" cy="3014193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" name="Line 100">
            <a:extLst>
              <a:ext uri="{FF2B5EF4-FFF2-40B4-BE49-F238E27FC236}">
                <a16:creationId xmlns:a16="http://schemas.microsoft.com/office/drawing/2014/main" id="{0F548100-3381-0F46-B21E-171FF25E6B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6514" y="4358056"/>
            <a:ext cx="4375549" cy="0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" name="Line 101">
            <a:extLst>
              <a:ext uri="{FF2B5EF4-FFF2-40B4-BE49-F238E27FC236}">
                <a16:creationId xmlns:a16="http://schemas.microsoft.com/office/drawing/2014/main" id="{4A4A8302-D1FD-D54C-BCC0-29EA359D315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6514" y="3756650"/>
            <a:ext cx="4375549" cy="0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" name="Line 102">
            <a:extLst>
              <a:ext uri="{FF2B5EF4-FFF2-40B4-BE49-F238E27FC236}">
                <a16:creationId xmlns:a16="http://schemas.microsoft.com/office/drawing/2014/main" id="{A25853EB-3B32-AD47-8C3D-1AE4E06E99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6514" y="3198201"/>
            <a:ext cx="4375549" cy="0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" name="Line 103">
            <a:extLst>
              <a:ext uri="{FF2B5EF4-FFF2-40B4-BE49-F238E27FC236}">
                <a16:creationId xmlns:a16="http://schemas.microsoft.com/office/drawing/2014/main" id="{E009B426-E275-174E-B7B6-E519792754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6514" y="2639753"/>
            <a:ext cx="4375549" cy="0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" name="Line 104">
            <a:extLst>
              <a:ext uri="{FF2B5EF4-FFF2-40B4-BE49-F238E27FC236}">
                <a16:creationId xmlns:a16="http://schemas.microsoft.com/office/drawing/2014/main" id="{67B3A68B-A332-2045-860D-2BB3BF8D45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6514" y="2031185"/>
            <a:ext cx="4375549" cy="0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" name="Line 105">
            <a:extLst>
              <a:ext uri="{FF2B5EF4-FFF2-40B4-BE49-F238E27FC236}">
                <a16:creationId xmlns:a16="http://schemas.microsoft.com/office/drawing/2014/main" id="{11E8D973-6027-9E4B-85C4-289E9A54F4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0871" y="1687524"/>
            <a:ext cx="0" cy="3014193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" name="Line 106">
            <a:extLst>
              <a:ext uri="{FF2B5EF4-FFF2-40B4-BE49-F238E27FC236}">
                <a16:creationId xmlns:a16="http://schemas.microsoft.com/office/drawing/2014/main" id="{D8A784F4-BA1A-414F-9FC3-20C10FF40A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90168" y="1687524"/>
            <a:ext cx="0" cy="3014193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" name="Line 107">
            <a:extLst>
              <a:ext uri="{FF2B5EF4-FFF2-40B4-BE49-F238E27FC236}">
                <a16:creationId xmlns:a16="http://schemas.microsoft.com/office/drawing/2014/main" id="{8A2B4A79-A5EF-C747-82FB-5F1AB18878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69465" y="1687524"/>
            <a:ext cx="0" cy="3014193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" name="Line 108">
            <a:extLst>
              <a:ext uri="{FF2B5EF4-FFF2-40B4-BE49-F238E27FC236}">
                <a16:creationId xmlns:a16="http://schemas.microsoft.com/office/drawing/2014/main" id="{ED812FBE-A750-6849-B8E0-1D6B81BC8D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53994" y="1687524"/>
            <a:ext cx="0" cy="3014193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0" name="Rectangle 109">
            <a:extLst>
              <a:ext uri="{FF2B5EF4-FFF2-40B4-BE49-F238E27FC236}">
                <a16:creationId xmlns:a16="http://schemas.microsoft.com/office/drawing/2014/main" id="{0715B33C-6585-1F49-848E-64C44A827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6338" y="4100311"/>
            <a:ext cx="1732426" cy="472533"/>
          </a:xfrm>
          <a:prstGeom prst="rect">
            <a:avLst/>
          </a:prstGeom>
          <a:solidFill>
            <a:srgbClr val="F876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5" name="Rectangle 114">
            <a:extLst>
              <a:ext uri="{FF2B5EF4-FFF2-40B4-BE49-F238E27FC236}">
                <a16:creationId xmlns:a16="http://schemas.microsoft.com/office/drawing/2014/main" id="{3BD1C9D1-1F88-5241-8EC8-B29CF29C7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514" y="1687524"/>
            <a:ext cx="4375549" cy="3014193"/>
          </a:xfrm>
          <a:prstGeom prst="rect">
            <a:avLst/>
          </a:prstGeom>
          <a:noFill/>
          <a:ln w="9525" cap="rnd">
            <a:solidFill>
              <a:srgbClr val="E0E0E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" name="Rectangle 143">
            <a:extLst>
              <a:ext uri="{FF2B5EF4-FFF2-40B4-BE49-F238E27FC236}">
                <a16:creationId xmlns:a16="http://schemas.microsoft.com/office/drawing/2014/main" id="{250101BC-CE08-1C4D-8E50-5CC59A9D9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514" y="1236458"/>
            <a:ext cx="4375549" cy="451066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" name="Rectangle 144">
            <a:extLst>
              <a:ext uri="{FF2B5EF4-FFF2-40B4-BE49-F238E27FC236}">
                <a16:creationId xmlns:a16="http://schemas.microsoft.com/office/drawing/2014/main" id="{9EFCF9FB-EEAB-294F-920D-2D7E431EB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514" y="1236458"/>
            <a:ext cx="4375549" cy="451066"/>
          </a:xfrm>
          <a:prstGeom prst="rect">
            <a:avLst/>
          </a:prstGeom>
          <a:noFill/>
          <a:ln w="9525" cap="rnd">
            <a:solidFill>
              <a:srgbClr val="E0E0E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Rectangle 145">
                <a:extLst>
                  <a:ext uri="{FF2B5EF4-FFF2-40B4-BE49-F238E27FC236}">
                    <a16:creationId xmlns:a16="http://schemas.microsoft.com/office/drawing/2014/main" id="{DD296148-A1FA-B24C-A4A2-C89D9FA60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9146" y="1306149"/>
                <a:ext cx="396730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Arial" panose="020B0604020202020204" pitchFamily="34" charset="0"/>
                  </a:rPr>
                  <a:t>GB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Arial" panose="020B0604020202020204" pitchFamily="34" charset="0"/>
                  </a:rPr>
                  <a:t> --- 10M Tuples, 100 groups,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θ</m:t>
                    </m:r>
                    <m:r>
                      <a:rPr lang="en-US" b="0" i="0"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=1</m:t>
                    </m:r>
                  </m:oMath>
                </a14:m>
                <a:r>
                  <a:rPr kumimoji="0" lang="en-US" altLang="en-US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</a:rPr>
                  <a:t> </a:t>
                </a:r>
              </a:p>
            </p:txBody>
          </p:sp>
        </mc:Choice>
        <mc:Fallback xmlns="">
          <p:sp>
            <p:nvSpPr>
              <p:cNvPr id="268" name="Rectangle 145">
                <a:extLst>
                  <a:ext uri="{FF2B5EF4-FFF2-40B4-BE49-F238E27FC236}">
                    <a16:creationId xmlns:a16="http://schemas.microsoft.com/office/drawing/2014/main" id="{DD296148-A1FA-B24C-A4A2-C89D9FA60B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9146" y="1306149"/>
                <a:ext cx="3967303" cy="307777"/>
              </a:xfrm>
              <a:prstGeom prst="rect">
                <a:avLst/>
              </a:prstGeom>
              <a:blipFill>
                <a:blip r:embed="rId5"/>
                <a:stretch>
                  <a:fillRect l="-3822" t="-24000" b="-48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1" name="Rectangle 177">
            <a:extLst>
              <a:ext uri="{FF2B5EF4-FFF2-40B4-BE49-F238E27FC236}">
                <a16:creationId xmlns:a16="http://schemas.microsoft.com/office/drawing/2014/main" id="{135EB661-923E-A543-A344-44CE051F7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400" y="3598355"/>
            <a:ext cx="7646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Smoke-I</a:t>
            </a:r>
          </a:p>
        </p:txBody>
      </p:sp>
      <p:sp>
        <p:nvSpPr>
          <p:cNvPr id="272" name="Rectangle 178">
            <a:extLst>
              <a:ext uri="{FF2B5EF4-FFF2-40B4-BE49-F238E27FC236}">
                <a16:creationId xmlns:a16="http://schemas.microsoft.com/office/drawing/2014/main" id="{6CF9ED1F-E31D-E64E-93A0-038780CF5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76" y="3062870"/>
            <a:ext cx="8544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Smoke-D</a:t>
            </a:r>
          </a:p>
        </p:txBody>
      </p:sp>
      <p:sp>
        <p:nvSpPr>
          <p:cNvPr id="273" name="Rectangle 179">
            <a:extLst>
              <a:ext uri="{FF2B5EF4-FFF2-40B4-BE49-F238E27FC236}">
                <a16:creationId xmlns:a16="http://schemas.microsoft.com/office/drawing/2014/main" id="{C68CED4E-EE12-EF4F-AD2B-9233890D5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039" y="2499465"/>
            <a:ext cx="6476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Logical</a:t>
            </a:r>
          </a:p>
        </p:txBody>
      </p:sp>
      <p:sp>
        <p:nvSpPr>
          <p:cNvPr id="274" name="Rectangle 180">
            <a:extLst>
              <a:ext uri="{FF2B5EF4-FFF2-40B4-BE49-F238E27FC236}">
                <a16:creationId xmlns:a16="http://schemas.microsoft.com/office/drawing/2014/main" id="{11F339D7-A2A2-874F-835B-08EB7049C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10" y="1885457"/>
            <a:ext cx="7614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Physical</a:t>
            </a:r>
          </a:p>
        </p:txBody>
      </p:sp>
      <p:sp>
        <p:nvSpPr>
          <p:cNvPr id="275" name="Line 181">
            <a:extLst>
              <a:ext uri="{FF2B5EF4-FFF2-40B4-BE49-F238E27FC236}">
                <a16:creationId xmlns:a16="http://schemas.microsoft.com/office/drawing/2014/main" id="{C0D447BA-3EB5-E747-860C-780C5001B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3491" y="4358056"/>
            <a:ext cx="125614" cy="0"/>
          </a:xfrm>
          <a:prstGeom prst="line">
            <a:avLst/>
          </a:prstGeom>
          <a:noFill/>
          <a:ln w="9525" cap="flat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" name="Line 182">
            <a:extLst>
              <a:ext uri="{FF2B5EF4-FFF2-40B4-BE49-F238E27FC236}">
                <a16:creationId xmlns:a16="http://schemas.microsoft.com/office/drawing/2014/main" id="{D822780D-1CBD-E04C-A02E-3789C5CE22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3491" y="3756650"/>
            <a:ext cx="125614" cy="0"/>
          </a:xfrm>
          <a:prstGeom prst="line">
            <a:avLst/>
          </a:prstGeom>
          <a:noFill/>
          <a:ln w="9525" cap="flat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" name="Line 183">
            <a:extLst>
              <a:ext uri="{FF2B5EF4-FFF2-40B4-BE49-F238E27FC236}">
                <a16:creationId xmlns:a16="http://schemas.microsoft.com/office/drawing/2014/main" id="{1929DD98-46A9-7C4F-AE8B-9F55257178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3491" y="3198201"/>
            <a:ext cx="125614" cy="0"/>
          </a:xfrm>
          <a:prstGeom prst="line">
            <a:avLst/>
          </a:prstGeom>
          <a:noFill/>
          <a:ln w="9525" cap="flat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" name="Line 184">
            <a:extLst>
              <a:ext uri="{FF2B5EF4-FFF2-40B4-BE49-F238E27FC236}">
                <a16:creationId xmlns:a16="http://schemas.microsoft.com/office/drawing/2014/main" id="{11A6EDE7-0EBD-6142-AA0A-1C1777C21E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3491" y="2639753"/>
            <a:ext cx="125614" cy="0"/>
          </a:xfrm>
          <a:prstGeom prst="line">
            <a:avLst/>
          </a:prstGeom>
          <a:noFill/>
          <a:ln w="9525" cap="flat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" name="Line 185">
            <a:extLst>
              <a:ext uri="{FF2B5EF4-FFF2-40B4-BE49-F238E27FC236}">
                <a16:creationId xmlns:a16="http://schemas.microsoft.com/office/drawing/2014/main" id="{9E5ADF7B-AFBB-4F44-8DB5-6BBC96827F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3491" y="2031185"/>
            <a:ext cx="125614" cy="0"/>
          </a:xfrm>
          <a:prstGeom prst="line">
            <a:avLst/>
          </a:prstGeom>
          <a:noFill/>
          <a:ln w="9525" cap="flat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" name="Rectangle 176">
            <a:extLst>
              <a:ext uri="{FF2B5EF4-FFF2-40B4-BE49-F238E27FC236}">
                <a16:creationId xmlns:a16="http://schemas.microsoft.com/office/drawing/2014/main" id="{F5C67CCA-CCC3-114D-ACB7-FC7A2F53C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87" y="4190180"/>
            <a:ext cx="10483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No Capture</a:t>
            </a:r>
          </a:p>
        </p:txBody>
      </p:sp>
      <p:sp>
        <p:nvSpPr>
          <p:cNvPr id="281" name="Rectangle 87">
            <a:extLst>
              <a:ext uri="{FF2B5EF4-FFF2-40B4-BE49-F238E27FC236}">
                <a16:creationId xmlns:a16="http://schemas.microsoft.com/office/drawing/2014/main" id="{79378CA0-0EA5-7C42-9300-C5A0D7196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897" y="4801297"/>
            <a:ext cx="18594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282" name="Rectangle 88">
            <a:extLst>
              <a:ext uri="{FF2B5EF4-FFF2-40B4-BE49-F238E27FC236}">
                <a16:creationId xmlns:a16="http://schemas.microsoft.com/office/drawing/2014/main" id="{CF41E9DB-80BE-A44C-A0B6-0722B10B2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7546" y="4802365"/>
            <a:ext cx="27892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283" name="Rectangle 89">
            <a:extLst>
              <a:ext uri="{FF2B5EF4-FFF2-40B4-BE49-F238E27FC236}">
                <a16:creationId xmlns:a16="http://schemas.microsoft.com/office/drawing/2014/main" id="{50686FF2-8C4C-1644-AD09-3E5A9768E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3985" y="4780886"/>
            <a:ext cx="2035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1K</a:t>
            </a:r>
          </a:p>
        </p:txBody>
      </p:sp>
      <p:sp>
        <p:nvSpPr>
          <p:cNvPr id="284" name="Rectangle 90">
            <a:extLst>
              <a:ext uri="{FF2B5EF4-FFF2-40B4-BE49-F238E27FC236}">
                <a16:creationId xmlns:a16="http://schemas.microsoft.com/office/drawing/2014/main" id="{1F5F510A-8AD5-8E48-B288-29633DFBD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7822" y="4783185"/>
            <a:ext cx="740056" cy="34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5" name="Line 99">
            <a:extLst>
              <a:ext uri="{FF2B5EF4-FFF2-40B4-BE49-F238E27FC236}">
                <a16:creationId xmlns:a16="http://schemas.microsoft.com/office/drawing/2014/main" id="{4EC783C8-88CB-2649-B9FD-55234BD1D9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2145" y="4720589"/>
            <a:ext cx="0" cy="59421"/>
          </a:xfrm>
          <a:prstGeom prst="line">
            <a:avLst/>
          </a:prstGeom>
          <a:noFill/>
          <a:ln w="9525" cap="flat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" name="Line 100">
            <a:extLst>
              <a:ext uri="{FF2B5EF4-FFF2-40B4-BE49-F238E27FC236}">
                <a16:creationId xmlns:a16="http://schemas.microsoft.com/office/drawing/2014/main" id="{68BEDD6F-4DF2-B142-96A5-F51B016B1C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3832" y="4720589"/>
            <a:ext cx="0" cy="59421"/>
          </a:xfrm>
          <a:prstGeom prst="line">
            <a:avLst/>
          </a:prstGeom>
          <a:noFill/>
          <a:ln w="9525" cap="flat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" name="Line 101">
            <a:extLst>
              <a:ext uri="{FF2B5EF4-FFF2-40B4-BE49-F238E27FC236}">
                <a16:creationId xmlns:a16="http://schemas.microsoft.com/office/drawing/2014/main" id="{360ED9A1-B1B5-6B42-8487-5B39A45661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65273" y="4710541"/>
            <a:ext cx="0" cy="59421"/>
          </a:xfrm>
          <a:prstGeom prst="line">
            <a:avLst/>
          </a:prstGeom>
          <a:noFill/>
          <a:ln w="9525" cap="flat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" name="Line 102">
            <a:extLst>
              <a:ext uri="{FF2B5EF4-FFF2-40B4-BE49-F238E27FC236}">
                <a16:creationId xmlns:a16="http://schemas.microsoft.com/office/drawing/2014/main" id="{DCD457FE-65C4-6444-9CAF-E7392BBFD5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60241" y="4710541"/>
            <a:ext cx="0" cy="59421"/>
          </a:xfrm>
          <a:prstGeom prst="line">
            <a:avLst/>
          </a:prstGeom>
          <a:noFill/>
          <a:ln w="9525" cap="flat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" name="Rectangle 117">
            <a:extLst>
              <a:ext uri="{FF2B5EF4-FFF2-40B4-BE49-F238E27FC236}">
                <a16:creationId xmlns:a16="http://schemas.microsoft.com/office/drawing/2014/main" id="{7042653A-CEBC-564B-958E-9426A409C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551" y="4991865"/>
            <a:ext cx="26545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Capture Latency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log)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8E000EC8-5614-3B41-9692-00B1377E44D4}"/>
              </a:ext>
            </a:extLst>
          </p:cNvPr>
          <p:cNvGrpSpPr/>
          <p:nvPr/>
        </p:nvGrpSpPr>
        <p:grpSpPr>
          <a:xfrm>
            <a:off x="1526338" y="2983413"/>
            <a:ext cx="2064557" cy="429576"/>
            <a:chOff x="1362949" y="3262035"/>
            <a:chExt cx="2064557" cy="429576"/>
          </a:xfrm>
        </p:grpSpPr>
        <p:sp>
          <p:nvSpPr>
            <p:cNvPr id="262" name="Rectangle 111">
              <a:extLst>
                <a:ext uri="{FF2B5EF4-FFF2-40B4-BE49-F238E27FC236}">
                  <a16:creationId xmlns:a16="http://schemas.microsoft.com/office/drawing/2014/main" id="{FF87CE53-60EA-DA47-B1F2-4B7F01C81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949" y="3262035"/>
              <a:ext cx="2046460" cy="429576"/>
            </a:xfrm>
            <a:prstGeom prst="rect">
              <a:avLst/>
            </a:prstGeom>
            <a:solidFill>
              <a:srgbClr val="00B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E2653470-F74F-C240-A08F-181D7601072F}"/>
                </a:ext>
              </a:extLst>
            </p:cNvPr>
            <p:cNvSpPr txBox="1"/>
            <p:nvPr/>
          </p:nvSpPr>
          <p:spPr>
            <a:xfrm>
              <a:off x="2851707" y="3306078"/>
              <a:ext cx="575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1.4x</a:t>
              </a:r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65D0214B-48E7-6346-A7D5-8A1F01FE6984}"/>
              </a:ext>
            </a:extLst>
          </p:cNvPr>
          <p:cNvGrpSpPr/>
          <p:nvPr/>
        </p:nvGrpSpPr>
        <p:grpSpPr>
          <a:xfrm>
            <a:off x="1526338" y="3541862"/>
            <a:ext cx="2038902" cy="472533"/>
            <a:chOff x="1362949" y="3820484"/>
            <a:chExt cx="2038902" cy="472533"/>
          </a:xfrm>
        </p:grpSpPr>
        <p:sp>
          <p:nvSpPr>
            <p:cNvPr id="261" name="Rectangle 110">
              <a:extLst>
                <a:ext uri="{FF2B5EF4-FFF2-40B4-BE49-F238E27FC236}">
                  <a16:creationId xmlns:a16="http://schemas.microsoft.com/office/drawing/2014/main" id="{4ABDB003-5654-3447-A026-228CDB381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949" y="3820484"/>
              <a:ext cx="1983654" cy="472533"/>
            </a:xfrm>
            <a:prstGeom prst="rect">
              <a:avLst/>
            </a:prstGeom>
            <a:solidFill>
              <a:srgbClr val="E76B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E25066AD-A584-324D-803B-49E682C36F0A}"/>
                </a:ext>
              </a:extLst>
            </p:cNvPr>
            <p:cNvSpPr txBox="1"/>
            <p:nvPr/>
          </p:nvSpPr>
          <p:spPr>
            <a:xfrm>
              <a:off x="2826052" y="3880729"/>
              <a:ext cx="575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0.8x</a:t>
              </a:r>
            </a:p>
          </p:txBody>
        </p: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975033C2-BBAC-D341-B0E7-40247526251F}"/>
              </a:ext>
            </a:extLst>
          </p:cNvPr>
          <p:cNvGrpSpPr/>
          <p:nvPr/>
        </p:nvGrpSpPr>
        <p:grpSpPr>
          <a:xfrm>
            <a:off x="1526338" y="2382007"/>
            <a:ext cx="2860335" cy="472533"/>
            <a:chOff x="1362949" y="2660629"/>
            <a:chExt cx="2860335" cy="472533"/>
          </a:xfrm>
        </p:grpSpPr>
        <p:sp>
          <p:nvSpPr>
            <p:cNvPr id="263" name="Rectangle 112">
              <a:extLst>
                <a:ext uri="{FF2B5EF4-FFF2-40B4-BE49-F238E27FC236}">
                  <a16:creationId xmlns:a16="http://schemas.microsoft.com/office/drawing/2014/main" id="{2A0387A4-54CF-1A47-AAA9-9DE7F65DB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949" y="2660629"/>
              <a:ext cx="2831547" cy="472533"/>
            </a:xfrm>
            <a:prstGeom prst="rect">
              <a:avLst/>
            </a:prstGeom>
            <a:solidFill>
              <a:srgbClr val="A3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B4D5C11A-0C64-BA48-8D51-AE1475080B13}"/>
                </a:ext>
              </a:extLst>
            </p:cNvPr>
            <p:cNvSpPr txBox="1"/>
            <p:nvPr/>
          </p:nvSpPr>
          <p:spPr>
            <a:xfrm>
              <a:off x="3530466" y="2712229"/>
              <a:ext cx="692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16.9x</a:t>
              </a:r>
            </a:p>
          </p:txBody>
        </p: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27875B04-9652-784A-AF95-CA8106DEE251}"/>
              </a:ext>
            </a:extLst>
          </p:cNvPr>
          <p:cNvGrpSpPr/>
          <p:nvPr/>
        </p:nvGrpSpPr>
        <p:grpSpPr>
          <a:xfrm>
            <a:off x="1526338" y="1816397"/>
            <a:ext cx="3873094" cy="479695"/>
            <a:chOff x="1362949" y="2095019"/>
            <a:chExt cx="3873094" cy="479695"/>
          </a:xfrm>
        </p:grpSpPr>
        <p:sp>
          <p:nvSpPr>
            <p:cNvPr id="264" name="Rectangle 113">
              <a:extLst>
                <a:ext uri="{FF2B5EF4-FFF2-40B4-BE49-F238E27FC236}">
                  <a16:creationId xmlns:a16="http://schemas.microsoft.com/office/drawing/2014/main" id="{05F8852F-DE02-3E47-B847-C101A07B9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949" y="2095019"/>
              <a:ext cx="3841690" cy="479695"/>
            </a:xfrm>
            <a:prstGeom prst="rect">
              <a:avLst/>
            </a:prstGeom>
            <a:solidFill>
              <a:srgbClr val="00B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AA107FAE-0CBC-FA4B-B038-39F4F3DD758A}"/>
                </a:ext>
              </a:extLst>
            </p:cNvPr>
            <p:cNvSpPr txBox="1"/>
            <p:nvPr/>
          </p:nvSpPr>
          <p:spPr>
            <a:xfrm>
              <a:off x="4600933" y="2141342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183x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667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CAE35D9-866D-EB44-83FC-524E33024DBB}"/>
              </a:ext>
            </a:extLst>
          </p:cNvPr>
          <p:cNvSpPr/>
          <p:nvPr/>
        </p:nvSpPr>
        <p:spPr>
          <a:xfrm>
            <a:off x="577872" y="2250870"/>
            <a:ext cx="10950034" cy="398827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AE84CDB-CDB8-4643-B9BB-F788B9366E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17150" t="8509" r="71442" b="74853"/>
          <a:stretch/>
        </p:blipFill>
        <p:spPr>
          <a:xfrm>
            <a:off x="5443271" y="2329021"/>
            <a:ext cx="951100" cy="7261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BA28F822-0B5B-1D4D-9B50-1543C1B07C77}"/>
              </a:ext>
            </a:extLst>
          </p:cNvPr>
          <p:cNvSpPr/>
          <p:nvPr/>
        </p:nvSpPr>
        <p:spPr>
          <a:xfrm>
            <a:off x="5443271" y="2330592"/>
            <a:ext cx="951099" cy="724560"/>
          </a:xfrm>
          <a:prstGeom prst="rect">
            <a:avLst/>
          </a:prstGeom>
          <a:solidFill>
            <a:srgbClr val="FF0000">
              <a:alpha val="18000"/>
            </a:srgbClr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-64869"/>
            <a:ext cx="12113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venir" panose="02000503020000020003" pitchFamily="2" charset="0"/>
                <a:ea typeface="Gill Sans" charset="0"/>
                <a:cs typeface="Gill Sans" charset="0"/>
              </a:rPr>
              <a:t>Main Results - CROSSFILTER</a:t>
            </a:r>
            <a:endParaRPr lang="en-US" sz="3600" b="1" dirty="0">
              <a:solidFill>
                <a:srgbClr val="FF0000"/>
              </a:solidFill>
              <a:latin typeface="Avenir" panose="02000503020000020003" pitchFamily="2" charset="0"/>
              <a:ea typeface="Gill Sans" charset="0"/>
              <a:cs typeface="Gill Sans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223299"/>
            <a:ext cx="12192000" cy="261610"/>
            <a:chOff x="0" y="223299"/>
            <a:chExt cx="12192000" cy="261610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1039091" y="451043"/>
              <a:ext cx="11152909" cy="33866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039091" y="223299"/>
              <a:ext cx="247842" cy="26161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0" y="223299"/>
              <a:ext cx="1286933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FA547CE-CF8D-9C4C-89A9-796DE2DB0393}"/>
              </a:ext>
            </a:extLst>
          </p:cNvPr>
          <p:cNvSpPr/>
          <p:nvPr/>
        </p:nvSpPr>
        <p:spPr>
          <a:xfrm>
            <a:off x="0" y="6471479"/>
            <a:ext cx="12192000" cy="386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8C62E8-701C-C848-AEA2-E47939B84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7" y="6514142"/>
            <a:ext cx="2408092" cy="2929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018656-259C-5840-A2DF-6386C98A15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389" y="6489150"/>
            <a:ext cx="389108" cy="3554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BA4B6F-812C-744D-93ED-B1C95ACA5A4C}"/>
              </a:ext>
            </a:extLst>
          </p:cNvPr>
          <p:cNvSpPr txBox="1"/>
          <p:nvPr/>
        </p:nvSpPr>
        <p:spPr>
          <a:xfrm>
            <a:off x="2227808" y="876605"/>
            <a:ext cx="7893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Provenance can express important application logic </a:t>
            </a:r>
          </a:p>
        </p:txBody>
      </p:sp>
      <p:sp>
        <p:nvSpPr>
          <p:cNvPr id="21" name="Can 20">
            <a:extLst>
              <a:ext uri="{FF2B5EF4-FFF2-40B4-BE49-F238E27FC236}">
                <a16:creationId xmlns:a16="http://schemas.microsoft.com/office/drawing/2014/main" id="{02BEA798-56EC-9648-8A0A-9C6B6BD39CB1}"/>
              </a:ext>
            </a:extLst>
          </p:cNvPr>
          <p:cNvSpPr/>
          <p:nvPr/>
        </p:nvSpPr>
        <p:spPr>
          <a:xfrm>
            <a:off x="1019431" y="3141409"/>
            <a:ext cx="1920082" cy="2510025"/>
          </a:xfrm>
          <a:prstGeom prst="can">
            <a:avLst>
              <a:gd name="adj" fmla="val 14285"/>
            </a:avLst>
          </a:prstGeom>
          <a:solidFill>
            <a:schemeClr val="bg1"/>
          </a:solidFill>
          <a:ln w="285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bg1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85D7DC-6DF0-3E4E-AEA6-6C988C015351}"/>
              </a:ext>
            </a:extLst>
          </p:cNvPr>
          <p:cNvSpPr txBox="1"/>
          <p:nvPr/>
        </p:nvSpPr>
        <p:spPr>
          <a:xfrm>
            <a:off x="4545128" y="4836179"/>
            <a:ext cx="1149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nos" charset="0"/>
                <a:ea typeface="Tinos" charset="0"/>
                <a:cs typeface="Tinos" charset="0"/>
              </a:rPr>
              <a:t>View V</a:t>
            </a:r>
            <a:r>
              <a:rPr lang="en-US" sz="2400" baseline="-25000" dirty="0">
                <a:latin typeface="Tinos" charset="0"/>
                <a:ea typeface="Tinos" charset="0"/>
                <a:cs typeface="Tinos" charset="0"/>
              </a:rPr>
              <a:t>2</a:t>
            </a:r>
            <a:endParaRPr lang="en-US" sz="2000" baseline="-25000" dirty="0">
              <a:latin typeface="Tinos" charset="0"/>
              <a:ea typeface="Tinos" charset="0"/>
              <a:cs typeface="Tinos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286406-94FB-3840-A002-1E027F33531A}"/>
              </a:ext>
            </a:extLst>
          </p:cNvPr>
          <p:cNvSpPr txBox="1"/>
          <p:nvPr/>
        </p:nvSpPr>
        <p:spPr>
          <a:xfrm>
            <a:off x="4545128" y="3607796"/>
            <a:ext cx="1149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nos" charset="0"/>
                <a:ea typeface="Tinos" charset="0"/>
                <a:cs typeface="Tinos" charset="0"/>
              </a:rPr>
              <a:t>View V</a:t>
            </a:r>
            <a:r>
              <a:rPr lang="en-US" sz="2400" baseline="-25000" dirty="0">
                <a:latin typeface="Tinos" charset="0"/>
                <a:ea typeface="Tinos" charset="0"/>
                <a:cs typeface="Tinos" charset="0"/>
              </a:rPr>
              <a:t>1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70BA03-B565-3E4F-BF0E-F3CD5D681857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2574231" y="3838629"/>
            <a:ext cx="197089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4A9B3C2-A63C-B442-8245-8F73A2FE568D}"/>
              </a:ext>
            </a:extLst>
          </p:cNvPr>
          <p:cNvCxnSpPr>
            <a:cxnSpLocks/>
            <a:stCxn id="51" idx="3"/>
            <a:endCxn id="22" idx="1"/>
          </p:cNvCxnSpPr>
          <p:nvPr/>
        </p:nvCxnSpPr>
        <p:spPr>
          <a:xfrm>
            <a:off x="2574231" y="5061139"/>
            <a:ext cx="1970897" cy="587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DCE930F-E50E-AF44-85F7-B841FE1DFB92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5694930" y="5067012"/>
            <a:ext cx="249464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D503AA1-AB66-A246-B79C-3B7BFA22CAF3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5694930" y="3838629"/>
            <a:ext cx="244742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89C5888E-3652-BD4B-9868-0C9EEDD2EA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665" r="43549" b="39470"/>
          <a:stretch/>
        </p:blipFill>
        <p:spPr>
          <a:xfrm>
            <a:off x="8142357" y="2867335"/>
            <a:ext cx="2796453" cy="15282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BAC5E31-F068-0A40-97E1-F304D01448F5}"/>
              </a:ext>
            </a:extLst>
          </p:cNvPr>
          <p:cNvSpPr/>
          <p:nvPr/>
        </p:nvSpPr>
        <p:spPr>
          <a:xfrm>
            <a:off x="8999437" y="3054705"/>
            <a:ext cx="538263" cy="411813"/>
          </a:xfrm>
          <a:prstGeom prst="rect">
            <a:avLst/>
          </a:prstGeom>
          <a:solidFill>
            <a:srgbClr val="FF0000">
              <a:alpha val="28000"/>
            </a:srgbClr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27F021C-4B75-894E-A6E1-4D0C78963210}"/>
              </a:ext>
            </a:extLst>
          </p:cNvPr>
          <p:cNvSpPr/>
          <p:nvPr/>
        </p:nvSpPr>
        <p:spPr>
          <a:xfrm>
            <a:off x="8669899" y="5335296"/>
            <a:ext cx="227805" cy="69442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0E8E408-0641-5C4A-B792-6B57475B46AB}"/>
              </a:ext>
            </a:extLst>
          </p:cNvPr>
          <p:cNvSpPr/>
          <p:nvPr/>
        </p:nvSpPr>
        <p:spPr>
          <a:xfrm>
            <a:off x="8927449" y="5167291"/>
            <a:ext cx="227805" cy="86970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241B3C3-422B-1B48-992A-EED39F9EF409}"/>
              </a:ext>
            </a:extLst>
          </p:cNvPr>
          <p:cNvSpPr/>
          <p:nvPr/>
        </p:nvSpPr>
        <p:spPr>
          <a:xfrm>
            <a:off x="9184367" y="5044097"/>
            <a:ext cx="227805" cy="985619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E46C07E-5983-E949-A332-3116FCD8AB55}"/>
              </a:ext>
            </a:extLst>
          </p:cNvPr>
          <p:cNvSpPr/>
          <p:nvPr/>
        </p:nvSpPr>
        <p:spPr>
          <a:xfrm>
            <a:off x="9698835" y="5197042"/>
            <a:ext cx="227805" cy="832674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6BA901E-67D6-BA45-ADF3-475DDBA131C9}"/>
              </a:ext>
            </a:extLst>
          </p:cNvPr>
          <p:cNvSpPr/>
          <p:nvPr/>
        </p:nvSpPr>
        <p:spPr>
          <a:xfrm>
            <a:off x="10213303" y="5742717"/>
            <a:ext cx="227805" cy="286999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F3C9863-C2C6-7B4E-BCE6-6FB22C110241}"/>
              </a:ext>
            </a:extLst>
          </p:cNvPr>
          <p:cNvSpPr/>
          <p:nvPr/>
        </p:nvSpPr>
        <p:spPr>
          <a:xfrm>
            <a:off x="10727772" y="5456382"/>
            <a:ext cx="227805" cy="573334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B6B4459-1DE5-FB4E-BF90-7E62BF60687F}"/>
              </a:ext>
            </a:extLst>
          </p:cNvPr>
          <p:cNvSpPr/>
          <p:nvPr/>
        </p:nvSpPr>
        <p:spPr>
          <a:xfrm>
            <a:off x="9441601" y="4993378"/>
            <a:ext cx="227805" cy="1036338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8EE493C-44B1-6B4F-811D-0EA2C4DA1E19}"/>
              </a:ext>
            </a:extLst>
          </p:cNvPr>
          <p:cNvSpPr/>
          <p:nvPr/>
        </p:nvSpPr>
        <p:spPr>
          <a:xfrm>
            <a:off x="9956069" y="5290871"/>
            <a:ext cx="227805" cy="738845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A7A9AE9-EF2B-E44C-9FD6-56350D4A51ED}"/>
              </a:ext>
            </a:extLst>
          </p:cNvPr>
          <p:cNvSpPr/>
          <p:nvPr/>
        </p:nvSpPr>
        <p:spPr>
          <a:xfrm>
            <a:off x="10470538" y="5570964"/>
            <a:ext cx="227805" cy="45875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DFC36A5-40C0-4248-8DB5-085BCAC13990}"/>
              </a:ext>
            </a:extLst>
          </p:cNvPr>
          <p:cNvCxnSpPr/>
          <p:nvPr/>
        </p:nvCxnSpPr>
        <p:spPr>
          <a:xfrm flipV="1">
            <a:off x="8498720" y="4786369"/>
            <a:ext cx="0" cy="1249444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FEC982F-30D8-F948-B606-F784C5F3003F}"/>
              </a:ext>
            </a:extLst>
          </p:cNvPr>
          <p:cNvCxnSpPr/>
          <p:nvPr/>
        </p:nvCxnSpPr>
        <p:spPr>
          <a:xfrm>
            <a:off x="8498720" y="6035813"/>
            <a:ext cx="271949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A38DC22-355D-1E43-A747-EEFEC28CDEB4}"/>
              </a:ext>
            </a:extLst>
          </p:cNvPr>
          <p:cNvSpPr txBox="1"/>
          <p:nvPr/>
        </p:nvSpPr>
        <p:spPr>
          <a:xfrm>
            <a:off x="2470704" y="2537772"/>
            <a:ext cx="6237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</a:rPr>
              <a:t>  </a:t>
            </a:r>
            <a:r>
              <a:rPr lang="en-US" sz="2400" b="1" dirty="0" err="1">
                <a:latin typeface="Consolas" panose="020B0609020204030204" pitchFamily="49" charset="0"/>
              </a:rPr>
              <a:t>backward_trace</a:t>
            </a:r>
            <a:r>
              <a:rPr lang="en-US" sz="2400" b="1" dirty="0">
                <a:latin typeface="Consolas" panose="020B0609020204030204" pitchFamily="49" charset="0"/>
              </a:rPr>
              <a:t>(      ,flights)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8BC8D41-E892-D94F-BB53-E709F899312D}"/>
              </a:ext>
            </a:extLst>
          </p:cNvPr>
          <p:cNvSpPr/>
          <p:nvPr/>
        </p:nvSpPr>
        <p:spPr>
          <a:xfrm>
            <a:off x="1217158" y="4230940"/>
            <a:ext cx="1524628" cy="151466"/>
          </a:xfrm>
          <a:prstGeom prst="rect">
            <a:avLst/>
          </a:prstGeom>
          <a:solidFill>
            <a:srgbClr val="FF0000">
              <a:alpha val="21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bg1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51C080E-0F74-634E-B263-7BCED4BC82E3}"/>
              </a:ext>
            </a:extLst>
          </p:cNvPr>
          <p:cNvSpPr txBox="1"/>
          <p:nvPr/>
        </p:nvSpPr>
        <p:spPr>
          <a:xfrm>
            <a:off x="1244380" y="3601177"/>
            <a:ext cx="1329851" cy="523219"/>
          </a:xfrm>
          <a:prstGeom prst="rect">
            <a:avLst/>
          </a:prstGeom>
          <a:noFill/>
        </p:spPr>
        <p:txBody>
          <a:bodyPr wrap="none" lIns="91440" rIns="0" rtlCol="0">
            <a:sp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rPr>
              <a:t>airports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8A5B8E4-9434-3147-ACCE-362A547C4D1A}"/>
              </a:ext>
            </a:extLst>
          </p:cNvPr>
          <p:cNvSpPr txBox="1"/>
          <p:nvPr/>
        </p:nvSpPr>
        <p:spPr>
          <a:xfrm>
            <a:off x="1392139" y="4132044"/>
            <a:ext cx="1078565" cy="523219"/>
          </a:xfrm>
          <a:prstGeom prst="rect">
            <a:avLst/>
          </a:prstGeom>
          <a:noFill/>
        </p:spPr>
        <p:txBody>
          <a:bodyPr wrap="none" lIns="91440" rIns="0" rtlCol="0">
            <a:sp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rPr>
              <a:t>flights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3EE5E34-4052-2343-B65F-68EBFA51AEBD}"/>
              </a:ext>
            </a:extLst>
          </p:cNvPr>
          <p:cNvSpPr txBox="1"/>
          <p:nvPr/>
        </p:nvSpPr>
        <p:spPr>
          <a:xfrm>
            <a:off x="1356204" y="4799529"/>
            <a:ext cx="1218027" cy="523220"/>
          </a:xfrm>
          <a:prstGeom prst="rect">
            <a:avLst/>
          </a:prstGeom>
          <a:noFill/>
        </p:spPr>
        <p:txBody>
          <a:bodyPr wrap="none" lIns="91440" rIns="0" rtlCol="0">
            <a:sp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rPr>
              <a:t>airlines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D0F5A3A-F7F9-EC41-9280-C8AAFBF70742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2574231" y="3838629"/>
            <a:ext cx="1970897" cy="55690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519EBDF-0B15-8640-8722-167E0F7F25DF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2574231" y="4395536"/>
            <a:ext cx="1970897" cy="67147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56">
            <a:extLst>
              <a:ext uri="{FF2B5EF4-FFF2-40B4-BE49-F238E27FC236}">
                <a16:creationId xmlns:a16="http://schemas.microsoft.com/office/drawing/2014/main" id="{64CFB5B5-A9D2-7E4F-A59E-CABADFDF8A55}"/>
              </a:ext>
            </a:extLst>
          </p:cNvPr>
          <p:cNvSpPr/>
          <p:nvPr/>
        </p:nvSpPr>
        <p:spPr>
          <a:xfrm>
            <a:off x="2349500" y="4502080"/>
            <a:ext cx="5840075" cy="1307905"/>
          </a:xfrm>
          <a:custGeom>
            <a:avLst/>
            <a:gdLst>
              <a:gd name="connsiteX0" fmla="*/ 0 w 1399478"/>
              <a:gd name="connsiteY0" fmla="*/ 0 h 580738"/>
              <a:gd name="connsiteX1" fmla="*/ 295507 w 1399478"/>
              <a:gd name="connsiteY1" fmla="*/ 446049 h 580738"/>
              <a:gd name="connsiteX2" fmla="*/ 691375 w 1399478"/>
              <a:gd name="connsiteY2" fmla="*/ 579863 h 580738"/>
              <a:gd name="connsiteX3" fmla="*/ 1399478 w 1399478"/>
              <a:gd name="connsiteY3" fmla="*/ 507381 h 58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9478" h="580738">
                <a:moveTo>
                  <a:pt x="0" y="0"/>
                </a:moveTo>
                <a:cubicBezTo>
                  <a:pt x="90139" y="174702"/>
                  <a:pt x="180278" y="349405"/>
                  <a:pt x="295507" y="446049"/>
                </a:cubicBezTo>
                <a:cubicBezTo>
                  <a:pt x="410736" y="542693"/>
                  <a:pt x="507380" y="569641"/>
                  <a:pt x="691375" y="579863"/>
                </a:cubicBezTo>
                <a:cubicBezTo>
                  <a:pt x="875370" y="590085"/>
                  <a:pt x="1399478" y="507381"/>
                  <a:pt x="1399478" y="507381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FD20240-78BD-FA44-B073-347CEB20CB70}"/>
              </a:ext>
            </a:extLst>
          </p:cNvPr>
          <p:cNvSpPr/>
          <p:nvPr/>
        </p:nvSpPr>
        <p:spPr>
          <a:xfrm>
            <a:off x="8669899" y="5437511"/>
            <a:ext cx="227805" cy="573334"/>
          </a:xfrm>
          <a:prstGeom prst="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B151547-D80D-7948-BF64-C1BF353794E5}"/>
              </a:ext>
            </a:extLst>
          </p:cNvPr>
          <p:cNvSpPr/>
          <p:nvPr/>
        </p:nvSpPr>
        <p:spPr>
          <a:xfrm>
            <a:off x="8927449" y="5314275"/>
            <a:ext cx="227805" cy="694793"/>
          </a:xfrm>
          <a:prstGeom prst="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209C35F-08C2-7446-8BC9-A9BABA52E46A}"/>
              </a:ext>
            </a:extLst>
          </p:cNvPr>
          <p:cNvSpPr/>
          <p:nvPr/>
        </p:nvSpPr>
        <p:spPr>
          <a:xfrm>
            <a:off x="9184367" y="5347922"/>
            <a:ext cx="227805" cy="653868"/>
          </a:xfrm>
          <a:prstGeom prst="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86CA73D-14F7-EC4A-A64A-CF825031EF14}"/>
              </a:ext>
            </a:extLst>
          </p:cNvPr>
          <p:cNvSpPr/>
          <p:nvPr/>
        </p:nvSpPr>
        <p:spPr>
          <a:xfrm>
            <a:off x="9698835" y="5449387"/>
            <a:ext cx="227805" cy="552404"/>
          </a:xfrm>
          <a:prstGeom prst="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9C9381B-D766-8446-8C74-6E45D7072D15}"/>
              </a:ext>
            </a:extLst>
          </p:cNvPr>
          <p:cNvSpPr/>
          <p:nvPr/>
        </p:nvSpPr>
        <p:spPr>
          <a:xfrm>
            <a:off x="10213304" y="5811393"/>
            <a:ext cx="227805" cy="190398"/>
          </a:xfrm>
          <a:prstGeom prst="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608ABD3-E9B6-A443-BD0B-BFD55BEBC403}"/>
              </a:ext>
            </a:extLst>
          </p:cNvPr>
          <p:cNvSpPr/>
          <p:nvPr/>
        </p:nvSpPr>
        <p:spPr>
          <a:xfrm>
            <a:off x="10727772" y="5840739"/>
            <a:ext cx="227805" cy="161050"/>
          </a:xfrm>
          <a:prstGeom prst="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2FBB77E-6628-3C4E-ADDC-A430BF323A4F}"/>
              </a:ext>
            </a:extLst>
          </p:cNvPr>
          <p:cNvSpPr/>
          <p:nvPr/>
        </p:nvSpPr>
        <p:spPr>
          <a:xfrm>
            <a:off x="9441601" y="5581402"/>
            <a:ext cx="227805" cy="420389"/>
          </a:xfrm>
          <a:prstGeom prst="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78C7E79-226A-5B4C-AEC9-5B3FCE649713}"/>
              </a:ext>
            </a:extLst>
          </p:cNvPr>
          <p:cNvSpPr/>
          <p:nvPr/>
        </p:nvSpPr>
        <p:spPr>
          <a:xfrm>
            <a:off x="9956069" y="5511633"/>
            <a:ext cx="227805" cy="490156"/>
          </a:xfrm>
          <a:prstGeom prst="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624ABA0-60FD-1040-9C93-14DD95FA20DB}"/>
              </a:ext>
            </a:extLst>
          </p:cNvPr>
          <p:cNvSpPr/>
          <p:nvPr/>
        </p:nvSpPr>
        <p:spPr>
          <a:xfrm>
            <a:off x="10470538" y="5893568"/>
            <a:ext cx="227805" cy="108223"/>
          </a:xfrm>
          <a:prstGeom prst="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B6182FE-549C-7743-BD51-B873A49C36ED}"/>
              </a:ext>
            </a:extLst>
          </p:cNvPr>
          <p:cNvSpPr txBox="1"/>
          <p:nvPr/>
        </p:nvSpPr>
        <p:spPr>
          <a:xfrm>
            <a:off x="2574231" y="5804981"/>
            <a:ext cx="5810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</a:rPr>
              <a:t>  </a:t>
            </a:r>
            <a:r>
              <a:rPr lang="en-US" sz="2400" b="1" dirty="0" err="1">
                <a:latin typeface="Consolas" panose="020B0609020204030204" pitchFamily="49" charset="0"/>
              </a:rPr>
              <a:t>selective_refresh</a:t>
            </a:r>
            <a:r>
              <a:rPr lang="en-US" sz="2400" b="1" dirty="0">
                <a:latin typeface="Consolas" panose="020B0609020204030204" pitchFamily="49" charset="0"/>
              </a:rPr>
              <a:t>(V2, flights )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469711C-DA5C-0740-9466-2ACD5D310CF8}"/>
              </a:ext>
            </a:extLst>
          </p:cNvPr>
          <p:cNvSpPr/>
          <p:nvPr/>
        </p:nvSpPr>
        <p:spPr>
          <a:xfrm>
            <a:off x="6512713" y="5893814"/>
            <a:ext cx="1524628" cy="151466"/>
          </a:xfrm>
          <a:prstGeom prst="rect">
            <a:avLst/>
          </a:prstGeom>
          <a:solidFill>
            <a:srgbClr val="FF0000">
              <a:alpha val="21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bg1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CE309C75-D8FC-844E-B308-493CFF9A1943}"/>
              </a:ext>
            </a:extLst>
          </p:cNvPr>
          <p:cNvSpPr/>
          <p:nvPr/>
        </p:nvSpPr>
        <p:spPr>
          <a:xfrm>
            <a:off x="2349500" y="3156007"/>
            <a:ext cx="6649937" cy="1095533"/>
          </a:xfrm>
          <a:custGeom>
            <a:avLst/>
            <a:gdLst>
              <a:gd name="connsiteX0" fmla="*/ 1326995 w 1326995"/>
              <a:gd name="connsiteY0" fmla="*/ 33311 h 423604"/>
              <a:gd name="connsiteX1" fmla="*/ 440473 w 1326995"/>
              <a:gd name="connsiteY1" fmla="*/ 38887 h 423604"/>
              <a:gd name="connsiteX2" fmla="*/ 0 w 1326995"/>
              <a:gd name="connsiteY2" fmla="*/ 423604 h 42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6995" h="423604">
                <a:moveTo>
                  <a:pt x="1326995" y="33311"/>
                </a:moveTo>
                <a:cubicBezTo>
                  <a:pt x="994317" y="3574"/>
                  <a:pt x="661639" y="-26162"/>
                  <a:pt x="440473" y="38887"/>
                </a:cubicBezTo>
                <a:cubicBezTo>
                  <a:pt x="219307" y="103936"/>
                  <a:pt x="0" y="423604"/>
                  <a:pt x="0" y="423604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96FE816-B41B-ED4C-AAEA-D767EDEF5378}"/>
              </a:ext>
            </a:extLst>
          </p:cNvPr>
          <p:cNvSpPr txBox="1"/>
          <p:nvPr/>
        </p:nvSpPr>
        <p:spPr>
          <a:xfrm>
            <a:off x="672370" y="1733489"/>
            <a:ext cx="10855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venir Roman" panose="02000503020000020003" pitchFamily="2" charset="0"/>
              </a:rPr>
              <a:t>Example: </a:t>
            </a:r>
            <a:r>
              <a:rPr lang="en-US" sz="2400" dirty="0">
                <a:latin typeface="Avenir Roman" panose="02000503020000020003" pitchFamily="2" charset="0"/>
              </a:rPr>
              <a:t>Show the distribution of #flights per carrier only for selected states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F49385-624C-9B4A-AF27-9C926B1241CE}"/>
              </a:ext>
            </a:extLst>
          </p:cNvPr>
          <p:cNvSpPr txBox="1"/>
          <p:nvPr/>
        </p:nvSpPr>
        <p:spPr>
          <a:xfrm>
            <a:off x="9093690" y="5991303"/>
            <a:ext cx="380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 AA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3329F23-13BD-F640-80BF-3FBE307AA865}"/>
              </a:ext>
            </a:extLst>
          </p:cNvPr>
          <p:cNvSpPr txBox="1"/>
          <p:nvPr/>
        </p:nvSpPr>
        <p:spPr>
          <a:xfrm>
            <a:off x="10666713" y="5987614"/>
            <a:ext cx="3529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78C564-BD92-DD45-B3C6-F1AB24C1D2C3}"/>
              </a:ext>
            </a:extLst>
          </p:cNvPr>
          <p:cNvSpPr/>
          <p:nvPr/>
        </p:nvSpPr>
        <p:spPr>
          <a:xfrm>
            <a:off x="10387546" y="5983668"/>
            <a:ext cx="4010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NW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AA41A-8FA1-DD41-84D4-843089401B5F}"/>
              </a:ext>
            </a:extLst>
          </p:cNvPr>
          <p:cNvSpPr/>
          <p:nvPr/>
        </p:nvSpPr>
        <p:spPr>
          <a:xfrm>
            <a:off x="10121316" y="5987614"/>
            <a:ext cx="4010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WN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5FCB48D-AC8E-3C4D-87C1-CD013F6CB5B1}"/>
              </a:ext>
            </a:extLst>
          </p:cNvPr>
          <p:cNvSpPr/>
          <p:nvPr/>
        </p:nvSpPr>
        <p:spPr>
          <a:xfrm>
            <a:off x="9891877" y="5987480"/>
            <a:ext cx="3561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UA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5741B04-4D0F-2341-BA7F-4CC28D33B64C}"/>
              </a:ext>
            </a:extLst>
          </p:cNvPr>
          <p:cNvSpPr/>
          <p:nvPr/>
        </p:nvSpPr>
        <p:spPr>
          <a:xfrm>
            <a:off x="9649632" y="5987614"/>
            <a:ext cx="3545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HA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8DD79B3-FBB0-4B4D-8B9B-22126F4B2C22}"/>
              </a:ext>
            </a:extLst>
          </p:cNvPr>
          <p:cNvSpPr/>
          <p:nvPr/>
        </p:nvSpPr>
        <p:spPr>
          <a:xfrm>
            <a:off x="9401417" y="5987480"/>
            <a:ext cx="3305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DL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9DF3AE4-3682-7B45-91EB-8D5F25E1D956}"/>
              </a:ext>
            </a:extLst>
          </p:cNvPr>
          <p:cNvSpPr txBox="1"/>
          <p:nvPr/>
        </p:nvSpPr>
        <p:spPr>
          <a:xfrm>
            <a:off x="8586087" y="5990796"/>
            <a:ext cx="3401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 FL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21BE549-F875-2247-AD08-EEFAFE1F18F3}"/>
              </a:ext>
            </a:extLst>
          </p:cNvPr>
          <p:cNvSpPr txBox="1"/>
          <p:nvPr/>
        </p:nvSpPr>
        <p:spPr>
          <a:xfrm>
            <a:off x="8850787" y="5993316"/>
            <a:ext cx="3706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OO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D381AA3-5F83-DD48-9F3F-07E58D6BB8E8}"/>
              </a:ext>
            </a:extLst>
          </p:cNvPr>
          <p:cNvSpPr txBox="1"/>
          <p:nvPr/>
        </p:nvSpPr>
        <p:spPr>
          <a:xfrm rot="16200000">
            <a:off x="7908311" y="5183717"/>
            <a:ext cx="887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#flights</a:t>
            </a:r>
          </a:p>
        </p:txBody>
      </p:sp>
    </p:spTree>
    <p:extLst>
      <p:ext uri="{BB962C8B-B14F-4D97-AF65-F5344CB8AC3E}">
        <p14:creationId xmlns:p14="http://schemas.microsoft.com/office/powerpoint/2010/main" val="287764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1" grpId="0" animBg="1"/>
      <p:bldP spid="45" grpId="0"/>
      <p:bldP spid="48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/>
      <p:bldP spid="56" grpId="0" animBg="1"/>
      <p:bldP spid="6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64869"/>
            <a:ext cx="12113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venir" panose="02000503020000020003" pitchFamily="2" charset="0"/>
                <a:ea typeface="Gill Sans" charset="0"/>
                <a:cs typeface="Gill Sans" charset="0"/>
              </a:rPr>
              <a:t>Main Results - CROSSFILTER</a:t>
            </a:r>
            <a:endParaRPr lang="en-US" sz="3600" b="1" dirty="0">
              <a:solidFill>
                <a:srgbClr val="FF0000"/>
              </a:solidFill>
              <a:latin typeface="Avenir" panose="02000503020000020003" pitchFamily="2" charset="0"/>
              <a:ea typeface="Gill Sans" charset="0"/>
              <a:cs typeface="Gill Sans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223299"/>
            <a:ext cx="12192000" cy="261610"/>
            <a:chOff x="0" y="223299"/>
            <a:chExt cx="12192000" cy="261610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1039091" y="451043"/>
              <a:ext cx="11152909" cy="33866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039091" y="223299"/>
              <a:ext cx="247842" cy="26161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0" y="223299"/>
              <a:ext cx="1286933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6C62F13-406A-574F-BFDE-0224441FC4FD}"/>
              </a:ext>
            </a:extLst>
          </p:cNvPr>
          <p:cNvSpPr txBox="1"/>
          <p:nvPr/>
        </p:nvSpPr>
        <p:spPr>
          <a:xfrm>
            <a:off x="117554" y="677655"/>
            <a:ext cx="1157477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venir" panose="02000503020000020003" pitchFamily="2" charset="0"/>
              </a:rPr>
              <a:t>Crossfilter</a:t>
            </a:r>
            <a:r>
              <a:rPr lang="en-US" sz="2400" b="1" dirty="0">
                <a:latin typeface="Avenir" panose="02000503020000020003" pitchFamily="2" charset="0"/>
              </a:rPr>
              <a:t> on Ontime dataset</a:t>
            </a:r>
            <a:r>
              <a:rPr lang="en-US" sz="2400" dirty="0">
                <a:latin typeface="Avenir" panose="02000503020000020003" pitchFamily="2" charset="0"/>
              </a:rPr>
              <a:t>: 5 initial views over 125 million delayed flights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A547CE-CF8D-9C4C-89A9-796DE2DB0393}"/>
              </a:ext>
            </a:extLst>
          </p:cNvPr>
          <p:cNvSpPr/>
          <p:nvPr/>
        </p:nvSpPr>
        <p:spPr>
          <a:xfrm>
            <a:off x="0" y="6471479"/>
            <a:ext cx="12192000" cy="386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8C62E8-701C-C848-AEA2-E47939B84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7" y="6514142"/>
            <a:ext cx="2408092" cy="2929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018656-259C-5840-A2DF-6386C98A1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389" y="6489150"/>
            <a:ext cx="389108" cy="3554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245F86-3B88-284F-9255-49A1369C6B43}"/>
              </a:ext>
            </a:extLst>
          </p:cNvPr>
          <p:cNvSpPr/>
          <p:nvPr/>
        </p:nvSpPr>
        <p:spPr>
          <a:xfrm>
            <a:off x="44713" y="1507359"/>
            <a:ext cx="11647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venir" panose="02000503020000020003" pitchFamily="2" charset="0"/>
              </a:rPr>
              <a:t>Data cubes: </a:t>
            </a:r>
            <a:r>
              <a:rPr lang="en-US" sz="2400" dirty="0" err="1">
                <a:latin typeface="Avenir" panose="02000503020000020003" pitchFamily="2" charset="0"/>
              </a:rPr>
              <a:t>Immens</a:t>
            </a:r>
            <a:r>
              <a:rPr lang="en-US" sz="2400" dirty="0">
                <a:latin typeface="Avenir" panose="02000503020000020003" pitchFamily="2" charset="0"/>
              </a:rPr>
              <a:t> &gt; 1 hour , </a:t>
            </a:r>
            <a:r>
              <a:rPr lang="en-US" sz="2400" dirty="0" err="1">
                <a:latin typeface="Avenir" panose="02000503020000020003" pitchFamily="2" charset="0"/>
              </a:rPr>
              <a:t>Nanocubes</a:t>
            </a:r>
            <a:r>
              <a:rPr lang="en-US" sz="2400" dirty="0">
                <a:latin typeface="Avenir" panose="02000503020000020003" pitchFamily="2" charset="0"/>
              </a:rPr>
              <a:t> &gt; 30 minutes, </a:t>
            </a:r>
            <a:r>
              <a:rPr lang="en-US" sz="2400" dirty="0" err="1">
                <a:latin typeface="Avenir" panose="02000503020000020003" pitchFamily="2" charset="0"/>
              </a:rPr>
              <a:t>Hashedcubes</a:t>
            </a:r>
            <a:r>
              <a:rPr lang="en-US" sz="2400" dirty="0">
                <a:latin typeface="Avenir" panose="02000503020000020003" pitchFamily="2" charset="0"/>
              </a:rPr>
              <a:t> &gt; 4 minutes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FA73767-538A-DA40-8FF2-1EC8960177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600" y="2144694"/>
            <a:ext cx="8179119" cy="4089560"/>
          </a:xfrm>
          <a:prstGeom prst="rect">
            <a:avLst/>
          </a:prstGeom>
          <a:ln>
            <a:solidFill>
              <a:srgbClr val="2F578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223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471479"/>
            <a:ext cx="12192000" cy="386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7" y="6514142"/>
            <a:ext cx="2408092" cy="2929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389" y="6489150"/>
            <a:ext cx="389108" cy="35540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3848895-A0C1-DC4B-A68B-98FFEAF9EE74}"/>
              </a:ext>
            </a:extLst>
          </p:cNvPr>
          <p:cNvGrpSpPr/>
          <p:nvPr/>
        </p:nvGrpSpPr>
        <p:grpSpPr>
          <a:xfrm>
            <a:off x="0" y="223299"/>
            <a:ext cx="12192000" cy="261610"/>
            <a:chOff x="0" y="223299"/>
            <a:chExt cx="12192000" cy="26161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8E69D70-AEF4-DF4B-BA10-1E765D51C8A6}"/>
                </a:ext>
              </a:extLst>
            </p:cNvPr>
            <p:cNvCxnSpPr/>
            <p:nvPr/>
          </p:nvCxnSpPr>
          <p:spPr>
            <a:xfrm flipV="1">
              <a:off x="1039091" y="451043"/>
              <a:ext cx="11152909" cy="33866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0F788E8-7D9F-A24C-9767-BE28CA6CC7CF}"/>
                </a:ext>
              </a:extLst>
            </p:cNvPr>
            <p:cNvCxnSpPr/>
            <p:nvPr/>
          </p:nvCxnSpPr>
          <p:spPr>
            <a:xfrm flipH="1">
              <a:off x="1039091" y="223299"/>
              <a:ext cx="247842" cy="26161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5F9DFE3-86AB-0E42-8265-16A5A2FF0FCB}"/>
                </a:ext>
              </a:extLst>
            </p:cNvPr>
            <p:cNvCxnSpPr/>
            <p:nvPr/>
          </p:nvCxnSpPr>
          <p:spPr>
            <a:xfrm flipH="1">
              <a:off x="0" y="223299"/>
              <a:ext cx="1286933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57C29B3-C6AB-9A47-873B-DADB4D158C9E}"/>
              </a:ext>
            </a:extLst>
          </p:cNvPr>
          <p:cNvSpPr txBox="1"/>
          <p:nvPr/>
        </p:nvSpPr>
        <p:spPr>
          <a:xfrm>
            <a:off x="0" y="-5524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l Sans" charset="0"/>
                <a:cs typeface="Arial" panose="020B0604020202020204" pitchFamily="34" charset="0"/>
              </a:rPr>
              <a:t>Fine-Grained Provenance Primer</a:t>
            </a:r>
          </a:p>
        </p:txBody>
      </p:sp>
      <p:graphicFrame>
        <p:nvGraphicFramePr>
          <p:cNvPr id="151" name="Table 150">
            <a:extLst>
              <a:ext uri="{FF2B5EF4-FFF2-40B4-BE49-F238E27FC236}">
                <a16:creationId xmlns:a16="http://schemas.microsoft.com/office/drawing/2014/main" id="{B46AE878-D104-7B43-B3E2-849C36AD9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796182"/>
              </p:ext>
            </p:extLst>
          </p:nvPr>
        </p:nvGraphicFramePr>
        <p:xfrm>
          <a:off x="676289" y="1955899"/>
          <a:ext cx="2255750" cy="1495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4048">
                  <a:extLst>
                    <a:ext uri="{9D8B030D-6E8A-4147-A177-3AD203B41FA5}">
                      <a16:colId xmlns:a16="http://schemas.microsoft.com/office/drawing/2014/main" val="31433307"/>
                    </a:ext>
                  </a:extLst>
                </a:gridCol>
              </a:tblGrid>
              <a:tr h="21886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      Airports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3215972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name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state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a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1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LGA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a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2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JFK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632664"/>
                  </a:ext>
                </a:extLst>
              </a:tr>
              <a:tr h="337264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a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3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MIA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2" name="Table 151">
            <a:extLst>
              <a:ext uri="{FF2B5EF4-FFF2-40B4-BE49-F238E27FC236}">
                <a16:creationId xmlns:a16="http://schemas.microsoft.com/office/drawing/2014/main" id="{D9D9D7C6-6807-4C48-AB3C-FDF601691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53840"/>
              </p:ext>
            </p:extLst>
          </p:nvPr>
        </p:nvGraphicFramePr>
        <p:xfrm>
          <a:off x="1187374" y="3761319"/>
          <a:ext cx="1712249" cy="1739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886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   Flights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142093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from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delay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1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LGA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2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LGA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48905"/>
                  </a:ext>
                </a:extLst>
              </a:tr>
              <a:tr h="223945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3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JFK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2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4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MIA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125322"/>
                  </a:ext>
                </a:extLst>
              </a:tr>
            </a:tbl>
          </a:graphicData>
        </a:graphic>
      </p:graphicFrame>
      <p:sp>
        <p:nvSpPr>
          <p:cNvPr id="159" name="TextBox 158">
            <a:extLst>
              <a:ext uri="{FF2B5EF4-FFF2-40B4-BE49-F238E27FC236}">
                <a16:creationId xmlns:a16="http://schemas.microsoft.com/office/drawing/2014/main" id="{8FC0EF72-3C0E-7343-B431-AAA6282B7816}"/>
              </a:ext>
            </a:extLst>
          </p:cNvPr>
          <p:cNvSpPr txBox="1"/>
          <p:nvPr/>
        </p:nvSpPr>
        <p:spPr>
          <a:xfrm>
            <a:off x="3449784" y="3388366"/>
            <a:ext cx="721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" indent="0">
              <a:buNone/>
            </a:pPr>
            <a:r>
              <a:rPr lang="en-US" sz="3600" b="1" dirty="0">
                <a:latin typeface="Gill Sans"/>
                <a:cs typeface="Gill Sans"/>
              </a:rPr>
              <a:t>⨝</a:t>
            </a:r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5F7A9CED-57FF-A645-ABFF-CB7120F40999}"/>
              </a:ext>
            </a:extLst>
          </p:cNvPr>
          <p:cNvCxnSpPr>
            <a:cxnSpLocks/>
          </p:cNvCxnSpPr>
          <p:nvPr/>
        </p:nvCxnSpPr>
        <p:spPr>
          <a:xfrm>
            <a:off x="2932039" y="2966483"/>
            <a:ext cx="622005" cy="5927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2D647616-A8A4-C04D-ADC7-D030D9581BBC}"/>
              </a:ext>
            </a:extLst>
          </p:cNvPr>
          <p:cNvCxnSpPr>
            <a:cxnSpLocks/>
            <a:stCxn id="152" idx="3"/>
          </p:cNvCxnSpPr>
          <p:nvPr/>
        </p:nvCxnSpPr>
        <p:spPr>
          <a:xfrm flipV="1">
            <a:off x="2899623" y="3873286"/>
            <a:ext cx="654421" cy="7577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9E4E0545-5F14-6142-BF1D-2F289E06B6AC}"/>
              </a:ext>
            </a:extLst>
          </p:cNvPr>
          <p:cNvCxnSpPr/>
          <p:nvPr/>
        </p:nvCxnSpPr>
        <p:spPr>
          <a:xfrm>
            <a:off x="4185705" y="3689247"/>
            <a:ext cx="30049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Rectangle 162">
            <a:extLst>
              <a:ext uri="{FF2B5EF4-FFF2-40B4-BE49-F238E27FC236}">
                <a16:creationId xmlns:a16="http://schemas.microsoft.com/office/drawing/2014/main" id="{16E3CAE1-C5C1-D142-9B93-E0BE89887499}"/>
              </a:ext>
            </a:extLst>
          </p:cNvPr>
          <p:cNvSpPr/>
          <p:nvPr/>
        </p:nvSpPr>
        <p:spPr>
          <a:xfrm>
            <a:off x="8055708" y="3451403"/>
            <a:ext cx="572840" cy="36966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γ</a:t>
            </a:r>
            <a:endParaRPr lang="en-US" sz="4000" dirty="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graphicFrame>
        <p:nvGraphicFramePr>
          <p:cNvPr id="169" name="Table 168">
            <a:extLst>
              <a:ext uri="{FF2B5EF4-FFF2-40B4-BE49-F238E27FC236}">
                <a16:creationId xmlns:a16="http://schemas.microsoft.com/office/drawing/2014/main" id="{06019ABA-9692-FB40-A865-F6373DBC2A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461050"/>
              </p:ext>
            </p:extLst>
          </p:nvPr>
        </p:nvGraphicFramePr>
        <p:xfrm>
          <a:off x="4597296" y="2966313"/>
          <a:ext cx="2934276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023">
                  <a:extLst>
                    <a:ext uri="{9D8B030D-6E8A-4147-A177-3AD203B41FA5}">
                      <a16:colId xmlns:a16="http://schemas.microsoft.com/office/drawing/2014/main" val="31433307"/>
                    </a:ext>
                  </a:extLst>
                </a:gridCol>
              </a:tblGrid>
              <a:tr h="21886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from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delay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state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1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LGA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2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LGA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48905"/>
                  </a:ext>
                </a:extLst>
              </a:tr>
              <a:tr h="223945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3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JFK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5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4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MIA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125322"/>
                  </a:ext>
                </a:extLst>
              </a:tr>
            </a:tbl>
          </a:graphicData>
        </a:graphic>
      </p:graphicFrame>
      <p:graphicFrame>
        <p:nvGraphicFramePr>
          <p:cNvPr id="178" name="Table 177">
            <a:extLst>
              <a:ext uri="{FF2B5EF4-FFF2-40B4-BE49-F238E27FC236}">
                <a16:creationId xmlns:a16="http://schemas.microsoft.com/office/drawing/2014/main" id="{477DC1CA-5121-1940-AD46-B7D534D4F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767118"/>
              </p:ext>
            </p:extLst>
          </p:nvPr>
        </p:nvGraphicFramePr>
        <p:xfrm>
          <a:off x="8869468" y="2732679"/>
          <a:ext cx="2825099" cy="1233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6503">
                  <a:extLst>
                    <a:ext uri="{9D8B030D-6E8A-4147-A177-3AD203B41FA5}">
                      <a16:colId xmlns:a16="http://schemas.microsoft.com/office/drawing/2014/main" val="3697619915"/>
                    </a:ext>
                  </a:extLst>
                </a:gridCol>
              </a:tblGrid>
              <a:tr h="318692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   O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18953"/>
                  </a:ext>
                </a:extLst>
              </a:tr>
              <a:tr h="318692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state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avg</a:t>
                      </a:r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(delay)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888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o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1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8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o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2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48905"/>
                  </a:ext>
                </a:extLst>
              </a:tr>
            </a:tbl>
          </a:graphicData>
        </a:graphic>
      </p:graphicFrame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4F8F5FAC-39F5-FF46-B82F-808C857F1C53}"/>
              </a:ext>
            </a:extLst>
          </p:cNvPr>
          <p:cNvCxnSpPr>
            <a:cxnSpLocks/>
          </p:cNvCxnSpPr>
          <p:nvPr/>
        </p:nvCxnSpPr>
        <p:spPr>
          <a:xfrm flipV="1">
            <a:off x="7735217" y="3699174"/>
            <a:ext cx="357562" cy="38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35F210FE-9F56-774F-A919-DC08216B3ACD}"/>
              </a:ext>
            </a:extLst>
          </p:cNvPr>
          <p:cNvCxnSpPr>
            <a:cxnSpLocks/>
          </p:cNvCxnSpPr>
          <p:nvPr/>
        </p:nvCxnSpPr>
        <p:spPr>
          <a:xfrm flipV="1">
            <a:off x="8585728" y="3707654"/>
            <a:ext cx="357562" cy="38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49F89225-7435-8449-9630-71CCEFFCABE3}"/>
                  </a:ext>
                </a:extLst>
              </p:cNvPr>
              <p:cNvSpPr txBox="1"/>
              <p:nvPr/>
            </p:nvSpPr>
            <p:spPr>
              <a:xfrm>
                <a:off x="3305405" y="1036652"/>
                <a:ext cx="8600427" cy="699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"/>
                <a:r>
                  <a:rPr lang="en-US" sz="3600" dirty="0">
                    <a:solidFill>
                      <a:srgbClr val="747474"/>
                    </a:solidFill>
                    <a:ea typeface="Consolas" charset="0"/>
                    <a:cs typeface="Consolas" charset="0"/>
                  </a:rPr>
                  <a:t>O</a:t>
                </a:r>
                <a:r>
                  <a:rPr lang="en-US" sz="3600" dirty="0">
                    <a:ea typeface="Consolas" charset="0"/>
                    <a:cs typeface="Consolas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onsolas" charset="0"/>
                            <a:cs typeface="Consolas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i="0">
                            <a:latin typeface="Cambria Math" charset="0"/>
                            <a:ea typeface="Consolas" charset="0"/>
                            <a:cs typeface="Consolas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ea typeface="Consolas" charset="0"/>
                            <a:cs typeface="Consolas" charset="0"/>
                          </a:rPr>
                          <m:t>state</m:t>
                        </m:r>
                        <m:r>
                          <a:rPr lang="en-US" sz="3600">
                            <a:latin typeface="Cambria Math" charset="0"/>
                            <a:ea typeface="Consolas" charset="0"/>
                            <a:cs typeface="Consolas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ea typeface="Consolas" charset="0"/>
                            <a:cs typeface="Consolas" charset="0"/>
                          </a:rPr>
                          <m:t>avg</m:t>
                        </m:r>
                        <m:r>
                          <a:rPr lang="en-US" sz="3600">
                            <a:latin typeface="Cambria Math" charset="0"/>
                            <a:ea typeface="Consolas" charset="0"/>
                            <a:cs typeface="Consolas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ea typeface="Consolas" charset="0"/>
                            <a:cs typeface="Consolas" charset="0"/>
                          </a:rPr>
                          <m:t>delay</m:t>
                        </m:r>
                        <m:r>
                          <a:rPr lang="en-US" sz="3600" i="1">
                            <a:latin typeface="Cambria Math" charset="0"/>
                            <a:ea typeface="Consolas" charset="0"/>
                            <a:cs typeface="Consolas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3600" dirty="0">
                    <a:latin typeface="Consolas" charset="0"/>
                    <a:ea typeface="Consolas" charset="0"/>
                    <a:cs typeface="Consolas" charset="0"/>
                  </a:rPr>
                  <a:t>(</a:t>
                </a:r>
                <a:r>
                  <a:rPr lang="en-US" sz="3600" dirty="0" err="1">
                    <a:solidFill>
                      <a:srgbClr val="747474"/>
                    </a:solidFill>
                    <a:latin typeface="Consolas" charset="0"/>
                    <a:ea typeface="Consolas" charset="0"/>
                    <a:cs typeface="Consolas" charset="0"/>
                  </a:rPr>
                  <a:t>Airports</a:t>
                </a:r>
                <a:r>
                  <a:rPr lang="en-US" sz="3600" dirty="0" err="1">
                    <a:latin typeface="Consolas" charset="0"/>
                    <a:ea typeface="Consolas" charset="0"/>
                    <a:cs typeface="Consolas" charset="0"/>
                  </a:rPr>
                  <a:t>⨝</a:t>
                </a:r>
                <a:r>
                  <a:rPr lang="en-US" sz="3600" dirty="0" err="1">
                    <a:solidFill>
                      <a:srgbClr val="747474"/>
                    </a:solidFill>
                    <a:latin typeface="Consolas" charset="0"/>
                    <a:ea typeface="Consolas" charset="0"/>
                    <a:cs typeface="Consolas" charset="0"/>
                  </a:rPr>
                  <a:t>Flights</a:t>
                </a:r>
                <a:r>
                  <a:rPr lang="en-US" sz="3600" dirty="0">
                    <a:latin typeface="Consolas" charset="0"/>
                    <a:ea typeface="Consolas" charset="0"/>
                    <a:cs typeface="Consolas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49F89225-7435-8449-9630-71CCEFFCA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405" y="1036652"/>
                <a:ext cx="8600427" cy="699615"/>
              </a:xfrm>
              <a:prstGeom prst="rect">
                <a:avLst/>
              </a:prstGeom>
              <a:blipFill>
                <a:blip r:embed="rId5"/>
                <a:stretch>
                  <a:fillRect l="-1327" t="-12500" r="-14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9" name="TextBox 208">
            <a:extLst>
              <a:ext uri="{FF2B5EF4-FFF2-40B4-BE49-F238E27FC236}">
                <a16:creationId xmlns:a16="http://schemas.microsoft.com/office/drawing/2014/main" id="{B4836A73-AE7A-3843-8E1D-4C3D3762E261}"/>
              </a:ext>
            </a:extLst>
          </p:cNvPr>
          <p:cNvSpPr txBox="1"/>
          <p:nvPr/>
        </p:nvSpPr>
        <p:spPr>
          <a:xfrm>
            <a:off x="8786228" y="1574622"/>
            <a:ext cx="1418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name = from</a:t>
            </a:r>
          </a:p>
        </p:txBody>
      </p:sp>
    </p:spTree>
    <p:extLst>
      <p:ext uri="{BB962C8B-B14F-4D97-AF65-F5344CB8AC3E}">
        <p14:creationId xmlns:p14="http://schemas.microsoft.com/office/powerpoint/2010/main" val="217719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163" grpId="0"/>
      <p:bldP spid="202" grpId="0"/>
      <p:bldP spid="20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471479"/>
            <a:ext cx="12192000" cy="386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7" y="6514142"/>
            <a:ext cx="2408092" cy="2929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389" y="6489150"/>
            <a:ext cx="389108" cy="35540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3848895-A0C1-DC4B-A68B-98FFEAF9EE74}"/>
              </a:ext>
            </a:extLst>
          </p:cNvPr>
          <p:cNvGrpSpPr/>
          <p:nvPr/>
        </p:nvGrpSpPr>
        <p:grpSpPr>
          <a:xfrm>
            <a:off x="0" y="223299"/>
            <a:ext cx="12192000" cy="261610"/>
            <a:chOff x="0" y="223299"/>
            <a:chExt cx="12192000" cy="26161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8E69D70-AEF4-DF4B-BA10-1E765D51C8A6}"/>
                </a:ext>
              </a:extLst>
            </p:cNvPr>
            <p:cNvCxnSpPr/>
            <p:nvPr/>
          </p:nvCxnSpPr>
          <p:spPr>
            <a:xfrm flipV="1">
              <a:off x="1039091" y="451043"/>
              <a:ext cx="11152909" cy="33866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0F788E8-7D9F-A24C-9767-BE28CA6CC7CF}"/>
                </a:ext>
              </a:extLst>
            </p:cNvPr>
            <p:cNvCxnSpPr/>
            <p:nvPr/>
          </p:nvCxnSpPr>
          <p:spPr>
            <a:xfrm flipH="1">
              <a:off x="1039091" y="223299"/>
              <a:ext cx="247842" cy="26161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5F9DFE3-86AB-0E42-8265-16A5A2FF0FCB}"/>
                </a:ext>
              </a:extLst>
            </p:cNvPr>
            <p:cNvCxnSpPr/>
            <p:nvPr/>
          </p:nvCxnSpPr>
          <p:spPr>
            <a:xfrm flipH="1">
              <a:off x="0" y="223299"/>
              <a:ext cx="1286933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57C29B3-C6AB-9A47-873B-DADB4D158C9E}"/>
              </a:ext>
            </a:extLst>
          </p:cNvPr>
          <p:cNvSpPr txBox="1"/>
          <p:nvPr/>
        </p:nvSpPr>
        <p:spPr>
          <a:xfrm>
            <a:off x="0" y="-5524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venir Roman" panose="02000503020000020003" pitchFamily="2" charset="0"/>
                <a:ea typeface="Gill Sans" charset="0"/>
                <a:cs typeface="Arial" panose="020B0604020202020204" pitchFamily="34" charset="0"/>
              </a:rPr>
              <a:t>Takeaway</a:t>
            </a:r>
          </a:p>
        </p:txBody>
      </p:sp>
      <p:sp>
        <p:nvSpPr>
          <p:cNvPr id="2" name="Rectangle 1"/>
          <p:cNvSpPr/>
          <p:nvPr/>
        </p:nvSpPr>
        <p:spPr>
          <a:xfrm>
            <a:off x="3641484" y="2901274"/>
            <a:ext cx="1490472" cy="71845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Interpretability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33065" y="4718309"/>
            <a:ext cx="1477401" cy="71845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Integration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019994" y="2005099"/>
            <a:ext cx="1490472" cy="71845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Query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019994" y="2913784"/>
            <a:ext cx="1490472" cy="71845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 Debugging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812830" y="1994996"/>
            <a:ext cx="1490472" cy="71845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Workflow Debugging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414574" y="2913784"/>
            <a:ext cx="1490472" cy="71845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Design Search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414574" y="3810238"/>
            <a:ext cx="1490472" cy="71845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Replication and Reproducibility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217283" y="1086686"/>
            <a:ext cx="1487371" cy="71845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Multi-Application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Linking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618635" y="1994996"/>
            <a:ext cx="1490472" cy="71845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Why-not Analytics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27629" y="1092628"/>
            <a:ext cx="1490472" cy="71845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Profiling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214182" y="2909188"/>
            <a:ext cx="1490472" cy="71845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Visualization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Deconstruction and Restyling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815930" y="2913784"/>
            <a:ext cx="1490471" cy="71845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Example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414576" y="1089464"/>
            <a:ext cx="1490472" cy="71845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What-if Provisioning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217283" y="2005099"/>
            <a:ext cx="1487371" cy="71845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Iterative Analytics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414574" y="1994996"/>
            <a:ext cx="1490472" cy="71845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Cleaning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808985" y="1089464"/>
            <a:ext cx="1490472" cy="71845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 Query Specification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019994" y="3822469"/>
            <a:ext cx="1490472" cy="71845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Communication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618635" y="3822469"/>
            <a:ext cx="1490472" cy="71845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Recovery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217276" y="3822469"/>
            <a:ext cx="1490471" cy="71845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Sense-Making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829062" y="3822469"/>
            <a:ext cx="1490471" cy="71845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Meta-Analysis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615536" y="4719967"/>
            <a:ext cx="1490472" cy="71845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Debugging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414574" y="4712628"/>
            <a:ext cx="1490472" cy="71845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Auditing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859745" y="4727888"/>
            <a:ext cx="1443557" cy="71845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Versioning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211078" y="4726814"/>
            <a:ext cx="1493576" cy="71845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Diagnostics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024262" y="1089563"/>
            <a:ext cx="1490472" cy="71845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 Visualizations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E5A15F4-0FFA-6C4B-9D4D-7605A4CBB1B9}"/>
              </a:ext>
            </a:extLst>
          </p:cNvPr>
          <p:cNvSpPr txBox="1"/>
          <p:nvPr/>
        </p:nvSpPr>
        <p:spPr>
          <a:xfrm>
            <a:off x="5756171" y="545517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Roman" panose="02000503020000020003" pitchFamily="2" charset="0"/>
              </a:rPr>
              <a:t>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E5E99F-BA66-E641-8A13-166DE75B85C5}"/>
              </a:ext>
            </a:extLst>
          </p:cNvPr>
          <p:cNvSpPr/>
          <p:nvPr/>
        </p:nvSpPr>
        <p:spPr>
          <a:xfrm>
            <a:off x="7846524" y="6051840"/>
            <a:ext cx="4372992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Provenance for Interactive Visualizations [HILDA ‘18]</a:t>
            </a:r>
          </a:p>
        </p:txBody>
      </p:sp>
    </p:spTree>
    <p:extLst>
      <p:ext uri="{BB962C8B-B14F-4D97-AF65-F5344CB8AC3E}">
        <p14:creationId xmlns:p14="http://schemas.microsoft.com/office/powerpoint/2010/main" val="322752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3" grpId="0" animBg="1"/>
      <p:bldP spid="58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172015"/>
            <a:ext cx="12192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Avenir" panose="02000503020000020003" pitchFamily="2" charset="0"/>
                <a:ea typeface="Gill Sans" charset="0"/>
                <a:cs typeface="Gill Sans" charset="0"/>
              </a:rPr>
              <a:t>Thank you </a:t>
            </a:r>
          </a:p>
          <a:p>
            <a:pPr algn="ctr"/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Avenir" panose="02000503020000020003" pitchFamily="2" charset="0"/>
                <a:ea typeface="Gill Sans" charset="0"/>
                <a:cs typeface="Gill Sans" charset="0"/>
              </a:rPr>
              <a:t>// Q</a:t>
            </a:r>
            <a:endParaRPr lang="en-US" sz="7200" b="1" dirty="0">
              <a:solidFill>
                <a:srgbClr val="FF0000"/>
              </a:solidFill>
              <a:latin typeface="Avenir" panose="02000503020000020003" pitchFamily="2" charset="0"/>
              <a:ea typeface="Gill Sans" charset="0"/>
              <a:cs typeface="Gill Sans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84AB01-8578-5D41-B337-6C2CEF648514}"/>
              </a:ext>
            </a:extLst>
          </p:cNvPr>
          <p:cNvSpPr/>
          <p:nvPr/>
        </p:nvSpPr>
        <p:spPr>
          <a:xfrm>
            <a:off x="0" y="6471479"/>
            <a:ext cx="12192000" cy="386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5298F7-3C46-734F-AEF9-B3DCC3298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7" y="6514142"/>
            <a:ext cx="2408092" cy="29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088577-AC68-2C4F-8364-74EBD679FC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389" y="6489150"/>
            <a:ext cx="389108" cy="3554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F165D0-A246-A944-87CC-955589A83356}"/>
              </a:ext>
            </a:extLst>
          </p:cNvPr>
          <p:cNvSpPr txBox="1"/>
          <p:nvPr/>
        </p:nvSpPr>
        <p:spPr>
          <a:xfrm>
            <a:off x="527141" y="3301648"/>
            <a:ext cx="8273162" cy="244105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latin typeface="Avenir Roman" panose="02000503020000020003" pitchFamily="2" charset="0"/>
              </a:rPr>
              <a:t>Smoke: Fine-Grained Lineage At Interactive Speed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Avenir Roman" panose="02000503020000020003" pitchFamily="2" charset="0"/>
              </a:rPr>
              <a:t>A Deep breath of Data-Intensive Lineage Applications</a:t>
            </a:r>
            <a:endParaRPr lang="en-US" sz="2600" b="1" dirty="0">
              <a:latin typeface="Avenir Roman" panose="02000503020000020003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latin typeface="Avenir Roman" panose="02000503020000020003" pitchFamily="2" charset="0"/>
              </a:rPr>
              <a:t>Provenance for Interactive Visualizations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Avenir Roman" panose="02000503020000020003" pitchFamily="2" charset="0"/>
              </a:rPr>
              <a:t>Combining Design and Performance in a DVMS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5BDC72-9120-294A-B53F-951D4DF8458A}"/>
              </a:ext>
            </a:extLst>
          </p:cNvPr>
          <p:cNvSpPr/>
          <p:nvPr/>
        </p:nvSpPr>
        <p:spPr>
          <a:xfrm>
            <a:off x="9091345" y="3299586"/>
            <a:ext cx="2089033" cy="2441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[VLDB18]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[SIGMOD18]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[HILDA18]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bg2">
                    <a:lumMod val="50000"/>
                  </a:schemeClr>
                </a:solidFill>
                <a:latin typeface="Avenir Roman" panose="02000503020000020003" pitchFamily="2" charset="0"/>
              </a:rPr>
              <a:t>[CIDR17]</a:t>
            </a:r>
          </a:p>
        </p:txBody>
      </p:sp>
    </p:spTree>
    <p:extLst>
      <p:ext uri="{BB962C8B-B14F-4D97-AF65-F5344CB8AC3E}">
        <p14:creationId xmlns:p14="http://schemas.microsoft.com/office/powerpoint/2010/main" val="213838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471479"/>
            <a:ext cx="12192000" cy="386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7" y="6514142"/>
            <a:ext cx="2408092" cy="2929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389" y="6489150"/>
            <a:ext cx="389108" cy="35540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3848895-A0C1-DC4B-A68B-98FFEAF9EE74}"/>
              </a:ext>
            </a:extLst>
          </p:cNvPr>
          <p:cNvGrpSpPr/>
          <p:nvPr/>
        </p:nvGrpSpPr>
        <p:grpSpPr>
          <a:xfrm>
            <a:off x="0" y="223299"/>
            <a:ext cx="12192000" cy="261610"/>
            <a:chOff x="0" y="223299"/>
            <a:chExt cx="12192000" cy="26161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8E69D70-AEF4-DF4B-BA10-1E765D51C8A6}"/>
                </a:ext>
              </a:extLst>
            </p:cNvPr>
            <p:cNvCxnSpPr/>
            <p:nvPr/>
          </p:nvCxnSpPr>
          <p:spPr>
            <a:xfrm flipV="1">
              <a:off x="1039091" y="451043"/>
              <a:ext cx="11152909" cy="33866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0F788E8-7D9F-A24C-9767-BE28CA6CC7CF}"/>
                </a:ext>
              </a:extLst>
            </p:cNvPr>
            <p:cNvCxnSpPr/>
            <p:nvPr/>
          </p:nvCxnSpPr>
          <p:spPr>
            <a:xfrm flipH="1">
              <a:off x="1039091" y="223299"/>
              <a:ext cx="247842" cy="26161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5F9DFE3-86AB-0E42-8265-16A5A2FF0FCB}"/>
                </a:ext>
              </a:extLst>
            </p:cNvPr>
            <p:cNvCxnSpPr/>
            <p:nvPr/>
          </p:nvCxnSpPr>
          <p:spPr>
            <a:xfrm flipH="1">
              <a:off x="0" y="223299"/>
              <a:ext cx="1286933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57C29B3-C6AB-9A47-873B-DADB4D158C9E}"/>
              </a:ext>
            </a:extLst>
          </p:cNvPr>
          <p:cNvSpPr txBox="1"/>
          <p:nvPr/>
        </p:nvSpPr>
        <p:spPr>
          <a:xfrm>
            <a:off x="0" y="-5524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l Sans" charset="0"/>
                <a:cs typeface="Arial" panose="020B0604020202020204" pitchFamily="34" charset="0"/>
              </a:rPr>
              <a:t>Fine-Grained Provenance Primer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B5256F-C679-6C40-B00D-6723FC3007A1}"/>
              </a:ext>
            </a:extLst>
          </p:cNvPr>
          <p:cNvSpPr txBox="1"/>
          <p:nvPr/>
        </p:nvSpPr>
        <p:spPr>
          <a:xfrm>
            <a:off x="3857443" y="4850439"/>
            <a:ext cx="6013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{f</a:t>
            </a:r>
            <a:r>
              <a:rPr lang="en-US" sz="2400" b="1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} = </a:t>
            </a:r>
            <a:r>
              <a:rPr lang="en-US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backward_trace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({o</a:t>
            </a:r>
            <a:r>
              <a:rPr lang="en-US" sz="2400" b="1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en-US" sz="2400" b="1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400" b="1" dirty="0">
                <a:solidFill>
                  <a:srgbClr val="7F7F7F"/>
                </a:solidFill>
                <a:latin typeface="Avenir Roman" panose="02000503020000020003" pitchFamily="2" charset="0"/>
                <a:cs typeface="Consolas" panose="020B0609020204030204" pitchFamily="49" charset="0"/>
              </a:rPr>
              <a:t>Flights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8FB5CBD-C06E-9C41-9B79-218A400904B5}"/>
              </a:ext>
            </a:extLst>
          </p:cNvPr>
          <p:cNvCxnSpPr>
            <a:cxnSpLocks/>
          </p:cNvCxnSpPr>
          <p:nvPr/>
        </p:nvCxnSpPr>
        <p:spPr>
          <a:xfrm>
            <a:off x="2932039" y="2764382"/>
            <a:ext cx="1664675" cy="529191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061FE42-2FC4-7A41-86F0-F187E1A5912D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2932039" y="2764382"/>
            <a:ext cx="1665257" cy="811531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D8134DF-113C-9444-BCE9-F02A80E5374C}"/>
              </a:ext>
            </a:extLst>
          </p:cNvPr>
          <p:cNvCxnSpPr>
            <a:cxnSpLocks/>
          </p:cNvCxnSpPr>
          <p:nvPr/>
        </p:nvCxnSpPr>
        <p:spPr>
          <a:xfrm>
            <a:off x="2932039" y="2966313"/>
            <a:ext cx="1664675" cy="859532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49CF82A-0F7B-094C-99CD-EC7589882A2C}"/>
              </a:ext>
            </a:extLst>
          </p:cNvPr>
          <p:cNvCxnSpPr>
            <a:cxnSpLocks/>
          </p:cNvCxnSpPr>
          <p:nvPr/>
        </p:nvCxnSpPr>
        <p:spPr>
          <a:xfrm>
            <a:off x="2932039" y="3293573"/>
            <a:ext cx="1664675" cy="784941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B067AFD-2E8F-3043-B21F-CD57E0C48442}"/>
              </a:ext>
            </a:extLst>
          </p:cNvPr>
          <p:cNvCxnSpPr>
            <a:cxnSpLocks/>
          </p:cNvCxnSpPr>
          <p:nvPr/>
        </p:nvCxnSpPr>
        <p:spPr>
          <a:xfrm flipV="1">
            <a:off x="2932039" y="4078514"/>
            <a:ext cx="1664675" cy="1233591"/>
          </a:xfrm>
          <a:prstGeom prst="straightConnector1">
            <a:avLst/>
          </a:prstGeom>
          <a:ln w="53975">
            <a:solidFill>
              <a:schemeClr val="accent5">
                <a:lumMod val="75000"/>
              </a:schemeClr>
            </a:solidFill>
            <a:headEnd type="triangl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B92952D-69E7-6B4D-91A4-1889E5256FDC}"/>
              </a:ext>
            </a:extLst>
          </p:cNvPr>
          <p:cNvCxnSpPr>
            <a:cxnSpLocks/>
          </p:cNvCxnSpPr>
          <p:nvPr/>
        </p:nvCxnSpPr>
        <p:spPr>
          <a:xfrm flipV="1">
            <a:off x="2899623" y="3825845"/>
            <a:ext cx="1697091" cy="1167070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20B1FB9-4170-E14A-8814-47374720CE12}"/>
              </a:ext>
            </a:extLst>
          </p:cNvPr>
          <p:cNvCxnSpPr>
            <a:cxnSpLocks/>
            <a:endCxn id="39" idx="1"/>
          </p:cNvCxnSpPr>
          <p:nvPr/>
        </p:nvCxnSpPr>
        <p:spPr>
          <a:xfrm flipV="1">
            <a:off x="2899623" y="3575913"/>
            <a:ext cx="1697673" cy="1170260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261BFE4-95AE-0149-AA3C-1B75689CDCF0}"/>
              </a:ext>
            </a:extLst>
          </p:cNvPr>
          <p:cNvCxnSpPr>
            <a:cxnSpLocks/>
          </p:cNvCxnSpPr>
          <p:nvPr/>
        </p:nvCxnSpPr>
        <p:spPr>
          <a:xfrm flipV="1">
            <a:off x="2899623" y="3293573"/>
            <a:ext cx="1697091" cy="1205857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2F7DAEE-28F0-B34C-9315-6BF89015EC13}"/>
              </a:ext>
            </a:extLst>
          </p:cNvPr>
          <p:cNvCxnSpPr>
            <a:cxnSpLocks/>
          </p:cNvCxnSpPr>
          <p:nvPr/>
        </p:nvCxnSpPr>
        <p:spPr>
          <a:xfrm>
            <a:off x="7531572" y="3293573"/>
            <a:ext cx="1400960" cy="280783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3B057C6-6303-F149-8243-C5163A2626AF}"/>
              </a:ext>
            </a:extLst>
          </p:cNvPr>
          <p:cNvCxnSpPr>
            <a:cxnSpLocks/>
            <a:stCxn id="39" idx="3"/>
          </p:cNvCxnSpPr>
          <p:nvPr/>
        </p:nvCxnSpPr>
        <p:spPr>
          <a:xfrm flipV="1">
            <a:off x="7531572" y="3574356"/>
            <a:ext cx="1400960" cy="1557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0278192-5AAE-E146-A5BB-3E366326AA8B}"/>
              </a:ext>
            </a:extLst>
          </p:cNvPr>
          <p:cNvCxnSpPr>
            <a:cxnSpLocks/>
          </p:cNvCxnSpPr>
          <p:nvPr/>
        </p:nvCxnSpPr>
        <p:spPr>
          <a:xfrm flipV="1">
            <a:off x="7531572" y="3574356"/>
            <a:ext cx="1400960" cy="251490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29C7E34-8B90-F148-B2EB-1DA7564FDFF3}"/>
              </a:ext>
            </a:extLst>
          </p:cNvPr>
          <p:cNvCxnSpPr>
            <a:cxnSpLocks/>
          </p:cNvCxnSpPr>
          <p:nvPr/>
        </p:nvCxnSpPr>
        <p:spPr>
          <a:xfrm flipV="1">
            <a:off x="7531572" y="3825845"/>
            <a:ext cx="1400960" cy="252670"/>
          </a:xfrm>
          <a:prstGeom prst="straightConnector1">
            <a:avLst/>
          </a:prstGeom>
          <a:ln w="53975">
            <a:solidFill>
              <a:schemeClr val="accent5">
                <a:lumMod val="75000"/>
              </a:schemeClr>
            </a:solidFill>
            <a:headEnd type="triangl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A262E120-9127-5243-BC45-305A33492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990593"/>
              </p:ext>
            </p:extLst>
          </p:nvPr>
        </p:nvGraphicFramePr>
        <p:xfrm>
          <a:off x="676289" y="1955899"/>
          <a:ext cx="2255750" cy="1495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4048">
                  <a:extLst>
                    <a:ext uri="{9D8B030D-6E8A-4147-A177-3AD203B41FA5}">
                      <a16:colId xmlns:a16="http://schemas.microsoft.com/office/drawing/2014/main" val="31433307"/>
                    </a:ext>
                  </a:extLst>
                </a:gridCol>
              </a:tblGrid>
              <a:tr h="21886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      Airports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3215972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name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state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a</a:t>
                      </a:r>
                      <a:r>
                        <a:rPr lang="en-US" sz="1600" b="0" baseline="-2500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1</a:t>
                      </a:r>
                      <a:endParaRPr lang="en-US" sz="1600" b="0" dirty="0">
                        <a:solidFill>
                          <a:schemeClr val="bg2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LGA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a</a:t>
                      </a:r>
                      <a:r>
                        <a:rPr lang="en-US" sz="1600" b="0" baseline="-2500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2</a:t>
                      </a:r>
                      <a:endParaRPr lang="en-US" sz="1600" b="0" dirty="0">
                        <a:solidFill>
                          <a:schemeClr val="bg2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JFK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632664"/>
                  </a:ext>
                </a:extLst>
              </a:tr>
              <a:tr h="337264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a</a:t>
                      </a:r>
                      <a:r>
                        <a:rPr lang="en-US" sz="1600" b="0" baseline="-2500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3</a:t>
                      </a:r>
                      <a:endParaRPr lang="en-US" sz="1600" b="0" dirty="0">
                        <a:solidFill>
                          <a:schemeClr val="bg2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MIA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B9D12E21-6102-1342-895F-22FD9F14A4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571825"/>
              </p:ext>
            </p:extLst>
          </p:nvPr>
        </p:nvGraphicFramePr>
        <p:xfrm>
          <a:off x="1187374" y="3761319"/>
          <a:ext cx="1712249" cy="1739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886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   Flights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142093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from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delay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</a:t>
                      </a:r>
                      <a:r>
                        <a:rPr lang="en-US" sz="1600" b="0" baseline="-2500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1</a:t>
                      </a:r>
                      <a:endParaRPr lang="en-US" sz="1600" b="0" dirty="0">
                        <a:solidFill>
                          <a:schemeClr val="bg2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LGA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</a:t>
                      </a:r>
                      <a:r>
                        <a:rPr lang="en-US" sz="1600" b="0" baseline="-2500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2</a:t>
                      </a:r>
                      <a:endParaRPr lang="en-US" sz="1600" b="0" dirty="0">
                        <a:solidFill>
                          <a:schemeClr val="bg2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LGA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48905"/>
                  </a:ext>
                </a:extLst>
              </a:tr>
              <a:tr h="223945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</a:t>
                      </a:r>
                      <a:r>
                        <a:rPr lang="en-US" sz="1600" b="0" baseline="-2500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3</a:t>
                      </a:r>
                      <a:endParaRPr lang="en-US" sz="1600" b="0" dirty="0">
                        <a:solidFill>
                          <a:schemeClr val="bg2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JFK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2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4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MIA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125322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582371FD-CEC4-774C-B854-DA8AE6816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449781"/>
              </p:ext>
            </p:extLst>
          </p:nvPr>
        </p:nvGraphicFramePr>
        <p:xfrm>
          <a:off x="4597296" y="2966313"/>
          <a:ext cx="2934276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023">
                  <a:extLst>
                    <a:ext uri="{9D8B030D-6E8A-4147-A177-3AD203B41FA5}">
                      <a16:colId xmlns:a16="http://schemas.microsoft.com/office/drawing/2014/main" val="31433307"/>
                    </a:ext>
                  </a:extLst>
                </a:gridCol>
              </a:tblGrid>
              <a:tr h="21886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from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delay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state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</a:t>
                      </a:r>
                      <a:r>
                        <a:rPr lang="en-US" sz="1600" b="0" baseline="-2500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1</a:t>
                      </a:r>
                      <a:endParaRPr lang="en-US" sz="1600" b="0" dirty="0">
                        <a:solidFill>
                          <a:schemeClr val="bg2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LGA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</a:t>
                      </a:r>
                      <a:r>
                        <a:rPr lang="en-US" sz="1600" b="0" baseline="-2500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2</a:t>
                      </a:r>
                      <a:endParaRPr lang="en-US" sz="1600" b="0" dirty="0">
                        <a:solidFill>
                          <a:schemeClr val="bg2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LGA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48905"/>
                  </a:ext>
                </a:extLst>
              </a:tr>
              <a:tr h="223945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</a:t>
                      </a:r>
                      <a:r>
                        <a:rPr lang="en-US" sz="1600" b="0" baseline="-2500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3</a:t>
                      </a:r>
                      <a:endParaRPr lang="en-US" sz="1600" b="0" dirty="0">
                        <a:solidFill>
                          <a:schemeClr val="bg2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JFK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5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4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MIA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125322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A348557F-B632-6248-9748-54729E9F20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263593"/>
              </p:ext>
            </p:extLst>
          </p:nvPr>
        </p:nvGraphicFramePr>
        <p:xfrm>
          <a:off x="8869468" y="2732679"/>
          <a:ext cx="2825099" cy="1233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6503">
                  <a:extLst>
                    <a:ext uri="{9D8B030D-6E8A-4147-A177-3AD203B41FA5}">
                      <a16:colId xmlns:a16="http://schemas.microsoft.com/office/drawing/2014/main" val="3697619915"/>
                    </a:ext>
                  </a:extLst>
                </a:gridCol>
              </a:tblGrid>
              <a:tr h="318692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   O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18953"/>
                  </a:ext>
                </a:extLst>
              </a:tr>
              <a:tr h="318692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state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avg</a:t>
                      </a:r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(delay)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888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o</a:t>
                      </a:r>
                      <a:r>
                        <a:rPr lang="en-US" sz="1600" b="0" baseline="-2500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1</a:t>
                      </a:r>
                      <a:endParaRPr lang="en-US" sz="1600" b="0" dirty="0">
                        <a:solidFill>
                          <a:schemeClr val="bg2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8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o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48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477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471479"/>
            <a:ext cx="12192000" cy="386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7" y="6514142"/>
            <a:ext cx="2408092" cy="2929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389" y="6489150"/>
            <a:ext cx="389108" cy="35540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3848895-A0C1-DC4B-A68B-98FFEAF9EE74}"/>
              </a:ext>
            </a:extLst>
          </p:cNvPr>
          <p:cNvGrpSpPr/>
          <p:nvPr/>
        </p:nvGrpSpPr>
        <p:grpSpPr>
          <a:xfrm>
            <a:off x="0" y="223299"/>
            <a:ext cx="12192000" cy="261610"/>
            <a:chOff x="0" y="223299"/>
            <a:chExt cx="12192000" cy="26161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8E69D70-AEF4-DF4B-BA10-1E765D51C8A6}"/>
                </a:ext>
              </a:extLst>
            </p:cNvPr>
            <p:cNvCxnSpPr/>
            <p:nvPr/>
          </p:nvCxnSpPr>
          <p:spPr>
            <a:xfrm flipV="1">
              <a:off x="1039091" y="451043"/>
              <a:ext cx="11152909" cy="33866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0F788E8-7D9F-A24C-9767-BE28CA6CC7CF}"/>
                </a:ext>
              </a:extLst>
            </p:cNvPr>
            <p:cNvCxnSpPr/>
            <p:nvPr/>
          </p:nvCxnSpPr>
          <p:spPr>
            <a:xfrm flipH="1">
              <a:off x="1039091" y="223299"/>
              <a:ext cx="247842" cy="26161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5F9DFE3-86AB-0E42-8265-16A5A2FF0FCB}"/>
                </a:ext>
              </a:extLst>
            </p:cNvPr>
            <p:cNvCxnSpPr/>
            <p:nvPr/>
          </p:nvCxnSpPr>
          <p:spPr>
            <a:xfrm flipH="1">
              <a:off x="0" y="223299"/>
              <a:ext cx="1286933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57C29B3-C6AB-9A47-873B-DADB4D158C9E}"/>
              </a:ext>
            </a:extLst>
          </p:cNvPr>
          <p:cNvSpPr txBox="1"/>
          <p:nvPr/>
        </p:nvSpPr>
        <p:spPr>
          <a:xfrm>
            <a:off x="0" y="-5524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l Sans" charset="0"/>
                <a:cs typeface="Arial" panose="020B0604020202020204" pitchFamily="34" charset="0"/>
              </a:rPr>
              <a:t>Fine-Grained Provenance Primer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F68021-8599-8745-BC63-65260BDA614E}"/>
              </a:ext>
            </a:extLst>
          </p:cNvPr>
          <p:cNvSpPr txBox="1"/>
          <p:nvPr/>
        </p:nvSpPr>
        <p:spPr>
          <a:xfrm>
            <a:off x="3857443" y="4850439"/>
            <a:ext cx="4968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{o</a:t>
            </a:r>
            <a:r>
              <a:rPr lang="en-US" sz="2400" b="1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} = </a:t>
            </a:r>
            <a:r>
              <a:rPr lang="en-US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forward_trace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({f</a:t>
            </a:r>
            <a:r>
              <a:rPr lang="en-US" sz="2400" b="1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en-US" sz="2400" b="1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400" b="1" dirty="0">
                <a:solidFill>
                  <a:srgbClr val="7F7F7F"/>
                </a:solidFill>
                <a:latin typeface="Avenir Roman" panose="02000503020000020003" pitchFamily="2" charset="0"/>
                <a:cs typeface="Consolas" panose="020B0609020204030204" pitchFamily="49" charset="0"/>
              </a:rPr>
              <a:t>O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E33F6EB-EFE8-DD47-A9EF-3208E936E3D1}"/>
              </a:ext>
            </a:extLst>
          </p:cNvPr>
          <p:cNvCxnSpPr>
            <a:cxnSpLocks/>
          </p:cNvCxnSpPr>
          <p:nvPr/>
        </p:nvCxnSpPr>
        <p:spPr>
          <a:xfrm>
            <a:off x="2932039" y="2764382"/>
            <a:ext cx="1664675" cy="529191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BC4582D-CA1F-4A47-B10B-2B7F83286CA7}"/>
              </a:ext>
            </a:extLst>
          </p:cNvPr>
          <p:cNvCxnSpPr>
            <a:cxnSpLocks/>
            <a:endCxn id="60" idx="1"/>
          </p:cNvCxnSpPr>
          <p:nvPr/>
        </p:nvCxnSpPr>
        <p:spPr>
          <a:xfrm>
            <a:off x="2932039" y="2764382"/>
            <a:ext cx="1665257" cy="811531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CAE3CB7-E2D9-D94F-AC19-BC42921B0EB3}"/>
              </a:ext>
            </a:extLst>
          </p:cNvPr>
          <p:cNvCxnSpPr>
            <a:cxnSpLocks/>
          </p:cNvCxnSpPr>
          <p:nvPr/>
        </p:nvCxnSpPr>
        <p:spPr>
          <a:xfrm>
            <a:off x="2932039" y="2966313"/>
            <a:ext cx="1664675" cy="859532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D393BA2-1978-F740-AFFE-AA724652D791}"/>
              </a:ext>
            </a:extLst>
          </p:cNvPr>
          <p:cNvCxnSpPr>
            <a:cxnSpLocks/>
          </p:cNvCxnSpPr>
          <p:nvPr/>
        </p:nvCxnSpPr>
        <p:spPr>
          <a:xfrm>
            <a:off x="2932039" y="3293573"/>
            <a:ext cx="1664675" cy="784941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42C4C8C-0B48-A343-A21D-E7DE0A50AF41}"/>
              </a:ext>
            </a:extLst>
          </p:cNvPr>
          <p:cNvCxnSpPr>
            <a:cxnSpLocks/>
          </p:cNvCxnSpPr>
          <p:nvPr/>
        </p:nvCxnSpPr>
        <p:spPr>
          <a:xfrm flipV="1">
            <a:off x="2932039" y="4078514"/>
            <a:ext cx="1664675" cy="1233591"/>
          </a:xfrm>
          <a:prstGeom prst="straightConnector1">
            <a:avLst/>
          </a:prstGeom>
          <a:ln w="53975">
            <a:solidFill>
              <a:schemeClr val="accent5">
                <a:lumMod val="75000"/>
              </a:schemeClr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6754F73-6A1C-2140-9CAE-D6667FF6C3CC}"/>
              </a:ext>
            </a:extLst>
          </p:cNvPr>
          <p:cNvCxnSpPr>
            <a:cxnSpLocks/>
          </p:cNvCxnSpPr>
          <p:nvPr/>
        </p:nvCxnSpPr>
        <p:spPr>
          <a:xfrm flipV="1">
            <a:off x="2899623" y="3825845"/>
            <a:ext cx="1697091" cy="1167070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DE7AF3E-EF19-5742-ABF5-2197A84187AD}"/>
              </a:ext>
            </a:extLst>
          </p:cNvPr>
          <p:cNvCxnSpPr>
            <a:cxnSpLocks/>
            <a:endCxn id="60" idx="1"/>
          </p:cNvCxnSpPr>
          <p:nvPr/>
        </p:nvCxnSpPr>
        <p:spPr>
          <a:xfrm flipV="1">
            <a:off x="2899623" y="3575913"/>
            <a:ext cx="1697673" cy="1170260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3A531D2-9C73-4241-9A65-8B2F7C846835}"/>
              </a:ext>
            </a:extLst>
          </p:cNvPr>
          <p:cNvCxnSpPr>
            <a:cxnSpLocks/>
          </p:cNvCxnSpPr>
          <p:nvPr/>
        </p:nvCxnSpPr>
        <p:spPr>
          <a:xfrm flipV="1">
            <a:off x="2899623" y="3293573"/>
            <a:ext cx="1697091" cy="1205857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FDA1CBB-AD9C-744C-AF3B-C9BF505D4046}"/>
              </a:ext>
            </a:extLst>
          </p:cNvPr>
          <p:cNvCxnSpPr>
            <a:cxnSpLocks/>
          </p:cNvCxnSpPr>
          <p:nvPr/>
        </p:nvCxnSpPr>
        <p:spPr>
          <a:xfrm>
            <a:off x="7531572" y="3293573"/>
            <a:ext cx="1400960" cy="280783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9AFC00D-4F17-1D4D-9613-3B099EEBC300}"/>
              </a:ext>
            </a:extLst>
          </p:cNvPr>
          <p:cNvCxnSpPr>
            <a:cxnSpLocks/>
            <a:stCxn id="60" idx="3"/>
          </p:cNvCxnSpPr>
          <p:nvPr/>
        </p:nvCxnSpPr>
        <p:spPr>
          <a:xfrm flipV="1">
            <a:off x="7531572" y="3574356"/>
            <a:ext cx="1400960" cy="1557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0F21A79-F877-B240-940E-A2F4DB977499}"/>
              </a:ext>
            </a:extLst>
          </p:cNvPr>
          <p:cNvCxnSpPr>
            <a:cxnSpLocks/>
          </p:cNvCxnSpPr>
          <p:nvPr/>
        </p:nvCxnSpPr>
        <p:spPr>
          <a:xfrm flipV="1">
            <a:off x="7531572" y="3574356"/>
            <a:ext cx="1400960" cy="251490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06B701A-6B7A-CF4A-A7A3-965E23F49134}"/>
              </a:ext>
            </a:extLst>
          </p:cNvPr>
          <p:cNvCxnSpPr>
            <a:cxnSpLocks/>
          </p:cNvCxnSpPr>
          <p:nvPr/>
        </p:nvCxnSpPr>
        <p:spPr>
          <a:xfrm flipV="1">
            <a:off x="7531572" y="3825845"/>
            <a:ext cx="1400960" cy="252670"/>
          </a:xfrm>
          <a:prstGeom prst="straightConnector1">
            <a:avLst/>
          </a:prstGeom>
          <a:ln w="53975">
            <a:solidFill>
              <a:schemeClr val="accent5">
                <a:lumMod val="75000"/>
              </a:schemeClr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867BD115-1431-1E4E-923E-0ECD16938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195406"/>
              </p:ext>
            </p:extLst>
          </p:nvPr>
        </p:nvGraphicFramePr>
        <p:xfrm>
          <a:off x="676289" y="1955899"/>
          <a:ext cx="2255750" cy="1495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4048">
                  <a:extLst>
                    <a:ext uri="{9D8B030D-6E8A-4147-A177-3AD203B41FA5}">
                      <a16:colId xmlns:a16="http://schemas.microsoft.com/office/drawing/2014/main" val="31433307"/>
                    </a:ext>
                  </a:extLst>
                </a:gridCol>
              </a:tblGrid>
              <a:tr h="21886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      Airports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3215972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name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state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a</a:t>
                      </a:r>
                      <a:r>
                        <a:rPr lang="en-US" sz="1600" b="0" baseline="-2500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1</a:t>
                      </a:r>
                      <a:endParaRPr lang="en-US" sz="1600" b="0" dirty="0">
                        <a:solidFill>
                          <a:schemeClr val="bg2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LGA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a</a:t>
                      </a:r>
                      <a:r>
                        <a:rPr lang="en-US" sz="1600" b="0" baseline="-2500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2</a:t>
                      </a:r>
                      <a:endParaRPr lang="en-US" sz="1600" b="0" dirty="0">
                        <a:solidFill>
                          <a:schemeClr val="bg2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JFK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632664"/>
                  </a:ext>
                </a:extLst>
              </a:tr>
              <a:tr h="337264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a</a:t>
                      </a:r>
                      <a:r>
                        <a:rPr lang="en-US" sz="1600" b="0" baseline="-2500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3</a:t>
                      </a:r>
                      <a:endParaRPr lang="en-US" sz="1600" b="0" dirty="0">
                        <a:solidFill>
                          <a:schemeClr val="bg2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MIA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E23F845D-3CED-5747-82B9-63DB6AB7A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758953"/>
              </p:ext>
            </p:extLst>
          </p:nvPr>
        </p:nvGraphicFramePr>
        <p:xfrm>
          <a:off x="1187374" y="3761319"/>
          <a:ext cx="1712249" cy="1739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886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   Flights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142093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from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delay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rgbClr val="E7E6E6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</a:t>
                      </a:r>
                      <a:r>
                        <a:rPr lang="en-US" sz="1600" b="0" baseline="-25000" dirty="0">
                          <a:solidFill>
                            <a:srgbClr val="E7E6E6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1</a:t>
                      </a:r>
                      <a:endParaRPr lang="en-US" sz="1600" b="0" dirty="0">
                        <a:solidFill>
                          <a:srgbClr val="E7E6E6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LGA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rgbClr val="E7E6E6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</a:t>
                      </a:r>
                      <a:r>
                        <a:rPr lang="en-US" sz="1600" b="0" baseline="-25000" dirty="0">
                          <a:solidFill>
                            <a:srgbClr val="E7E6E6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2</a:t>
                      </a:r>
                      <a:endParaRPr lang="en-US" sz="1600" b="0" dirty="0">
                        <a:solidFill>
                          <a:srgbClr val="E7E6E6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LGA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48905"/>
                  </a:ext>
                </a:extLst>
              </a:tr>
              <a:tr h="223945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rgbClr val="E7E6E6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</a:t>
                      </a:r>
                      <a:r>
                        <a:rPr lang="en-US" sz="1600" b="0" baseline="-25000" dirty="0">
                          <a:solidFill>
                            <a:srgbClr val="E7E6E6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3</a:t>
                      </a:r>
                      <a:endParaRPr lang="en-US" sz="1600" b="0" dirty="0">
                        <a:solidFill>
                          <a:srgbClr val="E7E6E6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JFK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2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4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MIA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125322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6F60B6A8-48C6-7D4F-8998-A4F6833F2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672486"/>
              </p:ext>
            </p:extLst>
          </p:nvPr>
        </p:nvGraphicFramePr>
        <p:xfrm>
          <a:off x="4597296" y="2966313"/>
          <a:ext cx="2934276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023">
                  <a:extLst>
                    <a:ext uri="{9D8B030D-6E8A-4147-A177-3AD203B41FA5}">
                      <a16:colId xmlns:a16="http://schemas.microsoft.com/office/drawing/2014/main" val="31433307"/>
                    </a:ext>
                  </a:extLst>
                </a:gridCol>
              </a:tblGrid>
              <a:tr h="21886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from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delay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state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</a:t>
                      </a:r>
                      <a:r>
                        <a:rPr lang="en-US" sz="1600" b="0" baseline="-2500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1</a:t>
                      </a:r>
                      <a:endParaRPr lang="en-US" sz="1600" b="0" dirty="0">
                        <a:solidFill>
                          <a:schemeClr val="bg2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LGA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</a:t>
                      </a:r>
                      <a:r>
                        <a:rPr lang="en-US" sz="1600" b="0" baseline="-2500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2</a:t>
                      </a:r>
                      <a:endParaRPr lang="en-US" sz="1600" b="0" dirty="0">
                        <a:solidFill>
                          <a:schemeClr val="bg2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LGA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48905"/>
                  </a:ext>
                </a:extLst>
              </a:tr>
              <a:tr h="223945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</a:t>
                      </a:r>
                      <a:r>
                        <a:rPr lang="en-US" sz="1600" b="0" baseline="-2500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3</a:t>
                      </a:r>
                      <a:endParaRPr lang="en-US" sz="1600" b="0" dirty="0">
                        <a:solidFill>
                          <a:schemeClr val="bg2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JFK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5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4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MIA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125322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94F6B10B-0B06-5F41-B5A7-9A5CA0959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856555"/>
              </p:ext>
            </p:extLst>
          </p:nvPr>
        </p:nvGraphicFramePr>
        <p:xfrm>
          <a:off x="8869468" y="2732679"/>
          <a:ext cx="2825099" cy="1233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6503">
                  <a:extLst>
                    <a:ext uri="{9D8B030D-6E8A-4147-A177-3AD203B41FA5}">
                      <a16:colId xmlns:a16="http://schemas.microsoft.com/office/drawing/2014/main" val="3697619915"/>
                    </a:ext>
                  </a:extLst>
                </a:gridCol>
              </a:tblGrid>
              <a:tr h="318692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   O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18953"/>
                  </a:ext>
                </a:extLst>
              </a:tr>
              <a:tr h="318692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state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avg</a:t>
                      </a:r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(delay)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888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o</a:t>
                      </a:r>
                      <a:r>
                        <a:rPr lang="en-US" sz="1600" b="0" baseline="-2500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1</a:t>
                      </a:r>
                      <a:endParaRPr lang="en-US" sz="1600" b="0" dirty="0">
                        <a:solidFill>
                          <a:schemeClr val="bg2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8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o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48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484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471479"/>
            <a:ext cx="12192000" cy="386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7" y="6514142"/>
            <a:ext cx="2408092" cy="2929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389" y="6489150"/>
            <a:ext cx="389108" cy="35540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3848895-A0C1-DC4B-A68B-98FFEAF9EE74}"/>
              </a:ext>
            </a:extLst>
          </p:cNvPr>
          <p:cNvGrpSpPr/>
          <p:nvPr/>
        </p:nvGrpSpPr>
        <p:grpSpPr>
          <a:xfrm>
            <a:off x="0" y="223299"/>
            <a:ext cx="12192000" cy="261610"/>
            <a:chOff x="0" y="223299"/>
            <a:chExt cx="12192000" cy="26161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8E69D70-AEF4-DF4B-BA10-1E765D51C8A6}"/>
                </a:ext>
              </a:extLst>
            </p:cNvPr>
            <p:cNvCxnSpPr/>
            <p:nvPr/>
          </p:nvCxnSpPr>
          <p:spPr>
            <a:xfrm flipV="1">
              <a:off x="1039091" y="451043"/>
              <a:ext cx="11152909" cy="33866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0F788E8-7D9F-A24C-9767-BE28CA6CC7CF}"/>
                </a:ext>
              </a:extLst>
            </p:cNvPr>
            <p:cNvCxnSpPr/>
            <p:nvPr/>
          </p:nvCxnSpPr>
          <p:spPr>
            <a:xfrm flipH="1">
              <a:off x="1039091" y="223299"/>
              <a:ext cx="247842" cy="26161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5F9DFE3-86AB-0E42-8265-16A5A2FF0FCB}"/>
                </a:ext>
              </a:extLst>
            </p:cNvPr>
            <p:cNvCxnSpPr/>
            <p:nvPr/>
          </p:nvCxnSpPr>
          <p:spPr>
            <a:xfrm flipH="1">
              <a:off x="0" y="223299"/>
              <a:ext cx="1286933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57C29B3-C6AB-9A47-873B-DADB4D158C9E}"/>
              </a:ext>
            </a:extLst>
          </p:cNvPr>
          <p:cNvSpPr txBox="1"/>
          <p:nvPr/>
        </p:nvSpPr>
        <p:spPr>
          <a:xfrm>
            <a:off x="0" y="-5524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l Sans" charset="0"/>
                <a:cs typeface="Arial" panose="020B0604020202020204" pitchFamily="34" charset="0"/>
              </a:rPr>
              <a:t>Fine-Grained Provenance Primer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7F1D8B9-2DC8-3242-AC52-FBD349BB3E8F}"/>
              </a:ext>
            </a:extLst>
          </p:cNvPr>
          <p:cNvCxnSpPr>
            <a:cxnSpLocks/>
          </p:cNvCxnSpPr>
          <p:nvPr/>
        </p:nvCxnSpPr>
        <p:spPr>
          <a:xfrm>
            <a:off x="2932039" y="2764382"/>
            <a:ext cx="1664675" cy="529191"/>
          </a:xfrm>
          <a:prstGeom prst="straightConnector1">
            <a:avLst/>
          </a:prstGeom>
          <a:ln w="38100">
            <a:solidFill>
              <a:srgbClr val="00B05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E3E10A9-C63F-5043-827C-EA435FF5DA40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2932039" y="2764382"/>
            <a:ext cx="1665257" cy="811531"/>
          </a:xfrm>
          <a:prstGeom prst="straightConnector1">
            <a:avLst/>
          </a:prstGeom>
          <a:ln w="38100">
            <a:solidFill>
              <a:srgbClr val="00B05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1C05B86-BA66-A349-9915-AA57A4BD117D}"/>
              </a:ext>
            </a:extLst>
          </p:cNvPr>
          <p:cNvCxnSpPr>
            <a:cxnSpLocks/>
          </p:cNvCxnSpPr>
          <p:nvPr/>
        </p:nvCxnSpPr>
        <p:spPr>
          <a:xfrm>
            <a:off x="2932039" y="2966313"/>
            <a:ext cx="1664675" cy="859532"/>
          </a:xfrm>
          <a:prstGeom prst="straightConnector1">
            <a:avLst/>
          </a:prstGeom>
          <a:ln w="38100">
            <a:solidFill>
              <a:srgbClr val="00B05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C5AF961-922A-7D4C-BD3E-DFC5B6075A65}"/>
              </a:ext>
            </a:extLst>
          </p:cNvPr>
          <p:cNvCxnSpPr>
            <a:cxnSpLocks/>
          </p:cNvCxnSpPr>
          <p:nvPr/>
        </p:nvCxnSpPr>
        <p:spPr>
          <a:xfrm>
            <a:off x="2932039" y="3293573"/>
            <a:ext cx="1664675" cy="784941"/>
          </a:xfrm>
          <a:prstGeom prst="straightConnector1">
            <a:avLst/>
          </a:prstGeom>
          <a:ln w="38100">
            <a:solidFill>
              <a:srgbClr val="00B05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2104BA0-FABC-614E-BC4D-24681E4F99EB}"/>
              </a:ext>
            </a:extLst>
          </p:cNvPr>
          <p:cNvCxnSpPr>
            <a:cxnSpLocks/>
          </p:cNvCxnSpPr>
          <p:nvPr/>
        </p:nvCxnSpPr>
        <p:spPr>
          <a:xfrm flipV="1">
            <a:off x="2932039" y="4078514"/>
            <a:ext cx="1664675" cy="1233591"/>
          </a:xfrm>
          <a:prstGeom prst="straightConnector1">
            <a:avLst/>
          </a:prstGeom>
          <a:ln w="53975">
            <a:solidFill>
              <a:schemeClr val="accent5">
                <a:lumMod val="75000"/>
              </a:schemeClr>
            </a:solidFill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B0DEFDB-86B2-B84D-8613-F76F4A8AB171}"/>
              </a:ext>
            </a:extLst>
          </p:cNvPr>
          <p:cNvCxnSpPr>
            <a:cxnSpLocks/>
          </p:cNvCxnSpPr>
          <p:nvPr/>
        </p:nvCxnSpPr>
        <p:spPr>
          <a:xfrm flipV="1">
            <a:off x="2899623" y="3825845"/>
            <a:ext cx="1697091" cy="1167070"/>
          </a:xfrm>
          <a:prstGeom prst="straightConnector1">
            <a:avLst/>
          </a:prstGeom>
          <a:ln w="38100">
            <a:solidFill>
              <a:srgbClr val="00B05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2517509-112A-B94B-BA9A-756C80454A78}"/>
              </a:ext>
            </a:extLst>
          </p:cNvPr>
          <p:cNvCxnSpPr>
            <a:cxnSpLocks/>
            <a:endCxn id="50" idx="1"/>
          </p:cNvCxnSpPr>
          <p:nvPr/>
        </p:nvCxnSpPr>
        <p:spPr>
          <a:xfrm flipV="1">
            <a:off x="2899623" y="3575913"/>
            <a:ext cx="1697673" cy="1170260"/>
          </a:xfrm>
          <a:prstGeom prst="straightConnector1">
            <a:avLst/>
          </a:prstGeom>
          <a:ln w="38100">
            <a:solidFill>
              <a:srgbClr val="00B05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FD08037-4C08-4547-B587-B5A0E84D251E}"/>
              </a:ext>
            </a:extLst>
          </p:cNvPr>
          <p:cNvCxnSpPr>
            <a:cxnSpLocks/>
          </p:cNvCxnSpPr>
          <p:nvPr/>
        </p:nvCxnSpPr>
        <p:spPr>
          <a:xfrm flipV="1">
            <a:off x="2899623" y="3293573"/>
            <a:ext cx="1697091" cy="1205857"/>
          </a:xfrm>
          <a:prstGeom prst="straightConnector1">
            <a:avLst/>
          </a:prstGeom>
          <a:ln w="38100">
            <a:solidFill>
              <a:srgbClr val="00B05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E07CB19-1966-7842-8044-399C9A2E2F8B}"/>
              </a:ext>
            </a:extLst>
          </p:cNvPr>
          <p:cNvCxnSpPr>
            <a:cxnSpLocks/>
          </p:cNvCxnSpPr>
          <p:nvPr/>
        </p:nvCxnSpPr>
        <p:spPr>
          <a:xfrm>
            <a:off x="7531572" y="3293573"/>
            <a:ext cx="1400960" cy="280783"/>
          </a:xfrm>
          <a:prstGeom prst="straightConnector1">
            <a:avLst/>
          </a:prstGeom>
          <a:ln w="38100">
            <a:solidFill>
              <a:srgbClr val="00B05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254E1A6-6870-534C-A7E2-8F2210D3CC54}"/>
              </a:ext>
            </a:extLst>
          </p:cNvPr>
          <p:cNvCxnSpPr>
            <a:cxnSpLocks/>
            <a:stCxn id="50" idx="3"/>
          </p:cNvCxnSpPr>
          <p:nvPr/>
        </p:nvCxnSpPr>
        <p:spPr>
          <a:xfrm flipV="1">
            <a:off x="7531572" y="3574356"/>
            <a:ext cx="1400960" cy="1557"/>
          </a:xfrm>
          <a:prstGeom prst="straightConnector1">
            <a:avLst/>
          </a:prstGeom>
          <a:ln w="38100">
            <a:solidFill>
              <a:srgbClr val="00B05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87ACC1-0F8A-A64C-82E3-1EFAD8359C95}"/>
              </a:ext>
            </a:extLst>
          </p:cNvPr>
          <p:cNvCxnSpPr>
            <a:cxnSpLocks/>
          </p:cNvCxnSpPr>
          <p:nvPr/>
        </p:nvCxnSpPr>
        <p:spPr>
          <a:xfrm flipV="1">
            <a:off x="7531572" y="3574356"/>
            <a:ext cx="1400960" cy="251490"/>
          </a:xfrm>
          <a:prstGeom prst="straightConnector1">
            <a:avLst/>
          </a:prstGeom>
          <a:ln w="38100">
            <a:solidFill>
              <a:srgbClr val="00B05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7D133DE-50F0-CC44-AEF7-0A33FAFDC847}"/>
              </a:ext>
            </a:extLst>
          </p:cNvPr>
          <p:cNvCxnSpPr>
            <a:cxnSpLocks/>
          </p:cNvCxnSpPr>
          <p:nvPr/>
        </p:nvCxnSpPr>
        <p:spPr>
          <a:xfrm flipV="1">
            <a:off x="7531572" y="3825845"/>
            <a:ext cx="1400960" cy="252670"/>
          </a:xfrm>
          <a:prstGeom prst="straightConnector1">
            <a:avLst/>
          </a:prstGeom>
          <a:ln w="53975">
            <a:solidFill>
              <a:schemeClr val="accent5">
                <a:lumMod val="75000"/>
              </a:schemeClr>
            </a:solidFill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3999553F-8080-BD44-975B-673C9818B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688165"/>
              </p:ext>
            </p:extLst>
          </p:nvPr>
        </p:nvGraphicFramePr>
        <p:xfrm>
          <a:off x="676289" y="1955899"/>
          <a:ext cx="2255750" cy="1495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4048">
                  <a:extLst>
                    <a:ext uri="{9D8B030D-6E8A-4147-A177-3AD203B41FA5}">
                      <a16:colId xmlns:a16="http://schemas.microsoft.com/office/drawing/2014/main" val="31433307"/>
                    </a:ext>
                  </a:extLst>
                </a:gridCol>
              </a:tblGrid>
              <a:tr h="21886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      Airports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3215972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name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state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a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1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LGA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a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2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JFK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632664"/>
                  </a:ext>
                </a:extLst>
              </a:tr>
              <a:tr h="337264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a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3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MIA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2C511AD8-62E3-6842-8597-2CC7B0FAF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407214"/>
              </p:ext>
            </p:extLst>
          </p:nvPr>
        </p:nvGraphicFramePr>
        <p:xfrm>
          <a:off x="1187374" y="3761319"/>
          <a:ext cx="1712249" cy="1739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886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   Flights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142093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from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delay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1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LGA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2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LGA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48905"/>
                  </a:ext>
                </a:extLst>
              </a:tr>
              <a:tr h="223945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3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JFK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2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4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MIA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125322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21CA03AE-5A01-4B44-91A4-0C0EE9BC0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858870"/>
              </p:ext>
            </p:extLst>
          </p:nvPr>
        </p:nvGraphicFramePr>
        <p:xfrm>
          <a:off x="4597296" y="2966313"/>
          <a:ext cx="2934276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023">
                  <a:extLst>
                    <a:ext uri="{9D8B030D-6E8A-4147-A177-3AD203B41FA5}">
                      <a16:colId xmlns:a16="http://schemas.microsoft.com/office/drawing/2014/main" val="31433307"/>
                    </a:ext>
                  </a:extLst>
                </a:gridCol>
              </a:tblGrid>
              <a:tr h="21886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from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delay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state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1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LGA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2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LGA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48905"/>
                  </a:ext>
                </a:extLst>
              </a:tr>
              <a:tr h="223945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3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JFK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5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4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MIA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125322"/>
                  </a:ext>
                </a:extLst>
              </a:tr>
            </a:tbl>
          </a:graphicData>
        </a:graphic>
      </p:graphicFrame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B8F0CC7E-96DB-0F44-AF39-73BE8E9A5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04339"/>
              </p:ext>
            </p:extLst>
          </p:nvPr>
        </p:nvGraphicFramePr>
        <p:xfrm>
          <a:off x="8869468" y="2732679"/>
          <a:ext cx="2825099" cy="1233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6503">
                  <a:extLst>
                    <a:ext uri="{9D8B030D-6E8A-4147-A177-3AD203B41FA5}">
                      <a16:colId xmlns:a16="http://schemas.microsoft.com/office/drawing/2014/main" val="3697619915"/>
                    </a:ext>
                  </a:extLst>
                </a:gridCol>
              </a:tblGrid>
              <a:tr h="318692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   O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18953"/>
                  </a:ext>
                </a:extLst>
              </a:tr>
              <a:tr h="318692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state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avg</a:t>
                      </a:r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(delay)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888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o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1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8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o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2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48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772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471479"/>
            <a:ext cx="12192000" cy="386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7" y="6514142"/>
            <a:ext cx="2408092" cy="2929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389" y="6489150"/>
            <a:ext cx="389108" cy="35540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3848895-A0C1-DC4B-A68B-98FFEAF9EE74}"/>
              </a:ext>
            </a:extLst>
          </p:cNvPr>
          <p:cNvGrpSpPr/>
          <p:nvPr/>
        </p:nvGrpSpPr>
        <p:grpSpPr>
          <a:xfrm>
            <a:off x="0" y="223299"/>
            <a:ext cx="12192000" cy="261610"/>
            <a:chOff x="0" y="223299"/>
            <a:chExt cx="12192000" cy="26161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8E69D70-AEF4-DF4B-BA10-1E765D51C8A6}"/>
                </a:ext>
              </a:extLst>
            </p:cNvPr>
            <p:cNvCxnSpPr/>
            <p:nvPr/>
          </p:nvCxnSpPr>
          <p:spPr>
            <a:xfrm flipV="1">
              <a:off x="1039091" y="451043"/>
              <a:ext cx="11152909" cy="33866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0F788E8-7D9F-A24C-9767-BE28CA6CC7CF}"/>
                </a:ext>
              </a:extLst>
            </p:cNvPr>
            <p:cNvCxnSpPr/>
            <p:nvPr/>
          </p:nvCxnSpPr>
          <p:spPr>
            <a:xfrm flipH="1">
              <a:off x="1039091" y="223299"/>
              <a:ext cx="247842" cy="26161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5F9DFE3-86AB-0E42-8265-16A5A2FF0FCB}"/>
                </a:ext>
              </a:extLst>
            </p:cNvPr>
            <p:cNvCxnSpPr/>
            <p:nvPr/>
          </p:nvCxnSpPr>
          <p:spPr>
            <a:xfrm flipH="1">
              <a:off x="0" y="223299"/>
              <a:ext cx="1286933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57C29B3-C6AB-9A47-873B-DADB4D158C9E}"/>
              </a:ext>
            </a:extLst>
          </p:cNvPr>
          <p:cNvSpPr txBox="1"/>
          <p:nvPr/>
        </p:nvSpPr>
        <p:spPr>
          <a:xfrm>
            <a:off x="0" y="-5524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ill Sans" charset="0"/>
                <a:cs typeface="Arial" panose="020B0604020202020204" pitchFamily="34" charset="0"/>
              </a:rPr>
              <a:t>Fine-Grained Provenance Primer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09E7EBE-8688-9643-91BD-E7054DD639C9}"/>
              </a:ext>
            </a:extLst>
          </p:cNvPr>
          <p:cNvSpPr txBox="1"/>
          <p:nvPr/>
        </p:nvSpPr>
        <p:spPr>
          <a:xfrm>
            <a:off x="643466" y="1446268"/>
            <a:ext cx="10481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Navigation of the input-output connections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rPr>
              <a:t>{records} = 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rPr>
              <a:t>backward_trace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rPr>
              <a:t>(…)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rPr>
              <a:t>{records} = 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rPr>
              <a:t>forward_trace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rPr>
              <a:t>(…)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Provenance consuming queries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rPr>
              <a:t>SQL(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rPr>
              <a:t>backward_trace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rPr>
              <a:t>(…))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rPr>
              <a:t>SQL(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rPr>
              <a:t>forward_trace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rPr>
              <a:t>(…))</a:t>
            </a:r>
          </a:p>
        </p:txBody>
      </p:sp>
    </p:spTree>
    <p:extLst>
      <p:ext uri="{BB962C8B-B14F-4D97-AF65-F5344CB8AC3E}">
        <p14:creationId xmlns:p14="http://schemas.microsoft.com/office/powerpoint/2010/main" val="261582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223299"/>
            <a:ext cx="12192000" cy="261610"/>
            <a:chOff x="0" y="223299"/>
            <a:chExt cx="12192000" cy="261610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1039091" y="451043"/>
              <a:ext cx="11152909" cy="33866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039091" y="223299"/>
              <a:ext cx="247842" cy="26161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0" y="223299"/>
              <a:ext cx="1286933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0" y="-90465"/>
            <a:ext cx="12008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venir" panose="02000503020000020003" pitchFamily="2" charset="0"/>
                <a:ea typeface="Gill Sans" charset="0"/>
                <a:cs typeface="Gill Sans" charset="0"/>
              </a:rPr>
              <a:t>Fine-Grained Provenance Capture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3C5D28-DFF3-F24A-9BF4-176F6CE42B23}"/>
              </a:ext>
            </a:extLst>
          </p:cNvPr>
          <p:cNvSpPr/>
          <p:nvPr/>
        </p:nvSpPr>
        <p:spPr>
          <a:xfrm>
            <a:off x="0" y="6471479"/>
            <a:ext cx="12192000" cy="386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60CB6E0-277F-E14C-B01C-C88EDD8DE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7" y="6514142"/>
            <a:ext cx="2408092" cy="2929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5228188-B047-8041-A85C-B575FC939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389" y="6489150"/>
            <a:ext cx="389108" cy="355406"/>
          </a:xfrm>
          <a:prstGeom prst="rect">
            <a:avLst/>
          </a:prstGeom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9C18FB0-FC99-684D-9896-CFDDBC4E9B03}"/>
              </a:ext>
            </a:extLst>
          </p:cNvPr>
          <p:cNvCxnSpPr>
            <a:cxnSpLocks/>
          </p:cNvCxnSpPr>
          <p:nvPr/>
        </p:nvCxnSpPr>
        <p:spPr>
          <a:xfrm>
            <a:off x="2895463" y="2206966"/>
            <a:ext cx="1664675" cy="529191"/>
          </a:xfrm>
          <a:prstGeom prst="straightConnector1">
            <a:avLst/>
          </a:prstGeom>
          <a:ln w="38100">
            <a:solidFill>
              <a:srgbClr val="00B05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9296FF5-10A5-DF4D-ADB5-30EFBC61FC12}"/>
              </a:ext>
            </a:extLst>
          </p:cNvPr>
          <p:cNvCxnSpPr>
            <a:cxnSpLocks/>
            <a:endCxn id="66" idx="1"/>
          </p:cNvCxnSpPr>
          <p:nvPr/>
        </p:nvCxnSpPr>
        <p:spPr>
          <a:xfrm>
            <a:off x="2895463" y="2206966"/>
            <a:ext cx="1665257" cy="811531"/>
          </a:xfrm>
          <a:prstGeom prst="straightConnector1">
            <a:avLst/>
          </a:prstGeom>
          <a:ln w="38100">
            <a:solidFill>
              <a:srgbClr val="00B05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0EB67BA-9BDE-174F-961F-BA4A733D6BB7}"/>
              </a:ext>
            </a:extLst>
          </p:cNvPr>
          <p:cNvCxnSpPr>
            <a:cxnSpLocks/>
          </p:cNvCxnSpPr>
          <p:nvPr/>
        </p:nvCxnSpPr>
        <p:spPr>
          <a:xfrm>
            <a:off x="2895463" y="2408897"/>
            <a:ext cx="1664675" cy="859532"/>
          </a:xfrm>
          <a:prstGeom prst="straightConnector1">
            <a:avLst/>
          </a:prstGeom>
          <a:ln w="38100">
            <a:solidFill>
              <a:srgbClr val="00B05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7ED4253-2C9F-454E-9A4F-8C47942EBA1F}"/>
              </a:ext>
            </a:extLst>
          </p:cNvPr>
          <p:cNvCxnSpPr>
            <a:cxnSpLocks/>
          </p:cNvCxnSpPr>
          <p:nvPr/>
        </p:nvCxnSpPr>
        <p:spPr>
          <a:xfrm>
            <a:off x="2895463" y="2736157"/>
            <a:ext cx="1664675" cy="784941"/>
          </a:xfrm>
          <a:prstGeom prst="straightConnector1">
            <a:avLst/>
          </a:prstGeom>
          <a:ln w="38100">
            <a:solidFill>
              <a:srgbClr val="01549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CCC7A9A-14DE-914A-805A-3FE6699FBDF2}"/>
              </a:ext>
            </a:extLst>
          </p:cNvPr>
          <p:cNvCxnSpPr>
            <a:cxnSpLocks/>
          </p:cNvCxnSpPr>
          <p:nvPr/>
        </p:nvCxnSpPr>
        <p:spPr>
          <a:xfrm flipV="1">
            <a:off x="2862465" y="3521099"/>
            <a:ext cx="1697673" cy="1258989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EA18CE3-C502-E04E-B162-1C6AE3A3EA24}"/>
              </a:ext>
            </a:extLst>
          </p:cNvPr>
          <p:cNvCxnSpPr>
            <a:cxnSpLocks/>
          </p:cNvCxnSpPr>
          <p:nvPr/>
        </p:nvCxnSpPr>
        <p:spPr>
          <a:xfrm flipV="1">
            <a:off x="2863047" y="3268429"/>
            <a:ext cx="1697091" cy="1167070"/>
          </a:xfrm>
          <a:prstGeom prst="straightConnector1">
            <a:avLst/>
          </a:prstGeom>
          <a:ln w="38100">
            <a:solidFill>
              <a:srgbClr val="00B05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B727F2C-C74E-1D43-A388-AEF6776EAA22}"/>
              </a:ext>
            </a:extLst>
          </p:cNvPr>
          <p:cNvCxnSpPr>
            <a:cxnSpLocks/>
            <a:endCxn id="66" idx="1"/>
          </p:cNvCxnSpPr>
          <p:nvPr/>
        </p:nvCxnSpPr>
        <p:spPr>
          <a:xfrm flipV="1">
            <a:off x="2863047" y="3018497"/>
            <a:ext cx="1697673" cy="1170260"/>
          </a:xfrm>
          <a:prstGeom prst="straightConnector1">
            <a:avLst/>
          </a:prstGeom>
          <a:ln w="38100">
            <a:solidFill>
              <a:srgbClr val="00B05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15EC333-FADD-574B-AF8D-294430579437}"/>
              </a:ext>
            </a:extLst>
          </p:cNvPr>
          <p:cNvCxnSpPr>
            <a:cxnSpLocks/>
          </p:cNvCxnSpPr>
          <p:nvPr/>
        </p:nvCxnSpPr>
        <p:spPr>
          <a:xfrm flipV="1">
            <a:off x="2863047" y="2736157"/>
            <a:ext cx="1697091" cy="1205857"/>
          </a:xfrm>
          <a:prstGeom prst="straightConnector1">
            <a:avLst/>
          </a:prstGeom>
          <a:ln w="38100">
            <a:solidFill>
              <a:srgbClr val="00B05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86491F3-1D91-EF49-914C-D06194873E89}"/>
              </a:ext>
            </a:extLst>
          </p:cNvPr>
          <p:cNvCxnSpPr>
            <a:cxnSpLocks/>
          </p:cNvCxnSpPr>
          <p:nvPr/>
        </p:nvCxnSpPr>
        <p:spPr>
          <a:xfrm>
            <a:off x="7494996" y="2736157"/>
            <a:ext cx="1400960" cy="280783"/>
          </a:xfrm>
          <a:prstGeom prst="straightConnector1">
            <a:avLst/>
          </a:prstGeom>
          <a:ln w="38100">
            <a:solidFill>
              <a:srgbClr val="00B05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DC17C3F-E9AC-764A-8E69-87E03CE236B7}"/>
              </a:ext>
            </a:extLst>
          </p:cNvPr>
          <p:cNvCxnSpPr>
            <a:cxnSpLocks/>
            <a:stCxn id="66" idx="3"/>
          </p:cNvCxnSpPr>
          <p:nvPr/>
        </p:nvCxnSpPr>
        <p:spPr>
          <a:xfrm flipV="1">
            <a:off x="7494996" y="3016940"/>
            <a:ext cx="1400960" cy="1557"/>
          </a:xfrm>
          <a:prstGeom prst="straightConnector1">
            <a:avLst/>
          </a:prstGeom>
          <a:ln w="38100">
            <a:solidFill>
              <a:srgbClr val="00B05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BF4B2F2-481C-0442-8F4F-AFF1BFB7B309}"/>
              </a:ext>
            </a:extLst>
          </p:cNvPr>
          <p:cNvCxnSpPr>
            <a:cxnSpLocks/>
          </p:cNvCxnSpPr>
          <p:nvPr/>
        </p:nvCxnSpPr>
        <p:spPr>
          <a:xfrm flipV="1">
            <a:off x="7494996" y="3016940"/>
            <a:ext cx="1400960" cy="251490"/>
          </a:xfrm>
          <a:prstGeom prst="straightConnector1">
            <a:avLst/>
          </a:prstGeom>
          <a:ln w="38100">
            <a:solidFill>
              <a:srgbClr val="00B05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095E394-E2D8-D74E-B545-022FC0DBE14E}"/>
              </a:ext>
            </a:extLst>
          </p:cNvPr>
          <p:cNvCxnSpPr>
            <a:cxnSpLocks/>
          </p:cNvCxnSpPr>
          <p:nvPr/>
        </p:nvCxnSpPr>
        <p:spPr>
          <a:xfrm flipV="1">
            <a:off x="7494996" y="3268429"/>
            <a:ext cx="1400960" cy="25267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C334DC6B-3B15-C340-8694-F532510CAF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37754"/>
              </p:ext>
            </p:extLst>
          </p:nvPr>
        </p:nvGraphicFramePr>
        <p:xfrm>
          <a:off x="639713" y="1361907"/>
          <a:ext cx="2255750" cy="1495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4048">
                  <a:extLst>
                    <a:ext uri="{9D8B030D-6E8A-4147-A177-3AD203B41FA5}">
                      <a16:colId xmlns:a16="http://schemas.microsoft.com/office/drawing/2014/main" val="31433307"/>
                    </a:ext>
                  </a:extLst>
                </a:gridCol>
              </a:tblGrid>
              <a:tr h="21886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      </a:t>
                      </a:r>
                      <a:r>
                        <a:rPr lang="en-US" sz="2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Roman" panose="02000503020000020003" pitchFamily="2" charset="0"/>
                          <a:ea typeface="Gill Sans" charset="0"/>
                          <a:cs typeface="Gill Sans" charset="0"/>
                        </a:rPr>
                        <a:t>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3215972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name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state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a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1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LGA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a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2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JFK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632664"/>
                  </a:ext>
                </a:extLst>
              </a:tr>
              <a:tr h="337264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a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3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MIA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D57F28ED-DB19-8545-A4E4-ADCD10B73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481279"/>
              </p:ext>
            </p:extLst>
          </p:nvPr>
        </p:nvGraphicFramePr>
        <p:xfrm>
          <a:off x="1150798" y="3112463"/>
          <a:ext cx="1712249" cy="1739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886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   </a:t>
                      </a:r>
                      <a:r>
                        <a:rPr lang="en-US" sz="2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Roman" panose="02000503020000020003" pitchFamily="2" charset="0"/>
                          <a:ea typeface="Gill Sans" charset="0"/>
                          <a:cs typeface="Gill Sans" charset="0"/>
                        </a:rPr>
                        <a:t>F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142093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from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delay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1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LGA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2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LGA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48905"/>
                  </a:ext>
                </a:extLst>
              </a:tr>
              <a:tr h="223945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3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JFK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2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4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MIA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125322"/>
                  </a:ext>
                </a:extLst>
              </a:tr>
            </a:tbl>
          </a:graphicData>
        </a:graphic>
      </p:graphicFrame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D2B81F24-6E21-F645-BE7A-2C8CA2329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187882"/>
              </p:ext>
            </p:extLst>
          </p:nvPr>
        </p:nvGraphicFramePr>
        <p:xfrm>
          <a:off x="4560720" y="2408897"/>
          <a:ext cx="2934276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023">
                  <a:extLst>
                    <a:ext uri="{9D8B030D-6E8A-4147-A177-3AD203B41FA5}">
                      <a16:colId xmlns:a16="http://schemas.microsoft.com/office/drawing/2014/main" val="31433307"/>
                    </a:ext>
                  </a:extLst>
                </a:gridCol>
              </a:tblGrid>
              <a:tr h="21886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from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delay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state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1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LGA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2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LGA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48905"/>
                  </a:ext>
                </a:extLst>
              </a:tr>
              <a:tr h="223945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3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JFK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5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j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4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MIA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125322"/>
                  </a:ext>
                </a:extLst>
              </a:tr>
            </a:tbl>
          </a:graphicData>
        </a:graphic>
      </p:graphicFrame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725C21DA-08A7-1448-B9F6-ADD879B16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002759"/>
              </p:ext>
            </p:extLst>
          </p:nvPr>
        </p:nvGraphicFramePr>
        <p:xfrm>
          <a:off x="8832892" y="2129543"/>
          <a:ext cx="2825099" cy="1233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6503">
                  <a:extLst>
                    <a:ext uri="{9D8B030D-6E8A-4147-A177-3AD203B41FA5}">
                      <a16:colId xmlns:a16="http://schemas.microsoft.com/office/drawing/2014/main" val="3697619915"/>
                    </a:ext>
                  </a:extLst>
                </a:gridCol>
              </a:tblGrid>
              <a:tr h="318692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   </a:t>
                      </a:r>
                      <a:r>
                        <a:rPr lang="en-US" sz="2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Roman" panose="02000503020000020003" pitchFamily="2" charset="0"/>
                          <a:ea typeface="Gill Sans" charset="0"/>
                          <a:cs typeface="Gill Sans" charset="0"/>
                        </a:rPr>
                        <a:t>O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18953"/>
                  </a:ext>
                </a:extLst>
              </a:tr>
              <a:tr h="318692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state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avg</a:t>
                      </a:r>
                      <a:r>
                        <a:rPr lang="en-US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(delay)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888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o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1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8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o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2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FL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ill Sans" charset="0"/>
                          <a:ea typeface="Gill Sans" charset="0"/>
                          <a:cs typeface="Gill Sans" charset="0"/>
                        </a:rPr>
                        <a:t>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48905"/>
                  </a:ext>
                </a:extLst>
              </a:tr>
            </a:tbl>
          </a:graphicData>
        </a:graphic>
      </p:graphicFrame>
      <p:sp>
        <p:nvSpPr>
          <p:cNvPr id="68" name="TextBox 67">
            <a:extLst>
              <a:ext uri="{FF2B5EF4-FFF2-40B4-BE49-F238E27FC236}">
                <a16:creationId xmlns:a16="http://schemas.microsoft.com/office/drawing/2014/main" id="{675A4B08-4CB9-574B-BCB1-C54DFA77B5D5}"/>
              </a:ext>
            </a:extLst>
          </p:cNvPr>
          <p:cNvSpPr txBox="1"/>
          <p:nvPr/>
        </p:nvSpPr>
        <p:spPr>
          <a:xfrm>
            <a:off x="3194010" y="4885058"/>
            <a:ext cx="6905854" cy="1384995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Fine-grained Provenance Capture Problem</a:t>
            </a:r>
          </a:p>
          <a:p>
            <a:pPr algn="ctr"/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Capture provenance graph w/ low-overhead</a:t>
            </a:r>
          </a:p>
          <a:p>
            <a:pPr algn="ctr"/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to answer provenance queries efficiently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1A7E0CC-92DF-8A4F-AB6C-E0D45E9734DE}"/>
                  </a:ext>
                </a:extLst>
              </p:cNvPr>
              <p:cNvSpPr txBox="1"/>
              <p:nvPr/>
            </p:nvSpPr>
            <p:spPr>
              <a:xfrm>
                <a:off x="0" y="672829"/>
                <a:ext cx="12192000" cy="523220"/>
              </a:xfrm>
              <a:prstGeom prst="rect">
                <a:avLst/>
              </a:prstGeom>
              <a:noFill/>
              <a:ln w="57150">
                <a:noFill/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latin typeface="Gill Sans" charset="0"/>
                    <a:ea typeface="Gill Sans" charset="0"/>
                    <a:cs typeface="Gill Sans" charset="0"/>
                  </a:rPr>
                  <a:t>Optimizing Provenance Constructs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  <a:latin typeface="Gill Sans" charset="0"/>
                    <a:ea typeface="Gill Sans" charset="0"/>
                    <a:cs typeface="Gill Sans" charset="0"/>
                  </a:rPr>
                  <a:t> Fine Grained Provenance Capture Problem </a:t>
                </a:r>
                <a:endParaRPr lang="en-US" sz="2800" dirty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1A7E0CC-92DF-8A4F-AB6C-E0D45E973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2829"/>
                <a:ext cx="12192000" cy="523220"/>
              </a:xfrm>
              <a:prstGeom prst="rect">
                <a:avLst/>
              </a:prstGeom>
              <a:blipFill>
                <a:blip r:embed="rId4"/>
                <a:stretch>
                  <a:fillRect t="-9524" r="-729" b="-33333"/>
                </a:stretch>
              </a:blipFill>
              <a:ln w="57150">
                <a:noFill/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490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223299"/>
            <a:ext cx="12192000" cy="261610"/>
            <a:chOff x="0" y="223299"/>
            <a:chExt cx="12192000" cy="261610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1039091" y="451043"/>
              <a:ext cx="11152909" cy="33866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039091" y="223299"/>
              <a:ext cx="247842" cy="26161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0" y="223299"/>
              <a:ext cx="1286933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0" y="-72177"/>
            <a:ext cx="12008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venir" panose="02000503020000020003" pitchFamily="2" charset="0"/>
                <a:ea typeface="Gill Sans" charset="0"/>
                <a:cs typeface="Gill Sans" charset="0"/>
              </a:rPr>
              <a:t>Previous Work</a:t>
            </a:r>
            <a:endParaRPr lang="en-US" sz="3600" dirty="0">
              <a:solidFill>
                <a:schemeClr val="bg1">
                  <a:lumMod val="75000"/>
                </a:schemeClr>
              </a:solidFill>
              <a:latin typeface="Avenir" panose="02000503020000020003" pitchFamily="2" charset="0"/>
              <a:ea typeface="Gill Sans" charset="0"/>
              <a:cs typeface="Gill Sans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312580" y="1195175"/>
            <a:ext cx="10505248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/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LAZY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[Cui et al. and Ikeda et al.]</a:t>
            </a:r>
            <a:endParaRPr lang="en-US" sz="2000" b="1" dirty="0">
              <a:latin typeface="Avenir Book" charset="0"/>
              <a:ea typeface="Avenir Book" charset="0"/>
              <a:cs typeface="Avenir Book" charset="0"/>
            </a:endParaRPr>
          </a:p>
          <a:p>
            <a:pPr marL="514350" indent="-457200">
              <a:buFont typeface="Courier New" panose="02070309020205020404" pitchFamily="49" charset="0"/>
              <a:buChar char="o"/>
            </a:pPr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Do not materialize the provenance graph</a:t>
            </a:r>
          </a:p>
          <a:p>
            <a:pPr marL="514350" indent="-457200">
              <a:buFont typeface="Courier New" panose="02070309020205020404" pitchFamily="49" charset="0"/>
              <a:buChar char="o"/>
            </a:pPr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Provenance query evaluation by rewriting to SQL queries</a:t>
            </a:r>
          </a:p>
          <a:p>
            <a:pPr marL="514350" indent="-457200">
              <a:buFont typeface="Courier New" panose="02070309020205020404" pitchFamily="49" charset="0"/>
              <a:buChar char="o"/>
            </a:pPr>
            <a:endParaRPr lang="en-US" sz="2800" b="1" dirty="0">
              <a:latin typeface="Avenir Book" charset="0"/>
              <a:ea typeface="Avenir Book" charset="0"/>
              <a:cs typeface="Avenir Book" charset="0"/>
            </a:endParaRPr>
          </a:p>
          <a:p>
            <a:pPr marL="514350" indent="-457200">
              <a:buFont typeface="Courier New" panose="02070309020205020404" pitchFamily="49" charset="0"/>
              <a:buChar char="o"/>
            </a:pPr>
            <a:endParaRPr lang="en-US" sz="2800" b="1" dirty="0">
              <a:latin typeface="Avenir Book" charset="0"/>
              <a:ea typeface="Avenir Book" charset="0"/>
              <a:cs typeface="Avenir Book" charset="0"/>
            </a:endParaRPr>
          </a:p>
          <a:p>
            <a:pPr marL="57150"/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EAGER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[Subzero,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NewT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, Ramp,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Clothia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et al.,  Titian,  Trio,  Perm,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GProm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,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ProQL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and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DBNotes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]</a:t>
            </a:r>
            <a:endParaRPr lang="en-US" sz="2000" b="1" dirty="0">
              <a:latin typeface="Avenir Book" charset="0"/>
              <a:ea typeface="Avenir Book" charset="0"/>
              <a:cs typeface="Avenir Book" charset="0"/>
            </a:endParaRPr>
          </a:p>
          <a:p>
            <a:pPr marL="457200" lvl="0" indent="-457200"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Materialize the provenance graph</a:t>
            </a:r>
          </a:p>
          <a:p>
            <a:pPr marL="914400" lvl="1" indent="-457200"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Logical</a:t>
            </a:r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: In the relational model</a:t>
            </a:r>
          </a:p>
          <a:p>
            <a:pPr marL="914400" lvl="1" indent="-457200"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latin typeface="Avenir Book" charset="0"/>
                <a:ea typeface="Avenir Book" charset="0"/>
                <a:cs typeface="Avenir Book" charset="0"/>
              </a:rPr>
              <a:t>Physical</a:t>
            </a:r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: In a separate provenance subsystem</a:t>
            </a:r>
          </a:p>
          <a:p>
            <a:pPr marL="457200" lvl="0" indent="-457200"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Provenance query evaluation using the materialized graph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089F06-1D3F-A342-AB15-21A828C3AE66}"/>
              </a:ext>
            </a:extLst>
          </p:cNvPr>
          <p:cNvSpPr/>
          <p:nvPr/>
        </p:nvSpPr>
        <p:spPr>
          <a:xfrm>
            <a:off x="0" y="6471479"/>
            <a:ext cx="12192000" cy="386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DAB279A-C1D6-CB41-A572-61DDCAECF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7" y="6514142"/>
            <a:ext cx="2408092" cy="2929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F4F90AE-7F18-FE41-BD1F-BEFFE49AF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389" y="6489150"/>
            <a:ext cx="389108" cy="35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02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-38725"/>
            <a:ext cx="1219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venir" panose="02000503020000020003" pitchFamily="2" charset="0"/>
                <a:ea typeface="Gill Sans" charset="0"/>
                <a:cs typeface="Gill Sans" charset="0"/>
              </a:rPr>
              <a:t>Previous Work – Provenance Capture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223299"/>
            <a:ext cx="12192000" cy="261610"/>
            <a:chOff x="0" y="223299"/>
            <a:chExt cx="12192000" cy="261610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1039091" y="451043"/>
              <a:ext cx="11152909" cy="33866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039091" y="223299"/>
              <a:ext cx="247842" cy="26161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0" y="223299"/>
              <a:ext cx="1286933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C1D0ADD-79A3-4F44-AE1D-4004F5438F1C}"/>
              </a:ext>
            </a:extLst>
          </p:cNvPr>
          <p:cNvSpPr/>
          <p:nvPr/>
        </p:nvSpPr>
        <p:spPr>
          <a:xfrm>
            <a:off x="0" y="6471479"/>
            <a:ext cx="12192000" cy="386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4495C1-23CE-F841-A95D-9CB7E7C4C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7" y="6514142"/>
            <a:ext cx="2408092" cy="2929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D5B7E3-22AA-2F40-B567-0E58FF86FC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389" y="6489150"/>
            <a:ext cx="389108" cy="355406"/>
          </a:xfrm>
          <a:prstGeom prst="rect">
            <a:avLst/>
          </a:prstGeom>
        </p:spPr>
      </p:pic>
      <p:sp>
        <p:nvSpPr>
          <p:cNvPr id="14" name="AutoShape 3">
            <a:extLst>
              <a:ext uri="{FF2B5EF4-FFF2-40B4-BE49-F238E27FC236}">
                <a16:creationId xmlns:a16="http://schemas.microsoft.com/office/drawing/2014/main" id="{5E397635-752A-5B4C-A870-77F15B091F9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187" y="1337911"/>
            <a:ext cx="11540879" cy="342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ECE7FD8C-8287-8D4C-9245-8C8A8F5F028B}"/>
              </a:ext>
            </a:extLst>
          </p:cNvPr>
          <p:cNvSpPr/>
          <p:nvPr/>
        </p:nvSpPr>
        <p:spPr>
          <a:xfrm>
            <a:off x="6083166" y="1215214"/>
            <a:ext cx="5804920" cy="39703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Main Problems</a:t>
            </a:r>
            <a:endParaRPr lang="en-US" sz="2400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Physical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ea typeface="Gill Sans" charset="0"/>
                <a:cs typeface="Arial" panose="020B0604020202020204" pitchFamily="34" charset="0"/>
              </a:rPr>
              <a:t>Expensive virtual function calls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ea typeface="Gill Sans" charset="0"/>
                <a:cs typeface="Arial" panose="020B0604020202020204" pitchFamily="34" charset="0"/>
              </a:rPr>
              <a:t>Write-inefficient provenance storage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ea typeface="Gill Sans" charset="0"/>
                <a:cs typeface="Arial" panose="020B0604020202020204" pitchFamily="34" charset="0"/>
              </a:rPr>
              <a:t>No physical plan co-optimizations</a:t>
            </a:r>
          </a:p>
          <a:p>
            <a:endParaRPr lang="en-US" sz="2400" dirty="0">
              <a:latin typeface="Arial" panose="020B0604020202020204" pitchFamily="34" charset="0"/>
              <a:ea typeface="Gill Sans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ea typeface="Gill Sans" charset="0"/>
                <a:cs typeface="Arial" panose="020B0604020202020204" pitchFamily="34" charset="0"/>
              </a:rPr>
              <a:t>Logical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Storing graph under relational model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Hard to optimize queries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Expensive joins</a:t>
            </a:r>
          </a:p>
        </p:txBody>
      </p:sp>
      <p:sp>
        <p:nvSpPr>
          <p:cNvPr id="134" name="Rectangle 93">
            <a:extLst>
              <a:ext uri="{FF2B5EF4-FFF2-40B4-BE49-F238E27FC236}">
                <a16:creationId xmlns:a16="http://schemas.microsoft.com/office/drawing/2014/main" id="{7316DB9C-321F-1D4B-936F-E1DD90CB1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989" y="1966146"/>
            <a:ext cx="4375549" cy="301419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Line 94">
            <a:extLst>
              <a:ext uri="{FF2B5EF4-FFF2-40B4-BE49-F238E27FC236}">
                <a16:creationId xmlns:a16="http://schemas.microsoft.com/office/drawing/2014/main" id="{6CB317E6-D9AF-5041-9562-04FB5754B7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43813" y="1966146"/>
            <a:ext cx="0" cy="3014193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Line 95">
            <a:extLst>
              <a:ext uri="{FF2B5EF4-FFF2-40B4-BE49-F238E27FC236}">
                <a16:creationId xmlns:a16="http://schemas.microsoft.com/office/drawing/2014/main" id="{F4F8AA34-EC5D-6241-8AF3-F6FA918AAD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8697" y="1966146"/>
            <a:ext cx="0" cy="3014193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Line 96">
            <a:extLst>
              <a:ext uri="{FF2B5EF4-FFF2-40B4-BE49-F238E27FC236}">
                <a16:creationId xmlns:a16="http://schemas.microsoft.com/office/drawing/2014/main" id="{F310D695-F1F9-6B4C-A0B0-4E7AA99FCF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67994" y="1966146"/>
            <a:ext cx="0" cy="3014193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Line 97">
            <a:extLst>
              <a:ext uri="{FF2B5EF4-FFF2-40B4-BE49-F238E27FC236}">
                <a16:creationId xmlns:a16="http://schemas.microsoft.com/office/drawing/2014/main" id="{C36B3675-D006-384F-9DCE-51D538E9B9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47291" y="1966146"/>
            <a:ext cx="0" cy="3014193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Line 98">
            <a:extLst>
              <a:ext uri="{FF2B5EF4-FFF2-40B4-BE49-F238E27FC236}">
                <a16:creationId xmlns:a16="http://schemas.microsoft.com/office/drawing/2014/main" id="{7D3CE651-BDAE-CE46-99D6-27D08A5214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26588" y="1966146"/>
            <a:ext cx="0" cy="3014193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Line 99">
            <a:extLst>
              <a:ext uri="{FF2B5EF4-FFF2-40B4-BE49-F238E27FC236}">
                <a16:creationId xmlns:a16="http://schemas.microsoft.com/office/drawing/2014/main" id="{F4E70E6B-7CA1-1243-BABB-C11561F763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1117" y="1966146"/>
            <a:ext cx="0" cy="3014193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Line 100">
            <a:extLst>
              <a:ext uri="{FF2B5EF4-FFF2-40B4-BE49-F238E27FC236}">
                <a16:creationId xmlns:a16="http://schemas.microsoft.com/office/drawing/2014/main" id="{24490E19-7FBB-7D41-B587-C862072D5E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3989" y="4636678"/>
            <a:ext cx="4375549" cy="0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Line 101">
            <a:extLst>
              <a:ext uri="{FF2B5EF4-FFF2-40B4-BE49-F238E27FC236}">
                <a16:creationId xmlns:a16="http://schemas.microsoft.com/office/drawing/2014/main" id="{86F8211A-F18B-E847-8EB9-5A0213EF3A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3989" y="4035272"/>
            <a:ext cx="4375549" cy="0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Line 102">
            <a:extLst>
              <a:ext uri="{FF2B5EF4-FFF2-40B4-BE49-F238E27FC236}">
                <a16:creationId xmlns:a16="http://schemas.microsoft.com/office/drawing/2014/main" id="{94051D0F-6D5A-254E-B9C9-A03662A0D7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3989" y="3476823"/>
            <a:ext cx="4375549" cy="0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Line 103">
            <a:extLst>
              <a:ext uri="{FF2B5EF4-FFF2-40B4-BE49-F238E27FC236}">
                <a16:creationId xmlns:a16="http://schemas.microsoft.com/office/drawing/2014/main" id="{0182DCC0-382C-C046-B96E-3A5EEC73A9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3989" y="2918375"/>
            <a:ext cx="4375549" cy="0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Line 104">
            <a:extLst>
              <a:ext uri="{FF2B5EF4-FFF2-40B4-BE49-F238E27FC236}">
                <a16:creationId xmlns:a16="http://schemas.microsoft.com/office/drawing/2014/main" id="{ED19A53B-B74C-594D-A08F-26C922C86C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3989" y="2309807"/>
            <a:ext cx="4375549" cy="0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Line 105">
            <a:extLst>
              <a:ext uri="{FF2B5EF4-FFF2-40B4-BE49-F238E27FC236}">
                <a16:creationId xmlns:a16="http://schemas.microsoft.com/office/drawing/2014/main" id="{2F01D8ED-F489-BE4A-B72D-55EF72AC70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28346" y="1966146"/>
            <a:ext cx="0" cy="3014193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Line 106">
            <a:extLst>
              <a:ext uri="{FF2B5EF4-FFF2-40B4-BE49-F238E27FC236}">
                <a16:creationId xmlns:a16="http://schemas.microsoft.com/office/drawing/2014/main" id="{7596C60D-FD95-A640-8B7B-BBE930F4BF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07643" y="1966146"/>
            <a:ext cx="0" cy="3014193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Line 107">
            <a:extLst>
              <a:ext uri="{FF2B5EF4-FFF2-40B4-BE49-F238E27FC236}">
                <a16:creationId xmlns:a16="http://schemas.microsoft.com/office/drawing/2014/main" id="{91F3CF56-0711-634E-92EF-295D68DB9D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86940" y="1966146"/>
            <a:ext cx="0" cy="3014193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Line 108">
            <a:extLst>
              <a:ext uri="{FF2B5EF4-FFF2-40B4-BE49-F238E27FC236}">
                <a16:creationId xmlns:a16="http://schemas.microsoft.com/office/drawing/2014/main" id="{3ED54E62-04BB-0048-92E0-06158D80FB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1469" y="1966146"/>
            <a:ext cx="0" cy="3014193"/>
          </a:xfrm>
          <a:prstGeom prst="line">
            <a:avLst/>
          </a:prstGeom>
          <a:noFill/>
          <a:ln w="9525" cap="flat">
            <a:solidFill>
              <a:srgbClr val="EBEBE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Rectangle 109">
            <a:extLst>
              <a:ext uri="{FF2B5EF4-FFF2-40B4-BE49-F238E27FC236}">
                <a16:creationId xmlns:a16="http://schemas.microsoft.com/office/drawing/2014/main" id="{2909A9B4-D116-2742-9F6F-A4CBE5B97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813" y="4378933"/>
            <a:ext cx="1732426" cy="472533"/>
          </a:xfrm>
          <a:prstGeom prst="rect">
            <a:avLst/>
          </a:prstGeom>
          <a:solidFill>
            <a:srgbClr val="F876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Rectangle 114">
            <a:extLst>
              <a:ext uri="{FF2B5EF4-FFF2-40B4-BE49-F238E27FC236}">
                <a16:creationId xmlns:a16="http://schemas.microsoft.com/office/drawing/2014/main" id="{5FB63B75-CD16-2241-9CED-257AEA501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989" y="1966146"/>
            <a:ext cx="4375549" cy="3014193"/>
          </a:xfrm>
          <a:prstGeom prst="rect">
            <a:avLst/>
          </a:prstGeom>
          <a:noFill/>
          <a:ln w="9525" cap="rnd">
            <a:solidFill>
              <a:srgbClr val="E0E0E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Rectangle 177">
            <a:extLst>
              <a:ext uri="{FF2B5EF4-FFF2-40B4-BE49-F238E27FC236}">
                <a16:creationId xmlns:a16="http://schemas.microsoft.com/office/drawing/2014/main" id="{70677A1D-47BF-2341-A456-A17CB8073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446" y="3899955"/>
            <a:ext cx="7646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Smoke-I</a:t>
            </a:r>
          </a:p>
        </p:txBody>
      </p:sp>
      <p:sp>
        <p:nvSpPr>
          <p:cNvPr id="156" name="Rectangle 178">
            <a:extLst>
              <a:ext uri="{FF2B5EF4-FFF2-40B4-BE49-F238E27FC236}">
                <a16:creationId xmlns:a16="http://schemas.microsoft.com/office/drawing/2014/main" id="{97E15976-36CD-0346-86D0-855E98FB2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97" y="3332838"/>
            <a:ext cx="8544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Smoke-D</a:t>
            </a:r>
          </a:p>
        </p:txBody>
      </p:sp>
      <p:sp>
        <p:nvSpPr>
          <p:cNvPr id="157" name="Rectangle 179">
            <a:extLst>
              <a:ext uri="{FF2B5EF4-FFF2-40B4-BE49-F238E27FC236}">
                <a16:creationId xmlns:a16="http://schemas.microsoft.com/office/drawing/2014/main" id="{3781E288-4C4B-EC4E-84A0-85182A0E8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14" y="2778087"/>
            <a:ext cx="6476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Logical</a:t>
            </a:r>
          </a:p>
        </p:txBody>
      </p:sp>
      <p:sp>
        <p:nvSpPr>
          <p:cNvPr id="158" name="Rectangle 180">
            <a:extLst>
              <a:ext uri="{FF2B5EF4-FFF2-40B4-BE49-F238E27FC236}">
                <a16:creationId xmlns:a16="http://schemas.microsoft.com/office/drawing/2014/main" id="{623500C6-7E1E-0B41-98DA-1E0D6B86D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85" y="2164079"/>
            <a:ext cx="7614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Physical</a:t>
            </a:r>
          </a:p>
        </p:txBody>
      </p:sp>
      <p:sp>
        <p:nvSpPr>
          <p:cNvPr id="159" name="Line 181">
            <a:extLst>
              <a:ext uri="{FF2B5EF4-FFF2-40B4-BE49-F238E27FC236}">
                <a16:creationId xmlns:a16="http://schemas.microsoft.com/office/drawing/2014/main" id="{5202E9D4-7B08-0940-ADA8-163C038069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0966" y="4636678"/>
            <a:ext cx="125614" cy="0"/>
          </a:xfrm>
          <a:prstGeom prst="line">
            <a:avLst/>
          </a:prstGeom>
          <a:noFill/>
          <a:ln w="9525" cap="flat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Line 182">
            <a:extLst>
              <a:ext uri="{FF2B5EF4-FFF2-40B4-BE49-F238E27FC236}">
                <a16:creationId xmlns:a16="http://schemas.microsoft.com/office/drawing/2014/main" id="{4DB68BB5-DE6E-CB49-B3EE-AAF03EFCD0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0966" y="4035272"/>
            <a:ext cx="125614" cy="0"/>
          </a:xfrm>
          <a:prstGeom prst="line">
            <a:avLst/>
          </a:prstGeom>
          <a:noFill/>
          <a:ln w="9525" cap="flat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Line 183">
            <a:extLst>
              <a:ext uri="{FF2B5EF4-FFF2-40B4-BE49-F238E27FC236}">
                <a16:creationId xmlns:a16="http://schemas.microsoft.com/office/drawing/2014/main" id="{41D099DC-4CA2-A141-99B1-420570D2F1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0966" y="3476823"/>
            <a:ext cx="125614" cy="0"/>
          </a:xfrm>
          <a:prstGeom prst="line">
            <a:avLst/>
          </a:prstGeom>
          <a:noFill/>
          <a:ln w="9525" cap="flat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Line 184">
            <a:extLst>
              <a:ext uri="{FF2B5EF4-FFF2-40B4-BE49-F238E27FC236}">
                <a16:creationId xmlns:a16="http://schemas.microsoft.com/office/drawing/2014/main" id="{6E7FA251-48B5-AA43-80B4-14BBD4FAC2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0966" y="2918375"/>
            <a:ext cx="125614" cy="0"/>
          </a:xfrm>
          <a:prstGeom prst="line">
            <a:avLst/>
          </a:prstGeom>
          <a:noFill/>
          <a:ln w="9525" cap="flat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Line 185">
            <a:extLst>
              <a:ext uri="{FF2B5EF4-FFF2-40B4-BE49-F238E27FC236}">
                <a16:creationId xmlns:a16="http://schemas.microsoft.com/office/drawing/2014/main" id="{6E08098A-65A6-D344-85EC-EB3EF3352AC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0966" y="2309807"/>
            <a:ext cx="125614" cy="0"/>
          </a:xfrm>
          <a:prstGeom prst="line">
            <a:avLst/>
          </a:prstGeom>
          <a:noFill/>
          <a:ln w="9525" cap="flat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Rectangle 176">
            <a:extLst>
              <a:ext uri="{FF2B5EF4-FFF2-40B4-BE49-F238E27FC236}">
                <a16:creationId xmlns:a16="http://schemas.microsoft.com/office/drawing/2014/main" id="{44E3629F-31A3-AD41-80FE-0FFC3330C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109" y="4408090"/>
            <a:ext cx="104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333333"/>
                </a:solidFill>
              </a:rPr>
              <a:t>No Capture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Lazy</a:t>
            </a:r>
          </a:p>
        </p:txBody>
      </p:sp>
      <p:sp>
        <p:nvSpPr>
          <p:cNvPr id="165" name="Rectangle 87">
            <a:extLst>
              <a:ext uri="{FF2B5EF4-FFF2-40B4-BE49-F238E27FC236}">
                <a16:creationId xmlns:a16="http://schemas.microsoft.com/office/drawing/2014/main" id="{495F46A0-79C2-B64E-A3DC-14A6FA2B4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5372" y="5079919"/>
            <a:ext cx="18594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66" name="Rectangle 88">
            <a:extLst>
              <a:ext uri="{FF2B5EF4-FFF2-40B4-BE49-F238E27FC236}">
                <a16:creationId xmlns:a16="http://schemas.microsoft.com/office/drawing/2014/main" id="{D3CE02E3-BA42-864E-99D3-E27E897EC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021" y="5080987"/>
            <a:ext cx="27892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167" name="Rectangle 89">
            <a:extLst>
              <a:ext uri="{FF2B5EF4-FFF2-40B4-BE49-F238E27FC236}">
                <a16:creationId xmlns:a16="http://schemas.microsoft.com/office/drawing/2014/main" id="{87C0F941-6300-BE47-A2DC-907F6051D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1460" y="5059508"/>
            <a:ext cx="2035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1K</a:t>
            </a:r>
          </a:p>
        </p:txBody>
      </p:sp>
      <p:sp>
        <p:nvSpPr>
          <p:cNvPr id="168" name="Rectangle 90">
            <a:extLst>
              <a:ext uri="{FF2B5EF4-FFF2-40B4-BE49-F238E27FC236}">
                <a16:creationId xmlns:a16="http://schemas.microsoft.com/office/drawing/2014/main" id="{6A1B1AF0-183C-A240-8A09-524412EBE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297" y="5061807"/>
            <a:ext cx="740056" cy="34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9" name="Line 99">
            <a:extLst>
              <a:ext uri="{FF2B5EF4-FFF2-40B4-BE49-F238E27FC236}">
                <a16:creationId xmlns:a16="http://schemas.microsoft.com/office/drawing/2014/main" id="{F2344913-0172-904A-9229-53BAF43A8D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29620" y="4999211"/>
            <a:ext cx="0" cy="59421"/>
          </a:xfrm>
          <a:prstGeom prst="line">
            <a:avLst/>
          </a:prstGeom>
          <a:noFill/>
          <a:ln w="9525" cap="flat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Line 100">
            <a:extLst>
              <a:ext uri="{FF2B5EF4-FFF2-40B4-BE49-F238E27FC236}">
                <a16:creationId xmlns:a16="http://schemas.microsoft.com/office/drawing/2014/main" id="{D3438BFB-6018-B643-9A11-2F70CD2DFE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31307" y="4999211"/>
            <a:ext cx="0" cy="59421"/>
          </a:xfrm>
          <a:prstGeom prst="line">
            <a:avLst/>
          </a:prstGeom>
          <a:noFill/>
          <a:ln w="9525" cap="flat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Line 101">
            <a:extLst>
              <a:ext uri="{FF2B5EF4-FFF2-40B4-BE49-F238E27FC236}">
                <a16:creationId xmlns:a16="http://schemas.microsoft.com/office/drawing/2014/main" id="{94040C40-B11A-D345-81B5-C872E0F0CE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82748" y="4989163"/>
            <a:ext cx="0" cy="59421"/>
          </a:xfrm>
          <a:prstGeom prst="line">
            <a:avLst/>
          </a:prstGeom>
          <a:noFill/>
          <a:ln w="9525" cap="flat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Line 102">
            <a:extLst>
              <a:ext uri="{FF2B5EF4-FFF2-40B4-BE49-F238E27FC236}">
                <a16:creationId xmlns:a16="http://schemas.microsoft.com/office/drawing/2014/main" id="{C2A95FFF-7DC7-5942-9831-36F27FCF97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7716" y="4989163"/>
            <a:ext cx="0" cy="59421"/>
          </a:xfrm>
          <a:prstGeom prst="line">
            <a:avLst/>
          </a:prstGeom>
          <a:noFill/>
          <a:ln w="9525" cap="flat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Rectangle 117">
            <a:extLst>
              <a:ext uri="{FF2B5EF4-FFF2-40B4-BE49-F238E27FC236}">
                <a16:creationId xmlns:a16="http://schemas.microsoft.com/office/drawing/2014/main" id="{6F7E0F15-6F19-D141-B220-31953BE7E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0026" y="5270487"/>
            <a:ext cx="26545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Capture Latency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log)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FC5C0F82-4EA9-F347-8C7D-7AE5D403F172}"/>
              </a:ext>
            </a:extLst>
          </p:cNvPr>
          <p:cNvGrpSpPr/>
          <p:nvPr/>
        </p:nvGrpSpPr>
        <p:grpSpPr>
          <a:xfrm>
            <a:off x="1543813" y="2660629"/>
            <a:ext cx="2860335" cy="472533"/>
            <a:chOff x="1362949" y="2660629"/>
            <a:chExt cx="2860335" cy="472533"/>
          </a:xfrm>
        </p:grpSpPr>
        <p:sp>
          <p:nvSpPr>
            <p:cNvPr id="181" name="Rectangle 112">
              <a:extLst>
                <a:ext uri="{FF2B5EF4-FFF2-40B4-BE49-F238E27FC236}">
                  <a16:creationId xmlns:a16="http://schemas.microsoft.com/office/drawing/2014/main" id="{A4860FCA-A401-754D-B9B6-C18ABF678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949" y="2660629"/>
              <a:ext cx="2831547" cy="472533"/>
            </a:xfrm>
            <a:prstGeom prst="rect">
              <a:avLst/>
            </a:prstGeom>
            <a:solidFill>
              <a:srgbClr val="A3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62241875-E36C-044A-90E2-B840CF831F77}"/>
                </a:ext>
              </a:extLst>
            </p:cNvPr>
            <p:cNvSpPr txBox="1"/>
            <p:nvPr/>
          </p:nvSpPr>
          <p:spPr>
            <a:xfrm>
              <a:off x="3530466" y="2712229"/>
              <a:ext cx="692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16.9x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4C2B8953-5A21-A243-9EE3-31BD3EE55F59}"/>
              </a:ext>
            </a:extLst>
          </p:cNvPr>
          <p:cNvGrpSpPr/>
          <p:nvPr/>
        </p:nvGrpSpPr>
        <p:grpSpPr>
          <a:xfrm>
            <a:off x="1543813" y="2095019"/>
            <a:ext cx="3873094" cy="479695"/>
            <a:chOff x="1362949" y="2095019"/>
            <a:chExt cx="3873094" cy="479695"/>
          </a:xfrm>
        </p:grpSpPr>
        <p:sp>
          <p:nvSpPr>
            <p:cNvPr id="184" name="Rectangle 113">
              <a:extLst>
                <a:ext uri="{FF2B5EF4-FFF2-40B4-BE49-F238E27FC236}">
                  <a16:creationId xmlns:a16="http://schemas.microsoft.com/office/drawing/2014/main" id="{4938CE5E-003B-7245-989B-F2C1936F9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949" y="2095019"/>
              <a:ext cx="3841690" cy="479695"/>
            </a:xfrm>
            <a:prstGeom prst="rect">
              <a:avLst/>
            </a:prstGeom>
            <a:solidFill>
              <a:srgbClr val="00B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6050688A-9FA7-1E4E-B9A2-E40929DD7682}"/>
                </a:ext>
              </a:extLst>
            </p:cNvPr>
            <p:cNvSpPr txBox="1"/>
            <p:nvPr/>
          </p:nvSpPr>
          <p:spPr>
            <a:xfrm>
              <a:off x="4600933" y="2141342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183x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800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B631B32-E390-4940-B232-25F96061F11B}" vid="{A48C5255-80D7-D345-9D9E-33F0CFB469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cudbg</Template>
  <TotalTime>79512</TotalTime>
  <Words>1192</Words>
  <Application>Microsoft Macintosh PowerPoint</Application>
  <PresentationFormat>Widescreen</PresentationFormat>
  <Paragraphs>633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</vt:lpstr>
      <vt:lpstr>Avenir</vt:lpstr>
      <vt:lpstr>Avenir Book</vt:lpstr>
      <vt:lpstr>Avenir Roman</vt:lpstr>
      <vt:lpstr>Calibri</vt:lpstr>
      <vt:lpstr>Calibri Light</vt:lpstr>
      <vt:lpstr>Cambria Math</vt:lpstr>
      <vt:lpstr>Consolas</vt:lpstr>
      <vt:lpstr>Courier New</vt:lpstr>
      <vt:lpstr>Gill Sans</vt:lpstr>
      <vt:lpstr>Gill Sans MT</vt:lpstr>
      <vt:lpstr>Tinos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Fotis Psallidas</cp:lastModifiedBy>
  <cp:revision>949</cp:revision>
  <cp:lastPrinted>2017-09-25T18:30:15Z</cp:lastPrinted>
  <dcterms:created xsi:type="dcterms:W3CDTF">2017-09-22T02:01:41Z</dcterms:created>
  <dcterms:modified xsi:type="dcterms:W3CDTF">2018-09-18T10:13:33Z</dcterms:modified>
</cp:coreProperties>
</file>