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3147000" cy="22174200"/>
  <p:notesSz cx="9144000" cy="6858000"/>
  <p:defaultTextStyle>
    <a:defPPr>
      <a:defRPr lang="en-US"/>
    </a:defPPr>
    <a:lvl1pPr algn="l" defTabSz="1579563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1579563" indent="-928688" algn="l" defTabSz="1579563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3159125" indent="-1857375" algn="l" defTabSz="1579563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4740275" indent="-2787650" algn="l" defTabSz="1579563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6319838" indent="-3716338" algn="l" defTabSz="1579563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6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6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6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6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984">
          <p15:clr>
            <a:srgbClr val="A4A3A4"/>
          </p15:clr>
        </p15:guide>
        <p15:guide id="2" pos="10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755" autoAdjust="0"/>
    <p:restoredTop sz="90862" autoAdjust="0"/>
  </p:normalViewPr>
  <p:slideViewPr>
    <p:cSldViewPr snapToObjects="1">
      <p:cViewPr varScale="1">
        <p:scale>
          <a:sx n="35" d="100"/>
          <a:sy n="35" d="100"/>
        </p:scale>
        <p:origin x="2112" y="200"/>
      </p:cViewPr>
      <p:guideLst>
        <p:guide orient="horz" pos="6984"/>
        <p:guide pos="104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6025" y="6888377"/>
            <a:ext cx="28174950" cy="47530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050" y="12565380"/>
            <a:ext cx="23202900" cy="5666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8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6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41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322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90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83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063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644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92701-6743-B44D-92B6-6A49732F5129}" type="datetime1">
              <a:rPr lang="en-US"/>
              <a:pPr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A3B5-7AA1-D448-8BEB-EFDB50447A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1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2DF74-DA04-784A-867C-BB9429748FC3}" type="datetime1">
              <a:rPr lang="en-US"/>
              <a:pPr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A009B-0555-0D44-9D7C-392C2AA891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1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257990" y="2843638"/>
            <a:ext cx="13425685" cy="605427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0932" y="2843638"/>
            <a:ext cx="39724610" cy="605427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96C32-CBDE-ED44-B9E0-5890634A85BB}" type="datetime1">
              <a:rPr lang="en-US"/>
              <a:pPr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ADC3B-29F1-554C-8138-1095B5D76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5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43A7A-1A26-2C45-81A9-556FF2C50050}" type="datetime1">
              <a:rPr lang="en-US"/>
              <a:pPr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E998D-0214-BE48-85A6-9496C11D0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385" y="14248979"/>
            <a:ext cx="28174950" cy="4404043"/>
          </a:xfrm>
        </p:spPr>
        <p:txBody>
          <a:bodyPr anchor="t"/>
          <a:lstStyle>
            <a:lvl1pPr algn="l">
              <a:defRPr sz="13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385" y="9398375"/>
            <a:ext cx="28174950" cy="4850603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80526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610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74157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32210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9026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831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106367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64420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6389A9-CC84-5549-89B6-B03AE9770B80}" type="datetime1">
              <a:rPr lang="en-US"/>
              <a:pPr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DBA3-4E6A-0946-BC9C-CAE3FDA83C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9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0933" y="16558791"/>
            <a:ext cx="26575147" cy="46827602"/>
          </a:xfrm>
        </p:spPr>
        <p:txBody>
          <a:bodyPr/>
          <a:lstStyle>
            <a:lvl1pPr>
              <a:defRPr sz="9700"/>
            </a:lvl1pPr>
            <a:lvl2pPr>
              <a:defRPr sz="84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08529" y="16558791"/>
            <a:ext cx="26575147" cy="46827602"/>
          </a:xfrm>
        </p:spPr>
        <p:txBody>
          <a:bodyPr/>
          <a:lstStyle>
            <a:lvl1pPr>
              <a:defRPr sz="9700"/>
            </a:lvl1pPr>
            <a:lvl2pPr>
              <a:defRPr sz="84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5DEAD-BA83-4844-83F4-08A9E4A1067B}" type="datetime1">
              <a:rPr lang="en-US"/>
              <a:pPr/>
              <a:t>10/6/19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99525-A39C-184C-BBF4-5D2CA3F18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5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887998"/>
            <a:ext cx="29832300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7351" y="4963534"/>
            <a:ext cx="14645682" cy="2068562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580526" indent="0">
              <a:buNone/>
              <a:defRPr sz="6900" b="1"/>
            </a:lvl2pPr>
            <a:lvl3pPr marL="3161050" indent="0">
              <a:buNone/>
              <a:defRPr sz="6200" b="1"/>
            </a:lvl3pPr>
            <a:lvl4pPr marL="4741576" indent="0">
              <a:buNone/>
              <a:defRPr sz="5400" b="1"/>
            </a:lvl4pPr>
            <a:lvl5pPr marL="6322101" indent="0">
              <a:buNone/>
              <a:defRPr sz="5400" b="1"/>
            </a:lvl5pPr>
            <a:lvl6pPr marL="7902626" indent="0">
              <a:buNone/>
              <a:defRPr sz="5400" b="1"/>
            </a:lvl6pPr>
            <a:lvl7pPr marL="9483151" indent="0">
              <a:buNone/>
              <a:defRPr sz="5400" b="1"/>
            </a:lvl7pPr>
            <a:lvl8pPr marL="11063676" indent="0">
              <a:buNone/>
              <a:defRPr sz="5400" b="1"/>
            </a:lvl8pPr>
            <a:lvl9pPr marL="12644201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7351" y="7032096"/>
            <a:ext cx="14645682" cy="12775833"/>
          </a:xfrm>
        </p:spPr>
        <p:txBody>
          <a:bodyPr/>
          <a:lstStyle>
            <a:lvl1pPr>
              <a:defRPr sz="8400"/>
            </a:lvl1pPr>
            <a:lvl2pPr>
              <a:defRPr sz="6900"/>
            </a:lvl2pPr>
            <a:lvl3pPr>
              <a:defRPr sz="62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838219" y="4963534"/>
            <a:ext cx="14651434" cy="2068562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580526" indent="0">
              <a:buNone/>
              <a:defRPr sz="6900" b="1"/>
            </a:lvl2pPr>
            <a:lvl3pPr marL="3161050" indent="0">
              <a:buNone/>
              <a:defRPr sz="6200" b="1"/>
            </a:lvl3pPr>
            <a:lvl4pPr marL="4741576" indent="0">
              <a:buNone/>
              <a:defRPr sz="5400" b="1"/>
            </a:lvl4pPr>
            <a:lvl5pPr marL="6322101" indent="0">
              <a:buNone/>
              <a:defRPr sz="5400" b="1"/>
            </a:lvl5pPr>
            <a:lvl6pPr marL="7902626" indent="0">
              <a:buNone/>
              <a:defRPr sz="5400" b="1"/>
            </a:lvl6pPr>
            <a:lvl7pPr marL="9483151" indent="0">
              <a:buNone/>
              <a:defRPr sz="5400" b="1"/>
            </a:lvl7pPr>
            <a:lvl8pPr marL="11063676" indent="0">
              <a:buNone/>
              <a:defRPr sz="5400" b="1"/>
            </a:lvl8pPr>
            <a:lvl9pPr marL="12644201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838219" y="7032096"/>
            <a:ext cx="14651434" cy="12775833"/>
          </a:xfrm>
        </p:spPr>
        <p:txBody>
          <a:bodyPr/>
          <a:lstStyle>
            <a:lvl1pPr>
              <a:defRPr sz="8400"/>
            </a:lvl1pPr>
            <a:lvl2pPr>
              <a:defRPr sz="6900"/>
            </a:lvl2pPr>
            <a:lvl3pPr>
              <a:defRPr sz="62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C4F4A-858D-4443-AA8E-185D66A336D7}" type="datetime1">
              <a:rPr lang="en-US"/>
              <a:pPr/>
              <a:t>10/6/19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FFC1C-8DE6-8846-B082-119ED7AE2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1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439B8-C982-164B-BF38-E7BBE3A81EA5}" type="datetime1">
              <a:rPr lang="en-US"/>
              <a:pPr/>
              <a:t>10/6/19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3F620-6388-A54D-9C0E-4A7EDD23CD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1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EA66D-04A3-B545-B28C-98E42251FD6A}" type="datetime1">
              <a:rPr lang="en-US"/>
              <a:pPr/>
              <a:t>10/6/19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5E00B-7B78-2349-BEA5-B9911A37A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4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2" y="882864"/>
            <a:ext cx="10905135" cy="3757295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9556" y="882863"/>
            <a:ext cx="18530094" cy="18925067"/>
          </a:xfrm>
        </p:spPr>
        <p:txBody>
          <a:bodyPr/>
          <a:lstStyle>
            <a:lvl1pPr>
              <a:defRPr sz="11100"/>
            </a:lvl1pPr>
            <a:lvl2pPr>
              <a:defRPr sz="9700"/>
            </a:lvl2pPr>
            <a:lvl3pPr>
              <a:defRPr sz="84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7352" y="4640158"/>
            <a:ext cx="10905135" cy="15167772"/>
          </a:xfrm>
        </p:spPr>
        <p:txBody>
          <a:bodyPr/>
          <a:lstStyle>
            <a:lvl1pPr marL="0" indent="0">
              <a:buNone/>
              <a:defRPr sz="4800"/>
            </a:lvl1pPr>
            <a:lvl2pPr marL="1580526" indent="0">
              <a:buNone/>
              <a:defRPr sz="4100"/>
            </a:lvl2pPr>
            <a:lvl3pPr marL="3161050" indent="0">
              <a:buNone/>
              <a:defRPr sz="3500"/>
            </a:lvl3pPr>
            <a:lvl4pPr marL="4741576" indent="0">
              <a:buNone/>
              <a:defRPr sz="3100"/>
            </a:lvl4pPr>
            <a:lvl5pPr marL="6322101" indent="0">
              <a:buNone/>
              <a:defRPr sz="3100"/>
            </a:lvl5pPr>
            <a:lvl6pPr marL="7902626" indent="0">
              <a:buNone/>
              <a:defRPr sz="3100"/>
            </a:lvl6pPr>
            <a:lvl7pPr marL="9483151" indent="0">
              <a:buNone/>
              <a:defRPr sz="3100"/>
            </a:lvl7pPr>
            <a:lvl8pPr marL="11063676" indent="0">
              <a:buNone/>
              <a:defRPr sz="3100"/>
            </a:lvl8pPr>
            <a:lvl9pPr marL="12644201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7379E-7FF1-7A45-962B-D7AB02DD189E}" type="datetime1">
              <a:rPr lang="en-US"/>
              <a:pPr/>
              <a:t>10/6/19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E0EC1-3368-FF4E-A1FA-BBBE9C84CF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9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43" y="15521942"/>
            <a:ext cx="19888200" cy="183245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97043" y="1981306"/>
            <a:ext cx="19888200" cy="13304520"/>
          </a:xfrm>
        </p:spPr>
        <p:txBody>
          <a:bodyPr rtlCol="0">
            <a:normAutofit/>
          </a:bodyPr>
          <a:lstStyle>
            <a:lvl1pPr marL="0" indent="0">
              <a:buNone/>
              <a:defRPr sz="11100"/>
            </a:lvl1pPr>
            <a:lvl2pPr marL="1580526" indent="0">
              <a:buNone/>
              <a:defRPr sz="9700"/>
            </a:lvl2pPr>
            <a:lvl3pPr marL="3161050" indent="0">
              <a:buNone/>
              <a:defRPr sz="8400"/>
            </a:lvl3pPr>
            <a:lvl4pPr marL="4741576" indent="0">
              <a:buNone/>
              <a:defRPr sz="6900"/>
            </a:lvl4pPr>
            <a:lvl5pPr marL="6322101" indent="0">
              <a:buNone/>
              <a:defRPr sz="6900"/>
            </a:lvl5pPr>
            <a:lvl6pPr marL="7902626" indent="0">
              <a:buNone/>
              <a:defRPr sz="6900"/>
            </a:lvl6pPr>
            <a:lvl7pPr marL="9483151" indent="0">
              <a:buNone/>
              <a:defRPr sz="6900"/>
            </a:lvl7pPr>
            <a:lvl8pPr marL="11063676" indent="0">
              <a:buNone/>
              <a:defRPr sz="6900"/>
            </a:lvl8pPr>
            <a:lvl9pPr marL="12644201" indent="0">
              <a:buNone/>
              <a:defRPr sz="6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7043" y="17354394"/>
            <a:ext cx="19888200" cy="2602388"/>
          </a:xfrm>
        </p:spPr>
        <p:txBody>
          <a:bodyPr/>
          <a:lstStyle>
            <a:lvl1pPr marL="0" indent="0">
              <a:buNone/>
              <a:defRPr sz="4800"/>
            </a:lvl1pPr>
            <a:lvl2pPr marL="1580526" indent="0">
              <a:buNone/>
              <a:defRPr sz="4100"/>
            </a:lvl2pPr>
            <a:lvl3pPr marL="3161050" indent="0">
              <a:buNone/>
              <a:defRPr sz="3500"/>
            </a:lvl3pPr>
            <a:lvl4pPr marL="4741576" indent="0">
              <a:buNone/>
              <a:defRPr sz="3100"/>
            </a:lvl4pPr>
            <a:lvl5pPr marL="6322101" indent="0">
              <a:buNone/>
              <a:defRPr sz="3100"/>
            </a:lvl5pPr>
            <a:lvl6pPr marL="7902626" indent="0">
              <a:buNone/>
              <a:defRPr sz="3100"/>
            </a:lvl6pPr>
            <a:lvl7pPr marL="9483151" indent="0">
              <a:buNone/>
              <a:defRPr sz="3100"/>
            </a:lvl7pPr>
            <a:lvl8pPr marL="11063676" indent="0">
              <a:buNone/>
              <a:defRPr sz="3100"/>
            </a:lvl8pPr>
            <a:lvl9pPr marL="12644201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8004F-BCDF-8441-A0B6-6CD37DB1B65A}" type="datetime1">
              <a:rPr lang="en-US"/>
              <a:pPr/>
              <a:t>10/6/19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8B0CC-BF2C-E243-A101-0C384C8419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4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58775" y="887818"/>
            <a:ext cx="2982945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6105" tIns="158053" rIns="316105" bIns="158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58775" y="5173980"/>
            <a:ext cx="29829452" cy="1463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6105" tIns="158053" rIns="316105" bIns="158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58775" y="20551490"/>
            <a:ext cx="7731452" cy="1180925"/>
          </a:xfrm>
          <a:prstGeom prst="rect">
            <a:avLst/>
          </a:prstGeom>
        </p:spPr>
        <p:txBody>
          <a:bodyPr vert="horz" wrap="square" lIns="316105" tIns="158053" rIns="316105" bIns="158053" numCol="1" anchor="ctr" anchorCtr="0" compatLnSpc="1">
            <a:prstTxWarp prst="textNoShape">
              <a:avLst/>
            </a:prstTxWarp>
          </a:bodyPr>
          <a:lstStyle>
            <a:lvl1pPr>
              <a:defRPr sz="41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0A444B0-A869-6841-A13C-131172CAA403}" type="datetime1">
              <a:rPr lang="en-US"/>
              <a:pPr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26650" y="20551490"/>
            <a:ext cx="10493702" cy="1180925"/>
          </a:xfrm>
          <a:prstGeom prst="rect">
            <a:avLst/>
          </a:prstGeom>
        </p:spPr>
        <p:txBody>
          <a:bodyPr vert="horz" lIns="316105" tIns="158053" rIns="316105" bIns="158053" rtlCol="0" anchor="ctr"/>
          <a:lstStyle>
            <a:lvl1pPr algn="ctr" defTabSz="1580526" fontAlgn="auto">
              <a:spcBef>
                <a:spcPts val="0"/>
              </a:spcBef>
              <a:spcAft>
                <a:spcPts val="0"/>
              </a:spcAft>
              <a:defRPr sz="4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756775" y="20551490"/>
            <a:ext cx="7731452" cy="1180925"/>
          </a:xfrm>
          <a:prstGeom prst="rect">
            <a:avLst/>
          </a:prstGeom>
        </p:spPr>
        <p:txBody>
          <a:bodyPr vert="horz" wrap="square" lIns="316105" tIns="158053" rIns="316105" bIns="158053" numCol="1" anchor="ctr" anchorCtr="0" compatLnSpc="1">
            <a:prstTxWarp prst="textNoShape">
              <a:avLst/>
            </a:prstTxWarp>
          </a:bodyPr>
          <a:lstStyle>
            <a:lvl1pPr algn="r">
              <a:defRPr sz="41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31BC0CC-08BE-344D-A46F-3A0593DE46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79563" rtl="0" eaLnBrk="0" fontAlgn="base" hangingPunct="0">
        <a:spcBef>
          <a:spcPct val="0"/>
        </a:spcBef>
        <a:spcAft>
          <a:spcPct val="0"/>
        </a:spcAft>
        <a:defRPr sz="15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579563" rtl="0" eaLnBrk="0" fontAlgn="base" hangingPunct="0">
        <a:spcBef>
          <a:spcPct val="0"/>
        </a:spcBef>
        <a:spcAft>
          <a:spcPct val="0"/>
        </a:spcAft>
        <a:defRPr sz="15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1579563" rtl="0" eaLnBrk="0" fontAlgn="base" hangingPunct="0">
        <a:spcBef>
          <a:spcPct val="0"/>
        </a:spcBef>
        <a:spcAft>
          <a:spcPct val="0"/>
        </a:spcAft>
        <a:defRPr sz="15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1579563" rtl="0" eaLnBrk="0" fontAlgn="base" hangingPunct="0">
        <a:spcBef>
          <a:spcPct val="0"/>
        </a:spcBef>
        <a:spcAft>
          <a:spcPct val="0"/>
        </a:spcAft>
        <a:defRPr sz="15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1579563" rtl="0" eaLnBrk="0" fontAlgn="base" hangingPunct="0">
        <a:spcBef>
          <a:spcPct val="0"/>
        </a:spcBef>
        <a:spcAft>
          <a:spcPct val="0"/>
        </a:spcAft>
        <a:defRPr sz="15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650808" algn="ctr" defTabSz="1579565" rtl="0" fontAlgn="base">
        <a:spcBef>
          <a:spcPct val="0"/>
        </a:spcBef>
        <a:spcAft>
          <a:spcPct val="0"/>
        </a:spcAft>
        <a:defRPr sz="15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301615" algn="ctr" defTabSz="1579565" rtl="0" fontAlgn="base">
        <a:spcBef>
          <a:spcPct val="0"/>
        </a:spcBef>
        <a:spcAft>
          <a:spcPct val="0"/>
        </a:spcAft>
        <a:defRPr sz="15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952423" algn="ctr" defTabSz="1579565" rtl="0" fontAlgn="base">
        <a:spcBef>
          <a:spcPct val="0"/>
        </a:spcBef>
        <a:spcAft>
          <a:spcPct val="0"/>
        </a:spcAft>
        <a:defRPr sz="15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603230" algn="ctr" defTabSz="1579565" rtl="0" fontAlgn="base">
        <a:spcBef>
          <a:spcPct val="0"/>
        </a:spcBef>
        <a:spcAft>
          <a:spcPct val="0"/>
        </a:spcAft>
        <a:defRPr sz="15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82688" indent="-1182688" algn="l" defTabSz="1579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1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566988" indent="-987425" algn="l" defTabSz="1579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7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3949700" indent="-787400" algn="l" defTabSz="1579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29263" indent="-787400" algn="l" defTabSz="1579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110413" indent="-787400" algn="l" defTabSz="1579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9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8692888" indent="-790263" algn="l" defTabSz="1580526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273414" indent="-790263" algn="l" defTabSz="1580526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853939" indent="-790263" algn="l" defTabSz="1580526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434464" indent="-790263" algn="l" defTabSz="1580526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8052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80526" algn="l" defTabSz="158052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61050" algn="l" defTabSz="158052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41576" algn="l" defTabSz="158052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22101" algn="l" defTabSz="158052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902626" algn="l" defTabSz="158052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83151" algn="l" defTabSz="158052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3676" algn="l" defTabSz="158052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644201" algn="l" defTabSz="158052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cdc.gov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744" y="3771933"/>
            <a:ext cx="9811512" cy="6472927"/>
          </a:xfrm>
          <a:prstGeom prst="rect">
            <a:avLst/>
          </a:prstGeom>
        </p:spPr>
      </p:pic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39780" y="3897086"/>
            <a:ext cx="10013920" cy="5486400"/>
          </a:xfrm>
          <a:prstGeom prst="rect">
            <a:avLst/>
          </a:prstGeom>
          <a:solidFill>
            <a:srgbClr val="CDCD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/>
            <a:endParaRPr lang="en-US" sz="1100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79757" y="4091940"/>
            <a:ext cx="9533966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rebuchet MS" pitchFamily="34" charset="0"/>
              </a:rPr>
              <a:t>Background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-3581400" y="-5234833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2700" y="0"/>
            <a:ext cx="33147000" cy="34753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/>
            <a:endParaRPr lang="en-US" sz="7200"/>
          </a:p>
        </p:txBody>
      </p:sp>
      <p:sp>
        <p:nvSpPr>
          <p:cNvPr id="54" name="Text Box 2106"/>
          <p:cNvSpPr txBox="1">
            <a:spLocks noChangeArrowheads="1"/>
          </p:cNvSpPr>
          <p:nvPr/>
        </p:nvSpPr>
        <p:spPr bwMode="auto">
          <a:xfrm>
            <a:off x="12701" y="238358"/>
            <a:ext cx="3314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/>
            <a:r>
              <a:rPr lang="en-US" sz="6400" dirty="0"/>
              <a:t>Using Social Media to Detect Foodborne Disease Outbreaks</a:t>
            </a:r>
            <a:endParaRPr lang="en-US" sz="6400" dirty="0">
              <a:latin typeface="Trebuchet MS" pitchFamily="34" charset="0"/>
            </a:endParaRPr>
          </a:p>
        </p:txBody>
      </p:sp>
      <p:sp>
        <p:nvSpPr>
          <p:cNvPr id="55" name="Text Box 2108"/>
          <p:cNvSpPr txBox="1">
            <a:spLocks noChangeArrowheads="1"/>
          </p:cNvSpPr>
          <p:nvPr/>
        </p:nvSpPr>
        <p:spPr bwMode="auto">
          <a:xfrm>
            <a:off x="21895042" y="1483656"/>
            <a:ext cx="51401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/>
            <a:r>
              <a:rPr lang="en-US" sz="3200" dirty="0">
                <a:latin typeface="Trebuchet MS" pitchFamily="34" charset="0"/>
              </a:rPr>
              <a:t>Luis Gravano</a:t>
            </a:r>
          </a:p>
          <a:p>
            <a:pPr algn="ctr" defTabSz="4284663"/>
            <a:r>
              <a:rPr lang="en-US" sz="3200" dirty="0">
                <a:latin typeface="Trebuchet MS" pitchFamily="34" charset="0"/>
              </a:rPr>
              <a:t>Columbia University</a:t>
            </a:r>
          </a:p>
          <a:p>
            <a:pPr algn="ctr" defTabSz="4284663"/>
            <a:r>
              <a:rPr lang="en-US" sz="3200" dirty="0">
                <a:latin typeface="Trebuchet MS" pitchFamily="34" charset="0"/>
              </a:rPr>
              <a:t>gravano@cs.columbia.edu</a:t>
            </a:r>
          </a:p>
        </p:txBody>
      </p:sp>
      <p:sp>
        <p:nvSpPr>
          <p:cNvPr id="57" name="Text Box 2108"/>
          <p:cNvSpPr txBox="1">
            <a:spLocks noChangeArrowheads="1"/>
          </p:cNvSpPr>
          <p:nvPr/>
        </p:nvSpPr>
        <p:spPr bwMode="auto">
          <a:xfrm>
            <a:off x="14328835" y="1483656"/>
            <a:ext cx="44893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/>
            <a:r>
              <a:rPr lang="en-US" sz="3200" dirty="0" err="1">
                <a:latin typeface="Trebuchet MS" pitchFamily="34" charset="0"/>
              </a:rPr>
              <a:t>Fotis</a:t>
            </a:r>
            <a:r>
              <a:rPr lang="en-US" sz="3200" dirty="0">
                <a:latin typeface="Trebuchet MS" pitchFamily="34" charset="0"/>
              </a:rPr>
              <a:t> </a:t>
            </a:r>
            <a:r>
              <a:rPr lang="en-US" sz="3200" dirty="0" err="1">
                <a:latin typeface="Trebuchet MS" pitchFamily="34" charset="0"/>
              </a:rPr>
              <a:t>Psallidas</a:t>
            </a:r>
            <a:endParaRPr lang="en-US" sz="3200" dirty="0">
              <a:latin typeface="Trebuchet MS" pitchFamily="34" charset="0"/>
            </a:endParaRPr>
          </a:p>
          <a:p>
            <a:pPr algn="ctr" defTabSz="4284663"/>
            <a:r>
              <a:rPr lang="en-US" sz="3200" dirty="0">
                <a:latin typeface="Trebuchet MS" pitchFamily="34" charset="0"/>
              </a:rPr>
              <a:t>Columbia University</a:t>
            </a:r>
          </a:p>
          <a:p>
            <a:pPr algn="ctr" defTabSz="4284663"/>
            <a:r>
              <a:rPr lang="en-US" sz="3200" dirty="0" err="1">
                <a:latin typeface="Trebuchet MS" pitchFamily="34" charset="0"/>
              </a:rPr>
              <a:t>fotis@cs.columbia.edu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63" name="Text Box 2107"/>
          <p:cNvSpPr txBox="1">
            <a:spLocks noChangeArrowheads="1"/>
          </p:cNvSpPr>
          <p:nvPr/>
        </p:nvSpPr>
        <p:spPr bwMode="auto">
          <a:xfrm>
            <a:off x="5647449" y="1483656"/>
            <a:ext cx="49379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/>
            <a:r>
              <a:rPr lang="en-US" sz="3200" dirty="0">
                <a:latin typeface="Trebuchet MS" pitchFamily="34" charset="0"/>
              </a:rPr>
              <a:t>Alden Quimby</a:t>
            </a:r>
          </a:p>
          <a:p>
            <a:pPr algn="ctr" defTabSz="4284663"/>
            <a:r>
              <a:rPr lang="en-US" sz="3200" dirty="0">
                <a:latin typeface="Trebuchet MS" pitchFamily="34" charset="0"/>
              </a:rPr>
              <a:t>Columbia University</a:t>
            </a:r>
          </a:p>
          <a:p>
            <a:pPr algn="ctr" defTabSz="4284663"/>
            <a:r>
              <a:rPr lang="en-US" sz="3200" dirty="0" err="1">
                <a:latin typeface="Trebuchet MS" pitchFamily="34" charset="0"/>
              </a:rPr>
              <a:t>aldenquimby@gmail.com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11315700" y="10344061"/>
            <a:ext cx="10579342" cy="7677239"/>
          </a:xfrm>
          <a:prstGeom prst="rect">
            <a:avLst/>
          </a:prstGeom>
          <a:solidFill>
            <a:srgbClr val="CDCD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/>
            <a:endParaRPr lang="en-US" sz="11000"/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11576171" y="10623364"/>
            <a:ext cx="10058400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rebuchet MS" pitchFamily="34" charset="0"/>
              </a:rPr>
              <a:t>Information Extraction</a:t>
            </a:r>
          </a:p>
        </p:txBody>
      </p:sp>
      <p:sp>
        <p:nvSpPr>
          <p:cNvPr id="118" name="Text Box 2116"/>
          <p:cNvSpPr txBox="1">
            <a:spLocks noChangeArrowheads="1"/>
          </p:cNvSpPr>
          <p:nvPr/>
        </p:nvSpPr>
        <p:spPr bwMode="auto">
          <a:xfrm>
            <a:off x="11559220" y="11598724"/>
            <a:ext cx="10043479" cy="90794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dirty="0">
                <a:latin typeface="Garamond" pitchFamily="18" charset="0"/>
              </a:rPr>
              <a:t>Document Features:</a:t>
            </a:r>
            <a:r>
              <a:rPr lang="en-US" b="0" dirty="0">
                <a:latin typeface="Garamond" pitchFamily="18" charset="0"/>
              </a:rPr>
              <a:t> Data source, post date, user, location, and text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dirty="0">
                <a:latin typeface="Garamond" pitchFamily="18" charset="0"/>
              </a:rPr>
              <a:t>Extracted Features:</a:t>
            </a:r>
            <a:r>
              <a:rPr lang="en-US" b="0" dirty="0">
                <a:latin typeface="Garamond" pitchFamily="18" charset="0"/>
              </a:rPr>
              <a:t> Key words, restaurant entities, dates, and 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3843" y="5052060"/>
            <a:ext cx="95339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Food Poisoning Deaths: </a:t>
            </a:r>
            <a:r>
              <a:rPr lang="en-US" sz="2400" dirty="0">
                <a:latin typeface="Garamond"/>
                <a:cs typeface="Garamond"/>
              </a:rPr>
              <a:t>3,000 per year in U.S. </a:t>
            </a:r>
            <a:r>
              <a:rPr lang="en-US" sz="800" dirty="0">
                <a:latin typeface="Garamond"/>
                <a:cs typeface="Garamond"/>
              </a:rPr>
              <a:t>[</a:t>
            </a:r>
            <a:r>
              <a:rPr lang="en-US" sz="800" dirty="0">
                <a:latin typeface="Garamond"/>
                <a:cs typeface="Garamond"/>
                <a:hlinkClick r:id="rId3"/>
              </a:rPr>
              <a:t>www.cdc.gov</a:t>
            </a:r>
            <a:r>
              <a:rPr lang="en-US" sz="800" dirty="0">
                <a:latin typeface="Garamond"/>
                <a:cs typeface="Garamond"/>
              </a:rPr>
              <a:t>, 2011]</a:t>
            </a:r>
          </a:p>
          <a:p>
            <a:pPr marL="274320" lvl="1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Foodborne Illness Factors:</a:t>
            </a:r>
            <a:r>
              <a:rPr lang="en-US" sz="2400" dirty="0">
                <a:latin typeface="Garamond"/>
                <a:cs typeface="Garamond"/>
              </a:rPr>
              <a:t> Incubation period, number of people affected</a:t>
            </a:r>
            <a:endParaRPr lang="en-US" sz="2400" b="1" dirty="0">
              <a:latin typeface="Garamond"/>
              <a:cs typeface="Garamond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Government Process: </a:t>
            </a:r>
            <a:r>
              <a:rPr lang="en-US" sz="2400" dirty="0">
                <a:latin typeface="Garamond"/>
                <a:cs typeface="Garamond"/>
              </a:rPr>
              <a:t>NYC Dept. of Health and Mental Hygiene relies on resident complaints to launch restaurant investigations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Problem: </a:t>
            </a:r>
            <a:r>
              <a:rPr lang="en-US" sz="2400" dirty="0">
                <a:latin typeface="Garamond"/>
                <a:cs typeface="Garamond"/>
              </a:rPr>
              <a:t>Residents rarely file official complaints (50 per week in 2014)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Observation:</a:t>
            </a:r>
            <a:r>
              <a:rPr lang="en-US" sz="2400" dirty="0">
                <a:latin typeface="Garamond"/>
                <a:cs typeface="Garamond"/>
              </a:rPr>
              <a:t> Residents use social media to complain about food poisoning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39780" y="9812697"/>
            <a:ext cx="10013920" cy="5025375"/>
          </a:xfrm>
          <a:prstGeom prst="rect">
            <a:avLst/>
          </a:prstGeom>
          <a:solidFill>
            <a:srgbClr val="CDCD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/>
            <a:endParaRPr lang="en-US" sz="1100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79757" y="10007249"/>
            <a:ext cx="9533966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rebuchet MS" pitchFamily="34" charset="0"/>
              </a:rPr>
              <a:t>Problem Definition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3843" y="10967369"/>
            <a:ext cx="9533966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2400" b="1" dirty="0">
                <a:latin typeface="Garamond"/>
                <a:cs typeface="Garamond"/>
              </a:rPr>
              <a:t>Task: </a:t>
            </a:r>
            <a:r>
              <a:rPr lang="en-US" sz="2400" dirty="0">
                <a:latin typeface="Garamond"/>
                <a:cs typeface="Garamond"/>
              </a:rPr>
              <a:t>Use social media to identify potential foodborne outbreaks at restaurants in near real-time for DOHMH to investigate</a:t>
            </a:r>
          </a:p>
          <a:p>
            <a:pPr marL="685800" lvl="1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Information Extraction: </a:t>
            </a:r>
            <a:r>
              <a:rPr lang="en-US" sz="2400" dirty="0">
                <a:latin typeface="Garamond"/>
                <a:cs typeface="Garamond"/>
              </a:rPr>
              <a:t>Extract key words, entities, temporal statements, and references from individual documents</a:t>
            </a:r>
            <a:endParaRPr lang="en-US" sz="2400" b="1" dirty="0">
              <a:latin typeface="Garamond"/>
              <a:cs typeface="Garamond"/>
            </a:endParaRPr>
          </a:p>
          <a:p>
            <a:pPr marL="685800" lvl="1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Document Classification:</a:t>
            </a:r>
            <a:r>
              <a:rPr lang="en-US" sz="2400" dirty="0">
                <a:latin typeface="Garamond"/>
                <a:cs typeface="Garamond"/>
              </a:rPr>
              <a:t> Determine food poisoning relevance of individual documents</a:t>
            </a:r>
          </a:p>
          <a:p>
            <a:pPr marL="685800" lvl="1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Data Integration: </a:t>
            </a:r>
            <a:r>
              <a:rPr lang="en-US" sz="2400" dirty="0">
                <a:latin typeface="Garamond"/>
                <a:cs typeface="Garamond"/>
              </a:rPr>
              <a:t>Aggregate relevant documents by restaurant</a:t>
            </a:r>
            <a:endParaRPr lang="en-US" sz="2400" b="1" dirty="0">
              <a:latin typeface="Garamond"/>
              <a:cs typeface="Garamond"/>
            </a:endParaRPr>
          </a:p>
          <a:p>
            <a:pPr marL="685800" lvl="1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Outbreak Identification:</a:t>
            </a:r>
            <a:r>
              <a:rPr lang="en-US" sz="2400" dirty="0">
                <a:latin typeface="Garamond"/>
                <a:cs typeface="Garamond"/>
              </a:rPr>
              <a:t> Flag candidate restaurants based on relevant documents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39780" y="15267283"/>
            <a:ext cx="10013920" cy="6494663"/>
          </a:xfrm>
          <a:prstGeom prst="rect">
            <a:avLst/>
          </a:prstGeom>
          <a:solidFill>
            <a:srgbClr val="CDCD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/>
            <a:endParaRPr lang="en-US" sz="1100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79757" y="15460643"/>
            <a:ext cx="9533966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rebuchet MS" pitchFamily="34" charset="0"/>
              </a:rPr>
              <a:t>Examples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2593300" y="10190437"/>
            <a:ext cx="10013920" cy="5645723"/>
          </a:xfrm>
          <a:prstGeom prst="rect">
            <a:avLst/>
          </a:prstGeom>
          <a:solidFill>
            <a:srgbClr val="CDCD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/>
            <a:endParaRPr lang="en-US" sz="1100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2833277" y="10385292"/>
            <a:ext cx="9533966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rebuchet MS" pitchFamily="34" charset="0"/>
              </a:rPr>
              <a:t>Evaluation and Results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847363" y="11359501"/>
            <a:ext cx="9515386" cy="432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dirty="0">
                <a:latin typeface="Garamond"/>
                <a:cs typeface="Garamond"/>
              </a:rPr>
              <a:t>Identified 5 confirmed </a:t>
            </a:r>
          </a:p>
          <a:p>
            <a:pPr marL="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2400" dirty="0">
                <a:latin typeface="Garamond"/>
                <a:cs typeface="Garamond"/>
              </a:rPr>
              <a:t>outbreaks so far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dirty="0">
                <a:latin typeface="Garamond"/>
                <a:cs typeface="Garamond"/>
              </a:rPr>
              <a:t>Only 50-75 outbreaks per</a:t>
            </a:r>
          </a:p>
          <a:p>
            <a:pPr marL="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2400" dirty="0">
                <a:latin typeface="Garamond"/>
                <a:cs typeface="Garamond"/>
              </a:rPr>
              <a:t>year in New York state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Real Outbreak: </a:t>
            </a:r>
            <a:r>
              <a:rPr lang="en-US" sz="2400" dirty="0">
                <a:latin typeface="Garamond"/>
                <a:cs typeface="Garamond"/>
              </a:rPr>
              <a:t>Yelp review (above) flagged on Dec 18, 2012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Information Extracted:</a:t>
            </a:r>
            <a:r>
              <a:rPr lang="en-US" sz="2400" dirty="0">
                <a:latin typeface="Garamond"/>
                <a:cs typeface="Garamond"/>
              </a:rPr>
              <a:t> Possible salmonella, incident occurred on Dec 8, incubation period of one day, 7 of 9 people affected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DOHMH Investigation:</a:t>
            </a:r>
            <a:r>
              <a:rPr lang="en-US" sz="2400" dirty="0">
                <a:latin typeface="Garamond"/>
                <a:cs typeface="Garamond"/>
              </a:rPr>
              <a:t> Determined attendees were sick for 4 days with diarrhea, vomiting, nausea, and stomach cramps</a:t>
            </a:r>
          </a:p>
          <a:p>
            <a:pPr marL="68580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dirty="0">
                <a:latin typeface="Garamond"/>
                <a:cs typeface="Garamond"/>
              </a:rPr>
              <a:t>Food preparation violations found on Jan 4, 2013 – it was the salad!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2609068" y="16275546"/>
            <a:ext cx="10013920" cy="5486400"/>
          </a:xfrm>
          <a:prstGeom prst="rect">
            <a:avLst/>
          </a:prstGeom>
          <a:solidFill>
            <a:srgbClr val="CDCD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/>
            <a:endParaRPr lang="en-US" sz="11000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2849045" y="16470400"/>
            <a:ext cx="9533966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rebuchet MS" pitchFamily="34" charset="0"/>
              </a:rPr>
              <a:t>Next Steps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863131" y="17430520"/>
            <a:ext cx="95339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Explore Additional Data Sources</a:t>
            </a:r>
          </a:p>
          <a:p>
            <a:pPr marL="685800" lvl="1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dirty="0">
                <a:latin typeface="Garamond"/>
                <a:cs typeface="Garamond"/>
              </a:rPr>
              <a:t>Seamless, </a:t>
            </a:r>
            <a:r>
              <a:rPr lang="en-US" sz="2400" dirty="0" err="1">
                <a:latin typeface="Garamond"/>
                <a:cs typeface="Garamond"/>
              </a:rPr>
              <a:t>TripAdvisor</a:t>
            </a:r>
            <a:r>
              <a:rPr lang="en-US" sz="2400" dirty="0">
                <a:latin typeface="Garamond"/>
                <a:cs typeface="Garamond"/>
              </a:rPr>
              <a:t>, Facebook</a:t>
            </a:r>
          </a:p>
          <a:p>
            <a:pPr marL="685800" lvl="1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dirty="0">
                <a:latin typeface="Garamond"/>
                <a:cs typeface="Garamond"/>
              </a:rPr>
              <a:t>Already ruled out Google+ Reviews, Foursquare Tips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Expand to Other Problems</a:t>
            </a:r>
          </a:p>
          <a:p>
            <a:pPr marL="685800" lvl="1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dirty="0">
                <a:latin typeface="Garamond" pitchFamily="18" charset="0"/>
              </a:rPr>
              <a:t>Bedbugs, rodents, noise complaints, illegal parking, housing violations, …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Improve Techniques</a:t>
            </a:r>
          </a:p>
          <a:p>
            <a:pPr marL="685800" lvl="1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dirty="0">
                <a:latin typeface="Garamond"/>
                <a:cs typeface="Garamond"/>
              </a:rPr>
              <a:t>More powerful methods for text classification</a:t>
            </a:r>
          </a:p>
          <a:p>
            <a:pPr marL="685800" lvl="1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dirty="0">
                <a:latin typeface="Garamond"/>
                <a:cs typeface="Garamond"/>
              </a:rPr>
              <a:t>Active learning</a:t>
            </a:r>
          </a:p>
          <a:p>
            <a:pPr marL="685800" lvl="1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dirty="0">
                <a:latin typeface="Garamond"/>
                <a:cs typeface="Garamond"/>
              </a:rPr>
              <a:t>Dynamic query vectors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2609068" y="3897085"/>
            <a:ext cx="10013920" cy="5864135"/>
          </a:xfrm>
          <a:prstGeom prst="rect">
            <a:avLst/>
          </a:prstGeom>
          <a:solidFill>
            <a:srgbClr val="CDCD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/>
            <a:endParaRPr lang="en-US" sz="11000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2849045" y="4091940"/>
            <a:ext cx="9533966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rebuchet MS" pitchFamily="34" charset="0"/>
              </a:rPr>
              <a:t>Outbreak Identification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79757" y="7905740"/>
            <a:ext cx="4727212" cy="877824"/>
            <a:chOff x="6972300" y="7959173"/>
            <a:chExt cx="5883119" cy="10930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2300" y="7959173"/>
              <a:ext cx="5883119" cy="1093039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4" name="Rounded Rectangle 73"/>
            <p:cNvSpPr/>
            <p:nvPr/>
          </p:nvSpPr>
          <p:spPr>
            <a:xfrm>
              <a:off x="8967975" y="8403318"/>
              <a:ext cx="1148216" cy="199829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9942572" y="8790806"/>
              <a:ext cx="442687" cy="199829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79757" y="8843880"/>
            <a:ext cx="4713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Garamond"/>
                <a:cs typeface="Garamond"/>
              </a:rPr>
              <a:t>Yelp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57078" y="7905740"/>
            <a:ext cx="4456645" cy="877824"/>
            <a:chOff x="6896100" y="5052060"/>
            <a:chExt cx="11734800" cy="23114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6100" y="5052060"/>
              <a:ext cx="11734800" cy="2311400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2" name="Rounded Rectangle 81"/>
            <p:cNvSpPr/>
            <p:nvPr/>
          </p:nvSpPr>
          <p:spPr>
            <a:xfrm>
              <a:off x="10629900" y="6158775"/>
              <a:ext cx="2692436" cy="493493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857078" y="8843880"/>
            <a:ext cx="4456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Garamond"/>
                <a:cs typeface="Garamond"/>
              </a:rPr>
              <a:t>Twitter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25920" y="18281164"/>
            <a:ext cx="985022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Restaurant</a:t>
            </a:r>
          </a:p>
          <a:p>
            <a:r>
              <a:rPr lang="en-US" sz="1400" dirty="0">
                <a:latin typeface="Garamond"/>
                <a:cs typeface="Garamond"/>
              </a:rPr>
              <a:t>Chain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707623" y="18281164"/>
            <a:ext cx="898979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Location</a:t>
            </a:r>
          </a:p>
          <a:p>
            <a:r>
              <a:rPr lang="en-US" sz="1400" dirty="0">
                <a:latin typeface="Garamond"/>
                <a:cs typeface="Garamond"/>
              </a:rPr>
              <a:t>Reference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587563" y="16497300"/>
            <a:ext cx="914400" cy="3092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Key Word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615310" y="16674360"/>
            <a:ext cx="4699040" cy="1143433"/>
            <a:chOff x="5570203" y="19708984"/>
            <a:chExt cx="4699040" cy="114343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70203" y="19708984"/>
              <a:ext cx="4699040" cy="1143433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1" name="Rounded Rectangle 80"/>
            <p:cNvSpPr/>
            <p:nvPr/>
          </p:nvSpPr>
          <p:spPr>
            <a:xfrm>
              <a:off x="7560429" y="20078700"/>
              <a:ext cx="845073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7058314" y="20348085"/>
              <a:ext cx="698407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8773991" y="20355384"/>
              <a:ext cx="477021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7" name="Straight Arrow Connector 86"/>
          <p:cNvCxnSpPr/>
          <p:nvPr/>
        </p:nvCxnSpPr>
        <p:spPr>
          <a:xfrm>
            <a:off x="7273602" y="17454272"/>
            <a:ext cx="0" cy="851552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1" idx="2"/>
          </p:cNvCxnSpPr>
          <p:nvPr/>
        </p:nvCxnSpPr>
        <p:spPr>
          <a:xfrm>
            <a:off x="8028073" y="17184887"/>
            <a:ext cx="0" cy="1120937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9119259" y="17461571"/>
            <a:ext cx="0" cy="844253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960702" y="18305824"/>
            <a:ext cx="1586741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Temporal Statement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895672" y="18312341"/>
            <a:ext cx="914400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Key Word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801828" y="18305824"/>
            <a:ext cx="914400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Key Word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944145" y="16497300"/>
            <a:ext cx="1567179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Assumed Sick Date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244402" y="21142523"/>
            <a:ext cx="914400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Key Word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427848" y="21142523"/>
            <a:ext cx="1571727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Assumed Sick Date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75119" y="18281164"/>
            <a:ext cx="15495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/>
                <a:cs typeface="Garamond"/>
              </a:rPr>
              <a:t>Data</a:t>
            </a:r>
          </a:p>
          <a:p>
            <a:r>
              <a:rPr lang="en-US" sz="1400" b="1" dirty="0">
                <a:latin typeface="Garamond"/>
                <a:cs typeface="Garamond"/>
              </a:rPr>
              <a:t>Integration</a:t>
            </a:r>
          </a:p>
        </p:txBody>
      </p:sp>
      <p:grpSp>
        <p:nvGrpSpPr>
          <p:cNvPr id="242" name="Group 241"/>
          <p:cNvGrpSpPr/>
          <p:nvPr/>
        </p:nvGrpSpPr>
        <p:grpSpPr>
          <a:xfrm>
            <a:off x="5615310" y="19243740"/>
            <a:ext cx="4712499" cy="1285940"/>
            <a:chOff x="5466408" y="19540015"/>
            <a:chExt cx="4712499" cy="1285940"/>
          </a:xfrm>
        </p:grpSpPr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66408" y="19540015"/>
              <a:ext cx="4712499" cy="1285940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9" name="Rounded Rectangle 168"/>
            <p:cNvSpPr/>
            <p:nvPr/>
          </p:nvSpPr>
          <p:spPr>
            <a:xfrm>
              <a:off x="5877278" y="20441602"/>
              <a:ext cx="1646808" cy="27440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70" name="Straight Arrow Connector 169"/>
          <p:cNvCxnSpPr>
            <a:stCxn id="169" idx="2"/>
          </p:cNvCxnSpPr>
          <p:nvPr/>
        </p:nvCxnSpPr>
        <p:spPr>
          <a:xfrm>
            <a:off x="6849584" y="20419728"/>
            <a:ext cx="0" cy="722795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6542176" y="21142523"/>
            <a:ext cx="732925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/>
                <a:cs typeface="Garamond"/>
              </a:rPr>
              <a:t>Slang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22847363" y="4907416"/>
            <a:ext cx="9533966" cy="484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Testing Alternative Techniques</a:t>
            </a:r>
          </a:p>
          <a:p>
            <a:pPr marL="68580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Chain Handling:</a:t>
            </a:r>
            <a:r>
              <a:rPr lang="en-US" sz="2400" dirty="0">
                <a:latin typeface="Garamond"/>
                <a:cs typeface="Garamond"/>
              </a:rPr>
              <a:t> Determine specific location for restaurant chains</a:t>
            </a:r>
          </a:p>
          <a:p>
            <a:pPr marL="68580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Precision-based Filter:</a:t>
            </a:r>
            <a:r>
              <a:rPr lang="en-US" sz="2400" dirty="0">
                <a:latin typeface="Garamond"/>
                <a:cs typeface="Garamond"/>
              </a:rPr>
              <a:t> Use epidemiology knowledge to reduce noise</a:t>
            </a:r>
          </a:p>
          <a:p>
            <a:pPr marL="68580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Recall-based Feedback Loop: </a:t>
            </a:r>
            <a:r>
              <a:rPr lang="en-US" sz="2400" dirty="0">
                <a:latin typeface="Garamond"/>
                <a:cs typeface="Garamond"/>
              </a:rPr>
              <a:t>Look for additional tweets based on Yelp and 311 signals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dirty="0">
                <a:latin typeface="Garamond"/>
                <a:cs typeface="Garamond"/>
              </a:rPr>
              <a:t>Not enough real-world outbreaks</a:t>
            </a:r>
          </a:p>
          <a:p>
            <a:pPr marL="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2400" dirty="0">
                <a:latin typeface="Garamond"/>
                <a:cs typeface="Garamond"/>
              </a:rPr>
              <a:t>to use for training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dirty="0">
                <a:latin typeface="Garamond"/>
                <a:cs typeface="Garamond"/>
              </a:rPr>
              <a:t>DOHMH to label hypothetical</a:t>
            </a:r>
          </a:p>
          <a:p>
            <a:pPr marL="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2400" dirty="0">
                <a:latin typeface="Garamond"/>
                <a:cs typeface="Garamond"/>
              </a:rPr>
              <a:t>scenarios to train outbreak classifier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2400" b="1" dirty="0">
                <a:latin typeface="Garamond"/>
                <a:cs typeface="Garamond"/>
              </a:rPr>
              <a:t>Final Output: </a:t>
            </a:r>
            <a:r>
              <a:rPr lang="en-US" sz="2400" dirty="0">
                <a:latin typeface="Garamond"/>
                <a:cs typeface="Garamond"/>
              </a:rPr>
              <a:t>List of restaurants</a:t>
            </a:r>
          </a:p>
          <a:p>
            <a:pPr marL="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2400" dirty="0">
                <a:latin typeface="Garamond"/>
                <a:cs typeface="Garamond"/>
              </a:rPr>
              <a:t>to investigate for foodborne illness</a:t>
            </a:r>
          </a:p>
        </p:txBody>
      </p:sp>
      <p:sp>
        <p:nvSpPr>
          <p:cNvPr id="184" name="Text Box 2116"/>
          <p:cNvSpPr txBox="1">
            <a:spLocks noChangeArrowheads="1"/>
          </p:cNvSpPr>
          <p:nvPr/>
        </p:nvSpPr>
        <p:spPr bwMode="auto">
          <a:xfrm>
            <a:off x="11559220" y="15587851"/>
            <a:ext cx="4099880" cy="222089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dirty="0">
                <a:latin typeface="Garamond" pitchFamily="18" charset="0"/>
              </a:rPr>
              <a:t>311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b="0" dirty="0">
                <a:latin typeface="Garamond" pitchFamily="18" charset="0"/>
              </a:rPr>
              <a:t>Custom daily feed of food poisoning complaints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b="0" dirty="0">
                <a:latin typeface="Garamond" pitchFamily="18" charset="0"/>
              </a:rPr>
              <a:t>Unstructured restaurant names and locations</a:t>
            </a:r>
          </a:p>
        </p:txBody>
      </p:sp>
      <p:sp>
        <p:nvSpPr>
          <p:cNvPr id="193" name="Text Box 2116"/>
          <p:cNvSpPr txBox="1">
            <a:spLocks noChangeArrowheads="1"/>
          </p:cNvSpPr>
          <p:nvPr/>
        </p:nvSpPr>
        <p:spPr bwMode="auto">
          <a:xfrm>
            <a:off x="15659099" y="12636319"/>
            <a:ext cx="5975472" cy="5175504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dirty="0">
                <a:latin typeface="Garamond" pitchFamily="18" charset="0"/>
              </a:rPr>
              <a:t>Twitter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b="0" dirty="0">
                <a:latin typeface="Garamond" pitchFamily="18" charset="0"/>
              </a:rPr>
              <a:t>Targeted API query (#</a:t>
            </a:r>
            <a:r>
              <a:rPr lang="en-US" b="0" dirty="0" err="1">
                <a:latin typeface="Garamond" pitchFamily="18" charset="0"/>
              </a:rPr>
              <a:t>foodpoisoning</a:t>
            </a:r>
            <a:r>
              <a:rPr lang="en-US" b="0" dirty="0">
                <a:latin typeface="Garamond" pitchFamily="18" charset="0"/>
              </a:rPr>
              <a:t>, #stomachache, vomit, puke, diarrhea, …)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b="0" dirty="0">
                <a:latin typeface="Garamond"/>
                <a:cs typeface="Garamond"/>
              </a:rPr>
              <a:t>Scrape restaurant websites for screen names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b="0" dirty="0">
                <a:latin typeface="Garamond"/>
                <a:cs typeface="Garamond"/>
              </a:rPr>
              <a:t>Track conversations 1 tweet back, expand user timeline 4 days back/forward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endParaRPr lang="en-US" b="0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endParaRPr lang="en-US" b="0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endParaRPr lang="en-US" b="0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endParaRPr lang="en-US" b="0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endParaRPr lang="en-US" b="0" dirty="0">
              <a:latin typeface="Garamond"/>
              <a:cs typeface="Garamond"/>
            </a:endParaRPr>
          </a:p>
        </p:txBody>
      </p:sp>
      <p:sp>
        <p:nvSpPr>
          <p:cNvPr id="194" name="Text Box 2116"/>
          <p:cNvSpPr txBox="1">
            <a:spLocks noChangeArrowheads="1"/>
          </p:cNvSpPr>
          <p:nvPr/>
        </p:nvSpPr>
        <p:spPr bwMode="auto">
          <a:xfrm>
            <a:off x="11559220" y="12636310"/>
            <a:ext cx="4099880" cy="2954209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dirty="0">
                <a:latin typeface="Garamond" pitchFamily="18" charset="0"/>
              </a:rPr>
              <a:t>Yelp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b="0" dirty="0">
                <a:latin typeface="Garamond" pitchFamily="18" charset="0"/>
              </a:rPr>
              <a:t>Daily feed of NYC reviews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b="0" dirty="0">
                <a:latin typeface="Garamond"/>
                <a:cs typeface="Garamond"/>
              </a:rPr>
              <a:t>Google Geocoding of address for coordinates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b="0" dirty="0">
                <a:latin typeface="Garamond"/>
                <a:cs typeface="Garamond"/>
              </a:rPr>
              <a:t>Tokenization/classification of text for number of people affected and incubation period</a:t>
            </a: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11315700" y="18455881"/>
            <a:ext cx="10579342" cy="3306065"/>
          </a:xfrm>
          <a:prstGeom prst="rect">
            <a:avLst/>
          </a:prstGeom>
          <a:solidFill>
            <a:srgbClr val="CDCD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284663"/>
            <a:endParaRPr lang="en-US" sz="11000"/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11576171" y="18735184"/>
            <a:ext cx="10058400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rebuchet MS" pitchFamily="34" charset="0"/>
              </a:rPr>
              <a:t>Document Classification</a:t>
            </a:r>
          </a:p>
        </p:txBody>
      </p:sp>
      <p:sp>
        <p:nvSpPr>
          <p:cNvPr id="197" name="Text Box 2116"/>
          <p:cNvSpPr txBox="1">
            <a:spLocks noChangeArrowheads="1"/>
          </p:cNvSpPr>
          <p:nvPr/>
        </p:nvSpPr>
        <p:spPr bwMode="auto">
          <a:xfrm>
            <a:off x="11575928" y="19621500"/>
            <a:ext cx="4572243" cy="20159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dirty="0">
                <a:latin typeface="Garamond"/>
                <a:cs typeface="Garamond"/>
              </a:rPr>
              <a:t>Training:</a:t>
            </a:r>
            <a:r>
              <a:rPr lang="en-US" b="0" dirty="0">
                <a:latin typeface="Garamond"/>
                <a:cs typeface="Garamond"/>
              </a:rPr>
              <a:t> “Yes”/“No” sick labels from DOHMH experts for 500 tweets and 500 Yelp reviews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dirty="0">
                <a:latin typeface="Garamond"/>
                <a:cs typeface="Garamond"/>
              </a:rPr>
              <a:t>Classification:</a:t>
            </a:r>
            <a:r>
              <a:rPr lang="en-US" b="0" dirty="0">
                <a:latin typeface="Garamond"/>
                <a:cs typeface="Garamond"/>
              </a:rPr>
              <a:t> Assign sick score based on text and training labels</a:t>
            </a:r>
          </a:p>
        </p:txBody>
      </p:sp>
      <p:graphicFrame>
        <p:nvGraphicFramePr>
          <p:cNvPr id="199" name="Table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420507"/>
              </p:ext>
            </p:extLst>
          </p:nvPr>
        </p:nvGraphicFramePr>
        <p:xfrm>
          <a:off x="16148171" y="19727124"/>
          <a:ext cx="5486400" cy="177832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36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Classifier Key Words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848"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Yelp Sick (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SimpleCart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Yelp Incubation (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ADTree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Yelp People (PART)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Twitter Sick (J48)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68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sick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morning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friend and I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food poisoning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368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food poisoning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days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 and my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stomachache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368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stomach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week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party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nausea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87699" y="15201900"/>
            <a:ext cx="5486400" cy="2470265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50800" dist="63500" dir="27000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07" name="Group 206"/>
          <p:cNvGrpSpPr/>
          <p:nvPr/>
        </p:nvGrpSpPr>
        <p:grpSpPr>
          <a:xfrm>
            <a:off x="775119" y="17014920"/>
            <a:ext cx="4699040" cy="799322"/>
            <a:chOff x="644941" y="17892339"/>
            <a:chExt cx="4456645" cy="758090"/>
          </a:xfrm>
        </p:grpSpPr>
        <p:pic>
          <p:nvPicPr>
            <p:cNvPr id="56" name="Picture 55" descr="Screen Shot 2014-05-01 at 2.33.08 P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41" y="17892339"/>
              <a:ext cx="4456645" cy="758090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Rounded Rectangle 58"/>
            <p:cNvSpPr/>
            <p:nvPr/>
          </p:nvSpPr>
          <p:spPr>
            <a:xfrm>
              <a:off x="1887902" y="18263665"/>
              <a:ext cx="477021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642843" y="18124210"/>
              <a:ext cx="929580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893493" y="17983399"/>
              <a:ext cx="358393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ounded Rectangle 204"/>
            <p:cNvSpPr/>
            <p:nvPr/>
          </p:nvSpPr>
          <p:spPr>
            <a:xfrm>
              <a:off x="1152874" y="18124210"/>
              <a:ext cx="961643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" name="Straight Arrow Connector 13"/>
          <p:cNvCxnSpPr>
            <a:stCxn id="205" idx="2"/>
          </p:cNvCxnSpPr>
          <p:nvPr/>
        </p:nvCxnSpPr>
        <p:spPr>
          <a:xfrm>
            <a:off x="1817651" y="17407872"/>
            <a:ext cx="807751" cy="873292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786676" y="17406442"/>
            <a:ext cx="0" cy="874722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2368580" y="16806594"/>
            <a:ext cx="0" cy="588142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235253" y="16806594"/>
            <a:ext cx="0" cy="310169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788887" y="19246983"/>
            <a:ext cx="4680316" cy="1578733"/>
            <a:chOff x="639985" y="19088100"/>
            <a:chExt cx="4680316" cy="1578733"/>
          </a:xfrm>
        </p:grpSpPr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9985" y="19088100"/>
              <a:ext cx="4680316" cy="1578733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2" name="Rounded Rectangle 121"/>
            <p:cNvSpPr/>
            <p:nvPr/>
          </p:nvSpPr>
          <p:spPr>
            <a:xfrm>
              <a:off x="4064810" y="19132304"/>
              <a:ext cx="1186563" cy="48463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2893336" y="20191444"/>
              <a:ext cx="747693" cy="14081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238595" y="19963664"/>
              <a:ext cx="487224" cy="15489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Rounded Rectangle 205"/>
            <p:cNvSpPr/>
            <p:nvPr/>
          </p:nvSpPr>
          <p:spPr>
            <a:xfrm>
              <a:off x="707741" y="19133036"/>
              <a:ext cx="3225731" cy="267856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38" name="Straight Arrow Connector 137"/>
          <p:cNvCxnSpPr/>
          <p:nvPr/>
        </p:nvCxnSpPr>
        <p:spPr>
          <a:xfrm>
            <a:off x="3826328" y="20277439"/>
            <a:ext cx="0" cy="865084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3089940" y="20491138"/>
            <a:ext cx="10936" cy="651385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4341087" y="18804384"/>
            <a:ext cx="0" cy="487536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endCxn id="24" idx="2"/>
          </p:cNvCxnSpPr>
          <p:nvPr/>
        </p:nvCxnSpPr>
        <p:spPr>
          <a:xfrm flipV="1">
            <a:off x="2918431" y="18804384"/>
            <a:ext cx="0" cy="487535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8" name="Group 247"/>
          <p:cNvGrpSpPr/>
          <p:nvPr/>
        </p:nvGrpSpPr>
        <p:grpSpPr>
          <a:xfrm>
            <a:off x="26631900" y="11530317"/>
            <a:ext cx="5730849" cy="1385583"/>
            <a:chOff x="26990711" y="11329495"/>
            <a:chExt cx="5372038" cy="1298831"/>
          </a:xfrm>
        </p:grpSpPr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990711" y="11329495"/>
              <a:ext cx="5372038" cy="1298831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2" name="Rounded Rectangle 201"/>
            <p:cNvSpPr/>
            <p:nvPr/>
          </p:nvSpPr>
          <p:spPr>
            <a:xfrm>
              <a:off x="29350377" y="11720375"/>
              <a:ext cx="1461582" cy="179525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ounded Rectangle 202"/>
            <p:cNvSpPr/>
            <p:nvPr/>
          </p:nvSpPr>
          <p:spPr>
            <a:xfrm>
              <a:off x="29299577" y="12044035"/>
              <a:ext cx="597746" cy="165745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Rounded Rectangle 203"/>
            <p:cNvSpPr/>
            <p:nvPr/>
          </p:nvSpPr>
          <p:spPr>
            <a:xfrm>
              <a:off x="30168698" y="12046575"/>
              <a:ext cx="1892807" cy="163205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29563736" y="12214065"/>
              <a:ext cx="780623" cy="156601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27512604" y="6793611"/>
            <a:ext cx="4860504" cy="2769489"/>
            <a:chOff x="16460986" y="2490686"/>
            <a:chExt cx="11923425" cy="6793903"/>
          </a:xfrm>
        </p:grpSpPr>
        <p:pic>
          <p:nvPicPr>
            <p:cNvPr id="249" name="Picture 248" descr="Screen Shot 2014-05-07 at 8.20.30 PM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" t="4983" r="3720" b="7319"/>
            <a:stretch/>
          </p:blipFill>
          <p:spPr>
            <a:xfrm>
              <a:off x="16460986" y="2490686"/>
              <a:ext cx="11923425" cy="67939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0" name="Picture 249" descr="Screen Shot 2014-05-07 at 8.20.51 PM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9500" y="5448300"/>
              <a:ext cx="7015357" cy="2182555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50800" dist="63500" dir="27000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1" name="5-Point Star 250"/>
            <p:cNvSpPr/>
            <p:nvPr/>
          </p:nvSpPr>
          <p:spPr>
            <a:xfrm>
              <a:off x="22120332" y="7734300"/>
              <a:ext cx="472968" cy="457200"/>
            </a:xfrm>
            <a:prstGeom prst="star5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4579</TotalTime>
  <Words>592</Words>
  <Application>Microsoft Macintosh PowerPoint</Application>
  <PresentationFormat>Custom</PresentationFormat>
  <Paragraphs>106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Garamond</vt:lpstr>
      <vt:lpstr>Trebuchet MS</vt:lpstr>
      <vt:lpstr>Wingdings</vt:lpstr>
      <vt:lpstr>Office Theme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Herzig</dc:creator>
  <cp:lastModifiedBy>Fotis Psallidas</cp:lastModifiedBy>
  <cp:revision>172</cp:revision>
  <dcterms:created xsi:type="dcterms:W3CDTF">2009-11-11T19:32:09Z</dcterms:created>
  <dcterms:modified xsi:type="dcterms:W3CDTF">2019-10-06T17:56:07Z</dcterms:modified>
</cp:coreProperties>
</file>