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327" r:id="rId3"/>
    <p:sldId id="329" r:id="rId4"/>
    <p:sldId id="330" r:id="rId5"/>
    <p:sldId id="406" r:id="rId6"/>
    <p:sldId id="299" r:id="rId7"/>
    <p:sldId id="300" r:id="rId8"/>
    <p:sldId id="363" r:id="rId9"/>
    <p:sldId id="407" r:id="rId10"/>
    <p:sldId id="373" r:id="rId11"/>
    <p:sldId id="265" r:id="rId12"/>
    <p:sldId id="288" r:id="rId13"/>
    <p:sldId id="273" r:id="rId14"/>
    <p:sldId id="403" r:id="rId15"/>
    <p:sldId id="276" r:id="rId16"/>
    <p:sldId id="277" r:id="rId17"/>
    <p:sldId id="278" r:id="rId18"/>
    <p:sldId id="380" r:id="rId19"/>
    <p:sldId id="381" r:id="rId20"/>
    <p:sldId id="284" r:id="rId21"/>
    <p:sldId id="353" r:id="rId22"/>
    <p:sldId id="374" r:id="rId23"/>
    <p:sldId id="292" r:id="rId24"/>
    <p:sldId id="305" r:id="rId25"/>
    <p:sldId id="308" r:id="rId26"/>
    <p:sldId id="309" r:id="rId27"/>
    <p:sldId id="310" r:id="rId28"/>
    <p:sldId id="312" r:id="rId29"/>
    <p:sldId id="388" r:id="rId30"/>
    <p:sldId id="385" r:id="rId31"/>
    <p:sldId id="313" r:id="rId32"/>
    <p:sldId id="354" r:id="rId33"/>
    <p:sldId id="317" r:id="rId34"/>
    <p:sldId id="375" r:id="rId35"/>
    <p:sldId id="350" r:id="rId36"/>
    <p:sldId id="337" r:id="rId37"/>
    <p:sldId id="339" r:id="rId38"/>
    <p:sldId id="376" r:id="rId39"/>
    <p:sldId id="369" r:id="rId40"/>
    <p:sldId id="387" r:id="rId41"/>
    <p:sldId id="340" r:id="rId42"/>
    <p:sldId id="342" r:id="rId43"/>
    <p:sldId id="343" r:id="rId44"/>
    <p:sldId id="389" r:id="rId45"/>
    <p:sldId id="258" r:id="rId46"/>
    <p:sldId id="383" r:id="rId47"/>
    <p:sldId id="297" r:id="rId48"/>
    <p:sldId id="386" r:id="rId49"/>
    <p:sldId id="290" r:id="rId50"/>
    <p:sldId id="322" r:id="rId51"/>
    <p:sldId id="395" r:id="rId52"/>
    <p:sldId id="377" r:id="rId53"/>
    <p:sldId id="365" r:id="rId54"/>
    <p:sldId id="367" r:id="rId55"/>
    <p:sldId id="368" r:id="rId56"/>
    <p:sldId id="364" r:id="rId57"/>
    <p:sldId id="405" r:id="rId58"/>
    <p:sldId id="400" r:id="rId59"/>
    <p:sldId id="401" r:id="rId60"/>
    <p:sldId id="402" r:id="rId61"/>
    <p:sldId id="393" r:id="rId62"/>
    <p:sldId id="399" r:id="rId63"/>
    <p:sldId id="391" r:id="rId64"/>
    <p:sldId id="392" r:id="rId65"/>
    <p:sldId id="397" r:id="rId66"/>
    <p:sldId id="398" r:id="rId67"/>
    <p:sldId id="404" r:id="rId68"/>
    <p:sldId id="379" r:id="rId69"/>
    <p:sldId id="396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8" autoAdjust="0"/>
    <p:restoredTop sz="83333" autoAdjust="0"/>
  </p:normalViewPr>
  <p:slideViewPr>
    <p:cSldViewPr snapToGrid="0">
      <p:cViewPr varScale="1">
        <p:scale>
          <a:sx n="78" d="100"/>
          <a:sy n="78" d="100"/>
        </p:scale>
        <p:origin x="11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92024033409257"/>
          <c:y val="0.0198879200017646"/>
          <c:w val="0.844868394808052"/>
          <c:h val="0.738068035773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P0: No branches 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18.5</c:v>
                </c:pt>
                <c:pt idx="1">
                  <c:v>18.5</c:v>
                </c:pt>
                <c:pt idx="2">
                  <c:v>18.5</c:v>
                </c:pt>
                <c:pt idx="3">
                  <c:v>18.5</c:v>
                </c:pt>
                <c:pt idx="4">
                  <c:v>18.5</c:v>
                </c:pt>
                <c:pt idx="5">
                  <c:v>18.5</c:v>
                </c:pt>
                <c:pt idx="6">
                  <c:v>18.5</c:v>
                </c:pt>
                <c:pt idx="7">
                  <c:v>18.5</c:v>
                </c:pt>
                <c:pt idx="8">
                  <c:v>18.5</c:v>
                </c:pt>
                <c:pt idx="9">
                  <c:v>18.5</c:v>
                </c:pt>
                <c:pt idx="10">
                  <c:v>18.5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07-4D19-83B9-8B1A307B01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P1: 1 branch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10.0</c:v>
                </c:pt>
                <c:pt idx="1">
                  <c:v>12.5</c:v>
                </c:pt>
                <c:pt idx="2">
                  <c:v>15.0</c:v>
                </c:pt>
                <c:pt idx="3">
                  <c:v>18.5</c:v>
                </c:pt>
                <c:pt idx="4">
                  <c:v>19.0</c:v>
                </c:pt>
                <c:pt idx="5">
                  <c:v>19.0</c:v>
                </c:pt>
                <c:pt idx="6">
                  <c:v>19.2</c:v>
                </c:pt>
                <c:pt idx="7">
                  <c:v>19.2</c:v>
                </c:pt>
                <c:pt idx="8">
                  <c:v>19.2</c:v>
                </c:pt>
                <c:pt idx="9">
                  <c:v>19.2</c:v>
                </c:pt>
                <c:pt idx="10">
                  <c:v>19.2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407-4D19-83B9-8B1A307B01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P2: 2 branches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10.0</c:v>
                </c:pt>
                <c:pt idx="1">
                  <c:v>12.0</c:v>
                </c:pt>
                <c:pt idx="2">
                  <c:v>14.2</c:v>
                </c:pt>
                <c:pt idx="3">
                  <c:v>18.0</c:v>
                </c:pt>
                <c:pt idx="4">
                  <c:v>20.0</c:v>
                </c:pt>
                <c:pt idx="5">
                  <c:v>22.0</c:v>
                </c:pt>
                <c:pt idx="6">
                  <c:v>22.0</c:v>
                </c:pt>
                <c:pt idx="7">
                  <c:v>22.0</c:v>
                </c:pt>
                <c:pt idx="8">
                  <c:v>22.0</c:v>
                </c:pt>
                <c:pt idx="9">
                  <c:v>22.0</c:v>
                </c:pt>
                <c:pt idx="10">
                  <c:v>21.7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407-4D19-83B9-8B1A307B01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P3: 3 branches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5.0</c:v>
                </c:pt>
                <c:pt idx="1">
                  <c:v>15.0</c:v>
                </c:pt>
                <c:pt idx="2">
                  <c:v>17.5</c:v>
                </c:pt>
                <c:pt idx="3">
                  <c:v>22.0</c:v>
                </c:pt>
                <c:pt idx="4">
                  <c:v>24.0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25.0</c:v>
                </c:pt>
                <c:pt idx="10">
                  <c:v>24.8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407-4D19-83B9-8B1A307B0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016624"/>
        <c:axId val="-2134650864"/>
      </c:lineChart>
      <c:catAx>
        <c:axId val="-2052016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aseline="0" dirty="0">
                    <a:latin typeface="Gill Sans MT" panose="020B0502020104020203" pitchFamily="34" charset="0"/>
                  </a:rPr>
                  <a:t>Individual Selectivity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134650864"/>
        <c:crosses val="autoZero"/>
        <c:auto val="1"/>
        <c:lblAlgn val="ctr"/>
        <c:lblOffset val="100"/>
        <c:noMultiLvlLbl val="0"/>
      </c:catAx>
      <c:valAx>
        <c:axId val="-2134650864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700" b="1" baseline="0" dirty="0">
                    <a:latin typeface="Gill Sans MT" panose="020B0502020104020203" pitchFamily="34" charset="0"/>
                  </a:rPr>
                  <a:t>Time (</a:t>
                </a:r>
                <a:r>
                  <a:rPr lang="en-US" sz="1700" b="1" baseline="0" dirty="0" err="1">
                    <a:latin typeface="Gill Sans MT" panose="020B0502020104020203" pitchFamily="34" charset="0"/>
                  </a:rPr>
                  <a:t>ms</a:t>
                </a:r>
                <a:r>
                  <a:rPr lang="en-US" sz="1700" b="1" baseline="0" dirty="0">
                    <a:latin typeface="Gill Sans MT" panose="020B0502020104020203" pitchFamily="34" charset="0"/>
                  </a:rPr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5201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898860958244873"/>
          <c:w val="1.0"/>
          <c:h val="0.0868465598256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33786054963"/>
          <c:y val="0.0587139285527403"/>
          <c:w val="0.860266198063074"/>
          <c:h val="0.713922361928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P0: No branches 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11.8</c:v>
                </c:pt>
                <c:pt idx="1">
                  <c:v>11.8</c:v>
                </c:pt>
                <c:pt idx="2">
                  <c:v>11.8</c:v>
                </c:pt>
                <c:pt idx="3">
                  <c:v>11.8</c:v>
                </c:pt>
                <c:pt idx="4">
                  <c:v>11.8</c:v>
                </c:pt>
                <c:pt idx="5">
                  <c:v>11.8</c:v>
                </c:pt>
                <c:pt idx="6">
                  <c:v>11.8</c:v>
                </c:pt>
                <c:pt idx="7">
                  <c:v>11.8</c:v>
                </c:pt>
                <c:pt idx="8">
                  <c:v>11.8</c:v>
                </c:pt>
                <c:pt idx="9">
                  <c:v>11.8</c:v>
                </c:pt>
                <c:pt idx="10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28-42B2-8ABB-5717F7D988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P1: 1 branch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6.2</c:v>
                </c:pt>
                <c:pt idx="1">
                  <c:v>8.200000000000001</c:v>
                </c:pt>
                <c:pt idx="2">
                  <c:v>11.0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  <c:pt idx="8">
                  <c:v>12.5</c:v>
                </c:pt>
                <c:pt idx="9">
                  <c:v>12.5</c:v>
                </c:pt>
                <c:pt idx="10">
                  <c:v>12.5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28-42B2-8ABB-5717F7D988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P2: 2 branches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6.2</c:v>
                </c:pt>
                <c:pt idx="1">
                  <c:v>7.8</c:v>
                </c:pt>
                <c:pt idx="2">
                  <c:v>9.8</c:v>
                </c:pt>
                <c:pt idx="3">
                  <c:v>12.5</c:v>
                </c:pt>
                <c:pt idx="4">
                  <c:v>13.8</c:v>
                </c:pt>
                <c:pt idx="5">
                  <c:v>14.5</c:v>
                </c:pt>
                <c:pt idx="6">
                  <c:v>14.5</c:v>
                </c:pt>
                <c:pt idx="7">
                  <c:v>14.5</c:v>
                </c:pt>
                <c:pt idx="8">
                  <c:v>14.5</c:v>
                </c:pt>
                <c:pt idx="9">
                  <c:v>14.5</c:v>
                </c:pt>
                <c:pt idx="10">
                  <c:v>14.5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028-42B2-8ABB-5717F7D988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P3: 3 branches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4.0</c:v>
                </c:pt>
                <c:pt idx="1">
                  <c:v>9.5</c:v>
                </c:pt>
                <c:pt idx="2">
                  <c:v>12.0</c:v>
                </c:pt>
                <c:pt idx="3">
                  <c:v>14.8</c:v>
                </c:pt>
                <c:pt idx="4">
                  <c:v>16.0</c:v>
                </c:pt>
                <c:pt idx="5">
                  <c:v>16.0</c:v>
                </c:pt>
                <c:pt idx="6">
                  <c:v>16.0</c:v>
                </c:pt>
                <c:pt idx="7">
                  <c:v>16.0</c:v>
                </c:pt>
                <c:pt idx="8">
                  <c:v>16.0</c:v>
                </c:pt>
                <c:pt idx="9">
                  <c:v>16.0</c:v>
                </c:pt>
                <c:pt idx="10">
                  <c:v>16.0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028-42B2-8ABB-5717F7D98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431648"/>
        <c:axId val="2128459952"/>
      </c:lineChart>
      <c:catAx>
        <c:axId val="2128431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z="1500" baseline="0" dirty="0">
                    <a:latin typeface="Gill Sans MT" panose="020B0502020104020203" pitchFamily="34" charset="0"/>
                  </a:rPr>
                  <a:t>Individual Selectivity</a:t>
                </a:r>
              </a:p>
            </c:rich>
          </c:tx>
          <c:layout>
            <c:manualLayout>
              <c:xMode val="edge"/>
              <c:yMode val="edge"/>
              <c:x val="0.387586762036496"/>
              <c:y val="0.8496845719059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2128459952"/>
        <c:crosses val="autoZero"/>
        <c:auto val="1"/>
        <c:lblAlgn val="ctr"/>
        <c:lblOffset val="100"/>
        <c:noMultiLvlLbl val="0"/>
      </c:catAx>
      <c:valAx>
        <c:axId val="212845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700" b="1" baseline="0" dirty="0"/>
                  <a:t>Estimated Memory Requests (M)</a:t>
                </a:r>
              </a:p>
            </c:rich>
          </c:tx>
          <c:layout>
            <c:manualLayout>
              <c:xMode val="edge"/>
              <c:yMode val="edge"/>
              <c:x val="0.018228741841379"/>
              <c:y val="0.137634813286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21284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0.07096</cdr:x>
      <cdr:y>0.82127</cdr:y>
    </cdr:from>
    <cdr:to>
      <cdr:x>0.22711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5519" y="420176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15786-F52E-46BA-B51F-94A366F392E6}" type="datetimeFigureOut">
              <a:rPr lang="en-US" smtClean="0"/>
              <a:pPr/>
              <a:t>8/20/16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ED8F3-CB94-4DDA-9876-D8FC4B2FD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1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6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1" name="Shape 10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2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9" name="Shape 1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76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2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5" name="Shape 1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238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5" name="Shape 1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2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 dirty="0"/>
          </a:p>
        </p:txBody>
      </p:sp>
    </p:spTree>
    <p:extLst>
      <p:ext uri="{BB962C8B-B14F-4D97-AF65-F5344CB8AC3E}">
        <p14:creationId xmlns:p14="http://schemas.microsoft.com/office/powerpoint/2010/main" val="4286273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478221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3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lake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storage repository that holds a vast amount of raw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its native format until it is needed. While a hierarchical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warehouse stores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files or folders, 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lake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uses a flat architecture to store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6B8C-FDE1-436F-B352-F091D240C0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22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LZSS </a:t>
            </a:r>
            <a:r>
              <a:rPr lang="en-US" sz="2800" dirty="0"/>
              <a:t>minor extension to LZ77--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6B8C-FDE1-436F-B352-F091D240C0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50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6B8C-FDE1-436F-B352-F091D240C0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84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1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6B8C-FDE1-436F-B352-F091D240C0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6B8C-FDE1-436F-B352-F091D240C0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6B8C-FDE1-436F-B352-F091D240C0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3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6B8C-FDE1-436F-B352-F091D240C0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07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821E7-A993-4A8F-B281-C7F7431220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04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dirty="0"/>
              <a:t>Decompression</a:t>
            </a:r>
            <a:r>
              <a:rPr lang="en-US" baseline="0" dirty="0"/>
              <a:t> speed vs Compression ratio</a:t>
            </a:r>
          </a:p>
          <a:p>
            <a:pPr marL="228600" indent="-228600">
              <a:buNone/>
            </a:pPr>
            <a:r>
              <a:rPr lang="en-US" baseline="0" dirty="0"/>
              <a:t>CPU indicated use 24 threads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Two encoding (more</a:t>
            </a:r>
            <a:r>
              <a:rPr lang="en-US" baseline="0" dirty="0"/>
              <a:t> details in the thesis)</a:t>
            </a:r>
          </a:p>
          <a:p>
            <a:pPr marL="228600" indent="-228600">
              <a:buAutoNum type="arabicPeriod"/>
            </a:pPr>
            <a:r>
              <a:rPr lang="en-US" baseline="0" dirty="0"/>
              <a:t>Bit-level perf. + energy consumption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Byte-level: </a:t>
            </a:r>
            <a:r>
              <a:rPr lang="en-US" baseline="0" dirty="0" err="1"/>
              <a:t>Gompresso</a:t>
            </a:r>
            <a:r>
              <a:rPr lang="en-US" baseline="0" dirty="0"/>
              <a:t>/Byte (limited by PCI/E) 1.5X faster than LZ4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2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6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201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66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6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9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821E7-A993-4A8F-B281-C7F7431220C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86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821E7-A993-4A8F-B281-C7F7431220C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13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22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54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85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90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 dirty="0"/>
          </a:p>
        </p:txBody>
      </p:sp>
      <p:sp>
        <p:nvSpPr>
          <p:cNvPr id="1135" name="Shape 1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1228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59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5122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2799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6268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1970, Edgar F.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Oxford-educated mathematician working at the IBM San Jose Research Lab, published a paper showing how information stored in large databases could be accessed without knowing how the information was structured or where it resided in the database.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698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3022851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6B8C-FDE1-436F-B352-F091D240C0F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5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6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1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D8F3-CB94-4DDA-9876-D8FC4B2FD3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D67E-CE4D-4AF5-BBF5-07BC9A54992F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18D8-A292-4043-8E09-68BED8928BF8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9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4D03-F72A-4C38-A6F5-F536A8F9C787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9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08" name="Shape 1008"/>
          <p:cNvSpPr txBox="1">
            <a:spLocks noGrp="1"/>
          </p:cNvSpPr>
          <p:nvPr>
            <p:ph type="sldNum" idx="12"/>
          </p:nvPr>
        </p:nvSpPr>
        <p:spPr>
          <a:xfrm>
            <a:off x="11409043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 sz="1700" baseline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‹#›</a:t>
            </a:fld>
            <a:endParaRPr lang="en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27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824-7933-4A06-A7DB-309E871BD756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5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D2B-2E1D-4257-B958-31097D8DC856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52A-0EAD-4FDE-AEB8-E2564D626187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7A1E-FBC3-4575-A5B5-5F076ECA306D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BF70-6C44-4ACE-85DB-6A51DC375872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B25-4BE8-49BA-B3D3-5669964F3213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0CF6-0DCA-4CE9-92CF-D5BAB8208997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2A4-EC16-4F1F-9158-19C14B9E2BFD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A049-1778-4FE9-9B66-8DDF8A3E7CBA}" type="datetime1">
              <a:rPr lang="en-US" smtClean="0"/>
              <a:pPr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E457-A514-48C8-8161-90D30CB8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link.springer.com/journal/77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hyperlink" Target="http://dl.acm.org/citation.cfm?doid=974750.974755" TargetMode="Externa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306437913000732" TargetMode="External"/><Relationship Id="rId4" Type="http://schemas.openxmlformats.org/officeDocument/2006/relationships/hyperlink" Target="http://dl.acm.org/citation.cfm?id=253637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gif"/><Relationship Id="rId1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29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microsoft.com/office/2007/relationships/hdphoto" Target="../media/hdphoto5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microsoft.com/office/2007/relationships/hdphoto" Target="../media/hdphoto6.wdp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jpe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3211" y="1201471"/>
            <a:ext cx="12183291" cy="186363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accent5"/>
                </a:solidFill>
                <a:latin typeface="Playfair Display" pitchFamily="50" charset="0"/>
              </a:rPr>
              <a:t>GPU-Acceleration of In-Memory Data Analytics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74028"/>
            <a:ext cx="10593850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otham Black" panose="02000603040000020004" pitchFamily="2" charset="0"/>
              </a:rPr>
              <a:t>Evangelia Sitaridi, </a:t>
            </a:r>
            <a:r>
              <a:rPr lang="en-US" sz="3600" i="1" dirty="0">
                <a:latin typeface="Gotham Black" panose="02000603040000020004" pitchFamily="2" charset="0"/>
              </a:rPr>
              <a:t>Thesis Defense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otham Black" panose="02000603040000020004" pitchFamily="2" charset="0"/>
              </a:rPr>
              <a:t>Columbia University </a:t>
            </a:r>
          </a:p>
        </p:txBody>
      </p:sp>
      <p:sp>
        <p:nvSpPr>
          <p:cNvPr id="7" name="Shape 89"/>
          <p:cNvSpPr/>
          <p:nvPr/>
        </p:nvSpPr>
        <p:spPr>
          <a:xfrm>
            <a:off x="10616858" y="5696154"/>
            <a:ext cx="1192530" cy="1058367"/>
          </a:xfrm>
          <a:prstGeom prst="rect">
            <a:avLst/>
          </a:prstGeom>
          <a:blipFill rotWithShape="1">
            <a:blip r:embed="rId3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Screenshot 2015-12-07 19.12.50.png"/>
          <p:cNvPicPr>
            <a:picLocks noChangeAspect="1"/>
          </p:cNvPicPr>
          <p:nvPr/>
        </p:nvPicPr>
        <p:blipFill>
          <a:blip r:embed="rId4" cstate="print">
            <a:lum bright="-3000" contrast="13000"/>
          </a:blip>
          <a:stretch>
            <a:fillRect/>
          </a:stretch>
        </p:blipFill>
        <p:spPr>
          <a:xfrm>
            <a:off x="132742" y="5981396"/>
            <a:ext cx="2171429" cy="6666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70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059" y="0"/>
            <a:ext cx="12784183" cy="1104181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Thesis Contribution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pPr/>
              <a:t>10</a:t>
            </a:fld>
            <a:endParaRPr lang="en-US" sz="17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5639" y="1025804"/>
            <a:ext cx="12372122" cy="5832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Rethink for GPU data processing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Data layout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Query execution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Cost models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Algorithmic evaluation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Parallelism model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String matching </a:t>
            </a:r>
            <a:r>
              <a:rPr lang="en-US" sz="2400" dirty="0">
                <a:latin typeface="Gill Sans MT" panose="020B0502020104020203" pitchFamily="34" charset="0"/>
              </a:rPr>
              <a:t>(VLDB Journal &amp; 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2016)  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(4)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Sub-string matching: </a:t>
            </a:r>
            <a:r>
              <a:rPr lang="en-US" sz="2000" b="1" dirty="0">
                <a:latin typeface="Gill Sans MT" panose="020B0502020104020203" pitchFamily="34" charset="0"/>
              </a:rPr>
              <a:t>3X</a:t>
            </a:r>
            <a:r>
              <a:rPr lang="en-US" sz="2000" dirty="0">
                <a:latin typeface="Gill Sans MT" panose="020B0502020104020203" pitchFamily="34" charset="0"/>
              </a:rPr>
              <a:t> speed-up &amp;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energy savings  against parallel state-of-the-art CPU libraries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Regex matching: 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  (Haswell) -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(Intel Xeon Phi) against scalar code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Massively parallel decompression (ICPP 2016) – </a:t>
            </a:r>
            <a:r>
              <a:rPr lang="en-US" sz="2400" i="1" dirty="0">
                <a:latin typeface="Gill Sans MT" panose="020B0502020104020203" pitchFamily="34" charset="0"/>
              </a:rPr>
              <a:t>In collaboration with IBM </a:t>
            </a:r>
            <a:r>
              <a:rPr lang="en-US" sz="2400" i="1" dirty="0" err="1">
                <a:latin typeface="Gill Sans MT" panose="020B0502020104020203" pitchFamily="34" charset="0"/>
              </a:rPr>
              <a:t>Almaden</a:t>
            </a:r>
            <a:r>
              <a:rPr lang="en-US" sz="2400" i="1" dirty="0">
                <a:latin typeface="Gill Sans MT" panose="020B0502020104020203" pitchFamily="34" charset="0"/>
              </a:rPr>
              <a:t> &amp; Watson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speed-ups &amp; </a:t>
            </a:r>
            <a:r>
              <a:rPr lang="en-US" sz="2000" b="1" dirty="0">
                <a:latin typeface="Gill Sans MT" panose="020B0502020104020203" pitchFamily="34" charset="0"/>
              </a:rPr>
              <a:t>1.2X</a:t>
            </a:r>
            <a:r>
              <a:rPr lang="en-US" sz="2000" dirty="0">
                <a:latin typeface="Gill Sans MT" panose="020B0502020104020203" pitchFamily="34" charset="0"/>
              </a:rPr>
              <a:t> energy savings against multi-core state-of-the-art CPU libraries </a:t>
            </a:r>
            <a:r>
              <a:rPr lang="en-US" sz="2000" b="1" dirty="0">
                <a:latin typeface="Gill Sans MT" panose="020B0502020104020203" pitchFamily="34" charset="0"/>
              </a:rPr>
              <a:t>(4)</a:t>
            </a:r>
            <a:r>
              <a:rPr lang="en-US" sz="2000" dirty="0">
                <a:latin typeface="Gill Sans MT" panose="020B0502020104020203" pitchFamily="34" charset="0"/>
              </a:rPr>
              <a:t> ,</a:t>
            </a:r>
            <a:r>
              <a:rPr lang="en-US" sz="2000" b="1" dirty="0">
                <a:latin typeface="Gill Sans MT" panose="020B0502020104020203" pitchFamily="34" charset="0"/>
              </a:rPr>
              <a:t> (5)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Conjunctive selection predicate optimization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2013) </a:t>
            </a:r>
            <a:r>
              <a:rPr lang="en-US" sz="2400" b="1" dirty="0">
                <a:latin typeface="Gill Sans MT" panose="020B0502020104020203" pitchFamily="34" charset="0"/>
              </a:rPr>
              <a:t>(2), (3)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speed-ups against multi-core CPU implementations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Grouped aggregation in shared memory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2012)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10X </a:t>
            </a:r>
            <a:r>
              <a:rPr lang="en-US" sz="2000" dirty="0">
                <a:latin typeface="Gill Sans MT" panose="020B0502020104020203" pitchFamily="34" charset="0"/>
              </a:rPr>
              <a:t>speed-ups vs baseline layout</a:t>
            </a: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05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75" y="-1305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Text Query Applications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475" y="1204226"/>
            <a:ext cx="109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ACGTACCTGATCGTAGGATCCCAAGTACATCATTTC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72654" y="194735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ill Sans MT" panose="020B0502020104020203" pitchFamily="34" charset="0"/>
              </a:rPr>
              <a:t>Input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5083" y="1799696"/>
            <a:ext cx="1120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ACC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6970" y="2333610"/>
            <a:ext cx="16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ill Sans MT" panose="020B0502020104020203" pitchFamily="34" charset="0"/>
              </a:rPr>
              <a:t>Search Pattern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2420" y="2264974"/>
            <a:ext cx="3557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GENOMIC DATA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06977"/>
              </p:ext>
            </p:extLst>
          </p:nvPr>
        </p:nvGraphicFramePr>
        <p:xfrm>
          <a:off x="400294" y="3413205"/>
          <a:ext cx="5949204" cy="2088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59847">
                  <a:extLst>
                    <a:ext uri="{9D8B030D-6E8A-4147-A177-3AD203B41FA5}">
                      <a16:colId xmlns="" xmlns:a16="http://schemas.microsoft.com/office/drawing/2014/main" val="4089889204"/>
                    </a:ext>
                  </a:extLst>
                </a:gridCol>
                <a:gridCol w="4789357">
                  <a:extLst>
                    <a:ext uri="{9D8B030D-6E8A-4147-A177-3AD203B41FA5}">
                      <a16:colId xmlns="" xmlns:a16="http://schemas.microsoft.com/office/drawing/2014/main" val="1614212767"/>
                    </a:ext>
                  </a:extLst>
                </a:gridCol>
              </a:tblGrid>
              <a:tr h="348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5030462"/>
                  </a:ext>
                </a:extLst>
              </a:tr>
              <a:tr h="348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itchFamily="34" charset="0"/>
                        </a:rPr>
                        <a:t>“</a:t>
                      </a:r>
                      <a:r>
                        <a:rPr lang="it-IT" sz="1600" dirty="0">
                          <a:latin typeface="Gill Sans MT" pitchFamily="34" charset="0"/>
                        </a:rPr>
                        <a:t>9 Front St, Washington DC,</a:t>
                      </a:r>
                      <a:r>
                        <a:rPr lang="it-IT" sz="1600" baseline="0" dirty="0">
                          <a:latin typeface="Gill Sans MT" pitchFamily="34" charset="0"/>
                        </a:rPr>
                        <a:t> 20001</a:t>
                      </a:r>
                      <a:r>
                        <a:rPr lang="en-US" sz="1600" kern="1200" dirty="0">
                          <a:effectLst/>
                          <a:latin typeface="Gill Sans MT" pitchFamily="34" charset="0"/>
                        </a:rPr>
                        <a:t>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3086313"/>
                  </a:ext>
                </a:extLst>
              </a:tr>
              <a:tr h="348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itchFamily="34" charset="0"/>
                        </a:rPr>
                        <a:t>“3338 A Lockport Pl #6, Margate</a:t>
                      </a:r>
                      <a:r>
                        <a:rPr lang="en-US" sz="1600" baseline="0" dirty="0">
                          <a:latin typeface="Gill Sans MT" pitchFamily="34" charset="0"/>
                        </a:rPr>
                        <a:t> City, NJ, 8402</a:t>
                      </a:r>
                      <a:r>
                        <a:rPr lang="en-US" sz="1600" dirty="0">
                          <a:latin typeface="Gill Sans MT" pitchFamily="34" charset="0"/>
                        </a:rPr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7213397"/>
                  </a:ext>
                </a:extLst>
              </a:tr>
              <a:tr h="348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itchFamily="34" charset="0"/>
                        </a:rPr>
                        <a:t>“</a:t>
                      </a:r>
                      <a:r>
                        <a:rPr lang="en-US" sz="1600" kern="1200" dirty="0">
                          <a:effectLst/>
                          <a:latin typeface="Gill Sans MT" pitchFamily="34" charset="0"/>
                        </a:rPr>
                        <a:t>18 3rd Ave, New York, NY, 10016”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291461"/>
                  </a:ext>
                </a:extLst>
              </a:tr>
              <a:tr h="348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itchFamily="34" charset="0"/>
                        </a:rPr>
                        <a:t>“88 </a:t>
                      </a:r>
                      <a:r>
                        <a:rPr lang="en-US" sz="1600" dirty="0" err="1">
                          <a:latin typeface="Gill Sans MT" pitchFamily="34" charset="0"/>
                        </a:rPr>
                        <a:t>Sw</a:t>
                      </a:r>
                      <a:r>
                        <a:rPr lang="en-US" sz="1600" dirty="0">
                          <a:latin typeface="Gill Sans MT" pitchFamily="34" charset="0"/>
                        </a:rPr>
                        <a:t> 28th </a:t>
                      </a:r>
                      <a:r>
                        <a:rPr lang="en-US" sz="1600" dirty="0" err="1">
                          <a:latin typeface="Gill Sans MT" pitchFamily="34" charset="0"/>
                        </a:rPr>
                        <a:t>Ter</a:t>
                      </a:r>
                      <a:r>
                        <a:rPr lang="en-US" sz="1600" dirty="0">
                          <a:latin typeface="Gill Sans MT" pitchFamily="34" charset="0"/>
                        </a:rPr>
                        <a:t>, Harrison,</a:t>
                      </a:r>
                      <a:r>
                        <a:rPr lang="en-US" sz="1600" baseline="0" dirty="0">
                          <a:latin typeface="Gill Sans MT" pitchFamily="34" charset="0"/>
                        </a:rPr>
                        <a:t> NJ, 7029</a:t>
                      </a:r>
                      <a:r>
                        <a:rPr lang="en-US" sz="1600" kern="1200" dirty="0">
                          <a:effectLst/>
                          <a:latin typeface="Gill Sans MT" pitchFamily="34" charset="0"/>
                        </a:rPr>
                        <a:t>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386437"/>
                  </a:ext>
                </a:extLst>
              </a:tr>
              <a:tr h="348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itchFamily="34" charset="0"/>
                        </a:rPr>
                        <a:t>“87895 Concord Rd, La Mesa, CA, 91142</a:t>
                      </a:r>
                      <a:r>
                        <a:rPr lang="en-US" sz="1600" kern="1200" dirty="0">
                          <a:effectLst/>
                          <a:latin typeface="Gill Sans MT" pitchFamily="34" charset="0"/>
                        </a:rPr>
                        <a:t>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731222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78997" y="4876932"/>
            <a:ext cx="4784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DATABASE COLUMNS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74503" y="4032952"/>
            <a:ext cx="16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ill Sans MT" panose="020B0502020104020203" pitchFamily="34" charset="0"/>
              </a:rPr>
              <a:t>Search Pattern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7135547" y="3602065"/>
            <a:ext cx="2923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Gill Sans MT" panose="020B0502020104020203" pitchFamily="34" charset="0"/>
              </a:rPr>
              <a:t>“*</a:t>
            </a:r>
            <a:r>
              <a:rPr lang="en-US" sz="2200" dirty="0">
                <a:latin typeface="Gill Sans MT" panose="020B0502020104020203" pitchFamily="34" charset="0"/>
              </a:rPr>
              <a:t>3rdAve*New York*</a:t>
            </a:r>
            <a:r>
              <a:rPr lang="en-US" sz="2200" b="1" dirty="0">
                <a:latin typeface="Gill Sans MT" panose="020B0502020104020203" pitchFamily="34" charset="0"/>
              </a:rPr>
              <a:t>”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888421" y="3748795"/>
            <a:ext cx="1024131" cy="208350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98776" y="3901075"/>
            <a:ext cx="1013777" cy="464737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943600" y="4294094"/>
            <a:ext cx="1093694" cy="1113478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11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303" y="5516807"/>
            <a:ext cx="89941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b="1" dirty="0">
                <a:latin typeface="Gill Sans MT" panose="020B0502020104020203" pitchFamily="34" charset="0"/>
              </a:rPr>
              <a:t>Q2,9,13,14,16,20 of TPC-H contain expensive LIKE predicates</a:t>
            </a:r>
          </a:p>
          <a:p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952566" y="3998259"/>
            <a:ext cx="968187" cy="717176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006355" y="4123765"/>
            <a:ext cx="977151" cy="914399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79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Optimization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9452" y="2330869"/>
            <a:ext cx="9372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layfair Display SC Black" panose="00000A00000000000000" pitchFamily="2" charset="0"/>
              </a:rPr>
              <a:t>EXECUTE STRING MATCHING ON THE GPU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" y="4287717"/>
            <a:ext cx="1826650" cy="2417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4933" y="5496258"/>
            <a:ext cx="6103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Gill Sans MT" panose="020B0502020104020203" pitchFamily="34" charset="0"/>
              </a:rPr>
              <a:t>Chapter 4/5</a:t>
            </a:r>
          </a:p>
          <a:p>
            <a:pPr algn="ctr"/>
            <a:r>
              <a:rPr lang="en-US" dirty="0">
                <a:latin typeface="Gill Sans MT" panose="020B0502020104020203" pitchFamily="34" charset="0"/>
              </a:rPr>
              <a:t>Special Issue Paper on Data Management on Modern Hardware</a:t>
            </a:r>
          </a:p>
          <a:p>
            <a:pPr algn="ctr"/>
            <a:r>
              <a:rPr lang="en-US" dirty="0">
                <a:latin typeface="Gill Sans MT" panose="020B0502020104020203" pitchFamily="34" charset="0"/>
                <a:hlinkClick r:id="rId3"/>
              </a:rPr>
              <a:t>VLDB Journal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anose="020B0502020104020203" pitchFamily="34" charset="0"/>
              </a:rPr>
              <a:pPr/>
              <a:t>12</a:t>
            </a:fld>
            <a:endParaRPr lang="en-US" sz="17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>
            <a:spLocks noGrp="1"/>
          </p:cNvSpPr>
          <p:nvPr>
            <p:ph type="title"/>
          </p:nvPr>
        </p:nvSpPr>
        <p:spPr>
          <a:xfrm>
            <a:off x="203201" y="-127000"/>
            <a:ext cx="11731624" cy="1016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00" b="1" dirty="0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GPU Limiting factor: Thread Divergence</a:t>
            </a:r>
          </a:p>
        </p:txBody>
      </p:sp>
      <p:sp>
        <p:nvSpPr>
          <p:cNvPr id="1084" name="Shape 1084"/>
          <p:cNvSpPr txBox="1">
            <a:spLocks noGrp="1"/>
          </p:cNvSpPr>
          <p:nvPr>
            <p:ph type="body" idx="1"/>
          </p:nvPr>
        </p:nvSpPr>
        <p:spPr>
          <a:xfrm>
            <a:off x="6246948" y="1396999"/>
            <a:ext cx="6400800" cy="1016001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lvl="1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Match pattern </a:t>
            </a:r>
            <a:r>
              <a:rPr lang="en" sz="2133" b="1" dirty="0">
                <a:solidFill>
                  <a:schemeClr val="dk1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AGA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Threads matching different strings</a:t>
            </a: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None/>
            </a:pPr>
            <a:endParaRPr sz="2133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None/>
            </a:pPr>
            <a:endParaRPr sz="2133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None/>
            </a:pPr>
            <a:endParaRPr sz="2133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None/>
            </a:pPr>
            <a:endParaRPr sz="2133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None/>
            </a:pPr>
            <a:endParaRPr sz="2133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cxnSp>
        <p:nvCxnSpPr>
          <p:cNvPr id="1085" name="Shape 1085"/>
          <p:cNvCxnSpPr/>
          <p:nvPr/>
        </p:nvCxnSpPr>
        <p:spPr>
          <a:xfrm rot="10800000" flipH="1">
            <a:off x="2597253" y="1664731"/>
            <a:ext cx="1727201" cy="0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086" name="Shape 1086"/>
          <p:cNvSpPr txBox="1"/>
          <p:nvPr/>
        </p:nvSpPr>
        <p:spPr>
          <a:xfrm>
            <a:off x="1" y="1224143"/>
            <a:ext cx="2417756" cy="98488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 b="1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Group / warp</a:t>
            </a:r>
          </a:p>
          <a:p>
            <a:pPr>
              <a:buClr>
                <a:srgbClr val="000000"/>
              </a:buClr>
            </a:pPr>
            <a:endParaRPr sz="1867" b="1" dirty="0">
              <a:solidFill>
                <a:srgbClr val="000000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1867" b="1" i="1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Grouped execution</a:t>
            </a:r>
          </a:p>
        </p:txBody>
      </p:sp>
      <p:sp>
        <p:nvSpPr>
          <p:cNvPr id="1087" name="Shape 1087"/>
          <p:cNvSpPr/>
          <p:nvPr/>
        </p:nvSpPr>
        <p:spPr>
          <a:xfrm rot="-5400000">
            <a:off x="1871650" y="1833880"/>
            <a:ext cx="4775197" cy="32918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Shape 1088"/>
          <p:cNvSpPr txBox="1"/>
          <p:nvPr/>
        </p:nvSpPr>
        <p:spPr>
          <a:xfrm>
            <a:off x="2133600" y="1141546"/>
            <a:ext cx="524075" cy="471924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endParaRPr lang="en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T0</a:t>
            </a:r>
          </a:p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T1</a:t>
            </a:r>
          </a:p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T2</a:t>
            </a:r>
          </a:p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T3</a:t>
            </a:r>
          </a:p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T4</a:t>
            </a:r>
          </a:p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T5</a:t>
            </a:r>
          </a:p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T6</a:t>
            </a:r>
          </a:p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T7</a:t>
            </a:r>
          </a:p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9" name="Shape 1089"/>
          <p:cNvCxnSpPr/>
          <p:nvPr/>
        </p:nvCxnSpPr>
        <p:spPr>
          <a:xfrm>
            <a:off x="2613325" y="2172732"/>
            <a:ext cx="2539999" cy="0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90" name="Shape 1090"/>
          <p:cNvCxnSpPr/>
          <p:nvPr/>
        </p:nvCxnSpPr>
        <p:spPr>
          <a:xfrm rot="10800000" flipH="1">
            <a:off x="2613324" y="2680732"/>
            <a:ext cx="2133597" cy="1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91" name="Shape 1091"/>
          <p:cNvCxnSpPr/>
          <p:nvPr/>
        </p:nvCxnSpPr>
        <p:spPr>
          <a:xfrm>
            <a:off x="2613324" y="3290332"/>
            <a:ext cx="1320797" cy="0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92" name="Shape 1092"/>
          <p:cNvCxnSpPr/>
          <p:nvPr/>
        </p:nvCxnSpPr>
        <p:spPr>
          <a:xfrm>
            <a:off x="2613324" y="3798335"/>
            <a:ext cx="3291843" cy="35557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93" name="Shape 1093"/>
          <p:cNvCxnSpPr/>
          <p:nvPr/>
        </p:nvCxnSpPr>
        <p:spPr>
          <a:xfrm rot="10800000" flipH="1">
            <a:off x="2613325" y="4407932"/>
            <a:ext cx="914399" cy="1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94" name="Shape 1094"/>
          <p:cNvCxnSpPr/>
          <p:nvPr/>
        </p:nvCxnSpPr>
        <p:spPr>
          <a:xfrm rot="10800000" flipH="1">
            <a:off x="2613325" y="5017532"/>
            <a:ext cx="1422399" cy="1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95" name="Shape 1095"/>
          <p:cNvCxnSpPr/>
          <p:nvPr/>
        </p:nvCxnSpPr>
        <p:spPr>
          <a:xfrm rot="10800000" flipH="1">
            <a:off x="2698848" y="5627127"/>
            <a:ext cx="1727201" cy="0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096" name="Shape 1096"/>
          <p:cNvSpPr txBox="1"/>
          <p:nvPr/>
        </p:nvSpPr>
        <p:spPr>
          <a:xfrm>
            <a:off x="2584078" y="1295400"/>
            <a:ext cx="3268415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CGTAGA</a:t>
            </a:r>
            <a:r>
              <a:rPr lang="en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</a:t>
            </a: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CGTACGTACCAT</a:t>
            </a:r>
          </a:p>
        </p:txBody>
      </p:sp>
      <p:sp>
        <p:nvSpPr>
          <p:cNvPr id="1097" name="Shape 1097"/>
          <p:cNvSpPr txBox="1"/>
          <p:nvPr/>
        </p:nvSpPr>
        <p:spPr>
          <a:xfrm>
            <a:off x="2533395" y="1766332"/>
            <a:ext cx="3405204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CTAAACCGAGTAA</a:t>
            </a:r>
            <a:r>
              <a:rPr lang="en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</a:t>
            </a: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CGTATG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2571562" y="2311400"/>
            <a:ext cx="3371007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ATAAGTACC</a:t>
            </a: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AACTGGTTTC</a:t>
            </a:r>
          </a:p>
        </p:txBody>
      </p:sp>
      <p:sp>
        <p:nvSpPr>
          <p:cNvPr id="1099" name="Shape 1099"/>
          <p:cNvSpPr txBox="1"/>
          <p:nvPr/>
        </p:nvSpPr>
        <p:spPr>
          <a:xfrm>
            <a:off x="2557134" y="2921000"/>
            <a:ext cx="3437265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AAAC</a:t>
            </a: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TTGGCCAATCGTACG</a:t>
            </a:r>
          </a:p>
        </p:txBody>
      </p:sp>
      <p:sp>
        <p:nvSpPr>
          <p:cNvPr id="1100" name="Shape 1100"/>
          <p:cNvSpPr txBox="1"/>
          <p:nvPr/>
        </p:nvSpPr>
        <p:spPr>
          <a:xfrm>
            <a:off x="2557518" y="3429000"/>
            <a:ext cx="3326125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ATAAGTACCACGGTTAAATCCA</a:t>
            </a:r>
          </a:p>
        </p:txBody>
      </p:sp>
      <p:sp>
        <p:nvSpPr>
          <p:cNvPr id="1101" name="Shape 1101"/>
          <p:cNvSpPr txBox="1"/>
          <p:nvPr/>
        </p:nvSpPr>
        <p:spPr>
          <a:xfrm>
            <a:off x="2561101" y="4001532"/>
            <a:ext cx="3439401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AAACCTGGGATGGCCTAA</a:t>
            </a:r>
          </a:p>
        </p:txBody>
      </p:sp>
      <p:sp>
        <p:nvSpPr>
          <p:cNvPr id="1102" name="Shape 1102"/>
          <p:cNvSpPr txBox="1"/>
          <p:nvPr/>
        </p:nvSpPr>
        <p:spPr>
          <a:xfrm>
            <a:off x="2571562" y="4546600"/>
            <a:ext cx="3405204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AGTC</a:t>
            </a:r>
            <a:r>
              <a:rPr lang="en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</a:t>
            </a: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AAACCTTGGATCGTC</a:t>
            </a:r>
          </a:p>
        </p:txBody>
      </p:sp>
      <p:sp>
        <p:nvSpPr>
          <p:cNvPr id="1103" name="Shape 1103"/>
          <p:cNvSpPr txBox="1"/>
          <p:nvPr/>
        </p:nvSpPr>
        <p:spPr>
          <a:xfrm>
            <a:off x="2571562" y="5220731"/>
            <a:ext cx="3381693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TATACC</a:t>
            </a:r>
            <a:r>
              <a:rPr lang="en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</a:t>
            </a: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GGTTCCAGTCACA</a:t>
            </a:r>
          </a:p>
        </p:txBody>
      </p:sp>
      <p:sp>
        <p:nvSpPr>
          <p:cNvPr id="1104" name="Shape 1104"/>
          <p:cNvSpPr txBox="1"/>
          <p:nvPr/>
        </p:nvSpPr>
        <p:spPr>
          <a:xfrm>
            <a:off x="5866797" y="3327400"/>
            <a:ext cx="5578800" cy="11080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lvl="1">
              <a:buClr>
                <a:srgbClr val="000000"/>
              </a:buClr>
              <a:buSzPct val="25000"/>
            </a:pPr>
            <a:r>
              <a:rPr lang="en" sz="2133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T4 no match: Slows down remaining threads!</a:t>
            </a:r>
          </a:p>
          <a:p>
            <a:pPr marL="0" lvl="1" indent="135463">
              <a:buClr>
                <a:srgbClr val="000000"/>
              </a:buClr>
            </a:pPr>
            <a:endParaRPr sz="2133" dirty="0">
              <a:solidFill>
                <a:srgbClr val="000000"/>
              </a:solidFill>
              <a:latin typeface="Gill Sans MT" panose="020B0502020104020203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105" name="Shape 1105"/>
          <p:cNvSpPr/>
          <p:nvPr/>
        </p:nvSpPr>
        <p:spPr>
          <a:xfrm>
            <a:off x="1583508" y="6107665"/>
            <a:ext cx="7863840" cy="64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667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Worse case algorithm complexity aggravated on GPUs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z="1733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13</a:t>
            </a:fld>
            <a:endParaRPr lang="en" sz="1733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0921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00" b="1" dirty="0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GPU Limiting factor: Cache Pressure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5272267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457189" indent="-457189">
              <a:lnSpc>
                <a:spcPct val="100000"/>
              </a:lnSpc>
              <a:buClr>
                <a:schemeClr val="dk1"/>
              </a:buClr>
              <a:buNone/>
            </a:pPr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None/>
            </a:pPr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Shape 1113"/>
          <p:cNvSpPr txBox="1"/>
          <p:nvPr/>
        </p:nvSpPr>
        <p:spPr>
          <a:xfrm>
            <a:off x="505097" y="1742536"/>
            <a:ext cx="5205589" cy="316751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2400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Warp size:                     32</a:t>
            </a:r>
            <a:endParaRPr sz="2400" dirty="0">
              <a:solidFill>
                <a:srgbClr val="000000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2400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Stream Multiprocessors: 15</a:t>
            </a:r>
            <a:endParaRPr sz="2400" dirty="0">
              <a:solidFill>
                <a:srgbClr val="000000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2400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#Warps in each SM</a:t>
            </a:r>
            <a:r>
              <a:rPr lang="en" sz="2400" b="1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:        </a:t>
            </a:r>
            <a:r>
              <a:rPr lang="en" sz="2400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64</a:t>
            </a:r>
          </a:p>
          <a:p>
            <a:pPr>
              <a:buClr>
                <a:srgbClr val="000000"/>
              </a:buClr>
            </a:pPr>
            <a:endParaRPr sz="2400" dirty="0">
              <a:solidFill>
                <a:srgbClr val="000000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2400" b="1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Cache footprint</a:t>
            </a:r>
            <a:r>
              <a:rPr lang="en" sz="2400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: 30720 cache lines</a:t>
            </a:r>
          </a:p>
          <a:p>
            <a:pPr>
              <a:buClr>
                <a:srgbClr val="000000"/>
              </a:buClr>
            </a:pPr>
            <a:endParaRPr sz="2400" dirty="0">
              <a:solidFill>
                <a:srgbClr val="000000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2400" dirty="0">
              <a:solidFill>
                <a:srgbClr val="000000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" sz="2400" b="1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L2 Capacity</a:t>
            </a:r>
            <a:r>
              <a:rPr lang="en" sz="2400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: 12288 cache lines</a:t>
            </a:r>
          </a:p>
        </p:txBody>
      </p:sp>
      <p:sp>
        <p:nvSpPr>
          <p:cNvPr id="1114" name="Shape 1114"/>
          <p:cNvSpPr/>
          <p:nvPr/>
        </p:nvSpPr>
        <p:spPr>
          <a:xfrm>
            <a:off x="887458" y="5712879"/>
            <a:ext cx="9418320" cy="64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667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Smaller cache size per thread than CPUs: Need improved locality!</a:t>
            </a:r>
          </a:p>
        </p:txBody>
      </p:sp>
      <p:pic>
        <p:nvPicPr>
          <p:cNvPr id="1115" name="Shape 1115"/>
          <p:cNvPicPr preferRelativeResize="0"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2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97600" y="1408953"/>
            <a:ext cx="4455889" cy="28346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16" name="Shape 1116"/>
          <p:cNvSpPr/>
          <p:nvPr/>
        </p:nvSpPr>
        <p:spPr>
          <a:xfrm>
            <a:off x="4004552" y="1708031"/>
            <a:ext cx="711199" cy="1339969"/>
          </a:xfrm>
          <a:prstGeom prst="rightBrace">
            <a:avLst>
              <a:gd name="adj1" fmla="val 8333"/>
              <a:gd name="adj2" fmla="val 47207"/>
            </a:avLst>
          </a:prstGeom>
          <a:noFill/>
          <a:ln w="349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Shape 1117"/>
          <p:cNvSpPr txBox="1"/>
          <p:nvPr/>
        </p:nvSpPr>
        <p:spPr>
          <a:xfrm>
            <a:off x="616310" y="1280065"/>
            <a:ext cx="3918165" cy="41036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 i="1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Threads matching different strings</a:t>
            </a:r>
          </a:p>
        </p:txBody>
      </p:sp>
      <p:sp>
        <p:nvSpPr>
          <p:cNvPr id="1118" name="Shape 1118"/>
          <p:cNvSpPr txBox="1"/>
          <p:nvPr/>
        </p:nvSpPr>
        <p:spPr>
          <a:xfrm>
            <a:off x="4721412" y="2084125"/>
            <a:ext cx="455283" cy="59953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2800" b="1" dirty="0">
                <a:solidFill>
                  <a:srgbClr val="000000"/>
                </a:solidFill>
                <a:latin typeface="Gill Sans MT" pitchFamily="34" charset="0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1119" name="Shape 1119"/>
          <p:cNvSpPr txBox="1"/>
          <p:nvPr/>
        </p:nvSpPr>
        <p:spPr>
          <a:xfrm>
            <a:off x="1878552" y="3781008"/>
            <a:ext cx="1252835" cy="53347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2800" b="1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&gt;&gt;</a:t>
            </a:r>
          </a:p>
        </p:txBody>
      </p:sp>
      <p:sp>
        <p:nvSpPr>
          <p:cNvPr id="1120" name="Shape 1120"/>
          <p:cNvSpPr txBox="1"/>
          <p:nvPr/>
        </p:nvSpPr>
        <p:spPr>
          <a:xfrm>
            <a:off x="6751882" y="4206042"/>
            <a:ext cx="3010169" cy="41036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 b="1" i="1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Tesla K40 architecture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14</a:t>
            </a:fld>
            <a:endParaRPr lang="en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6603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-120580" y="0"/>
            <a:ext cx="12261222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00" b="1" dirty="0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GPU Limiting factor: Boundary Overhead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508001" y="1015130"/>
            <a:ext cx="11175999" cy="5373973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3200" b="1" i="1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Segmentation</a:t>
            </a:r>
            <a:r>
              <a:rPr lang="en" sz="32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: Multiple threads match the same string</a:t>
            </a: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Improved locality</a:t>
            </a: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Reduced divergence</a:t>
            </a:r>
          </a:p>
          <a:p>
            <a:pPr marL="1523962" lvl="2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Threads coordinate and complete search when match found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None/>
            </a:pPr>
            <a:endParaRPr sz="3467" dirty="0">
              <a:solidFill>
                <a:schemeClr val="dk1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 rot="-5400000">
            <a:off x="2570476" y="1988036"/>
            <a:ext cx="2336800" cy="430784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Shape 164"/>
          <p:cNvCxnSpPr/>
          <p:nvPr/>
        </p:nvCxnSpPr>
        <p:spPr>
          <a:xfrm rot="10800000" flipH="1">
            <a:off x="1625600" y="3737468"/>
            <a:ext cx="4145277" cy="0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5" name="Shape 165"/>
          <p:cNvCxnSpPr/>
          <p:nvPr/>
        </p:nvCxnSpPr>
        <p:spPr>
          <a:xfrm rot="10800000" flipH="1">
            <a:off x="1625601" y="4903959"/>
            <a:ext cx="4165599" cy="0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66" name="Shape 166"/>
          <p:cNvSpPr txBox="1"/>
          <p:nvPr/>
        </p:nvSpPr>
        <p:spPr>
          <a:xfrm>
            <a:off x="1625600" y="3676650"/>
            <a:ext cx="3994150" cy="38459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ATAAGTAC</a:t>
            </a:r>
            <a:r>
              <a:rPr lang="en" sz="1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</a:t>
            </a:r>
            <a:r>
              <a:rPr lang="en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TACGT</a:t>
            </a:r>
            <a:r>
              <a:rPr lang="en" sz="1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lang="en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CGTAAA</a:t>
            </a:r>
            <a:r>
              <a:rPr lang="en" sz="1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lang="en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TAACGT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625600" y="4880467"/>
            <a:ext cx="4064000" cy="32829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CCAGTAC</a:t>
            </a:r>
            <a:r>
              <a:rPr lang="en" sz="1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</a:t>
            </a:r>
            <a:r>
              <a:rPr lang="en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TAATTA</a:t>
            </a:r>
            <a:r>
              <a:rPr lang="en" sz="1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</a:t>
            </a:r>
            <a:r>
              <a:rPr lang="en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TAAAGT</a:t>
            </a:r>
            <a:r>
              <a:rPr lang="en" sz="1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lang="en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GACGTAC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666931" y="3049767"/>
            <a:ext cx="3221395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T0           T1           T2           T3  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1828800" y="335456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0" name="Shape 170"/>
          <p:cNvCxnSpPr/>
          <p:nvPr/>
        </p:nvCxnSpPr>
        <p:spPr>
          <a:xfrm>
            <a:off x="2743200" y="335456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1" name="Shape 171"/>
          <p:cNvCxnSpPr/>
          <p:nvPr/>
        </p:nvCxnSpPr>
        <p:spPr>
          <a:xfrm>
            <a:off x="3556000" y="335456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2" name="Shape 172"/>
          <p:cNvCxnSpPr/>
          <p:nvPr/>
        </p:nvCxnSpPr>
        <p:spPr>
          <a:xfrm>
            <a:off x="4470400" y="3354567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3" name="Shape 173"/>
          <p:cNvCxnSpPr/>
          <p:nvPr/>
        </p:nvCxnSpPr>
        <p:spPr>
          <a:xfrm>
            <a:off x="1828800" y="4497561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4" name="Shape 174"/>
          <p:cNvCxnSpPr/>
          <p:nvPr/>
        </p:nvCxnSpPr>
        <p:spPr>
          <a:xfrm>
            <a:off x="2743200" y="4497561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5" name="Shape 175"/>
          <p:cNvCxnSpPr/>
          <p:nvPr/>
        </p:nvCxnSpPr>
        <p:spPr>
          <a:xfrm>
            <a:off x="3556000" y="4497561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6" name="Shape 176"/>
          <p:cNvCxnSpPr/>
          <p:nvPr/>
        </p:nvCxnSpPr>
        <p:spPr>
          <a:xfrm>
            <a:off x="4470400" y="4497561"/>
            <a:ext cx="0" cy="30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77" name="Shape 177"/>
          <p:cNvSpPr txBox="1"/>
          <p:nvPr/>
        </p:nvSpPr>
        <p:spPr>
          <a:xfrm>
            <a:off x="1655405" y="4229828"/>
            <a:ext cx="3221395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T4           T5           T6           T7  </a:t>
            </a:r>
          </a:p>
        </p:txBody>
      </p:sp>
      <p:sp>
        <p:nvSpPr>
          <p:cNvPr id="179" name="Shape 179"/>
          <p:cNvSpPr/>
          <p:nvPr/>
        </p:nvSpPr>
        <p:spPr>
          <a:xfrm>
            <a:off x="2595300" y="3740060"/>
            <a:ext cx="329181" cy="304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3396526" y="3751635"/>
            <a:ext cx="329181" cy="304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4353417" y="3751635"/>
            <a:ext cx="329181" cy="304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2540000" y="4903961"/>
            <a:ext cx="329181" cy="304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419675" y="4903961"/>
            <a:ext cx="329181" cy="304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287774" y="4903959"/>
            <a:ext cx="307375" cy="31896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6299200" y="3278360"/>
            <a:ext cx="3598426" cy="3693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2000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Match 3-character pattern!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15</a:t>
            </a:fld>
            <a:endParaRPr lang="en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Shape 178"/>
          <p:cNvSpPr/>
          <p:nvPr/>
        </p:nvSpPr>
        <p:spPr>
          <a:xfrm>
            <a:off x="966250" y="5890912"/>
            <a:ext cx="9509760" cy="64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2667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Detect matches spanning different segments→ Boundary overhead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6682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 txBox="1">
            <a:spLocks noGrp="1"/>
          </p:cNvSpPr>
          <p:nvPr>
            <p:ph type="title"/>
          </p:nvPr>
        </p:nvSpPr>
        <p:spPr>
          <a:xfrm>
            <a:off x="273377" y="32820"/>
            <a:ext cx="11582400" cy="772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00" b="1" dirty="0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Adapt Memory Layout: Pivoting Strings</a:t>
            </a:r>
          </a:p>
        </p:txBody>
      </p:sp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190302" y="637451"/>
            <a:ext cx="12020551" cy="4524374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" b="1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Baseline</a:t>
            </a:r>
            <a:r>
              <a:rPr lang="en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(contiguous) layout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None/>
            </a:pPr>
            <a:endParaRPr sz="3200" dirty="0">
              <a:solidFill>
                <a:schemeClr val="dk1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457189" indent="-457189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CTAACCGAGTAAAGA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ACGTAAACTCATTCGA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CTAAACCGAGTAAAGA…</a:t>
            </a:r>
            <a:endParaRPr lang="en" sz="2667" b="1" dirty="0">
              <a:solidFill>
                <a:schemeClr val="dk1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" sz="2667" b="1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Pivoted</a:t>
            </a:r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layout</a:t>
            </a:r>
          </a:p>
          <a:p>
            <a:pPr marL="457189" indent="-457189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ACGT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CCGA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AAAC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ACCG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GTAA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TCAT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AGTA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TCGA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AAGA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Split strings in equally sized pieces</a:t>
            </a: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Interleave pieces in memory 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Improve locality</a:t>
            </a:r>
            <a:endParaRPr lang="en" sz="2600" dirty="0">
              <a:solidFill>
                <a:srgbClr val="00B0F0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0" lvl="1" indent="0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endParaRPr lang="en" sz="2600" dirty="0">
              <a:solidFill>
                <a:srgbClr val="00B0F0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0" lvl="1" indent="0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endParaRPr lang="en" sz="2600" dirty="0">
              <a:solidFill>
                <a:srgbClr val="00B0F0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0" lvl="1" indent="0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ACGT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CCGA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AAAC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ACCG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GTAA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TCAT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AGTA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TCGA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AAGA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None/>
            </a:pPr>
            <a:endParaRPr sz="2667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None/>
            </a:pPr>
            <a:endParaRPr sz="2667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Shape 1129"/>
          <p:cNvSpPr/>
          <p:nvPr/>
        </p:nvSpPr>
        <p:spPr>
          <a:xfrm>
            <a:off x="2618301" y="5907024"/>
            <a:ext cx="7955280" cy="64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667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Partial solution: Threads might progress in different rate</a:t>
            </a:r>
          </a:p>
        </p:txBody>
      </p:sp>
      <p:sp>
        <p:nvSpPr>
          <p:cNvPr id="1130" name="Shape 1130"/>
          <p:cNvSpPr txBox="1"/>
          <p:nvPr/>
        </p:nvSpPr>
        <p:spPr>
          <a:xfrm>
            <a:off x="514350" y="1237526"/>
            <a:ext cx="7656295" cy="41036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 b="1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String 1                                String 2                                       String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377" y="5352697"/>
            <a:ext cx="2191905" cy="79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T0     T1     T2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4350" y="4952521"/>
            <a:ext cx="0" cy="43936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57300" y="4962046"/>
            <a:ext cx="0" cy="43936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33600" y="4942996"/>
            <a:ext cx="0" cy="43936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16</a:t>
            </a:fld>
            <a:endParaRPr lang="en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93618" y="972188"/>
            <a:ext cx="202087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1) Data layout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1475316" y="2894470"/>
            <a:ext cx="511423" cy="2915299"/>
          </a:xfrm>
          <a:prstGeom prst="rightBrace">
            <a:avLst>
              <a:gd name="adj1" fmla="val 8333"/>
              <a:gd name="adj2" fmla="val 4948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8642" y="3893826"/>
            <a:ext cx="550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Initially: Each warp loads a </a:t>
            </a:r>
            <a:r>
              <a:rPr lang="en-US" sz="2000" b="1" dirty="0">
                <a:latin typeface="Gill Sans MT" panose="020B0502020104020203" pitchFamily="34" charset="0"/>
              </a:rPr>
              <a:t>cache line </a:t>
            </a:r>
            <a:r>
              <a:rPr lang="en-US" sz="2000" dirty="0">
                <a:latin typeface="Gill Sans MT" panose="020B0502020104020203" pitchFamily="34" charset="0"/>
              </a:rPr>
              <a:t>(128 bytes)</a:t>
            </a:r>
          </a:p>
        </p:txBody>
      </p:sp>
    </p:spTree>
    <p:extLst>
      <p:ext uri="{BB962C8B-B14F-4D97-AF65-F5344CB8AC3E}">
        <p14:creationId xmlns:p14="http://schemas.microsoft.com/office/powerpoint/2010/main" val="8765272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190302" y="637451"/>
            <a:ext cx="12020551" cy="4524374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" b="1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Baseline</a:t>
            </a:r>
            <a:r>
              <a:rPr lang="en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(contiguous) layout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None/>
            </a:pPr>
            <a:endParaRPr sz="3200" dirty="0">
              <a:solidFill>
                <a:schemeClr val="dk1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457189" indent="-457189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CTAACCGAGTAAAGA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ACGTAAACTCATTCGA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CTAAACCGAGTAAAGA…</a:t>
            </a:r>
            <a:endParaRPr lang="en" sz="2667" b="1" dirty="0">
              <a:solidFill>
                <a:schemeClr val="dk1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" sz="2667" b="1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Pivoted</a:t>
            </a:r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layout</a:t>
            </a:r>
          </a:p>
          <a:p>
            <a:pPr marL="457189" indent="-457189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ACGT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CCGA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AAAC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ACCG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GTAA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TCAT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AGTA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TCGA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AAGA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Split strings in equally sized pieces</a:t>
            </a: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Interleave pieces in memory 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Improve locality</a:t>
            </a:r>
            <a:endParaRPr lang="en" sz="2600" dirty="0">
              <a:solidFill>
                <a:srgbClr val="00B0F0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0" lvl="1" indent="0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endParaRPr lang="en" sz="2600" dirty="0">
              <a:solidFill>
                <a:srgbClr val="00B0F0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0" lvl="1" indent="0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endParaRPr lang="en" sz="2600" dirty="0">
              <a:solidFill>
                <a:srgbClr val="00B0F0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0" lvl="1" indent="0">
              <a:lnSpc>
                <a:spcPct val="100000"/>
              </a:lnSpc>
              <a:buClr>
                <a:srgbClr val="00B0F0"/>
              </a:buClr>
              <a:buSzPct val="25000"/>
              <a:buNone/>
            </a:pP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ACGT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CTAA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CCGA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AAAC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ACCG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GTAA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TCAT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AGTA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" sz="2600" dirty="0">
                <a:solidFill>
                  <a:srgbClr val="00B0F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AAGA</a:t>
            </a:r>
            <a:r>
              <a:rPr lang="en" sz="2600" dirty="0">
                <a:solidFill>
                  <a:srgbClr val="A5A5A5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TCGA</a:t>
            </a:r>
            <a:r>
              <a:rPr lang="en" sz="2600" dirty="0">
                <a:solidFill>
                  <a:srgbClr val="FFC000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AAGA</a:t>
            </a:r>
            <a:r>
              <a:rPr lang="en" sz="2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…</a:t>
            </a: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None/>
            </a:pPr>
            <a:endParaRPr sz="2667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75" lvl="1" indent="-380990">
              <a:lnSpc>
                <a:spcPct val="100000"/>
              </a:lnSpc>
              <a:buClr>
                <a:schemeClr val="dk1"/>
              </a:buClr>
              <a:buNone/>
            </a:pPr>
            <a:endParaRPr sz="2667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Shape 1130"/>
          <p:cNvSpPr txBox="1"/>
          <p:nvPr/>
        </p:nvSpPr>
        <p:spPr>
          <a:xfrm>
            <a:off x="514350" y="1237526"/>
            <a:ext cx="7656295" cy="41036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 b="1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String 1                                String 2                                       String 3</a:t>
            </a:r>
          </a:p>
        </p:txBody>
      </p:sp>
      <p:sp>
        <p:nvSpPr>
          <p:cNvPr id="1131" name="Shape 1131"/>
          <p:cNvSpPr txBox="1"/>
          <p:nvPr/>
        </p:nvSpPr>
        <p:spPr>
          <a:xfrm>
            <a:off x="6949917" y="5502003"/>
            <a:ext cx="3238397" cy="49239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FF0000"/>
              </a:buClr>
              <a:buSzPct val="25000"/>
            </a:pPr>
            <a:r>
              <a:rPr lang="en" sz="2400" b="1" dirty="0">
                <a:solidFill>
                  <a:srgbClr val="FF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Memory divergence!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17</a:t>
            </a:fld>
            <a:endParaRPr lang="en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022693" y="4794393"/>
            <a:ext cx="0" cy="43936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33418" y="4876718"/>
            <a:ext cx="0" cy="43936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319145" y="4857668"/>
            <a:ext cx="0" cy="43936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30654" y="5261423"/>
            <a:ext cx="2191905" cy="79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T1     T2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00569" y="5181871"/>
            <a:ext cx="638310" cy="79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T0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93618" y="972188"/>
            <a:ext cx="202087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1) Data layout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4834" y="3649696"/>
            <a:ext cx="6719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In presence of partial matches some threads might fall “behind”</a:t>
            </a:r>
          </a:p>
        </p:txBody>
      </p:sp>
      <p:sp>
        <p:nvSpPr>
          <p:cNvPr id="21" name="Right Brace 20"/>
          <p:cNvSpPr/>
          <p:nvPr/>
        </p:nvSpPr>
        <p:spPr>
          <a:xfrm rot="16200000">
            <a:off x="4496848" y="2828363"/>
            <a:ext cx="511423" cy="2979111"/>
          </a:xfrm>
          <a:prstGeom prst="rightBrace">
            <a:avLst>
              <a:gd name="adj1" fmla="val 8333"/>
              <a:gd name="adj2" fmla="val 4948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6200000">
            <a:off x="7452838" y="2909035"/>
            <a:ext cx="511423" cy="2799674"/>
          </a:xfrm>
          <a:prstGeom prst="rightBrace">
            <a:avLst>
              <a:gd name="adj1" fmla="val 8333"/>
              <a:gd name="adj2" fmla="val 4948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hape 1127"/>
          <p:cNvSpPr txBox="1">
            <a:spLocks/>
          </p:cNvSpPr>
          <p:nvPr/>
        </p:nvSpPr>
        <p:spPr>
          <a:xfrm>
            <a:off x="273377" y="32820"/>
            <a:ext cx="11582400" cy="772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00" b="1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Adapt Memory Layout: Pivoting Strings</a:t>
            </a:r>
            <a:endParaRPr lang="en" sz="4600" b="1" dirty="0">
              <a:solidFill>
                <a:schemeClr val="dk1"/>
              </a:solidFill>
              <a:latin typeface="Playfair Display" panose="00000500000000000000" pitchFamily="50" charset="0"/>
              <a:ea typeface="Lato"/>
              <a:cs typeface="Lato"/>
              <a:sym typeface="Lato"/>
            </a:endParaRPr>
          </a:p>
        </p:txBody>
      </p:sp>
      <p:sp>
        <p:nvSpPr>
          <p:cNvPr id="23" name="Shape 1129"/>
          <p:cNvSpPr/>
          <p:nvPr/>
        </p:nvSpPr>
        <p:spPr>
          <a:xfrm>
            <a:off x="2618301" y="5905619"/>
            <a:ext cx="7955280" cy="64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667" dirty="0">
                <a:solidFill>
                  <a:srgbClr val="00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Partial solution: Threads might progress in different rate</a:t>
            </a:r>
          </a:p>
        </p:txBody>
      </p:sp>
    </p:spTree>
    <p:extLst>
      <p:ext uri="{BB962C8B-B14F-4D97-AF65-F5344CB8AC3E}">
        <p14:creationId xmlns:p14="http://schemas.microsoft.com/office/powerpoint/2010/main" val="4183567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" y="-32436"/>
            <a:ext cx="11622300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Background: How to Search Text Fast?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25227" y="916084"/>
            <a:ext cx="496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Knuth-Morris-Pratt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9" y="1556110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Input: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54" y="2001582"/>
            <a:ext cx="136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Pattern: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6348" y="1464436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ACACA</a:t>
            </a:r>
            <a:r>
              <a:rPr lang="en-US" sz="3600" b="1" dirty="0">
                <a:latin typeface="Gill Sans MT" panose="020B0502020104020203" pitchFamily="34" charset="0"/>
              </a:rPr>
              <a:t>T</a:t>
            </a:r>
            <a:r>
              <a:rPr lang="en-US" sz="3600" dirty="0">
                <a:latin typeface="Gill Sans MT" panose="020B0502020104020203" pitchFamily="34" charset="0"/>
              </a:rPr>
              <a:t>ACCTACTTTACGTACGT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3266" y="1838280"/>
            <a:ext cx="245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ACACA</a:t>
            </a:r>
            <a:r>
              <a:rPr lang="en-US" sz="3600" b="1" dirty="0">
                <a:latin typeface="Gill Sans MT" panose="020B0502020104020203" pitchFamily="34" charset="0"/>
              </a:rPr>
              <a:t>C</a:t>
            </a:r>
            <a:r>
              <a:rPr lang="en-US" sz="3600" dirty="0">
                <a:latin typeface="Gill Sans MT" panose="020B0502020104020203" pitchFamily="34" charset="0"/>
              </a:rPr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0708" y="2018908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Character mismatch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9673" y="2632946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ACACA</a:t>
            </a:r>
            <a:r>
              <a:rPr lang="en-US" sz="3600" b="1" dirty="0">
                <a:latin typeface="Gill Sans MT" panose="020B0502020104020203" pitchFamily="34" charset="0"/>
              </a:rPr>
              <a:t>T</a:t>
            </a:r>
            <a:r>
              <a:rPr lang="en-US" sz="3600" dirty="0">
                <a:latin typeface="Gill Sans MT" panose="020B0502020104020203" pitchFamily="34" charset="0"/>
              </a:rPr>
              <a:t>ACCTACTTTACGTACGT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81484" y="3218143"/>
            <a:ext cx="314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Shift pattern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62145" y="151769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75771" y="26905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7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9256059" y="6320409"/>
            <a:ext cx="2743200" cy="365125"/>
          </a:xfrm>
        </p:spPr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18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18335" y="1327091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=5</a:t>
            </a:r>
          </a:p>
          <a:p>
            <a:r>
              <a:rPr lang="en-US" dirty="0"/>
              <a:t>j=5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36264" y="284216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=5</a:t>
            </a:r>
          </a:p>
          <a:p>
            <a:r>
              <a:rPr lang="en-US" dirty="0"/>
              <a:t>j=1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85521" y="3021605"/>
            <a:ext cx="245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</a:t>
            </a:r>
            <a:r>
              <a:rPr lang="en-US" sz="3600" b="1" dirty="0">
                <a:latin typeface="Gill Sans MT" panose="020B0502020104020203" pitchFamily="34" charset="0"/>
              </a:rPr>
              <a:t>C</a:t>
            </a:r>
            <a:r>
              <a:rPr lang="en-US" sz="3600" dirty="0">
                <a:latin typeface="Gill Sans MT" panose="020B0502020104020203" pitchFamily="34" charset="0"/>
              </a:rPr>
              <a:t>ACG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97" y="5132349"/>
            <a:ext cx="10438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Advance to the next character: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	a) If the input matches to the pattern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	b) While there is a mismatch shift to the left of the pattern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		Stop when the beginning of the pattern has been reached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331091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Shift pattern table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8610" y="4238758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7455" y="423875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1869" y="423875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2494" y="423875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4379" y="423875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8800" y="4238758"/>
            <a:ext cx="35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1959" y="4238758"/>
            <a:ext cx="35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45204" y="3448975"/>
            <a:ext cx="1282154" cy="1005794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88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7" y="1452564"/>
            <a:ext cx="10848703" cy="4724400"/>
          </a:xfrm>
        </p:spPr>
        <p:txBody>
          <a:bodyPr/>
          <a:lstStyle/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464941" y="1152525"/>
            <a:ext cx="496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Knuth-Morris-Pratt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460" y="1595091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Input: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85" y="2040563"/>
            <a:ext cx="136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Pattern: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9456" y="1503417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ACACA</a:t>
            </a:r>
            <a:r>
              <a:rPr lang="en-US" sz="3600" b="1" dirty="0">
                <a:latin typeface="Gill Sans MT" panose="020B0502020104020203" pitchFamily="34" charset="0"/>
              </a:rPr>
              <a:t>T</a:t>
            </a:r>
            <a:r>
              <a:rPr lang="en-US" sz="3600" dirty="0">
                <a:latin typeface="Gill Sans MT" panose="020B0502020104020203" pitchFamily="34" charset="0"/>
              </a:rPr>
              <a:t>ACCTACTTTACGTACGT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8097" y="1877261"/>
            <a:ext cx="245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ACACA</a:t>
            </a:r>
            <a:r>
              <a:rPr lang="en-US" sz="3600" b="1" dirty="0">
                <a:latin typeface="Gill Sans MT" panose="020B0502020104020203" pitchFamily="34" charset="0"/>
              </a:rPr>
              <a:t>C</a:t>
            </a:r>
            <a:r>
              <a:rPr lang="en-US" sz="3600" dirty="0">
                <a:latin typeface="Gill Sans MT" panose="020B0502020104020203" pitchFamily="34" charset="0"/>
              </a:rPr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5539" y="2057889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Character mismatch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4163" y="4785003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ACACA</a:t>
            </a:r>
            <a:r>
              <a:rPr lang="en-US" sz="3600" b="1" dirty="0">
                <a:latin typeface="Gill Sans MT" panose="020B0502020104020203" pitchFamily="34" charset="0"/>
              </a:rPr>
              <a:t>T</a:t>
            </a:r>
            <a:r>
              <a:rPr lang="en-US" sz="3600" dirty="0">
                <a:latin typeface="Gill Sans MT" panose="020B0502020104020203" pitchFamily="34" charset="0"/>
              </a:rPr>
              <a:t>ACCTACTTTACGTACGT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42200" y="5404986"/>
            <a:ext cx="314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Shift pattern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26976" y="155667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90261" y="485429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7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9256059" y="6320409"/>
            <a:ext cx="2743200" cy="365125"/>
          </a:xfrm>
        </p:spPr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19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71109" y="136607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=5</a:t>
            </a:r>
          </a:p>
          <a:p>
            <a:r>
              <a:rPr lang="en-US" dirty="0"/>
              <a:t>j=5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50754" y="500594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=6</a:t>
            </a:r>
          </a:p>
          <a:p>
            <a:r>
              <a:rPr lang="en-US" dirty="0"/>
              <a:t>j=0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11110" y="5257119"/>
            <a:ext cx="245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ACACA</a:t>
            </a:r>
            <a:r>
              <a:rPr lang="en-US" sz="3600" b="1" dirty="0">
                <a:latin typeface="Gill Sans MT" panose="020B0502020104020203" pitchFamily="34" charset="0"/>
              </a:rPr>
              <a:t>C</a:t>
            </a:r>
            <a:r>
              <a:rPr lang="en-US" sz="3600" dirty="0">
                <a:latin typeface="Gill Sans MT" panose="020B0502020104020203" pitchFamily="34" charset="0"/>
              </a:rPr>
              <a:t>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4436" y="2501587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ACACA</a:t>
            </a:r>
            <a:r>
              <a:rPr lang="en-US" sz="3600" b="1" dirty="0">
                <a:latin typeface="Gill Sans MT" panose="020B0502020104020203" pitchFamily="34" charset="0"/>
              </a:rPr>
              <a:t>T</a:t>
            </a:r>
            <a:r>
              <a:rPr lang="en-US" sz="3600" dirty="0">
                <a:latin typeface="Gill Sans MT" panose="020B0502020104020203" pitchFamily="34" charset="0"/>
              </a:rPr>
              <a:t>ACCTACTTTACGTACGT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34156" y="2981255"/>
            <a:ext cx="414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Mismatch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Shift pattern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80077" y="2540474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=5</a:t>
            </a:r>
          </a:p>
          <a:p>
            <a:r>
              <a:rPr lang="en-US" dirty="0"/>
              <a:t>j=3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87572" y="2875347"/>
            <a:ext cx="2433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</a:t>
            </a:r>
            <a:r>
              <a:rPr lang="en-US" sz="3600" b="1" dirty="0">
                <a:latin typeface="Gill Sans MT" panose="020B0502020104020203" pitchFamily="34" charset="0"/>
              </a:rPr>
              <a:t>C</a:t>
            </a:r>
            <a:r>
              <a:rPr lang="en-US" sz="3600" dirty="0">
                <a:latin typeface="Gill Sans MT" panose="020B0502020104020203" pitchFamily="34" charset="0"/>
              </a:rPr>
              <a:t>ACG</a:t>
            </a:r>
          </a:p>
        </p:txBody>
      </p:sp>
      <p:sp>
        <p:nvSpPr>
          <p:cNvPr id="26" name="Shape 1160"/>
          <p:cNvSpPr/>
          <p:nvPr/>
        </p:nvSpPr>
        <p:spPr>
          <a:xfrm>
            <a:off x="1906088" y="6032158"/>
            <a:ext cx="8046720" cy="73152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667" b="1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KMP Hybrid:  Advance input in pivoted piece size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5693" y="-32436"/>
            <a:ext cx="11622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Transform Control Flow of KMP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74732" y="948248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Shift pattern table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79268" y="3240139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ACACA</a:t>
            </a:r>
            <a:r>
              <a:rPr lang="en-US" sz="3600" b="1" dirty="0">
                <a:latin typeface="Gill Sans MT" panose="020B0502020104020203" pitchFamily="34" charset="0"/>
              </a:rPr>
              <a:t>T</a:t>
            </a:r>
            <a:r>
              <a:rPr lang="en-US" sz="3600" dirty="0">
                <a:latin typeface="Gill Sans MT" panose="020B0502020104020203" pitchFamily="34" charset="0"/>
              </a:rPr>
              <a:t>ACCTACTTTACGTACGT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44909" y="3279026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=5</a:t>
            </a:r>
          </a:p>
          <a:p>
            <a:r>
              <a:rPr lang="en-US" dirty="0"/>
              <a:t>j=1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20615" y="3613899"/>
            <a:ext cx="2433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</a:t>
            </a:r>
            <a:r>
              <a:rPr lang="en-US" sz="3600" b="1" dirty="0">
                <a:latin typeface="Gill Sans MT" panose="020B0502020104020203" pitchFamily="34" charset="0"/>
              </a:rPr>
              <a:t>C</a:t>
            </a:r>
            <a:r>
              <a:rPr lang="en-US" sz="3600" dirty="0">
                <a:latin typeface="Gill Sans MT" panose="020B0502020104020203" pitchFamily="34" charset="0"/>
              </a:rPr>
              <a:t>ACACG</a:t>
            </a:r>
          </a:p>
        </p:txBody>
      </p:sp>
      <p:sp>
        <p:nvSpPr>
          <p:cNvPr id="2" name="Right Brace 1"/>
          <p:cNvSpPr/>
          <p:nvPr/>
        </p:nvSpPr>
        <p:spPr>
          <a:xfrm>
            <a:off x="11353800" y="1366072"/>
            <a:ext cx="522767" cy="3488226"/>
          </a:xfrm>
          <a:prstGeom prst="rightBrac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09120" y="2234208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While Loop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4998577" y="4249879"/>
            <a:ext cx="131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31555" y="3706231"/>
            <a:ext cx="414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Mismatch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Shift pattern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34694" y="866749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-1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363539" y="86674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17953" y="86674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08578" y="86674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20463" y="86674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674884" y="866749"/>
            <a:ext cx="35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008043" y="866749"/>
            <a:ext cx="35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8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/>
      <p:bldP spid="32" grpId="0"/>
      <p:bldP spid="33" grpId="0"/>
      <p:bldP spid="18" grpId="0"/>
      <p:bldP spid="21" grpId="0"/>
      <p:bldP spid="23" grpId="0"/>
      <p:bldP spid="25" grpId="0"/>
      <p:bldP spid="26" grpId="0" animBg="1"/>
      <p:bldP spid="42" grpId="0"/>
      <p:bldP spid="44" grpId="0"/>
      <p:bldP spid="45" grpId="0"/>
      <p:bldP spid="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3" y="1050408"/>
            <a:ext cx="10901874" cy="557784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3553" y="-1360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GPUs for Social Media Analytics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301799"/>
            <a:ext cx="2743200" cy="365125"/>
          </a:xfrm>
        </p:spPr>
        <p:txBody>
          <a:bodyPr/>
          <a:lstStyle/>
          <a:p>
            <a:fld id="{E691E457-A514-48C8-8161-90D30CB84E4E}" type="slidenum">
              <a:rPr lang="en-US" sz="1700" smtClean="0">
                <a:latin typeface="Gill Sans MT" panose="020B0502020104020203" pitchFamily="34" charset="0"/>
              </a:rPr>
              <a:pPr/>
              <a:t>2</a:t>
            </a:fld>
            <a:endParaRPr lang="en-US" sz="1700" dirty="0">
              <a:latin typeface="Gill Sans MT" panose="020B0502020104020203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>
            <a:off x="3597311" y="1366577"/>
            <a:ext cx="894305" cy="545239"/>
          </a:xfrm>
          <a:prstGeom prst="bentConnector3">
            <a:avLst>
              <a:gd name="adj1" fmla="val 99438"/>
            </a:avLst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1616" y="1727150"/>
            <a:ext cx="4118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Search terms: 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Match </a:t>
            </a:r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0"/>
              </a:rPr>
              <a:t>regexp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: “/\B#\w*[a-</a:t>
            </a:r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0"/>
              </a:rPr>
              <a:t>zA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-Z]+\w*/ </a:t>
            </a:r>
          </a:p>
          <a:p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9780" y="1753835"/>
            <a:ext cx="89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debate</a:t>
            </a:r>
          </a:p>
        </p:txBody>
      </p:sp>
      <p:cxnSp>
        <p:nvCxnSpPr>
          <p:cNvPr id="18" name="Elbow Connector 17"/>
          <p:cNvCxnSpPr/>
          <p:nvPr/>
        </p:nvCxnSpPr>
        <p:spPr>
          <a:xfrm rot="10800000">
            <a:off x="1086077" y="2632839"/>
            <a:ext cx="1024930" cy="401932"/>
          </a:xfrm>
          <a:prstGeom prst="bentConnector3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11007" y="289672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Filter location</a:t>
            </a:r>
          </a:p>
        </p:txBody>
      </p:sp>
    </p:spTree>
    <p:extLst>
      <p:ext uri="{BB962C8B-B14F-4D97-AF65-F5344CB8AC3E}">
        <p14:creationId xmlns:p14="http://schemas.microsoft.com/office/powerpoint/2010/main" val="18053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609600" y="-30161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00" b="1" dirty="0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GPU vs. CPU Holistic Comparison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0" y="956533"/>
            <a:ext cx="11852567" cy="5527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select s_suppkey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from supplier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where s_comment like ’%Customer%Complaints%’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endParaRPr lang="en" sz="2400" dirty="0">
              <a:solidFill>
                <a:schemeClr val="dk1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761970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3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Performance Metrics</a:t>
            </a:r>
          </a:p>
          <a:p>
            <a:pPr marL="1219170" lvl="1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7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Price ($)</a:t>
            </a:r>
          </a:p>
          <a:p>
            <a:pPr marL="1219170" lvl="1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7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Performance (GB/s)</a:t>
            </a:r>
          </a:p>
          <a:p>
            <a:pPr marL="1219170" lvl="1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7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Performance per $</a:t>
            </a:r>
          </a:p>
          <a:p>
            <a:pPr marL="1219170" lvl="1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7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Estimated energy consumption</a:t>
            </a:r>
          </a:p>
          <a:p>
            <a:pPr marL="761970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3600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Evaluate three systems</a:t>
            </a:r>
          </a:p>
          <a:p>
            <a:pPr marL="1219170" lvl="1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CPU only system</a:t>
            </a:r>
          </a:p>
          <a:p>
            <a:pPr marL="1219170" lvl="1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GPU only system</a:t>
            </a:r>
          </a:p>
          <a:p>
            <a:pPr marL="1219170" lvl="1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6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CPU+GPU combined system</a:t>
            </a:r>
            <a:endParaRPr lang="en" sz="2670" dirty="0">
              <a:solidFill>
                <a:schemeClr val="dk1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1219170" lvl="1" indent="-304792">
              <a:lnSpc>
                <a:spcPct val="100000"/>
              </a:lnSpc>
              <a:buClr>
                <a:schemeClr val="dk1"/>
              </a:buClr>
              <a:buSzPct val="100000"/>
              <a:buFont typeface="Arial"/>
              <a:buChar char="–"/>
            </a:pPr>
            <a:endParaRPr lang="en" sz="3467" dirty="0">
              <a:solidFill>
                <a:schemeClr val="dk1"/>
              </a:solidFill>
              <a:latin typeface="Gill Sans MT" panose="020B0502020104020203" pitchFamily="34" charset="0"/>
              <a:ea typeface="Calibri"/>
              <a:cs typeface="Calibri"/>
              <a:sym typeface="Calibri"/>
            </a:endParaRP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None/>
            </a:pPr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None/>
            </a:pPr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20</a:t>
            </a:fld>
            <a:endParaRPr lang="en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8462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Shape 359"/>
          <p:cNvGraphicFramePr/>
          <p:nvPr>
            <p:extLst/>
          </p:nvPr>
        </p:nvGraphicFramePr>
        <p:xfrm>
          <a:off x="609600" y="1410624"/>
          <a:ext cx="10972800" cy="269728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429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7508">
                  <a:extLst>
                    <a:ext uri="{9D8B030D-6E8A-4147-A177-3AD203B41FA5}">
                      <a16:colId xmlns="" xmlns:a16="http://schemas.microsoft.com/office/drawing/2014/main" val="2568712254"/>
                    </a:ext>
                  </a:extLst>
                </a:gridCol>
                <a:gridCol w="302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7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1755">
                  <a:extLst>
                    <a:ext uri="{9D8B030D-6E8A-4147-A177-3AD203B41FA5}">
                      <a16:colId xmlns="" xmlns:a16="http://schemas.microsoft.com/office/drawing/2014/main" val="3856373297"/>
                    </a:ext>
                  </a:extLst>
                </a:gridCol>
              </a:tblGrid>
              <a:tr h="4535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lang="en" sz="2100" b="1" u="none" strike="noStrike" cap="none" baseline="0" dirty="0">
                        <a:solidFill>
                          <a:schemeClr val="dk1"/>
                        </a:solidFill>
                        <a:latin typeface="Gill Sans MT" pitchFamily="34" charset="0"/>
                      </a:endParaRP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anose="020B0502020104020203" pitchFamily="34" charset="0"/>
                        </a:rPr>
                        <a:t>GPU</a:t>
                      </a:r>
                      <a:endParaRPr lang="en" sz="1900" b="1" u="none" strike="noStrike" cap="none" baseline="0" dirty="0">
                        <a:latin typeface="Gill Sans MT" pitchFamily="34" charset="0"/>
                      </a:endParaRP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anose="020B0502020104020203" pitchFamily="34" charset="0"/>
                        </a:rPr>
                        <a:t>CPU (Boost BM)</a:t>
                      </a:r>
                      <a:endParaRPr lang="en" sz="1900" b="1" u="none" strike="noStrike" cap="none" baseline="0" dirty="0">
                        <a:latin typeface="Gill Sans MT" pitchFamily="34" charset="0"/>
                      </a:endParaRP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anose="020B0502020104020203" pitchFamily="34" charset="0"/>
                        </a:rPr>
                        <a:t>CPU (CMPISTRI)</a:t>
                      </a:r>
                      <a:endParaRPr lang="en" sz="1900" b="1" u="none" strike="noStrike" cap="none" baseline="0" dirty="0">
                        <a:latin typeface="Gill Sans MT" pitchFamily="34" charset="0"/>
                      </a:endParaRP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anose="020B0502020104020203" pitchFamily="34" charset="0"/>
                        </a:rPr>
                        <a:t>CPU+GPU</a:t>
                      </a:r>
                      <a:endParaRPr lang="en" sz="1900" b="1" u="none" strike="noStrike" cap="none" baseline="0" dirty="0">
                        <a:latin typeface="Gill Sans MT" pitchFamily="34" charset="0"/>
                      </a:endParaRPr>
                    </a:p>
                  </a:txBody>
                  <a:tcPr marL="121900" marR="121900" marT="121900" marB="12190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0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Price ($)</a:t>
                      </a: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3100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952</a:t>
                      </a:r>
                      <a:endParaRPr lang="en" sz="1900" b="1" u="none" strike="noStrike" cap="none" baseline="0" dirty="0">
                        <a:solidFill>
                          <a:srgbClr val="93C47D"/>
                        </a:solidFill>
                        <a:latin typeface="Gill Sans MT" pitchFamily="34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anose="020B0502020104020203" pitchFamily="34" charset="0"/>
                        </a:rPr>
                        <a:t>952</a:t>
                      </a:r>
                      <a:endParaRPr lang="en" sz="1900" b="1" u="none" strike="noStrike" cap="none" baseline="0" dirty="0">
                        <a:solidFill>
                          <a:srgbClr val="93C47D"/>
                        </a:solidFill>
                        <a:latin typeface="Gill Sans MT" pitchFamily="34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4052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Performance (GB/s)</a:t>
                      </a: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98.7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40.75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43.1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138.7</a:t>
                      </a:r>
                      <a:endParaRPr lang="en" sz="1900" b="1" u="none" strike="noStrike" cap="none" baseline="0" dirty="0">
                        <a:solidFill>
                          <a:srgbClr val="6AA84F"/>
                        </a:solidFill>
                        <a:latin typeface="Gill Sans MT" pitchFamily="34" charset="0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90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Energy consumed (J)</a:t>
                      </a: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1.27</a:t>
                      </a:r>
                      <a:endParaRPr lang="en" sz="1900" b="1" u="none" strike="noStrike" cap="none" baseline="0" dirty="0">
                        <a:solidFill>
                          <a:srgbClr val="93C47D"/>
                        </a:solidFill>
                        <a:latin typeface="Gill Sans MT" pitchFamily="34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2.49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2.35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1.78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0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Performance/$</a:t>
                      </a: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31.89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42.8</a:t>
                      </a:r>
                      <a:endParaRPr lang="en" sz="1900" b="1" u="none" strike="noStrike" cap="none" baseline="0" dirty="0">
                        <a:solidFill>
                          <a:srgbClr val="93C47D"/>
                        </a:solidFill>
                        <a:latin typeface="Gill Sans MT" pitchFamily="34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anose="020B0502020104020203" pitchFamily="34" charset="0"/>
                        </a:rPr>
                        <a:t>45.28</a:t>
                      </a:r>
                      <a:endParaRPr lang="en" sz="1900" b="1" u="none" strike="noStrike" cap="none" baseline="0" dirty="0">
                        <a:solidFill>
                          <a:srgbClr val="93C47D"/>
                        </a:solidFill>
                        <a:latin typeface="Gill Sans MT" pitchFamily="34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900" u="none" strike="noStrike" cap="none" baseline="0" dirty="0">
                          <a:latin typeface="Gill Sans MT" pitchFamily="34" charset="0"/>
                        </a:rPr>
                        <a:t>34.25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21</a:t>
            </a:fld>
            <a:endParaRPr lang="en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19927" y="2061187"/>
            <a:ext cx="1352145" cy="350196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64019" y="2576405"/>
            <a:ext cx="1352145" cy="365717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3994" y="3114499"/>
            <a:ext cx="1352145" cy="350196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03513" y="3636382"/>
            <a:ext cx="1352145" cy="350196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160"/>
          <p:cNvSpPr/>
          <p:nvPr/>
        </p:nvSpPr>
        <p:spPr>
          <a:xfrm>
            <a:off x="1917299" y="5825355"/>
            <a:ext cx="8046720" cy="73152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667" b="1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Design system by choosing the desired trade-offs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330" y="4507089"/>
            <a:ext cx="3659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Circle best column value per row</a:t>
            </a:r>
          </a:p>
        </p:txBody>
      </p:sp>
      <p:sp>
        <p:nvSpPr>
          <p:cNvPr id="12" name="Shape 350"/>
          <p:cNvSpPr txBox="1">
            <a:spLocks/>
          </p:cNvSpPr>
          <p:nvPr/>
        </p:nvSpPr>
        <p:spPr>
          <a:xfrm>
            <a:off x="609600" y="-30161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00" b="1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GPU vs. CPU Holistic Comparison</a:t>
            </a:r>
            <a:endParaRPr lang="en" sz="4600" b="1" dirty="0">
              <a:solidFill>
                <a:schemeClr val="dk1"/>
              </a:solidFill>
              <a:latin typeface="Playfair Display" panose="00000500000000000000" pitchFamily="50" charset="0"/>
              <a:ea typeface="Lato"/>
              <a:cs typeface="Lato"/>
              <a:sym typeface="La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1512" y="4442688"/>
            <a:ext cx="5936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CPU: Dual-socket E5-2620 – Band. 102.4 GB/s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GPU: Tesla K40 – Band. 288 GB/s </a:t>
            </a:r>
          </a:p>
        </p:txBody>
      </p:sp>
      <p:sp>
        <p:nvSpPr>
          <p:cNvPr id="14" name="Oval 13"/>
          <p:cNvSpPr/>
          <p:nvPr/>
        </p:nvSpPr>
        <p:spPr>
          <a:xfrm>
            <a:off x="7836555" y="2061187"/>
            <a:ext cx="1352145" cy="350196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3243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059" y="0"/>
            <a:ext cx="12784183" cy="1104181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Thesis Contribution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pPr/>
              <a:t>22</a:t>
            </a:fld>
            <a:endParaRPr lang="en-US" sz="17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89" y="889279"/>
            <a:ext cx="12451435" cy="5832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Rethink for GPU data processing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Data layout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Query execution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Cost models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Algorithmic evaluation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Parallelism model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String matching (VLDB Journal &amp; 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2016)  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(4)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Sub-string matching: </a:t>
            </a:r>
            <a:r>
              <a:rPr lang="en-US" sz="2000" b="1" dirty="0">
                <a:latin typeface="Gill Sans MT" panose="020B0502020104020203" pitchFamily="34" charset="0"/>
              </a:rPr>
              <a:t>3X</a:t>
            </a:r>
            <a:r>
              <a:rPr lang="en-US" sz="2000" dirty="0">
                <a:latin typeface="Gill Sans MT" panose="020B0502020104020203" pitchFamily="34" charset="0"/>
              </a:rPr>
              <a:t> speed-up &amp;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energy savings  against parallel state-of-the-art CPU libraries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Regex matching: 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  (Haswell) -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(Intel Xeon Phi) against scalar code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Massively parallel decompression </a:t>
            </a:r>
            <a:r>
              <a:rPr lang="en-US" sz="2400" dirty="0">
                <a:latin typeface="Gill Sans MT" panose="020B0502020104020203" pitchFamily="34" charset="0"/>
              </a:rPr>
              <a:t>(ICPP 2016) – </a:t>
            </a:r>
            <a:r>
              <a:rPr lang="en-US" sz="2400" i="1" dirty="0">
                <a:latin typeface="Gill Sans MT" panose="020B0502020104020203" pitchFamily="34" charset="0"/>
              </a:rPr>
              <a:t>In collaboration with IBM </a:t>
            </a:r>
            <a:r>
              <a:rPr lang="en-US" sz="2400" i="1" dirty="0" err="1">
                <a:latin typeface="Gill Sans MT" panose="020B0502020104020203" pitchFamily="34" charset="0"/>
              </a:rPr>
              <a:t>Almaden</a:t>
            </a:r>
            <a:r>
              <a:rPr lang="en-US" sz="2400" i="1" dirty="0">
                <a:latin typeface="Gill Sans MT" panose="020B0502020104020203" pitchFamily="34" charset="0"/>
              </a:rPr>
              <a:t> &amp; Watson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speed-ups &amp; </a:t>
            </a:r>
            <a:r>
              <a:rPr lang="en-US" sz="2000" b="1" dirty="0">
                <a:latin typeface="Gill Sans MT" panose="020B0502020104020203" pitchFamily="34" charset="0"/>
              </a:rPr>
              <a:t>1.2X</a:t>
            </a:r>
            <a:r>
              <a:rPr lang="en-US" sz="2000" dirty="0">
                <a:latin typeface="Gill Sans MT" panose="020B0502020104020203" pitchFamily="34" charset="0"/>
              </a:rPr>
              <a:t> energy savings against multi-core state-of-the-art CPU libraries </a:t>
            </a:r>
            <a:r>
              <a:rPr lang="en-US" sz="2000" b="1" dirty="0">
                <a:latin typeface="Gill Sans MT" panose="020B0502020104020203" pitchFamily="34" charset="0"/>
              </a:rPr>
              <a:t>(4)</a:t>
            </a:r>
            <a:r>
              <a:rPr lang="en-US" sz="2000" dirty="0">
                <a:latin typeface="Gill Sans MT" panose="020B0502020104020203" pitchFamily="34" charset="0"/>
              </a:rPr>
              <a:t> ,</a:t>
            </a:r>
            <a:r>
              <a:rPr lang="en-US" sz="2000" b="1" dirty="0">
                <a:latin typeface="Gill Sans MT" panose="020B0502020104020203" pitchFamily="34" charset="0"/>
              </a:rPr>
              <a:t> (5)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Conjunctive selection predicate optimization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2013) </a:t>
            </a:r>
            <a:r>
              <a:rPr lang="en-US" sz="2400" b="1" dirty="0">
                <a:latin typeface="Gill Sans MT" panose="020B0502020104020203" pitchFamily="34" charset="0"/>
              </a:rPr>
              <a:t>(2), (3)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speed-ups against multi-core CPU implementations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Grouped aggregation in shared memory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2012)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10X </a:t>
            </a:r>
            <a:r>
              <a:rPr lang="en-US" sz="2000" dirty="0">
                <a:latin typeface="Gill Sans MT" panose="020B0502020104020203" pitchFamily="34" charset="0"/>
              </a:rPr>
              <a:t>speed-ups vs baseline layout</a:t>
            </a: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05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79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Optimization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8958" y="1888471"/>
            <a:ext cx="1061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layfair Display SC" panose="00000500000000000000" pitchFamily="2" charset="0"/>
              </a:rPr>
              <a:t>Trade-off Compression ratio for faster decompression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itchFamily="34" charset="0"/>
              </a:rPr>
              <a:pPr/>
              <a:t>23</a:t>
            </a:fld>
            <a:endParaRPr lang="en-US" sz="1700" dirty="0"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3774818"/>
            <a:ext cx="2136775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9308" y="5477208"/>
            <a:ext cx="4646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Chapter 6</a:t>
            </a:r>
          </a:p>
          <a:p>
            <a:pPr algn="ctr"/>
            <a:r>
              <a:rPr lang="en-US" dirty="0"/>
              <a:t>Massively-Parallel Lossless Data Decompression</a:t>
            </a:r>
          </a:p>
          <a:p>
            <a:pPr algn="ctr"/>
            <a:r>
              <a:rPr lang="en-US" u="sng" dirty="0">
                <a:solidFill>
                  <a:srgbClr val="0070C0"/>
                </a:solidFill>
                <a:latin typeface="Gill Sans MT" panose="020B0502020104020203" pitchFamily="34" charset="0"/>
              </a:rPr>
              <a:t>ICPP 2016</a:t>
            </a:r>
          </a:p>
        </p:txBody>
      </p:sp>
    </p:spTree>
    <p:extLst>
      <p:ext uri="{BB962C8B-B14F-4D97-AF65-F5344CB8AC3E}">
        <p14:creationId xmlns:p14="http://schemas.microsoft.com/office/powerpoint/2010/main" val="19474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254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Why Use Compression?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829" y="971550"/>
            <a:ext cx="12535647" cy="5610224"/>
          </a:xfrm>
        </p:spPr>
        <p:txBody>
          <a:bodyPr>
            <a:normAutofit/>
          </a:bodyPr>
          <a:lstStyle/>
          <a:p>
            <a:r>
              <a:rPr lang="en-US" sz="3733" dirty="0">
                <a:latin typeface="Gill Sans MT" panose="020B0502020104020203" pitchFamily="34" charset="0"/>
              </a:rPr>
              <a:t>Data volume doubles every </a:t>
            </a:r>
            <a:r>
              <a:rPr lang="en-US" sz="3733" i="1" dirty="0">
                <a:solidFill>
                  <a:srgbClr val="FF0000"/>
                </a:solidFill>
                <a:latin typeface="Gill Sans MT" panose="020B0502020104020203" pitchFamily="34" charset="0"/>
              </a:rPr>
              <a:t>2 years</a:t>
            </a:r>
            <a:endParaRPr lang="en-US" sz="3733" dirty="0">
              <a:latin typeface="Gill Sans MT" panose="020B0502020104020203" pitchFamily="34" charset="0"/>
            </a:endParaRP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Data retained for longer periods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Data retained for business analytics</a:t>
            </a:r>
          </a:p>
          <a:p>
            <a:pPr marL="457200" lvl="1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Gartner Blog</a:t>
            </a:r>
            <a:r>
              <a:rPr lang="en-US" sz="3200" i="1" dirty="0">
                <a:latin typeface="Gill Sans MT" panose="020B0502020104020203" pitchFamily="34" charset="0"/>
              </a:rPr>
              <a:t>:  “Through 2018, 90% of deployed data lakes will be useless”</a:t>
            </a:r>
          </a:p>
          <a:p>
            <a:r>
              <a:rPr lang="en-US" sz="3733" dirty="0">
                <a:latin typeface="Gill Sans MT" panose="020B0502020104020203" pitchFamily="34" charset="0"/>
              </a:rPr>
              <a:t>Make better utilization of available storage resources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Increase storage capacity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Improve backup performance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Reduce network bandwidth utilization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24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8" name="Shape 1114"/>
          <p:cNvSpPr/>
          <p:nvPr/>
        </p:nvSpPr>
        <p:spPr>
          <a:xfrm>
            <a:off x="918111" y="5716270"/>
            <a:ext cx="10152577" cy="64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800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Decompression speed more important than compression speed</a:t>
            </a:r>
          </a:p>
        </p:txBody>
      </p:sp>
    </p:spTree>
    <p:extLst>
      <p:ext uri="{BB962C8B-B14F-4D97-AF65-F5344CB8AC3E}">
        <p14:creationId xmlns:p14="http://schemas.microsoft.com/office/powerpoint/2010/main" val="907737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Background: LZ77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Text Box 304"/>
          <p:cNvSpPr txBox="1">
            <a:spLocks noChangeArrowheads="1"/>
          </p:cNvSpPr>
          <p:nvPr/>
        </p:nvSpPr>
        <p:spPr bwMode="auto">
          <a:xfrm>
            <a:off x="26451984" y="-58242200"/>
            <a:ext cx="7010400" cy="117686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3467" dirty="0">
                <a:latin typeface="Calibri" pitchFamily="32" charset="0"/>
              </a:rPr>
              <a:t>ATCATCATTAC</a:t>
            </a:r>
            <a:r>
              <a:rPr lang="en-US" sz="3467" b="1" dirty="0">
                <a:latin typeface="Calibri" pitchFamily="32" charset="0"/>
              </a:rPr>
              <a:t>T</a:t>
            </a:r>
            <a:r>
              <a:rPr lang="en-US" sz="3467" dirty="0">
                <a:latin typeface="Calibri" pitchFamily="32" charset="0"/>
              </a:rPr>
              <a:t>ACAATGTTGATAATCAGCTATGAGTGATCGGGCCGGGCCT</a:t>
            </a:r>
          </a:p>
        </p:txBody>
      </p:sp>
      <p:sp>
        <p:nvSpPr>
          <p:cNvPr id="5" name="Rectangle 305"/>
          <p:cNvSpPr>
            <a:spLocks noChangeArrowheads="1"/>
          </p:cNvSpPr>
          <p:nvPr/>
        </p:nvSpPr>
        <p:spPr bwMode="auto">
          <a:xfrm>
            <a:off x="26403300" y="-58242200"/>
            <a:ext cx="2791884" cy="609600"/>
          </a:xfrm>
          <a:prstGeom prst="rect">
            <a:avLst/>
          </a:prstGeom>
          <a:noFill/>
          <a:ln w="21600">
            <a:solidFill>
              <a:srgbClr val="99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306"/>
          <p:cNvSpPr>
            <a:spLocks noChangeArrowheads="1"/>
          </p:cNvSpPr>
          <p:nvPr/>
        </p:nvSpPr>
        <p:spPr bwMode="auto">
          <a:xfrm>
            <a:off x="29356051" y="-58242200"/>
            <a:ext cx="1524000" cy="609600"/>
          </a:xfrm>
          <a:prstGeom prst="rect">
            <a:avLst/>
          </a:prstGeom>
          <a:noFill/>
          <a:ln w="21600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Text Box 307"/>
          <p:cNvSpPr txBox="1">
            <a:spLocks noChangeArrowheads="1"/>
          </p:cNvSpPr>
          <p:nvPr/>
        </p:nvSpPr>
        <p:spPr bwMode="auto">
          <a:xfrm>
            <a:off x="25537584" y="-57143649"/>
            <a:ext cx="3352800" cy="425449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000" b="1">
                <a:solidFill>
                  <a:srgbClr val="333333"/>
                </a:solidFill>
              </a:rPr>
              <a:t>Sliding window buffer</a:t>
            </a:r>
          </a:p>
        </p:txBody>
      </p:sp>
      <p:sp>
        <p:nvSpPr>
          <p:cNvPr id="8" name="Text Box 308"/>
          <p:cNvSpPr txBox="1">
            <a:spLocks noChangeArrowheads="1"/>
          </p:cNvSpPr>
          <p:nvPr/>
        </p:nvSpPr>
        <p:spPr bwMode="auto">
          <a:xfrm>
            <a:off x="29203651" y="-57141534"/>
            <a:ext cx="5399616" cy="425451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000" b="1">
                <a:solidFill>
                  <a:srgbClr val="333333"/>
                </a:solidFill>
              </a:rPr>
              <a:t>Unencoded lookahead characters</a:t>
            </a:r>
          </a:p>
        </p:txBody>
      </p:sp>
      <p:sp>
        <p:nvSpPr>
          <p:cNvPr id="9" name="Line 309"/>
          <p:cNvSpPr>
            <a:spLocks noChangeShapeType="1"/>
          </p:cNvSpPr>
          <p:nvPr/>
        </p:nvSpPr>
        <p:spPr bwMode="auto">
          <a:xfrm flipH="1">
            <a:off x="25833917" y="-57937400"/>
            <a:ext cx="626533" cy="914400"/>
          </a:xfrm>
          <a:prstGeom prst="line">
            <a:avLst/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10" name="Line 310"/>
          <p:cNvSpPr>
            <a:spLocks noChangeShapeType="1"/>
          </p:cNvSpPr>
          <p:nvPr/>
        </p:nvSpPr>
        <p:spPr bwMode="auto">
          <a:xfrm>
            <a:off x="30719184" y="-57937400"/>
            <a:ext cx="914400" cy="914400"/>
          </a:xfrm>
          <a:prstGeom prst="line">
            <a:avLst/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11" name="Oval 311"/>
          <p:cNvSpPr>
            <a:spLocks noChangeArrowheads="1"/>
          </p:cNvSpPr>
          <p:nvPr/>
        </p:nvSpPr>
        <p:spPr bwMode="auto">
          <a:xfrm>
            <a:off x="28441651" y="-58242200"/>
            <a:ext cx="753533" cy="609600"/>
          </a:xfrm>
          <a:prstGeom prst="ellipse">
            <a:avLst/>
          </a:prstGeom>
          <a:noFill/>
          <a:ln w="216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cxnSp>
        <p:nvCxnSpPr>
          <p:cNvPr id="12" name="AutoShape 312"/>
          <p:cNvCxnSpPr>
            <a:cxnSpLocks noChangeShapeType="1"/>
            <a:stCxn id="11" idx="6"/>
            <a:endCxn id="11" idx="6"/>
          </p:cNvCxnSpPr>
          <p:nvPr/>
        </p:nvCxnSpPr>
        <p:spPr bwMode="auto">
          <a:xfrm>
            <a:off x="29195184" y="-57937400"/>
            <a:ext cx="2116" cy="2117"/>
          </a:xfrm>
          <a:prstGeom prst="straightConnector1">
            <a:avLst/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313"/>
          <p:cNvCxnSpPr>
            <a:cxnSpLocks noChangeShapeType="1"/>
            <a:stCxn id="6" idx="1"/>
            <a:endCxn id="11" idx="0"/>
          </p:cNvCxnSpPr>
          <p:nvPr/>
        </p:nvCxnSpPr>
        <p:spPr bwMode="auto">
          <a:xfrm rot="10800000">
            <a:off x="28818417" y="-58242200"/>
            <a:ext cx="537633" cy="304800"/>
          </a:xfrm>
          <a:prstGeom prst="curvedConnector3">
            <a:avLst>
              <a:gd name="adj1" fmla="val -40407"/>
            </a:avLst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Text Box 304"/>
          <p:cNvSpPr txBox="1">
            <a:spLocks noChangeArrowheads="1"/>
          </p:cNvSpPr>
          <p:nvPr/>
        </p:nvSpPr>
        <p:spPr bwMode="auto">
          <a:xfrm>
            <a:off x="25137533" y="2311400"/>
            <a:ext cx="7010400" cy="117686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3467" dirty="0">
                <a:latin typeface="Calibri" pitchFamily="32" charset="0"/>
              </a:rPr>
              <a:t>ATCATCATTAC</a:t>
            </a:r>
            <a:r>
              <a:rPr lang="en-US" sz="3467" b="1" dirty="0">
                <a:latin typeface="Calibri" pitchFamily="32" charset="0"/>
              </a:rPr>
              <a:t>T</a:t>
            </a:r>
            <a:r>
              <a:rPr lang="en-US" sz="3467" dirty="0">
                <a:latin typeface="Calibri" pitchFamily="32" charset="0"/>
              </a:rPr>
              <a:t>ACAATGTTGATAATCAGCTATGAGTGATCGGGCCGGGCCT</a:t>
            </a:r>
          </a:p>
        </p:txBody>
      </p:sp>
      <p:sp>
        <p:nvSpPr>
          <p:cNvPr id="15" name="Rectangle 305"/>
          <p:cNvSpPr>
            <a:spLocks noChangeArrowheads="1"/>
          </p:cNvSpPr>
          <p:nvPr/>
        </p:nvSpPr>
        <p:spPr bwMode="auto">
          <a:xfrm>
            <a:off x="25088849" y="2311400"/>
            <a:ext cx="2791884" cy="609600"/>
          </a:xfrm>
          <a:prstGeom prst="rect">
            <a:avLst/>
          </a:prstGeom>
          <a:noFill/>
          <a:ln w="21600">
            <a:solidFill>
              <a:srgbClr val="99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Rectangle 306"/>
          <p:cNvSpPr>
            <a:spLocks noChangeArrowheads="1"/>
          </p:cNvSpPr>
          <p:nvPr/>
        </p:nvSpPr>
        <p:spPr bwMode="auto">
          <a:xfrm>
            <a:off x="28041600" y="2311400"/>
            <a:ext cx="1524000" cy="609600"/>
          </a:xfrm>
          <a:prstGeom prst="rect">
            <a:avLst/>
          </a:prstGeom>
          <a:noFill/>
          <a:ln w="21600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Text Box 307"/>
          <p:cNvSpPr txBox="1">
            <a:spLocks noChangeArrowheads="1"/>
          </p:cNvSpPr>
          <p:nvPr/>
        </p:nvSpPr>
        <p:spPr bwMode="auto">
          <a:xfrm>
            <a:off x="24223133" y="3409952"/>
            <a:ext cx="3352800" cy="425449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000" b="1">
                <a:solidFill>
                  <a:srgbClr val="333333"/>
                </a:solidFill>
              </a:rPr>
              <a:t>Sliding window buffer</a:t>
            </a:r>
          </a:p>
        </p:txBody>
      </p:sp>
      <p:sp>
        <p:nvSpPr>
          <p:cNvPr id="18" name="Text Box 308"/>
          <p:cNvSpPr txBox="1">
            <a:spLocks noChangeArrowheads="1"/>
          </p:cNvSpPr>
          <p:nvPr/>
        </p:nvSpPr>
        <p:spPr bwMode="auto">
          <a:xfrm>
            <a:off x="29203651" y="8720667"/>
            <a:ext cx="5399616" cy="425451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000" b="1">
                <a:solidFill>
                  <a:srgbClr val="333333"/>
                </a:solidFill>
              </a:rPr>
              <a:t>Unencoded lookahead characters</a:t>
            </a:r>
          </a:p>
        </p:txBody>
      </p:sp>
      <p:sp>
        <p:nvSpPr>
          <p:cNvPr id="19" name="Line 309"/>
          <p:cNvSpPr>
            <a:spLocks noChangeShapeType="1"/>
          </p:cNvSpPr>
          <p:nvPr/>
        </p:nvSpPr>
        <p:spPr bwMode="auto">
          <a:xfrm flipH="1">
            <a:off x="24519467" y="2616200"/>
            <a:ext cx="626533" cy="914400"/>
          </a:xfrm>
          <a:prstGeom prst="line">
            <a:avLst/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0" name="Line 310"/>
          <p:cNvSpPr>
            <a:spLocks noChangeShapeType="1"/>
          </p:cNvSpPr>
          <p:nvPr/>
        </p:nvSpPr>
        <p:spPr bwMode="auto">
          <a:xfrm>
            <a:off x="29404733" y="2616200"/>
            <a:ext cx="914400" cy="914400"/>
          </a:xfrm>
          <a:prstGeom prst="line">
            <a:avLst/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" name="Oval 311"/>
          <p:cNvSpPr>
            <a:spLocks noChangeArrowheads="1"/>
          </p:cNvSpPr>
          <p:nvPr/>
        </p:nvSpPr>
        <p:spPr bwMode="auto">
          <a:xfrm>
            <a:off x="27127200" y="2311400"/>
            <a:ext cx="753533" cy="609600"/>
          </a:xfrm>
          <a:prstGeom prst="ellipse">
            <a:avLst/>
          </a:prstGeom>
          <a:noFill/>
          <a:ln w="216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cxnSp>
        <p:nvCxnSpPr>
          <p:cNvPr id="22" name="AutoShape 312"/>
          <p:cNvCxnSpPr>
            <a:cxnSpLocks noChangeShapeType="1"/>
            <a:stCxn id="21" idx="6"/>
            <a:endCxn id="21" idx="6"/>
          </p:cNvCxnSpPr>
          <p:nvPr/>
        </p:nvCxnSpPr>
        <p:spPr bwMode="auto">
          <a:xfrm>
            <a:off x="27880733" y="2616200"/>
            <a:ext cx="2116" cy="2117"/>
          </a:xfrm>
          <a:prstGeom prst="straightConnector1">
            <a:avLst/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313"/>
          <p:cNvCxnSpPr>
            <a:cxnSpLocks noChangeShapeType="1"/>
            <a:stCxn id="16" idx="1"/>
            <a:endCxn id="21" idx="0"/>
          </p:cNvCxnSpPr>
          <p:nvPr/>
        </p:nvCxnSpPr>
        <p:spPr bwMode="auto">
          <a:xfrm rot="10800000">
            <a:off x="27503967" y="2311400"/>
            <a:ext cx="537633" cy="304800"/>
          </a:xfrm>
          <a:prstGeom prst="curvedConnector3">
            <a:avLst>
              <a:gd name="adj1" fmla="val -40407"/>
            </a:avLst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304"/>
          <p:cNvSpPr txBox="1">
            <a:spLocks noChangeArrowheads="1"/>
          </p:cNvSpPr>
          <p:nvPr/>
        </p:nvSpPr>
        <p:spPr bwMode="auto">
          <a:xfrm>
            <a:off x="26451984" y="7620000"/>
            <a:ext cx="7010400" cy="117686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3467" dirty="0">
                <a:latin typeface="Calibri" pitchFamily="32" charset="0"/>
              </a:rPr>
              <a:t>ATCATCATTAC</a:t>
            </a:r>
            <a:r>
              <a:rPr lang="en-US" sz="3467" b="1" dirty="0">
                <a:latin typeface="Calibri" pitchFamily="32" charset="0"/>
              </a:rPr>
              <a:t>T</a:t>
            </a:r>
            <a:r>
              <a:rPr lang="en-US" sz="3467" dirty="0">
                <a:latin typeface="Calibri" pitchFamily="32" charset="0"/>
              </a:rPr>
              <a:t>ACAATGTTGATAATCAGCTATGAGTGATCGGGCCGGGCCT</a:t>
            </a:r>
          </a:p>
        </p:txBody>
      </p:sp>
      <p:sp>
        <p:nvSpPr>
          <p:cNvPr id="25" name="Rectangle 305"/>
          <p:cNvSpPr>
            <a:spLocks noChangeArrowheads="1"/>
          </p:cNvSpPr>
          <p:nvPr/>
        </p:nvSpPr>
        <p:spPr bwMode="auto">
          <a:xfrm>
            <a:off x="26403300" y="7620000"/>
            <a:ext cx="2791884" cy="609600"/>
          </a:xfrm>
          <a:prstGeom prst="rect">
            <a:avLst/>
          </a:prstGeom>
          <a:noFill/>
          <a:ln w="21600">
            <a:solidFill>
              <a:srgbClr val="99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Rectangle 306"/>
          <p:cNvSpPr>
            <a:spLocks noChangeArrowheads="1"/>
          </p:cNvSpPr>
          <p:nvPr/>
        </p:nvSpPr>
        <p:spPr bwMode="auto">
          <a:xfrm>
            <a:off x="29356051" y="7620000"/>
            <a:ext cx="1524000" cy="609600"/>
          </a:xfrm>
          <a:prstGeom prst="rect">
            <a:avLst/>
          </a:prstGeom>
          <a:noFill/>
          <a:ln w="21600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Text Box 307"/>
          <p:cNvSpPr txBox="1">
            <a:spLocks noChangeArrowheads="1"/>
          </p:cNvSpPr>
          <p:nvPr/>
        </p:nvSpPr>
        <p:spPr bwMode="auto">
          <a:xfrm>
            <a:off x="25537584" y="8718551"/>
            <a:ext cx="3352800" cy="425449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000" b="1">
                <a:solidFill>
                  <a:srgbClr val="333333"/>
                </a:solidFill>
              </a:rPr>
              <a:t>Sliding window buffer</a:t>
            </a:r>
          </a:p>
        </p:txBody>
      </p:sp>
      <p:sp>
        <p:nvSpPr>
          <p:cNvPr id="28" name="Text Box 308"/>
          <p:cNvSpPr txBox="1">
            <a:spLocks noChangeArrowheads="1"/>
          </p:cNvSpPr>
          <p:nvPr/>
        </p:nvSpPr>
        <p:spPr bwMode="auto">
          <a:xfrm>
            <a:off x="29203651" y="8720667"/>
            <a:ext cx="5399616" cy="425451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000" b="1">
                <a:solidFill>
                  <a:srgbClr val="333333"/>
                </a:solidFill>
              </a:rPr>
              <a:t>Unencoded lookahead characters</a:t>
            </a:r>
          </a:p>
        </p:txBody>
      </p:sp>
      <p:sp>
        <p:nvSpPr>
          <p:cNvPr id="29" name="Line 309"/>
          <p:cNvSpPr>
            <a:spLocks noChangeShapeType="1"/>
          </p:cNvSpPr>
          <p:nvPr/>
        </p:nvSpPr>
        <p:spPr bwMode="auto">
          <a:xfrm flipH="1">
            <a:off x="25833917" y="7924800"/>
            <a:ext cx="626533" cy="914400"/>
          </a:xfrm>
          <a:prstGeom prst="line">
            <a:avLst/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30" name="Line 310"/>
          <p:cNvSpPr>
            <a:spLocks noChangeShapeType="1"/>
          </p:cNvSpPr>
          <p:nvPr/>
        </p:nvSpPr>
        <p:spPr bwMode="auto">
          <a:xfrm>
            <a:off x="30719184" y="7924800"/>
            <a:ext cx="914400" cy="914400"/>
          </a:xfrm>
          <a:prstGeom prst="line">
            <a:avLst/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31" name="Oval 311"/>
          <p:cNvSpPr>
            <a:spLocks noChangeArrowheads="1"/>
          </p:cNvSpPr>
          <p:nvPr/>
        </p:nvSpPr>
        <p:spPr bwMode="auto">
          <a:xfrm>
            <a:off x="28441651" y="7620000"/>
            <a:ext cx="753533" cy="609600"/>
          </a:xfrm>
          <a:prstGeom prst="ellipse">
            <a:avLst/>
          </a:prstGeom>
          <a:noFill/>
          <a:ln w="216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cxnSp>
        <p:nvCxnSpPr>
          <p:cNvPr id="32" name="AutoShape 312"/>
          <p:cNvCxnSpPr>
            <a:cxnSpLocks noChangeShapeType="1"/>
            <a:stCxn id="31" idx="6"/>
            <a:endCxn id="31" idx="6"/>
          </p:cNvCxnSpPr>
          <p:nvPr/>
        </p:nvCxnSpPr>
        <p:spPr bwMode="auto">
          <a:xfrm>
            <a:off x="29195184" y="7924800"/>
            <a:ext cx="2116" cy="2117"/>
          </a:xfrm>
          <a:prstGeom prst="straightConnector1">
            <a:avLst/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313"/>
          <p:cNvCxnSpPr>
            <a:cxnSpLocks noChangeShapeType="1"/>
            <a:stCxn id="26" idx="1"/>
            <a:endCxn id="31" idx="0"/>
          </p:cNvCxnSpPr>
          <p:nvPr/>
        </p:nvCxnSpPr>
        <p:spPr bwMode="auto">
          <a:xfrm rot="10800000">
            <a:off x="28818417" y="7620000"/>
            <a:ext cx="537633" cy="304800"/>
          </a:xfrm>
          <a:prstGeom prst="curvedConnector3">
            <a:avLst>
              <a:gd name="adj1" fmla="val -40407"/>
            </a:avLst>
          </a:prstGeom>
          <a:noFill/>
          <a:ln w="21600">
            <a:solidFill>
              <a:srgbClr val="808080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1320800" y="2729389"/>
            <a:ext cx="46736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TextBox 60"/>
          <p:cNvSpPr txBox="1"/>
          <p:nvPr/>
        </p:nvSpPr>
        <p:spPr>
          <a:xfrm>
            <a:off x="406401" y="1453596"/>
            <a:ext cx="225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Input characters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06400" y="2729389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09600" y="2729389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812800" y="2729389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016000" y="2729389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394493" y="2571195"/>
            <a:ext cx="3738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6400" y="2830989"/>
            <a:ext cx="650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2" charset="0"/>
              </a:rPr>
              <a:t>ATTACTAGAATGT TACTAATCTGAT CGGGCCGGGCCTG</a:t>
            </a:r>
          </a:p>
          <a:p>
            <a:endParaRPr lang="en-US" sz="2400" dirty="0"/>
          </a:p>
        </p:txBody>
      </p:sp>
      <p:grpSp>
        <p:nvGrpSpPr>
          <p:cNvPr id="34" name="Group 69"/>
          <p:cNvGrpSpPr/>
          <p:nvPr/>
        </p:nvGrpSpPr>
        <p:grpSpPr>
          <a:xfrm>
            <a:off x="101601" y="2875995"/>
            <a:ext cx="6616021" cy="2407559"/>
            <a:chOff x="76200" y="1962150"/>
            <a:chExt cx="4962016" cy="1805669"/>
          </a:xfrm>
        </p:grpSpPr>
        <p:sp>
          <p:nvSpPr>
            <p:cNvPr id="37" name="Rectangle 36"/>
            <p:cNvSpPr/>
            <p:nvPr/>
          </p:nvSpPr>
          <p:spPr>
            <a:xfrm>
              <a:off x="381000" y="2004596"/>
              <a:ext cx="2075688" cy="304800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14600" y="1962150"/>
              <a:ext cx="1371600" cy="3810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39" name="Group 66"/>
            <p:cNvGrpSpPr/>
            <p:nvPr/>
          </p:nvGrpSpPr>
          <p:grpSpPr>
            <a:xfrm>
              <a:off x="76200" y="2004595"/>
              <a:ext cx="4962016" cy="1763224"/>
              <a:chOff x="76200" y="2004595"/>
              <a:chExt cx="4962016" cy="1763224"/>
            </a:xfrm>
          </p:grpSpPr>
          <p:cxnSp>
            <p:nvCxnSpPr>
              <p:cNvPr id="46" name="Straight Arrow Connector 45"/>
              <p:cNvCxnSpPr>
                <a:stCxn id="85" idx="2"/>
              </p:cNvCxnSpPr>
              <p:nvPr/>
            </p:nvCxnSpPr>
            <p:spPr>
              <a:xfrm flipH="1">
                <a:off x="244602" y="2004595"/>
                <a:ext cx="174497" cy="153435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76200" y="3452396"/>
                <a:ext cx="2011224" cy="31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33" b="1" dirty="0">
                    <a:solidFill>
                      <a:schemeClr val="accent1">
                        <a:lumMod val="75000"/>
                      </a:schemeClr>
                    </a:solidFill>
                  </a:rPr>
                  <a:t>Sliding window buffer</a:t>
                </a: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3048000" y="2258258"/>
                <a:ext cx="551688" cy="126236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057400" y="3443704"/>
                <a:ext cx="2980816" cy="31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33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Unencoded</a:t>
                </a:r>
                <a:r>
                  <a:rPr lang="en-US" sz="2133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133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lookahead</a:t>
                </a:r>
                <a:r>
                  <a:rPr lang="en-US" sz="2133" b="1" dirty="0">
                    <a:solidFill>
                      <a:schemeClr val="accent1">
                        <a:lumMod val="75000"/>
                      </a:schemeClr>
                    </a:solidFill>
                  </a:rPr>
                  <a:t> characters</a:t>
                </a:r>
              </a:p>
            </p:txBody>
          </p:sp>
        </p:grpSp>
      </p:grpSp>
      <p:grpSp>
        <p:nvGrpSpPr>
          <p:cNvPr id="41" name="Group 70"/>
          <p:cNvGrpSpPr/>
          <p:nvPr/>
        </p:nvGrpSpPr>
        <p:grpSpPr>
          <a:xfrm>
            <a:off x="914400" y="2018190"/>
            <a:ext cx="3462528" cy="1369869"/>
            <a:chOff x="685800" y="1318796"/>
            <a:chExt cx="2596896" cy="1027402"/>
          </a:xfrm>
        </p:grpSpPr>
        <p:sp>
          <p:nvSpPr>
            <p:cNvPr id="57" name="TextBox 56"/>
            <p:cNvSpPr txBox="1"/>
            <p:nvPr/>
          </p:nvSpPr>
          <p:spPr>
            <a:xfrm>
              <a:off x="1343380" y="1318796"/>
              <a:ext cx="19107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Find longest match</a:t>
              </a:r>
            </a:p>
          </p:txBody>
        </p:sp>
        <p:grpSp>
          <p:nvGrpSpPr>
            <p:cNvPr id="42" name="Group 68"/>
            <p:cNvGrpSpPr/>
            <p:nvPr/>
          </p:nvGrpSpPr>
          <p:grpSpPr>
            <a:xfrm>
              <a:off x="685800" y="1962150"/>
              <a:ext cx="2596896" cy="384048"/>
              <a:chOff x="685800" y="1962150"/>
              <a:chExt cx="2596896" cy="384048"/>
            </a:xfrm>
          </p:grpSpPr>
          <p:cxnSp>
            <p:nvCxnSpPr>
              <p:cNvPr id="40" name="Shape 39"/>
              <p:cNvCxnSpPr>
                <a:stCxn id="38" idx="0"/>
              </p:cNvCxnSpPr>
              <p:nvPr/>
            </p:nvCxnSpPr>
            <p:spPr>
              <a:xfrm rot="16200000" flipH="1" flipV="1">
                <a:off x="1792224" y="1008126"/>
                <a:ext cx="152400" cy="2060448"/>
              </a:xfrm>
              <a:prstGeom prst="curvedConnector4">
                <a:avLst>
                  <a:gd name="adj1" fmla="val -150000"/>
                  <a:gd name="adj2" fmla="val 59320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67"/>
              <p:cNvGrpSpPr/>
              <p:nvPr/>
            </p:nvGrpSpPr>
            <p:grpSpPr>
              <a:xfrm>
                <a:off x="685800" y="1962150"/>
                <a:ext cx="2596896" cy="384048"/>
                <a:chOff x="685800" y="1962150"/>
                <a:chExt cx="2596896" cy="384048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2514600" y="1962150"/>
                  <a:ext cx="768096" cy="38404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685800" y="2003748"/>
                  <a:ext cx="640080" cy="29695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</p:grpSp>
      <p:grpSp>
        <p:nvGrpSpPr>
          <p:cNvPr id="44" name="Group 106"/>
          <p:cNvGrpSpPr/>
          <p:nvPr/>
        </p:nvGrpSpPr>
        <p:grpSpPr>
          <a:xfrm>
            <a:off x="6138435" y="2022158"/>
            <a:ext cx="6358365" cy="2651732"/>
            <a:chOff x="4603826" y="1321772"/>
            <a:chExt cx="4768774" cy="1988799"/>
          </a:xfrm>
        </p:grpSpPr>
        <p:sp>
          <p:nvSpPr>
            <p:cNvPr id="60" name="Right Arrow 59"/>
            <p:cNvSpPr/>
            <p:nvPr/>
          </p:nvSpPr>
          <p:spPr>
            <a:xfrm>
              <a:off x="4603826" y="1970842"/>
              <a:ext cx="762000" cy="338554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27071" y="1321772"/>
              <a:ext cx="82739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Output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638800" y="1866096"/>
              <a:ext cx="3276600" cy="45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33" i="1" dirty="0">
                  <a:latin typeface="Calibri" pitchFamily="32" charset="0"/>
                </a:rPr>
                <a:t>ATTACTAGAATGT</a:t>
              </a:r>
              <a:r>
                <a:rPr lang="en-US" sz="3333" b="1" dirty="0">
                  <a:latin typeface="Calibri" pitchFamily="32" charset="0"/>
                </a:rPr>
                <a:t>(2,5)…</a:t>
              </a:r>
              <a:endParaRPr lang="en-US" sz="3333" b="1" dirty="0"/>
            </a:p>
          </p:txBody>
        </p:sp>
        <p:cxnSp>
          <p:nvCxnSpPr>
            <p:cNvPr id="74" name="Elbow Connector 73"/>
            <p:cNvCxnSpPr/>
            <p:nvPr/>
          </p:nvCxnSpPr>
          <p:spPr>
            <a:xfrm rot="5400000">
              <a:off x="7903577" y="2364373"/>
              <a:ext cx="652046" cy="304800"/>
            </a:xfrm>
            <a:prstGeom prst="bentConnector3">
              <a:avLst>
                <a:gd name="adj1" fmla="val 48896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332338" y="2724150"/>
              <a:ext cx="2040262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 err="1"/>
                <a:t>Backreferences</a:t>
              </a:r>
              <a:r>
                <a:rPr lang="en-US" sz="2133" dirty="0"/>
                <a:t> (Position, Length)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6019800" y="2190750"/>
              <a:ext cx="0" cy="609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257800" y="2748975"/>
              <a:ext cx="2017716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b="1" dirty="0"/>
                <a:t>Literals</a:t>
              </a:r>
              <a:endParaRPr lang="en-US" sz="2133" dirty="0"/>
            </a:p>
            <a:p>
              <a:r>
                <a:rPr lang="en-US" sz="2133" dirty="0"/>
                <a:t>Unmatched characters</a:t>
              </a:r>
            </a:p>
          </p:txBody>
        </p: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anose="020B0502020104020203" pitchFamily="34" charset="0"/>
              </a:rPr>
              <a:pPr/>
              <a:t>25</a:t>
            </a:fld>
            <a:endParaRPr lang="en-US" sz="1700" dirty="0">
              <a:latin typeface="Gill Sans MT" panose="020B0502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6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29600" y="-13538200"/>
            <a:ext cx="9577952" cy="318688"/>
          </a:xfrm>
        </p:spPr>
        <p:txBody>
          <a:bodyPr>
            <a:normAutofit fontScale="90000"/>
          </a:bodyPr>
          <a:lstStyle/>
          <a:p>
            <a:r>
              <a:rPr lang="en-US" dirty="0"/>
              <a:t>LZSS Decompression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929600" y="-12212638"/>
            <a:ext cx="9577952" cy="1261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3" name="Rectangle 213"/>
          <p:cNvSpPr>
            <a:spLocks noChangeArrowheads="1"/>
          </p:cNvSpPr>
          <p:nvPr/>
        </p:nvSpPr>
        <p:spPr bwMode="auto">
          <a:xfrm>
            <a:off x="1050441" y="1342632"/>
            <a:ext cx="10464800" cy="1375169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" name="Rectangle 215"/>
          <p:cNvSpPr>
            <a:spLocks noChangeArrowheads="1"/>
          </p:cNvSpPr>
          <p:nvPr/>
        </p:nvSpPr>
        <p:spPr bwMode="auto">
          <a:xfrm>
            <a:off x="1219200" y="3124202"/>
            <a:ext cx="4267200" cy="914399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120000" tIns="62400" rIns="120000" bIns="624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3467" dirty="0">
                <a:solidFill>
                  <a:schemeClr val="accent6">
                    <a:lumMod val="75000"/>
                  </a:schemeClr>
                </a:solidFill>
              </a:rPr>
              <a:t>(0,4)</a:t>
            </a:r>
            <a:r>
              <a:rPr lang="en-US" sz="3467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3467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  <a:r>
              <a:rPr lang="en-US" sz="3467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</a:t>
            </a:r>
            <a:r>
              <a:rPr lang="en-US" sz="3467" dirty="0"/>
              <a:t>…</a:t>
            </a:r>
          </a:p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endParaRPr lang="en-US" sz="2667" dirty="0"/>
          </a:p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endParaRPr lang="en-US" sz="2667" dirty="0"/>
          </a:p>
        </p:txBody>
      </p:sp>
      <p:sp>
        <p:nvSpPr>
          <p:cNvPr id="47" name="Text Box 217"/>
          <p:cNvSpPr txBox="1">
            <a:spLocks noChangeArrowheads="1"/>
          </p:cNvSpPr>
          <p:nvPr/>
        </p:nvSpPr>
        <p:spPr bwMode="auto">
          <a:xfrm>
            <a:off x="6502401" y="4140200"/>
            <a:ext cx="3724759" cy="495351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400" b="1" dirty="0">
                <a:latin typeface="Calibri" pitchFamily="32" charset="0"/>
              </a:rPr>
              <a:t>Output data block</a:t>
            </a:r>
          </a:p>
        </p:txBody>
      </p:sp>
      <p:graphicFrame>
        <p:nvGraphicFramePr>
          <p:cNvPr id="48" name="Group 218"/>
          <p:cNvGraphicFramePr>
            <a:graphicFrameLocks noGrp="1"/>
          </p:cNvGraphicFramePr>
          <p:nvPr/>
        </p:nvGraphicFramePr>
        <p:xfrm>
          <a:off x="1355242" y="1577581"/>
          <a:ext cx="9313757" cy="593459"/>
        </p:xfrm>
        <a:graphic>
          <a:graphicData uri="http://schemas.openxmlformats.org/drawingml/2006/table">
            <a:tbl>
              <a:tblPr/>
              <a:tblGrid>
                <a:gridCol w="672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2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25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25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25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43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5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252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252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252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91411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934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120000" marR="120000" marT="253056" marB="624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37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tangle 268"/>
          <p:cNvSpPr>
            <a:spLocks noChangeArrowheads="1"/>
          </p:cNvSpPr>
          <p:nvPr/>
        </p:nvSpPr>
        <p:spPr bwMode="auto">
          <a:xfrm>
            <a:off x="7143752" y="3124200"/>
            <a:ext cx="4438649" cy="9144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120000" tIns="62400" rIns="120000" bIns="624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3733" dirty="0"/>
              <a:t>                   </a:t>
            </a:r>
          </a:p>
        </p:txBody>
      </p:sp>
      <p:sp>
        <p:nvSpPr>
          <p:cNvPr id="51" name="Text Box 315"/>
          <p:cNvSpPr txBox="1">
            <a:spLocks noChangeArrowheads="1"/>
          </p:cNvSpPr>
          <p:nvPr/>
        </p:nvSpPr>
        <p:spPr bwMode="auto">
          <a:xfrm>
            <a:off x="7857642" y="2209800"/>
            <a:ext cx="3724759" cy="503240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120000" tIns="60000" rIns="120000" bIns="60000"/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400" b="1" dirty="0"/>
              <a:t>Window buffer contents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09600" y="280416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en-US" sz="4600" b="1" dirty="0">
                <a:latin typeface="Playfair Display" panose="00000500000000000000" pitchFamily="50" charset="0"/>
              </a:rPr>
              <a:t>Background: LZ77 Compression</a:t>
            </a:r>
            <a:endParaRPr lang="en-US" sz="4600" b="1" dirty="0"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4" name="Text Box 217"/>
          <p:cNvSpPr txBox="1">
            <a:spLocks noChangeArrowheads="1"/>
          </p:cNvSpPr>
          <p:nvPr/>
        </p:nvSpPr>
        <p:spPr bwMode="auto">
          <a:xfrm>
            <a:off x="406400" y="4140200"/>
            <a:ext cx="4210597" cy="495351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400" b="1" dirty="0">
                <a:latin typeface="Calibri" pitchFamily="32" charset="0"/>
              </a:rPr>
              <a:t>Input data block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5994400" y="3429000"/>
            <a:ext cx="812800" cy="4064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9" name="Curved Connector 58"/>
          <p:cNvCxnSpPr/>
          <p:nvPr/>
        </p:nvCxnSpPr>
        <p:spPr>
          <a:xfrm flipV="1">
            <a:off x="2946400" y="2209800"/>
            <a:ext cx="2133600" cy="1117600"/>
          </a:xfrm>
          <a:prstGeom prst="curvedConnector3">
            <a:avLst>
              <a:gd name="adj1" fmla="val 20683"/>
            </a:avLst>
          </a:prstGeom>
          <a:ln w="222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69"/>
          <p:cNvSpPr txBox="1">
            <a:spLocks noChangeArrowheads="1"/>
          </p:cNvSpPr>
          <p:nvPr/>
        </p:nvSpPr>
        <p:spPr bwMode="auto">
          <a:xfrm>
            <a:off x="101600" y="3225800"/>
            <a:ext cx="2235200" cy="495351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</a:pPr>
            <a:r>
              <a:rPr lang="en-US" sz="2133" b="1" dirty="0"/>
              <a:t>Tokens</a:t>
            </a:r>
            <a:r>
              <a:rPr lang="en-US" sz="2400" dirty="0"/>
              <a:t> </a:t>
            </a:r>
          </a:p>
        </p:txBody>
      </p:sp>
      <p:cxnSp>
        <p:nvCxnSpPr>
          <p:cNvPr id="30" name="Curved Connector 29"/>
          <p:cNvCxnSpPr/>
          <p:nvPr/>
        </p:nvCxnSpPr>
        <p:spPr>
          <a:xfrm rot="16200000" flipV="1">
            <a:off x="1117600" y="2717800"/>
            <a:ext cx="1117600" cy="101600"/>
          </a:xfrm>
          <a:prstGeom prst="curvedConnector3">
            <a:avLst>
              <a:gd name="adj1" fmla="val 50000"/>
            </a:avLst>
          </a:prstGeom>
          <a:ln w="222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26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2" y="3142615"/>
            <a:ext cx="109356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/>
              <a:t>WIKI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10228" y="3142615"/>
            <a:ext cx="59022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/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52016" y="3142615"/>
            <a:ext cx="110318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/>
              <a:t>EDIA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43306" y="3154583"/>
            <a:ext cx="155908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/>
              <a:t>COMM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8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016000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How to Parallelize Decompression?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4010" y="1523769"/>
            <a:ext cx="2336800" cy="396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4010" y="1523769"/>
            <a:ext cx="2336800" cy="71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4010" y="2234969"/>
            <a:ext cx="2336800" cy="71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4010" y="4774969"/>
            <a:ext cx="2336800" cy="71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4411" y="1625370"/>
            <a:ext cx="131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Thread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8434" y="2234970"/>
            <a:ext cx="131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Thread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4802" y="1609813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Data block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527" y="223497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Data block 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398810" y="1930169"/>
            <a:ext cx="1524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398810" y="2539769"/>
            <a:ext cx="1524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29210" y="345417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9830" y="5981792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>
                <a:latin typeface="Gill Sans MT" panose="020B0502020104020203" pitchFamily="34" charset="0"/>
              </a:rPr>
              <a:t>Naïve approach performance </a:t>
            </a:r>
            <a:r>
              <a:rPr lang="en-US" sz="3200" dirty="0">
                <a:latin typeface="Gill Sans MT" panose="020B0502020104020203" pitchFamily="34" charset="0"/>
              </a:rPr>
              <a:t>200 MB/s &lt;&lt; 250 GB/s (K20x)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1626" y="5574658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Input file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9375" y="4213799"/>
            <a:ext cx="65024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i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Split input file in independent blocks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1600" y="825940"/>
            <a:ext cx="11684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i="1" dirty="0">
                <a:latin typeface="Gill Sans MT" panose="020B0502020104020203" pitchFamily="34" charset="0"/>
              </a:rPr>
              <a:t>&gt;1000 threads available!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2693" y="370795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950327" y="6314310"/>
            <a:ext cx="2743200" cy="365125"/>
          </a:xfrm>
        </p:spPr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27</a:t>
            </a:fld>
            <a:endParaRPr lang="en-US" sz="17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219200" y="1905000"/>
            <a:ext cx="2267712" cy="1016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GPU LZ77 Decompression</a:t>
            </a:r>
            <a:endParaRPr lang="en-US" sz="4600" b="1" dirty="0"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7328" y="3327400"/>
            <a:ext cx="3870065" cy="71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4983" y="3327402"/>
            <a:ext cx="40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CCGA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(0,2)</a:t>
            </a:r>
            <a:r>
              <a:rPr lang="en-US" sz="2400" b="1" dirty="0">
                <a:solidFill>
                  <a:srgbClr val="FFC000"/>
                </a:solidFill>
              </a:rPr>
              <a:t>CGG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(4,3)</a:t>
            </a:r>
            <a:r>
              <a:rPr lang="en-US" sz="2400" b="1" dirty="0">
                <a:solidFill>
                  <a:srgbClr val="FFC000"/>
                </a:solidFill>
              </a:rPr>
              <a:t>AGTT</a:t>
            </a:r>
            <a:r>
              <a:rPr lang="el-G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12,4)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892801" y="3530601"/>
            <a:ext cx="16256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7909730" y="3327401"/>
            <a:ext cx="3444071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12800" y="4239437"/>
            <a:ext cx="19885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/>
              <a:t>Compressed input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31921" y="4239437"/>
            <a:ext cx="2399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/>
              <a:t>Uncompressed output</a:t>
            </a:r>
          </a:p>
        </p:txBody>
      </p:sp>
      <p:cxnSp>
        <p:nvCxnSpPr>
          <p:cNvPr id="31" name="Elbow Connector 30"/>
          <p:cNvCxnSpPr>
            <a:endCxn id="6" idx="1"/>
          </p:cNvCxnSpPr>
          <p:nvPr/>
        </p:nvCxnSpPr>
        <p:spPr>
          <a:xfrm rot="16200000" flipH="1">
            <a:off x="701473" y="2854726"/>
            <a:ext cx="1203818" cy="203200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224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7272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0320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3368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6416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464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2512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6400" y="3530601"/>
            <a:ext cx="816570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b="1" dirty="0"/>
              <a:t>Tokens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28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282" y="1323330"/>
            <a:ext cx="984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Improve utilization: Group strings of literals with the following back-reference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1864657" y="2590799"/>
            <a:ext cx="510991" cy="1299885"/>
          </a:xfrm>
          <a:prstGeom prst="leftBrace">
            <a:avLst>
              <a:gd name="adj1" fmla="val 8333"/>
              <a:gd name="adj2" fmla="val 50000"/>
            </a:avLst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3106287" y="2649085"/>
            <a:ext cx="510991" cy="1165376"/>
          </a:xfrm>
          <a:prstGeom prst="leftBrace">
            <a:avLst>
              <a:gd name="adj1" fmla="val 8333"/>
              <a:gd name="adj2" fmla="val 50000"/>
            </a:avLst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4355470" y="2574306"/>
            <a:ext cx="510991" cy="1332853"/>
          </a:xfrm>
          <a:prstGeom prst="leftBrace">
            <a:avLst>
              <a:gd name="adj1" fmla="val 8333"/>
              <a:gd name="adj2" fmla="val 50000"/>
            </a:avLst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219200" y="1905000"/>
            <a:ext cx="2267712" cy="1016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GPU LZ77 Decompression</a:t>
            </a:r>
            <a:endParaRPr lang="en-US" sz="4600" b="1" dirty="0"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7328" y="3327400"/>
            <a:ext cx="3870065" cy="71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4983" y="3327402"/>
            <a:ext cx="40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CCGA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(0,2)</a:t>
            </a:r>
            <a:r>
              <a:rPr lang="en-US" sz="2400" b="1" dirty="0">
                <a:solidFill>
                  <a:srgbClr val="FFC000"/>
                </a:solidFill>
              </a:rPr>
              <a:t>CGG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(4,3)</a:t>
            </a:r>
            <a:r>
              <a:rPr lang="en-US" sz="2400" b="1" dirty="0">
                <a:solidFill>
                  <a:srgbClr val="FFC000"/>
                </a:solidFill>
              </a:rPr>
              <a:t>AGTT</a:t>
            </a:r>
            <a:r>
              <a:rPr lang="el-G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12,4)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892801" y="3530601"/>
            <a:ext cx="16256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7909730" y="3327401"/>
            <a:ext cx="3444071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12800" y="4239437"/>
            <a:ext cx="19885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/>
              <a:t>Compressed input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31921" y="4239437"/>
            <a:ext cx="2399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/>
              <a:t>Uncompressed output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016001" y="1412558"/>
            <a:ext cx="3200941" cy="2145677"/>
            <a:chOff x="838200" y="1135618"/>
            <a:chExt cx="2400706" cy="1609258"/>
          </a:xfrm>
        </p:grpSpPr>
        <p:sp>
          <p:nvSpPr>
            <p:cNvPr id="20" name="TextBox 19"/>
            <p:cNvSpPr txBox="1"/>
            <p:nvPr/>
          </p:nvSpPr>
          <p:spPr>
            <a:xfrm>
              <a:off x="838200" y="1135618"/>
              <a:ext cx="240070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1) Read tokens (parallel)</a:t>
              </a:r>
            </a:p>
          </p:txBody>
        </p:sp>
        <p:cxnSp>
          <p:nvCxnSpPr>
            <p:cNvPr id="31" name="Elbow Connector 30"/>
            <p:cNvCxnSpPr>
              <a:endCxn id="6" idx="1"/>
            </p:cNvCxnSpPr>
            <p:nvPr/>
          </p:nvCxnSpPr>
          <p:spPr>
            <a:xfrm rot="16200000" flipH="1">
              <a:off x="602304" y="2217244"/>
              <a:ext cx="902864" cy="152400"/>
            </a:xfrm>
            <a:prstGeom prst="bent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>
            <a:off x="14224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7272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0320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3368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6416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464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2512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6400" y="3530601"/>
            <a:ext cx="816570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b="1" dirty="0"/>
              <a:t>Tokens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29</a:t>
            </a:fld>
            <a:endParaRPr lang="en-US" sz="17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More GPU Data Analytics Use-Cases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0626"/>
            <a:ext cx="8734425" cy="4986338"/>
          </a:xfrm>
        </p:spPr>
        <p:txBody>
          <a:bodyPr>
            <a:normAutofit fontScale="85000" lnSpcReduction="20000"/>
          </a:bodyPr>
          <a:lstStyle/>
          <a:p>
            <a:pPr>
              <a:buSzPct val="125000"/>
            </a:pPr>
            <a:r>
              <a:rPr lang="en-US" sz="3200" dirty="0">
                <a:latin typeface="Gill Sans MT" panose="020B0502020104020203" pitchFamily="34" charset="0"/>
              </a:rPr>
              <a:t>Online advertising </a:t>
            </a:r>
          </a:p>
          <a:p>
            <a:pPr marL="0" indent="0">
              <a:buNone/>
            </a:pPr>
            <a:r>
              <a:rPr lang="en-US" sz="2600" dirty="0">
                <a:latin typeface="Gill Sans MT" panose="020B0502020104020203" pitchFamily="34" charset="0"/>
              </a:rPr>
              <a:t>   Digital advertising revenue surges!</a:t>
            </a:r>
          </a:p>
          <a:p>
            <a:pPr marL="0" indent="0">
              <a:buNone/>
            </a:pPr>
            <a:r>
              <a:rPr lang="en-US" sz="2400" dirty="0">
                <a:latin typeface="Gill Sans MT" pitchFamily="34" charset="0"/>
              </a:rPr>
              <a:t>    </a:t>
            </a:r>
            <a:r>
              <a:rPr lang="en-US" sz="2400" i="1" dirty="0">
                <a:latin typeface="Gill Sans MT" pitchFamily="34" charset="0"/>
              </a:rPr>
              <a:t>Source: </a:t>
            </a:r>
            <a:r>
              <a:rPr lang="en-US" sz="2400" dirty="0">
                <a:latin typeface="Gill Sans MT" pitchFamily="34" charset="0"/>
              </a:rPr>
              <a:t>Interactive Advertising Bureau</a:t>
            </a:r>
          </a:p>
          <a:p>
            <a:pPr marL="0" indent="0">
              <a:buNone/>
            </a:pPr>
            <a:endParaRPr lang="en-US" sz="2400" dirty="0">
              <a:latin typeface="Gill Sans MT" pitchFamily="34" charset="0"/>
            </a:endParaRPr>
          </a:p>
          <a:p>
            <a:r>
              <a:rPr lang="en-US" sz="3200" dirty="0">
                <a:latin typeface="Gill Sans MT" panose="020B0502020104020203" pitchFamily="34" charset="0"/>
              </a:rPr>
              <a:t>Genome data </a:t>
            </a:r>
          </a:p>
          <a:p>
            <a:pPr marL="0" indent="0">
              <a:buNone/>
            </a:pPr>
            <a:r>
              <a:rPr lang="en-US" sz="2600" dirty="0">
                <a:latin typeface="Gill Sans MT" panose="020B0502020104020203" pitchFamily="34" charset="0"/>
              </a:rPr>
              <a:t>“The computing resources needed to handle genome data will soon </a:t>
            </a:r>
            <a:r>
              <a:rPr lang="en-US" sz="2600" b="1" dirty="0">
                <a:latin typeface="Gill Sans MT" panose="020B0502020104020203" pitchFamily="34" charset="0"/>
              </a:rPr>
              <a:t>exceed</a:t>
            </a:r>
            <a:r>
              <a:rPr lang="en-US" sz="2600" dirty="0">
                <a:latin typeface="Gill Sans MT" panose="020B0502020104020203" pitchFamily="34" charset="0"/>
              </a:rPr>
              <a:t> those of Twitter and YouTube”</a:t>
            </a:r>
          </a:p>
          <a:p>
            <a:pPr marL="457200" lvl="1" indent="0">
              <a:buNone/>
            </a:pPr>
            <a:r>
              <a:rPr lang="en-US" sz="2600" i="1" dirty="0">
                <a:latin typeface="Gill Sans MT" panose="020B0502020104020203" pitchFamily="34" charset="0"/>
              </a:rPr>
              <a:t>Source</a:t>
            </a:r>
            <a:r>
              <a:rPr lang="en-US" sz="2600" dirty="0">
                <a:latin typeface="Gill Sans MT" panose="020B0502020104020203" pitchFamily="34" charset="0"/>
              </a:rPr>
              <a:t>: </a:t>
            </a:r>
            <a:r>
              <a:rPr lang="en-US" sz="2600" dirty="0">
                <a:latin typeface="Gill Sans MT" panose="020B0502020104020203" pitchFamily="34" charset="0"/>
                <a:hlinkClick r:id="rId3"/>
              </a:rPr>
              <a:t>http://www.nature.com/</a:t>
            </a:r>
            <a:r>
              <a:rPr lang="en-US" sz="2600" dirty="0">
                <a:latin typeface="Gill Sans MT" panose="020B0502020104020203" pitchFamily="34" charset="0"/>
              </a:rPr>
              <a:t>  </a:t>
            </a: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Telecommunications </a:t>
            </a:r>
          </a:p>
          <a:p>
            <a:pPr marL="0" indent="0">
              <a:buNone/>
            </a:pPr>
            <a:r>
              <a:rPr lang="en-US" sz="2600" dirty="0">
                <a:latin typeface="Gill Sans MT" panose="020B0502020104020203" pitchFamily="34" charset="0"/>
              </a:rPr>
              <a:t> “Telecom sector’s use of data analytics tools expected to grow at a rate of </a:t>
            </a:r>
            <a:r>
              <a:rPr lang="en-US" sz="2600" b="1" dirty="0">
                <a:latin typeface="Gill Sans MT" panose="020B0502020104020203" pitchFamily="34" charset="0"/>
              </a:rPr>
              <a:t>28.28% </a:t>
            </a:r>
            <a:r>
              <a:rPr lang="en-US" sz="2600" dirty="0">
                <a:latin typeface="Gill Sans MT" panose="020B0502020104020203" pitchFamily="34" charset="0"/>
              </a:rPr>
              <a:t>over the </a:t>
            </a:r>
            <a:r>
              <a:rPr lang="en-US" sz="2600" b="1" dirty="0">
                <a:latin typeface="Gill Sans MT" panose="020B0502020104020203" pitchFamily="34" charset="0"/>
              </a:rPr>
              <a:t>next four years”</a:t>
            </a:r>
          </a:p>
          <a:p>
            <a:pPr marL="0" indent="0">
              <a:buNone/>
            </a:pPr>
            <a:r>
              <a:rPr lang="en-US" sz="2600" b="1" dirty="0">
                <a:latin typeface="Gill Sans MT" panose="020B0502020104020203" pitchFamily="34" charset="0"/>
              </a:rPr>
              <a:t>   </a:t>
            </a:r>
            <a:r>
              <a:rPr lang="en-US" sz="2600" i="1" dirty="0">
                <a:latin typeface="Gill Sans MT" panose="020B0502020104020203" pitchFamily="34" charset="0"/>
              </a:rPr>
              <a:t>Source</a:t>
            </a:r>
            <a:r>
              <a:rPr lang="en-US" sz="2600" dirty="0">
                <a:latin typeface="Gill Sans MT" panose="020B0502020104020203" pitchFamily="34" charset="0"/>
              </a:rPr>
              <a:t>:</a:t>
            </a:r>
            <a:r>
              <a:rPr lang="en-US" sz="2600" b="1" dirty="0">
                <a:latin typeface="Gill Sans MT" panose="020B0502020104020203" pitchFamily="34" charset="0"/>
              </a:rPr>
              <a:t> </a:t>
            </a:r>
            <a:r>
              <a:rPr lang="en-US" sz="2600" dirty="0" err="1">
                <a:latin typeface="Gill Sans MT" panose="020B0502020104020203" pitchFamily="34" charset="0"/>
              </a:rPr>
              <a:t>Technavio</a:t>
            </a:r>
            <a:endParaRPr lang="en-US" sz="2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Gill Sans MT" panose="020B0502020104020203" pitchFamily="34" charset="0"/>
              </a:rPr>
              <a:t>       Verizon using GPU start-up for database analytics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690" y="1181008"/>
            <a:ext cx="153363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381" y="2919944"/>
            <a:ext cx="1536192" cy="1582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7" r="2235"/>
          <a:stretch/>
        </p:blipFill>
        <p:spPr>
          <a:xfrm>
            <a:off x="9546167" y="4706413"/>
            <a:ext cx="1536192" cy="11747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anose="020B0502020104020203" pitchFamily="34" charset="0"/>
              </a:rPr>
              <a:pPr/>
              <a:t>3</a:t>
            </a:fld>
            <a:endParaRPr lang="en-US" sz="17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219200" y="1905000"/>
            <a:ext cx="2267712" cy="1016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GPU LZ77 Decompression</a:t>
            </a:r>
            <a:endParaRPr lang="en-US" sz="4600" b="1" dirty="0"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7328" y="3327400"/>
            <a:ext cx="3870065" cy="71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4983" y="3327402"/>
            <a:ext cx="40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CCGA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(0,2)</a:t>
            </a:r>
            <a:r>
              <a:rPr lang="en-US" sz="2400" b="1" dirty="0">
                <a:solidFill>
                  <a:srgbClr val="FFC000"/>
                </a:solidFill>
              </a:rPr>
              <a:t>CGG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(4,3)</a:t>
            </a:r>
            <a:r>
              <a:rPr lang="en-US" sz="2400" b="1" dirty="0">
                <a:solidFill>
                  <a:srgbClr val="FFC000"/>
                </a:solidFill>
              </a:rPr>
              <a:t>AGTT</a:t>
            </a:r>
            <a:r>
              <a:rPr lang="el-G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12,4)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892801" y="3530601"/>
            <a:ext cx="16256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7909730" y="3327401"/>
            <a:ext cx="3444071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908265" y="3327402"/>
            <a:ext cx="359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CCGA   CGG    AGTT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800" y="4169664"/>
            <a:ext cx="19885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/>
              <a:t>Compressed input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31921" y="4169664"/>
            <a:ext cx="2399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/>
              <a:t>Uncompressed output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1016001" y="1412558"/>
            <a:ext cx="4658904" cy="2145677"/>
            <a:chOff x="838200" y="1135618"/>
            <a:chExt cx="3494178" cy="1609258"/>
          </a:xfrm>
        </p:grpSpPr>
        <p:sp>
          <p:nvSpPr>
            <p:cNvPr id="20" name="TextBox 19"/>
            <p:cNvSpPr txBox="1"/>
            <p:nvPr/>
          </p:nvSpPr>
          <p:spPr>
            <a:xfrm>
              <a:off x="838200" y="1135618"/>
              <a:ext cx="349417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2) Write literals (parallel prefix sum)</a:t>
              </a:r>
            </a:p>
          </p:txBody>
        </p:sp>
        <p:cxnSp>
          <p:nvCxnSpPr>
            <p:cNvPr id="31" name="Elbow Connector 30"/>
            <p:cNvCxnSpPr>
              <a:endCxn id="6" idx="1"/>
            </p:cNvCxnSpPr>
            <p:nvPr/>
          </p:nvCxnSpPr>
          <p:spPr>
            <a:xfrm rot="16200000" flipH="1">
              <a:off x="602304" y="2217244"/>
              <a:ext cx="902864" cy="152400"/>
            </a:xfrm>
            <a:prstGeom prst="bent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>
            <a:off x="14224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7272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0320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3368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6416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464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2512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6400" y="3530601"/>
            <a:ext cx="816570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b="1" dirty="0"/>
              <a:t>Tokens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30</a:t>
            </a:fld>
            <a:endParaRPr lang="en-US" sz="17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219200" y="1905000"/>
            <a:ext cx="2267712" cy="1016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GPU LZ77 Decompression</a:t>
            </a:r>
            <a:endParaRPr lang="en-US" sz="4600" b="1" dirty="0"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7328" y="3327400"/>
            <a:ext cx="3870065" cy="71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4983" y="3327402"/>
            <a:ext cx="40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CCGA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(0,2)</a:t>
            </a:r>
            <a:r>
              <a:rPr lang="en-US" sz="2400" b="1" dirty="0">
                <a:solidFill>
                  <a:srgbClr val="FFC000"/>
                </a:solidFill>
              </a:rPr>
              <a:t>CGG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(4,3)</a:t>
            </a:r>
            <a:r>
              <a:rPr lang="en-US" sz="2400" b="1" dirty="0">
                <a:solidFill>
                  <a:srgbClr val="FFC000"/>
                </a:solidFill>
              </a:rPr>
              <a:t>AGTT</a:t>
            </a:r>
            <a:r>
              <a:rPr lang="el-G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12,4)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4876801" y="2717801"/>
            <a:ext cx="6540136" cy="1341120"/>
            <a:chOff x="3657600" y="2038350"/>
            <a:chExt cx="4905102" cy="1005840"/>
          </a:xfrm>
        </p:grpSpPr>
        <p:sp>
          <p:nvSpPr>
            <p:cNvPr id="21" name="TextBox 20"/>
            <p:cNvSpPr txBox="1"/>
            <p:nvPr/>
          </p:nvSpPr>
          <p:spPr>
            <a:xfrm>
              <a:off x="3657600" y="2038350"/>
              <a:ext cx="3252525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3.2) Write uncompressed output:</a:t>
              </a:r>
            </a:p>
            <a:p>
              <a:endParaRPr lang="en-US" sz="2400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419600" y="2647950"/>
              <a:ext cx="1219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32297" y="2495550"/>
              <a:ext cx="2583053" cy="5486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2495551"/>
              <a:ext cx="26953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CCGACCCGGCCCAGTTCCGA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12800" y="4749800"/>
            <a:ext cx="19885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/>
              <a:t>Compressed input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31921" y="4749800"/>
            <a:ext cx="2399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/>
              <a:t>Uncompressed output</a:t>
            </a:r>
          </a:p>
        </p:txBody>
      </p:sp>
      <p:cxnSp>
        <p:nvCxnSpPr>
          <p:cNvPr id="31" name="Elbow Connector 30"/>
          <p:cNvCxnSpPr>
            <a:endCxn id="6" idx="1"/>
          </p:cNvCxnSpPr>
          <p:nvPr/>
        </p:nvCxnSpPr>
        <p:spPr>
          <a:xfrm rot="16200000" flipH="1">
            <a:off x="701473" y="2854728"/>
            <a:ext cx="1203819" cy="203200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4"/>
          <p:cNvGrpSpPr/>
          <p:nvPr/>
        </p:nvGrpSpPr>
        <p:grpSpPr>
          <a:xfrm>
            <a:off x="333375" y="3610016"/>
            <a:ext cx="11176000" cy="2957125"/>
            <a:chOff x="228600" y="2700368"/>
            <a:chExt cx="8382000" cy="2217844"/>
          </a:xfrm>
        </p:grpSpPr>
        <p:grpSp>
          <p:nvGrpSpPr>
            <p:cNvPr id="8" name="Group 36"/>
            <p:cNvGrpSpPr/>
            <p:nvPr/>
          </p:nvGrpSpPr>
          <p:grpSpPr>
            <a:xfrm>
              <a:off x="228600" y="2700368"/>
              <a:ext cx="8382000" cy="2217844"/>
              <a:chOff x="228600" y="2700368"/>
              <a:chExt cx="8382000" cy="2217844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31170" y="2700368"/>
                <a:ext cx="1015928" cy="376910"/>
              </a:xfrm>
              <a:custGeom>
                <a:avLst/>
                <a:gdLst>
                  <a:gd name="connsiteX0" fmla="*/ 598636 w 598636"/>
                  <a:gd name="connsiteY0" fmla="*/ 21123 h 330308"/>
                  <a:gd name="connsiteX1" fmla="*/ 592057 w 598636"/>
                  <a:gd name="connsiteY1" fmla="*/ 205318 h 330308"/>
                  <a:gd name="connsiteX2" fmla="*/ 585479 w 598636"/>
                  <a:gd name="connsiteY2" fmla="*/ 225054 h 330308"/>
                  <a:gd name="connsiteX3" fmla="*/ 578900 w 598636"/>
                  <a:gd name="connsiteY3" fmla="*/ 251367 h 330308"/>
                  <a:gd name="connsiteX4" fmla="*/ 546008 w 598636"/>
                  <a:gd name="connsiteY4" fmla="*/ 284259 h 330308"/>
                  <a:gd name="connsiteX5" fmla="*/ 506538 w 598636"/>
                  <a:gd name="connsiteY5" fmla="*/ 297416 h 330308"/>
                  <a:gd name="connsiteX6" fmla="*/ 486803 w 598636"/>
                  <a:gd name="connsiteY6" fmla="*/ 310573 h 330308"/>
                  <a:gd name="connsiteX7" fmla="*/ 467067 w 598636"/>
                  <a:gd name="connsiteY7" fmla="*/ 317151 h 330308"/>
                  <a:gd name="connsiteX8" fmla="*/ 368391 w 598636"/>
                  <a:gd name="connsiteY8" fmla="*/ 330308 h 330308"/>
                  <a:gd name="connsiteX9" fmla="*/ 269715 w 598636"/>
                  <a:gd name="connsiteY9" fmla="*/ 323730 h 330308"/>
                  <a:gd name="connsiteX10" fmla="*/ 230244 w 598636"/>
                  <a:gd name="connsiteY10" fmla="*/ 310573 h 330308"/>
                  <a:gd name="connsiteX11" fmla="*/ 197352 w 598636"/>
                  <a:gd name="connsiteY11" fmla="*/ 271103 h 330308"/>
                  <a:gd name="connsiteX12" fmla="*/ 177617 w 598636"/>
                  <a:gd name="connsiteY12" fmla="*/ 257946 h 330308"/>
                  <a:gd name="connsiteX13" fmla="*/ 157882 w 598636"/>
                  <a:gd name="connsiteY13" fmla="*/ 238210 h 330308"/>
                  <a:gd name="connsiteX14" fmla="*/ 138146 w 598636"/>
                  <a:gd name="connsiteY14" fmla="*/ 225054 h 330308"/>
                  <a:gd name="connsiteX15" fmla="*/ 92097 w 598636"/>
                  <a:gd name="connsiteY15" fmla="*/ 165848 h 330308"/>
                  <a:gd name="connsiteX16" fmla="*/ 72362 w 598636"/>
                  <a:gd name="connsiteY16" fmla="*/ 146113 h 330308"/>
                  <a:gd name="connsiteX17" fmla="*/ 65784 w 598636"/>
                  <a:gd name="connsiteY17" fmla="*/ 126377 h 330308"/>
                  <a:gd name="connsiteX18" fmla="*/ 46049 w 598636"/>
                  <a:gd name="connsiteY18" fmla="*/ 86907 h 330308"/>
                  <a:gd name="connsiteX19" fmla="*/ 39470 w 598636"/>
                  <a:gd name="connsiteY19" fmla="*/ 27701 h 330308"/>
                  <a:gd name="connsiteX20" fmla="*/ 32892 w 598636"/>
                  <a:gd name="connsiteY20" fmla="*/ 7966 h 330308"/>
                  <a:gd name="connsiteX21" fmla="*/ 0 w 598636"/>
                  <a:gd name="connsiteY21" fmla="*/ 1387 h 330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8636" h="330308">
                    <a:moveTo>
                      <a:pt x="598636" y="21123"/>
                    </a:moveTo>
                    <a:cubicBezTo>
                      <a:pt x="596443" y="82521"/>
                      <a:pt x="596013" y="144008"/>
                      <a:pt x="592057" y="205318"/>
                    </a:cubicBezTo>
                    <a:cubicBezTo>
                      <a:pt x="591611" y="212238"/>
                      <a:pt x="587384" y="218386"/>
                      <a:pt x="585479" y="225054"/>
                    </a:cubicBezTo>
                    <a:cubicBezTo>
                      <a:pt x="582995" y="233747"/>
                      <a:pt x="582461" y="243057"/>
                      <a:pt x="578900" y="251367"/>
                    </a:cubicBezTo>
                    <a:cubicBezTo>
                      <a:pt x="572191" y="267021"/>
                      <a:pt x="561490" y="277378"/>
                      <a:pt x="546008" y="284259"/>
                    </a:cubicBezTo>
                    <a:cubicBezTo>
                      <a:pt x="533335" y="289891"/>
                      <a:pt x="506538" y="297416"/>
                      <a:pt x="506538" y="297416"/>
                    </a:cubicBezTo>
                    <a:cubicBezTo>
                      <a:pt x="499960" y="301802"/>
                      <a:pt x="493875" y="307037"/>
                      <a:pt x="486803" y="310573"/>
                    </a:cubicBezTo>
                    <a:cubicBezTo>
                      <a:pt x="480601" y="313674"/>
                      <a:pt x="473735" y="315246"/>
                      <a:pt x="467067" y="317151"/>
                    </a:cubicBezTo>
                    <a:cubicBezTo>
                      <a:pt x="426382" y="328775"/>
                      <a:pt x="425313" y="325134"/>
                      <a:pt x="368391" y="330308"/>
                    </a:cubicBezTo>
                    <a:cubicBezTo>
                      <a:pt x="335499" y="328115"/>
                      <a:pt x="302349" y="328392"/>
                      <a:pt x="269715" y="323730"/>
                    </a:cubicBezTo>
                    <a:cubicBezTo>
                      <a:pt x="255986" y="321769"/>
                      <a:pt x="230244" y="310573"/>
                      <a:pt x="230244" y="310573"/>
                    </a:cubicBezTo>
                    <a:cubicBezTo>
                      <a:pt x="217307" y="291168"/>
                      <a:pt x="216346" y="286932"/>
                      <a:pt x="197352" y="271103"/>
                    </a:cubicBezTo>
                    <a:cubicBezTo>
                      <a:pt x="191278" y="266042"/>
                      <a:pt x="183691" y="263008"/>
                      <a:pt x="177617" y="257946"/>
                    </a:cubicBezTo>
                    <a:cubicBezTo>
                      <a:pt x="170470" y="251990"/>
                      <a:pt x="165029" y="244166"/>
                      <a:pt x="157882" y="238210"/>
                    </a:cubicBezTo>
                    <a:cubicBezTo>
                      <a:pt x="151808" y="233149"/>
                      <a:pt x="144220" y="230115"/>
                      <a:pt x="138146" y="225054"/>
                    </a:cubicBezTo>
                    <a:cubicBezTo>
                      <a:pt x="82609" y="178774"/>
                      <a:pt x="165420" y="239171"/>
                      <a:pt x="92097" y="165848"/>
                    </a:cubicBezTo>
                    <a:lnTo>
                      <a:pt x="72362" y="146113"/>
                    </a:lnTo>
                    <a:cubicBezTo>
                      <a:pt x="70169" y="139534"/>
                      <a:pt x="68885" y="132579"/>
                      <a:pt x="65784" y="126377"/>
                    </a:cubicBezTo>
                    <a:cubicBezTo>
                      <a:pt x="40278" y="75364"/>
                      <a:pt x="62584" y="136515"/>
                      <a:pt x="46049" y="86907"/>
                    </a:cubicBezTo>
                    <a:cubicBezTo>
                      <a:pt x="43856" y="67172"/>
                      <a:pt x="42734" y="47288"/>
                      <a:pt x="39470" y="27701"/>
                    </a:cubicBezTo>
                    <a:cubicBezTo>
                      <a:pt x="38330" y="20861"/>
                      <a:pt x="37795" y="12869"/>
                      <a:pt x="32892" y="7966"/>
                    </a:cubicBezTo>
                    <a:cubicBezTo>
                      <a:pt x="24926" y="0"/>
                      <a:pt x="10016" y="1387"/>
                      <a:pt x="0" y="1387"/>
                    </a:cubicBezTo>
                  </a:path>
                </a:pathLst>
              </a:custGeom>
              <a:ln w="41275">
                <a:solidFill>
                  <a:srgbClr val="FF0000"/>
                </a:solidFill>
                <a:prstDash val="sysDot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8600" y="4171950"/>
                <a:ext cx="8382000" cy="74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33" b="1" dirty="0"/>
                  <a:t>Problem</a:t>
                </a:r>
                <a:r>
                  <a:rPr lang="en-US" sz="2933" dirty="0"/>
                  <a:t>: Back-references processed in parallel might be dependent! </a:t>
                </a:r>
                <a:r>
                  <a:rPr lang="en-US" sz="2933" dirty="0">
                    <a:sym typeface="Wingdings" pitchFamily="2" charset="2"/>
                  </a:rPr>
                  <a:t></a:t>
                </a:r>
                <a:endParaRPr lang="en-US" sz="2933" dirty="0"/>
              </a:p>
              <a:p>
                <a:r>
                  <a:rPr lang="en-US" sz="2933" dirty="0"/>
                  <a:t>	   Use voting function </a:t>
                </a:r>
                <a:r>
                  <a:rPr lang="en-US" sz="2933" i="1" dirty="0"/>
                  <a:t>__ballot</a:t>
                </a:r>
                <a:r>
                  <a:rPr lang="en-US" sz="2933" dirty="0"/>
                  <a:t> to detect dependencies</a:t>
                </a:r>
              </a:p>
            </p:txBody>
          </p:sp>
        </p:grpSp>
        <p:grpSp>
          <p:nvGrpSpPr>
            <p:cNvPr id="9" name="Group 29"/>
            <p:cNvGrpSpPr/>
            <p:nvPr/>
          </p:nvGrpSpPr>
          <p:grpSpPr>
            <a:xfrm>
              <a:off x="1219200" y="3181349"/>
              <a:ext cx="3811083" cy="422450"/>
              <a:chOff x="1066799" y="3181349"/>
              <a:chExt cx="3811083" cy="42245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296373" y="3257550"/>
                <a:ext cx="3581509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3.1 ) Compute uncompressed output</a:t>
                </a:r>
              </a:p>
            </p:txBody>
          </p:sp>
          <p:cxnSp>
            <p:nvCxnSpPr>
              <p:cNvPr id="29" name="Shape 28"/>
              <p:cNvCxnSpPr>
                <a:endCxn id="25" idx="1"/>
              </p:cNvCxnSpPr>
              <p:nvPr/>
            </p:nvCxnSpPr>
            <p:spPr>
              <a:xfrm rot="16200000" flipH="1">
                <a:off x="1056923" y="3191225"/>
                <a:ext cx="249325" cy="229573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Straight Arrow Connector 43"/>
          <p:cNvCxnSpPr/>
          <p:nvPr/>
        </p:nvCxnSpPr>
        <p:spPr>
          <a:xfrm>
            <a:off x="14224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7272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0320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3368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6416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464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251200" y="2006600"/>
            <a:ext cx="0" cy="853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6400" y="3530601"/>
            <a:ext cx="816570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b="1" dirty="0"/>
              <a:t>Tokens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31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536371" y="3678537"/>
            <a:ext cx="2220686" cy="461665"/>
          </a:xfrm>
          <a:custGeom>
            <a:avLst/>
            <a:gdLst>
              <a:gd name="connsiteX0" fmla="*/ 598636 w 598636"/>
              <a:gd name="connsiteY0" fmla="*/ 21123 h 330308"/>
              <a:gd name="connsiteX1" fmla="*/ 592057 w 598636"/>
              <a:gd name="connsiteY1" fmla="*/ 205318 h 330308"/>
              <a:gd name="connsiteX2" fmla="*/ 585479 w 598636"/>
              <a:gd name="connsiteY2" fmla="*/ 225054 h 330308"/>
              <a:gd name="connsiteX3" fmla="*/ 578900 w 598636"/>
              <a:gd name="connsiteY3" fmla="*/ 251367 h 330308"/>
              <a:gd name="connsiteX4" fmla="*/ 546008 w 598636"/>
              <a:gd name="connsiteY4" fmla="*/ 284259 h 330308"/>
              <a:gd name="connsiteX5" fmla="*/ 506538 w 598636"/>
              <a:gd name="connsiteY5" fmla="*/ 297416 h 330308"/>
              <a:gd name="connsiteX6" fmla="*/ 486803 w 598636"/>
              <a:gd name="connsiteY6" fmla="*/ 310573 h 330308"/>
              <a:gd name="connsiteX7" fmla="*/ 467067 w 598636"/>
              <a:gd name="connsiteY7" fmla="*/ 317151 h 330308"/>
              <a:gd name="connsiteX8" fmla="*/ 368391 w 598636"/>
              <a:gd name="connsiteY8" fmla="*/ 330308 h 330308"/>
              <a:gd name="connsiteX9" fmla="*/ 269715 w 598636"/>
              <a:gd name="connsiteY9" fmla="*/ 323730 h 330308"/>
              <a:gd name="connsiteX10" fmla="*/ 230244 w 598636"/>
              <a:gd name="connsiteY10" fmla="*/ 310573 h 330308"/>
              <a:gd name="connsiteX11" fmla="*/ 197352 w 598636"/>
              <a:gd name="connsiteY11" fmla="*/ 271103 h 330308"/>
              <a:gd name="connsiteX12" fmla="*/ 177617 w 598636"/>
              <a:gd name="connsiteY12" fmla="*/ 257946 h 330308"/>
              <a:gd name="connsiteX13" fmla="*/ 157882 w 598636"/>
              <a:gd name="connsiteY13" fmla="*/ 238210 h 330308"/>
              <a:gd name="connsiteX14" fmla="*/ 138146 w 598636"/>
              <a:gd name="connsiteY14" fmla="*/ 225054 h 330308"/>
              <a:gd name="connsiteX15" fmla="*/ 92097 w 598636"/>
              <a:gd name="connsiteY15" fmla="*/ 165848 h 330308"/>
              <a:gd name="connsiteX16" fmla="*/ 72362 w 598636"/>
              <a:gd name="connsiteY16" fmla="*/ 146113 h 330308"/>
              <a:gd name="connsiteX17" fmla="*/ 65784 w 598636"/>
              <a:gd name="connsiteY17" fmla="*/ 126377 h 330308"/>
              <a:gd name="connsiteX18" fmla="*/ 46049 w 598636"/>
              <a:gd name="connsiteY18" fmla="*/ 86907 h 330308"/>
              <a:gd name="connsiteX19" fmla="*/ 39470 w 598636"/>
              <a:gd name="connsiteY19" fmla="*/ 27701 h 330308"/>
              <a:gd name="connsiteX20" fmla="*/ 32892 w 598636"/>
              <a:gd name="connsiteY20" fmla="*/ 7966 h 330308"/>
              <a:gd name="connsiteX21" fmla="*/ 0 w 598636"/>
              <a:gd name="connsiteY21" fmla="*/ 1387 h 33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8636" h="330308">
                <a:moveTo>
                  <a:pt x="598636" y="21123"/>
                </a:moveTo>
                <a:cubicBezTo>
                  <a:pt x="596443" y="82521"/>
                  <a:pt x="596013" y="144008"/>
                  <a:pt x="592057" y="205318"/>
                </a:cubicBezTo>
                <a:cubicBezTo>
                  <a:pt x="591611" y="212238"/>
                  <a:pt x="587384" y="218386"/>
                  <a:pt x="585479" y="225054"/>
                </a:cubicBezTo>
                <a:cubicBezTo>
                  <a:pt x="582995" y="233747"/>
                  <a:pt x="582461" y="243057"/>
                  <a:pt x="578900" y="251367"/>
                </a:cubicBezTo>
                <a:cubicBezTo>
                  <a:pt x="572191" y="267021"/>
                  <a:pt x="561490" y="277378"/>
                  <a:pt x="546008" y="284259"/>
                </a:cubicBezTo>
                <a:cubicBezTo>
                  <a:pt x="533335" y="289891"/>
                  <a:pt x="506538" y="297416"/>
                  <a:pt x="506538" y="297416"/>
                </a:cubicBezTo>
                <a:cubicBezTo>
                  <a:pt x="499960" y="301802"/>
                  <a:pt x="493875" y="307037"/>
                  <a:pt x="486803" y="310573"/>
                </a:cubicBezTo>
                <a:cubicBezTo>
                  <a:pt x="480601" y="313674"/>
                  <a:pt x="473735" y="315246"/>
                  <a:pt x="467067" y="317151"/>
                </a:cubicBezTo>
                <a:cubicBezTo>
                  <a:pt x="426382" y="328775"/>
                  <a:pt x="425313" y="325134"/>
                  <a:pt x="368391" y="330308"/>
                </a:cubicBezTo>
                <a:cubicBezTo>
                  <a:pt x="335499" y="328115"/>
                  <a:pt x="302349" y="328392"/>
                  <a:pt x="269715" y="323730"/>
                </a:cubicBezTo>
                <a:cubicBezTo>
                  <a:pt x="255986" y="321769"/>
                  <a:pt x="230244" y="310573"/>
                  <a:pt x="230244" y="310573"/>
                </a:cubicBezTo>
                <a:cubicBezTo>
                  <a:pt x="217307" y="291168"/>
                  <a:pt x="216346" y="286932"/>
                  <a:pt x="197352" y="271103"/>
                </a:cubicBezTo>
                <a:cubicBezTo>
                  <a:pt x="191278" y="266042"/>
                  <a:pt x="183691" y="263008"/>
                  <a:pt x="177617" y="257946"/>
                </a:cubicBezTo>
                <a:cubicBezTo>
                  <a:pt x="170470" y="251990"/>
                  <a:pt x="165029" y="244166"/>
                  <a:pt x="157882" y="238210"/>
                </a:cubicBezTo>
                <a:cubicBezTo>
                  <a:pt x="151808" y="233149"/>
                  <a:pt x="144220" y="230115"/>
                  <a:pt x="138146" y="225054"/>
                </a:cubicBezTo>
                <a:cubicBezTo>
                  <a:pt x="82609" y="178774"/>
                  <a:pt x="165420" y="239171"/>
                  <a:pt x="92097" y="165848"/>
                </a:cubicBezTo>
                <a:lnTo>
                  <a:pt x="72362" y="146113"/>
                </a:lnTo>
                <a:cubicBezTo>
                  <a:pt x="70169" y="139534"/>
                  <a:pt x="68885" y="132579"/>
                  <a:pt x="65784" y="126377"/>
                </a:cubicBezTo>
                <a:cubicBezTo>
                  <a:pt x="40278" y="75364"/>
                  <a:pt x="62584" y="136515"/>
                  <a:pt x="46049" y="86907"/>
                </a:cubicBezTo>
                <a:cubicBezTo>
                  <a:pt x="43856" y="67172"/>
                  <a:pt x="42734" y="47288"/>
                  <a:pt x="39470" y="27701"/>
                </a:cubicBezTo>
                <a:cubicBezTo>
                  <a:pt x="38330" y="20861"/>
                  <a:pt x="37795" y="12869"/>
                  <a:pt x="32892" y="7966"/>
                </a:cubicBezTo>
                <a:cubicBezTo>
                  <a:pt x="24926" y="0"/>
                  <a:pt x="10016" y="1387"/>
                  <a:pt x="0" y="1387"/>
                </a:cubicBezTo>
              </a:path>
            </a:pathLst>
          </a:custGeom>
          <a:ln w="412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8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7000"/>
            <a:ext cx="11399520" cy="1143000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How to Handle Thread Dependencies?</a:t>
            </a:r>
            <a:endParaRPr lang="en-US" sz="4600" b="1" dirty="0">
              <a:latin typeface="Gill Sans MT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800" smtClean="0">
                <a:latin typeface="Gill Sans MT" panose="020B0502020104020203" pitchFamily="34" charset="0"/>
              </a:rPr>
              <a:pPr/>
              <a:t>32</a:t>
            </a:fld>
            <a:endParaRPr lang="en-US" sz="1800" dirty="0">
              <a:latin typeface="Gill Sans M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55019" y="1430499"/>
            <a:ext cx="69091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rabicParenR"/>
            </a:pPr>
            <a:r>
              <a:rPr lang="en-US" sz="2800" dirty="0">
                <a:latin typeface="Gill Sans MT" panose="020B0502020104020203" pitchFamily="34" charset="0"/>
              </a:rPr>
              <a:t>Write literals (parallel)</a:t>
            </a:r>
          </a:p>
          <a:p>
            <a:pPr marL="457189" indent="-457189">
              <a:buAutoNum type="arabicParenR"/>
            </a:pPr>
            <a:r>
              <a:rPr lang="en-US" sz="2800" dirty="0">
                <a:latin typeface="Gill Sans MT" panose="020B0502020104020203" pitchFamily="34" charset="0"/>
              </a:rPr>
              <a:t>While(!all </a:t>
            </a:r>
            <a:r>
              <a:rPr lang="en-US" sz="2800" dirty="0" err="1">
                <a:latin typeface="Gill Sans MT" panose="020B0502020104020203" pitchFamily="34" charset="0"/>
              </a:rPr>
              <a:t>backreferences</a:t>
            </a:r>
            <a:r>
              <a:rPr lang="en-US" sz="2800" dirty="0">
                <a:latin typeface="Gill Sans MT" panose="020B0502020104020203" pitchFamily="34" charset="0"/>
              </a:rPr>
              <a:t> written)</a:t>
            </a:r>
          </a:p>
          <a:p>
            <a:pPr marL="914389" lvl="1" indent="-457189">
              <a:buAutoNum type="alphaLcParenR"/>
            </a:pPr>
            <a:r>
              <a:rPr lang="en-US" sz="2400" dirty="0">
                <a:latin typeface="Gill Sans MT" panose="020B0502020104020203" pitchFamily="34" charset="0"/>
              </a:rPr>
              <a:t>Check dependencies satisfied (parallel)</a:t>
            </a:r>
          </a:p>
          <a:p>
            <a:pPr marL="914389" lvl="1" indent="-457189">
              <a:buAutoNum type="alphaLcParenR"/>
            </a:pPr>
            <a:r>
              <a:rPr lang="en-US" sz="2400" dirty="0">
                <a:latin typeface="Gill Sans MT" panose="020B0502020104020203" pitchFamily="34" charset="0"/>
              </a:rPr>
              <a:t>Copy back-references w/o pending dependencies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063" y="1784760"/>
            <a:ext cx="9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Tokens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3687" y="3540877"/>
            <a:ext cx="304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DE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349829" y="1709959"/>
            <a:ext cx="3017520" cy="492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4763" y="761807"/>
            <a:ext cx="236475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(5) Parallelism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3016" y="2600761"/>
            <a:ext cx="4131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Second loop: </a:t>
            </a:r>
            <a:r>
              <a:rPr lang="en-US" sz="2000" dirty="0">
                <a:latin typeface="Gill Sans MT" panose="020B0502020104020203" pitchFamily="34" charset="0"/>
              </a:rPr>
              <a:t>Dependencies satisfied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5820" y="6160279"/>
            <a:ext cx="679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…CCGACGTTCCGT…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600" y="6252613"/>
            <a:ext cx="317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Uncompressed 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3016" y="1679427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Gill Sans MT" panose="020B0502020104020203" pitchFamily="34" charset="0"/>
              </a:rPr>
              <a:t>CCGA</a:t>
            </a:r>
            <a:r>
              <a:rPr lang="en-US" sz="3200" dirty="0">
                <a:solidFill>
                  <a:schemeClr val="accent2"/>
                </a:solidFill>
                <a:latin typeface="Gill Sans MT" panose="020B0502020104020203" pitchFamily="34" charset="0"/>
              </a:rPr>
              <a:t>(0,3)</a:t>
            </a:r>
            <a:r>
              <a:rPr lang="en-US" sz="3200" dirty="0">
                <a:solidFill>
                  <a:schemeClr val="accent1"/>
                </a:solidFill>
                <a:latin typeface="Gill Sans MT" panose="020B0502020104020203" pitchFamily="34" charset="0"/>
              </a:rPr>
              <a:t>T</a:t>
            </a:r>
            <a:r>
              <a:rPr lang="en-US" sz="3200" dirty="0">
                <a:solidFill>
                  <a:schemeClr val="accent2"/>
                </a:solidFill>
                <a:latin typeface="Gill Sans MT" panose="020B0502020104020203" pitchFamily="34" charset="0"/>
              </a:rPr>
              <a:t>(4,4)</a:t>
            </a:r>
          </a:p>
        </p:txBody>
      </p:sp>
      <p:cxnSp>
        <p:nvCxnSpPr>
          <p:cNvPr id="10" name="Curved Connector 9"/>
          <p:cNvCxnSpPr>
            <a:stCxn id="8" idx="3"/>
            <a:endCxn id="8" idx="2"/>
          </p:cNvCxnSpPr>
          <p:nvPr/>
        </p:nvCxnSpPr>
        <p:spPr>
          <a:xfrm flipH="1">
            <a:off x="2925303" y="1971815"/>
            <a:ext cx="1562286" cy="292387"/>
          </a:xfrm>
          <a:prstGeom prst="curvedConnector4">
            <a:avLst>
              <a:gd name="adj1" fmla="val -14632"/>
              <a:gd name="adj2" fmla="val 178184"/>
            </a:avLst>
          </a:prstGeom>
          <a:ln w="19050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8" idx="2"/>
          </p:cNvCxnSpPr>
          <p:nvPr/>
        </p:nvCxnSpPr>
        <p:spPr>
          <a:xfrm rot="5400000" flipH="1">
            <a:off x="2200259" y="1539159"/>
            <a:ext cx="156129" cy="1293958"/>
          </a:xfrm>
          <a:prstGeom prst="curvedConnector4">
            <a:avLst>
              <a:gd name="adj1" fmla="val -146417"/>
              <a:gd name="adj2" fmla="val 102200"/>
            </a:avLst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44221" y="1716037"/>
            <a:ext cx="1344742" cy="591253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212" y="1212722"/>
            <a:ext cx="304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MRR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07" y="4167896"/>
            <a:ext cx="9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Tokens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15389" y="4157884"/>
            <a:ext cx="3200400" cy="405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3123" y="4046555"/>
            <a:ext cx="357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Gill Sans MT" panose="020B0502020104020203" pitchFamily="34" charset="0"/>
              </a:rPr>
              <a:t>CCGA</a:t>
            </a:r>
            <a:r>
              <a:rPr lang="en-US" sz="3200" dirty="0">
                <a:solidFill>
                  <a:schemeClr val="accent2"/>
                </a:solidFill>
                <a:latin typeface="Gill Sans MT" panose="020B0502020104020203" pitchFamily="34" charset="0"/>
              </a:rPr>
              <a:t>(0,3)</a:t>
            </a:r>
            <a:r>
              <a:rPr lang="en-US" sz="3200" dirty="0">
                <a:solidFill>
                  <a:schemeClr val="accent1"/>
                </a:solidFill>
                <a:latin typeface="Gill Sans MT" panose="020B0502020104020203" pitchFamily="34" charset="0"/>
              </a:rPr>
              <a:t>T</a:t>
            </a:r>
            <a:r>
              <a:rPr lang="en-US" sz="3200" dirty="0">
                <a:solidFill>
                  <a:schemeClr val="accent2"/>
                </a:solidFill>
                <a:latin typeface="Gill Sans MT" panose="020B0502020104020203" pitchFamily="34" charset="0"/>
              </a:rPr>
              <a:t>(0,3)</a:t>
            </a:r>
            <a:r>
              <a:rPr lang="en-US" sz="3200" dirty="0">
                <a:solidFill>
                  <a:schemeClr val="accent5"/>
                </a:solidFill>
                <a:latin typeface="Gill Sans MT" panose="020B0502020104020203" pitchFamily="34" charset="0"/>
              </a:rPr>
              <a:t>T</a:t>
            </a:r>
          </a:p>
        </p:txBody>
      </p:sp>
      <p:cxnSp>
        <p:nvCxnSpPr>
          <p:cNvPr id="23" name="Curved Connector 22"/>
          <p:cNvCxnSpPr>
            <a:stCxn id="20" idx="2"/>
          </p:cNvCxnSpPr>
          <p:nvPr/>
        </p:nvCxnSpPr>
        <p:spPr>
          <a:xfrm rot="5400000" flipH="1">
            <a:off x="2107582" y="3740396"/>
            <a:ext cx="83411" cy="1698458"/>
          </a:xfrm>
          <a:prstGeom prst="curvedConnector4">
            <a:avLst>
              <a:gd name="adj1" fmla="val -274065"/>
              <a:gd name="adj2" fmla="val 94207"/>
            </a:avLst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34696" y="4067110"/>
            <a:ext cx="1354267" cy="555044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" panose="020B0502020104020203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621818" y="4563606"/>
            <a:ext cx="2161664" cy="377581"/>
          </a:xfrm>
          <a:custGeom>
            <a:avLst/>
            <a:gdLst>
              <a:gd name="connsiteX0" fmla="*/ 2396390 w 2396390"/>
              <a:gd name="connsiteY0" fmla="*/ 38100 h 238403"/>
              <a:gd name="connsiteX1" fmla="*/ 281840 w 2396390"/>
              <a:gd name="connsiteY1" fmla="*/ 238125 h 238403"/>
              <a:gd name="connsiteX2" fmla="*/ 81815 w 2396390"/>
              <a:gd name="connsiteY2" fmla="*/ 0 h 238403"/>
              <a:gd name="connsiteX0" fmla="*/ 2324155 w 2324155"/>
              <a:gd name="connsiteY0" fmla="*/ 38100 h 281787"/>
              <a:gd name="connsiteX1" fmla="*/ 905992 w 2324155"/>
              <a:gd name="connsiteY1" fmla="*/ 281588 h 281787"/>
              <a:gd name="connsiteX2" fmla="*/ 9580 w 2324155"/>
              <a:gd name="connsiteY2" fmla="*/ 0 h 2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155" h="281787">
                <a:moveTo>
                  <a:pt x="2324155" y="38100"/>
                </a:moveTo>
                <a:cubicBezTo>
                  <a:pt x="1459761" y="141287"/>
                  <a:pt x="1291754" y="287938"/>
                  <a:pt x="905992" y="281588"/>
                </a:cubicBezTo>
                <a:cubicBezTo>
                  <a:pt x="520230" y="275238"/>
                  <a:pt x="-83289" y="115887"/>
                  <a:pt x="9580" y="0"/>
                </a:cubicBezTo>
              </a:path>
            </a:pathLst>
          </a:cu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84339" y="3981845"/>
            <a:ext cx="64947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A) Compression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	</a:t>
            </a:r>
            <a:r>
              <a:rPr lang="en-US" sz="2400" dirty="0">
                <a:latin typeface="Gill Sans MT" panose="020B0502020104020203" pitchFamily="34" charset="0"/>
              </a:rPr>
              <a:t>Only search for matches w/o dependencies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B) Decompression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	</a:t>
            </a:r>
            <a:r>
              <a:rPr lang="en-US" sz="2400" dirty="0">
                <a:latin typeface="Gill Sans MT" panose="020B0502020104020203" pitchFamily="34" charset="0"/>
              </a:rPr>
              <a:t>Copy back-references (fully parallel)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019481" y="3129651"/>
            <a:ext cx="372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/>
                </a:solidFill>
                <a:latin typeface="Gill Sans MT" panose="020B0502020104020203" pitchFamily="34" charset="0"/>
              </a:rPr>
              <a:t>Bandwidth: 7 GB/s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2702650" y="5103549"/>
            <a:ext cx="372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/>
                </a:solidFill>
                <a:latin typeface="Gill Sans MT" panose="020B0502020104020203" pitchFamily="34" charset="0"/>
              </a:rPr>
              <a:t>Bandwidth: 16 GB/s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7577" y="5877997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2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" grpId="0"/>
      <p:bldP spid="19" grpId="0" animBg="1"/>
      <p:bldP spid="20" grpId="0"/>
      <p:bldP spid="24" grpId="0" animBg="1"/>
      <p:bldP spid="63" grpId="0" animBg="1"/>
      <p:bldP spid="65" grpId="0"/>
      <p:bldP spid="9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  <a14:imgEffect>
                      <a14:brightnessContrast bright="-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" t="4075" r="2178" b="842"/>
          <a:stretch/>
        </p:blipFill>
        <p:spPr>
          <a:xfrm>
            <a:off x="2194560" y="1463040"/>
            <a:ext cx="9052560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-534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Decompression Skyline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9129" y="6448443"/>
            <a:ext cx="2743200" cy="365125"/>
          </a:xfrm>
        </p:spPr>
        <p:txBody>
          <a:bodyPr/>
          <a:lstStyle/>
          <a:p>
            <a:fld id="{1D9F1AD9-45D1-4636-B3FD-D1C20DE8E6F3}" type="slidenum">
              <a:rPr lang="en-US" sz="1700" smtClean="0">
                <a:latin typeface="Gill Sans MT" panose="020B0502020104020203" pitchFamily="34" charset="0"/>
              </a:rPr>
              <a:pPr/>
              <a:t>33</a:t>
            </a:fld>
            <a:endParaRPr lang="en-US" sz="1700" dirty="0">
              <a:latin typeface="Gill Sans MT" panose="020B05020201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08647" y="2123030"/>
            <a:ext cx="3509194" cy="2683450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5651" y="2395035"/>
            <a:ext cx="202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Byte-level encoding</a:t>
            </a:r>
          </a:p>
        </p:txBody>
      </p:sp>
      <p:sp>
        <p:nvSpPr>
          <p:cNvPr id="7" name="Oval 6"/>
          <p:cNvSpPr/>
          <p:nvPr/>
        </p:nvSpPr>
        <p:spPr>
          <a:xfrm>
            <a:off x="7276686" y="4374203"/>
            <a:ext cx="3569899" cy="1288062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02083" y="4009078"/>
            <a:ext cx="18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Bit-level encoding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550" y="859530"/>
            <a:ext cx="5936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CPU: Dual-socket E5-2620 – Band. 102.4 GB/s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GPU: Tesla K40 – Band. 288 GB/s </a:t>
            </a:r>
          </a:p>
        </p:txBody>
      </p:sp>
    </p:spTree>
    <p:extLst>
      <p:ext uri="{BB962C8B-B14F-4D97-AF65-F5344CB8AC3E}">
        <p14:creationId xmlns:p14="http://schemas.microsoft.com/office/powerpoint/2010/main" val="1424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059" y="0"/>
            <a:ext cx="12784183" cy="1104181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Thesis Contribution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pPr/>
              <a:t>34</a:t>
            </a:fld>
            <a:endParaRPr lang="en-US" sz="17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5639" y="1025804"/>
            <a:ext cx="12372122" cy="5832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Rethink for GPU data processing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Data layout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Query execution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Cost models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Algorithmic evaluation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Parallelism model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String matching (VLDB Journal &amp; 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2016)  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(4)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Sub-string matching: </a:t>
            </a:r>
            <a:r>
              <a:rPr lang="en-US" sz="2000" b="1" dirty="0">
                <a:latin typeface="Gill Sans MT" panose="020B0502020104020203" pitchFamily="34" charset="0"/>
              </a:rPr>
              <a:t>3X</a:t>
            </a:r>
            <a:r>
              <a:rPr lang="en-US" sz="2000" dirty="0">
                <a:latin typeface="Gill Sans MT" panose="020B0502020104020203" pitchFamily="34" charset="0"/>
              </a:rPr>
              <a:t> speed-up &amp;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energy savings  against parallel state-of-the-art CPU libraries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Regex matching: 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  (Haswell) -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(Intel Xeon Phi) against scalar code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Massively parallel decompression (ICPP 2016) – </a:t>
            </a:r>
            <a:r>
              <a:rPr lang="en-US" sz="2400" i="1" dirty="0">
                <a:latin typeface="Gill Sans MT" panose="020B0502020104020203" pitchFamily="34" charset="0"/>
              </a:rPr>
              <a:t>In collaboration with IBM </a:t>
            </a:r>
            <a:r>
              <a:rPr lang="en-US" sz="2400" i="1" dirty="0" err="1">
                <a:latin typeface="Gill Sans MT" panose="020B0502020104020203" pitchFamily="34" charset="0"/>
              </a:rPr>
              <a:t>Almaden</a:t>
            </a:r>
            <a:r>
              <a:rPr lang="en-US" sz="2400" i="1" dirty="0">
                <a:latin typeface="Gill Sans MT" panose="020B0502020104020203" pitchFamily="34" charset="0"/>
              </a:rPr>
              <a:t> &amp; Watson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speed-ups &amp; </a:t>
            </a:r>
            <a:r>
              <a:rPr lang="en-US" sz="2000" b="1" dirty="0">
                <a:latin typeface="Gill Sans MT" panose="020B0502020104020203" pitchFamily="34" charset="0"/>
              </a:rPr>
              <a:t>1.2X</a:t>
            </a:r>
            <a:r>
              <a:rPr lang="en-US" sz="2000" dirty="0">
                <a:latin typeface="Gill Sans MT" panose="020B0502020104020203" pitchFamily="34" charset="0"/>
              </a:rPr>
              <a:t> energy savings against multi-core state-of-the-art CPU libraries </a:t>
            </a:r>
            <a:r>
              <a:rPr lang="en-US" sz="2000" b="1" dirty="0">
                <a:latin typeface="Gill Sans MT" panose="020B0502020104020203" pitchFamily="34" charset="0"/>
              </a:rPr>
              <a:t>(4)</a:t>
            </a:r>
            <a:r>
              <a:rPr lang="en-US" sz="2000" dirty="0">
                <a:latin typeface="Gill Sans MT" panose="020B0502020104020203" pitchFamily="34" charset="0"/>
              </a:rPr>
              <a:t> ,</a:t>
            </a:r>
            <a:r>
              <a:rPr lang="en-US" sz="2000" b="1" dirty="0">
                <a:latin typeface="Gill Sans MT" panose="020B0502020104020203" pitchFamily="34" charset="0"/>
              </a:rPr>
              <a:t> (5)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Conjunctive selection predicate optimization </a:t>
            </a:r>
            <a:r>
              <a:rPr lang="en-US" sz="2400" dirty="0">
                <a:latin typeface="Gill Sans MT" panose="020B0502020104020203" pitchFamily="34" charset="0"/>
              </a:rPr>
              <a:t>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2013) </a:t>
            </a:r>
            <a:r>
              <a:rPr lang="en-US" sz="2400" b="1" dirty="0">
                <a:latin typeface="Gill Sans MT" panose="020B0502020104020203" pitchFamily="34" charset="0"/>
              </a:rPr>
              <a:t>(2), (3)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speed-ups against multi-core CPU implementations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Grouped aggregation in shared memory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2012)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10X </a:t>
            </a:r>
            <a:r>
              <a:rPr lang="en-US" sz="2000" dirty="0">
                <a:latin typeface="Gill Sans MT" panose="020B0502020104020203" pitchFamily="34" charset="0"/>
              </a:rPr>
              <a:t>speed-ups vs baseline layout</a:t>
            </a: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05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7648" y="6356350"/>
            <a:ext cx="2743200" cy="365125"/>
          </a:xfrm>
        </p:spPr>
        <p:txBody>
          <a:bodyPr/>
          <a:lstStyle/>
          <a:p>
            <a:fld id="{E691E457-A514-48C8-8161-90D30CB84E4E}" type="slidenum">
              <a:rPr lang="en-US" sz="1700" smtClean="0">
                <a:latin typeface="Gill Sans MT" panose="020B0502020104020203" pitchFamily="34" charset="0"/>
              </a:rPr>
              <a:pPr/>
              <a:t>35</a:t>
            </a:fld>
            <a:endParaRPr lang="en-US" sz="1700" dirty="0"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79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Optimization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4717" y="1676016"/>
            <a:ext cx="8866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layfair Display SC" panose="00000500000000000000" pitchFamily="2" charset="0"/>
              </a:rPr>
              <a:t>Optimal grouping of select predicates in kernels</a:t>
            </a:r>
          </a:p>
          <a:p>
            <a:endParaRPr lang="en-US" sz="4000" dirty="0">
              <a:solidFill>
                <a:schemeClr val="bg1"/>
              </a:solidFill>
              <a:latin typeface="Playfair Display SC" panose="000005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6" y="3795712"/>
            <a:ext cx="2103325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2020" y="5301868"/>
            <a:ext cx="403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ill Sans MT" panose="020B0502020104020203" pitchFamily="34" charset="0"/>
              </a:rPr>
              <a:t>Chapter 3</a:t>
            </a:r>
          </a:p>
          <a:p>
            <a:pPr algn="ctr"/>
            <a:r>
              <a:rPr lang="en-US" dirty="0">
                <a:latin typeface="Gill Sans MT" panose="020B0502020104020203" pitchFamily="34" charset="0"/>
              </a:rPr>
              <a:t>Optimizing select conditions on GPUs</a:t>
            </a:r>
            <a:endParaRPr lang="en-US" b="1" u="sng" dirty="0">
              <a:solidFill>
                <a:schemeClr val="accent5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DaMoN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518170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/>
          <p:nvPr/>
        </p:nvSpPr>
        <p:spPr>
          <a:xfrm>
            <a:off x="685800" y="4989054"/>
            <a:ext cx="9296400" cy="1539008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txBody>
          <a:bodyPr lIns="91431" tIns="45699" rIns="91431" bIns="45699" anchor="ctr" anchorCtr="0">
            <a:noAutofit/>
          </a:bodyPr>
          <a:lstStyle/>
          <a:p>
            <a:pPr>
              <a:buSzPct val="25000"/>
            </a:pPr>
            <a:r>
              <a:rPr lang="en" sz="3500" i="1" dirty="0">
                <a:solidFill>
                  <a:schemeClr val="dk1"/>
                </a:solidFill>
                <a:latin typeface="Gill Sans MT" pitchFamily="34" charset="0"/>
                <a:ea typeface="Lato"/>
                <a:cs typeface="Lato"/>
                <a:sym typeface="Lato"/>
              </a:rPr>
              <a:t>Wide variety of execution strategies</a:t>
            </a:r>
          </a:p>
          <a:p>
            <a:pPr marL="342891" lvl="1" indent="-342891">
              <a:buClr>
                <a:schemeClr val="dk1"/>
              </a:buClr>
              <a:buSzPct val="100000"/>
              <a:buFont typeface="Lato"/>
              <a:buChar char="•"/>
            </a:pPr>
            <a:r>
              <a:rPr lang="en" sz="2800" dirty="0">
                <a:solidFill>
                  <a:schemeClr val="dk1"/>
                </a:solidFill>
                <a:latin typeface="Gill Sans MT" pitchFamily="34" charset="0"/>
                <a:ea typeface="Lato"/>
                <a:cs typeface="Lato"/>
                <a:sym typeface="Lato"/>
              </a:rPr>
              <a:t>Single kernel or multiple kernels?</a:t>
            </a:r>
          </a:p>
          <a:p>
            <a:pPr marL="342891" lvl="1" indent="-342891">
              <a:buClr>
                <a:schemeClr val="dk1"/>
              </a:buClr>
              <a:buSzPct val="100000"/>
              <a:buFont typeface="Lato"/>
              <a:buChar char="•"/>
            </a:pPr>
            <a:r>
              <a:rPr lang="en" sz="2800" dirty="0">
                <a:solidFill>
                  <a:schemeClr val="dk1"/>
                </a:solidFill>
                <a:latin typeface="Gill Sans MT" pitchFamily="34" charset="0"/>
                <a:ea typeface="Lato"/>
                <a:cs typeface="Lato"/>
                <a:sym typeface="Lato"/>
              </a:rPr>
              <a:t>Remove branches from condition evaluation? </a:t>
            </a:r>
            <a:r>
              <a:rPr lang="en" sz="2800" dirty="0">
                <a:solidFill>
                  <a:schemeClr val="dk1"/>
                </a:solidFill>
                <a:latin typeface="Gill Sans MT" pitchFamily="34" charset="0"/>
                <a:ea typeface="Lato"/>
                <a:cs typeface="Lato"/>
                <a:sym typeface="Lato"/>
                <a:hlinkClick r:id="rId4"/>
              </a:rPr>
              <a:t>[Ross, 2004]</a:t>
            </a:r>
            <a:endParaRPr lang="en" sz="2800" dirty="0">
              <a:solidFill>
                <a:schemeClr val="dk1"/>
              </a:solidFill>
              <a:latin typeface="Gill Sans MT" pitchFamily="34" charset="0"/>
              <a:ea typeface="Lato"/>
              <a:cs typeface="Lato"/>
              <a:sym typeface="Lato"/>
            </a:endParaRPr>
          </a:p>
          <a:p>
            <a:pPr algn="ctr"/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-152400" y="125787"/>
            <a:ext cx="12344400" cy="13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" sz="4600" b="1" dirty="0">
                <a:latin typeface="Playfair Display" panose="00000500000000000000" pitchFamily="50" charset="0"/>
                <a:ea typeface="Lato"/>
                <a:cs typeface="Lato"/>
                <a:sym typeface="Lato"/>
              </a:rPr>
              <a:t>Conjunctive Select Conditions (on the GPU)</a:t>
            </a:r>
            <a:endParaRPr lang="en" sz="4600" b="1" dirty="0">
              <a:latin typeface="Gill Sans MT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304800" y="3013005"/>
            <a:ext cx="8572400" cy="1583999"/>
          </a:xfrm>
          <a:prstGeom prst="rect">
            <a:avLst/>
          </a:prstGeom>
          <a:noFill/>
          <a:ln>
            <a:noFill/>
          </a:ln>
        </p:spPr>
        <p:txBody>
          <a:bodyPr lIns="91431" tIns="45699" rIns="91431" bIns="45699" anchor="t" anchorCtr="0">
            <a:noAutofit/>
          </a:bodyPr>
          <a:lstStyle/>
          <a:p>
            <a:pPr marL="0" lvl="1" indent="0">
              <a:spcBef>
                <a:spcPts val="0"/>
              </a:spcBef>
              <a:buSzPct val="25000"/>
              <a:buNone/>
            </a:pPr>
            <a:r>
              <a:rPr lang="en" dirty="0">
                <a:latin typeface="Gill Sans MT" pitchFamily="34" charset="0"/>
                <a:ea typeface="Lato"/>
                <a:cs typeface="Lato"/>
                <a:sym typeface="Lato"/>
              </a:rPr>
              <a:t>SELECT  CNT(*)</a:t>
            </a:r>
          </a:p>
          <a:p>
            <a:pPr marL="0" lvl="1" indent="0">
              <a:spcBef>
                <a:spcPts val="0"/>
              </a:spcBef>
              <a:buSzPct val="25000"/>
              <a:buNone/>
            </a:pPr>
            <a:r>
              <a:rPr lang="en" dirty="0">
                <a:latin typeface="Gill Sans MT" pitchFamily="34" charset="0"/>
                <a:ea typeface="Lato"/>
                <a:cs typeface="Lato"/>
                <a:sym typeface="Lato"/>
              </a:rPr>
              <a:t>FROM  R</a:t>
            </a:r>
          </a:p>
          <a:p>
            <a:pPr marL="0" lvl="1" indent="0">
              <a:spcBef>
                <a:spcPts val="0"/>
              </a:spcBef>
              <a:buSzPct val="25000"/>
              <a:buNone/>
            </a:pPr>
            <a:r>
              <a:rPr lang="en" dirty="0">
                <a:latin typeface="Gill Sans MT" pitchFamily="34" charset="0"/>
                <a:ea typeface="Lato"/>
                <a:cs typeface="Lato"/>
                <a:sym typeface="Lato"/>
              </a:rPr>
              <a:t>WHERE  col</a:t>
            </a:r>
            <a:r>
              <a:rPr lang="en" sz="2000" dirty="0">
                <a:latin typeface="Gill Sans MT" pitchFamily="34" charset="0"/>
                <a:ea typeface="Lato"/>
                <a:cs typeface="Lato"/>
                <a:sym typeface="Lato"/>
              </a:rPr>
              <a:t>1</a:t>
            </a:r>
            <a:r>
              <a:rPr lang="en" dirty="0">
                <a:latin typeface="Gill Sans MT" pitchFamily="34" charset="0"/>
                <a:ea typeface="Lato"/>
                <a:cs typeface="Lato"/>
                <a:sym typeface="Lato"/>
              </a:rPr>
              <a:t>&lt;v</a:t>
            </a:r>
            <a:r>
              <a:rPr lang="en" sz="2000" dirty="0">
                <a:latin typeface="Gill Sans MT" pitchFamily="34" charset="0"/>
                <a:ea typeface="Lato"/>
                <a:cs typeface="Lato"/>
                <a:sym typeface="Lato"/>
              </a:rPr>
              <a:t>1</a:t>
            </a:r>
            <a:r>
              <a:rPr lang="en" dirty="0">
                <a:latin typeface="Gill Sans MT" pitchFamily="34" charset="0"/>
                <a:ea typeface="Lato"/>
                <a:cs typeface="Lato"/>
                <a:sym typeface="Lato"/>
              </a:rPr>
              <a:t> AND col</a:t>
            </a:r>
            <a:r>
              <a:rPr lang="en" sz="1900" dirty="0">
                <a:latin typeface="Gill Sans MT" pitchFamily="34" charset="0"/>
                <a:ea typeface="Lato"/>
                <a:cs typeface="Lato"/>
                <a:sym typeface="Lato"/>
              </a:rPr>
              <a:t>2</a:t>
            </a:r>
            <a:r>
              <a:rPr lang="en" dirty="0">
                <a:latin typeface="Gill Sans MT" pitchFamily="34" charset="0"/>
                <a:ea typeface="Lato"/>
                <a:cs typeface="Lato"/>
                <a:sym typeface="Lato"/>
              </a:rPr>
              <a:t>&lt;v</a:t>
            </a:r>
            <a:r>
              <a:rPr lang="en" sz="2000" dirty="0">
                <a:latin typeface="Gill Sans MT" pitchFamily="34" charset="0"/>
                <a:ea typeface="Lato"/>
                <a:cs typeface="Lato"/>
                <a:sym typeface="Lato"/>
              </a:rPr>
              <a:t>2</a:t>
            </a:r>
            <a:r>
              <a:rPr lang="en" dirty="0">
                <a:latin typeface="Gill Sans MT" pitchFamily="34" charset="0"/>
                <a:ea typeface="Lato"/>
                <a:cs typeface="Lato"/>
                <a:sym typeface="Lato"/>
              </a:rPr>
              <a:t> AND ... AND col</a:t>
            </a:r>
            <a:r>
              <a:rPr lang="en" sz="2000" dirty="0">
                <a:latin typeface="Gill Sans MT" pitchFamily="34" charset="0"/>
                <a:ea typeface="Lato"/>
                <a:cs typeface="Lato"/>
                <a:sym typeface="Lato"/>
              </a:rPr>
              <a:t>n</a:t>
            </a:r>
            <a:r>
              <a:rPr lang="en" dirty="0">
                <a:latin typeface="Gill Sans MT" pitchFamily="34" charset="0"/>
                <a:ea typeface="Lato"/>
                <a:cs typeface="Lato"/>
                <a:sym typeface="Lato"/>
              </a:rPr>
              <a:t>=string</a:t>
            </a:r>
            <a:r>
              <a:rPr lang="en" sz="2000" dirty="0">
                <a:latin typeface="Gill Sans MT" pitchFamily="34" charset="0"/>
                <a:ea typeface="Lato"/>
                <a:cs typeface="Lato"/>
                <a:sym typeface="Lato"/>
              </a:rPr>
              <a:t>n</a:t>
            </a:r>
          </a:p>
        </p:txBody>
      </p:sp>
      <p:sp>
        <p:nvSpPr>
          <p:cNvPr id="708" name="Shape 708"/>
          <p:cNvSpPr/>
          <p:nvPr/>
        </p:nvSpPr>
        <p:spPr>
          <a:xfrm>
            <a:off x="304800" y="2963157"/>
            <a:ext cx="7543799" cy="131164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9" name="Shape 709"/>
          <p:cNvSpPr txBox="1"/>
          <p:nvPr/>
        </p:nvSpPr>
        <p:spPr>
          <a:xfrm>
            <a:off x="365760" y="1498601"/>
            <a:ext cx="10988040" cy="1311649"/>
          </a:xfrm>
          <a:prstGeom prst="rect">
            <a:avLst/>
          </a:prstGeom>
          <a:noFill/>
          <a:ln>
            <a:noFill/>
          </a:ln>
        </p:spPr>
        <p:txBody>
          <a:bodyPr lIns="91431" tIns="45699" rIns="91431" bIns="45699" anchor="t" anchorCtr="0">
            <a:noAutofit/>
          </a:bodyPr>
          <a:lstStyle/>
          <a:p>
            <a:pPr marL="304792" indent="-287859">
              <a:lnSpc>
                <a:spcPct val="90000"/>
              </a:lnSpc>
              <a:buClr>
                <a:schemeClr val="dk1"/>
              </a:buClr>
              <a:buSzPct val="100000"/>
              <a:buFont typeface="Lato"/>
              <a:buChar char="•"/>
            </a:pPr>
            <a:r>
              <a:rPr lang="en" sz="2900" dirty="0">
                <a:solidFill>
                  <a:schemeClr val="dk1"/>
                </a:solidFill>
                <a:latin typeface="Gill Sans MT" pitchFamily="34" charset="0"/>
                <a:ea typeface="Lato"/>
                <a:cs typeface="Lato"/>
                <a:sym typeface="Lato"/>
              </a:rPr>
              <a:t>Scans initial operators in a query plans → Access more data</a:t>
            </a:r>
          </a:p>
          <a:p>
            <a:pPr marL="304792" indent="-287859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ct val="100000"/>
              <a:buFont typeface="Lato"/>
              <a:buChar char="•"/>
            </a:pPr>
            <a:r>
              <a:rPr lang="en" sz="2900" dirty="0">
                <a:solidFill>
                  <a:schemeClr val="dk1"/>
                </a:solidFill>
                <a:latin typeface="Gill Sans MT" pitchFamily="34" charset="0"/>
                <a:ea typeface="Lato"/>
                <a:cs typeface="Lato"/>
                <a:sym typeface="Lato"/>
              </a:rPr>
              <a:t>Space might be limited for indexes → Full scan required</a:t>
            </a:r>
          </a:p>
          <a:p>
            <a:pPr marL="304792" indent="-101597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</a:pPr>
            <a:endParaRPr sz="29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0" name="Shape 710"/>
          <p:cNvSpPr/>
          <p:nvPr/>
        </p:nvSpPr>
        <p:spPr>
          <a:xfrm>
            <a:off x="1981201" y="3436608"/>
            <a:ext cx="990599" cy="533399"/>
          </a:xfrm>
          <a:prstGeom prst="ellipse">
            <a:avLst/>
          </a:prstGeom>
          <a:noFill/>
          <a:ln>
            <a:noFill/>
          </a:ln>
        </p:spPr>
        <p:txBody>
          <a:bodyPr lIns="91431" tIns="45699" rIns="91431" bIns="45699" anchor="ctr" anchorCtr="0">
            <a:noAutofit/>
          </a:bodyPr>
          <a:lstStyle/>
          <a:p>
            <a:pPr algn="ctr"/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5" name="Shape 715"/>
          <p:cNvSpPr txBox="1"/>
          <p:nvPr/>
        </p:nvSpPr>
        <p:spPr>
          <a:xfrm>
            <a:off x="7781633" y="2921000"/>
            <a:ext cx="4541200" cy="1777600"/>
          </a:xfrm>
          <a:prstGeom prst="rect">
            <a:avLst/>
          </a:prstGeom>
          <a:noFill/>
          <a:ln>
            <a:noFill/>
          </a:ln>
        </p:spPr>
        <p:txBody>
          <a:bodyPr lIns="91431" tIns="45699" rIns="91431" bIns="45699" anchor="t" anchorCtr="0">
            <a:noAutofit/>
          </a:bodyPr>
          <a:lstStyle/>
          <a:p>
            <a:pPr marL="304792" indent="-296326">
              <a:lnSpc>
                <a:spcPct val="90000"/>
              </a:lnSpc>
              <a:buClr>
                <a:schemeClr val="dk1"/>
              </a:buClr>
              <a:buSzPct val="100000"/>
              <a:buFont typeface="Lato"/>
              <a:buChar char="•"/>
            </a:pPr>
            <a:r>
              <a:rPr lang="en" sz="2300" dirty="0">
                <a:solidFill>
                  <a:schemeClr val="dk1"/>
                </a:solidFill>
                <a:latin typeface="Gill Sans MT" pitchFamily="34" charset="0"/>
                <a:ea typeface="Lato"/>
                <a:cs typeface="Lato"/>
                <a:sym typeface="Lato"/>
              </a:rPr>
              <a:t>Columnar storage, data stored in GPU device memory</a:t>
            </a:r>
          </a:p>
          <a:p>
            <a:pPr marL="304792" indent="-296326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ct val="100000"/>
              <a:buFont typeface="Lato"/>
              <a:buChar char="•"/>
            </a:pPr>
            <a:r>
              <a:rPr lang="en" sz="2300" dirty="0">
                <a:solidFill>
                  <a:schemeClr val="dk1"/>
                </a:solidFill>
                <a:latin typeface="Gill Sans MT" pitchFamily="34" charset="0"/>
                <a:ea typeface="Lato"/>
                <a:cs typeface="Lato"/>
                <a:sym typeface="Lato"/>
              </a:rPr>
              <a:t>Each condition applied on one column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36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10600" y="4432960"/>
            <a:ext cx="319415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(2) Query Execution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0787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66"/>
          <p:cNvSpPr txBox="1"/>
          <p:nvPr/>
        </p:nvSpPr>
        <p:spPr>
          <a:xfrm>
            <a:off x="948642" y="-51764"/>
            <a:ext cx="10138052" cy="993899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4600" b="1" dirty="0">
                <a:solidFill>
                  <a:srgbClr val="000000"/>
                </a:solidFill>
                <a:latin typeface="Playfair Display" panose="00000500000000000000" pitchFamily="50" charset="0"/>
                <a:ea typeface="Calibri"/>
                <a:cs typeface="Calibri"/>
                <a:sym typeface="Calibri"/>
              </a:rPr>
              <a:t>Use </a:t>
            </a:r>
            <a:r>
              <a:rPr lang="en" sz="4600" b="1" i="0" u="none" strike="noStrike" cap="none" baseline="0" dirty="0">
                <a:solidFill>
                  <a:srgbClr val="000000"/>
                </a:solidFill>
                <a:latin typeface="Playfair Display" panose="00000500000000000000" pitchFamily="50" charset="0"/>
                <a:ea typeface="Calibri"/>
                <a:cs typeface="Calibri"/>
                <a:sym typeface="Calibri"/>
              </a:rPr>
              <a:t>Cost Model to Optimize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40475"/>
            <a:ext cx="2743200" cy="365125"/>
          </a:xfrm>
        </p:spPr>
        <p:txBody>
          <a:bodyPr/>
          <a:lstStyle/>
          <a:p>
            <a:fld id="{1D9F1AD9-45D1-4636-B3FD-D1C20DE8E6F3}" type="slidenum">
              <a:rPr lang="en-US" sz="170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pPr/>
              <a:t>37</a:t>
            </a:fld>
            <a:endParaRPr lang="en-US" sz="17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Shape 857"/>
          <p:cNvSpPr/>
          <p:nvPr/>
        </p:nvSpPr>
        <p:spPr>
          <a:xfrm>
            <a:off x="651416" y="5738688"/>
            <a:ext cx="10732503" cy="10213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198" tIns="45599" rIns="91198" bIns="45599" anchor="t" anchorCtr="0">
            <a:noAutofit/>
          </a:bodyPr>
          <a:lstStyle/>
          <a:p>
            <a:pPr algn="ctr">
              <a:buSzPct val="25000"/>
            </a:pPr>
            <a:r>
              <a:rPr lang="en" sz="3200" i="1" dirty="0">
                <a:solidFill>
                  <a:srgbClr val="44546A"/>
                </a:solidFill>
                <a:latin typeface="Gill Sans MT" pitchFamily="34" charset="0"/>
                <a:ea typeface="Lato"/>
                <a:cs typeface="Lato"/>
                <a:sym typeface="Lato"/>
              </a:rPr>
              <a:t>Predict device memory performance by calculating:</a:t>
            </a:r>
          </a:p>
          <a:p>
            <a:pPr algn="ctr">
              <a:buSzPct val="25000"/>
            </a:pPr>
            <a:r>
              <a:rPr lang="en" sz="3200" b="1" i="1" dirty="0">
                <a:solidFill>
                  <a:srgbClr val="44546A"/>
                </a:solidFill>
                <a:latin typeface="Gill Sans MT" pitchFamily="34" charset="0"/>
                <a:ea typeface="Lato"/>
                <a:cs typeface="Lato"/>
                <a:sym typeface="Lato"/>
              </a:rPr>
              <a:t>(a) # mem xcts (b) mem overlap &amp; (c) intermediate results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151628"/>
              </p:ext>
            </p:extLst>
          </p:nvPr>
        </p:nvGraphicFramePr>
        <p:xfrm>
          <a:off x="-1" y="787079"/>
          <a:ext cx="5741043" cy="486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818818"/>
              </p:ext>
            </p:extLst>
          </p:nvPr>
        </p:nvGraphicFramePr>
        <p:xfrm>
          <a:off x="5602148" y="568053"/>
          <a:ext cx="5855824" cy="511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9982200" y="337220"/>
            <a:ext cx="209865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(3) Cost Model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21019" y="1515035"/>
            <a:ext cx="0" cy="69924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9839" y="2223265"/>
            <a:ext cx="0" cy="164592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199" y="3325906"/>
            <a:ext cx="333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ill Sans MT" pitchFamily="34" charset="0"/>
              </a:rPr>
              <a:t>Choice of the plan matters!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4757" y="5083008"/>
            <a:ext cx="510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P0</a:t>
            </a:r>
            <a:r>
              <a:rPr lang="en-US" dirty="0"/>
              <a:t>:c1&amp;c2&amp;c3&amp;c4 		</a:t>
            </a:r>
            <a:r>
              <a:rPr lang="en-US" b="1" dirty="0"/>
              <a:t>P1</a:t>
            </a:r>
            <a:r>
              <a:rPr lang="en-US" dirty="0"/>
              <a:t>: c1&amp;c2&amp;(c3&amp;&amp;c4)</a:t>
            </a:r>
          </a:p>
          <a:p>
            <a:r>
              <a:rPr lang="en-US" b="1" dirty="0"/>
              <a:t>P2</a:t>
            </a:r>
            <a:r>
              <a:rPr lang="en-US" dirty="0"/>
              <a:t>: c1&amp;(c2&amp;&amp;(c3&amp;&amp;c4))   	</a:t>
            </a:r>
            <a:r>
              <a:rPr lang="en-US" b="1" dirty="0"/>
              <a:t>P3</a:t>
            </a:r>
            <a:r>
              <a:rPr lang="en-US" dirty="0"/>
              <a:t>: c1&amp;&amp;c2&amp;&amp;c3&amp;&amp;c4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7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059" y="0"/>
            <a:ext cx="12784183" cy="1104181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Thesis Contribution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pPr/>
              <a:t>38</a:t>
            </a:fld>
            <a:endParaRPr lang="en-US" sz="17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5639" y="1025804"/>
            <a:ext cx="12372122" cy="5832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Rethink for GPU data processing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Data layout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Query execution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Cost models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Algorithmic evaluation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Parallelism model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String matching (VLDB Journal &amp; 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2016)  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(4)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Sub-string matching: </a:t>
            </a:r>
            <a:r>
              <a:rPr lang="en-US" sz="2000" b="1" dirty="0">
                <a:latin typeface="Gill Sans MT" panose="020B0502020104020203" pitchFamily="34" charset="0"/>
              </a:rPr>
              <a:t>3X</a:t>
            </a:r>
            <a:r>
              <a:rPr lang="en-US" sz="2000" dirty="0">
                <a:latin typeface="Gill Sans MT" panose="020B0502020104020203" pitchFamily="34" charset="0"/>
              </a:rPr>
              <a:t> speed-up &amp;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energy savings  against parallel state-of-the-art CPU libraries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Regex matching: 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  (Haswell) -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(Intel Xeon Phi) against scalar code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Massively parallel decompression (ICPP 2016) – </a:t>
            </a:r>
            <a:r>
              <a:rPr lang="en-US" sz="2400" i="1" dirty="0">
                <a:latin typeface="Gill Sans MT" panose="020B0502020104020203" pitchFamily="34" charset="0"/>
              </a:rPr>
              <a:t>In collaboration with IBM </a:t>
            </a:r>
            <a:r>
              <a:rPr lang="en-US" sz="2400" i="1" dirty="0" err="1">
                <a:latin typeface="Gill Sans MT" panose="020B0502020104020203" pitchFamily="34" charset="0"/>
              </a:rPr>
              <a:t>Almaden</a:t>
            </a:r>
            <a:r>
              <a:rPr lang="en-US" sz="2400" i="1" dirty="0">
                <a:latin typeface="Gill Sans MT" panose="020B0502020104020203" pitchFamily="34" charset="0"/>
              </a:rPr>
              <a:t> &amp; Watson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speed-ups &amp; </a:t>
            </a:r>
            <a:r>
              <a:rPr lang="en-US" sz="2000" b="1" dirty="0">
                <a:latin typeface="Gill Sans MT" panose="020B0502020104020203" pitchFamily="34" charset="0"/>
              </a:rPr>
              <a:t>1.2X</a:t>
            </a:r>
            <a:r>
              <a:rPr lang="en-US" sz="2000" dirty="0">
                <a:latin typeface="Gill Sans MT" panose="020B0502020104020203" pitchFamily="34" charset="0"/>
              </a:rPr>
              <a:t> energy savings against multi-core state-of-the-art CPU libraries </a:t>
            </a:r>
            <a:r>
              <a:rPr lang="en-US" sz="2000" b="1" dirty="0">
                <a:latin typeface="Gill Sans MT" panose="020B0502020104020203" pitchFamily="34" charset="0"/>
              </a:rPr>
              <a:t>(4)</a:t>
            </a:r>
            <a:r>
              <a:rPr lang="en-US" sz="2000" dirty="0">
                <a:latin typeface="Gill Sans MT" panose="020B0502020104020203" pitchFamily="34" charset="0"/>
              </a:rPr>
              <a:t> ,</a:t>
            </a:r>
            <a:r>
              <a:rPr lang="en-US" sz="2000" b="1" dirty="0">
                <a:latin typeface="Gill Sans MT" panose="020B0502020104020203" pitchFamily="34" charset="0"/>
              </a:rPr>
              <a:t> (5)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Conjunctive selection predicate optimization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2013) </a:t>
            </a:r>
            <a:r>
              <a:rPr lang="en-US" sz="2400" b="1" dirty="0">
                <a:latin typeface="Gill Sans MT" panose="020B0502020104020203" pitchFamily="34" charset="0"/>
              </a:rPr>
              <a:t>(2), (3)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speed-ups against multi-core CPU implementations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Grouped aggregation in shared memory </a:t>
            </a:r>
            <a:r>
              <a:rPr lang="en-US" sz="2400" dirty="0">
                <a:latin typeface="Gill Sans MT" panose="020B0502020104020203" pitchFamily="34" charset="0"/>
              </a:rPr>
              <a:t>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2012)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10X </a:t>
            </a:r>
            <a:r>
              <a:rPr lang="en-US" sz="2000" dirty="0">
                <a:latin typeface="Gill Sans MT" panose="020B0502020104020203" pitchFamily="34" charset="0"/>
              </a:rPr>
              <a:t>speed-ups vs baseline layout</a:t>
            </a: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0585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71" y="1571624"/>
            <a:ext cx="11115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layfair Display SC" panose="00000500000000000000" pitchFamily="2" charset="0"/>
              </a:rPr>
              <a:t>Use software controlled cache for aggregation</a:t>
            </a:r>
          </a:p>
          <a:p>
            <a:endParaRPr lang="en-US" sz="4000" dirty="0">
              <a:solidFill>
                <a:schemeClr val="bg1"/>
              </a:solidFill>
              <a:latin typeface="Playfair Display SC" panose="000005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79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Optimization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4" y="3711575"/>
            <a:ext cx="2173678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8682" y="5083175"/>
            <a:ext cx="378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ill Sans MT" panose="020B0502020104020203" pitchFamily="34" charset="0"/>
              </a:rPr>
              <a:t>Chapter 2</a:t>
            </a:r>
          </a:p>
          <a:p>
            <a:pPr algn="ctr"/>
            <a:r>
              <a:rPr lang="en-US" dirty="0">
                <a:latin typeface="Gill Sans MT" panose="020B0502020104020203" pitchFamily="34" charset="0"/>
              </a:rPr>
              <a:t>Ameliorating memory contention of OLAP operators on GPU processors</a:t>
            </a:r>
            <a:endParaRPr lang="en-US" b="1" u="sng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DaMoN</a:t>
            </a:r>
            <a:r>
              <a:rPr lang="en-US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D9F1AD9-45D1-4636-B3FD-D1C20DE8E6F3}" type="slidenum">
              <a:rPr lang="en-US" sz="170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pPr/>
              <a:t>39</a:t>
            </a:fld>
            <a:endParaRPr lang="en-US" sz="17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1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076325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itchFamily="50" charset="0"/>
              </a:rPr>
              <a:t>Interesting GPU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66775"/>
            <a:ext cx="11449049" cy="531018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ill Sans MT" pitchFamily="34" charset="0"/>
              </a:rPr>
              <a:t>Super-computer with accelerators (Source: Top500)</a:t>
            </a:r>
          </a:p>
          <a:p>
            <a:pPr>
              <a:buNone/>
            </a:pPr>
            <a:r>
              <a:rPr lang="en-US" dirty="0">
                <a:latin typeface="Gill Sans MT" pitchFamily="34" charset="0"/>
              </a:rPr>
              <a:t>  June 2014: </a:t>
            </a:r>
            <a:r>
              <a:rPr lang="en-US" b="1" dirty="0">
                <a:latin typeface="Gill Sans MT" pitchFamily="34" charset="0"/>
              </a:rPr>
              <a:t>62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Gill Sans MT" pitchFamily="34" charset="0"/>
              </a:rPr>
              <a:t>June 2015: </a:t>
            </a:r>
            <a:r>
              <a:rPr lang="en-US" b="1" dirty="0">
                <a:latin typeface="Gill Sans MT" pitchFamily="34" charset="0"/>
              </a:rPr>
              <a:t>90</a:t>
            </a:r>
          </a:p>
          <a:p>
            <a:pPr marL="228600" lvl="1">
              <a:spcBef>
                <a:spcPts val="1000"/>
              </a:spcBef>
            </a:pPr>
            <a:r>
              <a:rPr lang="en-US" sz="3200" b="1" dirty="0">
                <a:latin typeface="Gill Sans MT" pitchFamily="34" charset="0"/>
              </a:rPr>
              <a:t>Top</a:t>
            </a:r>
            <a:r>
              <a:rPr lang="en-US" sz="3200" dirty="0">
                <a:latin typeface="Gill Sans MT" pitchFamily="34" charset="0"/>
              </a:rPr>
              <a:t> super-computer with accelerators </a:t>
            </a:r>
            <a:r>
              <a:rPr lang="en-US" sz="3600" dirty="0">
                <a:latin typeface="Gill Sans MT" pitchFamily="34" charset="0"/>
              </a:rPr>
              <a:t>(Source: Green500)</a:t>
            </a:r>
          </a:p>
          <a:p>
            <a:pPr lvl="1"/>
            <a:r>
              <a:rPr lang="en-US" sz="2800" dirty="0">
                <a:latin typeface="Gill Sans MT" pitchFamily="34" charset="0"/>
              </a:rPr>
              <a:t>June 2015: </a:t>
            </a:r>
            <a:r>
              <a:rPr lang="en-US" sz="2800" b="1" dirty="0">
                <a:latin typeface="Gill Sans MT" pitchFamily="34" charset="0"/>
              </a:rPr>
              <a:t>32</a:t>
            </a:r>
            <a:r>
              <a:rPr lang="en-US" sz="2800" dirty="0">
                <a:latin typeface="Gill Sans MT" pitchFamily="34" charset="0"/>
              </a:rPr>
              <a:t> top positions</a:t>
            </a:r>
          </a:p>
          <a:p>
            <a:pPr lvl="1"/>
            <a:r>
              <a:rPr lang="en-US" sz="2800" dirty="0">
                <a:latin typeface="Gill Sans MT" pitchFamily="34" charset="0"/>
              </a:rPr>
              <a:t>November 2015: </a:t>
            </a:r>
            <a:r>
              <a:rPr lang="en-US" sz="2800" b="1" dirty="0">
                <a:latin typeface="Gill Sans MT" pitchFamily="34" charset="0"/>
              </a:rPr>
              <a:t>40</a:t>
            </a:r>
            <a:r>
              <a:rPr lang="en-US" sz="2800" dirty="0">
                <a:latin typeface="Gill Sans MT" pitchFamily="34" charset="0"/>
              </a:rPr>
              <a:t> top positions</a:t>
            </a:r>
          </a:p>
          <a:p>
            <a:pPr lvl="1"/>
            <a:endParaRPr lang="en-US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9146" y="2667086"/>
            <a:ext cx="234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itchFamily="34" charset="0"/>
              </a:rPr>
              <a:t>25% increase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anose="020B0502020104020203" pitchFamily="34" charset="0"/>
              </a:rPr>
              <a:pPr/>
              <a:t>4</a:t>
            </a:fld>
            <a:endParaRPr lang="en-US" sz="1700" dirty="0">
              <a:latin typeface="Gill Sans MT" panose="020B0502020104020203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367943" y="2542478"/>
            <a:ext cx="438150" cy="907534"/>
          </a:xfrm>
          <a:prstGeom prst="rightBrace">
            <a:avLst>
              <a:gd name="adj1" fmla="val 46509"/>
              <a:gd name="adj2" fmla="val 50000"/>
            </a:avLst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0"/>
            <a:ext cx="10515600" cy="1075765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itchFamily="50" charset="0"/>
              </a:rPr>
              <a:t>Example: Shared memory access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itchFamily="34" charset="0"/>
              </a:rPr>
              <a:pPr/>
              <a:t>40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871" y="146124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014" y="146124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5728" y="146124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9585" y="146124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83442" y="146124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299" y="146124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1156" y="146124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5013" y="146124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8870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52727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6584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00441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4298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48155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22012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5869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69726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43583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17440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91297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65154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39011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12868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786725" y="1461238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160582" y="146123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534439" y="146123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908296" y="146123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282153" y="146123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656010" y="146123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029867" y="146123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03724" y="146123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777568" y="146123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7967" y="215313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4110" y="215313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41824" y="215313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15681" y="215313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89538" y="215313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063395" y="215313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37252" y="215313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1109" y="215313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184966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558823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32680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306537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80394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054251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28108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801965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75822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49679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923536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97393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671250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045107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418964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792821" y="2153134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166678" y="215312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540535" y="215312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914392" y="215312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288249" y="215312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662106" y="215312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035963" y="215312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1409820" y="215312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1783664" y="2153129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67967" y="275413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94110" y="275413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41824" y="275413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315681" y="275413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89538" y="275413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063395" y="275413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37252" y="275413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811109" y="275413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184966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558823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932680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306537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680394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054251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428108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801965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175822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549679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923536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297393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71250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045107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418964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792821" y="2754132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9166678" y="275412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9540535" y="275412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9914392" y="275412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0288249" y="275412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0662106" y="275412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1035963" y="275412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1409820" y="275412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1783664" y="2736197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67967" y="324791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94110" y="324791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41824" y="324791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315681" y="324791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689538" y="324791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063395" y="324791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437252" y="324791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811109" y="324791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184966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58823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932680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306537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680394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054251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428108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801965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175822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549679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923536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297393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71250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8045107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8418964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8792821" y="3247908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9166678" y="324790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9540535" y="324790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9914392" y="324790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0288249" y="324790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0662106" y="324790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1035963" y="324790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1409820" y="324790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11783664" y="3229973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58997" y="394717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85140" y="394717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932854" y="394717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306711" y="394717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680568" y="394717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054425" y="394717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428282" y="394717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802139" y="394717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175996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549853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923710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297567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671424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5045281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5419138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5792995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6166852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6540709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914566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7288423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7662280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8036137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8409994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8783851" y="3947173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9157708" y="394716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9531565" y="394716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9905422" y="394716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0279279" y="394716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0653136" y="394716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1026993" y="394716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1400850" y="394716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1774694" y="3947168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>
            <a:endCxn id="37" idx="2"/>
          </p:cNvCxnSpPr>
          <p:nvPr/>
        </p:nvCxnSpPr>
        <p:spPr>
          <a:xfrm>
            <a:off x="304800" y="1613647"/>
            <a:ext cx="414043" cy="841244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endCxn id="70" idx="2"/>
          </p:cNvCxnSpPr>
          <p:nvPr/>
        </p:nvCxnSpPr>
        <p:spPr>
          <a:xfrm flipH="1">
            <a:off x="344986" y="1730193"/>
            <a:ext cx="345296" cy="1325696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endCxn id="103" idx="2"/>
          </p:cNvCxnSpPr>
          <p:nvPr/>
        </p:nvCxnSpPr>
        <p:spPr>
          <a:xfrm flipH="1">
            <a:off x="1092700" y="1622608"/>
            <a:ext cx="9967" cy="18288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1371612" y="1622603"/>
            <a:ext cx="19596" cy="13716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233082" y="11250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55817" y="11250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932342" y="11250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308867" y="11250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4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685392" y="11250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5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035022" y="11250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6</a:t>
            </a:r>
          </a:p>
        </p:txBody>
      </p:sp>
      <p:cxnSp>
        <p:nvCxnSpPr>
          <p:cNvPr id="216" name="Straight Arrow Connector 215"/>
          <p:cNvCxnSpPr/>
          <p:nvPr/>
        </p:nvCxnSpPr>
        <p:spPr>
          <a:xfrm>
            <a:off x="1748147" y="1613643"/>
            <a:ext cx="19596" cy="73152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2277077" y="1613638"/>
            <a:ext cx="19596" cy="18288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438467" y="11250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7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2761202" y="11250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8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3137727" y="11250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9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514252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10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890777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11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240407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12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4670752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13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029347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14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405872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15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782397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16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6158922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17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6508552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18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6911997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19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7261627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20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7611257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21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7987782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22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8364307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23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8713937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24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9111450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25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9487975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26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9837605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27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0241050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0590680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29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10940310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30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11316835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31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11693360" y="11250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32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166678" y="5316963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/>
          <p:cNvSpPr txBox="1"/>
          <p:nvPr/>
        </p:nvSpPr>
        <p:spPr>
          <a:xfrm>
            <a:off x="557784" y="527608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Threads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154486" y="5716251"/>
            <a:ext cx="301752" cy="301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545592" y="5693664"/>
            <a:ext cx="195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Memory addresses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145516" y="6166122"/>
            <a:ext cx="301752" cy="301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/>
          <p:cNvSpPr txBox="1"/>
          <p:nvPr/>
        </p:nvSpPr>
        <p:spPr>
          <a:xfrm>
            <a:off x="579120" y="6120384"/>
            <a:ext cx="7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Banks</a:t>
            </a:r>
          </a:p>
        </p:txBody>
      </p:sp>
      <p:cxnSp>
        <p:nvCxnSpPr>
          <p:cNvPr id="251" name="Straight Arrow Connector 250"/>
          <p:cNvCxnSpPr/>
          <p:nvPr/>
        </p:nvCxnSpPr>
        <p:spPr>
          <a:xfrm>
            <a:off x="4130977" y="1619734"/>
            <a:ext cx="19596" cy="173736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2523027" y="1573664"/>
            <a:ext cx="412197" cy="13716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 flipH="1">
            <a:off x="2560320" y="1555914"/>
            <a:ext cx="394626" cy="13716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3315507" y="1543184"/>
            <a:ext cx="412197" cy="1463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3683418" y="1607730"/>
            <a:ext cx="422238" cy="13716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4443984" y="1600200"/>
            <a:ext cx="1545336" cy="128016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4743083" y="1543534"/>
            <a:ext cx="3906" cy="1463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106153" y="1558774"/>
            <a:ext cx="3906" cy="1463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5490022" y="1586206"/>
            <a:ext cx="3906" cy="13716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endCxn id="89" idx="3"/>
          </p:cNvCxnSpPr>
          <p:nvPr/>
        </p:nvCxnSpPr>
        <p:spPr>
          <a:xfrm>
            <a:off x="6329082" y="1622612"/>
            <a:ext cx="1643920" cy="1282396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6759069" y="1567918"/>
            <a:ext cx="3906" cy="13716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endCxn id="89" idx="3"/>
          </p:cNvCxnSpPr>
          <p:nvPr/>
        </p:nvCxnSpPr>
        <p:spPr>
          <a:xfrm>
            <a:off x="6961632" y="1728758"/>
            <a:ext cx="1011370" cy="117625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>
            <a:endCxn id="89" idx="2"/>
          </p:cNvCxnSpPr>
          <p:nvPr/>
        </p:nvCxnSpPr>
        <p:spPr>
          <a:xfrm>
            <a:off x="7437120" y="1539240"/>
            <a:ext cx="385006" cy="1516644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5851292" y="1601451"/>
            <a:ext cx="19596" cy="73152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8159496" y="1584960"/>
            <a:ext cx="1167384" cy="13716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H="1">
            <a:off x="8211312" y="1557528"/>
            <a:ext cx="633984" cy="13716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endCxn id="60" idx="2"/>
          </p:cNvCxnSpPr>
          <p:nvPr/>
        </p:nvCxnSpPr>
        <p:spPr>
          <a:xfrm>
            <a:off x="8435606" y="1728758"/>
            <a:ext cx="508091" cy="72612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>
            <a:off x="7839642" y="1592128"/>
            <a:ext cx="19596" cy="173736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>
            <a:endCxn id="95" idx="2"/>
          </p:cNvCxnSpPr>
          <p:nvPr/>
        </p:nvCxnSpPr>
        <p:spPr>
          <a:xfrm>
            <a:off x="9686730" y="1592128"/>
            <a:ext cx="378538" cy="146375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H="1">
            <a:off x="9371344" y="1556269"/>
            <a:ext cx="10588" cy="82296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endCxn id="94" idx="2"/>
          </p:cNvCxnSpPr>
          <p:nvPr/>
        </p:nvCxnSpPr>
        <p:spPr>
          <a:xfrm flipH="1">
            <a:off x="9691411" y="1565234"/>
            <a:ext cx="371836" cy="149064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endCxn id="131" idx="2"/>
          </p:cNvCxnSpPr>
          <p:nvPr/>
        </p:nvCxnSpPr>
        <p:spPr>
          <a:xfrm>
            <a:off x="10457695" y="1699708"/>
            <a:ext cx="1103001" cy="1849947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>
            <a:endCxn id="97" idx="1"/>
          </p:cNvCxnSpPr>
          <p:nvPr/>
        </p:nvCxnSpPr>
        <p:spPr>
          <a:xfrm flipH="1">
            <a:off x="10662106" y="1672814"/>
            <a:ext cx="1256837" cy="123218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endCxn id="66" idx="2"/>
          </p:cNvCxnSpPr>
          <p:nvPr/>
        </p:nvCxnSpPr>
        <p:spPr>
          <a:xfrm>
            <a:off x="10798354" y="1574199"/>
            <a:ext cx="388485" cy="880682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35" idx="3"/>
            <a:endCxn id="96" idx="2"/>
          </p:cNvCxnSpPr>
          <p:nvPr/>
        </p:nvCxnSpPr>
        <p:spPr>
          <a:xfrm flipH="1">
            <a:off x="10439125" y="1612109"/>
            <a:ext cx="1266351" cy="144377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11165907" y="1636950"/>
            <a:ext cx="775081" cy="128016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215147" y="186914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0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537882" y="186914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4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914407" y="186914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8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129093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12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166745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16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201708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20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239363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24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277016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28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311979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32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349631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36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387284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40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422247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44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465281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48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503830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52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538793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56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76446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60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614098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64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649061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68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689406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72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724369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76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759332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80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7969847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84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869600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92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9093515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96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9470040" y="186914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100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9878285" y="186914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104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10223115" y="186914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108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10572745" y="186914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112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10922375" y="186914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116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11298900" y="186914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120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11675425" y="186914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124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8346372" y="1869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88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209567" y="244288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128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505407" y="244287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132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908827" y="243390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136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1374983" y="244287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…</a:t>
            </a:r>
          </a:p>
        </p:txBody>
      </p:sp>
      <p:sp>
        <p:nvSpPr>
          <p:cNvPr id="360" name="Oval 359"/>
          <p:cNvSpPr/>
          <p:nvPr/>
        </p:nvSpPr>
        <p:spPr>
          <a:xfrm>
            <a:off x="3917576" y="2590800"/>
            <a:ext cx="403412" cy="9950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5701606" y="2097720"/>
            <a:ext cx="403412" cy="9950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7629081" y="2259090"/>
            <a:ext cx="403412" cy="11887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TextBox 363"/>
          <p:cNvSpPr txBox="1"/>
          <p:nvPr/>
        </p:nvSpPr>
        <p:spPr>
          <a:xfrm>
            <a:off x="224112" y="3626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546847" y="3626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923372" y="3626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1299897" y="3626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4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1676422" y="3626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5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2026052" y="3626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6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2429497" y="3626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7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2752232" y="3626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8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3128757" y="3626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9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3505282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10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3881807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11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4231437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12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661782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13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5020377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14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5396902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15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5773427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16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6149952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17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6499582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18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6903027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19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7252657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20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7602287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21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7978812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22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8355337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23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8704967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24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9102480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25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9479005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26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9828635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27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10232080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28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10581710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29</a:t>
            </a:r>
          </a:p>
        </p:txBody>
      </p:sp>
      <p:sp>
        <p:nvSpPr>
          <p:cNvPr id="393" name="TextBox 392"/>
          <p:cNvSpPr txBox="1"/>
          <p:nvPr/>
        </p:nvSpPr>
        <p:spPr>
          <a:xfrm>
            <a:off x="10931340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30</a:t>
            </a:r>
          </a:p>
        </p:txBody>
      </p:sp>
      <p:sp>
        <p:nvSpPr>
          <p:cNvPr id="394" name="TextBox 393"/>
          <p:cNvSpPr txBox="1"/>
          <p:nvPr/>
        </p:nvSpPr>
        <p:spPr>
          <a:xfrm>
            <a:off x="11307865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31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11684390" y="36262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32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3004410" y="5136777"/>
            <a:ext cx="6155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pitchFamily="34" charset="0"/>
              </a:rPr>
              <a:t>Read conflicts</a:t>
            </a:r>
            <a:r>
              <a:rPr lang="en-US" sz="2800" dirty="0">
                <a:latin typeface="Gill Sans MT" pitchFamily="34" charset="0"/>
              </a:rPr>
              <a:t>: 2 rounds of serialization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3004410" y="5585905"/>
            <a:ext cx="633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pitchFamily="34" charset="0"/>
              </a:rPr>
              <a:t>Write conflicts</a:t>
            </a:r>
            <a:r>
              <a:rPr lang="en-US" sz="2800" dirty="0">
                <a:latin typeface="Gill Sans MT" pitchFamily="34" charset="0"/>
              </a:rPr>
              <a:t>: 3 rounds of serialization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  <p:bldP spid="362" grpId="0" animBg="1"/>
      <p:bldP spid="363" grpId="0" animBg="1"/>
      <p:bldP spid="396" grpId="0" build="allAtOnce"/>
      <p:bldP spid="399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654" y="0"/>
            <a:ext cx="13433617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How Can We Use Shared Memory?</a:t>
            </a:r>
          </a:p>
        </p:txBody>
      </p:sp>
      <p:graphicFrame>
        <p:nvGraphicFramePr>
          <p:cNvPr id="50" name="Content Placeholder 49"/>
          <p:cNvGraphicFramePr>
            <a:graphicFrameLocks noGrp="1"/>
          </p:cNvGraphicFramePr>
          <p:nvPr>
            <p:ph idx="1"/>
          </p:nvPr>
        </p:nvGraphicFramePr>
        <p:xfrm>
          <a:off x="405870" y="2091267"/>
          <a:ext cx="4521730" cy="33115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57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487">
                <a:tc>
                  <a:txBody>
                    <a:bodyPr/>
                    <a:lstStyle/>
                    <a:p>
                      <a:r>
                        <a:rPr lang="en-US" dirty="0"/>
                        <a:t>Full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Name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615">
                <a:tc gridSpan="3">
                  <a:txBody>
                    <a:bodyPr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827">
                <a:tc>
                  <a:txBody>
                    <a:bodyPr/>
                    <a:lstStyle/>
                    <a:p>
                      <a:r>
                        <a:rPr lang="en-US" dirty="0"/>
                        <a:t>“Jason</a:t>
                      </a:r>
                      <a:r>
                        <a:rPr lang="en-US" baseline="0" dirty="0"/>
                        <a:t> Becker”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“New York”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7831398"/>
                  </a:ext>
                </a:extLst>
              </a:tr>
              <a:tr h="381641">
                <a:tc>
                  <a:txBody>
                    <a:bodyPr/>
                    <a:lstStyle/>
                    <a:p>
                      <a:r>
                        <a:rPr lang="en-US" dirty="0"/>
                        <a:t>“Janet</a:t>
                      </a:r>
                      <a:r>
                        <a:rPr lang="en-US" baseline="0" dirty="0"/>
                        <a:t> Beck”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“San Francisco”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827">
                <a:tc>
                  <a:txBody>
                    <a:bodyPr/>
                    <a:lstStyle/>
                    <a:p>
                      <a:r>
                        <a:rPr lang="en-US" dirty="0"/>
                        <a:t>“Donna</a:t>
                      </a:r>
                      <a:r>
                        <a:rPr lang="en-US" baseline="0" dirty="0"/>
                        <a:t> Carreras”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“Yonkers”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“John</a:t>
                      </a:r>
                      <a:r>
                        <a:rPr lang="en-US" baseline="0" dirty="0"/>
                        <a:t> Chang”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“San Jose”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7072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" panose="020B0502020104020203" pitchFamily="34" charset="0"/>
                        </a:rPr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38894" y="5783215"/>
            <a:ext cx="3655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Base Table (Billions of rows)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20866" y="1197557"/>
            <a:ext cx="4498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ill Sans MT" pitchFamily="34" charset="0"/>
              </a:rPr>
              <a:t>Aggregate count of customers by city 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/>
          </p:nvPr>
        </p:nvGraphicFramePr>
        <p:xfrm>
          <a:off x="6333068" y="1955799"/>
          <a:ext cx="1955800" cy="296333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5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2667">
                <a:tc>
                  <a:txBody>
                    <a:bodyPr/>
                    <a:lstStyle/>
                    <a:p>
                      <a:r>
                        <a:rPr lang="en-US" dirty="0"/>
                        <a:t>Customers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V="1">
            <a:off x="4419600" y="2734734"/>
            <a:ext cx="2582333" cy="380999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673600" y="3564467"/>
            <a:ext cx="2133600" cy="53340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368800" y="2912533"/>
            <a:ext cx="2413000" cy="1117601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385733" y="4529667"/>
            <a:ext cx="2302934" cy="17780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424333" y="2633133"/>
            <a:ext cx="125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“New York”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90466" y="3225800"/>
            <a:ext cx="111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“Chicago”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415866" y="3843867"/>
            <a:ext cx="163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“San Francisco”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58199" y="4504267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“San Jose”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50000" y="5477933"/>
            <a:ext cx="255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Running aggregates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06033" y="6282322"/>
            <a:ext cx="1047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MT" pitchFamily="34" charset="0"/>
              </a:rPr>
              <a:t>Use shared memory for the aggregate table (&lt;&lt; base table)</a:t>
            </a:r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41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328719" y="2796784"/>
            <a:ext cx="59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82522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57" y="-229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How to reduce bank conflicts?</a:t>
            </a:r>
          </a:p>
        </p:txBody>
      </p:sp>
      <p:graphicFrame>
        <p:nvGraphicFramePr>
          <p:cNvPr id="8" name="Content Placeholder 49"/>
          <p:cNvGraphicFramePr>
            <a:graphicFrameLocks/>
          </p:cNvGraphicFramePr>
          <p:nvPr/>
        </p:nvGraphicFramePr>
        <p:xfrm>
          <a:off x="254013" y="1071803"/>
          <a:ext cx="3883032" cy="32827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0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390">
                  <a:extLst>
                    <a:ext uri="{9D8B030D-6E8A-4147-A177-3AD203B41FA5}">
                      <a16:colId xmlns="" xmlns:a16="http://schemas.microsoft.com/office/drawing/2014/main" val="1789294857"/>
                    </a:ext>
                  </a:extLst>
                </a:gridCol>
                <a:gridCol w="116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4876">
                  <a:extLst>
                    <a:ext uri="{9D8B030D-6E8A-4147-A177-3AD203B41FA5}">
                      <a16:colId xmlns="" xmlns:a16="http://schemas.microsoft.com/office/drawing/2014/main" val="324507281"/>
                    </a:ext>
                  </a:extLst>
                </a:gridCol>
              </a:tblGrid>
              <a:tr h="6665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</a:rPr>
                        <a:t>Full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dirty="0">
                          <a:latin typeface="Gill Sans MT" panose="020B0502020104020203" pitchFamily="34" charset="0"/>
                        </a:rPr>
                        <a:t>Name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</a:rPr>
                        <a:t>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08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ill Sans MT" pitchFamily="34" charset="0"/>
                        </a:rPr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3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“Jason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Becker”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36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“New York”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7831398"/>
                  </a:ext>
                </a:extLst>
              </a:tr>
              <a:tr h="3916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“Janet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Beck”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57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“San Francisco”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6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“Donna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Carreras”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49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“Yonkers”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“John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Chang”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29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“San Jose”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430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ill Sans MT" panose="020B0502020104020203" pitchFamily="34" charset="0"/>
                        </a:rPr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9875" y="4354578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Base 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5992" y="6414072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Replica Table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4013" y="4884421"/>
          <a:ext cx="2541979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64">
                  <a:extLst>
                    <a:ext uri="{9D8B030D-6E8A-4147-A177-3AD203B41FA5}">
                      <a16:colId xmlns="" xmlns:a16="http://schemas.microsoft.com/office/drawing/2014/main" val="3533879255"/>
                    </a:ext>
                  </a:extLst>
                </a:gridCol>
                <a:gridCol w="1009515">
                  <a:extLst>
                    <a:ext uri="{9D8B030D-6E8A-4147-A177-3AD203B41FA5}">
                      <a16:colId xmlns="" xmlns:a16="http://schemas.microsoft.com/office/drawing/2014/main" val="3606418536"/>
                    </a:ext>
                  </a:extLst>
                </a:gridCol>
              </a:tblGrid>
              <a:tr h="13240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Copy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034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“New York”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48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“San Francisco”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0388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“San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Jose”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7415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“Yonkers”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1265021"/>
                  </a:ext>
                </a:extLst>
              </a:tr>
            </a:tbl>
          </a:graphicData>
        </a:graphic>
      </p:graphicFrame>
      <p:sp>
        <p:nvSpPr>
          <p:cNvPr id="112" name="Rectangle 111"/>
          <p:cNvSpPr/>
          <p:nvPr/>
        </p:nvSpPr>
        <p:spPr>
          <a:xfrm>
            <a:off x="5602148" y="2013998"/>
            <a:ext cx="1488963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5602148" y="2274957"/>
            <a:ext cx="129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“New York”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091111" y="2013998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719827" y="2008740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0348543" y="2008740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0346812" y="2274957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“San Francisco”</a:t>
            </a:r>
          </a:p>
        </p:txBody>
      </p:sp>
      <p:cxnSp>
        <p:nvCxnSpPr>
          <p:cNvPr id="122" name="Curved Connector 121"/>
          <p:cNvCxnSpPr>
            <a:endCxn id="116" idx="0"/>
          </p:cNvCxnSpPr>
          <p:nvPr/>
        </p:nvCxnSpPr>
        <p:spPr>
          <a:xfrm flipV="1">
            <a:off x="5810491" y="2008740"/>
            <a:ext cx="3723694" cy="186699"/>
          </a:xfrm>
          <a:prstGeom prst="curvedConnector4">
            <a:avLst>
              <a:gd name="adj1" fmla="val -4452"/>
              <a:gd name="adj2" fmla="val 222443"/>
            </a:avLst>
          </a:prstGeom>
          <a:ln w="34925">
            <a:solidFill>
              <a:schemeClr val="bg1">
                <a:lumMod val="65000"/>
              </a:schemeClr>
            </a:solidFill>
            <a:prstDash val="sysDot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>
            <a:endCxn id="112" idx="0"/>
          </p:cNvCxnSpPr>
          <p:nvPr/>
        </p:nvCxnSpPr>
        <p:spPr>
          <a:xfrm rot="10800000">
            <a:off x="6346630" y="2013999"/>
            <a:ext cx="4903962" cy="181441"/>
          </a:xfrm>
          <a:prstGeom prst="curvedConnector4">
            <a:avLst>
              <a:gd name="adj1" fmla="val -7157"/>
              <a:gd name="adj2" fmla="val 328060"/>
            </a:avLst>
          </a:prstGeom>
          <a:ln w="34925">
            <a:solidFill>
              <a:schemeClr val="bg1">
                <a:lumMod val="65000"/>
              </a:schemeClr>
            </a:solidFill>
            <a:prstDash val="sysDot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5627538" y="3613236"/>
            <a:ext cx="1488963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8902785" y="3909685"/>
            <a:ext cx="129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“New York”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7116501" y="3613236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745217" y="3607978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0373933" y="3607978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5621984" y="3844069"/>
            <a:ext cx="112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“Yonkers”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5779558" y="4566062"/>
            <a:ext cx="633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Move “New York” to alternative copy. Relocation sequence: 0 </a:t>
            </a:r>
            <a:r>
              <a:rPr lang="en-US" dirty="0">
                <a:latin typeface="Gill Sans MT" panose="020B0502020104020203" pitchFamily="34" charset="0"/>
                <a:sym typeface="Wingdings" panose="05000000000000000000" pitchFamily="2" charset="2"/>
              </a:rPr>
              <a:t> 2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373933" y="3923983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“San </a:t>
            </a:r>
            <a:r>
              <a:rPr lang="en-US" dirty="0" err="1">
                <a:latin typeface="Gill Sans MT" panose="020B0502020104020203" pitchFamily="34" charset="0"/>
              </a:rPr>
              <a:t>Franscico</a:t>
            </a:r>
            <a:r>
              <a:rPr lang="en-US" dirty="0">
                <a:latin typeface="Gill Sans MT" panose="020B0502020104020203" pitchFamily="34" charset="0"/>
              </a:rPr>
              <a:t>”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70069" y="944999"/>
            <a:ext cx="93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Detect and eliminate bank conflicts during preprocessing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itchFamily="34" charset="0"/>
              </a:rPr>
              <a:pPr/>
              <a:t>42</a:t>
            </a:fld>
            <a:endParaRPr lang="en-US" sz="1700" dirty="0">
              <a:latin typeface="Gill Sans M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78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/>
      <p:bldP spid="148" grpId="0" animBg="1"/>
      <p:bldP spid="149" grpId="0" animBg="1"/>
      <p:bldP spid="150" grpId="0" animBg="1"/>
      <p:bldP spid="151" grpId="0"/>
      <p:bldP spid="152" grpId="0"/>
      <p:bldP spid="1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57" y="-229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How to reduce bank conflicts?</a:t>
            </a:r>
          </a:p>
        </p:txBody>
      </p:sp>
      <p:graphicFrame>
        <p:nvGraphicFramePr>
          <p:cNvPr id="8" name="Content Placeholder 49"/>
          <p:cNvGraphicFramePr>
            <a:graphicFrameLocks/>
          </p:cNvGraphicFramePr>
          <p:nvPr/>
        </p:nvGraphicFramePr>
        <p:xfrm>
          <a:off x="254013" y="1071803"/>
          <a:ext cx="3883032" cy="32827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0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390">
                  <a:extLst>
                    <a:ext uri="{9D8B030D-6E8A-4147-A177-3AD203B41FA5}">
                      <a16:colId xmlns="" xmlns:a16="http://schemas.microsoft.com/office/drawing/2014/main" val="1789294857"/>
                    </a:ext>
                  </a:extLst>
                </a:gridCol>
                <a:gridCol w="116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4876">
                  <a:extLst>
                    <a:ext uri="{9D8B030D-6E8A-4147-A177-3AD203B41FA5}">
                      <a16:colId xmlns="" xmlns:a16="http://schemas.microsoft.com/office/drawing/2014/main" val="324507281"/>
                    </a:ext>
                  </a:extLst>
                </a:gridCol>
              </a:tblGrid>
              <a:tr h="6665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</a:rPr>
                        <a:t>Full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dirty="0">
                          <a:latin typeface="Gill Sans MT" panose="020B0502020104020203" pitchFamily="34" charset="0"/>
                        </a:rPr>
                        <a:t>Name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</a:rPr>
                        <a:t>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08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ill Sans MT" pitchFamily="34" charset="0"/>
                        </a:rPr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3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“Jason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Becker”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36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“New York”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7831398"/>
                  </a:ext>
                </a:extLst>
              </a:tr>
              <a:tr h="3916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“Janet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Beck”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57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“San Francisco”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6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“Donna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Carreras”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49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“Yonkers”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“John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Chang”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29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“San Jose”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430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ill Sans MT" panose="020B0502020104020203" pitchFamily="34" charset="0"/>
                        </a:rPr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9875" y="4354578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Base 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5992" y="6414072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Replica Table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4013" y="4884421"/>
          <a:ext cx="2541979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64">
                  <a:extLst>
                    <a:ext uri="{9D8B030D-6E8A-4147-A177-3AD203B41FA5}">
                      <a16:colId xmlns="" xmlns:a16="http://schemas.microsoft.com/office/drawing/2014/main" val="3533879255"/>
                    </a:ext>
                  </a:extLst>
                </a:gridCol>
                <a:gridCol w="1009515">
                  <a:extLst>
                    <a:ext uri="{9D8B030D-6E8A-4147-A177-3AD203B41FA5}">
                      <a16:colId xmlns="" xmlns:a16="http://schemas.microsoft.com/office/drawing/2014/main" val="3606418536"/>
                    </a:ext>
                  </a:extLst>
                </a:gridCol>
              </a:tblGrid>
              <a:tr h="13240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Copy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034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“New York”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48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“San Francisco”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0388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“San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</a:rPr>
                        <a:t> Jose”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7415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“Yonkers”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1265021"/>
                  </a:ext>
                </a:extLst>
              </a:tr>
            </a:tbl>
          </a:graphicData>
        </a:graphic>
      </p:graphicFrame>
      <p:sp>
        <p:nvSpPr>
          <p:cNvPr id="112" name="Rectangle 111"/>
          <p:cNvSpPr/>
          <p:nvPr/>
        </p:nvSpPr>
        <p:spPr>
          <a:xfrm>
            <a:off x="5602148" y="2013998"/>
            <a:ext cx="1488963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5602148" y="2274957"/>
            <a:ext cx="129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“New York”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091111" y="2013998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719827" y="2008740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0348543" y="2008740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0346812" y="2274957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“San Francisco”</a:t>
            </a:r>
          </a:p>
        </p:txBody>
      </p:sp>
      <p:cxnSp>
        <p:nvCxnSpPr>
          <p:cNvPr id="122" name="Curved Connector 121"/>
          <p:cNvCxnSpPr>
            <a:endCxn id="116" idx="0"/>
          </p:cNvCxnSpPr>
          <p:nvPr/>
        </p:nvCxnSpPr>
        <p:spPr>
          <a:xfrm flipV="1">
            <a:off x="5810491" y="2008740"/>
            <a:ext cx="3723694" cy="186699"/>
          </a:xfrm>
          <a:prstGeom prst="curvedConnector4">
            <a:avLst>
              <a:gd name="adj1" fmla="val -4452"/>
              <a:gd name="adj2" fmla="val 222443"/>
            </a:avLst>
          </a:prstGeom>
          <a:ln w="34925">
            <a:solidFill>
              <a:schemeClr val="bg1">
                <a:lumMod val="65000"/>
              </a:schemeClr>
            </a:solidFill>
            <a:prstDash val="sysDot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>
            <a:endCxn id="112" idx="0"/>
          </p:cNvCxnSpPr>
          <p:nvPr/>
        </p:nvCxnSpPr>
        <p:spPr>
          <a:xfrm rot="10800000">
            <a:off x="6346630" y="2013999"/>
            <a:ext cx="4903962" cy="181441"/>
          </a:xfrm>
          <a:prstGeom prst="curvedConnector4">
            <a:avLst>
              <a:gd name="adj1" fmla="val -7157"/>
              <a:gd name="adj2" fmla="val 328060"/>
            </a:avLst>
          </a:prstGeom>
          <a:ln w="34925">
            <a:solidFill>
              <a:schemeClr val="bg1">
                <a:lumMod val="65000"/>
              </a:schemeClr>
            </a:solidFill>
            <a:prstDash val="sysDot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5627538" y="3613236"/>
            <a:ext cx="1488963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8902785" y="3909685"/>
            <a:ext cx="129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“New York”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7116501" y="3613236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745217" y="3607978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0373933" y="3607978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5621984" y="3844069"/>
            <a:ext cx="112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“Yonkers”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5779558" y="4566062"/>
            <a:ext cx="633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Move “New York” to alternative copy. Relocation sequence: 0 </a:t>
            </a:r>
            <a:r>
              <a:rPr lang="en-US" dirty="0">
                <a:latin typeface="Gill Sans MT" panose="020B0502020104020203" pitchFamily="34" charset="0"/>
                <a:sym typeface="Wingdings" panose="05000000000000000000" pitchFamily="2" charset="2"/>
              </a:rPr>
              <a:t> 2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373933" y="3923983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“San </a:t>
            </a:r>
            <a:r>
              <a:rPr lang="en-US" dirty="0" err="1">
                <a:latin typeface="Gill Sans MT" panose="020B0502020104020203" pitchFamily="34" charset="0"/>
              </a:rPr>
              <a:t>Franscico</a:t>
            </a:r>
            <a:r>
              <a:rPr lang="en-US" dirty="0">
                <a:latin typeface="Gill Sans MT" panose="020B0502020104020203" pitchFamily="34" charset="0"/>
              </a:rPr>
              <a:t>”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724584" y="5382076"/>
            <a:ext cx="1488963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8999831" y="5678525"/>
            <a:ext cx="129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“New York”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7213547" y="5382076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842263" y="5376818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0470979" y="5376818"/>
            <a:ext cx="1628716" cy="89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5719030" y="5612909"/>
            <a:ext cx="112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“Yonkers”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417318" y="6378160"/>
            <a:ext cx="411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Create a new copy for San Jose to bank 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0470979" y="5692823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“San </a:t>
            </a:r>
            <a:r>
              <a:rPr lang="en-US" dirty="0" err="1">
                <a:latin typeface="Gill Sans MT" panose="020B0502020104020203" pitchFamily="34" charset="0"/>
              </a:rPr>
              <a:t>Franscico</a:t>
            </a:r>
            <a:r>
              <a:rPr lang="en-US" dirty="0">
                <a:latin typeface="Gill Sans MT" panose="020B0502020104020203" pitchFamily="34" charset="0"/>
              </a:rPr>
              <a:t>”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905051" y="596265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,2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142209" y="953985"/>
            <a:ext cx="93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Detect and eliminate bank conflicts during preprocessing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369198" y="5612909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“San Jose”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53396" y="6412523"/>
            <a:ext cx="2739312" cy="327059"/>
          </a:xfrm>
        </p:spPr>
        <p:txBody>
          <a:bodyPr/>
          <a:lstStyle/>
          <a:p>
            <a:r>
              <a:rPr lang="en-US" sz="1700" dirty="0">
                <a:latin typeface="Gill Sans MT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535514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4" y="189279"/>
            <a:ext cx="10767646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Conclusions on Bank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14842"/>
            <a:ext cx="11828584" cy="4596423"/>
          </a:xfrm>
        </p:spPr>
        <p:txBody>
          <a:bodyPr>
            <a:normAutofit/>
          </a:bodyPr>
          <a:lstStyle/>
          <a:p>
            <a:pPr marL="457200" indent="-381000">
              <a:buClr>
                <a:schemeClr val="dk1"/>
              </a:buClr>
            </a:pPr>
            <a:r>
              <a:rPr lang="en" sz="3200" dirty="0">
                <a:latin typeface="Gill Sans MT" panose="020B0502020104020203" pitchFamily="34" charset="0"/>
              </a:rPr>
              <a:t>Potential grouping columns should be optimized for writes</a:t>
            </a:r>
          </a:p>
          <a:p>
            <a:pPr marL="457200" indent="-381000">
              <a:buClr>
                <a:schemeClr val="dk1"/>
              </a:buClr>
            </a:pPr>
            <a:r>
              <a:rPr lang="en" sz="3200" dirty="0">
                <a:latin typeface="Gill Sans MT" panose="020B0502020104020203" pitchFamily="34" charset="0"/>
              </a:rPr>
              <a:t>Higher skew results in orders-of magnitude significant speed-ups</a:t>
            </a:r>
          </a:p>
          <a:p>
            <a:pPr marL="914400" lvl="1" indent="-381000">
              <a:buClr>
                <a:schemeClr val="dk1"/>
              </a:buClr>
            </a:pPr>
            <a:r>
              <a:rPr lang="en" sz="2800" dirty="0">
                <a:latin typeface="Gill Sans MT" panose="020B0502020104020203" pitchFamily="34" charset="0"/>
              </a:rPr>
              <a:t>1.2X speed-up for </a:t>
            </a:r>
            <a:r>
              <a:rPr lang="en" sz="2800" i="1" dirty="0">
                <a:latin typeface="Gill Sans MT" panose="020B0502020104020203" pitchFamily="34" charset="0"/>
              </a:rPr>
              <a:t>uniform</a:t>
            </a:r>
            <a:r>
              <a:rPr lang="en" sz="2800" dirty="0">
                <a:latin typeface="Gill Sans MT" panose="020B0502020104020203" pitchFamily="34" charset="0"/>
              </a:rPr>
              <a:t> data</a:t>
            </a:r>
            <a:endParaRPr lang="en" sz="3200" dirty="0">
              <a:latin typeface="Gill Sans MT" panose="020B0502020104020203" pitchFamily="34" charset="0"/>
            </a:endParaRPr>
          </a:p>
          <a:p>
            <a:pPr marL="457200" lvl="0" indent="-381000">
              <a:buClr>
                <a:schemeClr val="dk1"/>
              </a:buClr>
            </a:pPr>
            <a:r>
              <a:rPr lang="en" sz="3200" dirty="0">
                <a:latin typeface="Gill Sans MT" panose="020B0502020104020203" pitchFamily="34" charset="0"/>
              </a:rPr>
              <a:t>Achieved maximum perfomance for 2X-4X increase in shared memory footprint</a:t>
            </a:r>
          </a:p>
          <a:p>
            <a:pPr marL="914400" lvl="1" indent="-381000">
              <a:buClr>
                <a:schemeClr val="dk1"/>
              </a:buClr>
            </a:pPr>
            <a:r>
              <a:rPr lang="en" sz="2800" dirty="0">
                <a:latin typeface="Gill Sans MT" panose="020B0502020104020203" pitchFamily="34" charset="0"/>
              </a:rPr>
              <a:t>Shared memory footprint decreasing for higher skew</a:t>
            </a:r>
          </a:p>
          <a:p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anose="020B0502020104020203" pitchFamily="34" charset="0"/>
              </a:rPr>
              <a:pPr/>
              <a:t>44</a:t>
            </a:fld>
            <a:endParaRPr lang="en-US" sz="17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3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13" y="-956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Open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5" y="1000125"/>
            <a:ext cx="12098215" cy="572135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Research Challenges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Cost models</a:t>
            </a:r>
          </a:p>
          <a:p>
            <a:pPr lvl="2"/>
            <a:r>
              <a:rPr lang="en-US" sz="2800" dirty="0">
                <a:latin typeface="Gill Sans MT" panose="020B0502020104020203" pitchFamily="34" charset="0"/>
              </a:rPr>
              <a:t>Analytical (fast to compute/not extensible) </a:t>
            </a:r>
            <a:r>
              <a:rPr lang="en-US" sz="2800" b="1" dirty="0">
                <a:latin typeface="Gill Sans MT" panose="020B0502020104020203" pitchFamily="34" charset="0"/>
              </a:rPr>
              <a:t>vs</a:t>
            </a:r>
            <a:r>
              <a:rPr lang="en-US" sz="2800" dirty="0">
                <a:latin typeface="Gill Sans MT" panose="020B0502020104020203" pitchFamily="34" charset="0"/>
              </a:rPr>
              <a:t>. </a:t>
            </a:r>
          </a:p>
          <a:p>
            <a:pPr lvl="2"/>
            <a:r>
              <a:rPr lang="en-US" sz="2800" dirty="0">
                <a:latin typeface="Gill Sans MT" panose="020B0502020104020203" pitchFamily="34" charset="0"/>
              </a:rPr>
              <a:t>Learning (compute intensive but extensible) [</a:t>
            </a:r>
            <a:r>
              <a:rPr lang="en-US" sz="2800" dirty="0">
                <a:latin typeface="Gill Sans MT" panose="020B0502020104020203" pitchFamily="34" charset="0"/>
                <a:hlinkClick r:id="rId3"/>
              </a:rPr>
              <a:t>Bress,2013</a:t>
            </a:r>
            <a:r>
              <a:rPr lang="en-US" sz="2800" dirty="0">
                <a:latin typeface="Gill Sans MT" panose="020B0502020104020203" pitchFamily="34" charset="0"/>
              </a:rPr>
              <a:t>] 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Compression</a:t>
            </a:r>
          </a:p>
          <a:p>
            <a:pPr lvl="2"/>
            <a:r>
              <a:rPr lang="en-US" sz="2800" dirty="0">
                <a:latin typeface="Gill Sans MT" panose="020B0502020104020203" pitchFamily="34" charset="0"/>
              </a:rPr>
              <a:t>Do alternative coding schemes change the performance skyline?</a:t>
            </a:r>
            <a:endParaRPr lang="en-US" sz="3200" dirty="0">
              <a:latin typeface="Gill Sans MT" panose="020B0502020104020203" pitchFamily="34" charset="0"/>
            </a:endParaRPr>
          </a:p>
          <a:p>
            <a:r>
              <a:rPr lang="en-US" sz="3600" dirty="0">
                <a:latin typeface="Gill Sans MT" panose="020B0502020104020203" pitchFamily="34" charset="0"/>
              </a:rPr>
              <a:t>Technical/Engineering Challenges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Code maintenance in </a:t>
            </a:r>
            <a:r>
              <a:rPr lang="en-US" sz="3200" b="1" dirty="0">
                <a:latin typeface="Gill Sans MT" panose="020B0502020104020203" pitchFamily="34" charset="0"/>
              </a:rPr>
              <a:t>heterogeneous</a:t>
            </a:r>
            <a:r>
              <a:rPr lang="en-US" sz="3200" dirty="0">
                <a:latin typeface="Gill Sans MT" panose="020B0502020104020203" pitchFamily="34" charset="0"/>
              </a:rPr>
              <a:t> environments [</a:t>
            </a:r>
            <a:r>
              <a:rPr lang="en-US" sz="3200" dirty="0">
                <a:latin typeface="Gill Sans MT" panose="020B0502020104020203" pitchFamily="34" charset="0"/>
                <a:hlinkClick r:id="rId4"/>
              </a:rPr>
              <a:t>Heimel,2013</a:t>
            </a:r>
            <a:r>
              <a:rPr lang="en-US" sz="3200" dirty="0">
                <a:latin typeface="Gill Sans MT" panose="020B0502020104020203" pitchFamily="34" charset="0"/>
              </a:rPr>
              <a:t>]</a:t>
            </a:r>
          </a:p>
          <a:p>
            <a:pPr lvl="2"/>
            <a:r>
              <a:rPr lang="en-US" sz="2800" dirty="0">
                <a:latin typeface="Gill Sans MT" panose="020B0502020104020203" pitchFamily="34" charset="0"/>
              </a:rPr>
              <a:t>How much performance left on the table for single-code paths?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itchFamily="34" charset="0"/>
              </a:rPr>
              <a:pPr/>
              <a:t>45</a:t>
            </a:fld>
            <a:endParaRPr lang="en-US" sz="17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20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059" y="0"/>
            <a:ext cx="12784183" cy="1104181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Thesis Contribution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pPr/>
              <a:t>46</a:t>
            </a:fld>
            <a:endParaRPr lang="en-US" sz="17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5639" y="1025804"/>
            <a:ext cx="12372122" cy="5832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Rethink for GPU data processing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Data layout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Query execution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Cost models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Algorithmic evaluation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Parallelism model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String matching (VLDB Journal &amp; 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2016)  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(4)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Sub-string matching: </a:t>
            </a:r>
            <a:r>
              <a:rPr lang="en-US" sz="2000" b="1" dirty="0">
                <a:latin typeface="Gill Sans MT" panose="020B0502020104020203" pitchFamily="34" charset="0"/>
              </a:rPr>
              <a:t>3X</a:t>
            </a:r>
            <a:r>
              <a:rPr lang="en-US" sz="2000" dirty="0">
                <a:latin typeface="Gill Sans MT" panose="020B0502020104020203" pitchFamily="34" charset="0"/>
              </a:rPr>
              <a:t> speed-up &amp;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energy savings  against parallel state-of-the-art CPU libraries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Regex matching: 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  (Haswell) -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(Intel Xeon Phi) against scalar code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Massively parallel decompression (ICPP 2016) – </a:t>
            </a:r>
            <a:r>
              <a:rPr lang="en-US" sz="2400" i="1" dirty="0">
                <a:latin typeface="Gill Sans MT" panose="020B0502020104020203" pitchFamily="34" charset="0"/>
              </a:rPr>
              <a:t>In collaboration with IBM </a:t>
            </a:r>
            <a:r>
              <a:rPr lang="en-US" sz="2400" i="1" dirty="0" err="1">
                <a:latin typeface="Gill Sans MT" panose="020B0502020104020203" pitchFamily="34" charset="0"/>
              </a:rPr>
              <a:t>Almaden</a:t>
            </a:r>
            <a:r>
              <a:rPr lang="en-US" sz="2400" i="1" dirty="0">
                <a:latin typeface="Gill Sans MT" panose="020B0502020104020203" pitchFamily="34" charset="0"/>
              </a:rPr>
              <a:t> &amp; Watson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speed-ups &amp; </a:t>
            </a:r>
            <a:r>
              <a:rPr lang="en-US" sz="2000" b="1" dirty="0">
                <a:latin typeface="Gill Sans MT" panose="020B0502020104020203" pitchFamily="34" charset="0"/>
              </a:rPr>
              <a:t>1.2X</a:t>
            </a:r>
            <a:r>
              <a:rPr lang="en-US" sz="2000" dirty="0">
                <a:latin typeface="Gill Sans MT" panose="020B0502020104020203" pitchFamily="34" charset="0"/>
              </a:rPr>
              <a:t> energy savings against multi-core state-of-the-art CPU libraries </a:t>
            </a:r>
            <a:r>
              <a:rPr lang="en-US" sz="2000" b="1" dirty="0">
                <a:latin typeface="Gill Sans MT" panose="020B0502020104020203" pitchFamily="34" charset="0"/>
              </a:rPr>
              <a:t>(4)</a:t>
            </a:r>
            <a:r>
              <a:rPr lang="en-US" sz="2000" dirty="0">
                <a:latin typeface="Gill Sans MT" panose="020B0502020104020203" pitchFamily="34" charset="0"/>
              </a:rPr>
              <a:t> ,</a:t>
            </a:r>
            <a:r>
              <a:rPr lang="en-US" sz="2000" b="1" dirty="0">
                <a:latin typeface="Gill Sans MT" panose="020B0502020104020203" pitchFamily="34" charset="0"/>
              </a:rPr>
              <a:t> (5)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Conjunctive selection predicate optimization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2013) </a:t>
            </a:r>
            <a:r>
              <a:rPr lang="en-US" sz="2400" b="1" dirty="0">
                <a:latin typeface="Gill Sans MT" panose="020B0502020104020203" pitchFamily="34" charset="0"/>
              </a:rPr>
              <a:t>(2), (3)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speed-ups against multi-core CPU implementations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Grouped aggregation in shared memory</a:t>
            </a:r>
            <a:r>
              <a:rPr lang="en-US" sz="2400" b="1" dirty="0">
                <a:latin typeface="Gill Sans MT" panose="020B0502020104020203" pitchFamily="34" charset="0"/>
              </a:rPr>
              <a:t> </a:t>
            </a:r>
            <a:r>
              <a:rPr lang="en-US" sz="2400" dirty="0">
                <a:latin typeface="Gill Sans MT" panose="020B0502020104020203" pitchFamily="34" charset="0"/>
              </a:rPr>
              <a:t>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2012)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10X </a:t>
            </a:r>
            <a:r>
              <a:rPr lang="en-US" sz="2000" dirty="0">
                <a:latin typeface="Gill Sans MT" panose="020B0502020104020203" pitchFamily="34" charset="0"/>
              </a:rPr>
              <a:t>speed-ups vs baseline layout</a:t>
            </a: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5777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65" y="189077"/>
            <a:ext cx="10515600" cy="127635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Pacifico" panose="02000000000000000000" pitchFamily="2" charset="0"/>
                <a:ea typeface="Pacifico" panose="02000000000000000000" pitchFamily="2" charset="0"/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998"/>
          <a:stretch/>
        </p:blipFill>
        <p:spPr>
          <a:xfrm>
            <a:off x="274606" y="1594561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74" y="1594483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3748"/>
          <a:stretch/>
        </p:blipFill>
        <p:spPr>
          <a:xfrm>
            <a:off x="4497310" y="1594405"/>
            <a:ext cx="1371600" cy="1372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78" y="1594875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>
          <a:xfrm>
            <a:off x="3089742" y="1594797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579" y="1594719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14830"/>
          <a:stretch/>
        </p:blipFill>
        <p:spPr>
          <a:xfrm>
            <a:off x="7312446" y="1594641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14" y="1594561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3090381"/>
            <a:ext cx="5151553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 descr="nsf-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37295" y="3603811"/>
            <a:ext cx="1828800" cy="1828800"/>
          </a:xfrm>
          <a:prstGeom prst="rect">
            <a:avLst/>
          </a:prstGeom>
        </p:spPr>
      </p:pic>
      <p:pic>
        <p:nvPicPr>
          <p:cNvPr id="15" name="Picture 14" descr="ibm_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04305" y="4072498"/>
            <a:ext cx="1953977" cy="914400"/>
          </a:xfrm>
          <a:prstGeom prst="rect">
            <a:avLst/>
          </a:prstGeom>
        </p:spPr>
      </p:pic>
      <p:pic>
        <p:nvPicPr>
          <p:cNvPr id="16" name="Picture 15" descr="logo_blue_new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45722" y="5160761"/>
            <a:ext cx="235915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5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059" y="0"/>
            <a:ext cx="12784183" cy="1104181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Thesis Contribution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pPr/>
              <a:t>48</a:t>
            </a:fld>
            <a:endParaRPr lang="en-US" sz="17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5639" y="1025804"/>
            <a:ext cx="12372122" cy="5832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Rethink for GPU data processing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Data layout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Query execution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Cost models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Algorithmic evaluation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Parallelism model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String matching (VLDB Journal &amp; 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2016)  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(4)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Sub-string matching: </a:t>
            </a:r>
            <a:r>
              <a:rPr lang="en-US" sz="2000" b="1" dirty="0">
                <a:latin typeface="Gill Sans MT" panose="020B0502020104020203" pitchFamily="34" charset="0"/>
              </a:rPr>
              <a:t>3X</a:t>
            </a:r>
            <a:r>
              <a:rPr lang="en-US" sz="2000" dirty="0">
                <a:latin typeface="Gill Sans MT" panose="020B0502020104020203" pitchFamily="34" charset="0"/>
              </a:rPr>
              <a:t> speed-up &amp;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energy savings  against parallel state-of-the-art CPU libraries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Regex matching: 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  (Haswell) -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(Intel Xeon Phi) against scalar code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Massively parallel decompression (ICPP 2016) – </a:t>
            </a:r>
            <a:r>
              <a:rPr lang="en-US" sz="2400" i="1" dirty="0">
                <a:latin typeface="Gill Sans MT" panose="020B0502020104020203" pitchFamily="34" charset="0"/>
              </a:rPr>
              <a:t>In collaboration with IBM </a:t>
            </a:r>
            <a:r>
              <a:rPr lang="en-US" sz="2400" i="1" dirty="0" err="1">
                <a:latin typeface="Gill Sans MT" panose="020B0502020104020203" pitchFamily="34" charset="0"/>
              </a:rPr>
              <a:t>Almaden</a:t>
            </a:r>
            <a:r>
              <a:rPr lang="en-US" sz="2400" i="1" dirty="0">
                <a:latin typeface="Gill Sans MT" panose="020B0502020104020203" pitchFamily="34" charset="0"/>
              </a:rPr>
              <a:t> &amp; Watson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speed-ups &amp; </a:t>
            </a:r>
            <a:r>
              <a:rPr lang="en-US" sz="2000" b="1" dirty="0">
                <a:latin typeface="Gill Sans MT" panose="020B0502020104020203" pitchFamily="34" charset="0"/>
              </a:rPr>
              <a:t>1.2X</a:t>
            </a:r>
            <a:r>
              <a:rPr lang="en-US" sz="2000" dirty="0">
                <a:latin typeface="Gill Sans MT" panose="020B0502020104020203" pitchFamily="34" charset="0"/>
              </a:rPr>
              <a:t> energy savings against multi-core state-of-the-art CPU libraries </a:t>
            </a:r>
            <a:r>
              <a:rPr lang="en-US" sz="2000" b="1" dirty="0">
                <a:latin typeface="Gill Sans MT" panose="020B0502020104020203" pitchFamily="34" charset="0"/>
              </a:rPr>
              <a:t>(4)</a:t>
            </a:r>
            <a:r>
              <a:rPr lang="en-US" sz="2000" dirty="0">
                <a:latin typeface="Gill Sans MT" panose="020B0502020104020203" pitchFamily="34" charset="0"/>
              </a:rPr>
              <a:t> ,</a:t>
            </a:r>
            <a:r>
              <a:rPr lang="en-US" sz="2000" b="1" dirty="0">
                <a:latin typeface="Gill Sans MT" panose="020B0502020104020203" pitchFamily="34" charset="0"/>
              </a:rPr>
              <a:t> (5)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Conjunctive selection predicate optimization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2013) </a:t>
            </a:r>
            <a:r>
              <a:rPr lang="en-US" sz="2400" b="1" dirty="0">
                <a:latin typeface="Gill Sans MT" panose="020B0502020104020203" pitchFamily="34" charset="0"/>
              </a:rPr>
              <a:t>(2), (3)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speed-ups against multi-core CPU implementations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Grouped aggregation in shared memory</a:t>
            </a:r>
            <a:r>
              <a:rPr lang="en-US" sz="2400" b="1" dirty="0">
                <a:latin typeface="Gill Sans MT" panose="020B0502020104020203" pitchFamily="34" charset="0"/>
              </a:rPr>
              <a:t> </a:t>
            </a:r>
            <a:r>
              <a:rPr lang="en-US" sz="2400" dirty="0">
                <a:latin typeface="Gill Sans MT" panose="020B0502020104020203" pitchFamily="34" charset="0"/>
              </a:rPr>
              <a:t>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2012)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10X </a:t>
            </a:r>
            <a:r>
              <a:rPr lang="en-US" sz="2000" dirty="0">
                <a:latin typeface="Gill Sans MT" panose="020B0502020104020203" pitchFamily="34" charset="0"/>
              </a:rPr>
              <a:t>speed-ups vs baseline layout</a:t>
            </a: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82148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460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Playfair Display Black" panose="00000A00000000000000" pitchFamily="50" charset="0"/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88962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076325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itchFamily="50" charset="0"/>
              </a:rPr>
              <a:t>Interesting GPU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66775"/>
            <a:ext cx="11449049" cy="531018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ill Sans MT" pitchFamily="34" charset="0"/>
              </a:rPr>
              <a:t>Super-computer with accelerators (Source: Top500)</a:t>
            </a:r>
          </a:p>
          <a:p>
            <a:pPr>
              <a:buNone/>
            </a:pPr>
            <a:r>
              <a:rPr lang="en-US" dirty="0">
                <a:latin typeface="Gill Sans MT" pitchFamily="34" charset="0"/>
              </a:rPr>
              <a:t>  June 2014: </a:t>
            </a:r>
            <a:r>
              <a:rPr lang="en-US" b="1" dirty="0">
                <a:latin typeface="Gill Sans MT" pitchFamily="34" charset="0"/>
              </a:rPr>
              <a:t>62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Gill Sans MT" pitchFamily="34" charset="0"/>
              </a:rPr>
              <a:t>June 2015: </a:t>
            </a:r>
            <a:r>
              <a:rPr lang="en-US" b="1" dirty="0">
                <a:latin typeface="Gill Sans MT" pitchFamily="34" charset="0"/>
              </a:rPr>
              <a:t>90</a:t>
            </a:r>
          </a:p>
          <a:p>
            <a:pPr marL="228600" lvl="1">
              <a:spcBef>
                <a:spcPts val="1000"/>
              </a:spcBef>
            </a:pPr>
            <a:r>
              <a:rPr lang="en-US" sz="3200" b="1" dirty="0">
                <a:latin typeface="Gill Sans MT" pitchFamily="34" charset="0"/>
              </a:rPr>
              <a:t>Top</a:t>
            </a:r>
            <a:r>
              <a:rPr lang="en-US" sz="3200" dirty="0">
                <a:latin typeface="Gill Sans MT" pitchFamily="34" charset="0"/>
              </a:rPr>
              <a:t> super-computer with accelerators </a:t>
            </a:r>
            <a:r>
              <a:rPr lang="en-US" sz="3600" dirty="0">
                <a:latin typeface="Gill Sans MT" pitchFamily="34" charset="0"/>
              </a:rPr>
              <a:t>(Source: Green500)</a:t>
            </a:r>
          </a:p>
          <a:p>
            <a:pPr lvl="1"/>
            <a:r>
              <a:rPr lang="en-US" sz="2800" dirty="0">
                <a:latin typeface="Gill Sans MT" pitchFamily="34" charset="0"/>
              </a:rPr>
              <a:t>June 2015: </a:t>
            </a:r>
            <a:r>
              <a:rPr lang="en-US" sz="2800" b="1" dirty="0">
                <a:latin typeface="Gill Sans MT" pitchFamily="34" charset="0"/>
              </a:rPr>
              <a:t>32</a:t>
            </a:r>
            <a:r>
              <a:rPr lang="en-US" sz="2800" dirty="0">
                <a:latin typeface="Gill Sans MT" pitchFamily="34" charset="0"/>
              </a:rPr>
              <a:t> top positions</a:t>
            </a:r>
          </a:p>
          <a:p>
            <a:pPr lvl="1"/>
            <a:r>
              <a:rPr lang="en-US" sz="2800" dirty="0">
                <a:latin typeface="Gill Sans MT" pitchFamily="34" charset="0"/>
              </a:rPr>
              <a:t>November 2015: </a:t>
            </a:r>
            <a:r>
              <a:rPr lang="en-US" sz="2800" b="1" dirty="0">
                <a:latin typeface="Gill Sans MT" pitchFamily="34" charset="0"/>
              </a:rPr>
              <a:t>40</a:t>
            </a:r>
            <a:r>
              <a:rPr lang="en-US" sz="2800" dirty="0">
                <a:latin typeface="Gill Sans MT" pitchFamily="34" charset="0"/>
              </a:rPr>
              <a:t> top positions</a:t>
            </a:r>
          </a:p>
          <a:p>
            <a:r>
              <a:rPr lang="en-US" sz="3600" dirty="0">
                <a:latin typeface="Gill Sans MT" panose="020B0502020104020203" pitchFamily="34" charset="0"/>
              </a:rPr>
              <a:t>Trend towards </a:t>
            </a:r>
            <a:r>
              <a:rPr lang="en-US" sz="3600" dirty="0" err="1">
                <a:latin typeface="Gill Sans MT" panose="020B0502020104020203" pitchFamily="34" charset="0"/>
              </a:rPr>
              <a:t>DBaaS</a:t>
            </a:r>
            <a:endParaRPr lang="en-US" sz="3600" dirty="0">
              <a:latin typeface="Gill Sans MT" panose="020B0502020104020203" pitchFamily="34" charset="0"/>
            </a:endParaRPr>
          </a:p>
          <a:p>
            <a:pPr lvl="1"/>
            <a:r>
              <a:rPr lang="en-US" sz="2800" dirty="0">
                <a:latin typeface="Gill Sans MT" pitchFamily="34" charset="0"/>
              </a:rPr>
              <a:t>IBM Soft-layer</a:t>
            </a:r>
          </a:p>
          <a:p>
            <a:pPr lvl="1"/>
            <a:r>
              <a:rPr lang="en-US" sz="2800" dirty="0">
                <a:latin typeface="Gill Sans MT" pitchFamily="34" charset="0"/>
              </a:rPr>
              <a:t>Microsoft Azure</a:t>
            </a:r>
          </a:p>
          <a:p>
            <a:pPr lvl="1"/>
            <a:r>
              <a:rPr lang="en-US" sz="2800" dirty="0">
                <a:latin typeface="Gill Sans MT" pitchFamily="34" charset="0"/>
              </a:rPr>
              <a:t>Amazon Web Services</a:t>
            </a:r>
          </a:p>
          <a:p>
            <a:pPr lvl="1"/>
            <a:endParaRPr lang="en-US" sz="3200" dirty="0">
              <a:latin typeface="Gill Sans MT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367943" y="2526149"/>
            <a:ext cx="438150" cy="907534"/>
          </a:xfrm>
          <a:prstGeom prst="rightBrace">
            <a:avLst>
              <a:gd name="adj1" fmla="val 46509"/>
              <a:gd name="adj2" fmla="val 50000"/>
            </a:avLst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9146" y="2667086"/>
            <a:ext cx="234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itchFamily="34" charset="0"/>
              </a:rPr>
              <a:t>25% increase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anose="020B0502020104020203" pitchFamily="34" charset="0"/>
              </a:rPr>
              <a:pPr/>
              <a:t>5</a:t>
            </a:fld>
            <a:endParaRPr lang="en-US" sz="1700" dirty="0"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87" y="4013286"/>
            <a:ext cx="2281882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4212557"/>
            <a:ext cx="14859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43" y="4216258"/>
            <a:ext cx="18288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70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-130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Playfair Display" panose="00000500000000000000" pitchFamily="50" charset="0"/>
              </a:rPr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809624"/>
            <a:ext cx="11715750" cy="595312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Evangelia A. Sitaridi, </a:t>
            </a:r>
            <a:r>
              <a:rPr lang="en-US" dirty="0"/>
              <a:t>Rene Mueller, Tim </a:t>
            </a:r>
            <a:r>
              <a:rPr lang="en-US" dirty="0" err="1"/>
              <a:t>Kaldewey</a:t>
            </a:r>
            <a:r>
              <a:rPr lang="en-US" dirty="0"/>
              <a:t>, Guy Lohman, Kenneth Ross, </a:t>
            </a:r>
            <a:r>
              <a:rPr lang="en-US" i="1" dirty="0"/>
              <a:t>Massively-Parallel Lossless Data Decompression</a:t>
            </a:r>
            <a:r>
              <a:rPr lang="en-US" dirty="0"/>
              <a:t>, ICPP 2016</a:t>
            </a:r>
          </a:p>
          <a:p>
            <a:r>
              <a:rPr lang="en-US" b="1" dirty="0"/>
              <a:t>Evangelia A. Sitaridi</a:t>
            </a:r>
            <a:r>
              <a:rPr lang="en-US" dirty="0"/>
              <a:t>, </a:t>
            </a:r>
            <a:r>
              <a:rPr lang="en-US" dirty="0" err="1"/>
              <a:t>Orestis</a:t>
            </a:r>
            <a:r>
              <a:rPr lang="en-US" dirty="0"/>
              <a:t> </a:t>
            </a:r>
            <a:r>
              <a:rPr lang="en-US" dirty="0" err="1"/>
              <a:t>Polychroniou</a:t>
            </a:r>
            <a:r>
              <a:rPr lang="en-US" dirty="0"/>
              <a:t>, Kenneth Ross, </a:t>
            </a:r>
            <a:r>
              <a:rPr lang="en-US" i="1" dirty="0"/>
              <a:t>SIMD-Accelerated Regular Expression Matching</a:t>
            </a:r>
            <a:r>
              <a:rPr lang="en-US" dirty="0"/>
              <a:t>, </a:t>
            </a:r>
            <a:r>
              <a:rPr lang="en-US" dirty="0" err="1"/>
              <a:t>DaMoN</a:t>
            </a:r>
            <a:r>
              <a:rPr lang="en-US" dirty="0"/>
              <a:t> Workshop 2016</a:t>
            </a:r>
          </a:p>
          <a:p>
            <a:r>
              <a:rPr lang="en-US" b="1" dirty="0"/>
              <a:t>Evangelia </a:t>
            </a:r>
            <a:r>
              <a:rPr lang="el-GR" b="1" dirty="0"/>
              <a:t>Α. </a:t>
            </a:r>
            <a:r>
              <a:rPr lang="en-US" b="1" dirty="0"/>
              <a:t>Sitaridi</a:t>
            </a:r>
            <a:r>
              <a:rPr lang="en-US" dirty="0"/>
              <a:t>, Kenneth Ross, </a:t>
            </a:r>
            <a:r>
              <a:rPr lang="en-US" i="1" dirty="0"/>
              <a:t>GPU-Accelerated string matching for database applications</a:t>
            </a:r>
            <a:r>
              <a:rPr lang="en-US" dirty="0"/>
              <a:t>, VLDB Journal Special Issue on Data Management on Modern Hardware, 2015</a:t>
            </a:r>
          </a:p>
          <a:p>
            <a:r>
              <a:rPr lang="en-US" b="1" dirty="0"/>
              <a:t>Evangelia A. Sitaridi </a:t>
            </a:r>
            <a:r>
              <a:rPr lang="en-US" dirty="0"/>
              <a:t>, Rene Mueller, Tim </a:t>
            </a:r>
            <a:r>
              <a:rPr lang="en-US" dirty="0" err="1"/>
              <a:t>Kaldewey</a:t>
            </a:r>
            <a:r>
              <a:rPr lang="en-US" dirty="0"/>
              <a:t>, </a:t>
            </a:r>
            <a:r>
              <a:rPr lang="en-US" i="1" dirty="0"/>
              <a:t>Parallel Lossless Compression using GPUs</a:t>
            </a:r>
            <a:r>
              <a:rPr lang="en-US" dirty="0"/>
              <a:t>, GTC 2014</a:t>
            </a:r>
          </a:p>
          <a:p>
            <a:r>
              <a:rPr lang="en-US" b="1" dirty="0"/>
              <a:t>Evangelia A. Sitaridi </a:t>
            </a:r>
            <a:r>
              <a:rPr lang="en-US" dirty="0"/>
              <a:t>, Kenneth A. Ross, </a:t>
            </a:r>
            <a:r>
              <a:rPr lang="en-US" i="1" dirty="0"/>
              <a:t>Optimizing Select Condition on GPUs</a:t>
            </a:r>
            <a:r>
              <a:rPr lang="en-US" dirty="0"/>
              <a:t>, </a:t>
            </a:r>
            <a:r>
              <a:rPr lang="en-US" dirty="0" err="1"/>
              <a:t>DaMoN</a:t>
            </a:r>
            <a:r>
              <a:rPr lang="en-US" dirty="0"/>
              <a:t> Workshop 2013</a:t>
            </a:r>
          </a:p>
          <a:p>
            <a:r>
              <a:rPr lang="en-US" b="1" dirty="0"/>
              <a:t>Evangelia A. Sitaridi</a:t>
            </a:r>
            <a:r>
              <a:rPr lang="en-US" dirty="0"/>
              <a:t>, Kenneth A. Ross, </a:t>
            </a:r>
            <a:r>
              <a:rPr lang="en-US" i="1" dirty="0"/>
              <a:t>Ameliorating Memory Contention of OLAP operators on GPU Processors</a:t>
            </a:r>
            <a:r>
              <a:rPr lang="en-US" dirty="0"/>
              <a:t>, </a:t>
            </a:r>
            <a:r>
              <a:rPr lang="en-US" dirty="0" err="1"/>
              <a:t>DaMoN</a:t>
            </a:r>
            <a:r>
              <a:rPr lang="en-US" dirty="0"/>
              <a:t> Workshop 2012 (Best Paper Award winner)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9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97" y="-205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itchFamily="50" charset="0"/>
              </a:rPr>
              <a:t>Why GPUs?</a:t>
            </a:r>
          </a:p>
        </p:txBody>
      </p:sp>
      <p:pic>
        <p:nvPicPr>
          <p:cNvPr id="9" name="Picture 8" descr="NVIDIA-Pascal-GPU-Perform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1" y="919721"/>
            <a:ext cx="10414421" cy="49377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60442" y="802257"/>
            <a:ext cx="5429250" cy="454014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Database workloads memory bound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anose="020B0502020104020203" pitchFamily="34" charset="0"/>
              </a:rPr>
              <a:pPr/>
              <a:t>51</a:t>
            </a:fld>
            <a:endParaRPr lang="en-US" sz="1700" dirty="0">
              <a:latin typeface="Gill Sans MT" panose="020B05020201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62214" y="6219825"/>
            <a:ext cx="7796212" cy="5016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Gill Sans MT" panose="020B0502020104020203" pitchFamily="34" charset="0"/>
              </a:rPr>
              <a:t>High parallelism &amp; Memory bandwidth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11862" y="47927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890986" y="4498428"/>
            <a:ext cx="0" cy="663621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90986" y="4635171"/>
            <a:ext cx="28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Expected speed-up: 5X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49105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title"/>
          </p:nvPr>
        </p:nvSpPr>
        <p:spPr>
          <a:xfrm>
            <a:off x="609600" y="-254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800" b="1" dirty="0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Reduce Memory Divergence (A)</a:t>
            </a:r>
          </a:p>
        </p:txBody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6330432" y="889000"/>
            <a:ext cx="5196400" cy="5475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b="1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KMP_step</a:t>
            </a: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(char *input, char *pattern,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int *next, int m, int n){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 …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 for (int i=0;i&lt;n;i++) {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 while (j&gt;=0 &amp;&amp; pattern[j]!=input[i])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j=next[j];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 j++;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    if (j==m)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       return true;</a:t>
            </a:r>
          </a:p>
          <a:p>
            <a:pPr marL="457189" indent="-457189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}</a:t>
            </a:r>
          </a:p>
        </p:txBody>
      </p:sp>
      <p:sp>
        <p:nvSpPr>
          <p:cNvPr id="1139" name="Shape 1139"/>
          <p:cNvSpPr txBox="1"/>
          <p:nvPr/>
        </p:nvSpPr>
        <p:spPr>
          <a:xfrm>
            <a:off x="2590440" y="2390832"/>
            <a:ext cx="2756799" cy="64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rgbClr val="FF0000"/>
              </a:buClr>
              <a:buSzPct val="25000"/>
            </a:pPr>
            <a:r>
              <a:rPr lang="en" sz="1867" b="1" dirty="0">
                <a:solidFill>
                  <a:srgbClr val="FF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Memory divergence</a:t>
            </a:r>
          </a:p>
        </p:txBody>
      </p:sp>
      <p:sp>
        <p:nvSpPr>
          <p:cNvPr id="1140" name="Shape 1140"/>
          <p:cNvSpPr txBox="1"/>
          <p:nvPr/>
        </p:nvSpPr>
        <p:spPr>
          <a:xfrm>
            <a:off x="9074001" y="1913533"/>
            <a:ext cx="2844399" cy="64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rgbClr val="FF0000"/>
              </a:buClr>
              <a:buSzPct val="25000"/>
            </a:pPr>
            <a:r>
              <a:rPr lang="en" sz="1867" b="1" dirty="0">
                <a:solidFill>
                  <a:srgbClr val="FF0000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Thread divergence</a:t>
            </a:r>
          </a:p>
        </p:txBody>
      </p:sp>
      <p:sp>
        <p:nvSpPr>
          <p:cNvPr id="1141" name="Shape 1141"/>
          <p:cNvSpPr/>
          <p:nvPr/>
        </p:nvSpPr>
        <p:spPr>
          <a:xfrm>
            <a:off x="1912620" y="5869587"/>
            <a:ext cx="8366760" cy="64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800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Transform control flow to coordinate memory accesses</a:t>
            </a:r>
          </a:p>
        </p:txBody>
      </p:sp>
      <p:sp>
        <p:nvSpPr>
          <p:cNvPr id="1142" name="Shape 1142"/>
          <p:cNvSpPr/>
          <p:nvPr/>
        </p:nvSpPr>
        <p:spPr>
          <a:xfrm>
            <a:off x="5040334" y="2319933"/>
            <a:ext cx="1272400" cy="4783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Shape 1143"/>
          <p:cNvSpPr txBox="1">
            <a:spLocks noGrp="1"/>
          </p:cNvSpPr>
          <p:nvPr>
            <p:ph type="body" idx="4294967295"/>
          </p:nvPr>
        </p:nvSpPr>
        <p:spPr>
          <a:xfrm>
            <a:off x="307367" y="787401"/>
            <a:ext cx="4732967" cy="54755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b="1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KMP_basic</a:t>
            </a: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(char *input, char *pattern,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 int *next, int m, int n){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 	…    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 while (i&lt;n) {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 if (pattern[j]==input[i]) {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j++; 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i++;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if (j==m)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         return true;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 } else {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if (j != 0)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          j = next[j];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else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          i++;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sz="2133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}}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52</a:t>
            </a:fld>
            <a:endParaRPr lang="en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605175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Playfair Display" panose="00000500000000000000" pitchFamily="50" charset="0"/>
              </a:rPr>
              <a:t>CPU String Matching Bandwidth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53</a:t>
            </a:fld>
            <a:endParaRPr lang="en" dirty="0"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82" y="1246675"/>
            <a:ext cx="9021546" cy="37490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91092" y="5819775"/>
            <a:ext cx="7362508" cy="65623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CPU </a:t>
            </a:r>
            <a:r>
              <a:rPr lang="en-US" sz="3200" b="1" dirty="0">
                <a:solidFill>
                  <a:schemeClr val="tx1"/>
                </a:solidFill>
                <a:latin typeface="Gill Sans MT" panose="020B0502020104020203" pitchFamily="34" charset="0"/>
              </a:rPr>
              <a:t>sub-string</a:t>
            </a:r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 matching memory bound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8941" y="4944977"/>
            <a:ext cx="23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Intel Haswell processor</a:t>
            </a:r>
          </a:p>
        </p:txBody>
      </p:sp>
    </p:spTree>
    <p:extLst>
      <p:ext uri="{BB962C8B-B14F-4D97-AF65-F5344CB8AC3E}">
        <p14:creationId xmlns:p14="http://schemas.microsoft.com/office/powerpoint/2010/main" val="1804112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8" y="-13335"/>
            <a:ext cx="1165849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Playfair Display" panose="00000500000000000000" pitchFamily="50" charset="0"/>
              </a:rPr>
              <a:t>Example:  Abort early regex matches/failures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54</a:t>
            </a:fld>
            <a:endParaRPr lang="en" dirty="0">
              <a:ea typeface="Calibri"/>
              <a:cs typeface="Calibri"/>
              <a:sym typeface="Calibri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659108" y="1831308"/>
            <a:ext cx="130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Gill Sans MT" panose="020B0502020104020203" pitchFamily="34" charset="0"/>
              </a:rPr>
              <a:t>vector of rids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43200" y="1831308"/>
            <a:ext cx="47625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14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23311" y="1831308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03422" y="1831308"/>
            <a:ext cx="476250" cy="40011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16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83533" y="1831308"/>
            <a:ext cx="476250" cy="40011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3644" y="1831308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43755" y="1831308"/>
            <a:ext cx="47625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23866" y="1831308"/>
            <a:ext cx="476250" cy="40011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03975" y="1831308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39</a:t>
            </a:r>
          </a:p>
        </p:txBody>
      </p:sp>
      <p:cxnSp>
        <p:nvCxnSpPr>
          <p:cNvPr id="67" name="Elbow Connector 66"/>
          <p:cNvCxnSpPr>
            <a:stCxn id="48" idx="2"/>
            <a:endCxn id="78" idx="0"/>
          </p:cNvCxnSpPr>
          <p:nvPr/>
        </p:nvCxnSpPr>
        <p:spPr>
          <a:xfrm rot="16200000" flipH="1">
            <a:off x="4805393" y="407350"/>
            <a:ext cx="752415" cy="44005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524250" y="2945733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44878" y="2949902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45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984026" y="3135155"/>
            <a:ext cx="26596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81725" y="2983833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69512" y="2983833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11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43750" y="2983833"/>
            <a:ext cx="47625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14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31537" y="2983833"/>
            <a:ext cx="47625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37</a:t>
            </a:r>
          </a:p>
        </p:txBody>
      </p:sp>
      <p:cxnSp>
        <p:nvCxnSpPr>
          <p:cNvPr id="88" name="Elbow Connector 87"/>
          <p:cNvCxnSpPr>
            <a:stCxn id="58" idx="2"/>
            <a:endCxn id="79" idx="0"/>
          </p:cNvCxnSpPr>
          <p:nvPr/>
        </p:nvCxnSpPr>
        <p:spPr>
          <a:xfrm rot="16200000" flipH="1">
            <a:off x="6249564" y="1363734"/>
            <a:ext cx="752415" cy="24877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105775" y="2983833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593562" y="2983833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98" name="TextBox 39"/>
          <p:cNvSpPr txBox="1"/>
          <p:nvPr/>
        </p:nvSpPr>
        <p:spPr>
          <a:xfrm>
            <a:off x="5684618" y="29914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>
                <a:latin typeface="Gill Sans MT" panose="020B0502020104020203" pitchFamily="34" charset="0"/>
              </a:rPr>
              <a:t>…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9" name="TextBox 39"/>
          <p:cNvSpPr txBox="1"/>
          <p:nvPr/>
        </p:nvSpPr>
        <p:spPr>
          <a:xfrm>
            <a:off x="9172376" y="30146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>
                <a:latin typeface="Gill Sans MT" panose="020B0502020104020203" pitchFamily="34" charset="0"/>
              </a:rPr>
              <a:t>…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 flipH="1">
            <a:off x="6977228" y="3714062"/>
            <a:ext cx="457200" cy="43140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101" name="TextBox 123"/>
          <p:cNvSpPr txBox="1"/>
          <p:nvPr/>
        </p:nvSpPr>
        <p:spPr>
          <a:xfrm>
            <a:off x="8201091" y="3591470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i="1" dirty="0">
                <a:latin typeface="Gill Sans MT" panose="020B0502020104020203" pitchFamily="34" charset="0"/>
              </a:rPr>
              <a:t>output</a:t>
            </a:r>
          </a:p>
          <a:p>
            <a:r>
              <a:rPr lang="en-US" sz="1500" i="1" dirty="0">
                <a:latin typeface="Gill Sans MT" panose="020B0502020104020203" pitchFamily="34" charset="0"/>
              </a:rPr>
              <a:t>index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7434428" y="3895417"/>
            <a:ext cx="310789" cy="152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7205828" y="3426999"/>
            <a:ext cx="173877" cy="2870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 flipH="1">
            <a:off x="7744554" y="3721524"/>
            <a:ext cx="457200" cy="43140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8</a:t>
            </a:r>
          </a:p>
        </p:txBody>
      </p:sp>
      <p:cxnSp>
        <p:nvCxnSpPr>
          <p:cNvPr id="106" name="Elbow Connector 105"/>
          <p:cNvCxnSpPr>
            <a:stCxn id="48" idx="1"/>
          </p:cNvCxnSpPr>
          <p:nvPr/>
        </p:nvCxnSpPr>
        <p:spPr>
          <a:xfrm rot="10800000" flipH="1" flipV="1">
            <a:off x="2743200" y="2031362"/>
            <a:ext cx="733170" cy="1161673"/>
          </a:xfrm>
          <a:prstGeom prst="bentConnector4">
            <a:avLst>
              <a:gd name="adj1" fmla="val -31180"/>
              <a:gd name="adj2" fmla="val 9960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2845120" y="3423870"/>
            <a:ext cx="745548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3576144" y="3423870"/>
            <a:ext cx="14524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3590668" y="3423870"/>
            <a:ext cx="350988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590668" y="3423870"/>
            <a:ext cx="1447524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3590668" y="3423870"/>
            <a:ext cx="1082012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449471" y="3790049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29582" y="3790049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409693" y="3790049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889804" y="3790049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369915" y="3790049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36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850026" y="3790049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43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30137" y="3790049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810246" y="3790049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39</a:t>
            </a:r>
          </a:p>
        </p:txBody>
      </p:sp>
      <p:cxnSp>
        <p:nvCxnSpPr>
          <p:cNvPr id="136" name="Elbow Connector 135"/>
          <p:cNvCxnSpPr>
            <a:endCxn id="142" idx="0"/>
          </p:cNvCxnSpPr>
          <p:nvPr/>
        </p:nvCxnSpPr>
        <p:spPr>
          <a:xfrm rot="16200000" flipH="1">
            <a:off x="4805394" y="407351"/>
            <a:ext cx="752415" cy="44005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524251" y="2945734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244879" y="2949903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45</a:t>
            </a:r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3984027" y="3135156"/>
            <a:ext cx="26596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181726" y="2983834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669513" y="2983834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11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143751" y="2983834"/>
            <a:ext cx="47625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14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631538" y="2983834"/>
            <a:ext cx="47625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37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105776" y="2983834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593563" y="2983834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146" name="TextBox 39"/>
          <p:cNvSpPr txBox="1"/>
          <p:nvPr/>
        </p:nvSpPr>
        <p:spPr>
          <a:xfrm>
            <a:off x="5684619" y="29914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>
                <a:latin typeface="Gill Sans MT" panose="020B0502020104020203" pitchFamily="34" charset="0"/>
              </a:rPr>
              <a:t>…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7" name="TextBox 39"/>
          <p:cNvSpPr txBox="1"/>
          <p:nvPr/>
        </p:nvSpPr>
        <p:spPr>
          <a:xfrm>
            <a:off x="9172377" y="30146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>
                <a:latin typeface="Gill Sans MT" panose="020B0502020104020203" pitchFamily="34" charset="0"/>
              </a:rPr>
              <a:t>…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 flipH="1">
            <a:off x="6977229" y="3714063"/>
            <a:ext cx="457200" cy="43140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149" name="TextBox 123"/>
          <p:cNvSpPr txBox="1"/>
          <p:nvPr/>
        </p:nvSpPr>
        <p:spPr>
          <a:xfrm>
            <a:off x="8201092" y="3591471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i="1" dirty="0">
                <a:latin typeface="Gill Sans MT" panose="020B0502020104020203" pitchFamily="34" charset="0"/>
              </a:rPr>
              <a:t>output</a:t>
            </a:r>
          </a:p>
          <a:p>
            <a:r>
              <a:rPr lang="en-US" sz="1500" i="1" dirty="0">
                <a:latin typeface="Gill Sans MT" panose="020B0502020104020203" pitchFamily="34" charset="0"/>
              </a:rPr>
              <a:t>index</a:t>
            </a:r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7434429" y="3895418"/>
            <a:ext cx="310789" cy="152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7205829" y="3427000"/>
            <a:ext cx="173877" cy="2870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 flipH="1">
            <a:off x="7744555" y="3721525"/>
            <a:ext cx="457200" cy="43140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8</a:t>
            </a:r>
          </a:p>
        </p:txBody>
      </p:sp>
      <p:cxnSp>
        <p:nvCxnSpPr>
          <p:cNvPr id="153" name="Elbow Connector 152"/>
          <p:cNvCxnSpPr/>
          <p:nvPr/>
        </p:nvCxnSpPr>
        <p:spPr>
          <a:xfrm rot="10800000" flipH="1" flipV="1">
            <a:off x="2743201" y="2031363"/>
            <a:ext cx="733170" cy="1161673"/>
          </a:xfrm>
          <a:prstGeom prst="bentConnector4">
            <a:avLst>
              <a:gd name="adj1" fmla="val -31180"/>
              <a:gd name="adj2" fmla="val 9960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H="1">
            <a:off x="2845121" y="3423871"/>
            <a:ext cx="745548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H="1">
            <a:off x="3576145" y="3423871"/>
            <a:ext cx="14524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3590669" y="3423871"/>
            <a:ext cx="350988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3590669" y="3423871"/>
            <a:ext cx="1447524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3590669" y="3423871"/>
            <a:ext cx="1082012" cy="362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2449472" y="3790050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40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929583" y="3790050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30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409694" y="3790050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41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889805" y="3790050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369916" y="3790050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36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850027" y="3790050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43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5330138" y="3790050"/>
            <a:ext cx="47625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44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810247" y="3790050"/>
            <a:ext cx="476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0190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5" grpId="0" animBg="1"/>
      <p:bldP spid="76" grpId="0" animBg="1"/>
      <p:bldP spid="78" grpId="0" animBg="1"/>
      <p:bldP spid="79" grpId="0" animBg="1"/>
      <p:bldP spid="96" grpId="0" animBg="1"/>
      <p:bldP spid="97" grpId="0" animBg="1"/>
      <p:bldP spid="98" grpId="0"/>
      <p:bldP spid="99" grpId="0"/>
      <p:bldP spid="100" grpId="0" animBg="1"/>
      <p:bldP spid="101" grpId="0"/>
      <p:bldP spid="10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7" grpId="0" animBg="1"/>
      <p:bldP spid="138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/>
      <p:bldP spid="148" grpId="0" animBg="1"/>
      <p:bldP spid="149" grpId="0"/>
      <p:bldP spid="152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Playfair Display" panose="00000500000000000000" pitchFamily="50" charset="0"/>
              </a:rPr>
              <a:t>Matching Performance of URL Regex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55</a:t>
            </a:fld>
            <a:endParaRPr lang="en" dirty="0"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85" y="1728786"/>
            <a:ext cx="9744029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69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8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Earlier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13" y="1266092"/>
            <a:ext cx="10663687" cy="491087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String matching for GPU databases 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Identified as an open problem [</a:t>
            </a:r>
            <a:r>
              <a:rPr lang="en-US" sz="2800" dirty="0" err="1">
                <a:latin typeface="Gill Sans MT" panose="020B0502020104020203" pitchFamily="34" charset="0"/>
              </a:rPr>
              <a:t>Pirk</a:t>
            </a:r>
            <a:r>
              <a:rPr lang="en-US" sz="2800" dirty="0">
                <a:latin typeface="Gill Sans MT" panose="020B0502020104020203" pitchFamily="34" charset="0"/>
              </a:rPr>
              <a:t> 2014]</a:t>
            </a:r>
          </a:p>
          <a:p>
            <a:r>
              <a:rPr lang="en-US" sz="3200" dirty="0">
                <a:latin typeface="Gill Sans MT" panose="020B0502020104020203" pitchFamily="34" charset="0"/>
              </a:rPr>
              <a:t>Compression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Emphasis on compression</a:t>
            </a:r>
          </a:p>
          <a:p>
            <a:pPr lvl="2"/>
            <a:r>
              <a:rPr lang="en-US" sz="2400" dirty="0">
                <a:latin typeface="Gill Sans MT" panose="020B0502020104020203" pitchFamily="34" charset="0"/>
              </a:rPr>
              <a:t>High decompression speed for simpler compression schemes</a:t>
            </a:r>
          </a:p>
          <a:p>
            <a:r>
              <a:rPr lang="en-US" sz="3200" dirty="0">
                <a:latin typeface="Gill Sans MT" panose="020B0502020104020203" pitchFamily="34" charset="0"/>
              </a:rPr>
              <a:t>Query execution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Operator-at-a-time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Op-code model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Hybrid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42" y="0"/>
            <a:ext cx="12227442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String Matching: Why not indexes?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1095154"/>
            <a:ext cx="11589488" cy="50818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Suffix trees drawbacks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Preprocessing time: Full input strings preprocessing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Space overhead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Multiple queries for sequences of patterns</a:t>
            </a:r>
          </a:p>
          <a:p>
            <a:r>
              <a:rPr lang="en-US" sz="3600" dirty="0">
                <a:latin typeface="Gill Sans MT" panose="020B0502020104020203" pitchFamily="34" charset="0"/>
              </a:rPr>
              <a:t>Inverted indexes drawbacks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Preprocessing time: Full input strings preprocessing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Space overhead</a:t>
            </a:r>
          </a:p>
          <a:p>
            <a:pPr lvl="1"/>
            <a:r>
              <a:rPr lang="en-US" sz="3200" dirty="0">
                <a:latin typeface="Gill Sans MT" panose="020B0502020104020203" pitchFamily="34" charset="0"/>
              </a:rPr>
              <a:t>Only support predefined query terms </a:t>
            </a:r>
          </a:p>
          <a:p>
            <a:pPr lvl="2"/>
            <a:r>
              <a:rPr lang="en-US" sz="2800" dirty="0">
                <a:latin typeface="Gill Sans MT" panose="020B0502020104020203" pitchFamily="34" charset="0"/>
              </a:rPr>
              <a:t>e.g. Do not support partial word matching</a:t>
            </a:r>
          </a:p>
          <a:p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89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4800" y="-25400"/>
            <a:ext cx="10972800" cy="11430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String Matching: L2 Profiling results </a:t>
            </a:r>
            <a:endParaRPr sz="4600" b="1" dirty="0">
              <a:latin typeface="Playfair Display" panose="00000500000000000000" pitchFamily="50" charset="0"/>
            </a:endParaRPr>
          </a:p>
        </p:txBody>
      </p:sp>
      <p:pic>
        <p:nvPicPr>
          <p:cNvPr id="4" name="Picture 3" descr="simdpro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86" y="1220973"/>
            <a:ext cx="5689600" cy="4267200"/>
          </a:xfrm>
          <a:prstGeom prst="rect">
            <a:avLst/>
          </a:prstGeom>
        </p:spPr>
      </p:pic>
      <p:sp>
        <p:nvSpPr>
          <p:cNvPr id="5" name="Shape 91"/>
          <p:cNvSpPr/>
          <p:nvPr/>
        </p:nvSpPr>
        <p:spPr>
          <a:xfrm>
            <a:off x="1440121" y="5915839"/>
            <a:ext cx="8503920" cy="808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667" dirty="0">
                <a:latin typeface="Gill Sans MT" panose="020B0502020104020203" pitchFamily="34" charset="0"/>
                <a:ea typeface="Lato"/>
                <a:cs typeface="Lato"/>
                <a:sym typeface="Lato"/>
              </a:rPr>
              <a:t>L2 misses dramatically increase when L2 capacity exceeded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6586" y="1648639"/>
            <a:ext cx="5837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KMP</a:t>
            </a:r>
            <a:r>
              <a:rPr lang="en-US" sz="2400" dirty="0">
                <a:latin typeface="Gill Sans MT" panose="020B0502020104020203" pitchFamily="34" charset="0"/>
              </a:rPr>
              <a:t>: </a:t>
            </a:r>
            <a:r>
              <a:rPr lang="en-US" sz="2400" dirty="0" err="1">
                <a:latin typeface="Gill Sans MT" panose="020B0502020104020203" pitchFamily="34" charset="0"/>
              </a:rPr>
              <a:t>Prefetch</a:t>
            </a:r>
            <a:r>
              <a:rPr lang="en-US" sz="2400" dirty="0">
                <a:latin typeface="Gill Sans MT" panose="020B0502020104020203" pitchFamily="34" charset="0"/>
              </a:rPr>
              <a:t> multiple character in registers</a:t>
            </a:r>
          </a:p>
        </p:txBody>
      </p:sp>
    </p:spTree>
    <p:extLst>
      <p:ext uri="{BB962C8B-B14F-4D97-AF65-F5344CB8AC3E}">
        <p14:creationId xmlns:p14="http://schemas.microsoft.com/office/powerpoint/2010/main" val="37948624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176" y="-20915"/>
            <a:ext cx="11975377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Background: How to Search Text Fast? (A)</a:t>
            </a:r>
            <a:endParaRPr lang="en-US" sz="4600" dirty="0">
              <a:latin typeface="Playfair Display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24" y="1666875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ACGTCACCTACTTTACGTACGT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24" y="2143125"/>
            <a:ext cx="1459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</a:t>
            </a:r>
            <a:r>
              <a:rPr lang="en-US" sz="3600" b="1" dirty="0">
                <a:latin typeface="Gill Sans MT" panose="020B0502020104020203" pitchFamily="34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331593" y="1019175"/>
            <a:ext cx="361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Boyer-Moore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5424" y="3181350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ACGTCACCTACTTTACGTACGT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5424" y="3657600"/>
            <a:ext cx="143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</a:t>
            </a:r>
            <a:r>
              <a:rPr lang="en-US" sz="3600" b="1" dirty="0">
                <a:latin typeface="Gill Sans MT" panose="020B0502020104020203" pitchFamily="34" charset="0"/>
              </a:rPr>
              <a:t>A</a:t>
            </a:r>
            <a:r>
              <a:rPr lang="en-US" sz="3600" dirty="0">
                <a:latin typeface="Gill Sans MT" panose="020B0502020104020203" pitchFamily="34" charset="0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0175" y="2235457"/>
            <a:ext cx="359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Match from right to left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5900" y="3793094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Mismatch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 Skip pattern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9224" y="4832866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ACGTCAC</a:t>
            </a:r>
            <a:r>
              <a:rPr lang="en-US" sz="3600" b="1" dirty="0">
                <a:latin typeface="Gill Sans MT" panose="020B0502020104020203" pitchFamily="34" charset="0"/>
              </a:rPr>
              <a:t>C</a:t>
            </a:r>
            <a:r>
              <a:rPr lang="en-US" sz="3600" dirty="0">
                <a:latin typeface="Gill Sans MT" panose="020B0502020104020203" pitchFamily="34" charset="0"/>
              </a:rPr>
              <a:t>TACTTTACGTACGT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6049" y="5341382"/>
            <a:ext cx="1452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ACA</a:t>
            </a:r>
            <a:r>
              <a:rPr lang="en-US" sz="3600" b="1" dirty="0">
                <a:latin typeface="Gill Sans MT" panose="020B0502020104020203" pitchFamily="34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4475" y="5492235"/>
            <a:ext cx="2913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Skip entire pattern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232" y="1789985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Input: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557" y="2235457"/>
            <a:ext cx="136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Pattern: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39235" y="191415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39235" y="372099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39235" y="552782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3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59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87953" y="2043953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=3</a:t>
            </a:r>
          </a:p>
          <a:p>
            <a:r>
              <a:rPr lang="en-US" dirty="0"/>
              <a:t>j=3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87948" y="3675578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=2</a:t>
            </a:r>
          </a:p>
          <a:p>
            <a:r>
              <a:rPr lang="en-US" dirty="0"/>
              <a:t>j=2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87953" y="5522259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=4</a:t>
            </a:r>
          </a:p>
          <a:p>
            <a:r>
              <a:rPr lang="en-US" dirty="0"/>
              <a:t>j=4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843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10" grpId="0" build="allAtOnce"/>
      <p:bldP spid="11" grpId="0" build="allAtOnce"/>
      <p:bldP spid="12" grpId="0" build="allAtOnce"/>
      <p:bldP spid="13" grpId="0" build="allAtOnce"/>
      <p:bldP spid="19" grpId="0" build="allAtOnce"/>
      <p:bldP spid="20" grpId="0" build="allAtOnce"/>
      <p:bldP spid="23" grpId="0" build="allAtOnce"/>
      <p:bldP spid="2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Challenges for GPU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22" y="1343025"/>
            <a:ext cx="12086491" cy="55149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ill Sans MT" pitchFamily="34" charset="0"/>
              </a:rPr>
              <a:t>Special threading model </a:t>
            </a:r>
            <a:r>
              <a:rPr lang="en-US" sz="3200" dirty="0">
                <a:latin typeface="Gill Sans MT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Gill Sans MT" pitchFamily="34" charset="0"/>
              </a:rPr>
              <a:t>Increased programming complexity</a:t>
            </a:r>
          </a:p>
          <a:p>
            <a:pPr lvl="1"/>
            <a:r>
              <a:rPr lang="en-US" sz="2600" dirty="0">
                <a:latin typeface="Gill Sans MT" pitchFamily="34" charset="0"/>
              </a:rPr>
              <a:t>Which algorithms more efficient for GPUs?</a:t>
            </a:r>
          </a:p>
          <a:p>
            <a:pPr lvl="1"/>
            <a:r>
              <a:rPr lang="en-US" sz="2600" dirty="0">
                <a:latin typeface="Gill Sans MT" pitchFamily="34" charset="0"/>
              </a:rPr>
              <a:t>How much multiple code paths increase cost of code maintenance?</a:t>
            </a:r>
          </a:p>
          <a:p>
            <a:r>
              <a:rPr lang="en-US" sz="3200" dirty="0">
                <a:latin typeface="Gill Sans MT" pitchFamily="34" charset="0"/>
              </a:rPr>
              <a:t>Special memory architecture</a:t>
            </a:r>
          </a:p>
          <a:p>
            <a:pPr lvl="1"/>
            <a:r>
              <a:rPr lang="en-US" sz="2600" dirty="0">
                <a:latin typeface="Gill Sans MT" pitchFamily="34" charset="0"/>
              </a:rPr>
              <a:t>How to adapt data layout?</a:t>
            </a:r>
          </a:p>
          <a:p>
            <a:r>
              <a:rPr lang="en-US" sz="3200" dirty="0">
                <a:latin typeface="Gill Sans MT" pitchFamily="34" charset="0"/>
              </a:rPr>
              <a:t>Limited memory capacity</a:t>
            </a:r>
          </a:p>
          <a:p>
            <a:pPr lvl="1"/>
            <a:r>
              <a:rPr lang="en-US" sz="2600" dirty="0">
                <a:latin typeface="Gill Sans MT" pitchFamily="34" charset="0"/>
              </a:rPr>
              <a:t>Data transfer cost between CPUs and GPUs</a:t>
            </a:r>
          </a:p>
          <a:p>
            <a:pPr marL="1371600" lvl="2" indent="-457200" fontAlgn="base">
              <a:buAutoNum type="alphaLcParenR"/>
              <a:defRPr/>
            </a:pPr>
            <a:r>
              <a:rPr lang="en-US" sz="2200" dirty="0">
                <a:latin typeface="Gill Sans MT" pitchFamily="34" charset="0"/>
              </a:rPr>
              <a:t>Through PCI/E link to the GPU</a:t>
            </a:r>
          </a:p>
          <a:p>
            <a:pPr marL="1371600" lvl="2" indent="-457200" fontAlgn="base">
              <a:buAutoNum type="alphaLcParenR"/>
              <a:defRPr/>
            </a:pPr>
            <a:r>
              <a:rPr lang="en-US" sz="2200" dirty="0">
                <a:latin typeface="Gill Sans MT" pitchFamily="34" charset="0"/>
              </a:rPr>
              <a:t>From storage system to the GPU</a:t>
            </a:r>
          </a:p>
          <a:p>
            <a:pPr lvl="1" fontAlgn="base">
              <a:defRPr/>
            </a:pPr>
            <a:r>
              <a:rPr lang="en-US" sz="2600" dirty="0">
                <a:latin typeface="Gill Sans MT" pitchFamily="34" charset="0"/>
              </a:rPr>
              <a:t>Seamless compression/decompression</a:t>
            </a:r>
          </a:p>
          <a:p>
            <a:endParaRPr lang="en-US" sz="3200" dirty="0">
              <a:latin typeface="Gill Sans MT" pitchFamily="34" charset="0"/>
            </a:endParaRPr>
          </a:p>
          <a:p>
            <a:endParaRPr lang="en-US" sz="3200" dirty="0">
              <a:latin typeface="Gill Sans M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z="1700" smtClean="0">
                <a:latin typeface="Gill Sans MT" pitchFamily="34" charset="0"/>
              </a:rPr>
              <a:pPr/>
              <a:t>6</a:t>
            </a:fld>
            <a:endParaRPr lang="en-US" sz="17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6" y="-53702"/>
            <a:ext cx="11622300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Background: How to Search Text Fast? 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7" y="1335603"/>
            <a:ext cx="10848703" cy="4724400"/>
          </a:xfrm>
        </p:spPr>
        <p:txBody>
          <a:bodyPr/>
          <a:lstStyle/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4974" y="1949086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A</a:t>
            </a:r>
            <a:r>
              <a:rPr lang="en-US" sz="3600" dirty="0">
                <a:latin typeface="Gill Sans MT" panose="020B0502020104020203" pitchFamily="34" charset="0"/>
              </a:rPr>
              <a:t>CGTCACCTACTTTACGTACGT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52108" y="1340136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A</a:t>
            </a:r>
            <a:r>
              <a:rPr lang="en-US" sz="3600" dirty="0">
                <a:latin typeface="Gill Sans MT" panose="020B0502020104020203" pitchFamily="34" charset="0"/>
              </a:rPr>
              <a:t>CAT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464941" y="1035564"/>
            <a:ext cx="496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Knuth-Morris-Pratt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3525" y="2517668"/>
            <a:ext cx="359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Match from left to right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582" y="2072196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Input: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907" y="2517668"/>
            <a:ext cx="136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Pattern: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4974" y="3233086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</a:t>
            </a:r>
            <a:r>
              <a:rPr lang="en-US" sz="3600" b="1" dirty="0">
                <a:latin typeface="Gill Sans MT" panose="020B0502020104020203" pitchFamily="34" charset="0"/>
              </a:rPr>
              <a:t>C</a:t>
            </a:r>
            <a:r>
              <a:rPr lang="en-US" sz="3600" dirty="0">
                <a:latin typeface="Gill Sans MT" panose="020B0502020104020203" pitchFamily="34" charset="0"/>
              </a:rPr>
              <a:t>GTCACCTACTTTACGTACGT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4974" y="3709336"/>
            <a:ext cx="1388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</a:t>
            </a:r>
            <a:r>
              <a:rPr lang="en-US" sz="3600" b="1" dirty="0">
                <a:latin typeface="Gill Sans MT" panose="020B0502020104020203" pitchFamily="34" charset="0"/>
              </a:rPr>
              <a:t>C</a:t>
            </a:r>
            <a:r>
              <a:rPr lang="en-US" sz="3600" dirty="0">
                <a:latin typeface="Gill Sans MT" panose="020B0502020104020203" pitchFamily="34" charset="0"/>
              </a:rPr>
              <a:t>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5301" y="4463827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</a:t>
            </a:r>
            <a:r>
              <a:rPr lang="en-US" sz="3600" b="1" dirty="0">
                <a:latin typeface="Gill Sans MT" panose="020B0502020104020203" pitchFamily="34" charset="0"/>
              </a:rPr>
              <a:t>G</a:t>
            </a:r>
            <a:r>
              <a:rPr lang="en-US" sz="3600" dirty="0">
                <a:latin typeface="Gill Sans MT" panose="020B0502020104020203" pitchFamily="34" charset="0"/>
              </a:rPr>
              <a:t>TCACCTACTTTACGTACGT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4974" y="4837671"/>
            <a:ext cx="1440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</a:t>
            </a:r>
            <a:r>
              <a:rPr lang="en-US" sz="3600" b="1" dirty="0">
                <a:latin typeface="Gill Sans MT" panose="020B0502020104020203" pitchFamily="34" charset="0"/>
              </a:rPr>
              <a:t>A</a:t>
            </a:r>
            <a:r>
              <a:rPr lang="en-US" sz="3600" dirty="0">
                <a:latin typeface="Gill Sans MT" panose="020B0502020104020203" pitchFamily="34" charset="0"/>
              </a:rPr>
              <a:t>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9661" y="5018299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Character mismatch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8626" y="5632337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ACG</a:t>
            </a:r>
            <a:r>
              <a:rPr lang="en-US" sz="3600" b="1" dirty="0">
                <a:latin typeface="Gill Sans MT" panose="020B0502020104020203" pitchFamily="34" charset="0"/>
              </a:rPr>
              <a:t>T</a:t>
            </a:r>
            <a:r>
              <a:rPr lang="en-US" sz="3600" dirty="0">
                <a:latin typeface="Gill Sans MT" panose="020B0502020104020203" pitchFamily="34" charset="0"/>
              </a:rPr>
              <a:t>CACCTACTTTACGTACGT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6132" y="6141537"/>
            <a:ext cx="1424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A</a:t>
            </a:r>
            <a:r>
              <a:rPr lang="en-US" sz="3600" dirty="0">
                <a:latin typeface="Gill Sans MT" panose="020B0502020104020203" pitchFamily="34" charset="0"/>
              </a:rPr>
              <a:t>CAT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2263" y="6186809"/>
            <a:ext cx="314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Shift pattern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04724" y="2042296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53207" y="329258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91098" y="451708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04724" y="568990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Step 4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239389"/>
            <a:ext cx="2743200" cy="365125"/>
          </a:xfrm>
        </p:spPr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60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56258" y="209420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=0</a:t>
            </a:r>
          </a:p>
          <a:p>
            <a:r>
              <a:rPr lang="en-US" dirty="0"/>
              <a:t>j=0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56253" y="316103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=1</a:t>
            </a:r>
          </a:p>
          <a:p>
            <a:r>
              <a:rPr lang="en-US" dirty="0"/>
              <a:t>j=1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47288" y="432648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=2</a:t>
            </a:r>
          </a:p>
          <a:p>
            <a:r>
              <a:rPr lang="en-US" dirty="0"/>
              <a:t>j=2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38323" y="542021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=3</a:t>
            </a:r>
          </a:p>
          <a:p>
            <a:r>
              <a:rPr lang="en-US" dirty="0"/>
              <a:t>j=0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45613" y="951624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Shift pattern 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11873" y="953229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40718" y="95322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995132" y="95322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85757" y="95322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57374" y="2577736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A</a:t>
            </a:r>
            <a:r>
              <a:rPr lang="en-US" sz="3600" dirty="0">
                <a:latin typeface="Gill Sans MT" panose="020B0502020104020203" pitchFamily="34" charset="0"/>
              </a:rPr>
              <a:t>CAT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8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9" grpId="0"/>
      <p:bldP spid="20" grpId="0"/>
      <p:bldP spid="21" grpId="0"/>
      <p:bldP spid="24" grpId="0"/>
      <p:bldP spid="27" grpId="0"/>
      <p:bldP spid="28" grpId="0"/>
      <p:bldP spid="29" grpId="0"/>
      <p:bldP spid="30" grpId="0"/>
      <p:bldP spid="25" grpId="0"/>
      <p:bldP spid="31" grpId="0"/>
      <p:bldP spid="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 txBox="1">
            <a:spLocks noGrp="1"/>
          </p:cNvSpPr>
          <p:nvPr>
            <p:ph type="title"/>
          </p:nvPr>
        </p:nvSpPr>
        <p:spPr>
          <a:xfrm>
            <a:off x="361950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00" b="1" dirty="0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GPU vs CPU Performance</a:t>
            </a:r>
          </a:p>
        </p:txBody>
      </p:sp>
      <p:sp>
        <p:nvSpPr>
          <p:cNvPr id="1159" name="Shape 1159"/>
          <p:cNvSpPr txBox="1"/>
          <p:nvPr/>
        </p:nvSpPr>
        <p:spPr>
          <a:xfrm>
            <a:off x="48033" y="1021700"/>
            <a:ext cx="4159200" cy="28684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Shape 1160"/>
          <p:cNvSpPr/>
          <p:nvPr/>
        </p:nvSpPr>
        <p:spPr>
          <a:xfrm>
            <a:off x="2154208" y="6139271"/>
            <a:ext cx="7037346" cy="60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667" b="1" dirty="0">
                <a:solidFill>
                  <a:srgbClr val="000000"/>
                </a:solidFill>
                <a:latin typeface="Gill Sans MT" panose="020B0502020104020203" pitchFamily="34" charset="0"/>
                <a:ea typeface="Lato"/>
                <a:cs typeface="Lato"/>
                <a:sym typeface="Lato"/>
              </a:rPr>
              <a:t>GPU faster than the fastest CPU method</a:t>
            </a:r>
          </a:p>
        </p:txBody>
      </p:sp>
      <p:pic>
        <p:nvPicPr>
          <p:cNvPr id="1161" name="Shape 1161"/>
          <p:cNvPicPr preferRelativeResize="0"/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-1000" contras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684658" y="1021700"/>
            <a:ext cx="6998237" cy="50600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>
              <a:buClr>
                <a:schemeClr val="dk1"/>
              </a:buClr>
              <a:buSzPct val="25000"/>
            </a:pPr>
            <a:fld id="{00000000-1234-1234-1234-123412341234}" type="slidenum">
              <a:rPr lang="en" smtClean="0">
                <a:ea typeface="Calibri"/>
                <a:cs typeface="Calibri"/>
                <a:sym typeface="Calibri"/>
              </a:rPr>
              <a:pPr algn="l">
                <a:buClr>
                  <a:schemeClr val="dk1"/>
                </a:buClr>
                <a:buSzPct val="25000"/>
              </a:pPr>
              <a:t>61</a:t>
            </a:fld>
            <a:endParaRPr lang="en" dirty="0"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6382" y="1142032"/>
            <a:ext cx="338746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(4) Algorithmic evaluation</a:t>
            </a:r>
          </a:p>
        </p:txBody>
      </p:sp>
    </p:spTree>
    <p:extLst>
      <p:ext uri="{BB962C8B-B14F-4D97-AF65-F5344CB8AC3E}">
        <p14:creationId xmlns:p14="http://schemas.microsoft.com/office/powerpoint/2010/main" val="10467052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70539" y="71121"/>
            <a:ext cx="11921461" cy="11430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/>
            <a:r>
              <a:rPr lang="en" sz="4600" b="1" dirty="0">
                <a:latin typeface="Playfair Display" panose="00000500000000000000" pitchFamily="50" charset="0"/>
                <a:ea typeface="Lato"/>
                <a:cs typeface="Lato"/>
                <a:sym typeface="Lato"/>
              </a:rPr>
              <a:t>Our approach: Reduce Thread Divergence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09600" y="1092200"/>
            <a:ext cx="10972800" cy="547557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Split strings in equal segments</a:t>
            </a:r>
          </a:p>
          <a:p>
            <a:r>
              <a:rPr lang="en-US" sz="3200" dirty="0">
                <a:latin typeface="Gill Sans MT" panose="020B0502020104020203" pitchFamily="34" charset="0"/>
              </a:rPr>
              <a:t>Each step processes a segment</a:t>
            </a:r>
          </a:p>
          <a:p>
            <a:pPr lvl="1"/>
            <a:r>
              <a:rPr lang="en-US" sz="2667" dirty="0">
                <a:latin typeface="Gill Sans MT" panose="020B0502020104020203" pitchFamily="34" charset="0"/>
              </a:rPr>
              <a:t>If match found the remaining string not processed</a:t>
            </a:r>
          </a:p>
          <a:p>
            <a:pPr lvl="1"/>
            <a:r>
              <a:rPr lang="en-US" sz="2667" dirty="0">
                <a:latin typeface="Gill Sans MT" panose="020B0502020104020203" pitchFamily="34" charset="0"/>
              </a:rPr>
              <a:t>If match not found string added to pending set</a:t>
            </a:r>
          </a:p>
          <a:p>
            <a:pPr lvl="1"/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divergence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001" y="3009901"/>
            <a:ext cx="5905500" cy="2451100"/>
          </a:xfrm>
          <a:prstGeom prst="rect">
            <a:avLst/>
          </a:prstGeom>
        </p:spPr>
      </p:pic>
      <p:sp>
        <p:nvSpPr>
          <p:cNvPr id="5" name="Shape 91"/>
          <p:cNvSpPr/>
          <p:nvPr/>
        </p:nvSpPr>
        <p:spPr>
          <a:xfrm>
            <a:off x="1883145" y="5840999"/>
            <a:ext cx="7589520" cy="85344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67" dirty="0">
                <a:latin typeface="Gill Sans MT" panose="020B0502020104020203" pitchFamily="34" charset="0"/>
              </a:rPr>
              <a:t>Threads match early do sit idle for the entire string</a:t>
            </a:r>
          </a:p>
          <a:p>
            <a:pPr>
              <a:buFont typeface="Arial" pitchFamily="34" charset="0"/>
              <a:buChar char="•"/>
            </a:pPr>
            <a:r>
              <a:rPr lang="en-US" sz="2667" dirty="0">
                <a:latin typeface="Gill Sans MT" panose="020B0502020104020203" pitchFamily="34" charset="0"/>
              </a:rPr>
              <a:t>Boundary overhead for BM</a:t>
            </a:r>
          </a:p>
        </p:txBody>
      </p:sp>
    </p:spTree>
    <p:extLst>
      <p:ext uri="{BB962C8B-B14F-4D97-AF65-F5344CB8AC3E}">
        <p14:creationId xmlns:p14="http://schemas.microsoft.com/office/powerpoint/2010/main" val="35566618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54" y="904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Overhead of </a:t>
            </a:r>
            <a:r>
              <a:rPr lang="en-US" sz="4600" b="1" dirty="0" err="1">
                <a:latin typeface="Playfair Display" panose="00000500000000000000" pitchFamily="50" charset="0"/>
              </a:rPr>
              <a:t>Gompresso</a:t>
            </a:r>
            <a:endParaRPr lang="en-US" sz="4600" b="1" dirty="0">
              <a:latin typeface="Playfair Display" panose="000005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691E457-A514-48C8-8161-90D30CB84E4E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14" y="1320320"/>
            <a:ext cx="7914259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86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Results of </a:t>
            </a:r>
            <a:r>
              <a:rPr lang="en-US" sz="4600" b="1" dirty="0" err="1">
                <a:latin typeface="Playfair Display" panose="00000500000000000000" pitchFamily="50" charset="0"/>
              </a:rPr>
              <a:t>Gompresso</a:t>
            </a:r>
            <a:r>
              <a:rPr lang="en-US" sz="4600" b="1" dirty="0">
                <a:latin typeface="Playfair Display" panose="00000500000000000000" pitchFamily="50" charset="0"/>
              </a:rPr>
              <a:t> for other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74" y="1594995"/>
            <a:ext cx="76098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520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42" y="1342870"/>
            <a:ext cx="1452420" cy="640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62" y="1104716"/>
            <a:ext cx="1410245" cy="91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04" y="5753073"/>
            <a:ext cx="1078449" cy="109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-114345"/>
            <a:ext cx="10577945" cy="134739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Playfair Display" panose="00000500000000000000" pitchFamily="50" charset="0"/>
              </a:rPr>
              <a:t>DBMS History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9131" y="2875086"/>
            <a:ext cx="12019084" cy="272561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3560885"/>
            <a:ext cx="1890347" cy="136280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B.C.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Before </a:t>
            </a:r>
            <a:r>
              <a:rPr lang="en-US" dirty="0" err="1">
                <a:solidFill>
                  <a:schemeClr val="tx1"/>
                </a:solidFill>
                <a:latin typeface="Gill Sans MT" panose="020B0502020104020203" pitchFamily="34" charset="0"/>
              </a:rPr>
              <a:t>Codd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33599" y="2541207"/>
            <a:ext cx="1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02693" y="1477092"/>
            <a:ext cx="17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Relational Model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98" y="1563387"/>
            <a:ext cx="2054171" cy="1188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16916" y="3606606"/>
            <a:ext cx="96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1970’s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491345" y="4869181"/>
            <a:ext cx="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30" y="5808526"/>
            <a:ext cx="1057537" cy="10058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71719" y="5986206"/>
            <a:ext cx="1074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Gill Sans MT" panose="020B0502020104020203" pitchFamily="34" charset="0"/>
              </a:rPr>
              <a:t>DB2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4673472" y="2662306"/>
            <a:ext cx="315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Commercial data</a:t>
            </a:r>
          </a:p>
          <a:p>
            <a:r>
              <a:rPr lang="en-US" dirty="0">
                <a:latin typeface="Gill Sans MT" panose="020B0502020104020203" pitchFamily="34" charset="0"/>
              </a:rPr>
              <a:t>warehouses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9920" y="2540916"/>
            <a:ext cx="1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05386" y="3606607"/>
            <a:ext cx="96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1980’s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21570" y="3592750"/>
            <a:ext cx="96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1990’s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3491345" y="5283732"/>
            <a:ext cx="226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Commercial RDBMS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26" y="1371494"/>
            <a:ext cx="1188720" cy="118872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6456225" y="4883032"/>
            <a:ext cx="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flipH="1">
            <a:off x="6680823" y="4901053"/>
            <a:ext cx="226578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MPP</a:t>
            </a:r>
          </a:p>
          <a:p>
            <a:r>
              <a:rPr lang="en-US" dirty="0">
                <a:latin typeface="Gill Sans MT" panose="020B0502020104020203" pitchFamily="34" charset="0"/>
              </a:rPr>
              <a:t>Hadoop</a:t>
            </a:r>
          </a:p>
          <a:p>
            <a:r>
              <a:rPr lang="en-US" dirty="0">
                <a:latin typeface="Gill Sans MT" panose="020B0502020104020203" pitchFamily="34" charset="0"/>
              </a:rPr>
              <a:t>NoSQL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97340" y="3592749"/>
            <a:ext cx="96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2000’s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78844" y="6040521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NOSQL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18938" y="3592749"/>
            <a:ext cx="96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2010’s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8132623" y="2596624"/>
            <a:ext cx="1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flipH="1">
            <a:off x="8095755" y="2599811"/>
            <a:ext cx="329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HTAP</a:t>
            </a:r>
          </a:p>
          <a:p>
            <a:r>
              <a:rPr lang="en-US" dirty="0">
                <a:latin typeface="Gill Sans MT" panose="020B0502020104020203" pitchFamily="34" charset="0"/>
              </a:rPr>
              <a:t>In-memory analytics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D</a:t>
            </a:r>
            <a:r>
              <a:rPr lang="en-US" dirty="0">
                <a:latin typeface="Gill Sans MT" panose="020B0502020104020203" pitchFamily="34" charset="0"/>
              </a:rPr>
              <a:t>atabase </a:t>
            </a:r>
            <a:r>
              <a:rPr lang="en-US" b="1" dirty="0">
                <a:latin typeface="Gill Sans MT" panose="020B0502020104020203" pitchFamily="34" charset="0"/>
              </a:rPr>
              <a:t>a</a:t>
            </a:r>
            <a:r>
              <a:rPr lang="en-US" dirty="0">
                <a:latin typeface="Gill Sans MT" panose="020B0502020104020203" pitchFamily="34" charset="0"/>
              </a:rPr>
              <a:t>s </a:t>
            </a:r>
            <a:r>
              <a:rPr lang="en-US" b="1" dirty="0">
                <a:latin typeface="Gill Sans MT" panose="020B0502020104020203" pitchFamily="34" charset="0"/>
              </a:rPr>
              <a:t>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S</a:t>
            </a:r>
            <a:r>
              <a:rPr lang="en-US" dirty="0">
                <a:latin typeface="Gill Sans MT" panose="020B0502020104020203" pitchFamily="34" charset="0"/>
              </a:rPr>
              <a:t>ervice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81" y="1966759"/>
            <a:ext cx="1097280" cy="5486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693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609600" y="-30161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800" b="1" dirty="0">
                <a:solidFill>
                  <a:schemeClr val="dk1"/>
                </a:solidFill>
                <a:latin typeface="Playfair Display" panose="00000500000000000000" pitchFamily="50" charset="0"/>
                <a:ea typeface="Lato"/>
                <a:cs typeface="Lato"/>
                <a:sym typeface="Lato"/>
              </a:rPr>
              <a:t>Reduce memory divergence (B)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551967" y="1113034"/>
            <a:ext cx="6584400" cy="5447199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KMP_hybrid(char *input, char *pattern,int *next, int m, int n){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 …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 for(int i=0;i&lt;n;i+=4){  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 unsigned t=input[i&gt;&gt;2];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 for(int k=0;k&lt;4;){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if (pattern[j]==((char)t)) {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	 t&gt;&gt;=8;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	 k++;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	 j++;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	 if (j==m)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		return true;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} else {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if (j != 0)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	 j = next[j];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 else{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	 t&gt;&gt;=8;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   			 k++;</a:t>
            </a:r>
          </a:p>
          <a:p>
            <a:pPr marL="457189" indent="-186262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Calibri"/>
              </a:rPr>
              <a:t>}}}}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464486" y="1610634"/>
            <a:ext cx="7543038" cy="64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rgbClr val="E36C09"/>
              </a:buClr>
              <a:buSzPct val="25000"/>
            </a:pPr>
            <a:r>
              <a:rPr lang="en" sz="2200" b="1" dirty="0">
                <a:solidFill>
                  <a:srgbClr val="E36C09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Outer Loop</a:t>
            </a:r>
            <a:r>
              <a:rPr lang="en" sz="2200" dirty="0">
                <a:solidFill>
                  <a:srgbClr val="E36C09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: KMP Step, advance by pivoted piece size!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826984" y="2256234"/>
            <a:ext cx="5532400" cy="64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rgbClr val="E36C09"/>
              </a:buClr>
              <a:buSzPct val="25000"/>
            </a:pPr>
            <a:r>
              <a:rPr lang="en" sz="2200" b="1" dirty="0">
                <a:solidFill>
                  <a:srgbClr val="E36C09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Inner loop</a:t>
            </a:r>
            <a:r>
              <a:rPr lang="en" sz="2200" dirty="0">
                <a:solidFill>
                  <a:srgbClr val="E36C09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rPr>
              <a:t>: KMP Basic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11409043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</a:pPr>
            <a:fld id="{00000000-1234-1234-1234-123412341234}" type="slidenum">
              <a:rPr lang="en"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ct val="25000"/>
              </a:pPr>
              <a:t>66</a:t>
            </a:fld>
            <a:endParaRPr lang="en" dirty="0"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2567" y="1053760"/>
            <a:ext cx="338746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(4) Algorithmic evaluation</a:t>
            </a:r>
          </a:p>
        </p:txBody>
      </p:sp>
    </p:spTree>
    <p:extLst>
      <p:ext uri="{BB962C8B-B14F-4D97-AF65-F5344CB8AC3E}">
        <p14:creationId xmlns:p14="http://schemas.microsoft.com/office/powerpoint/2010/main" val="165463289"/>
      </p:ext>
    </p:extLst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Compression Trade-offs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7764"/>
            <a:ext cx="10515600" cy="300707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711200" y="1362739"/>
            <a:ext cx="1422400" cy="2032000"/>
          </a:xfrm>
          <a:prstGeom prst="ca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Can 4"/>
          <p:cNvSpPr/>
          <p:nvPr/>
        </p:nvSpPr>
        <p:spPr>
          <a:xfrm>
            <a:off x="4470400" y="1565939"/>
            <a:ext cx="1422400" cy="1422400"/>
          </a:xfrm>
          <a:prstGeom prst="can">
            <a:avLst/>
          </a:prstGeom>
          <a:solidFill>
            <a:schemeClr val="accent6">
              <a:alpha val="6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ight Brace 7"/>
          <p:cNvSpPr/>
          <p:nvPr/>
        </p:nvSpPr>
        <p:spPr>
          <a:xfrm>
            <a:off x="5994400" y="1687859"/>
            <a:ext cx="406400" cy="109728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Can 8"/>
          <p:cNvSpPr/>
          <p:nvPr/>
        </p:nvSpPr>
        <p:spPr>
          <a:xfrm>
            <a:off x="9042400" y="1464339"/>
            <a:ext cx="1422400" cy="2036064"/>
          </a:xfrm>
          <a:prstGeom prst="can">
            <a:avLst/>
          </a:prstGeom>
          <a:gradFill flip="none" rotWithShape="1">
            <a:gsLst>
              <a:gs pos="0">
                <a:schemeClr val="accent6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rgbClr val="62983E"/>
              </a:gs>
              <a:gs pos="100000">
                <a:schemeClr val="accent6">
                  <a:lumMod val="75000"/>
                </a:schemeClr>
              </a:gs>
              <a:gs pos="0">
                <a:srgbClr val="6BA543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6197600" y="1667540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Compression ratio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5200" y="308994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Compression speed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30899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Decompression speed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844800" y="2277139"/>
            <a:ext cx="1117600" cy="406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ight Arrow 18"/>
          <p:cNvSpPr/>
          <p:nvPr/>
        </p:nvSpPr>
        <p:spPr>
          <a:xfrm>
            <a:off x="6502400" y="2378739"/>
            <a:ext cx="1117600" cy="406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609600" y="3819841"/>
            <a:ext cx="9935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Compression speed </a:t>
            </a:r>
            <a:r>
              <a:rPr lang="en-US" sz="2800" b="1" dirty="0">
                <a:latin typeface="Gill Sans MT" panose="020B0502020104020203" pitchFamily="34" charset="0"/>
              </a:rPr>
              <a:t>vs.</a:t>
            </a:r>
            <a:r>
              <a:rPr lang="en-US" sz="2800" dirty="0">
                <a:latin typeface="Gill Sans MT" panose="020B0502020104020203" pitchFamily="34" charset="0"/>
              </a:rPr>
              <a:t> Compression ratio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Compression speed </a:t>
            </a:r>
            <a:r>
              <a:rPr lang="en-US" sz="2800" b="1" dirty="0">
                <a:latin typeface="Gill Sans MT" panose="020B0502020104020203" pitchFamily="34" charset="0"/>
              </a:rPr>
              <a:t>vs.</a:t>
            </a:r>
            <a:r>
              <a:rPr lang="en-US" sz="2800" dirty="0">
                <a:latin typeface="Gill Sans MT" panose="020B0502020104020203" pitchFamily="34" charset="0"/>
              </a:rPr>
              <a:t> Decompression speed</a:t>
            </a:r>
          </a:p>
          <a:p>
            <a:pPr algn="ctr"/>
            <a:r>
              <a:rPr lang="en-US" sz="2800" b="1" dirty="0">
                <a:latin typeface="Gill Sans MT" panose="020B0502020104020203" pitchFamily="34" charset="0"/>
              </a:rPr>
              <a:t>Decompression speed vs. Compression ratio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1" y="3496339"/>
            <a:ext cx="131799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latin typeface="Gill Sans MT" panose="020B0502020104020203" pitchFamily="34" charset="0"/>
              </a:rPr>
              <a:t>Input file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39200" y="3631939"/>
            <a:ext cx="131799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latin typeface="Gill Sans MT" panose="020B0502020104020203" pitchFamily="34" charset="0"/>
              </a:rPr>
              <a:t>Input file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latin typeface="Gill Sans MT" pitchFamily="34" charset="0"/>
              </a:rPr>
              <a:pPr/>
              <a:t>67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4642" y="5273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5579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itchFamily="50" charset="0"/>
              </a:rPr>
              <a:t>GPU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2661" y="6532195"/>
            <a:ext cx="2743200" cy="365125"/>
          </a:xfrm>
        </p:spPr>
        <p:txBody>
          <a:bodyPr/>
          <a:lstStyle/>
          <a:p>
            <a:fld id="{E691E457-A514-48C8-8161-90D30CB84E4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5408" y="1591380"/>
            <a:ext cx="2180492" cy="36933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0227" y="1591378"/>
            <a:ext cx="1572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Query front-end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8340" y="2376828"/>
            <a:ext cx="2180492" cy="64633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161" y="2376830"/>
            <a:ext cx="166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Query rewriter &amp;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optimizer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8858" y="3438012"/>
            <a:ext cx="2227383" cy="4277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146" y="3496382"/>
            <a:ext cx="2194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Query execution engine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009" y="4337443"/>
            <a:ext cx="2414803" cy="143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8642" y="4476642"/>
            <a:ext cx="849603" cy="8576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2029627" y="5937739"/>
            <a:ext cx="214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GPU-resident data</a:t>
            </a:r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4308812" y="5054794"/>
            <a:ext cx="14010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08813" y="4634264"/>
            <a:ext cx="127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MT" pitchFamily="34" charset="0"/>
              </a:rPr>
              <a:t>query-results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30770" y="1937970"/>
            <a:ext cx="0" cy="420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9820" y="3023820"/>
            <a:ext cx="0" cy="402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56270" y="2006314"/>
            <a:ext cx="1275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MT" pitchFamily="34" charset="0"/>
              </a:rPr>
              <a:t>parsed query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5321" y="3035014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MT" pitchFamily="34" charset="0"/>
              </a:rPr>
              <a:t>compiled plan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40296" y="3881070"/>
            <a:ext cx="0" cy="402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27670" y="3892265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Gill Sans MT" pitchFamily="34" charset="0"/>
              </a:rPr>
              <a:t>ptx</a:t>
            </a:r>
            <a:r>
              <a:rPr lang="en-US" sz="1600" dirty="0">
                <a:latin typeface="Gill Sans MT" pitchFamily="34" charset="0"/>
              </a:rPr>
              <a:t> code</a:t>
            </a:r>
          </a:p>
        </p:txBody>
      </p:sp>
      <p:sp>
        <p:nvSpPr>
          <p:cNvPr id="22" name="Oval 21"/>
          <p:cNvSpPr/>
          <p:nvPr/>
        </p:nvSpPr>
        <p:spPr>
          <a:xfrm>
            <a:off x="2425212" y="1591380"/>
            <a:ext cx="266623" cy="27991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Gill Sans MT" pitchFamily="34" charset="0"/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2434738" y="2486730"/>
            <a:ext cx="266623" cy="27991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Gill Sans MT" pitchFamily="34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2415687" y="3467804"/>
            <a:ext cx="266623" cy="27991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Gill Sans MT" pitchFamily="34" charset="0"/>
              </a:rPr>
              <a:t>4</a:t>
            </a:r>
          </a:p>
        </p:txBody>
      </p:sp>
      <p:sp>
        <p:nvSpPr>
          <p:cNvPr id="25" name="Can 24"/>
          <p:cNvSpPr/>
          <p:nvPr/>
        </p:nvSpPr>
        <p:spPr>
          <a:xfrm>
            <a:off x="6563409" y="2605313"/>
            <a:ext cx="1088771" cy="891069"/>
          </a:xfrm>
          <a:prstGeom prst="ca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Statistics catalog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366240" y="2486730"/>
            <a:ext cx="1173772" cy="41183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381444" y="3200935"/>
            <a:ext cx="1158568" cy="3163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69336" y="3369932"/>
            <a:ext cx="1146804" cy="32156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413510" y="2406057"/>
            <a:ext cx="1126503" cy="3985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700476" y="2180683"/>
            <a:ext cx="266623" cy="27991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Gill Sans M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19770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720" y="439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String Matching Taxonomy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E457-A514-48C8-8161-90D30CB84E4E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42039" y="1174377"/>
            <a:ext cx="11535507" cy="5387136"/>
          </a:xfrm>
        </p:spPr>
        <p:txBody>
          <a:bodyPr>
            <a:normAutofit/>
          </a:bodyPr>
          <a:lstStyle/>
          <a:p>
            <a:pPr>
              <a:buSzPct val="125000"/>
            </a:pPr>
            <a:r>
              <a:rPr lang="en-US" sz="3200" dirty="0">
                <a:latin typeface="Gill Sans MT" panose="020B0502020104020203" pitchFamily="34" charset="0"/>
              </a:rPr>
              <a:t>Parallelism</a:t>
            </a:r>
          </a:p>
          <a:p>
            <a:pPr lvl="1">
              <a:buSzPct val="125000"/>
            </a:pPr>
            <a:r>
              <a:rPr lang="en-US" dirty="0">
                <a:latin typeface="Gill Sans MT" panose="020B0502020104020203" pitchFamily="34" charset="0"/>
              </a:rPr>
              <a:t>Single input (segment input)</a:t>
            </a:r>
          </a:p>
          <a:p>
            <a:pPr lvl="1">
              <a:buSzPct val="125000"/>
            </a:pPr>
            <a:r>
              <a:rPr lang="en-US" dirty="0">
                <a:latin typeface="Gill Sans MT" panose="020B0502020104020203" pitchFamily="34" charset="0"/>
              </a:rPr>
              <a:t>Multiple inputs</a:t>
            </a:r>
          </a:p>
          <a:p>
            <a:pPr>
              <a:buSzPct val="125000"/>
            </a:pPr>
            <a:r>
              <a:rPr lang="en-US" sz="3200" dirty="0">
                <a:latin typeface="Gill Sans MT" panose="020B0502020104020203" pitchFamily="34" charset="0"/>
              </a:rPr>
              <a:t>Early termination vs. complete scan</a:t>
            </a:r>
          </a:p>
          <a:p>
            <a:pPr lvl="1">
              <a:buSzPct val="125000"/>
            </a:pPr>
            <a:r>
              <a:rPr lang="en-US" dirty="0">
                <a:latin typeface="Gill Sans MT" panose="020B0502020104020203" pitchFamily="34" charset="0"/>
              </a:rPr>
              <a:t>Validation </a:t>
            </a:r>
          </a:p>
          <a:p>
            <a:pPr marL="457200" lvl="1" indent="0">
              <a:buSzPct val="125000"/>
              <a:buNone/>
            </a:pPr>
            <a:r>
              <a:rPr lang="en-US" dirty="0">
                <a:latin typeface="Gill Sans MT" panose="020B0502020104020203" pitchFamily="34" charset="0"/>
              </a:rPr>
              <a:t>     e.g. REGEXP LIKE </a:t>
            </a:r>
            <a:r>
              <a:rPr lang="en-US" altLang="en-US" dirty="0">
                <a:solidFill>
                  <a:srgbClr val="000000"/>
                </a:solidFill>
                <a:latin typeface="Gill Sans MT" panose="020B0502020104020203" pitchFamily="34" charset="0"/>
              </a:rPr>
              <a:t>@(https?|ftp)://(-\.)?([^\s/?\.#-]+\.?)+(/[^\s]*)?$@</a:t>
            </a:r>
            <a:r>
              <a:rPr lang="en-US" altLang="en-US" dirty="0" err="1">
                <a:solidFill>
                  <a:srgbClr val="000000"/>
                </a:solidFill>
                <a:latin typeface="Gill Sans MT" panose="020B0502020104020203" pitchFamily="34" charset="0"/>
              </a:rPr>
              <a:t>iS</a:t>
            </a:r>
            <a:r>
              <a:rPr lang="en-US" altLang="en-US" sz="1800" dirty="0">
                <a:latin typeface="Gill Sans MT" panose="020B0502020104020203" pitchFamily="34" charset="0"/>
              </a:rPr>
              <a:t> </a:t>
            </a:r>
            <a:endParaRPr lang="en-US" dirty="0">
              <a:latin typeface="Gill Sans MT" panose="020B0502020104020203" pitchFamily="34" charset="0"/>
            </a:endParaRPr>
          </a:p>
          <a:p>
            <a:pPr lvl="1">
              <a:buSzPct val="125000"/>
            </a:pPr>
            <a:r>
              <a:rPr lang="en-US" dirty="0">
                <a:latin typeface="Gill Sans MT" panose="020B0502020104020203" pitchFamily="34" charset="0"/>
              </a:rPr>
              <a:t>Search string e.g. LIKE ‘%</a:t>
            </a:r>
            <a:r>
              <a:rPr lang="en-US" dirty="0" err="1">
                <a:latin typeface="Gill Sans MT" panose="020B0502020104020203" pitchFamily="34" charset="0"/>
              </a:rPr>
              <a:t>special%orders</a:t>
            </a:r>
            <a:r>
              <a:rPr lang="en-US" dirty="0">
                <a:latin typeface="Gill Sans MT" panose="020B0502020104020203" pitchFamily="34" charset="0"/>
              </a:rPr>
              <a:t>% (Complete scan)</a:t>
            </a:r>
          </a:p>
          <a:p>
            <a:pPr>
              <a:buSzPct val="125000"/>
            </a:pPr>
            <a:r>
              <a:rPr lang="en-US" sz="3200" dirty="0">
                <a:latin typeface="Gill Sans MT" panose="020B0502020104020203" pitchFamily="34" charset="0"/>
              </a:rPr>
              <a:t>Architecture implementation</a:t>
            </a:r>
          </a:p>
          <a:p>
            <a:pPr lvl="1">
              <a:buSzPct val="125000"/>
            </a:pPr>
            <a:r>
              <a:rPr lang="en-US" dirty="0">
                <a:latin typeface="Gill Sans MT" panose="020B0502020104020203" pitchFamily="34" charset="0"/>
              </a:rPr>
              <a:t>CPU</a:t>
            </a:r>
          </a:p>
          <a:p>
            <a:pPr lvl="1">
              <a:buSzPct val="125000"/>
            </a:pPr>
            <a:r>
              <a:rPr lang="en-US" dirty="0">
                <a:latin typeface="Gill Sans MT" panose="020B0502020104020203" pitchFamily="34" charset="0"/>
              </a:rPr>
              <a:t>GPUs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67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059" y="0"/>
            <a:ext cx="12784183" cy="1104181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Thesis Contribution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1AD9-45D1-4636-B3FD-D1C20DE8E6F3}" type="slidenum">
              <a:rPr lang="en-US" sz="170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pPr/>
              <a:t>7</a:t>
            </a:fld>
            <a:endParaRPr lang="en-US" sz="17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5639" y="1025804"/>
            <a:ext cx="12372122" cy="5832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Rethink for GPU data processing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Data layout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Query execution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Cost models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Algorithmic evaluation</a:t>
            </a:r>
          </a:p>
          <a:p>
            <a:pPr marL="914400" lvl="1" indent="-457200">
              <a:buAutoNum type="arabicParenBoth"/>
            </a:pPr>
            <a:r>
              <a:rPr lang="en-US" sz="2000" dirty="0">
                <a:latin typeface="Gill Sans MT" panose="020B0502020104020203" pitchFamily="34" charset="0"/>
              </a:rPr>
              <a:t>Parallelism model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String matching (VLDB Journal &amp; 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2016)  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(4)</a:t>
            </a:r>
            <a:r>
              <a:rPr lang="en-US" sz="2400" dirty="0">
                <a:latin typeface="Gill Sans MT" panose="020B0502020104020203" pitchFamily="34" charset="0"/>
              </a:rPr>
              <a:t>, </a:t>
            </a:r>
            <a:r>
              <a:rPr lang="en-US" sz="2400" b="1" dirty="0">
                <a:latin typeface="Gill Sans MT" panose="020B0502020104020203" pitchFamily="34" charset="0"/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Sub-string matching: </a:t>
            </a:r>
            <a:r>
              <a:rPr lang="en-US" sz="2000" b="1" dirty="0">
                <a:latin typeface="Gill Sans MT" panose="020B0502020104020203" pitchFamily="34" charset="0"/>
              </a:rPr>
              <a:t>3X</a:t>
            </a:r>
            <a:r>
              <a:rPr lang="en-US" sz="2000" dirty="0">
                <a:latin typeface="Gill Sans MT" panose="020B0502020104020203" pitchFamily="34" charset="0"/>
              </a:rPr>
              <a:t> speed-up &amp;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energy savings  against parallel state-of-the-art CPU libraries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Regex matching:  </a:t>
            </a: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  (Haswell) -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(Intel Xeon Phi) against scalar code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Massively parallel decompression (ICPP 2016) – </a:t>
            </a:r>
            <a:r>
              <a:rPr lang="en-US" sz="2400" i="1" dirty="0">
                <a:latin typeface="Gill Sans MT" panose="020B0502020104020203" pitchFamily="34" charset="0"/>
              </a:rPr>
              <a:t>In collaboration with IBM </a:t>
            </a:r>
            <a:r>
              <a:rPr lang="en-US" sz="2400" i="1" dirty="0" err="1">
                <a:latin typeface="Gill Sans MT" panose="020B0502020104020203" pitchFamily="34" charset="0"/>
              </a:rPr>
              <a:t>Almaden</a:t>
            </a:r>
            <a:r>
              <a:rPr lang="en-US" sz="2400" i="1" dirty="0">
                <a:latin typeface="Gill Sans MT" panose="020B0502020104020203" pitchFamily="34" charset="0"/>
              </a:rPr>
              <a:t> &amp; Watson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2X</a:t>
            </a:r>
            <a:r>
              <a:rPr lang="en-US" sz="2000" dirty="0">
                <a:latin typeface="Gill Sans MT" panose="020B0502020104020203" pitchFamily="34" charset="0"/>
              </a:rPr>
              <a:t> speed-ups &amp; </a:t>
            </a:r>
            <a:r>
              <a:rPr lang="en-US" sz="2000" b="1" dirty="0">
                <a:latin typeface="Gill Sans MT" panose="020B0502020104020203" pitchFamily="34" charset="0"/>
              </a:rPr>
              <a:t>1.2X</a:t>
            </a:r>
            <a:r>
              <a:rPr lang="en-US" sz="2000" dirty="0">
                <a:latin typeface="Gill Sans MT" panose="020B0502020104020203" pitchFamily="34" charset="0"/>
              </a:rPr>
              <a:t> energy savings against multi-core state-of-the-art CPU libraries </a:t>
            </a:r>
            <a:r>
              <a:rPr lang="en-US" sz="2000" b="1" dirty="0">
                <a:latin typeface="Gill Sans MT" panose="020B0502020104020203" pitchFamily="34" charset="0"/>
              </a:rPr>
              <a:t>(4)</a:t>
            </a:r>
            <a:r>
              <a:rPr lang="en-US" sz="2000" dirty="0">
                <a:latin typeface="Gill Sans MT" panose="020B0502020104020203" pitchFamily="34" charset="0"/>
              </a:rPr>
              <a:t> ,</a:t>
            </a:r>
            <a:r>
              <a:rPr lang="en-US" sz="2000" b="1" dirty="0">
                <a:latin typeface="Gill Sans MT" panose="020B0502020104020203" pitchFamily="34" charset="0"/>
              </a:rPr>
              <a:t> (5)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Conjunctive selection predicate optimization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2013) </a:t>
            </a:r>
            <a:r>
              <a:rPr lang="en-US" sz="2400" b="1" dirty="0">
                <a:latin typeface="Gill Sans MT" panose="020B0502020104020203" pitchFamily="34" charset="0"/>
              </a:rPr>
              <a:t>(2), (3)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b="1" dirty="0">
                <a:latin typeface="Gill Sans MT" panose="020B0502020104020203" pitchFamily="34" charset="0"/>
              </a:rPr>
              <a:t>5X</a:t>
            </a:r>
            <a:r>
              <a:rPr lang="en-US" sz="2000" dirty="0">
                <a:latin typeface="Gill Sans MT" panose="020B0502020104020203" pitchFamily="34" charset="0"/>
              </a:rPr>
              <a:t> speed-ups against multi-core CPU implementations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Grouped aggregation in shared memory (</a:t>
            </a:r>
            <a:r>
              <a:rPr lang="en-US" sz="2400" dirty="0" err="1">
                <a:latin typeface="Gill Sans MT" panose="020B0502020104020203" pitchFamily="34" charset="0"/>
              </a:rPr>
              <a:t>DaMoN</a:t>
            </a:r>
            <a:r>
              <a:rPr lang="en-US" sz="2400" dirty="0">
                <a:latin typeface="Gill Sans MT" panose="020B0502020104020203" pitchFamily="34" charset="0"/>
              </a:rPr>
              <a:t> 2012) </a:t>
            </a:r>
            <a:r>
              <a:rPr lang="en-US" sz="2400" b="1" dirty="0">
                <a:latin typeface="Gill Sans MT" panose="020B0502020104020203" pitchFamily="34" charset="0"/>
              </a:rPr>
              <a:t>(1)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10X </a:t>
            </a:r>
            <a:r>
              <a:rPr lang="en-US" sz="2000" dirty="0">
                <a:latin typeface="Gill Sans MT" panose="020B0502020104020203" pitchFamily="34" charset="0"/>
              </a:rPr>
              <a:t>speed-ups vs baseline layout</a:t>
            </a: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05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898"/>
            <a:ext cx="10515600" cy="1155951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CPU-GPU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82365" y="6342280"/>
            <a:ext cx="2743200" cy="365125"/>
          </a:xfrm>
        </p:spPr>
        <p:txBody>
          <a:bodyPr/>
          <a:lstStyle/>
          <a:p>
            <a:fld id="{E691E457-A514-48C8-8161-90D30CB84E4E}" type="slidenum">
              <a:rPr lang="en-US" sz="1700" smtClean="0">
                <a:latin typeface="Gill Sans MT" panose="020B0502020104020203" pitchFamily="34" charset="0"/>
              </a:rPr>
              <a:pPr/>
              <a:t>8</a:t>
            </a:fld>
            <a:endParaRPr lang="en-US" sz="170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861311" y="5035543"/>
            <a:ext cx="8044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CPU thread          			GPU warp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RAM                    			Global memory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Tens of  threads                   	Thousands of threads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Hundreds of GBs capacity      	Few tens of GB</a:t>
            </a:r>
          </a:p>
          <a:p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5678166" y="5183753"/>
            <a:ext cx="683173" cy="29429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5678167" y="5637884"/>
            <a:ext cx="683173" cy="29429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70604" y="958341"/>
            <a:ext cx="202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Goal: Low latency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3763" y="983924"/>
            <a:ext cx="3764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Goal: High throughput 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(overlapping different instructions)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48" y="1911734"/>
            <a:ext cx="7828571" cy="3123809"/>
          </a:xfrm>
          <a:prstGeom prst="rect">
            <a:avLst/>
          </a:prstGeom>
        </p:spPr>
      </p:pic>
      <p:sp>
        <p:nvSpPr>
          <p:cNvPr id="15" name="Left-Right Arrow 14"/>
          <p:cNvSpPr/>
          <p:nvPr/>
        </p:nvSpPr>
        <p:spPr>
          <a:xfrm>
            <a:off x="5678167" y="6080384"/>
            <a:ext cx="683173" cy="29429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5731092" y="6494399"/>
            <a:ext cx="683173" cy="29429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192" y="-2569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Playfair Display" panose="00000500000000000000" pitchFamily="50" charset="0"/>
              </a:rPr>
              <a:t>GPU Architecture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8077200" y="771525"/>
            <a:ext cx="3429000" cy="3771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9063" y="1311794"/>
            <a:ext cx="2992831" cy="356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8365" y="5450441"/>
            <a:ext cx="13825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CUDA Kernel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6325" y="2886073"/>
            <a:ext cx="4038601" cy="2552702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accent2">
                  <a:lumMod val="50000"/>
                </a:schemeClr>
              </a:solidFill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4450" y="3152774"/>
            <a:ext cx="1514475" cy="847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400173" y="3257550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533523" y="3257550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12" name="Freeform 11"/>
          <p:cNvSpPr/>
          <p:nvPr/>
        </p:nvSpPr>
        <p:spPr>
          <a:xfrm>
            <a:off x="2466973" y="3257550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7134" y="3305173"/>
            <a:ext cx="311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5400" y="4438649"/>
            <a:ext cx="1514475" cy="847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81123" y="4543425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14473" y="4543425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17" name="Freeform 16"/>
          <p:cNvSpPr/>
          <p:nvPr/>
        </p:nvSpPr>
        <p:spPr>
          <a:xfrm>
            <a:off x="2447923" y="4543425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084" y="4591048"/>
            <a:ext cx="311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694609" y="4013931"/>
            <a:ext cx="3881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71850" y="3162299"/>
            <a:ext cx="1514475" cy="847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57573" y="3267075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90923" y="3267075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23" name="Freeform 22"/>
          <p:cNvSpPr/>
          <p:nvPr/>
        </p:nvSpPr>
        <p:spPr>
          <a:xfrm>
            <a:off x="4524373" y="3267075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534" y="3314698"/>
            <a:ext cx="311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8450" y="3295650"/>
            <a:ext cx="2538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19475" y="4438649"/>
            <a:ext cx="1514475" cy="847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505198" y="4543425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638548" y="4543425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29" name="Freeform 28"/>
          <p:cNvSpPr/>
          <p:nvPr/>
        </p:nvSpPr>
        <p:spPr>
          <a:xfrm>
            <a:off x="4571998" y="4543425"/>
            <a:ext cx="133352" cy="590550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2159" y="4591048"/>
            <a:ext cx="311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837734" y="4013931"/>
            <a:ext cx="3881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04409" y="4562473"/>
            <a:ext cx="311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00925" y="1657908"/>
            <a:ext cx="2799202" cy="4222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9816" y="5557090"/>
            <a:ext cx="2797291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Shared Memory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42468" y="1611518"/>
            <a:ext cx="6627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Lucida Sans" panose="020B0602030504020204" pitchFamily="34" charset="0"/>
                <a:ea typeface="DejaVu Serif" panose="02060603050605020204" pitchFamily="18" charset="0"/>
              </a:rPr>
              <a:t>SM1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07742" y="1291161"/>
            <a:ext cx="628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Lucida Sans" panose="020B0602030504020204" pitchFamily="34" charset="0"/>
                <a:ea typeface="DejaVu Serif" panose="02060603050605020204" pitchFamily="18" charset="0"/>
              </a:rPr>
              <a:t>SM2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18551" y="762000"/>
            <a:ext cx="797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Lucida Sans" panose="020B0602030504020204" pitchFamily="34" charset="0"/>
                <a:ea typeface="DejaVu Serif" panose="02060603050605020204" pitchFamily="18" charset="0"/>
              </a:rPr>
              <a:t>SM15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18120" y="948807"/>
            <a:ext cx="2915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10425" y="6040908"/>
            <a:ext cx="4295775" cy="739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54612" y="620759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0"/>
                <a:ea typeface="DejaVu Serif" panose="02060603050605020204" pitchFamily="18" charset="0"/>
              </a:rPr>
              <a:t>Global Memory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410450" y="2864626"/>
            <a:ext cx="2789677" cy="232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496173" y="29210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7609282" y="29210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44" name="Freeform 43"/>
          <p:cNvSpPr/>
          <p:nvPr/>
        </p:nvSpPr>
        <p:spPr>
          <a:xfrm>
            <a:off x="7722391" y="29019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835500" y="29210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7948609" y="29210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47" name="Freeform 46"/>
          <p:cNvSpPr/>
          <p:nvPr/>
        </p:nvSpPr>
        <p:spPr>
          <a:xfrm>
            <a:off x="8061718" y="29019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8174827" y="291148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8287936" y="291148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50" name="Freeform 49"/>
          <p:cNvSpPr/>
          <p:nvPr/>
        </p:nvSpPr>
        <p:spPr>
          <a:xfrm>
            <a:off x="8401048" y="28924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34189" y="2849045"/>
            <a:ext cx="343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52" name="Freeform 51"/>
          <p:cNvSpPr/>
          <p:nvPr/>
        </p:nvSpPr>
        <p:spPr>
          <a:xfrm>
            <a:off x="9039223" y="29210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9152332" y="29210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54" name="Freeform 53"/>
          <p:cNvSpPr/>
          <p:nvPr/>
        </p:nvSpPr>
        <p:spPr>
          <a:xfrm>
            <a:off x="9265441" y="29019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9378550" y="29210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9491659" y="29210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57" name="Freeform 56"/>
          <p:cNvSpPr/>
          <p:nvPr/>
        </p:nvSpPr>
        <p:spPr>
          <a:xfrm>
            <a:off x="9604768" y="29019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9717877" y="291148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9830986" y="291148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60" name="Freeform 59"/>
          <p:cNvSpPr/>
          <p:nvPr/>
        </p:nvSpPr>
        <p:spPr>
          <a:xfrm>
            <a:off x="9944098" y="28924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15092" y="5116486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Lucida Sans" panose="020B0602030504020204" pitchFamily="34" charset="0"/>
                <a:ea typeface="DejaVu Serif" panose="02060603050605020204" pitchFamily="18" charset="0"/>
              </a:rPr>
              <a:t>warp 1</a:t>
            </a:r>
          </a:p>
        </p:txBody>
      </p:sp>
      <p:sp>
        <p:nvSpPr>
          <p:cNvPr id="62" name="Freeform 61"/>
          <p:cNvSpPr/>
          <p:nvPr/>
        </p:nvSpPr>
        <p:spPr>
          <a:xfrm>
            <a:off x="7496173" y="34734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7609282" y="40449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7722391" y="34544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7835500" y="34734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7972425" y="4048125"/>
            <a:ext cx="109536" cy="49529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67" name="Freeform 66"/>
          <p:cNvSpPr/>
          <p:nvPr/>
        </p:nvSpPr>
        <p:spPr>
          <a:xfrm>
            <a:off x="8061718" y="34544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8174827" y="34639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8343900" y="4057650"/>
            <a:ext cx="77388" cy="466724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70" name="Freeform 69"/>
          <p:cNvSpPr/>
          <p:nvPr/>
        </p:nvSpPr>
        <p:spPr>
          <a:xfrm>
            <a:off x="8401048" y="344488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34189" y="3401495"/>
            <a:ext cx="343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72" name="Freeform 71"/>
          <p:cNvSpPr/>
          <p:nvPr/>
        </p:nvSpPr>
        <p:spPr>
          <a:xfrm>
            <a:off x="9039223" y="34734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9152332" y="34734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74" name="Freeform 73"/>
          <p:cNvSpPr/>
          <p:nvPr/>
        </p:nvSpPr>
        <p:spPr>
          <a:xfrm>
            <a:off x="9265441" y="40259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9378550" y="34734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9524999" y="4019551"/>
            <a:ext cx="100011" cy="504824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77" name="Freeform 76"/>
          <p:cNvSpPr/>
          <p:nvPr/>
        </p:nvSpPr>
        <p:spPr>
          <a:xfrm>
            <a:off x="9604768" y="34544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9717877" y="40259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9830986" y="34639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80" name="Freeform 79"/>
          <p:cNvSpPr/>
          <p:nvPr/>
        </p:nvSpPr>
        <p:spPr>
          <a:xfrm>
            <a:off x="9944098" y="40354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400534" y="3435356"/>
            <a:ext cx="2807208" cy="952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363063" y="2743262"/>
            <a:ext cx="840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Lucida Sans" panose="020B0602030504020204" pitchFamily="34" charset="0"/>
                <a:ea typeface="DejaVu Serif" panose="02060603050605020204" pitchFamily="18" charset="0"/>
              </a:rPr>
              <a:t>Branch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381484" y="4530731"/>
            <a:ext cx="2807208" cy="952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316722" y="5154439"/>
            <a:ext cx="17379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Lucida Sans" panose="020B0602030504020204" pitchFamily="34" charset="0"/>
                <a:ea typeface="DejaVu Serif" panose="02060603050605020204" pitchFamily="18" charset="0"/>
              </a:rPr>
              <a:t>Branch complete</a:t>
            </a:r>
          </a:p>
        </p:txBody>
      </p:sp>
      <p:sp>
        <p:nvSpPr>
          <p:cNvPr id="85" name="Freeform 84"/>
          <p:cNvSpPr/>
          <p:nvPr/>
        </p:nvSpPr>
        <p:spPr>
          <a:xfrm>
            <a:off x="7505698" y="46450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7618807" y="46450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87" name="Freeform 86"/>
          <p:cNvSpPr/>
          <p:nvPr/>
        </p:nvSpPr>
        <p:spPr>
          <a:xfrm>
            <a:off x="7731916" y="462598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7845025" y="46450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7958134" y="46450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90" name="Freeform 89"/>
          <p:cNvSpPr/>
          <p:nvPr/>
        </p:nvSpPr>
        <p:spPr>
          <a:xfrm>
            <a:off x="8071243" y="462598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8184352" y="46355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8297461" y="46355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93" name="Freeform 92"/>
          <p:cNvSpPr/>
          <p:nvPr/>
        </p:nvSpPr>
        <p:spPr>
          <a:xfrm>
            <a:off x="8410573" y="46164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543714" y="4573070"/>
            <a:ext cx="343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…</a:t>
            </a:r>
          </a:p>
        </p:txBody>
      </p:sp>
      <p:sp>
        <p:nvSpPr>
          <p:cNvPr id="95" name="Freeform 94"/>
          <p:cNvSpPr/>
          <p:nvPr/>
        </p:nvSpPr>
        <p:spPr>
          <a:xfrm>
            <a:off x="9048748" y="46450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9161857" y="46450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97" name="Freeform 96"/>
          <p:cNvSpPr/>
          <p:nvPr/>
        </p:nvSpPr>
        <p:spPr>
          <a:xfrm>
            <a:off x="9274966" y="462598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9388075" y="46450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9501184" y="464503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100" name="Freeform 99"/>
          <p:cNvSpPr/>
          <p:nvPr/>
        </p:nvSpPr>
        <p:spPr>
          <a:xfrm>
            <a:off x="9614293" y="4625980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9727402" y="46355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9840511" y="463550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1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9953623" y="4616455"/>
            <a:ext cx="133352" cy="479419"/>
          </a:xfrm>
          <a:custGeom>
            <a:avLst/>
            <a:gdLst>
              <a:gd name="connsiteX0" fmla="*/ 19075 w 152531"/>
              <a:gd name="connsiteY0" fmla="*/ 0 h 590550"/>
              <a:gd name="connsiteX1" fmla="*/ 152425 w 152531"/>
              <a:gd name="connsiteY1" fmla="*/ 209550 h 590550"/>
              <a:gd name="connsiteX2" fmla="*/ 25 w 152531"/>
              <a:gd name="connsiteY2" fmla="*/ 409575 h 590550"/>
              <a:gd name="connsiteX3" fmla="*/ 142900 w 152531"/>
              <a:gd name="connsiteY3" fmla="*/ 590550 h 590550"/>
              <a:gd name="connsiteX0" fmla="*/ 19308 w 143133"/>
              <a:gd name="connsiteY0" fmla="*/ 0 h 590550"/>
              <a:gd name="connsiteX1" fmla="*/ 105735 w 143133"/>
              <a:gd name="connsiteY1" fmla="*/ 200025 h 590550"/>
              <a:gd name="connsiteX2" fmla="*/ 258 w 143133"/>
              <a:gd name="connsiteY2" fmla="*/ 409575 h 590550"/>
              <a:gd name="connsiteX3" fmla="*/ 143133 w 143133"/>
              <a:gd name="connsiteY3" fmla="*/ 590550 h 590550"/>
              <a:gd name="connsiteX0" fmla="*/ 42731 w 166556"/>
              <a:gd name="connsiteY0" fmla="*/ 0 h 590550"/>
              <a:gd name="connsiteX1" fmla="*/ 129158 w 166556"/>
              <a:gd name="connsiteY1" fmla="*/ 200025 h 590550"/>
              <a:gd name="connsiteX2" fmla="*/ 219 w 166556"/>
              <a:gd name="connsiteY2" fmla="*/ 409575 h 590550"/>
              <a:gd name="connsiteX3" fmla="*/ 166556 w 166556"/>
              <a:gd name="connsiteY3" fmla="*/ 590550 h 590550"/>
              <a:gd name="connsiteX0" fmla="*/ 42732 w 166557"/>
              <a:gd name="connsiteY0" fmla="*/ 0 h 590550"/>
              <a:gd name="connsiteX1" fmla="*/ 129159 w 166557"/>
              <a:gd name="connsiteY1" fmla="*/ 200025 h 590550"/>
              <a:gd name="connsiteX2" fmla="*/ 220 w 166557"/>
              <a:gd name="connsiteY2" fmla="*/ 409575 h 590550"/>
              <a:gd name="connsiteX3" fmla="*/ 166557 w 166557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57" h="590550">
                <a:moveTo>
                  <a:pt x="42732" y="0"/>
                </a:moveTo>
                <a:cubicBezTo>
                  <a:pt x="110994" y="70644"/>
                  <a:pt x="136244" y="131763"/>
                  <a:pt x="129159" y="200025"/>
                </a:cubicBezTo>
                <a:cubicBezTo>
                  <a:pt x="122074" y="268287"/>
                  <a:pt x="-6013" y="344488"/>
                  <a:pt x="220" y="409575"/>
                </a:cubicBezTo>
                <a:cubicBezTo>
                  <a:pt x="6453" y="474663"/>
                  <a:pt x="94326" y="531812"/>
                  <a:pt x="166557" y="590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Lucida Sans" panose="020B0602030504020204" pitchFamily="34" charset="0"/>
              <a:ea typeface="DejaVu Serif" panose="020606030506050202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400534" y="2390946"/>
            <a:ext cx="2778241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500" dirty="0">
                <a:latin typeface="Lucida Sans" panose="020B0602030504020204" pitchFamily="34" charset="0"/>
                <a:ea typeface="DejaVu Serif" panose="02060603050605020204" pitchFamily="18" charset="0"/>
              </a:rPr>
              <a:t>Register File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400921" y="1655277"/>
            <a:ext cx="1133268" cy="524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Warp scheduler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526269" y="1657350"/>
            <a:ext cx="1133268" cy="5222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Lucida Sans" panose="020B0602030504020204" pitchFamily="34" charset="0"/>
                <a:ea typeface="DejaVu Serif" panose="02060603050605020204" pitchFamily="18" charset="0"/>
              </a:rPr>
              <a:t>Warp scheduler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172442" y="5106961"/>
            <a:ext cx="8691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Lucida Sans" panose="020B0602030504020204" pitchFamily="34" charset="0"/>
                <a:ea typeface="DejaVu Serif" panose="02060603050605020204" pitchFamily="18" charset="0"/>
              </a:rPr>
              <a:t>warp n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5126035" y="2883822"/>
            <a:ext cx="2308023" cy="347672"/>
          </a:xfrm>
          <a:prstGeom prst="straightConnector1">
            <a:avLst/>
          </a:prstGeom>
          <a:ln w="19050"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111885" y="4913816"/>
            <a:ext cx="2353332" cy="279451"/>
          </a:xfrm>
          <a:prstGeom prst="straightConnector1">
            <a:avLst/>
          </a:prstGeom>
          <a:ln w="19050"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4571998" y="2344779"/>
            <a:ext cx="539887" cy="91277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776467" y="2051088"/>
            <a:ext cx="11458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 MT" panose="020B0502020104020203" pitchFamily="34" charset="0"/>
                <a:ea typeface="DejaVu Serif" panose="02060603050605020204" pitchFamily="18" charset="0"/>
              </a:rPr>
              <a:t>GPU Thread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95209" y="6429844"/>
            <a:ext cx="2743200" cy="365125"/>
          </a:xfrm>
        </p:spPr>
        <p:txBody>
          <a:bodyPr/>
          <a:lstStyle/>
          <a:p>
            <a:fld id="{E691E457-A514-48C8-8161-90D30CB84E4E}" type="slidenum">
              <a:rPr lang="en-US" sz="1700" smtClean="0">
                <a:latin typeface="Gill Sans MT" pitchFamily="34" charset="0"/>
              </a:rPr>
              <a:pPr/>
              <a:t>9</a:t>
            </a:fld>
            <a:endParaRPr lang="en-US" sz="1700" dirty="0">
              <a:latin typeface="Gill Sans MT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13895" y="1687761"/>
            <a:ext cx="360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  <a:ea typeface="DejaVu Serif" panose="02060603050605020204" pitchFamily="18" charset="0"/>
              </a:rPr>
              <a:t>Warp</a:t>
            </a:r>
            <a:r>
              <a:rPr lang="en-US" sz="2000" dirty="0">
                <a:latin typeface="Gill Sans MT" panose="020B0502020104020203" pitchFamily="34" charset="0"/>
                <a:ea typeface="DejaVu Serif" panose="02060603050605020204" pitchFamily="18" charset="0"/>
              </a:rPr>
              <a:t>: Unit of execution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8385" y="912816"/>
            <a:ext cx="31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K40: 15 Stream Multiprocessors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897908" y="382008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else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668067" y="3562619"/>
            <a:ext cx="59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a++;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631536" y="4111108"/>
            <a:ext cx="60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b++;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905924" y="3142757"/>
            <a:ext cx="133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if(condition)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083692" y="472489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endif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3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/>
      <p:bldP spid="1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6|43.4|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|18.6|1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3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24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.2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6.6|48.9|5.5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2|7.7|13.6|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0.4|7.4|16.2|6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.7|4.5|3.8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22519</TotalTime>
  <Words>3980</Words>
  <Application>Microsoft Macintosh PowerPoint</Application>
  <PresentationFormat>Widescreen</PresentationFormat>
  <Paragraphs>1233</Paragraphs>
  <Slides>69</Slides>
  <Notes>48</Notes>
  <HiddenSlides>6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5" baseType="lpstr">
      <vt:lpstr>Arial</vt:lpstr>
      <vt:lpstr>Calibri</vt:lpstr>
      <vt:lpstr>Calibri Light</vt:lpstr>
      <vt:lpstr>Courier New</vt:lpstr>
      <vt:lpstr>DejaVu Serif</vt:lpstr>
      <vt:lpstr>Gill Sans MT</vt:lpstr>
      <vt:lpstr>Gotham Black</vt:lpstr>
      <vt:lpstr>Lato</vt:lpstr>
      <vt:lpstr>Lucida Sans</vt:lpstr>
      <vt:lpstr>Pacifico</vt:lpstr>
      <vt:lpstr>Playfair Display</vt:lpstr>
      <vt:lpstr>Playfair Display Black</vt:lpstr>
      <vt:lpstr>Playfair Display SC</vt:lpstr>
      <vt:lpstr>Playfair Display SC Black</vt:lpstr>
      <vt:lpstr>Wingdings</vt:lpstr>
      <vt:lpstr>Office Theme</vt:lpstr>
      <vt:lpstr>GPU-Acceleration of In-Memory Data Analytics </vt:lpstr>
      <vt:lpstr>GPUs for Social Media Analytics</vt:lpstr>
      <vt:lpstr>More GPU Data Analytics Use-Cases</vt:lpstr>
      <vt:lpstr>Interesting GPU Facts</vt:lpstr>
      <vt:lpstr>Interesting GPU Facts</vt:lpstr>
      <vt:lpstr>Challenges for GPU Databases</vt:lpstr>
      <vt:lpstr>Thesis Contribution </vt:lpstr>
      <vt:lpstr>CPU-GPU Analogies</vt:lpstr>
      <vt:lpstr>GPU Architecture</vt:lpstr>
      <vt:lpstr>Thesis Contribution </vt:lpstr>
      <vt:lpstr>Text Query Applications</vt:lpstr>
      <vt:lpstr>Optimization</vt:lpstr>
      <vt:lpstr>GPU Limiting factor: Thread Divergence</vt:lpstr>
      <vt:lpstr>GPU Limiting factor: Cache Pressure</vt:lpstr>
      <vt:lpstr>GPU Limiting factor: Boundary Overhead</vt:lpstr>
      <vt:lpstr>Adapt Memory Layout: Pivoting Strings</vt:lpstr>
      <vt:lpstr>PowerPoint Presentation</vt:lpstr>
      <vt:lpstr>Background: How to Search Text Fast? </vt:lpstr>
      <vt:lpstr>PowerPoint Presentation</vt:lpstr>
      <vt:lpstr>GPU vs. CPU Holistic Comparison</vt:lpstr>
      <vt:lpstr>PowerPoint Presentation</vt:lpstr>
      <vt:lpstr>Thesis Contribution </vt:lpstr>
      <vt:lpstr>Optimization</vt:lpstr>
      <vt:lpstr>Why Use Compression?</vt:lpstr>
      <vt:lpstr>Background: LZ77 Compression</vt:lpstr>
      <vt:lpstr>LZSS Decompression</vt:lpstr>
      <vt:lpstr>How to Parallelize Decompression?</vt:lpstr>
      <vt:lpstr>GPU LZ77 Decompression</vt:lpstr>
      <vt:lpstr>GPU LZ77 Decompression</vt:lpstr>
      <vt:lpstr>GPU LZ77 Decompression</vt:lpstr>
      <vt:lpstr>GPU LZ77 Decompression</vt:lpstr>
      <vt:lpstr>How to Handle Thread Dependencies?</vt:lpstr>
      <vt:lpstr>Decompression Skyline</vt:lpstr>
      <vt:lpstr>Thesis Contribution </vt:lpstr>
      <vt:lpstr>Optimization</vt:lpstr>
      <vt:lpstr>Conjunctive Select Conditions (on the GPU)</vt:lpstr>
      <vt:lpstr>PowerPoint Presentation</vt:lpstr>
      <vt:lpstr>Thesis Contribution </vt:lpstr>
      <vt:lpstr>Optimization</vt:lpstr>
      <vt:lpstr>Example: Shared memory access </vt:lpstr>
      <vt:lpstr>How Can We Use Shared Memory?</vt:lpstr>
      <vt:lpstr>How to reduce bank conflicts?</vt:lpstr>
      <vt:lpstr>How to reduce bank conflicts?</vt:lpstr>
      <vt:lpstr>Conclusions on Bank Optimization</vt:lpstr>
      <vt:lpstr>Open Challenges</vt:lpstr>
      <vt:lpstr>Thesis Contribution </vt:lpstr>
      <vt:lpstr>Thank you!</vt:lpstr>
      <vt:lpstr>Thesis Contribution </vt:lpstr>
      <vt:lpstr>Back-up Slides</vt:lpstr>
      <vt:lpstr>Publications</vt:lpstr>
      <vt:lpstr>Why GPUs?</vt:lpstr>
      <vt:lpstr>Reduce Memory Divergence (A)</vt:lpstr>
      <vt:lpstr>CPU String Matching Bandwidth</vt:lpstr>
      <vt:lpstr>Example:  Abort early regex matches/failures</vt:lpstr>
      <vt:lpstr>Matching Performance of URL Regex</vt:lpstr>
      <vt:lpstr>Earlier Work</vt:lpstr>
      <vt:lpstr>String Matching: Why not indexes?</vt:lpstr>
      <vt:lpstr>String Matching: L2 Profiling results </vt:lpstr>
      <vt:lpstr>Background: How to Search Text Fast? (A)</vt:lpstr>
      <vt:lpstr>Background: How to Search Text Fast? (B)</vt:lpstr>
      <vt:lpstr>GPU vs CPU Performance</vt:lpstr>
      <vt:lpstr>Our approach: Reduce Thread Divergence</vt:lpstr>
      <vt:lpstr>Overhead of Gompresso</vt:lpstr>
      <vt:lpstr>Results of Gompresso for other files</vt:lpstr>
      <vt:lpstr>DBMS History </vt:lpstr>
      <vt:lpstr>Reduce memory divergence (B)</vt:lpstr>
      <vt:lpstr>Compression Trade-offs</vt:lpstr>
      <vt:lpstr>GPU Query Execution</vt:lpstr>
      <vt:lpstr>String Matching Taxonomy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GPU-Acceleration of In-memory Analytics</dc:title>
  <dc:creator>Evangelia Sitaridi</dc:creator>
  <cp:lastModifiedBy>Microsoft Office User</cp:lastModifiedBy>
  <cp:revision>397</cp:revision>
  <dcterms:created xsi:type="dcterms:W3CDTF">2016-04-22T04:16:12Z</dcterms:created>
  <dcterms:modified xsi:type="dcterms:W3CDTF">2016-08-21T01:26:12Z</dcterms:modified>
</cp:coreProperties>
</file>