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7.xml" ContentType="application/vnd.openxmlformats-officedocument.presentationml.tags+xml"/>
  <Override PartName="/ppt/notesSlides/notesSlide37.xml" ContentType="application/vnd.openxmlformats-officedocument.presentationml.notesSlide+xml"/>
  <Override PartName="/ppt/tags/tag8.xml" ContentType="application/vnd.openxmlformats-officedocument.presentationml.tags+xml"/>
  <Override PartName="/ppt/notesSlides/notesSlide38.xml" ContentType="application/vnd.openxmlformats-officedocument.presentationml.notesSlide+xml"/>
  <Override PartName="/ppt/tags/tag9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11.xml" ContentType="application/vnd.openxmlformats-officedocument.presentationml.tags+xml"/>
  <Override PartName="/ppt/notesSlides/notesSlide48.xml" ContentType="application/vnd.openxmlformats-officedocument.presentationml.notesSlide+xml"/>
  <Override PartName="/ppt/tags/tag12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13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14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5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2"/>
  </p:notesMasterIdLst>
  <p:sldIdLst>
    <p:sldId id="348" r:id="rId2"/>
    <p:sldId id="315" r:id="rId3"/>
    <p:sldId id="343" r:id="rId4"/>
    <p:sldId id="271" r:id="rId5"/>
    <p:sldId id="276" r:id="rId6"/>
    <p:sldId id="277" r:id="rId7"/>
    <p:sldId id="314" r:id="rId8"/>
    <p:sldId id="272" r:id="rId9"/>
    <p:sldId id="278" r:id="rId10"/>
    <p:sldId id="387" r:id="rId11"/>
    <p:sldId id="274" r:id="rId12"/>
    <p:sldId id="261" r:id="rId13"/>
    <p:sldId id="282" r:id="rId14"/>
    <p:sldId id="341" r:id="rId15"/>
    <p:sldId id="308" r:id="rId16"/>
    <p:sldId id="342" r:id="rId17"/>
    <p:sldId id="361" r:id="rId18"/>
    <p:sldId id="367" r:id="rId19"/>
    <p:sldId id="391" r:id="rId20"/>
    <p:sldId id="345" r:id="rId21"/>
    <p:sldId id="354" r:id="rId22"/>
    <p:sldId id="350" r:id="rId23"/>
    <p:sldId id="372" r:id="rId24"/>
    <p:sldId id="375" r:id="rId25"/>
    <p:sldId id="373" r:id="rId26"/>
    <p:sldId id="374" r:id="rId27"/>
    <p:sldId id="389" r:id="rId28"/>
    <p:sldId id="279" r:id="rId29"/>
    <p:sldId id="355" r:id="rId30"/>
    <p:sldId id="397" r:id="rId31"/>
    <p:sldId id="293" r:id="rId32"/>
    <p:sldId id="294" r:id="rId33"/>
    <p:sldId id="295" r:id="rId34"/>
    <p:sldId id="360" r:id="rId35"/>
    <p:sldId id="280" r:id="rId36"/>
    <p:sldId id="313" r:id="rId37"/>
    <p:sldId id="306" r:id="rId38"/>
    <p:sldId id="316" r:id="rId39"/>
    <p:sldId id="317" r:id="rId40"/>
    <p:sldId id="356" r:id="rId41"/>
    <p:sldId id="399" r:id="rId42"/>
    <p:sldId id="320" r:id="rId43"/>
    <p:sldId id="321" r:id="rId44"/>
    <p:sldId id="339" r:id="rId45"/>
    <p:sldId id="358" r:id="rId46"/>
    <p:sldId id="359" r:id="rId47"/>
    <p:sldId id="388" r:id="rId48"/>
    <p:sldId id="281" r:id="rId49"/>
    <p:sldId id="349" r:id="rId50"/>
    <p:sldId id="325" r:id="rId51"/>
    <p:sldId id="326" r:id="rId52"/>
    <p:sldId id="327" r:id="rId53"/>
    <p:sldId id="400" r:id="rId54"/>
    <p:sldId id="406" r:id="rId55"/>
    <p:sldId id="328" r:id="rId56"/>
    <p:sldId id="331" r:id="rId57"/>
    <p:sldId id="332" r:id="rId58"/>
    <p:sldId id="370" r:id="rId59"/>
    <p:sldId id="291" r:id="rId60"/>
    <p:sldId id="334" r:id="rId61"/>
    <p:sldId id="283" r:id="rId62"/>
    <p:sldId id="404" r:id="rId63"/>
    <p:sldId id="407" r:id="rId64"/>
    <p:sldId id="398" r:id="rId65"/>
    <p:sldId id="303" r:id="rId66"/>
    <p:sldId id="257" r:id="rId67"/>
    <p:sldId id="275" r:id="rId68"/>
    <p:sldId id="344" r:id="rId69"/>
    <p:sldId id="378" r:id="rId70"/>
    <p:sldId id="408" r:id="rId71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blem statement" id="{3C39C984-F346-D54E-9AE4-5153624FFA53}">
          <p14:sldIdLst>
            <p14:sldId id="348"/>
            <p14:sldId id="315"/>
            <p14:sldId id="343"/>
            <p14:sldId id="271"/>
            <p14:sldId id="276"/>
            <p14:sldId id="277"/>
            <p14:sldId id="314"/>
            <p14:sldId id="272"/>
            <p14:sldId id="278"/>
            <p14:sldId id="387"/>
            <p14:sldId id="274"/>
          </p14:sldIdLst>
        </p14:section>
        <p14:section name="p-compass" id="{F4198A20-78D1-7947-AE0E-F804E72A3D44}">
          <p14:sldIdLst>
            <p14:sldId id="261"/>
            <p14:sldId id="282"/>
            <p14:sldId id="341"/>
            <p14:sldId id="308"/>
            <p14:sldId id="342"/>
            <p14:sldId id="361"/>
            <p14:sldId id="367"/>
            <p14:sldId id="391"/>
            <p14:sldId id="345"/>
            <p14:sldId id="354"/>
            <p14:sldId id="350"/>
            <p14:sldId id="372"/>
            <p14:sldId id="375"/>
            <p14:sldId id="373"/>
            <p14:sldId id="374"/>
            <p14:sldId id="389"/>
          </p14:sldIdLst>
        </p14:section>
        <p14:section name="related work" id="{A5D5E986-9048-9D42-A5D3-DBDBC37BCA02}">
          <p14:sldIdLst>
            <p14:sldId id="279"/>
            <p14:sldId id="355"/>
            <p14:sldId id="397"/>
            <p14:sldId id="293"/>
            <p14:sldId id="294"/>
            <p14:sldId id="295"/>
            <p14:sldId id="360"/>
          </p14:sldIdLst>
        </p14:section>
        <p14:section name="prototype + field experience" id="{E38B855E-3F9A-6F4C-910C-ACEA3FB34B96}">
          <p14:sldIdLst>
            <p14:sldId id="280"/>
            <p14:sldId id="313"/>
            <p14:sldId id="306"/>
            <p14:sldId id="316"/>
            <p14:sldId id="317"/>
            <p14:sldId id="356"/>
            <p14:sldId id="399"/>
            <p14:sldId id="320"/>
            <p14:sldId id="321"/>
            <p14:sldId id="339"/>
            <p14:sldId id="358"/>
            <p14:sldId id="359"/>
            <p14:sldId id="388"/>
          </p14:sldIdLst>
        </p14:section>
        <p14:section name="user study" id="{09EF2276-E539-2248-8467-0597540397FA}">
          <p14:sldIdLst>
            <p14:sldId id="281"/>
            <p14:sldId id="349"/>
            <p14:sldId id="325"/>
            <p14:sldId id="326"/>
            <p14:sldId id="327"/>
            <p14:sldId id="400"/>
            <p14:sldId id="406"/>
            <p14:sldId id="328"/>
            <p14:sldId id="331"/>
            <p14:sldId id="332"/>
            <p14:sldId id="370"/>
            <p14:sldId id="291"/>
            <p14:sldId id="334"/>
          </p14:sldIdLst>
        </p14:section>
        <p14:section name="results" id="{328C27B5-0C18-6241-B452-643F576D6BB2}">
          <p14:sldIdLst>
            <p14:sldId id="283"/>
            <p14:sldId id="404"/>
            <p14:sldId id="407"/>
            <p14:sldId id="398"/>
            <p14:sldId id="303"/>
          </p14:sldIdLst>
        </p14:section>
        <p14:section name="conclusion" id="{38FC5FED-310D-5940-8E8D-FBF06B8CF4F6}">
          <p14:sldIdLst>
            <p14:sldId id="257"/>
            <p14:sldId id="275"/>
            <p14:sldId id="344"/>
            <p14:sldId id="378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8" pos="7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94"/>
    <p:restoredTop sz="72927"/>
  </p:normalViewPr>
  <p:slideViewPr>
    <p:cSldViewPr snapToGrid="0" snapToObjects="1">
      <p:cViewPr varScale="1">
        <p:scale>
          <a:sx n="72" d="100"/>
          <a:sy n="72" d="100"/>
        </p:scale>
        <p:origin x="1560" y="192"/>
      </p:cViewPr>
      <p:guideLst>
        <p:guide/>
        <p:guide orient="horz"/>
        <p:guide pos="76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1728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ED31E-7765-EB48-8972-7275224A34C6}" type="datetimeFigureOut">
              <a:rPr lang="en-US" smtClean="0"/>
              <a:t>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2A20C-1956-EE49-85EF-D78F486E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6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29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5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2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11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3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3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93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2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67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35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3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7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5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76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74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92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4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5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36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89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56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0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4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72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00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10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88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3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43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86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3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912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196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456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586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00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731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9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073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57E15-3E4E-EC42-B50B-3F1A0705E7F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2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57E15-3E4E-EC42-B50B-3F1A0705E7F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9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57E15-3E4E-EC42-B50B-3F1A0705E7F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341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71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3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401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481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68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70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0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481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379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591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347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886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41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486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28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44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4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A20C-1956-EE49-85EF-D78F486E21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5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6377-A78E-2A4C-866B-A729CCFBA19C}" type="datetime1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3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3907-0059-3B45-84E4-A671A8AE167F}" type="datetime1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E041-D2F0-294D-8797-D37930192713}" type="datetime1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2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02B1-46DF-7848-8036-715C06B7913A}" type="datetime1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7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B80A-6BA2-CF4D-A323-79898BCC2E5A}" type="datetime1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9286-2C78-E342-87CA-A1A33ED1AB82}" type="datetime1">
              <a:rPr lang="en-US" smtClean="0"/>
              <a:t>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7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3D35-8C87-8245-BB2F-B2DE955CA98F}" type="datetime1">
              <a:rPr lang="en-US" smtClean="0"/>
              <a:t>1/21/18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4F345-17D8-634D-9BC5-66ECBB345CBE}" type="datetime1">
              <a:rPr lang="en-US" smtClean="0"/>
              <a:t>1/21/18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918D-97DE-BC48-9AFE-D75D016AD750}" type="datetime1">
              <a:rPr lang="en-US" smtClean="0"/>
              <a:t>1/21/18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8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E4BB-69DA-DB40-B004-6C7CF128211D}" type="datetime1">
              <a:rPr lang="en-US" smtClean="0"/>
              <a:t>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0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BEEB-9B75-8E4F-89C4-D4FCE96923E1}" type="datetime1">
              <a:rPr lang="en-US" smtClean="0"/>
              <a:t>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D61B1-1DCE-DA40-8285-61CBE6F19C58}" type="datetime1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43579-DA04-E04B-9BFC-B32772D7F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9.png"/><Relationship Id="rId3" Type="http://schemas.openxmlformats.org/officeDocument/2006/relationships/image" Target="../media/image34.tiff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6.tiff"/><Relationship Id="rId10" Type="http://schemas.openxmlformats.org/officeDocument/2006/relationships/image" Target="../media/image44.png"/><Relationship Id="rId4" Type="http://schemas.openxmlformats.org/officeDocument/2006/relationships/image" Target="../media/image35.tiff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10" Type="http://schemas.openxmlformats.org/officeDocument/2006/relationships/image" Target="../media/image39.png"/><Relationship Id="rId4" Type="http://schemas.openxmlformats.org/officeDocument/2006/relationships/image" Target="../media/image48.tiff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6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5" Type="http://schemas.openxmlformats.org/officeDocument/2006/relationships/image" Target="../media/image68.pn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7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16614"/>
            <a:ext cx="12192000" cy="325210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+mj-lt"/>
                <a:ea typeface="Arial" charset="0"/>
                <a:cs typeface="Arial" charset="0"/>
              </a:rPr>
              <a:t>personalized compass</a:t>
            </a:r>
          </a:p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a compact visualization for direction and location</a:t>
            </a:r>
            <a:br>
              <a:rPr lang="en-US" sz="3733" dirty="0">
                <a:latin typeface="Arial" charset="0"/>
                <a:ea typeface="Arial" charset="0"/>
                <a:cs typeface="Arial" charset="0"/>
              </a:rPr>
            </a:br>
            <a:br>
              <a:rPr lang="en-US" sz="3733" dirty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Daniel Miau, Steven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Feiner</a:t>
            </a:r>
            <a:br>
              <a:rPr lang="en-US" sz="3200" dirty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Columbia University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"/>
    </mc:Choice>
    <mc:Fallback xmlns="">
      <p:transition spd="slow" advTm="5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052" y="0"/>
            <a:ext cx="38556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310" y="2628900"/>
            <a:ext cx="3784600" cy="16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0052" y="649704"/>
            <a:ext cx="1477210" cy="55345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8337" y="1203157"/>
            <a:ext cx="5704973" cy="302594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67262" y="649704"/>
            <a:ext cx="8120648" cy="197919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6"/>
    </mc:Choice>
    <mc:Fallback xmlns="">
      <p:transition spd="slow" advTm="728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1041" y="3566100"/>
            <a:ext cx="51997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context switches</a:t>
            </a:r>
            <a:r>
              <a:rPr lang="en-US" sz="4800"/>
              <a:t>, </a:t>
            </a:r>
            <a:br>
              <a:rPr lang="en-US" sz="4800"/>
            </a:br>
            <a:r>
              <a:rPr lang="en-US" sz="4800">
                <a:solidFill>
                  <a:schemeClr val="accent2"/>
                </a:solidFill>
              </a:rPr>
              <a:t>interactions</a:t>
            </a:r>
            <a:r>
              <a:rPr lang="en-US" sz="4800"/>
              <a:t>, </a:t>
            </a:r>
            <a:br>
              <a:rPr lang="en-US" sz="4800"/>
            </a:br>
            <a:r>
              <a:rPr lang="en-US" sz="4800">
                <a:solidFill>
                  <a:schemeClr val="accent2"/>
                </a:solidFill>
              </a:rPr>
              <a:t>and</a:t>
            </a:r>
            <a:r>
              <a:rPr lang="en-US" sz="4800"/>
              <a:t> </a:t>
            </a:r>
            <a:r>
              <a:rPr lang="en-US" sz="4800" dirty="0">
                <a:solidFill>
                  <a:schemeClr val="accent2"/>
                </a:solidFill>
              </a:rPr>
              <a:t>tons of data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706914" y="3306462"/>
            <a:ext cx="39485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/>
              <a:t>need?</a:t>
            </a:r>
            <a:r>
              <a:rPr lang="en-US" sz="9600" dirty="0">
                <a:solidFill>
                  <a:schemeClr val="accent2"/>
                </a:solidFill>
              </a:rPr>
              <a:t> </a:t>
            </a:r>
            <a:endParaRPr lang="en-US" sz="9600" dirty="0"/>
          </a:p>
        </p:txBody>
      </p:sp>
      <p:sp>
        <p:nvSpPr>
          <p:cNvPr id="6" name="Rectangle 5"/>
          <p:cNvSpPr/>
          <p:nvPr/>
        </p:nvSpPr>
        <p:spPr>
          <a:xfrm>
            <a:off x="1187815" y="822153"/>
            <a:ext cx="34676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/>
              <a:t>want:</a:t>
            </a:r>
            <a:r>
              <a:rPr lang="en-US" sz="9600" dirty="0">
                <a:solidFill>
                  <a:schemeClr val="accent2"/>
                </a:solidFill>
              </a:rPr>
              <a:t> </a:t>
            </a:r>
            <a:endParaRPr lang="en-US" sz="9600" dirty="0"/>
          </a:p>
        </p:txBody>
      </p:sp>
      <p:sp>
        <p:nvSpPr>
          <p:cNvPr id="5" name="Rectangle 4"/>
          <p:cNvSpPr/>
          <p:nvPr/>
        </p:nvSpPr>
        <p:spPr>
          <a:xfrm>
            <a:off x="4491679" y="1117085"/>
            <a:ext cx="4928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~</a:t>
            </a:r>
            <a:r>
              <a:rPr lang="en-US" sz="4800" dirty="0"/>
              <a:t>location(x)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336" y="1840601"/>
            <a:ext cx="5138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e.g., in relation to </a:t>
            </a:r>
            <a:r>
              <a:rPr lang="en-US" sz="3600"/>
              <a:t>some </a:t>
            </a:r>
            <a:br>
              <a:rPr lang="en-US" sz="3600"/>
            </a:br>
            <a:r>
              <a:rPr lang="en-US" sz="3600"/>
              <a:t>        reference </a:t>
            </a:r>
            <a:r>
              <a:rPr lang="en-US" sz="3600" dirty="0"/>
              <a:t>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7"/>
    </mc:Choice>
    <mc:Fallback xmlns="">
      <p:transition spd="slow" advTm="2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personalized</a:t>
            </a:r>
            <a:br>
              <a:rPr lang="en-US" sz="10666" dirty="0">
                <a:ea typeface="Myriad Pro" charset="0"/>
                <a:cs typeface="Myriad Pro" charset="0"/>
              </a:rPr>
            </a:br>
            <a:r>
              <a:rPr lang="en-US" sz="10666" dirty="0">
                <a:ea typeface="Myriad Pro" charset="0"/>
                <a:cs typeface="Myriad Pro" charset="0"/>
              </a:rPr>
              <a:t>compass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794" y="4868446"/>
            <a:ext cx="3546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(p-compass)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6"/>
    </mc:Choice>
    <mc:Fallback xmlns="">
      <p:transition spd="slow" advTm="836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489903" y="3044580"/>
            <a:ext cx="454423" cy="454423"/>
            <a:chOff x="5473521" y="1777285"/>
            <a:chExt cx="1828800" cy="1828800"/>
          </a:xfrm>
        </p:grpSpPr>
        <p:sp>
          <p:nvSpPr>
            <p:cNvPr id="4" name="Oval 3"/>
            <p:cNvSpPr/>
            <p:nvPr/>
          </p:nvSpPr>
          <p:spPr>
            <a:xfrm>
              <a:off x="5473521" y="1777285"/>
              <a:ext cx="1828800" cy="1828800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" name="Triangle 5"/>
            <p:cNvSpPr/>
            <p:nvPr/>
          </p:nvSpPr>
          <p:spPr>
            <a:xfrm>
              <a:off x="6101285" y="1827191"/>
              <a:ext cx="573271" cy="87737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riangle 6"/>
            <p:cNvSpPr/>
            <p:nvPr/>
          </p:nvSpPr>
          <p:spPr>
            <a:xfrm rot="10800000">
              <a:off x="6101285" y="2707784"/>
              <a:ext cx="573271" cy="877373"/>
            </a:xfrm>
            <a:prstGeom prst="triangl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7062287" y="2579549"/>
            <a:ext cx="998293" cy="58643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98607" y="1929054"/>
            <a:ext cx="30570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latin typeface="+mj-lt"/>
              </a:rPr>
              <a:t>compass</a:t>
            </a:r>
            <a:endParaRPr lang="en-US" sz="5333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"/>
    </mc:Choice>
    <mc:Fallback xmlns="">
      <p:transition spd="slow" advTm="422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36989" y="914400"/>
            <a:ext cx="4280892" cy="4280892"/>
            <a:chOff x="5473521" y="1777285"/>
            <a:chExt cx="1828800" cy="1828800"/>
          </a:xfrm>
        </p:grpSpPr>
        <p:sp>
          <p:nvSpPr>
            <p:cNvPr id="3" name="Oval 2"/>
            <p:cNvSpPr/>
            <p:nvPr/>
          </p:nvSpPr>
          <p:spPr>
            <a:xfrm>
              <a:off x="5473521" y="1777285"/>
              <a:ext cx="1828800" cy="1828800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" name="Triangle 5"/>
            <p:cNvSpPr/>
            <p:nvPr/>
          </p:nvSpPr>
          <p:spPr>
            <a:xfrm>
              <a:off x="6101285" y="1827191"/>
              <a:ext cx="573271" cy="87737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riangle 6"/>
            <p:cNvSpPr/>
            <p:nvPr/>
          </p:nvSpPr>
          <p:spPr>
            <a:xfrm rot="10800000">
              <a:off x="6101285" y="2707784"/>
              <a:ext cx="573271" cy="877373"/>
            </a:xfrm>
            <a:prstGeom prst="triangl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3331" y="5668269"/>
            <a:ext cx="3198565" cy="1269009"/>
          </a:xfrm>
          <a:noFill/>
        </p:spPr>
        <p:txBody>
          <a:bodyPr>
            <a:noAutofit/>
          </a:bodyPr>
          <a:lstStyle/>
          <a:p>
            <a:r>
              <a:rPr lang="is-IS" sz="6400" dirty="0">
                <a:ea typeface="Myriad Pro" charset="0"/>
                <a:cs typeface="Myriad Pro" charset="0"/>
              </a:rPr>
              <a:t>helpful?</a:t>
            </a:r>
            <a:endParaRPr lang="en-US" sz="6400" dirty="0">
              <a:ea typeface="Myriad Pro" charset="0"/>
              <a:cs typeface="Myriad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"/>
    </mc:Choice>
    <mc:Fallback xmlns="">
      <p:transition spd="slow" advTm="57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5319905"/>
            <a:ext cx="9713088" cy="60177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ea typeface="Myriad Pro" charset="0"/>
                <a:cs typeface="Myriad Pro" charset="0"/>
              </a:rPr>
              <a:t>add </a:t>
            </a:r>
            <a:r>
              <a:rPr lang="en-US" sz="4800">
                <a:ea typeface="Myriad Pro" charset="0"/>
                <a:cs typeface="Myriad Pro" charset="0"/>
              </a:rPr>
              <a:t>needles for </a:t>
            </a:r>
            <a:r>
              <a:rPr lang="en-US" sz="4800" dirty="0">
                <a:ea typeface="Myriad Pro" charset="0"/>
                <a:cs typeface="Myriad Pro" charset="0"/>
              </a:rPr>
              <a:t>“landmark” cities</a:t>
            </a:r>
            <a:r>
              <a:rPr lang="is-IS" sz="4800" dirty="0">
                <a:ea typeface="Myriad Pro" charset="0"/>
                <a:cs typeface="Myriad Pro" charset="0"/>
              </a:rPr>
              <a:t>…</a:t>
            </a:r>
            <a:endParaRPr lang="en-US" sz="4800" dirty="0">
              <a:ea typeface="Myriad Pro" charset="0"/>
              <a:cs typeface="Myriad Pro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2433" y="-18288"/>
            <a:ext cx="10637764" cy="5209929"/>
            <a:chOff x="212433" y="-18288"/>
            <a:chExt cx="10637764" cy="5209929"/>
          </a:xfrm>
        </p:grpSpPr>
        <p:sp>
          <p:nvSpPr>
            <p:cNvPr id="20" name="Oval 19"/>
            <p:cNvSpPr/>
            <p:nvPr/>
          </p:nvSpPr>
          <p:spPr>
            <a:xfrm>
              <a:off x="3936989" y="910749"/>
              <a:ext cx="4280892" cy="428089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6" name="Triangle 25"/>
            <p:cNvSpPr/>
            <p:nvPr/>
          </p:nvSpPr>
          <p:spPr>
            <a:xfrm>
              <a:off x="5978590" y="358718"/>
              <a:ext cx="126551" cy="2732991"/>
            </a:xfrm>
            <a:prstGeom prst="triangl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087519" y="2281604"/>
              <a:ext cx="4091442" cy="2146154"/>
              <a:chOff x="5512761" y="2359847"/>
              <a:chExt cx="1777277" cy="894744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5512761" y="2359847"/>
                <a:ext cx="856508" cy="330605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5667835" y="2690452"/>
                <a:ext cx="696778" cy="564139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369269" y="2690452"/>
                <a:ext cx="920769" cy="150462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5817168" y="2853735"/>
              <a:ext cx="453361" cy="453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07618" y="-18288"/>
              <a:ext cx="6114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81964" y="1735768"/>
              <a:ext cx="22145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Seattle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168" y="3009448"/>
              <a:ext cx="2676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Chicago</a:t>
              </a:r>
              <a:endParaRPr lang="en-US" sz="3733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2433" y="3917119"/>
              <a:ext cx="4228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San Francisco</a:t>
              </a:r>
            </a:p>
          </p:txBody>
        </p:sp>
      </p:grpSp>
      <p:sp>
        <p:nvSpPr>
          <p:cNvPr id="2" name="Freeform 1"/>
          <p:cNvSpPr/>
          <p:nvPr/>
        </p:nvSpPr>
        <p:spPr>
          <a:xfrm>
            <a:off x="6248482" y="1529988"/>
            <a:ext cx="2455251" cy="1323747"/>
          </a:xfrm>
          <a:custGeom>
            <a:avLst/>
            <a:gdLst>
              <a:gd name="connsiteX0" fmla="*/ 0 w 1828800"/>
              <a:gd name="connsiteY0" fmla="*/ 880534 h 880534"/>
              <a:gd name="connsiteX1" fmla="*/ 321734 w 1828800"/>
              <a:gd name="connsiteY1" fmla="*/ 558800 h 880534"/>
              <a:gd name="connsiteX2" fmla="*/ 1100667 w 1828800"/>
              <a:gd name="connsiteY2" fmla="*/ 609600 h 880534"/>
              <a:gd name="connsiteX3" fmla="*/ 1828800 w 1828800"/>
              <a:gd name="connsiteY3" fmla="*/ 0 h 88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880534">
                <a:moveTo>
                  <a:pt x="0" y="880534"/>
                </a:moveTo>
                <a:cubicBezTo>
                  <a:pt x="69145" y="742245"/>
                  <a:pt x="138290" y="603956"/>
                  <a:pt x="321734" y="558800"/>
                </a:cubicBezTo>
                <a:cubicBezTo>
                  <a:pt x="505179" y="513644"/>
                  <a:pt x="849489" y="702733"/>
                  <a:pt x="1100667" y="609600"/>
                </a:cubicBezTo>
                <a:cubicBezTo>
                  <a:pt x="1351845" y="516467"/>
                  <a:pt x="1690511" y="118533"/>
                  <a:pt x="182880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310585" y="774110"/>
            <a:ext cx="3578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reference point</a:t>
            </a:r>
          </a:p>
          <a:p>
            <a:pPr algn="ctr"/>
            <a:r>
              <a:rPr lang="en-US" sz="3600" dirty="0"/>
              <a:t>(Yellowstone)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1"/>
    </mc:Choice>
    <mc:Fallback xmlns="">
      <p:transition spd="slow" advTm="2016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-5155" y="6150500"/>
            <a:ext cx="7884288" cy="58274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ea typeface="Myriad Pro" charset="0"/>
                <a:cs typeface="Myriad Pro" charset="0"/>
              </a:rPr>
              <a:t>and scale them by distance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2433" y="-18288"/>
            <a:ext cx="10637764" cy="5209929"/>
            <a:chOff x="212433" y="-711311"/>
            <a:chExt cx="10637764" cy="5209929"/>
          </a:xfrm>
        </p:grpSpPr>
        <p:sp>
          <p:nvSpPr>
            <p:cNvPr id="16" name="Oval 15"/>
            <p:cNvSpPr/>
            <p:nvPr/>
          </p:nvSpPr>
          <p:spPr>
            <a:xfrm>
              <a:off x="3936989" y="217726"/>
              <a:ext cx="4280892" cy="428089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Triangle 23"/>
            <p:cNvSpPr/>
            <p:nvPr/>
          </p:nvSpPr>
          <p:spPr>
            <a:xfrm>
              <a:off x="5978590" y="-334305"/>
              <a:ext cx="126551" cy="2732991"/>
            </a:xfrm>
            <a:prstGeom prst="triangl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985394" y="1949689"/>
              <a:ext cx="3193564" cy="1328763"/>
              <a:chOff x="5902789" y="2510395"/>
              <a:chExt cx="1387249" cy="553969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5902789" y="2510395"/>
                <a:ext cx="466480" cy="180057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902789" y="2690452"/>
                <a:ext cx="461825" cy="373912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369269" y="2690452"/>
                <a:ext cx="920769" cy="150462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5817168" y="2160712"/>
              <a:ext cx="453361" cy="453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07618" y="-711311"/>
              <a:ext cx="6114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81964" y="1042745"/>
              <a:ext cx="22145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Seattle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74168" y="2316425"/>
              <a:ext cx="2676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Chicago</a:t>
              </a:r>
              <a:endParaRPr lang="en-US" sz="3733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433" y="3224096"/>
              <a:ext cx="4228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San Francisco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5319905"/>
            <a:ext cx="9713088" cy="60177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ea typeface="Myriad Pro" charset="0"/>
                <a:cs typeface="Myriad Pro" charset="0"/>
              </a:rPr>
              <a:t>add needles for “landmark” cities</a:t>
            </a:r>
            <a:r>
              <a:rPr lang="is-IS" sz="4800" dirty="0">
                <a:ea typeface="Myriad Pro" charset="0"/>
                <a:cs typeface="Myriad Pro" charset="0"/>
              </a:rPr>
              <a:t>…</a:t>
            </a:r>
            <a:endParaRPr lang="en-US" sz="4800" dirty="0">
              <a:ea typeface="Myriad Pro" charset="0"/>
              <a:cs typeface="Myriad Pro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16</a:t>
            </a:fld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248482" y="1529988"/>
            <a:ext cx="2455251" cy="1323747"/>
          </a:xfrm>
          <a:custGeom>
            <a:avLst/>
            <a:gdLst>
              <a:gd name="connsiteX0" fmla="*/ 0 w 1828800"/>
              <a:gd name="connsiteY0" fmla="*/ 880534 h 880534"/>
              <a:gd name="connsiteX1" fmla="*/ 321734 w 1828800"/>
              <a:gd name="connsiteY1" fmla="*/ 558800 h 880534"/>
              <a:gd name="connsiteX2" fmla="*/ 1100667 w 1828800"/>
              <a:gd name="connsiteY2" fmla="*/ 609600 h 880534"/>
              <a:gd name="connsiteX3" fmla="*/ 1828800 w 1828800"/>
              <a:gd name="connsiteY3" fmla="*/ 0 h 88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880534">
                <a:moveTo>
                  <a:pt x="0" y="880534"/>
                </a:moveTo>
                <a:cubicBezTo>
                  <a:pt x="69145" y="742245"/>
                  <a:pt x="138290" y="603956"/>
                  <a:pt x="321734" y="558800"/>
                </a:cubicBezTo>
                <a:cubicBezTo>
                  <a:pt x="505179" y="513644"/>
                  <a:pt x="849489" y="702733"/>
                  <a:pt x="1100667" y="609600"/>
                </a:cubicBezTo>
                <a:cubicBezTo>
                  <a:pt x="1351845" y="516467"/>
                  <a:pt x="1690511" y="118533"/>
                  <a:pt x="182880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10585" y="774110"/>
            <a:ext cx="3578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reference point</a:t>
            </a:r>
          </a:p>
          <a:p>
            <a:pPr algn="ctr"/>
            <a:r>
              <a:rPr lang="en-US" sz="3600" dirty="0"/>
              <a:t>(Yellowstone)</a:t>
            </a:r>
          </a:p>
        </p:txBody>
      </p:sp>
    </p:spTree>
    <p:extLst>
      <p:ext uri="{BB962C8B-B14F-4D97-AF65-F5344CB8AC3E}">
        <p14:creationId xmlns:p14="http://schemas.microsoft.com/office/powerpoint/2010/main" val="1808343112"/>
      </p:ext>
    </p:extLst>
  </p:cSld>
  <p:clrMapOvr>
    <a:masterClrMapping/>
  </p:clrMapOvr>
  <p:transition spd="slow" advTm="12604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5682091"/>
            <a:ext cx="11065790" cy="629062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ea typeface="Myriad Pro" charset="0"/>
                <a:cs typeface="Myriad Pro" charset="0"/>
              </a:rPr>
              <a:t>helps users establish a </a:t>
            </a:r>
            <a:r>
              <a:rPr lang="en-US" sz="4800" dirty="0">
                <a:solidFill>
                  <a:schemeClr val="accent2"/>
                </a:solidFill>
                <a:ea typeface="Myriad Pro" charset="0"/>
                <a:cs typeface="Myriad Pro" charset="0"/>
              </a:rPr>
              <a:t>reference frame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2433" y="-18288"/>
            <a:ext cx="10637764" cy="5209929"/>
            <a:chOff x="212433" y="-711311"/>
            <a:chExt cx="10637764" cy="5209929"/>
          </a:xfrm>
        </p:grpSpPr>
        <p:sp>
          <p:nvSpPr>
            <p:cNvPr id="16" name="Oval 15"/>
            <p:cNvSpPr/>
            <p:nvPr/>
          </p:nvSpPr>
          <p:spPr>
            <a:xfrm>
              <a:off x="3936989" y="217726"/>
              <a:ext cx="4280892" cy="428089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Triangle 23"/>
            <p:cNvSpPr/>
            <p:nvPr/>
          </p:nvSpPr>
          <p:spPr>
            <a:xfrm>
              <a:off x="5978590" y="-334305"/>
              <a:ext cx="126551" cy="2732991"/>
            </a:xfrm>
            <a:prstGeom prst="triangl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985394" y="1949689"/>
              <a:ext cx="3193564" cy="1328763"/>
              <a:chOff x="5902789" y="2510395"/>
              <a:chExt cx="1387249" cy="553969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5902789" y="2510395"/>
                <a:ext cx="466480" cy="180057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902789" y="2690452"/>
                <a:ext cx="461825" cy="373912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369269" y="2690452"/>
                <a:ext cx="920769" cy="150462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5817168" y="2160712"/>
              <a:ext cx="453361" cy="453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07618" y="-711311"/>
              <a:ext cx="6114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81964" y="1042745"/>
              <a:ext cx="22145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Seattle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74168" y="2316425"/>
              <a:ext cx="2676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Chicago</a:t>
              </a:r>
              <a:endParaRPr lang="en-US" sz="3733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433" y="3224096"/>
              <a:ext cx="4228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San Francisco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17</a:t>
            </a:fld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248482" y="1529988"/>
            <a:ext cx="2455251" cy="1323747"/>
          </a:xfrm>
          <a:custGeom>
            <a:avLst/>
            <a:gdLst>
              <a:gd name="connsiteX0" fmla="*/ 0 w 1828800"/>
              <a:gd name="connsiteY0" fmla="*/ 880534 h 880534"/>
              <a:gd name="connsiteX1" fmla="*/ 321734 w 1828800"/>
              <a:gd name="connsiteY1" fmla="*/ 558800 h 880534"/>
              <a:gd name="connsiteX2" fmla="*/ 1100667 w 1828800"/>
              <a:gd name="connsiteY2" fmla="*/ 609600 h 880534"/>
              <a:gd name="connsiteX3" fmla="*/ 1828800 w 1828800"/>
              <a:gd name="connsiteY3" fmla="*/ 0 h 88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880534">
                <a:moveTo>
                  <a:pt x="0" y="880534"/>
                </a:moveTo>
                <a:cubicBezTo>
                  <a:pt x="69145" y="742245"/>
                  <a:pt x="138290" y="603956"/>
                  <a:pt x="321734" y="558800"/>
                </a:cubicBezTo>
                <a:cubicBezTo>
                  <a:pt x="505179" y="513644"/>
                  <a:pt x="849489" y="702733"/>
                  <a:pt x="1100667" y="609600"/>
                </a:cubicBezTo>
                <a:cubicBezTo>
                  <a:pt x="1351845" y="516467"/>
                  <a:pt x="1690511" y="118533"/>
                  <a:pt x="182880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10585" y="774110"/>
            <a:ext cx="3578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reference point</a:t>
            </a:r>
          </a:p>
          <a:p>
            <a:pPr algn="ctr"/>
            <a:r>
              <a:rPr lang="en-US" sz="3600" dirty="0"/>
              <a:t>(Yellowstone)</a:t>
            </a:r>
          </a:p>
        </p:txBody>
      </p:sp>
    </p:spTree>
    <p:extLst>
      <p:ext uri="{BB962C8B-B14F-4D97-AF65-F5344CB8AC3E}">
        <p14:creationId xmlns:p14="http://schemas.microsoft.com/office/powerpoint/2010/main" val="746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606"/>
    </mc:Choice>
    <mc:Fallback xmlns="">
      <p:transition advTm="860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07098" y="2177218"/>
            <a:ext cx="1000144" cy="1000145"/>
          </a:xfrm>
          <a:prstGeom prst="ellipse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Triangle 9"/>
          <p:cNvSpPr/>
          <p:nvPr/>
        </p:nvSpPr>
        <p:spPr>
          <a:xfrm>
            <a:off x="4684600" y="2013331"/>
            <a:ext cx="29566" cy="638509"/>
          </a:xfrm>
          <a:prstGeom prst="triangl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1" name="Group 10"/>
          <p:cNvGrpSpPr/>
          <p:nvPr/>
        </p:nvGrpSpPr>
        <p:grpSpPr>
          <a:xfrm>
            <a:off x="4452036" y="2581856"/>
            <a:ext cx="746112" cy="310439"/>
            <a:chOff x="5902789" y="2510395"/>
            <a:chExt cx="1387249" cy="553969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902789" y="2510395"/>
              <a:ext cx="466480" cy="1800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902789" y="2690452"/>
              <a:ext cx="461825" cy="3739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369269" y="2690452"/>
              <a:ext cx="920769" cy="1504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4646364" y="2631157"/>
            <a:ext cx="105919" cy="1059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3" name="TextBox 12"/>
          <p:cNvSpPr txBox="1"/>
          <p:nvPr/>
        </p:nvSpPr>
        <p:spPr>
          <a:xfrm>
            <a:off x="4554996" y="1833884"/>
            <a:ext cx="26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N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2170" y="2392152"/>
            <a:ext cx="819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Seattle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5264" y="2620994"/>
            <a:ext cx="1048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Chicago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1330" y="2746743"/>
            <a:ext cx="1479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San Francisco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033370" y="1843691"/>
            <a:ext cx="1296118" cy="586438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45995" y="1344323"/>
            <a:ext cx="331710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latin typeface="+mj-lt"/>
              </a:rPr>
              <a:t>integrated</a:t>
            </a:r>
            <a:endParaRPr lang="en-US" sz="5333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"/>
    </mc:Choice>
    <mc:Fallback xmlns="">
      <p:transition spd="slow" advTm="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10337" y="4351565"/>
            <a:ext cx="1233599" cy="513271"/>
            <a:chOff x="5902789" y="2510395"/>
            <a:chExt cx="1387249" cy="55396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902789" y="2510395"/>
              <a:ext cx="466480" cy="1800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902789" y="2690452"/>
              <a:ext cx="461825" cy="3739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69269" y="2690452"/>
              <a:ext cx="920769" cy="1504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/>
          <p:cNvSpPr/>
          <p:nvPr/>
        </p:nvSpPr>
        <p:spPr>
          <a:xfrm>
            <a:off x="4741507" y="4450687"/>
            <a:ext cx="131554" cy="131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6" name="TextBox 25"/>
          <p:cNvSpPr txBox="1"/>
          <p:nvPr/>
        </p:nvSpPr>
        <p:spPr>
          <a:xfrm>
            <a:off x="3737600" y="4164137"/>
            <a:ext cx="765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Seattle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9364" y="4386654"/>
            <a:ext cx="865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Chicago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66043" y="4734899"/>
            <a:ext cx="1331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San Francisco</a:t>
            </a:r>
          </a:p>
        </p:txBody>
      </p:sp>
      <p:sp>
        <p:nvSpPr>
          <p:cNvPr id="33" name="Freeform 32"/>
          <p:cNvSpPr/>
          <p:nvPr/>
        </p:nvSpPr>
        <p:spPr>
          <a:xfrm rot="15912291">
            <a:off x="3963324" y="3856742"/>
            <a:ext cx="151013" cy="1329668"/>
          </a:xfrm>
          <a:custGeom>
            <a:avLst/>
            <a:gdLst>
              <a:gd name="connsiteX0" fmla="*/ 0 w 431074"/>
              <a:gd name="connsiteY0" fmla="*/ 574766 h 574766"/>
              <a:gd name="connsiteX1" fmla="*/ 78377 w 431074"/>
              <a:gd name="connsiteY1" fmla="*/ 209006 h 574766"/>
              <a:gd name="connsiteX2" fmla="*/ 391886 w 431074"/>
              <a:gd name="connsiteY2" fmla="*/ 156754 h 574766"/>
              <a:gd name="connsiteX3" fmla="*/ 431074 w 431074"/>
              <a:gd name="connsiteY3" fmla="*/ 0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74" h="574766">
                <a:moveTo>
                  <a:pt x="0" y="574766"/>
                </a:moveTo>
                <a:cubicBezTo>
                  <a:pt x="6531" y="426720"/>
                  <a:pt x="13063" y="278675"/>
                  <a:pt x="78377" y="209006"/>
                </a:cubicBezTo>
                <a:cubicBezTo>
                  <a:pt x="143691" y="139337"/>
                  <a:pt x="333103" y="191588"/>
                  <a:pt x="391886" y="156754"/>
                </a:cubicBezTo>
                <a:cubicBezTo>
                  <a:pt x="450669" y="121920"/>
                  <a:pt x="396240" y="39188"/>
                  <a:pt x="431074" y="0"/>
                </a:cubicBezTo>
              </a:path>
            </a:pathLst>
          </a:custGeom>
          <a:noFill/>
          <a:ln w="19050">
            <a:head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475583" y="4304437"/>
            <a:ext cx="853905" cy="351886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329488" y="3776493"/>
            <a:ext cx="372903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latin typeface="+mj-lt"/>
              </a:rPr>
              <a:t>stand alone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29488" y="4475256"/>
            <a:ext cx="3729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(better in this case)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404" y="4164136"/>
            <a:ext cx="2322607" cy="5707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507">
        <p:fade/>
      </p:transition>
    </mc:Choice>
    <mc:Fallback xmlns="">
      <p:transition advTm="450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" y="3328237"/>
            <a:ext cx="12191999" cy="1472036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121920" tIns="60960" rIns="121920" bIns="6096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this talk is about using </a:t>
            </a:r>
            <a:r>
              <a:rPr lang="en-US" sz="4800" dirty="0">
                <a:solidFill>
                  <a:schemeClr val="accent2"/>
                </a:solidFill>
              </a:rPr>
              <a:t>personalized compass</a:t>
            </a:r>
            <a:r>
              <a:rPr lang="en-US" sz="4800" dirty="0">
                <a:solidFill>
                  <a:schemeClr val="accent6"/>
                </a:solidFill>
              </a:rPr>
              <a:t> </a:t>
            </a:r>
            <a:r>
              <a:rPr lang="en-US" sz="4800" dirty="0"/>
              <a:t>to address the </a:t>
            </a:r>
            <a:r>
              <a:rPr lang="en-US" sz="4800" dirty="0">
                <a:solidFill>
                  <a:schemeClr val="accent2"/>
                </a:solidFill>
              </a:rPr>
              <a:t>“where is x?” </a:t>
            </a:r>
            <a:r>
              <a:rPr lang="en-US" sz="4800" dirty="0"/>
              <a:t>problem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315" y="680851"/>
            <a:ext cx="4164280" cy="2457383"/>
          </a:xfrm>
          <a:prstGeom prst="roundRect">
            <a:avLst>
              <a:gd name="adj" fmla="val 18600"/>
            </a:avLst>
          </a:prstGeom>
          <a:effectLst>
            <a:softEdge rad="381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54864"/>
              <a:ext cx="12192000" cy="69128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1599" y="5046132"/>
              <a:ext cx="2878667" cy="1811867"/>
            </a:xfrm>
            <a:prstGeom prst="round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4864"/>
            <a:ext cx="12192000" cy="6912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142875"/>
            <a:ext cx="8643667" cy="8715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ea typeface="Myriad Pro" charset="0"/>
                <a:cs typeface="Myriad Pro" charset="0"/>
              </a:rPr>
              <a:t>embedded </a:t>
            </a:r>
            <a:r>
              <a:rPr lang="en-US" sz="5400">
                <a:ea typeface="Myriad Pro" charset="0"/>
                <a:cs typeface="Myriad Pro" charset="0"/>
              </a:rPr>
              <a:t>in visual </a:t>
            </a:r>
            <a:r>
              <a:rPr lang="en-US" sz="5400" dirty="0">
                <a:ea typeface="Myriad Pro" charset="0"/>
                <a:cs typeface="Myriad Pro" charset="0"/>
              </a:rPr>
              <a:t>content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" y="6284420"/>
            <a:ext cx="325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Yellowstone Natl. Park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ellostoneStreet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54906"/>
            <a:ext cx="12191999" cy="691290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94891" y="1014413"/>
            <a:ext cx="3783916" cy="6048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ea typeface="Myriad Pro" charset="0"/>
                <a:cs typeface="Myriad Pro" charset="0"/>
              </a:rPr>
              <a:t>e.g., street view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" y="142875"/>
            <a:ext cx="11973696" cy="8715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ea typeface="Myriad Pro" charset="0"/>
                <a:cs typeface="Myriad Pro" charset="0"/>
              </a:rPr>
              <a:t>embedded in </a:t>
            </a:r>
            <a:r>
              <a:rPr lang="en-US" sz="5400" dirty="0">
                <a:solidFill>
                  <a:schemeClr val="accent2"/>
                </a:solidFill>
                <a:ea typeface="Myriad Pro" charset="0"/>
                <a:cs typeface="Myriad Pro" charset="0"/>
              </a:rPr>
              <a:t>interactive</a:t>
            </a:r>
            <a:r>
              <a:rPr lang="en-US" sz="5400" dirty="0">
                <a:ea typeface="Myriad Pro" charset="0"/>
                <a:cs typeface="Myriad Pro" charset="0"/>
              </a:rPr>
              <a:t> visual content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505" y="6284420"/>
            <a:ext cx="325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Yellowstone Natl. Park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"/>
    </mc:Choice>
    <mc:Fallback xmlns="">
      <p:transition spd="slow" advTm="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" objId="6"/>
        <p14:stopEvt time="2646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136" y="-2404872"/>
            <a:ext cx="14476027" cy="9640102"/>
            <a:chOff x="-1085147" y="-2406182"/>
            <a:chExt cx="14476027" cy="96401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085147" y="-2406182"/>
              <a:ext cx="14476027" cy="96401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761" y="3373120"/>
              <a:ext cx="8351520" cy="69088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147" y="-2406182"/>
            <a:ext cx="14476027" cy="964010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966335"/>
            <a:ext cx="11015663" cy="87153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6000" dirty="0">
                <a:ea typeface="Myriad Pro" charset="0"/>
                <a:cs typeface="Myriad Pro" charset="0"/>
              </a:rPr>
              <a:t>or embedded in textual content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4"/>
    </mc:Choice>
    <mc:Fallback xmlns="">
      <p:transition spd="slow" advTm="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llFootPrin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4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6"/>
    </mc:Choice>
    <mc:Fallback xmlns="">
      <p:transition spd="slow" advTm="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00" objId="2"/>
        <p14:stopEvt time="8010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lar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3"/>
    </mc:Choice>
    <mc:Fallback xmlns="">
      <p:transition spd="slow" advTm="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2"/>
        <p14:stopEvt time="2605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6"/>
    </mc:Choice>
    <mc:Fallback xmlns="">
      <p:transition spd="slow" advTm="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3"/>
        <p14:stopEvt time="5559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appearingNeed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"/>
    </mc:Choice>
    <mc:Fallback xmlns="">
      <p:transition spd="slow" advTm="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4"/>
        <p14:stopEvt time="3539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s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7"/>
    </mc:Choice>
    <mc:Fallback xmlns="">
      <p:transition spd="slow" advTm="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2"/>
        <p14:stopEvt time="3507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related 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spd="slow" advTm="509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3974" y="6396335"/>
            <a:ext cx="297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[Cockburn et al</a:t>
            </a:r>
            <a:r>
              <a:rPr lang="en-US"/>
              <a:t>., 08</a:t>
            </a:r>
            <a:r>
              <a:rPr lang="en-US" dirty="0"/>
              <a:t>]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52430" y="1103071"/>
            <a:ext cx="4689437" cy="583542"/>
          </a:xfrm>
        </p:spPr>
        <p:txBody>
          <a:bodyPr>
            <a:noAutofit/>
          </a:bodyPr>
          <a:lstStyle/>
          <a:p>
            <a:r>
              <a:rPr lang="en-US" sz="4000" dirty="0">
                <a:ea typeface="Myriad Pro" charset="0"/>
                <a:cs typeface="Myriad Pro" charset="0"/>
              </a:rPr>
              <a:t>temporal separation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652430" y="2094568"/>
            <a:ext cx="4689437" cy="583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ea typeface="Myriad Pro" charset="0"/>
                <a:cs typeface="Myriad Pro" charset="0"/>
              </a:rPr>
              <a:t>spatial </a:t>
            </a:r>
            <a:r>
              <a:rPr lang="en-US" sz="4000" dirty="0">
                <a:ea typeface="Myriad Pro" charset="0"/>
                <a:cs typeface="Myriad Pro" charset="0"/>
              </a:rPr>
              <a:t>separation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52430" y="3333491"/>
            <a:ext cx="4689437" cy="583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ea typeface="Myriad Pro" charset="0"/>
                <a:cs typeface="Myriad Pro" charset="0"/>
              </a:rPr>
              <a:t>focus + context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52430" y="4669233"/>
            <a:ext cx="4689437" cy="583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ea typeface="Myriad Pro" charset="0"/>
                <a:cs typeface="Myriad Pro" charset="0"/>
              </a:rPr>
              <a:t>cue-based</a:t>
            </a:r>
            <a:endParaRPr lang="en-US" sz="4000" dirty="0">
              <a:ea typeface="Myriad Pro" charset="0"/>
              <a:cs typeface="Myriad Pro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29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6019" y="0"/>
            <a:ext cx="10190920" cy="735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ea typeface="Myriad Pro" charset="0"/>
                <a:cs typeface="Myriad Pro" charset="0"/>
              </a:rPr>
              <a:t>techniques for overview + detail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0" y="1953735"/>
            <a:ext cx="978751" cy="6111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0" y="4367309"/>
            <a:ext cx="954036" cy="10537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7" y="2969858"/>
            <a:ext cx="1037980" cy="103798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93075" y="1026942"/>
            <a:ext cx="987069" cy="636377"/>
            <a:chOff x="2349303" y="1223891"/>
            <a:chExt cx="5303520" cy="341925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106019" y="795177"/>
            <a:ext cx="7050156" cy="500927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2"/>
    </mc:Choice>
    <mc:Fallback xmlns="">
      <p:transition spd="slow" advTm="109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071751" y="839189"/>
            <a:ext cx="1915885" cy="506683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18753" y="212945"/>
            <a:ext cx="4449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“first </a:t>
            </a:r>
          </a:p>
          <a:p>
            <a:pPr algn="ctr"/>
            <a:r>
              <a:rPr lang="en-US" sz="5400" dirty="0">
                <a:latin typeface="+mj-lt"/>
              </a:rPr>
              <a:t>national park </a:t>
            </a:r>
          </a:p>
          <a:p>
            <a:pPr algn="ctr"/>
            <a:r>
              <a:rPr lang="en-US" sz="5400" dirty="0">
                <a:latin typeface="+mj-lt"/>
              </a:rPr>
              <a:t>in the world”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9"/>
    </mc:Choice>
    <mc:Fallback xmlns="">
      <p:transition spd="slow" advTm="731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24" y="5602105"/>
            <a:ext cx="11952767" cy="1365145"/>
          </a:xfrm>
        </p:spPr>
        <p:txBody>
          <a:bodyPr>
            <a:noAutofit/>
          </a:bodyPr>
          <a:lstStyle/>
          <a:p>
            <a:r>
              <a:rPr lang="en-US" sz="8800" dirty="0">
                <a:ea typeface="Myriad Pro" charset="0"/>
                <a:cs typeface="Myriad Pro" charset="0"/>
              </a:rPr>
              <a:t>temporal separation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47865" y="576944"/>
            <a:ext cx="12785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detail</a:t>
            </a:r>
            <a:endParaRPr lang="en-US" sz="3733" dirty="0"/>
          </a:p>
        </p:txBody>
      </p:sp>
      <p:sp>
        <p:nvSpPr>
          <p:cNvPr id="34" name="TextBox 33"/>
          <p:cNvSpPr txBox="1"/>
          <p:nvPr/>
        </p:nvSpPr>
        <p:spPr>
          <a:xfrm>
            <a:off x="9383653" y="562709"/>
            <a:ext cx="209332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overview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387" y="1744506"/>
            <a:ext cx="1420586" cy="40358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0" y="1953735"/>
            <a:ext cx="978751" cy="61110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0" y="4367309"/>
            <a:ext cx="954036" cy="10537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7" y="2969858"/>
            <a:ext cx="1037980" cy="103798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0" y="1669821"/>
            <a:ext cx="1409851" cy="415006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469343" y="5238886"/>
            <a:ext cx="789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[Google Maps and many others, e.g., </a:t>
            </a:r>
            <a:r>
              <a:rPr lang="en-US" dirty="0" err="1"/>
              <a:t>Perlin</a:t>
            </a:r>
            <a:r>
              <a:rPr lang="en-US" dirty="0"/>
              <a:t> and Fox, 93]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49303" y="1223891"/>
            <a:ext cx="5303520" cy="3419250"/>
            <a:chOff x="2349303" y="1223891"/>
            <a:chExt cx="5303520" cy="3419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704" y="1237958"/>
            <a:ext cx="1656362" cy="3418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8517" y="1252026"/>
            <a:ext cx="1629027" cy="34184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48573" y="4907448"/>
            <a:ext cx="76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  <a:endParaRPr lang="en-US" sz="3733" dirty="0"/>
          </a:p>
        </p:txBody>
      </p:sp>
      <p:sp>
        <p:nvSpPr>
          <p:cNvPr id="11" name="Right Arrow 10"/>
          <p:cNvSpPr/>
          <p:nvPr/>
        </p:nvSpPr>
        <p:spPr>
          <a:xfrm>
            <a:off x="2349305" y="4754881"/>
            <a:ext cx="8820443" cy="337625"/>
          </a:xfrm>
          <a:prstGeom prst="rightArrow">
            <a:avLst>
              <a:gd name="adj1" fmla="val 25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93075" y="1026942"/>
            <a:ext cx="987069" cy="636377"/>
            <a:chOff x="2349303" y="1223891"/>
            <a:chExt cx="5303520" cy="341925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"/>
    </mc:Choice>
    <mc:Fallback xmlns="">
      <p:transition spd="slow" advTm="560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050" y="220954"/>
            <a:ext cx="7999365" cy="49946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87" y="2718259"/>
            <a:ext cx="1420586" cy="30620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9489" y="5160094"/>
            <a:ext cx="821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[classic Google </a:t>
            </a:r>
            <a:r>
              <a:rPr lang="en-US" dirty="0"/>
              <a:t>Maps and many others, e.g., Donelson, 78]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0" y="1953735"/>
            <a:ext cx="978751" cy="6111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0" y="4367309"/>
            <a:ext cx="954036" cy="10537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7" y="2969858"/>
            <a:ext cx="1037980" cy="10379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3075" y="1026942"/>
            <a:ext cx="987069" cy="636377"/>
            <a:chOff x="2349303" y="1223891"/>
            <a:chExt cx="5303520" cy="341925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59796" y="-224358"/>
            <a:ext cx="1370448" cy="209501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183" y="2910874"/>
            <a:ext cx="1193455" cy="25673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31</a:t>
            </a:fld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3224" y="5602105"/>
            <a:ext cx="11952767" cy="136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ea typeface="Myriad Pro" charset="0"/>
                <a:cs typeface="Myriad Pro" charset="0"/>
              </a:rPr>
              <a:t>spatial separation</a:t>
            </a:r>
          </a:p>
        </p:txBody>
      </p:sp>
    </p:spTree>
    <p:extLst>
      <p:ext uri="{BB962C8B-B14F-4D97-AF65-F5344CB8AC3E}">
        <p14:creationId xmlns:p14="http://schemas.microsoft.com/office/powerpoint/2010/main" val="2031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"/>
    </mc:Choice>
    <mc:Fallback xmlns="">
      <p:transition spd="slow" advTm="600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79" y="124359"/>
            <a:ext cx="5285984" cy="5285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1963" y="5309194"/>
            <a:ext cx="559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[e.g., </a:t>
            </a:r>
            <a:r>
              <a:rPr lang="en-US" dirty="0" err="1"/>
              <a:t>Carpendale</a:t>
            </a:r>
            <a:r>
              <a:rPr lang="en-US" dirty="0"/>
              <a:t> and </a:t>
            </a:r>
            <a:r>
              <a:rPr lang="en-US" dirty="0" err="1"/>
              <a:t>Montagnese</a:t>
            </a:r>
            <a:r>
              <a:rPr lang="en-US" dirty="0"/>
              <a:t>, ‘01]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0" y="1953735"/>
            <a:ext cx="978751" cy="6111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0" y="4367309"/>
            <a:ext cx="954036" cy="1053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7" y="2969858"/>
            <a:ext cx="1037980" cy="103798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3075" y="1026942"/>
            <a:ext cx="987069" cy="636377"/>
            <a:chOff x="2349303" y="1223891"/>
            <a:chExt cx="5303520" cy="34192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31661" y="-252494"/>
            <a:ext cx="1420586" cy="30620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9724" y="4231728"/>
            <a:ext cx="1185315" cy="12043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32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13224" y="5602105"/>
            <a:ext cx="11952767" cy="136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ea typeface="Myriad Pro" charset="0"/>
                <a:cs typeface="Myriad Pro" charset="0"/>
              </a:rPr>
              <a:t>focus+context</a:t>
            </a:r>
            <a:endParaRPr lang="en-US" sz="8800" dirty="0"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"/>
    </mc:Choice>
    <mc:Fallback xmlns="">
      <p:transition spd="slow" advTm="467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85" y="179152"/>
            <a:ext cx="5004280" cy="5527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4117" y="5669788"/>
            <a:ext cx="304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[Gustafson et al, ‘08]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0" y="1953735"/>
            <a:ext cx="978751" cy="6111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0" y="4367309"/>
            <a:ext cx="954036" cy="10537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7" y="2969858"/>
            <a:ext cx="1037980" cy="10379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3075" y="1026942"/>
            <a:ext cx="987069" cy="636377"/>
            <a:chOff x="2349303" y="1223891"/>
            <a:chExt cx="5303520" cy="341925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17594" y="-238427"/>
            <a:ext cx="1384312" cy="437648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33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3224" y="5602105"/>
            <a:ext cx="11952767" cy="136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ea typeface="Myriad Pro" charset="0"/>
                <a:cs typeface="Myriad Pro" charset="0"/>
              </a:rPr>
              <a:t>cue-based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58325" y="1157288"/>
            <a:ext cx="155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wedge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772401" y="1528763"/>
            <a:ext cx="1628774" cy="35718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47860" y="1988598"/>
            <a:ext cx="2006354" cy="51490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22706" y="2503503"/>
            <a:ext cx="2013752" cy="25005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2"/>
    </mc:Choice>
    <mc:Fallback xmlns="">
      <p:transition spd="slow" advTm="1421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627717"/>
            <a:ext cx="11952767" cy="1365145"/>
          </a:xfrm>
        </p:spPr>
        <p:txBody>
          <a:bodyPr>
            <a:noAutofit/>
          </a:bodyPr>
          <a:lstStyle/>
          <a:p>
            <a:r>
              <a:rPr lang="en-US" sz="8800" dirty="0">
                <a:ea typeface="Myriad Pro" charset="0"/>
                <a:cs typeface="Myriad Pro" charset="0"/>
              </a:rPr>
              <a:t>hybrid technique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68" y="323075"/>
            <a:ext cx="7387518" cy="52824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396112" y="2109005"/>
            <a:ext cx="7050464" cy="88829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399656" y="3425125"/>
            <a:ext cx="7046920" cy="125230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24077" y="2166301"/>
            <a:ext cx="214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overview </a:t>
            </a:r>
            <a:r>
              <a:rPr lang="en-US" dirty="0"/>
              <a:t>map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17696" y="4677432"/>
            <a:ext cx="2329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proxies for </a:t>
            </a:r>
          </a:p>
          <a:p>
            <a:r>
              <a:rPr lang="en-US" dirty="0"/>
              <a:t>off-screen POIs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0" y="1953735"/>
            <a:ext cx="978751" cy="6111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0" y="4367309"/>
            <a:ext cx="954036" cy="10537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7" y="2969858"/>
            <a:ext cx="1037980" cy="103798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3075" y="1026942"/>
            <a:ext cx="987069" cy="636377"/>
            <a:chOff x="2349303" y="1223891"/>
            <a:chExt cx="5303520" cy="34192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303" y="1225158"/>
              <a:ext cx="1689939" cy="337498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308" y="1226377"/>
              <a:ext cx="1645920" cy="339595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566" y="1223891"/>
              <a:ext cx="1644257" cy="3419250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145729" y="38100"/>
            <a:ext cx="1292587" cy="17384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18786" y="2849804"/>
            <a:ext cx="1184843" cy="13989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35299" y="4224724"/>
            <a:ext cx="1184843" cy="13989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34</a:t>
            </a:fld>
            <a:endParaRPr lang="en-US"/>
          </a:p>
        </p:txBody>
      </p:sp>
      <p:sp>
        <p:nvSpPr>
          <p:cNvPr id="6" name="Cross 5"/>
          <p:cNvSpPr/>
          <p:nvPr/>
        </p:nvSpPr>
        <p:spPr>
          <a:xfrm>
            <a:off x="1849120" y="3186684"/>
            <a:ext cx="711200" cy="723900"/>
          </a:xfrm>
          <a:prstGeom prst="plus">
            <a:avLst>
              <a:gd name="adj" fmla="val 402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"/>
    </mc:Choice>
    <mc:Fallback xmlns="">
      <p:transition spd="slow" advTm="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prototype +</a:t>
            </a:r>
            <a:br>
              <a:rPr lang="en-US" sz="10666" dirty="0">
                <a:ea typeface="Myriad Pro" charset="0"/>
                <a:cs typeface="Myriad Pro" charset="0"/>
              </a:rPr>
            </a:br>
            <a:r>
              <a:rPr lang="en-US" sz="10666" dirty="0">
                <a:ea typeface="Myriad Pro" charset="0"/>
                <a:cs typeface="Myriad Pro" charset="0"/>
              </a:rPr>
              <a:t>field experience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69" y="-897563"/>
            <a:ext cx="12233984" cy="8010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7978" y="3808333"/>
            <a:ext cx="6194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Arial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manually entered a list of “landmark” POIs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609585" indent="-609585">
              <a:buFont typeface="Arial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used a naïve algorithm to select POIs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8872" y="1692343"/>
            <a:ext cx="244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p-compass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2049" y="2498303"/>
            <a:ext cx="1541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wedge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63257" y="2113613"/>
            <a:ext cx="2927681" cy="353241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03933" y="2833141"/>
            <a:ext cx="1536906" cy="180441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921791" y="1768839"/>
            <a:ext cx="26930" cy="31751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76752" y="1160428"/>
            <a:ext cx="412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fully functional map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179882"/>
            <a:ext cx="5546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prototype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2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0"/>
    </mc:Choice>
    <mc:Fallback xmlns="">
      <p:transition spd="slow" advTm="2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291" y="0"/>
            <a:ext cx="610470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87291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9343" y="2641600"/>
            <a:ext cx="10634350" cy="1811867"/>
          </a:xfrm>
        </p:spPr>
        <p:txBody>
          <a:bodyPr>
            <a:normAutofit/>
          </a:bodyPr>
          <a:lstStyle/>
          <a:p>
            <a:r>
              <a:rPr lang="en-US" sz="4533" dirty="0"/>
              <a:t>iteratively prototyped and field tested </a:t>
            </a:r>
            <a:br>
              <a:rPr lang="en-US" sz="4533" dirty="0"/>
            </a:br>
            <a:r>
              <a:rPr lang="en-US" sz="4533" dirty="0"/>
              <a:t>in NYC </a:t>
            </a:r>
            <a:r>
              <a:rPr lang="en-US" sz="4533"/>
              <a:t>and London</a:t>
            </a:r>
            <a:endParaRPr lang="en-US" sz="4533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8"/>
    </mc:Choice>
    <mc:Fallback xmlns="">
      <p:transition spd="slow" advTm="2921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9083" y="-1127051"/>
            <a:ext cx="14631083" cy="9579936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4574702" y="3419841"/>
            <a:ext cx="7232986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3" dirty="0">
                <a:solidFill>
                  <a:schemeClr val="bg1"/>
                </a:solidFill>
              </a:rPr>
              <a:t>wedge </a:t>
            </a:r>
            <a:r>
              <a:rPr lang="en-US" sz="4533" dirty="0">
                <a:solidFill>
                  <a:schemeClr val="accent2"/>
                </a:solidFill>
              </a:rPr>
              <a:t>guides</a:t>
            </a:r>
            <a:r>
              <a:rPr lang="en-US" sz="4533" dirty="0">
                <a:solidFill>
                  <a:schemeClr val="bg1"/>
                </a:solidFill>
              </a:rPr>
              <a:t> users </a:t>
            </a:r>
          </a:p>
          <a:p>
            <a:r>
              <a:rPr lang="en-US" sz="4533" dirty="0">
                <a:solidFill>
                  <a:schemeClr val="bg1"/>
                </a:solidFill>
              </a:rPr>
              <a:t>to locate an off-screen POI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4749" y="0"/>
            <a:ext cx="12314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observation 1: on characteristics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2702" y="5609367"/>
            <a:ext cx="123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United Nations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624144" y="5647658"/>
            <a:ext cx="2468116" cy="764864"/>
            <a:chOff x="3624144" y="5647658"/>
            <a:chExt cx="2468116" cy="76486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624144" y="5647658"/>
              <a:ext cx="2468116" cy="37720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624144" y="6030476"/>
              <a:ext cx="2462506" cy="38204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0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5"/>
    </mc:Choice>
    <mc:Fallback xmlns="">
      <p:transition spd="slow" advTm="1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0"/>
            <a:ext cx="12192000" cy="686033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5462273" y="2554515"/>
            <a:ext cx="6381383" cy="196189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3" dirty="0">
                <a:solidFill>
                  <a:schemeClr val="bg1"/>
                </a:solidFill>
              </a:rPr>
              <a:t>wedge </a:t>
            </a:r>
            <a:r>
              <a:rPr lang="en-US" sz="4533" dirty="0">
                <a:solidFill>
                  <a:schemeClr val="accent2"/>
                </a:solidFill>
              </a:rPr>
              <a:t>requires</a:t>
            </a:r>
            <a:r>
              <a:rPr lang="en-US" sz="4533" dirty="0">
                <a:solidFill>
                  <a:schemeClr val="bg1"/>
                </a:solidFill>
              </a:rPr>
              <a:t> users to locate POIs </a:t>
            </a:r>
            <a:r>
              <a:rPr lang="en-US" sz="4533" dirty="0">
                <a:solidFill>
                  <a:schemeClr val="accent2"/>
                </a:solidFill>
              </a:rPr>
              <a:t>before</a:t>
            </a:r>
            <a:r>
              <a:rPr lang="en-US" sz="4533" dirty="0">
                <a:solidFill>
                  <a:schemeClr val="bg1"/>
                </a:solidFill>
              </a:rPr>
              <a:t> decision making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6100" y="1305156"/>
            <a:ext cx="123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United Nations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9413" y="4516407"/>
            <a:ext cx="167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Empire </a:t>
            </a:r>
            <a:r>
              <a:rPr lang="en-US">
                <a:solidFill>
                  <a:schemeClr val="bg1"/>
                </a:solidFill>
              </a:rPr>
              <a:t>State Bldg.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1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5"/>
    </mc:Choice>
    <mc:Fallback xmlns="">
      <p:transition spd="slow" advTm="209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6756890" y="1203367"/>
            <a:ext cx="1359175" cy="196500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228050" y="22940"/>
            <a:ext cx="385196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latin typeface="+mj-lt"/>
              </a:rPr>
              <a:t>where is </a:t>
            </a:r>
            <a:r>
              <a:rPr lang="en-US" sz="5400" dirty="0">
                <a:latin typeface="+mj-lt"/>
              </a:rPr>
              <a:t>Yellowstone</a:t>
            </a:r>
            <a:r>
              <a:rPr lang="en-US" sz="5333" dirty="0">
                <a:latin typeface="+mj-lt"/>
              </a:rPr>
              <a:t> </a:t>
            </a:r>
          </a:p>
          <a:p>
            <a:r>
              <a:rPr lang="en-US" sz="5333" dirty="0">
                <a:latin typeface="+mj-lt"/>
              </a:rPr>
              <a:t>National Park?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"/>
    </mc:Choice>
    <mc:Fallback xmlns="">
      <p:transition spd="slow" advTm="909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0"/>
            <a:ext cx="12192000" cy="68603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40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544383" y="3026979"/>
            <a:ext cx="10269246" cy="3499945"/>
            <a:chOff x="1544383" y="3026979"/>
            <a:chExt cx="10269246" cy="349994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9355" y="3394656"/>
              <a:ext cx="6004274" cy="3123191"/>
            </a:xfrm>
            <a:prstGeom prst="rect">
              <a:avLst/>
            </a:prstGeom>
            <a:ln w="38100">
              <a:solidFill>
                <a:schemeClr val="accent2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1544383" y="3029606"/>
              <a:ext cx="2485817" cy="130065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46483" y="3026979"/>
              <a:ext cx="7756634" cy="34684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57283" y="4329387"/>
              <a:ext cx="4212896" cy="219753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itle 3"/>
          <p:cNvSpPr txBox="1">
            <a:spLocks/>
          </p:cNvSpPr>
          <p:nvPr/>
        </p:nvSpPr>
        <p:spPr>
          <a:xfrm>
            <a:off x="5059914" y="303157"/>
            <a:ext cx="7132086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bg1"/>
                </a:solidFill>
              </a:rPr>
              <a:t>p-compass communicates </a:t>
            </a:r>
            <a:r>
              <a:rPr lang="en-US" sz="4200" dirty="0">
                <a:solidFill>
                  <a:schemeClr val="accent2"/>
                </a:solidFill>
              </a:rPr>
              <a:t>relationships</a:t>
            </a:r>
            <a:endParaRPr lang="en-US" sz="4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1"/>
    </mc:Choice>
    <mc:Fallback xmlns="">
      <p:transition spd="slow" advTm="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0"/>
            <a:ext cx="12192000" cy="68603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44383" y="3029606"/>
            <a:ext cx="2485817" cy="130065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46483" y="3026979"/>
            <a:ext cx="7756634" cy="3468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57283" y="4329387"/>
            <a:ext cx="4212896" cy="21975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86861" y="-328246"/>
            <a:ext cx="13481539" cy="754966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355" y="3394656"/>
            <a:ext cx="6004274" cy="3123191"/>
          </a:xfrm>
          <a:prstGeom prst="rect">
            <a:avLst/>
          </a:prstGeom>
          <a:ln w="38100">
            <a:solidFill>
              <a:schemeClr val="accent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 flipV="1">
            <a:off x="9108830" y="3059723"/>
            <a:ext cx="117232" cy="134815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15755" y="2614246"/>
            <a:ext cx="151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FOV box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059914" y="303158"/>
            <a:ext cx="7132086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3" dirty="0">
                <a:solidFill>
                  <a:schemeClr val="bg1"/>
                </a:solidFill>
              </a:rPr>
              <a:t>p-compass not good at </a:t>
            </a:r>
            <a:r>
              <a:rPr lang="en-US" sz="4533" dirty="0">
                <a:solidFill>
                  <a:schemeClr val="accent2"/>
                </a:solidFill>
              </a:rPr>
              <a:t>placing</a:t>
            </a:r>
            <a:r>
              <a:rPr lang="en-US" sz="4533" dirty="0">
                <a:solidFill>
                  <a:schemeClr val="bg1"/>
                </a:solidFill>
              </a:rPr>
              <a:t> POIs at display edge</a:t>
            </a: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5059914" y="303157"/>
            <a:ext cx="7132086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3" dirty="0"/>
              <a:t>p-compass not good at </a:t>
            </a:r>
            <a:r>
              <a:rPr lang="en-US" sz="4533" dirty="0">
                <a:solidFill>
                  <a:schemeClr val="accent2"/>
                </a:solidFill>
              </a:rPr>
              <a:t>placing</a:t>
            </a:r>
            <a:r>
              <a:rPr lang="en-US" sz="4533" dirty="0">
                <a:solidFill>
                  <a:schemeClr val="bg1"/>
                </a:solidFill>
              </a:rPr>
              <a:t> </a:t>
            </a:r>
            <a:r>
              <a:rPr lang="en-US" sz="4533" dirty="0"/>
              <a:t>POIs at display edge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5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7"/>
    </mc:Choice>
    <mc:Fallback xmlns="">
      <p:transition spd="slow" advTm="1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4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506405" y="1806206"/>
            <a:ext cx="11382389" cy="401137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scalability is important: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pPr marL="685783" indent="-685783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not all POIs are close to the display edge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685783" indent="-685783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with sufficient zoom, any close POI could become distant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observation 2: on scalability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3"/>
    </mc:Choice>
    <mc:Fallback xmlns="">
      <p:transition spd="slow" advTm="2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0"/>
            <a:ext cx="12192000" cy="686033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5550601" y="2045988"/>
            <a:ext cx="6209071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3" dirty="0">
                <a:solidFill>
                  <a:schemeClr val="bg1"/>
                </a:solidFill>
              </a:rPr>
              <a:t>difficult to use wedge</a:t>
            </a:r>
          </a:p>
          <a:p>
            <a:r>
              <a:rPr lang="en-US" sz="4533" dirty="0">
                <a:solidFill>
                  <a:schemeClr val="bg1"/>
                </a:solidFill>
              </a:rPr>
              <a:t>to locate distant POIs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4484" y="4255150"/>
            <a:ext cx="167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Empire State Bldg.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0223" y="1388557"/>
            <a:ext cx="123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United Nations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4"/>
    </mc:Choice>
    <mc:Fallback xmlns="">
      <p:transition spd="slow" advTm="1109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0"/>
            <a:ext cx="12192000" cy="686033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6544830" y="3198933"/>
            <a:ext cx="3615170" cy="84813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3">
                <a:solidFill>
                  <a:schemeClr val="bg1"/>
                </a:solidFill>
              </a:rPr>
              <a:t>relationship</a:t>
            </a:r>
            <a:r>
              <a:rPr lang="en-US" sz="4533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0223" y="1388557"/>
            <a:ext cx="123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United Nations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4484" y="4255150"/>
            <a:ext cx="167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Empire State Bldg.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1"/>
    </mc:Choice>
    <mc:Fallback xmlns="">
      <p:transition spd="slow" advTm="622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0"/>
            <a:ext cx="12192000" cy="686033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5916152" y="2601727"/>
            <a:ext cx="6275848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scalability could mean </a:t>
            </a:r>
          </a:p>
          <a:p>
            <a:r>
              <a:rPr lang="en-US" sz="4000" dirty="0">
                <a:solidFill>
                  <a:schemeClr val="bg1"/>
                </a:solidFill>
              </a:rPr>
              <a:t>small displays, too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8160" y="1819717"/>
            <a:ext cx="123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United Nations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255" y="4598050"/>
            <a:ext cx="167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Empire State Bldg.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9"/>
    </mc:Choice>
    <mc:Fallback xmlns="">
      <p:transition spd="slow" advTm="1499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72" y="0"/>
            <a:ext cx="12192000" cy="6860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3451" y="2330"/>
            <a:ext cx="7053022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3003467" y="1819373"/>
            <a:ext cx="6353345" cy="746015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relationships stay constant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67233" y="5443"/>
            <a:ext cx="4105444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2"/>
    </mc:Choice>
    <mc:Fallback xmlns="">
      <p:transition spd="slow" advTm="1346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53" y="2391023"/>
            <a:ext cx="10133103" cy="1100222"/>
          </a:xfrm>
        </p:spPr>
        <p:txBody>
          <a:bodyPr anchor="t">
            <a:noAutofit/>
          </a:bodyPr>
          <a:lstStyle/>
          <a:p>
            <a:r>
              <a:rPr lang="en-US" sz="3600" dirty="0">
                <a:ea typeface="Myriad Pro" charset="0"/>
                <a:cs typeface="Myriad Pro" charset="0"/>
              </a:rPr>
              <a:t>complementary: </a:t>
            </a:r>
            <a:br>
              <a:rPr lang="en-US" sz="3600" dirty="0">
                <a:ea typeface="Myriad Pro" charset="0"/>
                <a:cs typeface="Myriad Pro" charset="0"/>
              </a:rPr>
            </a:br>
            <a:r>
              <a:rPr lang="en-US" sz="3600" dirty="0">
                <a:ea typeface="Myriad Pro" charset="0"/>
                <a:cs typeface="Myriad Pro" charset="0"/>
              </a:rPr>
              <a:t>     wedge good at placing POIs at display edge</a:t>
            </a:r>
            <a:br>
              <a:rPr lang="en-US" sz="3600" dirty="0">
                <a:ea typeface="Myriad Pro" charset="0"/>
                <a:cs typeface="Myriad Pro" charset="0"/>
              </a:rPr>
            </a:br>
            <a:r>
              <a:rPr lang="en-US" sz="3600" dirty="0">
                <a:ea typeface="Myriad Pro" charset="0"/>
                <a:cs typeface="Myriad Pro" charset="0"/>
              </a:rPr>
              <a:t>     p-compass good at relationships</a:t>
            </a:r>
            <a:endParaRPr lang="en-US" sz="6000" dirty="0">
              <a:ea typeface="Myriad Pro" charset="0"/>
              <a:cs typeface="Myriad Pro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9553" y="4954998"/>
            <a:ext cx="9778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a typeface="Myriad Pro" charset="0"/>
                <a:cs typeface="Myriad Pro" charset="0"/>
              </a:rPr>
              <a:t>choose p-compass as</a:t>
            </a:r>
            <a:br>
              <a:rPr lang="en-US" sz="3600">
                <a:ea typeface="Myriad Pro" charset="0"/>
                <a:cs typeface="Myriad Pro" charset="0"/>
              </a:rPr>
            </a:br>
            <a:r>
              <a:rPr lang="en-US" sz="3600">
                <a:ea typeface="Myriad Pro" charset="0"/>
                <a:cs typeface="Myriad Pro" charset="0"/>
              </a:rPr>
              <a:t>     </a:t>
            </a:r>
            <a:r>
              <a:rPr lang="en-US" sz="3600" dirty="0">
                <a:ea typeface="Myriad Pro" charset="0"/>
                <a:cs typeface="Myriad Pro" charset="0"/>
              </a:rPr>
              <a:t>distance of </a:t>
            </a:r>
            <a:r>
              <a:rPr lang="en-US" sz="3600">
                <a:ea typeface="Myriad Pro" charset="0"/>
                <a:cs typeface="Myriad Pro" charset="0"/>
              </a:rPr>
              <a:t>POI </a:t>
            </a:r>
            <a:r>
              <a:rPr lang="en-US" sz="3600">
                <a:solidFill>
                  <a:schemeClr val="accent2"/>
                </a:solidFill>
              </a:rPr>
              <a:t>increases</a:t>
            </a:r>
            <a:r>
              <a:rPr lang="en-US" sz="3600">
                <a:ea typeface="Myriad Pro" charset="0"/>
                <a:cs typeface="Myriad Pro" charset="0"/>
              </a:rPr>
              <a:t> </a:t>
            </a:r>
            <a:br>
              <a:rPr lang="en-US" sz="3600" dirty="0">
                <a:ea typeface="Myriad Pro" charset="0"/>
                <a:cs typeface="Myriad Pro" charset="0"/>
              </a:rPr>
            </a:br>
            <a:r>
              <a:rPr lang="en-US" sz="3600">
                <a:ea typeface="Myriad Pro" charset="0"/>
                <a:cs typeface="Myriad Pro" charset="0"/>
              </a:rPr>
              <a:t>     </a:t>
            </a:r>
            <a:r>
              <a:rPr lang="en-US" sz="3600" dirty="0">
                <a:ea typeface="Myriad Pro" charset="0"/>
                <a:cs typeface="Myriad Pro" charset="0"/>
              </a:rPr>
              <a:t>display size </a:t>
            </a:r>
            <a:r>
              <a:rPr lang="en-US" sz="3600" dirty="0">
                <a:solidFill>
                  <a:schemeClr val="accent2"/>
                </a:solidFill>
              </a:rPr>
              <a:t>decreases</a:t>
            </a:r>
            <a:endParaRPr lang="en-US" sz="3600" dirty="0"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82" y="1481104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on characteristics: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1882" y="4145186"/>
            <a:ext cx="566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on scalability: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204510"/>
            <a:ext cx="7117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two </a:t>
            </a:r>
            <a:r>
              <a:rPr lang="en-US" sz="7200" dirty="0"/>
              <a:t>observations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0"/>
    </mc:Choice>
    <mc:Fallback xmlns="">
      <p:transition spd="slow" advTm="3032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user study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"/>
    </mc:Choice>
    <mc:Fallback xmlns="">
      <p:transition spd="slow" advTm="325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02480" y="1713468"/>
            <a:ext cx="245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P-Compass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82770" y="-58992"/>
            <a:ext cx="3060441" cy="1046074"/>
          </a:xfrm>
        </p:spPr>
        <p:txBody>
          <a:bodyPr>
            <a:noAutofit/>
          </a:bodyPr>
          <a:lstStyle/>
          <a:p>
            <a:r>
              <a:rPr lang="en-US" sz="7200" dirty="0">
                <a:ea typeface="Myriad Pro" charset="0"/>
                <a:cs typeface="Myriad Pro" charset="0"/>
              </a:rPr>
              <a:t>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118" y="864805"/>
            <a:ext cx="986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 visualization </a:t>
            </a:r>
            <a:r>
              <a:rPr lang="en-US" sz="3600"/>
              <a:t>(within-subject) conditions: </a:t>
            </a:r>
            <a:br>
              <a:rPr lang="en-US" sz="3600"/>
            </a:br>
            <a:r>
              <a:rPr lang="en-US" sz="3600"/>
              <a:t>         p-compass</a:t>
            </a:r>
            <a:r>
              <a:rPr lang="en-US" sz="3600" dirty="0"/>
              <a:t>, wedge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3413" y="3240866"/>
            <a:ext cx="116285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LOCATE</a:t>
            </a:r>
            <a:r>
              <a:rPr lang="en-US" sz="3600" dirty="0"/>
              <a:t>           Where is the subway station?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DISTANCE</a:t>
            </a:r>
            <a:r>
              <a:rPr lang="en-US" sz="3600" dirty="0"/>
              <a:t>       How far is the subway station?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ORIENTATION</a:t>
            </a:r>
            <a:r>
              <a:rPr lang="en-US" sz="3600" dirty="0"/>
              <a:t> Which direction is the subway station?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LOCALIZE</a:t>
            </a:r>
            <a:r>
              <a:rPr lang="en-US" sz="3600" dirty="0"/>
              <a:t>        Where am I?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>
                <a:solidFill>
                  <a:schemeClr val="accent2"/>
                </a:solidFill>
              </a:rPr>
              <a:t>LOCATE+         </a:t>
            </a:r>
            <a:r>
              <a:rPr lang="en-US" sz="3600" dirty="0"/>
              <a:t>Where is the coffee shop?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634" y="2621351"/>
            <a:ext cx="183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 tasks: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477574" y="3861995"/>
            <a:ext cx="11714426" cy="107652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9240" y="5463282"/>
            <a:ext cx="10584873" cy="10529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49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3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5"/>
    </mc:Choice>
    <mc:Fallback xmlns="">
      <p:transition spd="slow" advTm="2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blemStatement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1" y="4233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"/>
    </mc:Choice>
    <mc:Fallback xmlns="">
      <p:transition spd="slow" advTm="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4"/>
        <p14:stopEvt time="3222" objId="4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35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4378"/>
            <a:ext cx="3870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LOCATE</a:t>
            </a:r>
            <a:endParaRPr lang="en-US" sz="7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7"/>
    </mc:Choice>
    <mc:Fallback xmlns="">
      <p:transition spd="slow" advTm="12217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89074" y="1863250"/>
            <a:ext cx="1888810" cy="240394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1276756" y="4371704"/>
            <a:ext cx="2471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smartphone boundary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4378"/>
            <a:ext cx="3870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LOCATE</a:t>
            </a:r>
            <a:endParaRPr lang="en-US" sz="7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79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4"/>
    </mc:Choice>
    <mc:Fallback xmlns="">
      <p:transition spd="slow" advTm="681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2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386516" y="2230158"/>
            <a:ext cx="748570" cy="461179"/>
          </a:xfrm>
          <a:prstGeom prst="straightConnector1">
            <a:avLst/>
          </a:prstGeom>
          <a:ln w="22225">
            <a:solidFill>
              <a:schemeClr val="accent2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0326" y="1892503"/>
            <a:ext cx="502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wedge (or p-compass)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8802" y="2973211"/>
            <a:ext cx="3588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where is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the subway station?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9074" y="1863250"/>
            <a:ext cx="1888810" cy="240394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1276756" y="4371704"/>
            <a:ext cx="2471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smartphone boundary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44378"/>
            <a:ext cx="3870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LOCATE</a:t>
            </a:r>
            <a:endParaRPr lang="en-US" sz="7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4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9"/>
    </mc:Choice>
    <mc:Fallback xmlns="">
      <p:transition spd="slow" advTm="1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2175" y="3414393"/>
            <a:ext cx="1703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wedge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9294" y="3337383"/>
            <a:ext cx="270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p-compass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598" y="4306330"/>
            <a:ext cx="25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smartphone boundary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1780" y="4306331"/>
            <a:ext cx="2403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smartphone boundary</a:t>
            </a:r>
          </a:p>
        </p:txBody>
      </p:sp>
      <p:sp>
        <p:nvSpPr>
          <p:cNvPr id="13" name="Oval 12"/>
          <p:cNvSpPr/>
          <p:nvPr/>
        </p:nvSpPr>
        <p:spPr>
          <a:xfrm>
            <a:off x="3607272" y="3120888"/>
            <a:ext cx="397565" cy="397565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10086332" y="3083816"/>
            <a:ext cx="397565" cy="397565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004838" y="2307883"/>
            <a:ext cx="801941" cy="813007"/>
          </a:xfrm>
          <a:prstGeom prst="straightConnector1">
            <a:avLst/>
          </a:prstGeom>
          <a:ln w="22225">
            <a:solidFill>
              <a:srgbClr val="FF0000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2651" y="2282253"/>
            <a:ext cx="4029255" cy="905863"/>
          </a:xfrm>
          <a:prstGeom prst="straightConnector1">
            <a:avLst/>
          </a:prstGeom>
          <a:ln w="22225">
            <a:solidFill>
              <a:srgbClr val="FF0000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31839" y="1312817"/>
            <a:ext cx="2152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User’s answer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44378"/>
            <a:ext cx="3870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LOCATE</a:t>
            </a:r>
            <a:endParaRPr lang="en-US" sz="7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8"/>
    </mc:Choice>
    <mc:Fallback xmlns="">
      <p:transition spd="slow" advClick="0" advTm="1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58" t="31569" r="79375" b="35686"/>
          <a:stretch/>
        </p:blipFill>
        <p:spPr>
          <a:xfrm>
            <a:off x="1055598" y="2164976"/>
            <a:ext cx="1459002" cy="2245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2175" y="3414393"/>
            <a:ext cx="1703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wedge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44378"/>
            <a:ext cx="3870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LOCATE</a:t>
            </a:r>
            <a:endParaRPr lang="en-US" sz="7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54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413" t="31569" r="29375" b="35686"/>
          <a:stretch/>
        </p:blipFill>
        <p:spPr>
          <a:xfrm>
            <a:off x="7121780" y="2164976"/>
            <a:ext cx="1488820" cy="2245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9294" y="3337383"/>
            <a:ext cx="270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p-compass</a:t>
            </a:r>
          </a:p>
        </p:txBody>
      </p:sp>
    </p:spTree>
    <p:extLst>
      <p:ext uri="{BB962C8B-B14F-4D97-AF65-F5344CB8AC3E}">
        <p14:creationId xmlns:p14="http://schemas.microsoft.com/office/powerpoint/2010/main" val="5535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45"/>
    </mc:Choice>
    <mc:Fallback xmlns="">
      <p:transition spd="slow" advClick="0" advTm="514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738" y="342899"/>
            <a:ext cx="4069966" cy="6515101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7064429" y="474782"/>
            <a:ext cx="0" cy="62220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172308" y="317478"/>
            <a:ext cx="4067907" cy="6502422"/>
            <a:chOff x="1312985" y="317478"/>
            <a:chExt cx="4067907" cy="65024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8846" y="317478"/>
              <a:ext cx="4062046" cy="6502422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1312985" y="433752"/>
              <a:ext cx="0" cy="622202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0" y="144378"/>
            <a:ext cx="3870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LOCATE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2910170" y="2249598"/>
            <a:ext cx="1703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wedge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8036" y="2539140"/>
            <a:ext cx="270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p-compass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7856" y="6159264"/>
            <a:ext cx="329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smartphone boundary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98628" y="6208633"/>
            <a:ext cx="329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smartphone boundary</a:t>
            </a:r>
          </a:p>
        </p:txBody>
      </p:sp>
    </p:spTree>
    <p:extLst>
      <p:ext uri="{BB962C8B-B14F-4D97-AF65-F5344CB8AC3E}">
        <p14:creationId xmlns:p14="http://schemas.microsoft.com/office/powerpoint/2010/main" val="12910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75"/>
    </mc:Choice>
    <mc:Fallback xmlns="">
      <p:transition spd="slow" advClick="0" advTm="1087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500" y="4871999"/>
            <a:ext cx="307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1. 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6051" y="2159000"/>
            <a:ext cx="4042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2. Answer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89482"/>
            <a:ext cx="438142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LOCALIZE</a:t>
            </a:r>
            <a:endParaRPr lang="en-US" sz="6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1"/>
    </mc:Choice>
    <mc:Fallback xmlns="">
      <p:transition spd="slow" advTm="939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" y="5359077"/>
            <a:ext cx="2353627" cy="149892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21164750">
            <a:off x="1511814" y="5996059"/>
            <a:ext cx="4147196" cy="335667"/>
          </a:xfrm>
          <a:prstGeom prst="rightArrow">
            <a:avLst>
              <a:gd name="adj1" fmla="val 50000"/>
              <a:gd name="adj2" fmla="val 7554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/>
          <p:cNvSpPr txBox="1"/>
          <p:nvPr/>
        </p:nvSpPr>
        <p:spPr>
          <a:xfrm>
            <a:off x="5379071" y="3553375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hotel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68024" y="3936630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train sta.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85115" y="5475141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/>
              <a:t>. </a:t>
            </a:r>
            <a:r>
              <a:rPr lang="en-US" sz="3200" dirty="0"/>
              <a:t>view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6803626" y="2646014"/>
            <a:ext cx="3355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you are here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310" y="4614042"/>
            <a:ext cx="1933575" cy="19636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401" y="4614042"/>
            <a:ext cx="1952625" cy="196365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99183" y="4038600"/>
            <a:ext cx="211117" cy="1092885"/>
          </a:xfrm>
          <a:custGeom>
            <a:avLst/>
            <a:gdLst>
              <a:gd name="connsiteX0" fmla="*/ 778498 w 778498"/>
              <a:gd name="connsiteY0" fmla="*/ 0 h 2854410"/>
              <a:gd name="connsiteX1" fmla="*/ 12379 w 778498"/>
              <a:gd name="connsiteY1" fmla="*/ 1248032 h 2854410"/>
              <a:gd name="connsiteX2" fmla="*/ 296585 w 778498"/>
              <a:gd name="connsiteY2" fmla="*/ 2854410 h 285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98" h="2854410">
                <a:moveTo>
                  <a:pt x="778498" y="0"/>
                </a:moveTo>
                <a:cubicBezTo>
                  <a:pt x="435598" y="386148"/>
                  <a:pt x="92698" y="772297"/>
                  <a:pt x="12379" y="1248032"/>
                </a:cubicBezTo>
                <a:cubicBezTo>
                  <a:pt x="-67940" y="1723767"/>
                  <a:pt x="267753" y="2634048"/>
                  <a:pt x="296585" y="2854410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Freeform 24"/>
          <p:cNvSpPr/>
          <p:nvPr/>
        </p:nvSpPr>
        <p:spPr>
          <a:xfrm>
            <a:off x="6642100" y="3365500"/>
            <a:ext cx="1231900" cy="2159000"/>
          </a:xfrm>
          <a:custGeom>
            <a:avLst/>
            <a:gdLst>
              <a:gd name="connsiteX0" fmla="*/ 102375 w 725094"/>
              <a:gd name="connsiteY0" fmla="*/ 2933700 h 2933700"/>
              <a:gd name="connsiteX1" fmla="*/ 38875 w 725094"/>
              <a:gd name="connsiteY1" fmla="*/ 1257300 h 2933700"/>
              <a:gd name="connsiteX2" fmla="*/ 623075 w 725094"/>
              <a:gd name="connsiteY2" fmla="*/ 596900 h 2933700"/>
              <a:gd name="connsiteX3" fmla="*/ 724675 w 725094"/>
              <a:gd name="connsiteY3" fmla="*/ 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094" h="2933700">
                <a:moveTo>
                  <a:pt x="102375" y="2933700"/>
                </a:moveTo>
                <a:cubicBezTo>
                  <a:pt x="27233" y="2290233"/>
                  <a:pt x="-47908" y="1646767"/>
                  <a:pt x="38875" y="1257300"/>
                </a:cubicBezTo>
                <a:cubicBezTo>
                  <a:pt x="125658" y="867833"/>
                  <a:pt x="508775" y="806450"/>
                  <a:pt x="623075" y="596900"/>
                </a:cubicBezTo>
                <a:cubicBezTo>
                  <a:pt x="737375" y="387350"/>
                  <a:pt x="724675" y="0"/>
                  <a:pt x="72467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7781671" y="4521200"/>
            <a:ext cx="613030" cy="892432"/>
          </a:xfrm>
          <a:custGeom>
            <a:avLst/>
            <a:gdLst>
              <a:gd name="connsiteX0" fmla="*/ 0 w 1915298"/>
              <a:gd name="connsiteY0" fmla="*/ 3200400 h 3200400"/>
              <a:gd name="connsiteX1" fmla="*/ 1173892 w 1915298"/>
              <a:gd name="connsiteY1" fmla="*/ 2150076 h 3200400"/>
              <a:gd name="connsiteX2" fmla="*/ 1915298 w 1915298"/>
              <a:gd name="connsiteY2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298" h="3200400">
                <a:moveTo>
                  <a:pt x="0" y="3200400"/>
                </a:moveTo>
                <a:cubicBezTo>
                  <a:pt x="427338" y="2941938"/>
                  <a:pt x="854676" y="2683476"/>
                  <a:pt x="1173892" y="2150076"/>
                </a:cubicBezTo>
                <a:cubicBezTo>
                  <a:pt x="1493108" y="1616676"/>
                  <a:pt x="1783492" y="296562"/>
                  <a:pt x="1915298" y="0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/>
          <p:cNvSpPr txBox="1"/>
          <p:nvPr/>
        </p:nvSpPr>
        <p:spPr>
          <a:xfrm>
            <a:off x="5403924" y="6324913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wedge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7927423" y="633648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p-compass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89482"/>
            <a:ext cx="438142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LOCALIZE</a:t>
            </a:r>
            <a:endParaRPr lang="en-US" sz="6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0"/>
    </mc:Choice>
    <mc:Fallback xmlns="">
      <p:transition spd="slow" advTm="1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310" y="4614042"/>
            <a:ext cx="1933575" cy="1963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401" y="4614042"/>
            <a:ext cx="1952625" cy="1963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" y="5359077"/>
            <a:ext cx="2353627" cy="149892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21164750">
            <a:off x="1511814" y="5996059"/>
            <a:ext cx="4147196" cy="335667"/>
          </a:xfrm>
          <a:prstGeom prst="rightArrow">
            <a:avLst>
              <a:gd name="adj1" fmla="val 50000"/>
              <a:gd name="adj2" fmla="val 7554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5403924" y="6324913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wedge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7927423" y="633648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p-compass</a:t>
            </a: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578" y="179223"/>
            <a:ext cx="7142949" cy="43638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14071" y="1978575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hotel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5924" y="1980830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train sta.</a:t>
            </a:r>
          </a:p>
        </p:txBody>
      </p:sp>
      <p:sp>
        <p:nvSpPr>
          <p:cNvPr id="19" name="Right Arrow 18"/>
          <p:cNvSpPr/>
          <p:nvPr/>
        </p:nvSpPr>
        <p:spPr>
          <a:xfrm rot="19618124">
            <a:off x="1323375" y="4538864"/>
            <a:ext cx="3406968" cy="335667"/>
          </a:xfrm>
          <a:prstGeom prst="rightArrow">
            <a:avLst>
              <a:gd name="adj1" fmla="val 50000"/>
              <a:gd name="adj2" fmla="val 7554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/>
          <p:cNvSpPr txBox="1"/>
          <p:nvPr/>
        </p:nvSpPr>
        <p:spPr>
          <a:xfrm>
            <a:off x="2585115" y="5475141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1. view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268301" y="3364059"/>
            <a:ext cx="198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2. answer</a:t>
            </a:r>
            <a:endParaRPr lang="en-US" sz="1800" dirty="0"/>
          </a:p>
        </p:txBody>
      </p:sp>
      <p:sp>
        <p:nvSpPr>
          <p:cNvPr id="7" name="Freeform 6"/>
          <p:cNvSpPr/>
          <p:nvPr/>
        </p:nvSpPr>
        <p:spPr>
          <a:xfrm>
            <a:off x="5770583" y="2361168"/>
            <a:ext cx="601787" cy="2643317"/>
          </a:xfrm>
          <a:custGeom>
            <a:avLst/>
            <a:gdLst>
              <a:gd name="connsiteX0" fmla="*/ 778498 w 778498"/>
              <a:gd name="connsiteY0" fmla="*/ 0 h 2854410"/>
              <a:gd name="connsiteX1" fmla="*/ 12379 w 778498"/>
              <a:gd name="connsiteY1" fmla="*/ 1248032 h 2854410"/>
              <a:gd name="connsiteX2" fmla="*/ 296585 w 778498"/>
              <a:gd name="connsiteY2" fmla="*/ 2854410 h 285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98" h="2854410">
                <a:moveTo>
                  <a:pt x="778498" y="0"/>
                </a:moveTo>
                <a:cubicBezTo>
                  <a:pt x="435598" y="386148"/>
                  <a:pt x="92698" y="772297"/>
                  <a:pt x="12379" y="1248032"/>
                </a:cubicBezTo>
                <a:cubicBezTo>
                  <a:pt x="-67940" y="1723767"/>
                  <a:pt x="267753" y="2634048"/>
                  <a:pt x="296585" y="2854410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7895970" y="2442493"/>
            <a:ext cx="1913361" cy="2920339"/>
          </a:xfrm>
          <a:custGeom>
            <a:avLst/>
            <a:gdLst>
              <a:gd name="connsiteX0" fmla="*/ 0 w 1915298"/>
              <a:gd name="connsiteY0" fmla="*/ 3200400 h 3200400"/>
              <a:gd name="connsiteX1" fmla="*/ 1173892 w 1915298"/>
              <a:gd name="connsiteY1" fmla="*/ 2150076 h 3200400"/>
              <a:gd name="connsiteX2" fmla="*/ 1915298 w 1915298"/>
              <a:gd name="connsiteY2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298" h="3200400">
                <a:moveTo>
                  <a:pt x="0" y="3200400"/>
                </a:moveTo>
                <a:cubicBezTo>
                  <a:pt x="427338" y="2941938"/>
                  <a:pt x="854676" y="2683476"/>
                  <a:pt x="1173892" y="2150076"/>
                </a:cubicBezTo>
                <a:cubicBezTo>
                  <a:pt x="1493108" y="1616676"/>
                  <a:pt x="1783492" y="296562"/>
                  <a:pt x="1915298" y="0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7414055" y="2391929"/>
            <a:ext cx="513368" cy="804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/>
        </p:nvSpPr>
        <p:spPr>
          <a:xfrm>
            <a:off x="6378765" y="2679269"/>
            <a:ext cx="4076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where are you?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-89482"/>
            <a:ext cx="438142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LOCALIZE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58</a:t>
            </a:fld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55066" y="2489292"/>
            <a:ext cx="397565" cy="397565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414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"/>
    </mc:Choice>
    <mc:Fallback xmlns="">
      <p:transition spd="slow" advTm="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67" y="-232043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hypotheses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1183" y="1535374"/>
            <a:ext cx="98212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H1. LOCATE. </a:t>
            </a:r>
            <a:r>
              <a:rPr lang="en-US" sz="3200" dirty="0"/>
              <a:t>Wedge more accurate for close POIs, </a:t>
            </a:r>
            <a:br>
              <a:rPr lang="en-US" sz="3200" dirty="0"/>
            </a:br>
            <a:r>
              <a:rPr lang="en-US" sz="3200" dirty="0"/>
              <a:t>p-compass more accurate for distant POIs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accent2"/>
                </a:solidFill>
              </a:rPr>
              <a:t>H2. DISTANCE.</a:t>
            </a:r>
            <a:r>
              <a:rPr lang="en-US" sz="3200" dirty="0"/>
              <a:t> P-Compass more accurate 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>
                <a:solidFill>
                  <a:schemeClr val="accent2"/>
                </a:solidFill>
              </a:rPr>
              <a:t>H3. LOCALIZE. </a:t>
            </a:r>
            <a:r>
              <a:rPr lang="en-US" sz="3200" dirty="0"/>
              <a:t>P-Compass more accurate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accent2"/>
                </a:solidFill>
              </a:rPr>
              <a:t>H4. LOCATE+.</a:t>
            </a:r>
            <a:r>
              <a:rPr lang="en-US" sz="3200" dirty="0"/>
              <a:t> P-Compass more accurate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accent2"/>
                </a:solidFill>
              </a:rPr>
              <a:t>H5. Preferences.</a:t>
            </a:r>
            <a:r>
              <a:rPr lang="en-US" sz="3200" dirty="0"/>
              <a:t> Prefer P-Compass for 4 tasks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333" y="2904857"/>
            <a:ext cx="9821333" cy="79586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767" y="4749265"/>
            <a:ext cx="10515600" cy="180286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5"/>
    </mc:Choice>
    <mc:Fallback xmlns="">
      <p:transition spd="slow" advTm="389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994264" y="2642853"/>
            <a:ext cx="1825144" cy="78614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23280" y="751164"/>
            <a:ext cx="5090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+mj-lt"/>
              </a:rPr>
              <a:t>details?</a:t>
            </a:r>
          </a:p>
          <a:p>
            <a:r>
              <a:rPr lang="en-US" sz="5400" dirty="0">
                <a:latin typeface="+mj-lt"/>
              </a:rPr>
              <a:t>search engine?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"/>
    </mc:Choice>
    <mc:Fallback xmlns="">
      <p:transition spd="slow" advTm="586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5400" dirty="0">
                <a:ea typeface="Myriad Pro" charset="0"/>
                <a:cs typeface="Myriad Pro" charset="0"/>
              </a:rPr>
              <a:t>26 participants (13 female)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84362" y="3918061"/>
                <a:ext cx="57535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ages 20-39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200" dirty="0"/>
                  <a:t> = 25.5, s = 4.9)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362" y="3918061"/>
                <a:ext cx="5753568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264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"/>
    </mc:Choice>
    <mc:Fallback xmlns="">
      <p:transition spd="slow" advTm="8049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"/>
    </mc:Choice>
    <mc:Fallback xmlns="">
      <p:transition spd="slow" advTm="3645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2" y="1237342"/>
            <a:ext cx="10922000" cy="54324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64179" y="14511"/>
            <a:ext cx="3964374" cy="993194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ea typeface="Myriad Pro" charset="0"/>
                <a:cs typeface="Myriad Pro" charset="0"/>
              </a:rPr>
              <a:t>LOCATE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0128" y="878114"/>
            <a:ext cx="1371601" cy="1460499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Rounded Rectangle 20"/>
          <p:cNvSpPr/>
          <p:nvPr/>
        </p:nvSpPr>
        <p:spPr>
          <a:xfrm>
            <a:off x="1646813" y="2342242"/>
            <a:ext cx="1087316" cy="1012693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Rectangle 1"/>
          <p:cNvSpPr/>
          <p:nvPr/>
        </p:nvSpPr>
        <p:spPr>
          <a:xfrm>
            <a:off x="1183683" y="3500957"/>
            <a:ext cx="10616339" cy="230924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9"/>
    </mc:Choice>
    <mc:Fallback xmlns="">
      <p:transition spd="slow" advTm="4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64180" y="14511"/>
            <a:ext cx="10887690" cy="993194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ea typeface="Myriad Pro" charset="0"/>
                <a:cs typeface="Myriad Pro" charset="0"/>
              </a:rPr>
              <a:t>LOCALIZE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80" y="1692322"/>
            <a:ext cx="5713659" cy="4237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11" y="1507725"/>
            <a:ext cx="5907899" cy="44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7"/>
    </mc:Choice>
    <mc:Fallback xmlns="">
      <p:transition spd="slow" advTm="16627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67" y="-232043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ea typeface="Myriad Pro" charset="0"/>
                <a:cs typeface="Myriad Pro" charset="0"/>
              </a:rPr>
              <a:t>hypotheses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1183" y="1535374"/>
            <a:ext cx="98212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H1. LOCATE. </a:t>
            </a:r>
            <a:r>
              <a:rPr lang="en-US" sz="3200" dirty="0"/>
              <a:t>Wedge more accurate for close POIs, </a:t>
            </a:r>
            <a:br>
              <a:rPr lang="en-US" sz="3200" dirty="0"/>
            </a:br>
            <a:r>
              <a:rPr lang="en-US" sz="3200" dirty="0"/>
              <a:t>p-compass more accurate for distant POIs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accent2"/>
                </a:solidFill>
              </a:rPr>
              <a:t>H2. DISTANCE.</a:t>
            </a:r>
            <a:r>
              <a:rPr lang="en-US" sz="3200" dirty="0"/>
              <a:t> P-Compass more accurate 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>
                <a:solidFill>
                  <a:schemeClr val="accent2"/>
                </a:solidFill>
              </a:rPr>
              <a:t>H3. LOCALIZE. </a:t>
            </a:r>
            <a:r>
              <a:rPr lang="en-US" sz="3200" dirty="0"/>
              <a:t>P-Compass more accurate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accent2"/>
                </a:solidFill>
              </a:rPr>
              <a:t>H4. LOCATE+.</a:t>
            </a:r>
            <a:r>
              <a:rPr lang="en-US" sz="3200" dirty="0"/>
              <a:t> P-Compass more accurate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accent2"/>
                </a:solidFill>
              </a:rPr>
              <a:t>H5. Preferences.</a:t>
            </a:r>
            <a:r>
              <a:rPr lang="en-US" sz="3200" dirty="0"/>
              <a:t> Prefer P-Compass for 4 tasks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41" y="1654064"/>
            <a:ext cx="382630" cy="35520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41" y="3094352"/>
            <a:ext cx="382630" cy="355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41" y="4047388"/>
            <a:ext cx="382630" cy="355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41" y="5039062"/>
            <a:ext cx="382630" cy="355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4696189"/>
            <a:ext cx="10515600" cy="18028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71423" y="2884701"/>
            <a:ext cx="9821333" cy="7958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"/>
    </mc:Choice>
    <mc:Fallback xmlns="">
      <p:transition spd="slow" advTm="4353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056" y="2126652"/>
            <a:ext cx="114078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981" indent="-761981">
              <a:buFontTx/>
              <a:buChar char="-"/>
            </a:pPr>
            <a:r>
              <a:rPr lang="en-US" sz="4800" dirty="0"/>
              <a:t>requires a priori knowledge of a space</a:t>
            </a:r>
            <a:br>
              <a:rPr lang="en-US" sz="4800" dirty="0"/>
            </a:br>
            <a:endParaRPr lang="en-US" sz="4800" dirty="0"/>
          </a:p>
          <a:p>
            <a:pPr marL="761981" indent="-761981">
              <a:buFontTx/>
              <a:buChar char="-"/>
            </a:pPr>
            <a:r>
              <a:rPr lang="en-US" sz="4800" dirty="0"/>
              <a:t>POI database</a:t>
            </a:r>
            <a:br>
              <a:rPr lang="en-US" sz="4800" dirty="0"/>
            </a:br>
            <a:endParaRPr lang="en-US" sz="4800" dirty="0"/>
          </a:p>
          <a:p>
            <a:pPr marL="761981" indent="-761981">
              <a:buFontTx/>
              <a:buChar char="-"/>
            </a:pPr>
            <a:r>
              <a:rPr lang="en-US" sz="4800" dirty="0"/>
              <a:t>POI selection algorithm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06129"/>
            <a:ext cx="11047446" cy="1419109"/>
          </a:xfrm>
        </p:spPr>
        <p:txBody>
          <a:bodyPr>
            <a:noAutofit/>
          </a:bodyPr>
          <a:lstStyle/>
          <a:p>
            <a:r>
              <a:rPr lang="en-US" sz="7200">
                <a:ea typeface="Myriad Pro" charset="0"/>
                <a:cs typeface="Myriad Pro" charset="0"/>
              </a:rPr>
              <a:t>limitations + future </a:t>
            </a:r>
            <a:r>
              <a:rPr lang="en-US" sz="7200" dirty="0">
                <a:ea typeface="Myriad Pro" charset="0"/>
                <a:cs typeface="Myriad Pro" charset="0"/>
              </a:rPr>
              <a:t>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6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55"/>
    </mc:Choice>
    <mc:Fallback xmlns="">
      <p:transition spd="slow" advTm="5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5" y="2630377"/>
            <a:ext cx="10515600" cy="1767417"/>
          </a:xfrm>
        </p:spPr>
        <p:txBody>
          <a:bodyPr>
            <a:noAutofit/>
          </a:bodyPr>
          <a:lstStyle/>
          <a:p>
            <a:r>
              <a:rPr lang="en-US" sz="10666" dirty="0">
                <a:latin typeface="Myriad Pro" charset="0"/>
                <a:ea typeface="Myriad Pro" charset="0"/>
                <a:cs typeface="Myriad Pro" charset="0"/>
              </a:rPr>
              <a:t>conclusions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"/>
    </mc:Choice>
    <mc:Fallback xmlns="">
      <p:transition spd="slow" advTm="218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592598" y="1726336"/>
            <a:ext cx="11746833" cy="1018877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extends conventional compass to address </a:t>
            </a:r>
            <a:r>
              <a:rPr lang="en-US" sz="3600" dirty="0">
                <a:solidFill>
                  <a:schemeClr val="accent2"/>
                </a:solidFill>
              </a:rPr>
              <a:t>“where is x?”</a:t>
            </a:r>
            <a:endParaRPr lang="en-US" sz="40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36701" y="4084822"/>
            <a:ext cx="10415611" cy="2587647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- p-compass and wedge are complementary</a:t>
            </a:r>
            <a:br>
              <a:rPr lang="en-US" sz="3600" dirty="0"/>
            </a:br>
            <a:r>
              <a:rPr lang="en-US" sz="3600" dirty="0"/>
              <a:t>- use p-compass as </a:t>
            </a:r>
            <a:br>
              <a:rPr lang="en-US" sz="3600" dirty="0"/>
            </a:br>
            <a:r>
              <a:rPr lang="en-US" sz="3600" dirty="0"/>
              <a:t>           distances to POIs </a:t>
            </a:r>
            <a:r>
              <a:rPr lang="en-US" sz="3600" dirty="0">
                <a:solidFill>
                  <a:schemeClr val="accent2"/>
                </a:solidFill>
              </a:rPr>
              <a:t>increase</a:t>
            </a:r>
            <a:br>
              <a:rPr lang="en-US" sz="3600" dirty="0"/>
            </a:br>
            <a:r>
              <a:rPr lang="en-US" sz="3600" dirty="0"/>
              <a:t>           display size </a:t>
            </a:r>
            <a:r>
              <a:rPr lang="en-US" sz="3600" dirty="0">
                <a:solidFill>
                  <a:schemeClr val="accent2"/>
                </a:solidFill>
              </a:rPr>
              <a:t>decreases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5129" y="3097424"/>
            <a:ext cx="5246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user study: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229" y="679226"/>
            <a:ext cx="5453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p-compass: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1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1"/>
    </mc:Choice>
    <mc:Fallback xmlns="">
      <p:transition spd="slow" advTm="50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075038"/>
            <a:ext cx="319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</a:rPr>
              <a:t>p-compass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0117" y="3339801"/>
            <a:ext cx="186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[Lynch, 60]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309" y="379462"/>
            <a:ext cx="1893033" cy="29908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68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39756"/>
            <a:ext cx="7792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building blocks of mental maps:</a:t>
            </a:r>
          </a:p>
          <a:p>
            <a:r>
              <a:rPr lang="en-US" sz="3200" dirty="0"/>
              <a:t>landmarks, edges, paths, nodes, districts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544170"/>
            <a:ext cx="2005781" cy="5600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0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"/>
    </mc:Choice>
    <mc:Fallback xmlns="">
      <p:transition spd="slow" advTm="14924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62852" cy="891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840157" y="2434542"/>
            <a:ext cx="2005669" cy="2005669"/>
          </a:xfrm>
          <a:prstGeom prst="ellipse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738" y="2745702"/>
            <a:ext cx="5820314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 err="1"/>
              <a:t>spacepiece</a:t>
            </a:r>
            <a:endParaRPr lang="en-US" sz="5333" dirty="0"/>
          </a:p>
        </p:txBody>
      </p:sp>
      <p:sp>
        <p:nvSpPr>
          <p:cNvPr id="10" name="Rounded Rectangle 9"/>
          <p:cNvSpPr/>
          <p:nvPr/>
        </p:nvSpPr>
        <p:spPr>
          <a:xfrm>
            <a:off x="0" y="560272"/>
            <a:ext cx="7603299" cy="5600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TextBox 14"/>
          <p:cNvSpPr txBox="1"/>
          <p:nvPr/>
        </p:nvSpPr>
        <p:spPr>
          <a:xfrm>
            <a:off x="7400578" y="2684893"/>
            <a:ext cx="1012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2"/>
                </a:solidFill>
              </a:rPr>
              <a:t>?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3558" y="3881824"/>
            <a:ext cx="45785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en-US" sz="3200" dirty="0">
                <a:solidFill>
                  <a:schemeClr val="accent2"/>
                </a:solidFill>
              </a:rPr>
              <a:t>where is x</a:t>
            </a:r>
            <a:r>
              <a:rPr lang="en-US" sz="3200" dirty="0"/>
              <a:t>” at a glance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9026" y="1628851"/>
            <a:ext cx="6997148" cy="125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latin typeface="Myriad Pro" charset="0"/>
                <a:ea typeface="Myriad Pro" charset="0"/>
                <a:cs typeface="Myriad Pro" charset="0"/>
              </a:rPr>
              <a:t>open question:</a:t>
            </a:r>
            <a:endParaRPr lang="en-US" sz="80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2552" y="9297745"/>
            <a:ext cx="690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vs. timepiece: “</a:t>
            </a:r>
            <a:r>
              <a:rPr lang="en-US" sz="2800" dirty="0">
                <a:solidFill>
                  <a:schemeClr val="accent2"/>
                </a:solidFill>
              </a:rPr>
              <a:t>what time is it</a:t>
            </a:r>
            <a:r>
              <a:rPr lang="en-US" sz="2800" dirty="0"/>
              <a:t>” at a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21146" y="6415019"/>
            <a:ext cx="2743200" cy="365125"/>
          </a:xfrm>
        </p:spPr>
        <p:txBody>
          <a:bodyPr/>
          <a:lstStyle/>
          <a:p>
            <a:fld id="{1F33BF1A-4529-9F48-9AD9-19174594D7FE}" type="slidenum">
              <a:rPr lang="en-US" smtClean="0"/>
              <a:t>69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756"/>
            <a:ext cx="7792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building blocks of mental maps:</a:t>
            </a:r>
          </a:p>
          <a:p>
            <a:r>
              <a:rPr lang="en-US" sz="3200" dirty="0"/>
              <a:t>landmarks, edges, paths, nodes, districts</a:t>
            </a:r>
          </a:p>
        </p:txBody>
      </p:sp>
    </p:spTree>
    <p:extLst>
      <p:ext uri="{BB962C8B-B14F-4D97-AF65-F5344CB8AC3E}">
        <p14:creationId xmlns:p14="http://schemas.microsoft.com/office/powerpoint/2010/main" val="16381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2860" y="6278676"/>
            <a:ext cx="7514857" cy="57811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result of “Desert Fog” condition [Jul and Furnas, 98]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2591" y="2890684"/>
            <a:ext cx="2402609" cy="774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293" y="2454211"/>
            <a:ext cx="8663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is    </a:t>
            </a:r>
            <a:r>
              <a:rPr lang="en-US" sz="8800" dirty="0">
                <a:effectLst>
                  <a:outerShdw blurRad="50800" dist="88900" dir="1800000" algn="tl" rotWithShape="0">
                    <a:prstClr val="black">
                      <a:alpha val="79000"/>
                    </a:prstClr>
                  </a:outerShdw>
                </a:effectLst>
              </a:rPr>
              <a:t>x</a:t>
            </a:r>
            <a:r>
              <a:rPr lang="en-US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15704" y="3156271"/>
            <a:ext cx="3519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(x = Yellowstone)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153"/>
    </mc:Choice>
    <mc:Fallback xmlns="">
      <p:transition advTm="28153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8750" y="2729112"/>
            <a:ext cx="7408309" cy="790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Acknowledgments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42535" y="3441814"/>
            <a:ext cx="11652147" cy="3420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This material is based in part upon work supported by the National Science Foundation under Grants DGE-1144854, IIS-0905569, and IIS-1514429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Thanks to </a:t>
            </a:r>
            <a:r>
              <a:rPr lang="en-US" sz="2400" dirty="0" err="1"/>
              <a:t>Mengu</a:t>
            </a:r>
            <a:r>
              <a:rPr lang="en-US" sz="2400" dirty="0"/>
              <a:t> </a:t>
            </a:r>
            <a:r>
              <a:rPr lang="en-US" sz="2400" dirty="0" err="1"/>
              <a:t>Sukan</a:t>
            </a:r>
            <a:r>
              <a:rPr lang="en-US" sz="2400" dirty="0"/>
              <a:t> and Barbara </a:t>
            </a:r>
            <a:r>
              <a:rPr lang="en-US" sz="2400" dirty="0" err="1"/>
              <a:t>Tversky</a:t>
            </a:r>
            <a:r>
              <a:rPr lang="en-US" sz="2400" dirty="0"/>
              <a:t> for discussions, </a:t>
            </a:r>
            <a:br>
              <a:rPr lang="en-US" sz="2400" dirty="0"/>
            </a:br>
            <a:r>
              <a:rPr lang="en-US" sz="2400" dirty="0"/>
              <a:t>Hong </a:t>
            </a:r>
            <a:r>
              <a:rPr lang="en-US" sz="2400" dirty="0" err="1"/>
              <a:t>Guo</a:t>
            </a:r>
            <a:r>
              <a:rPr lang="en-US" sz="2400" dirty="0"/>
              <a:t> for refining the iOS prototype, and James </a:t>
            </a:r>
            <a:r>
              <a:rPr lang="en-US" sz="2400" dirty="0" err="1"/>
              <a:t>Xue</a:t>
            </a:r>
            <a:r>
              <a:rPr lang="en-US" sz="2400" dirty="0"/>
              <a:t> and Kevin Lin for developing a web-based prototype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dirty="0"/>
              <a:t>Any opinions, findings, and conclusions or recommendations expressed in this material are those of the author(s) and do not necessarily reflect the views of the National Science Foundation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70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208" y="37127"/>
            <a:ext cx="87109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Personalized Compass</a:t>
            </a:r>
            <a:br>
              <a:rPr lang="en-US" dirty="0"/>
            </a:br>
            <a:r>
              <a:rPr lang="en-US" dirty="0"/>
              <a:t>A Compact Visualization for Direction and Location</a:t>
            </a:r>
            <a:br>
              <a:rPr lang="en-US" dirty="0"/>
            </a:br>
            <a:r>
              <a:rPr lang="en-US" dirty="0"/>
              <a:t>Daniel Miau, Steven </a:t>
            </a:r>
            <a:r>
              <a:rPr lang="en-US" dirty="0" err="1"/>
              <a:t>Feiner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6370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"/>
    </mc:Choice>
    <mc:Fallback xmlns="">
      <p:transition spd="slow" advTm="456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323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510" y="0"/>
            <a:ext cx="30861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29" y="0"/>
            <a:ext cx="321468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186" y="0"/>
            <a:ext cx="305752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614987"/>
            <a:ext cx="212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Yelp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2836" y="5614987"/>
            <a:ext cx="230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Instagram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65868" y="5614987"/>
            <a:ext cx="222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Facebook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61891" y="5614987"/>
            <a:ext cx="226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Messages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57175" y="3343275"/>
            <a:ext cx="2457450" cy="1000125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286123" y="1807368"/>
            <a:ext cx="2457450" cy="1250157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353173" y="3343275"/>
            <a:ext cx="2457450" cy="1250157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0186993" y="2718196"/>
            <a:ext cx="1700206" cy="1250157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-171590"/>
            <a:ext cx="6465868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67" dirty="0"/>
              <a:t>happens daily</a:t>
            </a:r>
            <a:r>
              <a:rPr lang="is-IS" sz="6667" dirty="0"/>
              <a:t>…</a:t>
            </a:r>
            <a:endParaRPr lang="en-US" sz="6667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"/>
    </mc:Choice>
    <mc:Fallback xmlns="">
      <p:transition spd="slow" advTm="36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54593" y="-206277"/>
            <a:ext cx="12246593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67"/>
              <a:t>on </a:t>
            </a:r>
            <a:r>
              <a:rPr lang="en-US" sz="6667" dirty="0"/>
              <a:t>maps of all sizes</a:t>
            </a:r>
            <a:r>
              <a:rPr lang="is-IS" sz="6667" dirty="0"/>
              <a:t>…</a:t>
            </a:r>
            <a:endParaRPr lang="en-US" sz="666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01" y="4792282"/>
            <a:ext cx="559139" cy="642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469" y="3745932"/>
            <a:ext cx="699008" cy="142008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15345" y="5637056"/>
            <a:ext cx="8439389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22058" y="1548495"/>
            <a:ext cx="0" cy="4125519"/>
          </a:xfrm>
          <a:prstGeom prst="line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303453" y="2940474"/>
            <a:ext cx="1940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map size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865" y="1737670"/>
            <a:ext cx="2756103" cy="2115749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1582473" y="1924052"/>
            <a:ext cx="7825809" cy="3660091"/>
          </a:xfrm>
          <a:custGeom>
            <a:avLst/>
            <a:gdLst>
              <a:gd name="connsiteX0" fmla="*/ 0 w 6701050"/>
              <a:gd name="connsiteY0" fmla="*/ 0 h 3767741"/>
              <a:gd name="connsiteX1" fmla="*/ 2101755 w 6701050"/>
              <a:gd name="connsiteY1" fmla="*/ 2852382 h 3767741"/>
              <a:gd name="connsiteX2" fmla="*/ 6701050 w 6701050"/>
              <a:gd name="connsiteY2" fmla="*/ 3766782 h 376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1050" h="3767741">
                <a:moveTo>
                  <a:pt x="0" y="0"/>
                </a:moveTo>
                <a:cubicBezTo>
                  <a:pt x="492456" y="1112292"/>
                  <a:pt x="984913" y="2224585"/>
                  <a:pt x="2101755" y="2852382"/>
                </a:cubicBezTo>
                <a:cubicBezTo>
                  <a:pt x="3218597" y="3480179"/>
                  <a:pt x="5920853" y="3787254"/>
                  <a:pt x="6701050" y="3766782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8719950" y="4980877"/>
            <a:ext cx="29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(map size = 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9431" y="4301552"/>
            <a:ext cx="145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watch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869669" y="3176984"/>
            <a:ext cx="146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phone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130648" y="1157885"/>
            <a:ext cx="171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desktop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458877" y="5692132"/>
            <a:ext cx="364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Instagram geotags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74697" y="4792282"/>
            <a:ext cx="3721439" cy="1579021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3BF1A-4529-9F48-9AD9-19174594D7FE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5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"/>
    </mc:Choice>
    <mc:Fallback xmlns="">
      <p:transition spd="slow" advTm="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1.3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heme/theme1.xml><?xml version="1.0" encoding="utf-8"?>
<a:theme xmlns:a="http://schemas.openxmlformats.org/drawingml/2006/main" name="dmia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miau" id="{E50FD162-4F6D-7549-A1D8-005E84A16378}" vid="{489E6ADF-F1CC-404F-AC62-005B0DA9CE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8628</TotalTime>
  <Words>900</Words>
  <Application>Microsoft Macintosh PowerPoint</Application>
  <PresentationFormat>Widescreen</PresentationFormat>
  <Paragraphs>368</Paragraphs>
  <Slides>70</Slides>
  <Notes>67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Cambria Math</vt:lpstr>
      <vt:lpstr>Myriad Pro</vt:lpstr>
      <vt:lpstr>dmiau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 of “Desert Fog” condition [Jul and Furnas, 98]</vt:lpstr>
      <vt:lpstr>PowerPoint Presentation</vt:lpstr>
      <vt:lpstr>PowerPoint Presentation</vt:lpstr>
      <vt:lpstr>PowerPoint Presentation</vt:lpstr>
      <vt:lpstr>PowerPoint Presentation</vt:lpstr>
      <vt:lpstr>personalized compass</vt:lpstr>
      <vt:lpstr>PowerPoint Presentation</vt:lpstr>
      <vt:lpstr>helpful?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 embedded in textual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work</vt:lpstr>
      <vt:lpstr>temporal separation</vt:lpstr>
      <vt:lpstr>temporal separation</vt:lpstr>
      <vt:lpstr>PowerPoint Presentation</vt:lpstr>
      <vt:lpstr>PowerPoint Presentation</vt:lpstr>
      <vt:lpstr>PowerPoint Presentation</vt:lpstr>
      <vt:lpstr>hybrid technique</vt:lpstr>
      <vt:lpstr>prototype + field experience</vt:lpstr>
      <vt:lpstr>PowerPoint Presentation</vt:lpstr>
      <vt:lpstr>iteratively prototyped and field tested  in NYC and London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complementary:       wedge good at placing POIs at display edge      p-compass good at relationships</vt:lpstr>
      <vt:lpstr>user study</vt:lpstr>
      <vt:lpstr>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hypotheses</vt:lpstr>
      <vt:lpstr>26 participants (13 female)</vt:lpstr>
      <vt:lpstr>results</vt:lpstr>
      <vt:lpstr>LOCATE</vt:lpstr>
      <vt:lpstr>LOCALIZE</vt:lpstr>
      <vt:lpstr>hypotheses</vt:lpstr>
      <vt:lpstr>limitations + future work</vt:lpstr>
      <vt:lpstr>conclusions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Miau</dc:creator>
  <cp:lastModifiedBy>Daniel Miau</cp:lastModifiedBy>
  <cp:revision>1316</cp:revision>
  <cp:lastPrinted>2016-05-05T21:15:35Z</cp:lastPrinted>
  <dcterms:created xsi:type="dcterms:W3CDTF">2016-03-18T17:13:49Z</dcterms:created>
  <dcterms:modified xsi:type="dcterms:W3CDTF">2018-01-21T14:48:34Z</dcterms:modified>
</cp:coreProperties>
</file>