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mov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tags/tag20.xml" ContentType="application/vnd.openxmlformats-officedocument.presentationml.tags+xml"/>
  <Override PartName="/ppt/notesSlides/notesSlide25.xml" ContentType="application/vnd.openxmlformats-officedocument.presentationml.notesSlide+xml"/>
  <Override PartName="/ppt/tags/tag21.xml" ContentType="application/vnd.openxmlformats-officedocument.presentationml.tags+xml"/>
  <Override PartName="/ppt/notesSlides/notesSlide26.xml" ContentType="application/vnd.openxmlformats-officedocument.presentationml.notesSlide+xml"/>
  <Override PartName="/ppt/tags/tag22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3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4.xml" ContentType="application/vnd.openxmlformats-officedocument.presentationml.tags+xml"/>
  <Override PartName="/ppt/notesSlides/notesSlide33.xml" ContentType="application/vnd.openxmlformats-officedocument.presentationml.notesSlide+xml"/>
  <Override PartName="/ppt/tags/tag25.xml" ContentType="application/vnd.openxmlformats-officedocument.presentationml.tags+xml"/>
  <Override PartName="/ppt/notesSlides/notesSlide34.xml" ContentType="application/vnd.openxmlformats-officedocument.presentationml.notesSlide+xml"/>
  <Override PartName="/ppt/tags/tag26.xml" ContentType="application/vnd.openxmlformats-officedocument.presentationml.tags+xml"/>
  <Override PartName="/ppt/notesSlides/notesSlide35.xml" ContentType="application/vnd.openxmlformats-officedocument.presentationml.notesSlide+xml"/>
  <Override PartName="/ppt/tags/tag27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28.xml" ContentType="application/vnd.openxmlformats-officedocument.presentationml.tag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18" r:id="rId1"/>
  </p:sldMasterIdLst>
  <p:notesMasterIdLst>
    <p:notesMasterId r:id="rId48"/>
  </p:notesMasterIdLst>
  <p:sldIdLst>
    <p:sldId id="671" r:id="rId2"/>
    <p:sldId id="770" r:id="rId3"/>
    <p:sldId id="772" r:id="rId4"/>
    <p:sldId id="773" r:id="rId5"/>
    <p:sldId id="774" r:id="rId6"/>
    <p:sldId id="740" r:id="rId7"/>
    <p:sldId id="806" r:id="rId8"/>
    <p:sldId id="800" r:id="rId9"/>
    <p:sldId id="738" r:id="rId10"/>
    <p:sldId id="807" r:id="rId11"/>
    <p:sldId id="658" r:id="rId12"/>
    <p:sldId id="803" r:id="rId13"/>
    <p:sldId id="695" r:id="rId14"/>
    <p:sldId id="804" r:id="rId15"/>
    <p:sldId id="654" r:id="rId16"/>
    <p:sldId id="783" r:id="rId17"/>
    <p:sldId id="722" r:id="rId18"/>
    <p:sldId id="759" r:id="rId19"/>
    <p:sldId id="767" r:id="rId20"/>
    <p:sldId id="723" r:id="rId21"/>
    <p:sldId id="739" r:id="rId22"/>
    <p:sldId id="653" r:id="rId23"/>
    <p:sldId id="638" r:id="rId24"/>
    <p:sldId id="639" r:id="rId25"/>
    <p:sldId id="640" r:id="rId26"/>
    <p:sldId id="780" r:id="rId27"/>
    <p:sldId id="684" r:id="rId28"/>
    <p:sldId id="642" r:id="rId29"/>
    <p:sldId id="781" r:id="rId30"/>
    <p:sldId id="794" r:id="rId31"/>
    <p:sldId id="795" r:id="rId32"/>
    <p:sldId id="802" r:id="rId33"/>
    <p:sldId id="796" r:id="rId34"/>
    <p:sldId id="797" r:id="rId35"/>
    <p:sldId id="798" r:id="rId36"/>
    <p:sldId id="793" r:id="rId37"/>
    <p:sldId id="810" r:id="rId38"/>
    <p:sldId id="703" r:id="rId39"/>
    <p:sldId id="704" r:id="rId40"/>
    <p:sldId id="672" r:id="rId41"/>
    <p:sldId id="651" r:id="rId42"/>
    <p:sldId id="782" r:id="rId43"/>
    <p:sldId id="799" r:id="rId44"/>
    <p:sldId id="644" r:id="rId45"/>
    <p:sldId id="752" r:id="rId46"/>
    <p:sldId id="648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4900"/>
    <a:srgbClr val="F68E2F"/>
    <a:srgbClr val="FEC449"/>
    <a:srgbClr val="96C6F3"/>
    <a:srgbClr val="FF8000"/>
    <a:srgbClr val="428CFF"/>
    <a:srgbClr val="FEFFFF"/>
    <a:srgbClr val="FF1E27"/>
    <a:srgbClr val="00CCFF"/>
    <a:srgbClr val="BC7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551" autoAdjust="0"/>
    <p:restoredTop sz="99719" autoAdjust="0"/>
  </p:normalViewPr>
  <p:slideViewPr>
    <p:cSldViewPr>
      <p:cViewPr varScale="1">
        <p:scale>
          <a:sx n="127" d="100"/>
          <a:sy n="127" d="100"/>
        </p:scale>
        <p:origin x="-2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-322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25BFFA4-1075-45EC-82B8-7E1945FC52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860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5BFFA4-1075-45EC-82B8-7E1945FC527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90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5BFFA4-1075-45EC-82B8-7E1945FC527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54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5BFFA4-1075-45EC-82B8-7E1945FC527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54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15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17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18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da-DK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% (24)</a:t>
            </a:r>
          </a:p>
          <a:p>
            <a:pPr eaLnBrk="1" hangingPunct="1"/>
            <a:r>
              <a:rPr lang="da-DK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\boldsymbol{b = \</a:t>
            </a:r>
            <a:r>
              <a:rPr lang="da-DK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frac</a:t>
            </a:r>
            <a:r>
              <a:rPr lang="da-DK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{a_2}{d_2}(d_2 - i_2(t))}</a:t>
            </a:r>
          </a:p>
          <a:p>
            <a:pPr eaLnBrk="1" hangingPunct="1"/>
            <a:endParaRPr lang="da-DK" altLang="zh-CN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19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da-DK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% (24)</a:t>
            </a:r>
          </a:p>
          <a:p>
            <a:pPr eaLnBrk="1" hangingPunct="1"/>
            <a:r>
              <a:rPr lang="da-DK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\boldsymbol{b = \</a:t>
            </a:r>
            <a:r>
              <a:rPr lang="da-DK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frac</a:t>
            </a:r>
            <a:r>
              <a:rPr lang="da-DK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{a_2}{d_2}(d_2 - i_2(t))}</a:t>
            </a:r>
          </a:p>
          <a:p>
            <a:pPr eaLnBrk="1" hangingPunct="1"/>
            <a:endParaRPr lang="da-DK" altLang="zh-CN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20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da-DK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% (24)</a:t>
            </a:r>
          </a:p>
          <a:p>
            <a:pPr eaLnBrk="1" hangingPunct="1"/>
            <a:r>
              <a:rPr lang="da-DK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\boldsymbol{b(t) = \</a:t>
            </a:r>
            <a:r>
              <a:rPr lang="da-DK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frac</a:t>
            </a:r>
            <a:r>
              <a:rPr lang="da-DK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{a_2}{d_2}(d_2 - i_2(t))}</a:t>
            </a:r>
          </a:p>
          <a:p>
            <a:pPr eaLnBrk="1" hangingPunct="1"/>
            <a:endParaRPr lang="da-DK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eaLnBrk="1" hangingPunct="1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boldsymbol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{\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{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db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}{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dt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} = \gamma}</a:t>
            </a:r>
            <a:endParaRPr lang="da-DK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eaLnBrk="1" hangingPunct="1"/>
            <a:endParaRPr lang="da-DK" altLang="zh-CN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21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da-DK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% (24)</a:t>
            </a:r>
          </a:p>
          <a:p>
            <a:pPr eaLnBrk="1" hangingPunct="1"/>
            <a:r>
              <a:rPr lang="da-DK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\boldsymbol{b = \</a:t>
            </a:r>
            <a:r>
              <a:rPr lang="da-DK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frac</a:t>
            </a:r>
            <a:r>
              <a:rPr lang="da-DK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{a_2}{d_2}(d_2 - i_2(t))}</a:t>
            </a:r>
          </a:p>
          <a:p>
            <a:pPr eaLnBrk="1" hangingPunct="1"/>
            <a:endParaRPr lang="da-DK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eaLnBrk="1" hangingPunct="1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boldsymbol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{\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{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db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}{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dt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} = \gamma}</a:t>
            </a:r>
            <a:endParaRPr lang="da-DK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eaLnBrk="1" hangingPunct="1"/>
            <a:endParaRPr lang="da-DK" altLang="zh-CN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22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23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5BFFA4-1075-45EC-82B8-7E1945FC527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81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24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25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27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 dirty="0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28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5BFFA4-1075-45EC-82B8-7E1945FC52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185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5BFFA4-1075-45EC-82B8-7E1945FC52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185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5BFFA4-1075-45EC-82B8-7E1945FC52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185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5BFFA4-1075-45EC-82B8-7E1945FC52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185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5BFFA4-1075-45EC-82B8-7E1945FC52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185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5BFFA4-1075-45EC-82B8-7E1945FC52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18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6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5BFFA4-1075-45EC-82B8-7E1945FC52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185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37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38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39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 dirty="0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40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41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5BFFA4-1075-45EC-82B8-7E1945FC52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185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44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45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 dirty="0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907D57-E922-C241-B426-3FE497C68E4E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7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CN" baseline="0" dirty="0" smtClean="0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5BFFA4-1075-45EC-82B8-7E1945FC527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87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boldsymbol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{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= f^2 \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{(o_1 - o_2)}{(o_1 - f)(o_2 - f)}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}</a:t>
            </a:r>
          </a:p>
          <a:p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boldsymbol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{d \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propto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f^2, \; if \; o_1, o_1 \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gg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f}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5BFFA4-1075-45EC-82B8-7E1945FC527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82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5FF37EEC-3832-7041-A495-9C87DD34E7C7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10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5FF37EEC-3832-7041-A495-9C87DD34E7C7}" type="slidenum">
              <a:rPr lang="zh-CN" altLang="en-US" sz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pPr eaLnBrk="1" hangingPunct="1"/>
              <a:t>11</a:t>
            </a:fld>
            <a:endParaRPr lang="en-US" altLang="zh-CN" sz="1200">
              <a:solidFill>
                <a:schemeClr val="tx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5BFFA4-1075-45EC-82B8-7E1945FC527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5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EA9F9-C985-3848-BA00-8C22D58B6B4A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764FD-C5E6-BB4A-B5E9-0E2036C7E5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97894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EA9F9-C985-3848-BA00-8C22D58B6B4A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764FD-C5E6-BB4A-B5E9-0E2036C7E5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26132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EA9F9-C985-3848-BA00-8C22D58B6B4A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764FD-C5E6-BB4A-B5E9-0E2036C7E5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71161"/>
      </p:ext>
    </p:extLst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EA9F9-C985-3848-BA00-8C22D58B6B4A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764FD-C5E6-BB4A-B5E9-0E2036C7E5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65889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EA9F9-C985-3848-BA00-8C22D58B6B4A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764FD-C5E6-BB4A-B5E9-0E2036C7E5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69528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EA9F9-C985-3848-BA00-8C22D58B6B4A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764FD-C5E6-BB4A-B5E9-0E2036C7E5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5162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EA9F9-C985-3848-BA00-8C22D58B6B4A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764FD-C5E6-BB4A-B5E9-0E2036C7E5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53435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EA9F9-C985-3848-BA00-8C22D58B6B4A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764FD-C5E6-BB4A-B5E9-0E2036C7E5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69755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EA9F9-C985-3848-BA00-8C22D58B6B4A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764FD-C5E6-BB4A-B5E9-0E2036C7E5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05917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EA9F9-C985-3848-BA00-8C22D58B6B4A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764FD-C5E6-BB4A-B5E9-0E2036C7E5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56413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EA9F9-C985-3848-BA00-8C22D58B6B4A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764FD-C5E6-BB4A-B5E9-0E2036C7E5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87425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EA9F9-C985-3848-BA00-8C22D58B6B4A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764FD-C5E6-BB4A-B5E9-0E2036C7E5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50599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4AEA9F9-C985-3848-BA00-8C22D58B6B4A}" type="datetimeFigureOut">
              <a:rPr lang="en-US" smtClean="0"/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5/9/13</a:t>
            </a:fld>
            <a:endParaRPr lang="en-US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/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73764FD-C5E6-BB4A-B5E9-0E2036C7E58F}" type="slidenum">
              <a:rPr lang="en-US" smtClean="0"/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3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  <p:sldLayoutId id="2147484730" r:id="rId12"/>
  </p:sldLayoutIdLst>
  <p:transition xmlns:p14="http://schemas.microsoft.com/office/powerpoint/2010/main" spd="med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6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7.jpe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9.jp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9.jp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0.emf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jpg"/><Relationship Id="rId1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Relationship Id="rId4" Type="http://schemas.openxmlformats.org/officeDocument/2006/relationships/image" Target="../media/image32.jpeg"/><Relationship Id="rId5" Type="http://schemas.microsoft.com/office/2007/relationships/hdphoto" Target="../media/hdphoto1.wdp"/><Relationship Id="rId6" Type="http://schemas.openxmlformats.org/officeDocument/2006/relationships/image" Target="../media/image33.jpeg"/><Relationship Id="rId7" Type="http://schemas.openxmlformats.org/officeDocument/2006/relationships/image" Target="../media/image34.png"/><Relationship Id="rId8" Type="http://schemas.microsoft.com/office/2007/relationships/hdphoto" Target="../media/hdphoto2.wdp"/><Relationship Id="rId9" Type="http://schemas.openxmlformats.org/officeDocument/2006/relationships/image" Target="../media/image35.jpg"/><Relationship Id="rId10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jpg"/><Relationship Id="rId9" Type="http://schemas.openxmlformats.org/officeDocument/2006/relationships/image" Target="../media/image32.jpeg"/><Relationship Id="rId10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jpeg"/><Relationship Id="rId12" Type="http://schemas.openxmlformats.org/officeDocument/2006/relationships/image" Target="../media/image34.png"/><Relationship Id="rId13" Type="http://schemas.microsoft.com/office/2007/relationships/hdphoto" Target="../media/hdphoto2.wdp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8" Type="http://schemas.openxmlformats.org/officeDocument/2006/relationships/image" Target="../media/image48.jpeg"/><Relationship Id="rId9" Type="http://schemas.openxmlformats.org/officeDocument/2006/relationships/image" Target="../media/image49.jpeg"/><Relationship Id="rId10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4" Type="http://schemas.openxmlformats.org/officeDocument/2006/relationships/video" Target="../media/media3.wmv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22.xml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4" Type="http://schemas.openxmlformats.org/officeDocument/2006/relationships/video" Target="../media/media3.wmv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23.xml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4" Type="http://schemas.openxmlformats.org/officeDocument/2006/relationships/slideLayout" Target="../slideLayouts/slideLayout6.xml"/><Relationship Id="rId5" Type="http://schemas.openxmlformats.org/officeDocument/2006/relationships/image" Target="../media/image1.jpg"/><Relationship Id="rId6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microsoft.com/office/2007/relationships/media" Target="../media/media1.mo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53.jp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ov"/><Relationship Id="rId4" Type="http://schemas.microsoft.com/office/2007/relationships/media" Target="../media/media5.mov"/><Relationship Id="rId5" Type="http://schemas.openxmlformats.org/officeDocument/2006/relationships/video" Target="../media/media5.mov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34.xml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" Type="http://schemas.openxmlformats.org/officeDocument/2006/relationships/tags" Target="../tags/tag25.xml"/><Relationship Id="rId2" Type="http://schemas.microsoft.com/office/2007/relationships/media" Target="../media/media4.mo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ov"/><Relationship Id="rId4" Type="http://schemas.microsoft.com/office/2007/relationships/media" Target="../media/media7.mov"/><Relationship Id="rId5" Type="http://schemas.openxmlformats.org/officeDocument/2006/relationships/video" Target="../media/media7.mov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35.xml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" Type="http://schemas.openxmlformats.org/officeDocument/2006/relationships/tags" Target="../tags/tag26.xml"/><Relationship Id="rId2" Type="http://schemas.microsoft.com/office/2007/relationships/media" Target="../media/media6.mov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ags" Target="../tags/tag27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:8000/" TargetMode="External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tags" Target="../tags/tag28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9" Type="http://schemas.openxmlformats.org/officeDocument/2006/relationships/image" Target="../media/image12.emf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3600" dirty="0" smtClean="0">
                <a:solidFill>
                  <a:srgbClr val="FFCC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Focal Sweep Videography </a:t>
            </a:r>
            <a:br>
              <a:rPr lang="en-US" sz="3600" dirty="0" smtClean="0">
                <a:solidFill>
                  <a:srgbClr val="FFCC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3600" dirty="0" smtClean="0">
                <a:solidFill>
                  <a:srgbClr val="FFCC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with</a:t>
            </a:r>
            <a:br>
              <a:rPr lang="en-US" sz="3600" dirty="0" smtClean="0">
                <a:solidFill>
                  <a:srgbClr val="FFCC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3600" dirty="0" smtClean="0">
                <a:solidFill>
                  <a:srgbClr val="FFCC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Deformable Optics</a:t>
            </a:r>
            <a:endParaRPr lang="en-US" sz="2000" dirty="0" smtClean="0">
              <a:solidFill>
                <a:srgbClr val="FFCC00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0100" y="2838450"/>
            <a:ext cx="7543800" cy="895350"/>
          </a:xfrm>
        </p:spPr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n-US" sz="2400" dirty="0" smtClean="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Daniel Miau</a:t>
            </a:r>
            <a:r>
              <a:rPr lang="en-US" sz="2400" baseline="30000" dirty="0" smtClean="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, Oliver Cossairt</a:t>
            </a:r>
            <a:r>
              <a:rPr lang="en-US" sz="2400" baseline="30000" dirty="0" smtClean="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2400" dirty="0" smtClean="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, Shree </a:t>
            </a:r>
            <a:r>
              <a:rPr lang="en-US" sz="2400" dirty="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K. </a:t>
            </a:r>
            <a:r>
              <a:rPr lang="en-US" sz="2400" dirty="0" smtClean="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Nayar</a:t>
            </a:r>
            <a:r>
              <a:rPr lang="en-US" sz="2400" baseline="30000" dirty="0" smtClean="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1</a:t>
            </a:r>
            <a:endParaRPr lang="en-US" sz="2400" dirty="0" smtClean="0">
              <a:solidFill>
                <a:schemeClr val="bg1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160000"/>
              </a:lnSpc>
            </a:pPr>
            <a:endParaRPr lang="en-US" sz="2800" dirty="0" smtClean="0">
              <a:solidFill>
                <a:schemeClr val="bg1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371600" y="4343400"/>
            <a:ext cx="640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sz="2200" baseline="30000" dirty="0" smtClean="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en-US" sz="2200" dirty="0" smtClean="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Columbia University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sz="2200" baseline="30000" dirty="0" smtClean="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2200" dirty="0" smtClean="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Northwestern University</a:t>
            </a:r>
            <a:endParaRPr lang="en-US" sz="2200" dirty="0">
              <a:solidFill>
                <a:schemeClr val="bg1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1143000" y="6038850"/>
            <a:ext cx="6858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60000"/>
              </a:lnSpc>
              <a:spcBef>
                <a:spcPct val="20000"/>
              </a:spcBef>
            </a:pPr>
            <a:r>
              <a:rPr lang="en-US" sz="1600" dirty="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Supported by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: ONR</a:t>
            </a:r>
            <a:endParaRPr lang="en-US" dirty="0">
              <a:solidFill>
                <a:schemeClr val="bg1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60000"/>
              </a:lnSpc>
              <a:spcBef>
                <a:spcPct val="20000"/>
              </a:spcBef>
            </a:pPr>
            <a:endParaRPr lang="en-US" sz="1400" dirty="0">
              <a:solidFill>
                <a:schemeClr val="bg1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3988921"/>
      </p:ext>
    </p:extLst>
  </p:cSld>
  <p:clrMapOvr>
    <a:masterClrMapping/>
  </p:clrMapOvr>
  <p:transition xmlns:p14="http://schemas.microsoft.com/office/powerpoint/2010/main" spd="med" advTm="17139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685800" y="17145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28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Challenge:</a:t>
            </a:r>
          </a:p>
          <a:p>
            <a:pPr algn="ctr" eaLnBrk="0" hangingPunct="0"/>
            <a:r>
              <a:rPr lang="en-US" sz="28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Telephoto Focal Sweep Video Camera</a:t>
            </a:r>
            <a:endParaRPr lang="en-US" sz="2800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9700" y="3101876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  <a:latin typeface="Verdana"/>
                <a:cs typeface="Verdana"/>
              </a:rPr>
              <a:t>Focal sweep videography requirements: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 smtClean="0">
                <a:solidFill>
                  <a:schemeClr val="bg1"/>
                </a:solidFill>
                <a:latin typeface="Verdana"/>
                <a:cs typeface="Verdana"/>
              </a:rPr>
              <a:t>High-speed focal plane travel </a:t>
            </a:r>
            <a:br>
              <a:rPr lang="en-US" sz="2400" dirty="0" smtClean="0">
                <a:solidFill>
                  <a:schemeClr val="bg1"/>
                </a:solidFill>
                <a:latin typeface="Verdana"/>
                <a:cs typeface="Verdana"/>
              </a:rPr>
            </a:br>
            <a:r>
              <a:rPr lang="en-US" sz="2400" dirty="0" smtClean="0">
                <a:solidFill>
                  <a:schemeClr val="bg1"/>
                </a:solidFill>
                <a:latin typeface="Verdana"/>
                <a:cs typeface="Verdana"/>
              </a:rPr>
              <a:t>(dynamic scenes)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 smtClean="0">
                <a:solidFill>
                  <a:schemeClr val="bg1"/>
                </a:solidFill>
                <a:latin typeface="Verdana"/>
                <a:cs typeface="Verdana"/>
              </a:rPr>
              <a:t>Periodic focal plane motion</a:t>
            </a:r>
            <a:br>
              <a:rPr lang="en-US" sz="2400" dirty="0" smtClean="0">
                <a:solidFill>
                  <a:schemeClr val="bg1"/>
                </a:solidFill>
                <a:latin typeface="Verdana"/>
                <a:cs typeface="Verdana"/>
              </a:rPr>
            </a:br>
            <a:r>
              <a:rPr lang="en-US" sz="2400" dirty="0" smtClean="0">
                <a:solidFill>
                  <a:schemeClr val="bg1"/>
                </a:solidFill>
                <a:latin typeface="Verdana"/>
                <a:cs typeface="Verdana"/>
              </a:rPr>
              <a:t>(video capture)</a:t>
            </a:r>
            <a:br>
              <a:rPr lang="en-US" sz="2400" dirty="0" smtClean="0">
                <a:solidFill>
                  <a:schemeClr val="bg1"/>
                </a:solidFill>
                <a:latin typeface="Verdana"/>
                <a:cs typeface="Verdana"/>
              </a:rPr>
            </a:br>
            <a:endParaRPr lang="en-US" sz="2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13165" y="19050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  <a:latin typeface="Verdana"/>
                <a:cs typeface="Verdana"/>
              </a:rPr>
              <a:t>Telephoto focal sweep requirements: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latin typeface="Verdana"/>
                <a:cs typeface="Verdana"/>
              </a:rPr>
              <a:t>Large sensor travel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0252828"/>
      </p:ext>
    </p:extLst>
  </p:cSld>
  <p:clrMapOvr>
    <a:masterClrMapping/>
  </p:clrMapOvr>
  <p:transition xmlns:p14="http://schemas.microsoft.com/office/powerpoint/2010/main" spd="med" advTm="2583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4800" y="1147762"/>
            <a:ext cx="8534400" cy="4414838"/>
            <a:chOff x="304800" y="1066800"/>
            <a:chExt cx="8534400" cy="4414838"/>
          </a:xfrm>
        </p:grpSpPr>
        <p:pic>
          <p:nvPicPr>
            <p:cNvPr id="69635" name="Picture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2044700"/>
              <a:ext cx="6858000" cy="227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37" name="Text Box 5"/>
            <p:cNvSpPr txBox="1">
              <a:spLocks noChangeAspect="1" noChangeArrowheads="1"/>
            </p:cNvSpPr>
            <p:nvPr/>
          </p:nvSpPr>
          <p:spPr bwMode="auto">
            <a:xfrm>
              <a:off x="2119312" y="1066800"/>
              <a:ext cx="3062288" cy="376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en-US" altLang="zh-CN" sz="1800" dirty="0">
                  <a:ea typeface="SimSun" charset="0"/>
                  <a:cs typeface="SimSun" charset="0"/>
                </a:rPr>
                <a:t>BEI </a:t>
              </a:r>
              <a:r>
                <a:rPr lang="en-US" altLang="zh-CN" sz="1800" dirty="0" err="1">
                  <a:ea typeface="SimSun" charset="0"/>
                  <a:cs typeface="SimSun" charset="0"/>
                </a:rPr>
                <a:t>Kimco</a:t>
              </a:r>
              <a:r>
                <a:rPr lang="en-US" altLang="zh-CN" sz="1800" dirty="0">
                  <a:ea typeface="SimSun" charset="0"/>
                  <a:cs typeface="SimSun" charset="0"/>
                </a:rPr>
                <a:t> Voice Coil Motor</a:t>
              </a:r>
            </a:p>
          </p:txBody>
        </p:sp>
        <p:grpSp>
          <p:nvGrpSpPr>
            <p:cNvPr id="69638" name="Group 13"/>
            <p:cNvGrpSpPr>
              <a:grpSpLocks/>
            </p:cNvGrpSpPr>
            <p:nvPr/>
          </p:nvGrpSpPr>
          <p:grpSpPr bwMode="auto">
            <a:xfrm>
              <a:off x="381000" y="1282700"/>
              <a:ext cx="1679575" cy="2273300"/>
              <a:chOff x="3276600" y="4584700"/>
              <a:chExt cx="1679575" cy="2273300"/>
            </a:xfrm>
          </p:grpSpPr>
          <p:pic>
            <p:nvPicPr>
              <p:cNvPr id="69651" name="Picture 6" descr="actuator driver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7600" y="5270500"/>
                <a:ext cx="715963" cy="1587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9652" name="Text Box 7"/>
              <p:cNvSpPr txBox="1">
                <a:spLocks noChangeAspect="1" noChangeArrowheads="1"/>
              </p:cNvSpPr>
              <p:nvPr/>
            </p:nvSpPr>
            <p:spPr bwMode="auto">
              <a:xfrm>
                <a:off x="3276600" y="4584700"/>
                <a:ext cx="1679575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rgbClr val="DCDCDC"/>
                    </a:solidFill>
                    <a:latin typeface="Arial Unicode MS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000">
                    <a:solidFill>
                      <a:srgbClr val="DCDCDC"/>
                    </a:solidFill>
                    <a:latin typeface="Arial Unicode MS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000">
                    <a:solidFill>
                      <a:srgbClr val="DCDCDC"/>
                    </a:solidFill>
                    <a:latin typeface="Arial Unicode MS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000">
                    <a:solidFill>
                      <a:srgbClr val="DCDCDC"/>
                    </a:solidFill>
                    <a:latin typeface="Arial Unicode MS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000">
                    <a:solidFill>
                      <a:srgbClr val="DCDCDC"/>
                    </a:solidFill>
                    <a:latin typeface="Arial Unicode MS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DCDCDC"/>
                    </a:solidFill>
                    <a:latin typeface="Arial Unicode MS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DCDCDC"/>
                    </a:solidFill>
                    <a:latin typeface="Arial Unicode MS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DCDCDC"/>
                    </a:solidFill>
                    <a:latin typeface="Arial Unicode MS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DCDCDC"/>
                    </a:solidFill>
                    <a:latin typeface="Arial Unicode MS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n-US" altLang="zh-CN" sz="1800" dirty="0">
                    <a:ea typeface="SimSun" charset="0"/>
                    <a:cs typeface="SimSun" charset="0"/>
                  </a:rPr>
                  <a:t>Elmo Motion Control Driver</a:t>
                </a:r>
              </a:p>
            </p:txBody>
          </p:sp>
        </p:grpSp>
        <p:grpSp>
          <p:nvGrpSpPr>
            <p:cNvPr id="69639" name="Group 8"/>
            <p:cNvGrpSpPr>
              <a:grpSpLocks/>
            </p:cNvGrpSpPr>
            <p:nvPr/>
          </p:nvGrpSpPr>
          <p:grpSpPr bwMode="auto">
            <a:xfrm>
              <a:off x="304800" y="3873500"/>
              <a:ext cx="1624013" cy="1608138"/>
              <a:chOff x="-636" y="3125"/>
              <a:chExt cx="1255" cy="1013"/>
            </a:xfrm>
          </p:grpSpPr>
          <p:pic>
            <p:nvPicPr>
              <p:cNvPr id="69649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6" y="3125"/>
                <a:ext cx="752" cy="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69650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-636" y="3907"/>
                <a:ext cx="125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rgbClr val="DCDCDC"/>
                    </a:solidFill>
                    <a:latin typeface="Arial Unicode MS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000">
                    <a:solidFill>
                      <a:srgbClr val="DCDCDC"/>
                    </a:solidFill>
                    <a:latin typeface="Arial Unicode MS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000">
                    <a:solidFill>
                      <a:srgbClr val="DCDCDC"/>
                    </a:solidFill>
                    <a:latin typeface="Arial Unicode MS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000">
                    <a:solidFill>
                      <a:srgbClr val="DCDCDC"/>
                    </a:solidFill>
                    <a:latin typeface="Arial Unicode MS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000">
                    <a:solidFill>
                      <a:srgbClr val="DCDCDC"/>
                    </a:solidFill>
                    <a:latin typeface="Arial Unicode MS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DCDCDC"/>
                    </a:solidFill>
                    <a:latin typeface="Arial Unicode MS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DCDCDC"/>
                    </a:solidFill>
                    <a:latin typeface="Arial Unicode MS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DCDCDC"/>
                    </a:solidFill>
                    <a:latin typeface="Arial Unicode MS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DCDCDC"/>
                    </a:solidFill>
                    <a:latin typeface="Arial Unicode MS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 eaLnBrk="1" hangingPunct="1"/>
                <a:r>
                  <a:rPr lang="en-US" altLang="zh-CN" sz="1800">
                    <a:ea typeface="SimSun" charset="0"/>
                    <a:cs typeface="SimSun" charset="0"/>
                  </a:rPr>
                  <a:t>Power Supply</a:t>
                </a:r>
              </a:p>
            </p:txBody>
          </p:sp>
        </p:grpSp>
        <p:sp>
          <p:nvSpPr>
            <p:cNvPr id="69640" name="Line 11"/>
            <p:cNvSpPr>
              <a:spLocks noChangeShapeType="1"/>
            </p:cNvSpPr>
            <p:nvPr/>
          </p:nvSpPr>
          <p:spPr bwMode="auto">
            <a:xfrm flipH="1">
              <a:off x="2438399" y="1519238"/>
              <a:ext cx="990600" cy="1592261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69641" name="Text Box 15"/>
            <p:cNvSpPr txBox="1">
              <a:spLocks noChangeArrowheads="1"/>
            </p:cNvSpPr>
            <p:nvPr/>
          </p:nvSpPr>
          <p:spPr bwMode="auto">
            <a:xfrm>
              <a:off x="4191000" y="1600200"/>
              <a:ext cx="3184525" cy="376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altLang="zh-CN" sz="1800" dirty="0" err="1">
                  <a:ea typeface="SimSun" charset="0"/>
                  <a:cs typeface="SimSun" charset="0"/>
                </a:rPr>
                <a:t>Lumenera</a:t>
              </a:r>
              <a:r>
                <a:rPr lang="en-US" altLang="zh-CN" sz="1800" dirty="0">
                  <a:ea typeface="SimSun" charset="0"/>
                  <a:cs typeface="SimSun" charset="0"/>
                </a:rPr>
                <a:t> 1/3’’ CMOS Sensor</a:t>
              </a:r>
            </a:p>
          </p:txBody>
        </p:sp>
        <p:sp>
          <p:nvSpPr>
            <p:cNvPr id="69642" name="Line 16"/>
            <p:cNvSpPr>
              <a:spLocks noChangeShapeType="1"/>
            </p:cNvSpPr>
            <p:nvPr/>
          </p:nvSpPr>
          <p:spPr bwMode="auto">
            <a:xfrm flipH="1">
              <a:off x="3124200" y="2052638"/>
              <a:ext cx="1990436" cy="830262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69643" name="Text Box 18"/>
            <p:cNvSpPr txBox="1">
              <a:spLocks noChangeArrowheads="1"/>
            </p:cNvSpPr>
            <p:nvPr/>
          </p:nvSpPr>
          <p:spPr bwMode="auto">
            <a:xfrm>
              <a:off x="2514600" y="4940300"/>
              <a:ext cx="1951038" cy="376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altLang="zh-CN" sz="1800">
                  <a:ea typeface="SimSun" charset="0"/>
                  <a:cs typeface="SimSun" charset="0"/>
                </a:rPr>
                <a:t>Positioning Stage</a:t>
              </a:r>
            </a:p>
          </p:txBody>
        </p:sp>
        <p:sp>
          <p:nvSpPr>
            <p:cNvPr id="69644" name="Line 19"/>
            <p:cNvSpPr>
              <a:spLocks noChangeShapeType="1"/>
            </p:cNvSpPr>
            <p:nvPr/>
          </p:nvSpPr>
          <p:spPr bwMode="auto">
            <a:xfrm flipH="1" flipV="1">
              <a:off x="2743200" y="3797300"/>
              <a:ext cx="685800" cy="1066800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9645" name="Freeform 24"/>
            <p:cNvSpPr>
              <a:spLocks/>
            </p:cNvSpPr>
            <p:nvPr/>
          </p:nvSpPr>
          <p:spPr bwMode="auto">
            <a:xfrm>
              <a:off x="1500188" y="2582863"/>
              <a:ext cx="771525" cy="655637"/>
            </a:xfrm>
            <a:custGeom>
              <a:avLst/>
              <a:gdLst>
                <a:gd name="T0" fmla="*/ 0 w 771045"/>
                <a:gd name="T1" fmla="*/ 0 h 654454"/>
                <a:gd name="T2" fmla="*/ 194744 w 771045"/>
                <a:gd name="T3" fmla="*/ 84694 h 654454"/>
                <a:gd name="T4" fmla="*/ 285626 w 771045"/>
                <a:gd name="T5" fmla="*/ 501652 h 654454"/>
                <a:gd name="T6" fmla="*/ 772486 w 771045"/>
                <a:gd name="T7" fmla="*/ 658009 h 6544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71045" h="654454">
                  <a:moveTo>
                    <a:pt x="0" y="0"/>
                  </a:moveTo>
                  <a:cubicBezTo>
                    <a:pt x="40496" y="17549"/>
                    <a:pt x="146866" y="1079"/>
                    <a:pt x="194381" y="84236"/>
                  </a:cubicBezTo>
                  <a:cubicBezTo>
                    <a:pt x="233257" y="167393"/>
                    <a:pt x="188982" y="403905"/>
                    <a:pt x="285093" y="498941"/>
                  </a:cubicBezTo>
                  <a:cubicBezTo>
                    <a:pt x="381204" y="593977"/>
                    <a:pt x="771045" y="654454"/>
                    <a:pt x="771045" y="654454"/>
                  </a:cubicBezTo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46" name="Freeform 25"/>
            <p:cNvSpPr>
              <a:spLocks/>
            </p:cNvSpPr>
            <p:nvPr/>
          </p:nvSpPr>
          <p:spPr bwMode="auto">
            <a:xfrm>
              <a:off x="1484313" y="3357563"/>
              <a:ext cx="771525" cy="519112"/>
            </a:xfrm>
            <a:custGeom>
              <a:avLst/>
              <a:gdLst>
                <a:gd name="T0" fmla="*/ 0 w 771044"/>
                <a:gd name="T1" fmla="*/ 520579 h 518380"/>
                <a:gd name="T2" fmla="*/ 538795 w 771044"/>
                <a:gd name="T3" fmla="*/ 338377 h 518380"/>
                <a:gd name="T4" fmla="*/ 772488 w 771044"/>
                <a:gd name="T5" fmla="*/ 0 h 5183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1044" h="518380">
                  <a:moveTo>
                    <a:pt x="0" y="518380"/>
                  </a:moveTo>
                  <a:cubicBezTo>
                    <a:pt x="94491" y="384736"/>
                    <a:pt x="409281" y="423345"/>
                    <a:pt x="537788" y="336948"/>
                  </a:cubicBezTo>
                  <a:cubicBezTo>
                    <a:pt x="666295" y="250551"/>
                    <a:pt x="771044" y="0"/>
                    <a:pt x="771044" y="0"/>
                  </a:cubicBezTo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47" name="Line 19"/>
            <p:cNvSpPr>
              <a:spLocks noChangeShapeType="1"/>
            </p:cNvSpPr>
            <p:nvPr/>
          </p:nvSpPr>
          <p:spPr bwMode="auto">
            <a:xfrm flipH="1" flipV="1">
              <a:off x="6477000" y="3873500"/>
              <a:ext cx="685800" cy="1066800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9648" name="Text Box 18"/>
            <p:cNvSpPr txBox="1">
              <a:spLocks noChangeArrowheads="1"/>
            </p:cNvSpPr>
            <p:nvPr/>
          </p:nvSpPr>
          <p:spPr bwMode="auto">
            <a:xfrm>
              <a:off x="5867400" y="5027613"/>
              <a:ext cx="27495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DCDCDC"/>
                  </a:solidFill>
                  <a:latin typeface="Arial Unicode MS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altLang="zh-CN" sz="1800" dirty="0">
                  <a:ea typeface="SimSun" charset="0"/>
                  <a:cs typeface="SimSun" charset="0"/>
                </a:rPr>
                <a:t>Canon 800mm EFL Lens</a:t>
              </a:r>
            </a:p>
          </p:txBody>
        </p:sp>
      </p:grp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685800" y="17145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28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Challenge:</a:t>
            </a:r>
          </a:p>
          <a:p>
            <a:pPr algn="ctr" eaLnBrk="0" hangingPunct="0"/>
            <a:r>
              <a:rPr lang="en-US" sz="28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Telephoto Focal Sweep Video Camera</a:t>
            </a:r>
            <a:endParaRPr lang="en-US" sz="2800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66800" y="5641759"/>
            <a:ext cx="7162800" cy="64633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 eaLnBrk="0" hangingPunct="0">
              <a:buFont typeface="Arial"/>
              <a:buChar char="•"/>
            </a:pPr>
            <a:r>
              <a:rPr lang="en-US" altLang="zh-CN" dirty="0" smtClean="0">
                <a:solidFill>
                  <a:srgbClr val="FFFFFF"/>
                </a:solidFill>
                <a:latin typeface="Arial"/>
                <a:ea typeface="Verdana" pitchFamily="34" charset="0"/>
                <a:cs typeface="Arial"/>
              </a:rPr>
              <a:t>Large sensor travel + High frequency periodic motion = vibrations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altLang="zh-CN" dirty="0" smtClean="0">
                <a:solidFill>
                  <a:srgbClr val="FFFFFF"/>
                </a:solidFill>
                <a:latin typeface="Arial"/>
                <a:ea typeface="Verdana" pitchFamily="34" charset="0"/>
                <a:cs typeface="Arial"/>
              </a:rPr>
              <a:t>Vibrations result in</a:t>
            </a:r>
            <a:r>
              <a:rPr lang="en-US" altLang="zh-CN" dirty="0" smtClean="0">
                <a:solidFill>
                  <a:srgbClr val="FFFFFF"/>
                </a:solidFill>
                <a:latin typeface="Arial"/>
                <a:ea typeface="Verdana" pitchFamily="34" charset="0"/>
                <a:cs typeface="Arial"/>
                <a:sym typeface="Wingdings"/>
              </a:rPr>
              <a:t> motion blur</a:t>
            </a:r>
          </a:p>
        </p:txBody>
      </p:sp>
      <p:sp>
        <p:nvSpPr>
          <p:cNvPr id="26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0" y="6324600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>
                <a:solidFill>
                  <a:srgbClr val="FFFFFF"/>
                </a:solidFill>
                <a:latin typeface="Arial"/>
                <a:ea typeface="Verdana" pitchFamily="34" charset="0"/>
                <a:cs typeface="Arial"/>
                <a:sym typeface="Wingdings"/>
              </a:rPr>
              <a:t>Can we perform sweep without sensor motion?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1566296"/>
      </p:ext>
    </p:extLst>
  </p:cSld>
  <p:clrMapOvr>
    <a:masterClrMapping/>
  </p:clrMapOvr>
  <p:transition xmlns:p14="http://schemas.microsoft.com/office/powerpoint/2010/main" spd="med" advTm="3996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FreeVector-Eye-Anatomy-Vector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009900" y="1839686"/>
            <a:ext cx="3124200" cy="2808514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17145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Deformable Optics: </a:t>
            </a:r>
          </a:p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Proven Method for Focusing</a:t>
            </a:r>
            <a:endParaRPr lang="en-US" sz="2800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6929425" y="2450068"/>
            <a:ext cx="1223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altLang="zh-CN" sz="1800" dirty="0" smtClean="0">
                <a:solidFill>
                  <a:srgbClr val="FF8000"/>
                </a:solidFill>
                <a:latin typeface="Verdana"/>
                <a:ea typeface="SimSun" charset="0"/>
                <a:cs typeface="Verdana"/>
              </a:rPr>
              <a:t>The Lens</a:t>
            </a:r>
            <a:endParaRPr lang="en-US" altLang="zh-CN" sz="1800" dirty="0">
              <a:solidFill>
                <a:srgbClr val="FF8000"/>
              </a:solidFill>
              <a:latin typeface="Verdana"/>
              <a:ea typeface="SimSun" charset="0"/>
              <a:cs typeface="Verdana"/>
            </a:endParaRPr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 flipH="1">
            <a:off x="5715000" y="2667000"/>
            <a:ext cx="1219200" cy="3810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3352800" y="4736068"/>
            <a:ext cx="243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Human Eye Anatomy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5083260" y="2939232"/>
            <a:ext cx="381000" cy="685800"/>
          </a:xfrm>
          <a:prstGeom prst="ellipse">
            <a:avLst/>
          </a:prstGeom>
          <a:solidFill>
            <a:srgbClr val="96C6F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62150" y="5543490"/>
            <a:ext cx="5219700" cy="40011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Human Eyes use deformable optics to focus.</a:t>
            </a:r>
          </a:p>
        </p:txBody>
      </p:sp>
      <p:sp>
        <p:nvSpPr>
          <p:cNvPr id="2" name="Rectangle 1"/>
          <p:cNvSpPr/>
          <p:nvPr/>
        </p:nvSpPr>
        <p:spPr>
          <a:xfrm>
            <a:off x="4985780" y="2808544"/>
            <a:ext cx="609600" cy="9144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3778"/>
      </p:ext>
    </p:extLst>
  </p:cSld>
  <p:clrMapOvr>
    <a:masterClrMapping/>
  </p:clrMapOvr>
  <p:transition xmlns:p14="http://schemas.microsoft.com/office/powerpoint/2010/main" spd="med" advTm="1258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Box 18"/>
          <p:cNvSpPr txBox="1">
            <a:spLocks noChangeArrowheads="1"/>
          </p:cNvSpPr>
          <p:nvPr/>
        </p:nvSpPr>
        <p:spPr bwMode="auto">
          <a:xfrm>
            <a:off x="1600200" y="2297668"/>
            <a:ext cx="10330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Sensor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17145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Deformable Optics: </a:t>
            </a:r>
          </a:p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New Method for Focal Sweep</a:t>
            </a:r>
            <a:endParaRPr lang="en-US" sz="2800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43000" y="4495800"/>
            <a:ext cx="6858000" cy="1066800"/>
            <a:chOff x="304800" y="4419600"/>
            <a:chExt cx="6858000" cy="1066800"/>
          </a:xfrm>
        </p:grpSpPr>
        <p:sp>
          <p:nvSpPr>
            <p:cNvPr id="57" name="TextBox 56"/>
            <p:cNvSpPr txBox="1"/>
            <p:nvPr/>
          </p:nvSpPr>
          <p:spPr>
            <a:xfrm>
              <a:off x="304800" y="4419600"/>
              <a:ext cx="685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68E2F"/>
                  </a:solidFill>
                </a:rPr>
                <a:t>Focal sweep with deformable optics inserted in the aperture plane</a:t>
              </a:r>
              <a:endParaRPr lang="en-US" dirty="0">
                <a:solidFill>
                  <a:srgbClr val="F68E2F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082235" y="4800600"/>
              <a:ext cx="19128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[Liu and </a:t>
              </a:r>
              <a:r>
                <a:rPr lang="en-US" dirty="0" err="1">
                  <a:solidFill>
                    <a:srgbClr val="FF0000"/>
                  </a:solidFill>
                </a:rPr>
                <a:t>Hua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fr-FR" dirty="0">
                  <a:solidFill>
                    <a:srgbClr val="FF0000"/>
                  </a:solidFill>
                </a:rPr>
                <a:t>’</a:t>
              </a:r>
              <a:r>
                <a:rPr lang="en-US" dirty="0">
                  <a:solidFill>
                    <a:srgbClr val="FF0000"/>
                  </a:solidFill>
                </a:rPr>
                <a:t>11] 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082235" y="5105400"/>
              <a:ext cx="20325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0000"/>
                  </a:solidFill>
                </a:rPr>
                <a:t>[Zhao and </a:t>
              </a:r>
              <a:r>
                <a:rPr lang="en-US" dirty="0" err="1">
                  <a:solidFill>
                    <a:srgbClr val="FF0000"/>
                  </a:solidFill>
                </a:rPr>
                <a:t>Qu</a:t>
              </a:r>
              <a:r>
                <a:rPr lang="en-US" dirty="0">
                  <a:solidFill>
                    <a:srgbClr val="FF0000"/>
                  </a:solidFill>
                </a:rPr>
                <a:t> ‘12]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29635" y="4800600"/>
              <a:ext cx="14289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Microscope: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29635" y="5117068"/>
              <a:ext cx="18397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Telecentric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</a:rPr>
                <a:t>lens: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7" name="Line 10"/>
          <p:cNvSpPr>
            <a:spLocks noChangeShapeType="1"/>
          </p:cNvSpPr>
          <p:nvPr/>
        </p:nvSpPr>
        <p:spPr bwMode="auto">
          <a:xfrm>
            <a:off x="2133600" y="2950088"/>
            <a:ext cx="8422" cy="813170"/>
          </a:xfrm>
          <a:prstGeom prst="line">
            <a:avLst/>
          </a:prstGeom>
          <a:noFill/>
          <a:ln w="28575">
            <a:solidFill>
              <a:schemeClr val="bg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" name="Line 15"/>
          <p:cNvSpPr>
            <a:spLocks noChangeShapeType="1"/>
          </p:cNvSpPr>
          <p:nvPr/>
        </p:nvSpPr>
        <p:spPr bwMode="auto">
          <a:xfrm>
            <a:off x="3200400" y="3600081"/>
            <a:ext cx="0" cy="209919"/>
          </a:xfrm>
          <a:prstGeom prst="line">
            <a:avLst/>
          </a:prstGeom>
          <a:noFill/>
          <a:ln w="28575">
            <a:solidFill>
              <a:srgbClr val="FFFF99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Line 15"/>
          <p:cNvSpPr>
            <a:spLocks noChangeShapeType="1"/>
          </p:cNvSpPr>
          <p:nvPr/>
        </p:nvSpPr>
        <p:spPr bwMode="auto">
          <a:xfrm rot="10800000">
            <a:off x="3200400" y="2895600"/>
            <a:ext cx="0" cy="209919"/>
          </a:xfrm>
          <a:prstGeom prst="line">
            <a:avLst/>
          </a:prstGeom>
          <a:noFill/>
          <a:ln w="28575">
            <a:solidFill>
              <a:srgbClr val="FFFF99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Line 29"/>
          <p:cNvSpPr>
            <a:spLocks noChangeShapeType="1"/>
          </p:cNvSpPr>
          <p:nvPr/>
        </p:nvSpPr>
        <p:spPr bwMode="auto">
          <a:xfrm>
            <a:off x="4876800" y="2971800"/>
            <a:ext cx="0" cy="767116"/>
          </a:xfrm>
          <a:prstGeom prst="line">
            <a:avLst/>
          </a:prstGeom>
          <a:noFill/>
          <a:ln w="28575">
            <a:solidFill>
              <a:srgbClr val="FFFF99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Text Box 18"/>
          <p:cNvSpPr txBox="1">
            <a:spLocks noChangeArrowheads="1"/>
          </p:cNvSpPr>
          <p:nvPr/>
        </p:nvSpPr>
        <p:spPr bwMode="auto">
          <a:xfrm>
            <a:off x="4300978" y="2096869"/>
            <a:ext cx="10330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Focal Plane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6" name="Line 29"/>
          <p:cNvSpPr>
            <a:spLocks noChangeShapeType="1"/>
          </p:cNvSpPr>
          <p:nvPr/>
        </p:nvSpPr>
        <p:spPr bwMode="auto">
          <a:xfrm>
            <a:off x="4876800" y="2971800"/>
            <a:ext cx="0" cy="767116"/>
          </a:xfrm>
          <a:prstGeom prst="line">
            <a:avLst/>
          </a:prstGeom>
          <a:noFill/>
          <a:ln w="28575">
            <a:solidFill>
              <a:srgbClr val="FFFF99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3276600" y="2971800"/>
            <a:ext cx="304800" cy="762000"/>
          </a:xfrm>
          <a:prstGeom prst="ellipse">
            <a:avLst/>
          </a:prstGeom>
          <a:solidFill>
            <a:srgbClr val="96C6F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 Box 17"/>
          <p:cNvSpPr txBox="1">
            <a:spLocks noChangeArrowheads="1"/>
          </p:cNvSpPr>
          <p:nvPr/>
        </p:nvSpPr>
        <p:spPr bwMode="auto">
          <a:xfrm>
            <a:off x="2740389" y="2133600"/>
            <a:ext cx="13744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Deformable Lens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577716" y="1981200"/>
            <a:ext cx="3737484" cy="2438400"/>
            <a:chOff x="3577716" y="1981200"/>
            <a:chExt cx="3737484" cy="2438400"/>
          </a:xfrm>
        </p:grpSpPr>
        <p:sp>
          <p:nvSpPr>
            <p:cNvPr id="3" name="Rectangle 2"/>
            <p:cNvSpPr/>
            <p:nvPr/>
          </p:nvSpPr>
          <p:spPr>
            <a:xfrm>
              <a:off x="4267200" y="1981200"/>
              <a:ext cx="3048000" cy="2438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5178789" y="2133600"/>
              <a:ext cx="13744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ja-JP" dirty="0" smtClean="0">
                  <a:solidFill>
                    <a:schemeClr val="bg1">
                      <a:lumMod val="95000"/>
                    </a:schemeClr>
                  </a:solidFill>
                  <a:ea typeface="Arial Unicode MS" pitchFamily="34" charset="-128"/>
                  <a:cs typeface="Arial Unicode MS" pitchFamily="34" charset="-128"/>
                </a:rPr>
                <a:t>Signal Generator</a:t>
              </a:r>
              <a:endParaRPr lang="en-US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3577716" y="3312003"/>
              <a:ext cx="1517042" cy="224629"/>
            </a:xfrm>
            <a:custGeom>
              <a:avLst/>
              <a:gdLst>
                <a:gd name="connsiteX0" fmla="*/ 0 w 1517042"/>
                <a:gd name="connsiteY0" fmla="*/ 19708 h 224629"/>
                <a:gd name="connsiteX1" fmla="*/ 532561 w 1517042"/>
                <a:gd name="connsiteY1" fmla="*/ 19708 h 224629"/>
                <a:gd name="connsiteX2" fmla="*/ 928567 w 1517042"/>
                <a:gd name="connsiteY2" fmla="*/ 224527 h 224629"/>
                <a:gd name="connsiteX3" fmla="*/ 1461128 w 1517042"/>
                <a:gd name="connsiteY3" fmla="*/ 47017 h 224629"/>
                <a:gd name="connsiteX4" fmla="*/ 1474784 w 1517042"/>
                <a:gd name="connsiteY4" fmla="*/ 19708 h 22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7042" h="224629">
                  <a:moveTo>
                    <a:pt x="0" y="19708"/>
                  </a:moveTo>
                  <a:cubicBezTo>
                    <a:pt x="188900" y="2640"/>
                    <a:pt x="377800" y="-14428"/>
                    <a:pt x="532561" y="19708"/>
                  </a:cubicBezTo>
                  <a:cubicBezTo>
                    <a:pt x="687322" y="53844"/>
                    <a:pt x="773806" y="219976"/>
                    <a:pt x="928567" y="224527"/>
                  </a:cubicBezTo>
                  <a:cubicBezTo>
                    <a:pt x="1083328" y="229078"/>
                    <a:pt x="1370092" y="81153"/>
                    <a:pt x="1461128" y="47017"/>
                  </a:cubicBezTo>
                  <a:cubicBezTo>
                    <a:pt x="1552164" y="12881"/>
                    <a:pt x="1513474" y="16294"/>
                    <a:pt x="1474784" y="19708"/>
                  </a:cubicBezTo>
                </a:path>
              </a:pathLst>
            </a:custGeom>
            <a:ln>
              <a:solidFill>
                <a:srgbClr val="FF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signal_generator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9200" y="2819400"/>
              <a:ext cx="1711457" cy="1206500"/>
            </a:xfrm>
            <a:prstGeom prst="rect">
              <a:avLst/>
            </a:prstGeom>
          </p:spPr>
        </p:pic>
      </p:grp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1981200" y="4362271"/>
            <a:ext cx="6477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ja-JP" dirty="0" err="1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Optotune</a:t>
            </a:r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EL-10-30 specs:</a:t>
            </a:r>
            <a:b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Focal length: 40mm-140 mm (controlled by current)</a:t>
            </a:r>
            <a:b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Step response: response time &lt; 2.5 </a:t>
            </a:r>
            <a:r>
              <a:rPr lang="en-US" altLang="ja-JP" dirty="0" err="1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ms</a:t>
            </a:r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, settling time &lt; 15 </a:t>
            </a:r>
            <a:r>
              <a:rPr lang="en-US" altLang="ja-JP" dirty="0" err="1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ms</a:t>
            </a:r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Operating frequency: up to 385 Hz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532768"/>
      </p:ext>
    </p:extLst>
  </p:cSld>
  <p:clrMapOvr>
    <a:masterClrMapping/>
  </p:clrMapOvr>
  <p:transition xmlns:p14="http://schemas.microsoft.com/office/powerpoint/2010/main" spd="med" advTm="2820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509E-6 1.36542E-6 L 0.1833 1.36542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 animBg="1"/>
      <p:bldP spid="70" grpId="0" animBg="1"/>
      <p:bldP spid="71" grpId="0" animBg="1"/>
      <p:bldP spid="73" grpId="0" animBg="1"/>
      <p:bldP spid="75" grpId="0"/>
      <p:bldP spid="69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534919271494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800600" y="1439635"/>
            <a:ext cx="3679598" cy="37419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0934" y="1371600"/>
            <a:ext cx="8704466" cy="3886200"/>
          </a:xfrm>
          <a:prstGeom prst="rect">
            <a:avLst/>
          </a:prstGeom>
          <a:solidFill>
            <a:srgbClr val="000000">
              <a:alpha val="4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362200" y="3657600"/>
            <a:ext cx="4800600" cy="0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362200" y="2895600"/>
            <a:ext cx="4800600" cy="0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524000" y="5769114"/>
            <a:ext cx="6096000" cy="70788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Commercial deformable lenses (aperture &lt;= 10mm)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are too small for daily and telephoto lenses.</a:t>
            </a:r>
          </a:p>
        </p:txBody>
      </p:sp>
      <p:sp>
        <p:nvSpPr>
          <p:cNvPr id="64" name="Text Box 18"/>
          <p:cNvSpPr txBox="1">
            <a:spLocks noChangeArrowheads="1"/>
          </p:cNvSpPr>
          <p:nvPr/>
        </p:nvSpPr>
        <p:spPr bwMode="auto">
          <a:xfrm>
            <a:off x="4724400" y="5181600"/>
            <a:ext cx="419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Canon 50mm, f/1.2 lens,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Ø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= 42mm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6" name="Rectangle 2"/>
          <p:cNvSpPr>
            <a:spLocks noChangeArrowheads="1"/>
          </p:cNvSpPr>
          <p:nvPr/>
        </p:nvSpPr>
        <p:spPr bwMode="auto">
          <a:xfrm>
            <a:off x="685800" y="17145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Deformable Optics: </a:t>
            </a:r>
          </a:p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Aperture Limitation</a:t>
            </a:r>
            <a:endParaRPr lang="en-US" sz="2800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848600" y="1676400"/>
            <a:ext cx="0" cy="320040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 Box 18"/>
          <p:cNvSpPr txBox="1">
            <a:spLocks noChangeArrowheads="1"/>
          </p:cNvSpPr>
          <p:nvPr/>
        </p:nvSpPr>
        <p:spPr bwMode="auto">
          <a:xfrm>
            <a:off x="838200" y="5193268"/>
            <a:ext cx="2819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Tunable Lens,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Ø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= 10mm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7239000" y="1676400"/>
            <a:ext cx="381000" cy="3200400"/>
          </a:xfrm>
          <a:prstGeom prst="ellipse">
            <a:avLst/>
          </a:prstGeom>
          <a:solidFill>
            <a:srgbClr val="96C6F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 Box 17"/>
          <p:cNvSpPr txBox="1">
            <a:spLocks noChangeArrowheads="1"/>
          </p:cNvSpPr>
          <p:nvPr/>
        </p:nvSpPr>
        <p:spPr bwMode="auto">
          <a:xfrm>
            <a:off x="1524000" y="2057400"/>
            <a:ext cx="13744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Deformable Lens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2133600" y="2895600"/>
            <a:ext cx="152400" cy="762000"/>
          </a:xfrm>
          <a:prstGeom prst="ellipse">
            <a:avLst/>
          </a:prstGeom>
          <a:solidFill>
            <a:srgbClr val="96C6F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2514600" y="2928350"/>
            <a:ext cx="0" cy="69650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 Box 18"/>
          <p:cNvSpPr txBox="1">
            <a:spLocks noChangeArrowheads="1"/>
          </p:cNvSpPr>
          <p:nvPr/>
        </p:nvSpPr>
        <p:spPr bwMode="auto">
          <a:xfrm>
            <a:off x="2362200" y="3124200"/>
            <a:ext cx="10330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10mm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6" name="Text Box 18"/>
          <p:cNvSpPr txBox="1">
            <a:spLocks noChangeArrowheads="1"/>
          </p:cNvSpPr>
          <p:nvPr/>
        </p:nvSpPr>
        <p:spPr bwMode="auto">
          <a:xfrm>
            <a:off x="7772400" y="3124200"/>
            <a:ext cx="10330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42mm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90533"/>
      </p:ext>
    </p:extLst>
  </p:cSld>
  <p:clrMapOvr>
    <a:masterClrMapping/>
  </p:clrMapOvr>
  <p:transition xmlns:p14="http://schemas.microsoft.com/office/powerpoint/2010/main" spd="med" advTm="1297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101600" y="180480"/>
            <a:ext cx="8890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Telephoto Focal Sweep Camera</a:t>
            </a:r>
          </a:p>
          <a:p>
            <a:pPr algn="ctr" eaLnBrk="0" hangingPunct="0"/>
            <a:r>
              <a:rPr lang="en-US" altLang="zh-CN" sz="28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</a:t>
            </a:r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ith Deformable Optics</a:t>
            </a:r>
          </a:p>
        </p:txBody>
      </p:sp>
      <p:pic>
        <p:nvPicPr>
          <p:cNvPr id="2" name="Picture 1" descr="telepho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071988"/>
            <a:ext cx="8382000" cy="2652412"/>
          </a:xfrm>
          <a:prstGeom prst="rect">
            <a:avLst/>
          </a:prstGeom>
        </p:spPr>
      </p:pic>
      <p:sp>
        <p:nvSpPr>
          <p:cNvPr id="6" name="Line 19"/>
          <p:cNvSpPr>
            <a:spLocks noChangeShapeType="1"/>
          </p:cNvSpPr>
          <p:nvPr/>
        </p:nvSpPr>
        <p:spPr bwMode="auto">
          <a:xfrm flipH="1">
            <a:off x="4572000" y="1981200"/>
            <a:ext cx="762000" cy="6858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4495800" y="1600200"/>
            <a:ext cx="2749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altLang="zh-CN" sz="1800" dirty="0">
                <a:solidFill>
                  <a:srgbClr val="FF8000"/>
                </a:solidFill>
                <a:ea typeface="SimSun" charset="0"/>
                <a:cs typeface="SimSun" charset="0"/>
              </a:rPr>
              <a:t>Canon 800mm EFL Lens</a:t>
            </a:r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 flipH="1" flipV="1">
            <a:off x="8001000" y="3581400"/>
            <a:ext cx="0" cy="5334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6896691" y="4050268"/>
            <a:ext cx="1942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altLang="zh-CN" sz="1800" dirty="0" smtClean="0">
                <a:solidFill>
                  <a:srgbClr val="FF8000"/>
                </a:solidFill>
                <a:ea typeface="SimSun" charset="0"/>
                <a:cs typeface="SimSun" charset="0"/>
              </a:rPr>
              <a:t>Deformable </a:t>
            </a:r>
            <a:r>
              <a:rPr lang="en-US" altLang="zh-CN" sz="1800" dirty="0">
                <a:solidFill>
                  <a:srgbClr val="FF8000"/>
                </a:solidFill>
                <a:ea typeface="SimSun" charset="0"/>
                <a:cs typeface="SimSun" charset="0"/>
              </a:rPr>
              <a:t>Lens</a:t>
            </a:r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 rot="10800000" flipH="1" flipV="1">
            <a:off x="8382000" y="2723449"/>
            <a:ext cx="0" cy="400751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7846951" y="2373868"/>
            <a:ext cx="9160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DCDCDC"/>
                </a:solidFill>
                <a:latin typeface="Arial Unicode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altLang="zh-CN" sz="1800" dirty="0" smtClean="0">
                <a:solidFill>
                  <a:srgbClr val="FF8000"/>
                </a:solidFill>
                <a:ea typeface="SimSun" charset="0"/>
                <a:cs typeface="SimSun" charset="0"/>
              </a:rPr>
              <a:t>Sensor</a:t>
            </a:r>
            <a:endParaRPr lang="en-US" altLang="zh-CN" sz="1800" dirty="0">
              <a:solidFill>
                <a:srgbClr val="FF8000"/>
              </a:solidFill>
              <a:ea typeface="SimSun" charset="0"/>
              <a:cs typeface="SimSun" charset="0"/>
            </a:endParaRP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0" y="5221069"/>
            <a:ext cx="6629400" cy="64633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No slow mechanical moving parts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Bonus: Reduced Size, Complexity and Power Consumption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8062876"/>
      </p:ext>
    </p:extLst>
  </p:cSld>
  <p:clrMapOvr>
    <a:masterClrMapping/>
  </p:clrMapOvr>
  <p:transition xmlns:p14="http://schemas.microsoft.com/office/powerpoint/2010/main" spd="med" advTm="1657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9900"/>
                </a:solidFill>
                <a:latin typeface="Arial Unicode MS" charset="0"/>
                <a:ea typeface="ＭＳ Ｐゴシック" charset="0"/>
                <a:cs typeface="ＭＳ Ｐゴシック" charset="0"/>
              </a:rPr>
              <a:t>Extended Depth of Field</a:t>
            </a:r>
            <a:endParaRPr lang="en-US" dirty="0">
              <a:solidFill>
                <a:srgbClr val="FFFF00"/>
              </a:solidFill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287359"/>
      </p:ext>
    </p:extLst>
  </p:cSld>
  <p:clrMapOvr>
    <a:masterClrMapping/>
  </p:clrMapOvr>
  <p:transition xmlns:p14="http://schemas.microsoft.com/office/powerpoint/2010/main" spd="med" advTm="899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101600" y="180480"/>
            <a:ext cx="8890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Modeling: Compound Thin-Lens System</a:t>
            </a:r>
          </a:p>
        </p:txBody>
      </p:sp>
      <p:pic>
        <p:nvPicPr>
          <p:cNvPr id="2" name="Picture 1" descr="telepho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071988"/>
            <a:ext cx="8382000" cy="26524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2057400"/>
            <a:ext cx="8382000" cy="266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1905000"/>
            <a:ext cx="8763000" cy="2590800"/>
            <a:chOff x="0" y="1447800"/>
            <a:chExt cx="8763000" cy="2590800"/>
          </a:xfrm>
        </p:grpSpPr>
        <p:sp>
          <p:nvSpPr>
            <p:cNvPr id="8" name="Isosceles Triangle 7"/>
            <p:cNvSpPr/>
            <p:nvPr/>
          </p:nvSpPr>
          <p:spPr>
            <a:xfrm rot="16200000">
              <a:off x="8318536" y="2753458"/>
              <a:ext cx="274381" cy="290696"/>
            </a:xfrm>
            <a:prstGeom prst="triangle">
              <a:avLst/>
            </a:prstGeom>
            <a:solidFill>
              <a:srgbClr val="FEC449">
                <a:alpha val="63000"/>
              </a:srgbClr>
            </a:solidFill>
            <a:ln>
              <a:solidFill>
                <a:srgbClr val="FF8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Isosceles Triangle 8"/>
            <p:cNvSpPr/>
            <p:nvPr/>
          </p:nvSpPr>
          <p:spPr>
            <a:xfrm rot="5400000">
              <a:off x="7925388" y="2703148"/>
              <a:ext cx="373906" cy="386918"/>
            </a:xfrm>
            <a:prstGeom prst="triangle">
              <a:avLst/>
            </a:prstGeom>
            <a:solidFill>
              <a:srgbClr val="FEC449">
                <a:alpha val="63000"/>
              </a:srgbClr>
            </a:solidFill>
            <a:ln>
              <a:solidFill>
                <a:srgbClr val="FF8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rapezoid 10"/>
            <p:cNvSpPr/>
            <p:nvPr/>
          </p:nvSpPr>
          <p:spPr>
            <a:xfrm rot="5400000">
              <a:off x="4533899" y="342903"/>
              <a:ext cx="1676398" cy="5105398"/>
            </a:xfrm>
            <a:prstGeom prst="trapezoid">
              <a:avLst>
                <a:gd name="adj" fmla="val 39028"/>
              </a:avLst>
            </a:prstGeom>
            <a:solidFill>
              <a:srgbClr val="FEC449">
                <a:alpha val="56000"/>
              </a:srgbClr>
            </a:solidFill>
            <a:ln>
              <a:solidFill>
                <a:srgbClr val="FF8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52400" y="2895600"/>
              <a:ext cx="86106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7858761" y="2628525"/>
              <a:ext cx="76200" cy="533400"/>
            </a:xfrm>
            <a:prstGeom prst="ellipse">
              <a:avLst/>
            </a:prstGeom>
            <a:solidFill>
              <a:srgbClr val="96C6F3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8600440" y="2680779"/>
              <a:ext cx="0" cy="45242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3124200" y="1447800"/>
              <a:ext cx="533400" cy="1074771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019800" y="1752600"/>
              <a:ext cx="2057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Deformable Lens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Focal </a:t>
              </a:r>
              <a:r>
                <a:rPr lang="en-US" dirty="0" smtClean="0">
                  <a:solidFill>
                    <a:schemeClr val="bg1"/>
                  </a:solidFill>
                </a:rPr>
                <a:t>Length</a:t>
              </a:r>
              <a:r>
                <a:rPr lang="en-US" dirty="0">
                  <a:solidFill>
                    <a:schemeClr val="bg1"/>
                  </a:solidFill>
                </a:rPr>
                <a:t>: </a:t>
              </a:r>
              <a:r>
                <a:rPr lang="en-US" dirty="0" smtClean="0">
                  <a:solidFill>
                    <a:schemeClr val="bg1"/>
                  </a:solidFill>
                </a:rPr>
                <a:t>f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US" dirty="0" smtClean="0">
                  <a:solidFill>
                    <a:schemeClr val="bg1"/>
                  </a:solidFill>
                </a:rPr>
                <a:t>(t)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7315200" y="2438400"/>
              <a:ext cx="457199" cy="369151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696200" y="36692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Sensor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8077201" y="3200400"/>
              <a:ext cx="457199" cy="50743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rapezoid 23"/>
            <p:cNvSpPr/>
            <p:nvPr/>
          </p:nvSpPr>
          <p:spPr>
            <a:xfrm rot="16200000" flipH="1">
              <a:off x="571500" y="1485901"/>
              <a:ext cx="1676398" cy="2819398"/>
            </a:xfrm>
            <a:prstGeom prst="trapezoid">
              <a:avLst>
                <a:gd name="adj" fmla="val 1980"/>
              </a:avLst>
            </a:prstGeom>
            <a:solidFill>
              <a:srgbClr val="FEC449">
                <a:alpha val="56000"/>
              </a:srgbClr>
            </a:solidFill>
            <a:ln>
              <a:solidFill>
                <a:srgbClr val="FF8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590800" y="2031999"/>
              <a:ext cx="441569" cy="1727450"/>
            </a:xfrm>
            <a:prstGeom prst="ellipse">
              <a:avLst/>
            </a:prstGeom>
            <a:solidFill>
              <a:srgbClr val="96C6F3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657600" y="11430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Telephoto Objective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(Canon 800mm EFL Lens)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Focal Length: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f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0007989"/>
      </p:ext>
    </p:extLst>
  </p:cSld>
  <p:clrMapOvr>
    <a:masterClrMapping/>
  </p:clrMapOvr>
  <p:transition xmlns:p14="http://schemas.microsoft.com/office/powerpoint/2010/main" spd="med" advTm="25277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101600" y="180480"/>
            <a:ext cx="8890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PSF</a:t>
            </a:r>
            <a:r>
              <a:rPr lang="en-US" altLang="zh-CN" sz="28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vs. Deformable Lens Focal Length</a:t>
            </a:r>
            <a:endParaRPr lang="en-US" altLang="zh-CN" sz="2800" dirty="0">
              <a:solidFill>
                <a:srgbClr val="FFCC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72200" y="1295400"/>
            <a:ext cx="1981200" cy="4953000"/>
          </a:xfrm>
          <a:prstGeom prst="rect">
            <a:avLst/>
          </a:prstGeom>
          <a:noFill/>
          <a:ln w="57150" cmpd="sng">
            <a:solidFill>
              <a:srgbClr val="FF1E2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62000" y="1219200"/>
            <a:ext cx="7162800" cy="1143000"/>
            <a:chOff x="762000" y="1066800"/>
            <a:chExt cx="7162800" cy="1143000"/>
          </a:xfrm>
        </p:grpSpPr>
        <p:cxnSp>
          <p:nvCxnSpPr>
            <p:cNvPr id="54" name="Straight Arrow Connector 53"/>
            <p:cNvCxnSpPr/>
            <p:nvPr/>
          </p:nvCxnSpPr>
          <p:spPr>
            <a:xfrm flipH="1">
              <a:off x="6477000" y="1295400"/>
              <a:ext cx="533400" cy="152401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7010400" y="10668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Sensor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762000" y="1197243"/>
              <a:ext cx="5943600" cy="1012557"/>
              <a:chOff x="1676400" y="1273443"/>
              <a:chExt cx="5943600" cy="1012557"/>
            </a:xfrm>
          </p:grpSpPr>
          <p:sp>
            <p:nvSpPr>
              <p:cNvPr id="3" name="Isosceles Triangle 2"/>
              <p:cNvSpPr/>
              <p:nvPr/>
            </p:nvSpPr>
            <p:spPr>
              <a:xfrm rot="16200000">
                <a:off x="7062442" y="1619611"/>
                <a:ext cx="286942" cy="391026"/>
              </a:xfrm>
              <a:prstGeom prst="triangle">
                <a:avLst/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 rot="5400000">
                <a:off x="6447087" y="1479624"/>
                <a:ext cx="440825" cy="685799"/>
              </a:xfrm>
              <a:prstGeom prst="triangle">
                <a:avLst>
                  <a:gd name="adj" fmla="val 48015"/>
                </a:avLst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Isosceles Triangle 7"/>
              <p:cNvSpPr/>
              <p:nvPr/>
            </p:nvSpPr>
            <p:spPr>
              <a:xfrm rot="16200000">
                <a:off x="2187867" y="1180543"/>
                <a:ext cx="837429" cy="1259609"/>
              </a:xfrm>
              <a:prstGeom prst="triangle">
                <a:avLst>
                  <a:gd name="adj" fmla="val 50797"/>
                </a:avLst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rapezoid 6"/>
              <p:cNvSpPr/>
              <p:nvPr/>
            </p:nvSpPr>
            <p:spPr>
              <a:xfrm rot="5400000">
                <a:off x="4336672" y="333281"/>
                <a:ext cx="851656" cy="2971799"/>
              </a:xfrm>
              <a:prstGeom prst="trapezoid">
                <a:avLst>
                  <a:gd name="adj" fmla="val 23459"/>
                </a:avLst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>
                <a:off x="1676400" y="1812857"/>
                <a:ext cx="59436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/>
              <p:cNvSpPr/>
              <p:nvPr/>
            </p:nvSpPr>
            <p:spPr>
              <a:xfrm>
                <a:off x="3162100" y="1339715"/>
                <a:ext cx="229001" cy="946285"/>
              </a:xfrm>
              <a:prstGeom prst="ellipse">
                <a:avLst/>
              </a:prstGeom>
              <a:solidFill>
                <a:srgbClr val="96C6F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122449" y="1547954"/>
                <a:ext cx="304800" cy="534153"/>
              </a:xfrm>
              <a:prstGeom prst="ellipse">
                <a:avLst/>
              </a:prstGeom>
              <a:solidFill>
                <a:srgbClr val="96C6F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7391400" y="1611788"/>
                <a:ext cx="0" cy="43012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6400800" y="1273443"/>
                <a:ext cx="762000" cy="305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f</a:t>
                </a:r>
                <a:r>
                  <a:rPr lang="en-US" baseline="-25000" dirty="0" smtClean="0">
                    <a:solidFill>
                      <a:srgbClr val="FFFFFF"/>
                    </a:solidFill>
                  </a:rPr>
                  <a:t>2</a:t>
                </a:r>
                <a:r>
                  <a:rPr lang="en-US" dirty="0" smtClean="0">
                    <a:solidFill>
                      <a:srgbClr val="FFFFFF"/>
                    </a:solidFill>
                  </a:rPr>
                  <a:t>(t</a:t>
                </a:r>
                <a:r>
                  <a:rPr lang="en-US" baseline="-25000" dirty="0" smtClean="0">
                    <a:solidFill>
                      <a:srgbClr val="FFFFFF"/>
                    </a:solidFill>
                  </a:rPr>
                  <a:t>1</a:t>
                </a:r>
                <a:r>
                  <a:rPr lang="en-US" dirty="0" smtClean="0">
                    <a:solidFill>
                      <a:srgbClr val="FFFFFF"/>
                    </a:solidFill>
                  </a:rPr>
                  <a:t>)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2438400" y="1295400"/>
              <a:ext cx="1219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Objective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352800" y="1697924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Deformable Lens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477000" y="1688068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PSF(t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1</a:t>
              </a:r>
              <a:r>
                <a:rPr lang="en-US" dirty="0" smtClean="0">
                  <a:solidFill>
                    <a:schemeClr val="bg1"/>
                  </a:solidFill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2000" y="2438400"/>
            <a:ext cx="6781800" cy="1066800"/>
            <a:chOff x="762000" y="2286000"/>
            <a:chExt cx="6781800" cy="1066800"/>
          </a:xfrm>
        </p:grpSpPr>
        <p:grpSp>
          <p:nvGrpSpPr>
            <p:cNvPr id="44" name="Group 43"/>
            <p:cNvGrpSpPr/>
            <p:nvPr/>
          </p:nvGrpSpPr>
          <p:grpSpPr>
            <a:xfrm>
              <a:off x="762000" y="2286000"/>
              <a:ext cx="5943600" cy="1066800"/>
              <a:chOff x="1676400" y="2514600"/>
              <a:chExt cx="5943600" cy="1066800"/>
            </a:xfrm>
          </p:grpSpPr>
          <p:sp>
            <p:nvSpPr>
              <p:cNvPr id="20" name="Isosceles Triangle 19"/>
              <p:cNvSpPr/>
              <p:nvPr/>
            </p:nvSpPr>
            <p:spPr>
              <a:xfrm rot="5400000">
                <a:off x="6642833" y="2579277"/>
                <a:ext cx="430332" cy="1066800"/>
              </a:xfrm>
              <a:prstGeom prst="triangle">
                <a:avLst>
                  <a:gd name="adj" fmla="val 49106"/>
                </a:avLst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Isosceles Triangle 20"/>
              <p:cNvSpPr/>
              <p:nvPr/>
            </p:nvSpPr>
            <p:spPr>
              <a:xfrm rot="16200000">
                <a:off x="2187867" y="2475943"/>
                <a:ext cx="837429" cy="1259609"/>
              </a:xfrm>
              <a:prstGeom prst="triangle">
                <a:avLst>
                  <a:gd name="adj" fmla="val 50797"/>
                </a:avLst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rapezoid 21"/>
              <p:cNvSpPr/>
              <p:nvPr/>
            </p:nvSpPr>
            <p:spPr>
              <a:xfrm rot="5400000">
                <a:off x="4336672" y="1628681"/>
                <a:ext cx="851656" cy="2971799"/>
              </a:xfrm>
              <a:prstGeom prst="trapezoid">
                <a:avLst>
                  <a:gd name="adj" fmla="val 23459"/>
                </a:avLst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1676400" y="3108257"/>
                <a:ext cx="59436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3162100" y="2635115"/>
                <a:ext cx="229001" cy="946285"/>
              </a:xfrm>
              <a:prstGeom prst="ellipse">
                <a:avLst/>
              </a:prstGeom>
              <a:solidFill>
                <a:srgbClr val="96C6F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180221" y="2843354"/>
                <a:ext cx="189257" cy="534153"/>
              </a:xfrm>
              <a:prstGeom prst="ellipse">
                <a:avLst/>
              </a:prstGeom>
              <a:solidFill>
                <a:srgbClr val="96C6F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7391400" y="2907188"/>
                <a:ext cx="0" cy="43012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6400800" y="2514600"/>
                <a:ext cx="762000" cy="305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f</a:t>
                </a:r>
                <a:r>
                  <a:rPr lang="en-US" baseline="-25000" dirty="0" smtClean="0">
                    <a:solidFill>
                      <a:srgbClr val="FFFFFF"/>
                    </a:solidFill>
                  </a:rPr>
                  <a:t>2</a:t>
                </a:r>
                <a:r>
                  <a:rPr lang="en-US" dirty="0" smtClean="0">
                    <a:solidFill>
                      <a:srgbClr val="FFFFFF"/>
                    </a:solidFill>
                  </a:rPr>
                  <a:t>(t</a:t>
                </a:r>
                <a:r>
                  <a:rPr lang="en-US" baseline="-25000" dirty="0">
                    <a:solidFill>
                      <a:srgbClr val="FFFFFF"/>
                    </a:solidFill>
                  </a:rPr>
                  <a:t>2</a:t>
                </a:r>
                <a:r>
                  <a:rPr lang="en-US" dirty="0" smtClean="0">
                    <a:solidFill>
                      <a:srgbClr val="FFFFFF"/>
                    </a:solidFill>
                  </a:rPr>
                  <a:t>)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6477000" y="2880449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PSF(t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US" dirty="0" smtClean="0">
                  <a:solidFill>
                    <a:schemeClr val="bg1"/>
                  </a:solidFill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62000" y="3581400"/>
            <a:ext cx="6810520" cy="1066800"/>
            <a:chOff x="762000" y="3429000"/>
            <a:chExt cx="6810520" cy="1066800"/>
          </a:xfrm>
        </p:grpSpPr>
        <p:grpSp>
          <p:nvGrpSpPr>
            <p:cNvPr id="43" name="Group 42"/>
            <p:cNvGrpSpPr/>
            <p:nvPr/>
          </p:nvGrpSpPr>
          <p:grpSpPr>
            <a:xfrm>
              <a:off x="762000" y="3429000"/>
              <a:ext cx="5943600" cy="1066800"/>
              <a:chOff x="1676400" y="3886200"/>
              <a:chExt cx="5943600" cy="1066800"/>
            </a:xfrm>
          </p:grpSpPr>
          <p:sp>
            <p:nvSpPr>
              <p:cNvPr id="28" name="Isosceles Triangle 27"/>
              <p:cNvSpPr/>
              <p:nvPr/>
            </p:nvSpPr>
            <p:spPr>
              <a:xfrm rot="5400000">
                <a:off x="6743175" y="3831458"/>
                <a:ext cx="451321" cy="1302328"/>
              </a:xfrm>
              <a:prstGeom prst="triangle">
                <a:avLst>
                  <a:gd name="adj" fmla="val 49862"/>
                </a:avLst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Isosceles Triangle 28"/>
              <p:cNvSpPr/>
              <p:nvPr/>
            </p:nvSpPr>
            <p:spPr>
              <a:xfrm rot="16200000">
                <a:off x="2187867" y="3847544"/>
                <a:ext cx="837429" cy="1259609"/>
              </a:xfrm>
              <a:prstGeom prst="triangle">
                <a:avLst>
                  <a:gd name="adj" fmla="val 50797"/>
                </a:avLst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rapezoid 29"/>
              <p:cNvSpPr/>
              <p:nvPr/>
            </p:nvSpPr>
            <p:spPr>
              <a:xfrm rot="5400000">
                <a:off x="4336672" y="3000282"/>
                <a:ext cx="851656" cy="2971799"/>
              </a:xfrm>
              <a:prstGeom prst="trapezoid">
                <a:avLst>
                  <a:gd name="adj" fmla="val 23459"/>
                </a:avLst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1676400" y="4479858"/>
                <a:ext cx="59436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3162100" y="4006715"/>
                <a:ext cx="229001" cy="946285"/>
              </a:xfrm>
              <a:prstGeom prst="ellipse">
                <a:avLst/>
              </a:prstGeom>
              <a:solidFill>
                <a:srgbClr val="96C6F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203753" y="4214953"/>
                <a:ext cx="142192" cy="534153"/>
              </a:xfrm>
              <a:prstGeom prst="ellipse">
                <a:avLst/>
              </a:prstGeom>
              <a:solidFill>
                <a:srgbClr val="96C6F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7391400" y="4278788"/>
                <a:ext cx="0" cy="43012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6400800" y="3886200"/>
                <a:ext cx="762000" cy="305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f</a:t>
                </a:r>
                <a:r>
                  <a:rPr lang="en-US" baseline="-25000" dirty="0" smtClean="0">
                    <a:solidFill>
                      <a:srgbClr val="FFFFFF"/>
                    </a:solidFill>
                  </a:rPr>
                  <a:t>2</a:t>
                </a:r>
                <a:r>
                  <a:rPr lang="en-US" dirty="0" smtClean="0">
                    <a:solidFill>
                      <a:srgbClr val="FFFFFF"/>
                    </a:solidFill>
                  </a:rPr>
                  <a:t>(t</a:t>
                </a:r>
                <a:r>
                  <a:rPr lang="en-US" baseline="-25000" dirty="0">
                    <a:solidFill>
                      <a:srgbClr val="FFFFFF"/>
                    </a:solidFill>
                  </a:rPr>
                  <a:t>3</a:t>
                </a:r>
                <a:r>
                  <a:rPr lang="en-US" dirty="0" smtClean="0">
                    <a:solidFill>
                      <a:srgbClr val="FFFFFF"/>
                    </a:solidFill>
                  </a:rPr>
                  <a:t>)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477000" y="4009678"/>
              <a:ext cx="1095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PSF(t</a:t>
              </a:r>
              <a:r>
                <a:rPr lang="en-US" baseline="-25000" dirty="0">
                  <a:solidFill>
                    <a:schemeClr val="bg1"/>
                  </a:solidFill>
                </a:rPr>
                <a:t>3</a:t>
              </a:r>
              <a:r>
                <a:rPr lang="en-US" dirty="0" smtClean="0">
                  <a:solidFill>
                    <a:schemeClr val="bg1"/>
                  </a:solidFill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83390" y="2310824"/>
            <a:ext cx="1828800" cy="3835977"/>
            <a:chOff x="6283390" y="2310824"/>
            <a:chExt cx="1828800" cy="3835977"/>
          </a:xfrm>
        </p:grpSpPr>
        <p:pic>
          <p:nvPicPr>
            <p:cNvPr id="35" name="Picture 34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3390" y="5410201"/>
              <a:ext cx="1828800" cy="7366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705600" y="2310824"/>
              <a:ext cx="5334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+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705600" y="3377624"/>
              <a:ext cx="5334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+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5400000">
              <a:off x="6679912" y="4774912"/>
              <a:ext cx="5334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=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04800" y="10784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Point Light Source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1066800" y="1447800"/>
            <a:ext cx="0" cy="3810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7526925"/>
      </p:ext>
    </p:extLst>
  </p:cSld>
  <p:clrMapOvr>
    <a:masterClrMapping/>
  </p:clrMapOvr>
  <p:transition xmlns:p14="http://schemas.microsoft.com/office/powerpoint/2010/main" spd="med" advTm="3091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101600" y="180480"/>
            <a:ext cx="8890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PSF</a:t>
            </a:r>
            <a:r>
              <a:rPr lang="en-US" altLang="zh-CN" sz="28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vs. Deformable Lens Focal Length</a:t>
            </a:r>
            <a:endParaRPr lang="en-US" altLang="zh-CN" sz="2800" dirty="0">
              <a:solidFill>
                <a:srgbClr val="FFCC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2000" y="1219200"/>
            <a:ext cx="7162800" cy="1143000"/>
            <a:chOff x="762000" y="1066800"/>
            <a:chExt cx="7162800" cy="1143000"/>
          </a:xfrm>
        </p:grpSpPr>
        <p:cxnSp>
          <p:nvCxnSpPr>
            <p:cNvPr id="54" name="Straight Arrow Connector 53"/>
            <p:cNvCxnSpPr/>
            <p:nvPr/>
          </p:nvCxnSpPr>
          <p:spPr>
            <a:xfrm flipH="1">
              <a:off x="6477000" y="1295400"/>
              <a:ext cx="533400" cy="152401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7010400" y="10668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Sensor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762000" y="1197243"/>
              <a:ext cx="5943600" cy="1012557"/>
              <a:chOff x="1676400" y="1273443"/>
              <a:chExt cx="5943600" cy="1012557"/>
            </a:xfrm>
          </p:grpSpPr>
          <p:sp>
            <p:nvSpPr>
              <p:cNvPr id="3" name="Isosceles Triangle 2"/>
              <p:cNvSpPr/>
              <p:nvPr/>
            </p:nvSpPr>
            <p:spPr>
              <a:xfrm rot="16200000">
                <a:off x="7062442" y="1619611"/>
                <a:ext cx="286942" cy="391026"/>
              </a:xfrm>
              <a:prstGeom prst="triangle">
                <a:avLst/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 rot="5400000">
                <a:off x="6447087" y="1479624"/>
                <a:ext cx="440825" cy="685799"/>
              </a:xfrm>
              <a:prstGeom prst="triangle">
                <a:avLst>
                  <a:gd name="adj" fmla="val 48015"/>
                </a:avLst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Isosceles Triangle 7"/>
              <p:cNvSpPr/>
              <p:nvPr/>
            </p:nvSpPr>
            <p:spPr>
              <a:xfrm rot="16200000">
                <a:off x="2187867" y="1180543"/>
                <a:ext cx="837429" cy="1259609"/>
              </a:xfrm>
              <a:prstGeom prst="triangle">
                <a:avLst>
                  <a:gd name="adj" fmla="val 50797"/>
                </a:avLst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rapezoid 6"/>
              <p:cNvSpPr/>
              <p:nvPr/>
            </p:nvSpPr>
            <p:spPr>
              <a:xfrm rot="5400000">
                <a:off x="4336672" y="333281"/>
                <a:ext cx="851656" cy="2971799"/>
              </a:xfrm>
              <a:prstGeom prst="trapezoid">
                <a:avLst>
                  <a:gd name="adj" fmla="val 23459"/>
                </a:avLst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>
                <a:off x="1676400" y="1812857"/>
                <a:ext cx="59436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/>
              <p:cNvSpPr/>
              <p:nvPr/>
            </p:nvSpPr>
            <p:spPr>
              <a:xfrm>
                <a:off x="3162100" y="1339715"/>
                <a:ext cx="229001" cy="946285"/>
              </a:xfrm>
              <a:prstGeom prst="ellipse">
                <a:avLst/>
              </a:prstGeom>
              <a:solidFill>
                <a:srgbClr val="96C6F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122449" y="1547954"/>
                <a:ext cx="304800" cy="534153"/>
              </a:xfrm>
              <a:prstGeom prst="ellipse">
                <a:avLst/>
              </a:prstGeom>
              <a:solidFill>
                <a:srgbClr val="96C6F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7391400" y="1611788"/>
                <a:ext cx="0" cy="43012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6400800" y="1273443"/>
                <a:ext cx="762000" cy="305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f</a:t>
                </a:r>
                <a:r>
                  <a:rPr lang="en-US" baseline="-25000" dirty="0" smtClean="0">
                    <a:solidFill>
                      <a:srgbClr val="FFFFFF"/>
                    </a:solidFill>
                  </a:rPr>
                  <a:t>2</a:t>
                </a:r>
                <a:r>
                  <a:rPr lang="en-US" dirty="0" smtClean="0">
                    <a:solidFill>
                      <a:srgbClr val="FFFFFF"/>
                    </a:solidFill>
                  </a:rPr>
                  <a:t>(t</a:t>
                </a:r>
                <a:r>
                  <a:rPr lang="en-US" baseline="-25000" dirty="0" smtClean="0">
                    <a:solidFill>
                      <a:srgbClr val="FFFFFF"/>
                    </a:solidFill>
                  </a:rPr>
                  <a:t>1</a:t>
                </a:r>
                <a:r>
                  <a:rPr lang="en-US" dirty="0" smtClean="0">
                    <a:solidFill>
                      <a:srgbClr val="FFFFFF"/>
                    </a:solidFill>
                  </a:rPr>
                  <a:t>)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2438400" y="1295400"/>
              <a:ext cx="1219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Objective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352800" y="1697924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Deformable Lens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477000" y="1688068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PSF(t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1</a:t>
              </a:r>
              <a:r>
                <a:rPr lang="en-US" dirty="0" smtClean="0">
                  <a:solidFill>
                    <a:schemeClr val="bg1"/>
                  </a:solidFill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2000" y="2438400"/>
            <a:ext cx="6781800" cy="1066800"/>
            <a:chOff x="762000" y="2286000"/>
            <a:chExt cx="6781800" cy="1066800"/>
          </a:xfrm>
        </p:grpSpPr>
        <p:grpSp>
          <p:nvGrpSpPr>
            <p:cNvPr id="44" name="Group 43"/>
            <p:cNvGrpSpPr/>
            <p:nvPr/>
          </p:nvGrpSpPr>
          <p:grpSpPr>
            <a:xfrm>
              <a:off x="762000" y="2286000"/>
              <a:ext cx="5943600" cy="1066800"/>
              <a:chOff x="1676400" y="2514600"/>
              <a:chExt cx="5943600" cy="1066800"/>
            </a:xfrm>
          </p:grpSpPr>
          <p:sp>
            <p:nvSpPr>
              <p:cNvPr id="20" name="Isosceles Triangle 19"/>
              <p:cNvSpPr/>
              <p:nvPr/>
            </p:nvSpPr>
            <p:spPr>
              <a:xfrm rot="5400000">
                <a:off x="6642833" y="2579277"/>
                <a:ext cx="430332" cy="1066800"/>
              </a:xfrm>
              <a:prstGeom prst="triangle">
                <a:avLst>
                  <a:gd name="adj" fmla="val 49106"/>
                </a:avLst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Isosceles Triangle 20"/>
              <p:cNvSpPr/>
              <p:nvPr/>
            </p:nvSpPr>
            <p:spPr>
              <a:xfrm rot="16200000">
                <a:off x="2187867" y="2475943"/>
                <a:ext cx="837429" cy="1259609"/>
              </a:xfrm>
              <a:prstGeom prst="triangle">
                <a:avLst>
                  <a:gd name="adj" fmla="val 50797"/>
                </a:avLst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rapezoid 21"/>
              <p:cNvSpPr/>
              <p:nvPr/>
            </p:nvSpPr>
            <p:spPr>
              <a:xfrm rot="5400000">
                <a:off x="4336672" y="1628681"/>
                <a:ext cx="851656" cy="2971799"/>
              </a:xfrm>
              <a:prstGeom prst="trapezoid">
                <a:avLst>
                  <a:gd name="adj" fmla="val 23459"/>
                </a:avLst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1676400" y="3108257"/>
                <a:ext cx="59436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3162100" y="2635115"/>
                <a:ext cx="229001" cy="946285"/>
              </a:xfrm>
              <a:prstGeom prst="ellipse">
                <a:avLst/>
              </a:prstGeom>
              <a:solidFill>
                <a:srgbClr val="96C6F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180221" y="2843354"/>
                <a:ext cx="189257" cy="534153"/>
              </a:xfrm>
              <a:prstGeom prst="ellipse">
                <a:avLst/>
              </a:prstGeom>
              <a:solidFill>
                <a:srgbClr val="96C6F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7391400" y="2907188"/>
                <a:ext cx="0" cy="43012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6400800" y="2514600"/>
                <a:ext cx="762000" cy="305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f</a:t>
                </a:r>
                <a:r>
                  <a:rPr lang="en-US" baseline="-25000" dirty="0" smtClean="0">
                    <a:solidFill>
                      <a:srgbClr val="FFFFFF"/>
                    </a:solidFill>
                  </a:rPr>
                  <a:t>2</a:t>
                </a:r>
                <a:r>
                  <a:rPr lang="en-US" dirty="0" smtClean="0">
                    <a:solidFill>
                      <a:srgbClr val="FFFFFF"/>
                    </a:solidFill>
                  </a:rPr>
                  <a:t>(t</a:t>
                </a:r>
                <a:r>
                  <a:rPr lang="en-US" baseline="-25000" dirty="0">
                    <a:solidFill>
                      <a:srgbClr val="FFFFFF"/>
                    </a:solidFill>
                  </a:rPr>
                  <a:t>2</a:t>
                </a:r>
                <a:r>
                  <a:rPr lang="en-US" dirty="0" smtClean="0">
                    <a:solidFill>
                      <a:srgbClr val="FFFFFF"/>
                    </a:solidFill>
                  </a:rPr>
                  <a:t>)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6477000" y="2880449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PSF(t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US" dirty="0" smtClean="0">
                  <a:solidFill>
                    <a:schemeClr val="bg1"/>
                  </a:solidFill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62000" y="3581400"/>
            <a:ext cx="6810520" cy="1066800"/>
            <a:chOff x="762000" y="3429000"/>
            <a:chExt cx="6810520" cy="1066800"/>
          </a:xfrm>
        </p:grpSpPr>
        <p:grpSp>
          <p:nvGrpSpPr>
            <p:cNvPr id="43" name="Group 42"/>
            <p:cNvGrpSpPr/>
            <p:nvPr/>
          </p:nvGrpSpPr>
          <p:grpSpPr>
            <a:xfrm>
              <a:off x="762000" y="3429000"/>
              <a:ext cx="5943600" cy="1066800"/>
              <a:chOff x="1676400" y="3886200"/>
              <a:chExt cx="5943600" cy="1066800"/>
            </a:xfrm>
          </p:grpSpPr>
          <p:sp>
            <p:nvSpPr>
              <p:cNvPr id="28" name="Isosceles Triangle 27"/>
              <p:cNvSpPr/>
              <p:nvPr/>
            </p:nvSpPr>
            <p:spPr>
              <a:xfrm rot="5400000">
                <a:off x="6743175" y="3831458"/>
                <a:ext cx="451321" cy="1302328"/>
              </a:xfrm>
              <a:prstGeom prst="triangle">
                <a:avLst>
                  <a:gd name="adj" fmla="val 49862"/>
                </a:avLst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Isosceles Triangle 28"/>
              <p:cNvSpPr/>
              <p:nvPr/>
            </p:nvSpPr>
            <p:spPr>
              <a:xfrm rot="16200000">
                <a:off x="2187867" y="3847544"/>
                <a:ext cx="837429" cy="1259609"/>
              </a:xfrm>
              <a:prstGeom prst="triangle">
                <a:avLst>
                  <a:gd name="adj" fmla="val 50797"/>
                </a:avLst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rapezoid 29"/>
              <p:cNvSpPr/>
              <p:nvPr/>
            </p:nvSpPr>
            <p:spPr>
              <a:xfrm rot="5400000">
                <a:off x="4336672" y="3000282"/>
                <a:ext cx="851656" cy="2971799"/>
              </a:xfrm>
              <a:prstGeom prst="trapezoid">
                <a:avLst>
                  <a:gd name="adj" fmla="val 23459"/>
                </a:avLst>
              </a:prstGeom>
              <a:solidFill>
                <a:srgbClr val="FEC449">
                  <a:alpha val="71000"/>
                </a:srgbClr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1676400" y="4479858"/>
                <a:ext cx="59436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3162100" y="4006715"/>
                <a:ext cx="229001" cy="946285"/>
              </a:xfrm>
              <a:prstGeom prst="ellipse">
                <a:avLst/>
              </a:prstGeom>
              <a:solidFill>
                <a:srgbClr val="96C6F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203753" y="4214953"/>
                <a:ext cx="142192" cy="534153"/>
              </a:xfrm>
              <a:prstGeom prst="ellipse">
                <a:avLst/>
              </a:prstGeom>
              <a:solidFill>
                <a:srgbClr val="96C6F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7391400" y="4278788"/>
                <a:ext cx="0" cy="43012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6400800" y="3886200"/>
                <a:ext cx="762000" cy="305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f</a:t>
                </a:r>
                <a:r>
                  <a:rPr lang="en-US" baseline="-25000" dirty="0" smtClean="0">
                    <a:solidFill>
                      <a:srgbClr val="FFFFFF"/>
                    </a:solidFill>
                  </a:rPr>
                  <a:t>2</a:t>
                </a:r>
                <a:r>
                  <a:rPr lang="en-US" dirty="0" smtClean="0">
                    <a:solidFill>
                      <a:srgbClr val="FFFFFF"/>
                    </a:solidFill>
                  </a:rPr>
                  <a:t>(t</a:t>
                </a:r>
                <a:r>
                  <a:rPr lang="en-US" baseline="-25000" dirty="0">
                    <a:solidFill>
                      <a:srgbClr val="FFFFFF"/>
                    </a:solidFill>
                  </a:rPr>
                  <a:t>3</a:t>
                </a:r>
                <a:r>
                  <a:rPr lang="en-US" dirty="0" smtClean="0">
                    <a:solidFill>
                      <a:srgbClr val="FFFFFF"/>
                    </a:solidFill>
                  </a:rPr>
                  <a:t>)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477000" y="4009678"/>
              <a:ext cx="1095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PSF(t</a:t>
              </a:r>
              <a:r>
                <a:rPr lang="en-US" baseline="-25000" dirty="0">
                  <a:solidFill>
                    <a:schemeClr val="bg1"/>
                  </a:solidFill>
                </a:rPr>
                <a:t>3</a:t>
              </a:r>
              <a:r>
                <a:rPr lang="en-US" dirty="0" smtClean="0">
                  <a:solidFill>
                    <a:schemeClr val="bg1"/>
                  </a:solidFill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96990" y="5334000"/>
            <a:ext cx="7508810" cy="914401"/>
            <a:chOff x="796990" y="5334000"/>
            <a:chExt cx="7508810" cy="914401"/>
          </a:xfrm>
        </p:grpSpPr>
        <p:sp>
          <p:nvSpPr>
            <p:cNvPr id="57" name="TextBox 56"/>
            <p:cNvSpPr txBox="1"/>
            <p:nvPr/>
          </p:nvSpPr>
          <p:spPr>
            <a:xfrm>
              <a:off x="987984" y="5562601"/>
              <a:ext cx="556521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</a:rPr>
                <a:t>Goal: Control </a:t>
              </a:r>
              <a:r>
                <a:rPr lang="en-US" sz="2400" dirty="0" smtClean="0">
                  <a:solidFill>
                    <a:schemeClr val="bg1"/>
                  </a:solidFill>
                </a:rPr>
                <a:t>f</a:t>
              </a:r>
              <a:r>
                <a:rPr lang="en-US" sz="2400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US" sz="2400" dirty="0">
                  <a:solidFill>
                    <a:schemeClr val="bg1"/>
                  </a:solidFill>
                </a:rPr>
                <a:t>(t</a:t>
              </a:r>
              <a:r>
                <a:rPr lang="en-US" sz="2400" dirty="0" smtClean="0">
                  <a:solidFill>
                    <a:schemeClr val="bg1"/>
                  </a:solidFill>
                </a:rPr>
                <a:t>) to engineer the best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96990" y="5334000"/>
              <a:ext cx="7508810" cy="91440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83390" y="2310824"/>
            <a:ext cx="1828800" cy="3835977"/>
            <a:chOff x="6283390" y="2310824"/>
            <a:chExt cx="1828800" cy="3835977"/>
          </a:xfrm>
        </p:grpSpPr>
        <p:pic>
          <p:nvPicPr>
            <p:cNvPr id="35" name="Picture 34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3390" y="5410201"/>
              <a:ext cx="1828800" cy="7366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705600" y="2310824"/>
              <a:ext cx="5334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+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705600" y="3377624"/>
              <a:ext cx="5334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+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5400000">
              <a:off x="6679912" y="4774912"/>
              <a:ext cx="5334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=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08999"/>
      </p:ext>
    </p:extLst>
  </p:cSld>
  <p:clrMapOvr>
    <a:masterClrMapping/>
  </p:clrMapOvr>
  <p:transition xmlns:p14="http://schemas.microsoft.com/office/powerpoint/2010/main" spd="med" advTm="6662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120320"/>
            <a:ext cx="8153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Conventional vs. Focal Sweep Photography</a:t>
            </a:r>
            <a:endParaRPr lang="en-US" altLang="zh-CN" sz="2800" dirty="0">
              <a:solidFill>
                <a:srgbClr val="FFCC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762000" y="1143000"/>
            <a:ext cx="32829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400" dirty="0" smtClean="0">
                <a:solidFill>
                  <a:srgbClr val="FFCC00"/>
                </a:solidFill>
                <a:ea typeface="SimSun" charset="0"/>
                <a:cs typeface="SimSun" charset="0"/>
              </a:rPr>
              <a:t>Conventional</a:t>
            </a:r>
            <a:endParaRPr lang="en-US" altLang="zh-CN" sz="2400" dirty="0">
              <a:solidFill>
                <a:srgbClr val="FFCC00"/>
              </a:solidFill>
              <a:ea typeface="SimSun" charset="0"/>
              <a:cs typeface="SimSun" charset="0"/>
            </a:endParaRPr>
          </a:p>
        </p:txBody>
      </p:sp>
      <p:sp>
        <p:nvSpPr>
          <p:cNvPr id="57" name="Rectangle 5"/>
          <p:cNvSpPr>
            <a:spLocks noChangeArrowheads="1"/>
          </p:cNvSpPr>
          <p:nvPr/>
        </p:nvSpPr>
        <p:spPr bwMode="auto">
          <a:xfrm>
            <a:off x="5029200" y="1143000"/>
            <a:ext cx="32829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400" dirty="0" smtClean="0">
                <a:solidFill>
                  <a:srgbClr val="FFCC00"/>
                </a:solidFill>
                <a:ea typeface="SimSun" charset="0"/>
                <a:cs typeface="SimSun" charset="0"/>
              </a:rPr>
              <a:t>Focal Sweep</a:t>
            </a:r>
            <a:endParaRPr lang="en-US" altLang="zh-CN" sz="2400" dirty="0">
              <a:solidFill>
                <a:srgbClr val="FFCC00"/>
              </a:solidFill>
              <a:ea typeface="SimSun" charset="0"/>
              <a:cs typeface="SimSun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762000" y="1948934"/>
            <a:ext cx="3316945" cy="1175266"/>
            <a:chOff x="838200" y="5061466"/>
            <a:chExt cx="3316945" cy="1175266"/>
          </a:xfrm>
        </p:grpSpPr>
        <p:grpSp>
          <p:nvGrpSpPr>
            <p:cNvPr id="62" name="Group 5"/>
            <p:cNvGrpSpPr>
              <a:grpSpLocks/>
            </p:cNvGrpSpPr>
            <p:nvPr/>
          </p:nvGrpSpPr>
          <p:grpSpPr bwMode="auto">
            <a:xfrm flipH="1">
              <a:off x="2334048" y="5504415"/>
              <a:ext cx="128613" cy="695199"/>
              <a:chOff x="1862" y="1212"/>
              <a:chExt cx="346" cy="1502"/>
            </a:xfrm>
          </p:grpSpPr>
          <p:sp>
            <p:nvSpPr>
              <p:cNvPr id="72" name="Arc 6"/>
              <p:cNvSpPr>
                <a:spLocks/>
              </p:cNvSpPr>
              <p:nvPr/>
            </p:nvSpPr>
            <p:spPr bwMode="auto">
              <a:xfrm flipH="1" flipV="1">
                <a:off x="1862" y="1959"/>
                <a:ext cx="181" cy="755"/>
              </a:xfrm>
              <a:custGeom>
                <a:avLst/>
                <a:gdLst>
                  <a:gd name="T0" fmla="*/ 0 w 21600"/>
                  <a:gd name="T1" fmla="*/ 0 h 21600"/>
                  <a:gd name="T2" fmla="*/ 180 w 21600"/>
                  <a:gd name="T3" fmla="*/ 756 h 21600"/>
                  <a:gd name="T4" fmla="*/ 0 w 21600"/>
                  <a:gd name="T5" fmla="*/ 756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8575">
                <a:solidFill>
                  <a:schemeClr val="bg1">
                    <a:lumMod val="95000"/>
                  </a:scheme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Arc 7"/>
              <p:cNvSpPr>
                <a:spLocks/>
              </p:cNvSpPr>
              <p:nvPr/>
            </p:nvSpPr>
            <p:spPr bwMode="auto">
              <a:xfrm flipV="1">
                <a:off x="2027" y="1959"/>
                <a:ext cx="181" cy="755"/>
              </a:xfrm>
              <a:custGeom>
                <a:avLst/>
                <a:gdLst>
                  <a:gd name="T0" fmla="*/ 0 w 21600"/>
                  <a:gd name="T1" fmla="*/ 0 h 21600"/>
                  <a:gd name="T2" fmla="*/ 180 w 21600"/>
                  <a:gd name="T3" fmla="*/ 756 h 21600"/>
                  <a:gd name="T4" fmla="*/ 0 w 21600"/>
                  <a:gd name="T5" fmla="*/ 756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8575">
                <a:solidFill>
                  <a:schemeClr val="bg1">
                    <a:lumMod val="95000"/>
                  </a:scheme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Arc 8"/>
              <p:cNvSpPr>
                <a:spLocks/>
              </p:cNvSpPr>
              <p:nvPr/>
            </p:nvSpPr>
            <p:spPr bwMode="auto">
              <a:xfrm flipH="1">
                <a:off x="1862" y="1212"/>
                <a:ext cx="181" cy="755"/>
              </a:xfrm>
              <a:custGeom>
                <a:avLst/>
                <a:gdLst>
                  <a:gd name="T0" fmla="*/ 0 w 21600"/>
                  <a:gd name="T1" fmla="*/ 0 h 21600"/>
                  <a:gd name="T2" fmla="*/ 180 w 21600"/>
                  <a:gd name="T3" fmla="*/ 756 h 21600"/>
                  <a:gd name="T4" fmla="*/ 0 w 21600"/>
                  <a:gd name="T5" fmla="*/ 756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8575">
                <a:solidFill>
                  <a:schemeClr val="bg1">
                    <a:lumMod val="95000"/>
                  </a:scheme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Arc 9"/>
              <p:cNvSpPr>
                <a:spLocks/>
              </p:cNvSpPr>
              <p:nvPr/>
            </p:nvSpPr>
            <p:spPr bwMode="auto">
              <a:xfrm>
                <a:off x="2027" y="1212"/>
                <a:ext cx="181" cy="755"/>
              </a:xfrm>
              <a:custGeom>
                <a:avLst/>
                <a:gdLst>
                  <a:gd name="T0" fmla="*/ 0 w 21600"/>
                  <a:gd name="T1" fmla="*/ 0 h 21600"/>
                  <a:gd name="T2" fmla="*/ 180 w 21600"/>
                  <a:gd name="T3" fmla="*/ 756 h 21600"/>
                  <a:gd name="T4" fmla="*/ 0 w 21600"/>
                  <a:gd name="T5" fmla="*/ 756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8575">
                <a:solidFill>
                  <a:schemeClr val="bg1">
                    <a:lumMod val="95000"/>
                  </a:scheme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3" name="Line 10"/>
            <p:cNvSpPr>
              <a:spLocks noChangeShapeType="1"/>
            </p:cNvSpPr>
            <p:nvPr/>
          </p:nvSpPr>
          <p:spPr bwMode="auto">
            <a:xfrm>
              <a:off x="1144090" y="5489722"/>
              <a:ext cx="0" cy="717625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4" name="Group 12"/>
            <p:cNvGrpSpPr>
              <a:grpSpLocks/>
            </p:cNvGrpSpPr>
            <p:nvPr/>
          </p:nvGrpSpPr>
          <p:grpSpPr bwMode="auto">
            <a:xfrm>
              <a:off x="2265687" y="5495908"/>
              <a:ext cx="2317" cy="714531"/>
              <a:chOff x="1880" y="1800"/>
              <a:chExt cx="2" cy="924"/>
            </a:xfrm>
          </p:grpSpPr>
          <p:sp>
            <p:nvSpPr>
              <p:cNvPr id="70" name="Line 14"/>
              <p:cNvSpPr>
                <a:spLocks noChangeShapeType="1"/>
              </p:cNvSpPr>
              <p:nvPr/>
            </p:nvSpPr>
            <p:spPr bwMode="auto">
              <a:xfrm>
                <a:off x="1882" y="1800"/>
                <a:ext cx="0" cy="246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15"/>
              <p:cNvSpPr>
                <a:spLocks noChangeShapeType="1"/>
              </p:cNvSpPr>
              <p:nvPr/>
            </p:nvSpPr>
            <p:spPr bwMode="auto">
              <a:xfrm>
                <a:off x="1880" y="2478"/>
                <a:ext cx="0" cy="246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" name="Text Box 17"/>
            <p:cNvSpPr txBox="1">
              <a:spLocks noChangeArrowheads="1"/>
            </p:cNvSpPr>
            <p:nvPr/>
          </p:nvSpPr>
          <p:spPr bwMode="auto">
            <a:xfrm>
              <a:off x="2050446" y="5061466"/>
              <a:ext cx="69275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ja-JP" dirty="0" smtClean="0">
                  <a:solidFill>
                    <a:schemeClr val="bg1">
                      <a:lumMod val="95000"/>
                    </a:schemeClr>
                  </a:solidFill>
                  <a:ea typeface="Arial Unicode MS" pitchFamily="34" charset="-128"/>
                  <a:cs typeface="Arial Unicode MS" pitchFamily="34" charset="-128"/>
                </a:rPr>
                <a:t>Lens</a:t>
              </a:r>
              <a:endParaRPr lang="en-US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6" name="Text Box 18"/>
            <p:cNvSpPr txBox="1">
              <a:spLocks noChangeArrowheads="1"/>
            </p:cNvSpPr>
            <p:nvPr/>
          </p:nvSpPr>
          <p:spPr bwMode="auto">
            <a:xfrm>
              <a:off x="838200" y="5061466"/>
              <a:ext cx="9144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ja-JP" dirty="0" smtClean="0">
                  <a:solidFill>
                    <a:schemeClr val="bg1">
                      <a:lumMod val="95000"/>
                    </a:schemeClr>
                  </a:solidFill>
                  <a:ea typeface="Arial Unicode MS" pitchFamily="34" charset="-128"/>
                  <a:cs typeface="Arial Unicode MS" pitchFamily="34" charset="-128"/>
                </a:rPr>
                <a:t>Sensor</a:t>
              </a:r>
              <a:endParaRPr lang="en-US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8" name="Line 29"/>
            <p:cNvSpPr>
              <a:spLocks noChangeShapeType="1"/>
            </p:cNvSpPr>
            <p:nvPr/>
          </p:nvSpPr>
          <p:spPr bwMode="auto">
            <a:xfrm>
              <a:off x="3352800" y="5469616"/>
              <a:ext cx="0" cy="76711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 Box 18"/>
            <p:cNvSpPr txBox="1">
              <a:spLocks noChangeArrowheads="1"/>
            </p:cNvSpPr>
            <p:nvPr/>
          </p:nvSpPr>
          <p:spPr bwMode="auto">
            <a:xfrm>
              <a:off x="2631145" y="5061466"/>
              <a:ext cx="15240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ja-JP" dirty="0" smtClean="0">
                  <a:solidFill>
                    <a:schemeClr val="bg1">
                      <a:lumMod val="95000"/>
                    </a:schemeClr>
                  </a:solidFill>
                  <a:ea typeface="Arial Unicode MS" pitchFamily="34" charset="-128"/>
                  <a:cs typeface="Arial Unicode MS" pitchFamily="34" charset="-128"/>
                </a:rPr>
                <a:t>Focal Plane</a:t>
              </a:r>
              <a:endParaRPr lang="en-US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105400" y="1948934"/>
            <a:ext cx="3316945" cy="1175266"/>
            <a:chOff x="838200" y="5061466"/>
            <a:chExt cx="3316945" cy="1175266"/>
          </a:xfrm>
        </p:grpSpPr>
        <p:grpSp>
          <p:nvGrpSpPr>
            <p:cNvPr id="82" name="Group 5"/>
            <p:cNvGrpSpPr>
              <a:grpSpLocks/>
            </p:cNvGrpSpPr>
            <p:nvPr/>
          </p:nvGrpSpPr>
          <p:grpSpPr bwMode="auto">
            <a:xfrm flipH="1">
              <a:off x="2334048" y="5504415"/>
              <a:ext cx="128613" cy="695199"/>
              <a:chOff x="1862" y="1212"/>
              <a:chExt cx="346" cy="1502"/>
            </a:xfrm>
          </p:grpSpPr>
          <p:sp>
            <p:nvSpPr>
              <p:cNvPr id="91" name="Arc 6"/>
              <p:cNvSpPr>
                <a:spLocks/>
              </p:cNvSpPr>
              <p:nvPr/>
            </p:nvSpPr>
            <p:spPr bwMode="auto">
              <a:xfrm flipH="1" flipV="1">
                <a:off x="1862" y="1959"/>
                <a:ext cx="181" cy="755"/>
              </a:xfrm>
              <a:custGeom>
                <a:avLst/>
                <a:gdLst>
                  <a:gd name="T0" fmla="*/ 0 w 21600"/>
                  <a:gd name="T1" fmla="*/ 0 h 21600"/>
                  <a:gd name="T2" fmla="*/ 180 w 21600"/>
                  <a:gd name="T3" fmla="*/ 756 h 21600"/>
                  <a:gd name="T4" fmla="*/ 0 w 21600"/>
                  <a:gd name="T5" fmla="*/ 756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8575">
                <a:solidFill>
                  <a:schemeClr val="bg1">
                    <a:lumMod val="95000"/>
                  </a:scheme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Arc 7"/>
              <p:cNvSpPr>
                <a:spLocks/>
              </p:cNvSpPr>
              <p:nvPr/>
            </p:nvSpPr>
            <p:spPr bwMode="auto">
              <a:xfrm flipV="1">
                <a:off x="2027" y="1959"/>
                <a:ext cx="181" cy="755"/>
              </a:xfrm>
              <a:custGeom>
                <a:avLst/>
                <a:gdLst>
                  <a:gd name="T0" fmla="*/ 0 w 21600"/>
                  <a:gd name="T1" fmla="*/ 0 h 21600"/>
                  <a:gd name="T2" fmla="*/ 180 w 21600"/>
                  <a:gd name="T3" fmla="*/ 756 h 21600"/>
                  <a:gd name="T4" fmla="*/ 0 w 21600"/>
                  <a:gd name="T5" fmla="*/ 756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8575">
                <a:solidFill>
                  <a:schemeClr val="bg1">
                    <a:lumMod val="95000"/>
                  </a:scheme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Arc 8"/>
              <p:cNvSpPr>
                <a:spLocks/>
              </p:cNvSpPr>
              <p:nvPr/>
            </p:nvSpPr>
            <p:spPr bwMode="auto">
              <a:xfrm flipH="1">
                <a:off x="1862" y="1212"/>
                <a:ext cx="181" cy="755"/>
              </a:xfrm>
              <a:custGeom>
                <a:avLst/>
                <a:gdLst>
                  <a:gd name="T0" fmla="*/ 0 w 21600"/>
                  <a:gd name="T1" fmla="*/ 0 h 21600"/>
                  <a:gd name="T2" fmla="*/ 180 w 21600"/>
                  <a:gd name="T3" fmla="*/ 756 h 21600"/>
                  <a:gd name="T4" fmla="*/ 0 w 21600"/>
                  <a:gd name="T5" fmla="*/ 756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8575">
                <a:solidFill>
                  <a:schemeClr val="bg1">
                    <a:lumMod val="95000"/>
                  </a:scheme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Arc 9"/>
              <p:cNvSpPr>
                <a:spLocks/>
              </p:cNvSpPr>
              <p:nvPr/>
            </p:nvSpPr>
            <p:spPr bwMode="auto">
              <a:xfrm>
                <a:off x="2027" y="1212"/>
                <a:ext cx="181" cy="755"/>
              </a:xfrm>
              <a:custGeom>
                <a:avLst/>
                <a:gdLst>
                  <a:gd name="T0" fmla="*/ 0 w 21600"/>
                  <a:gd name="T1" fmla="*/ 0 h 21600"/>
                  <a:gd name="T2" fmla="*/ 180 w 21600"/>
                  <a:gd name="T3" fmla="*/ 756 h 21600"/>
                  <a:gd name="T4" fmla="*/ 0 w 21600"/>
                  <a:gd name="T5" fmla="*/ 756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8575">
                <a:solidFill>
                  <a:schemeClr val="bg1">
                    <a:lumMod val="95000"/>
                  </a:schemeClr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3" name="Line 10"/>
            <p:cNvSpPr>
              <a:spLocks noChangeShapeType="1"/>
            </p:cNvSpPr>
            <p:nvPr/>
          </p:nvSpPr>
          <p:spPr bwMode="auto">
            <a:xfrm>
              <a:off x="1144090" y="5489722"/>
              <a:ext cx="0" cy="717625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84" name="Group 12"/>
            <p:cNvGrpSpPr>
              <a:grpSpLocks/>
            </p:cNvGrpSpPr>
            <p:nvPr/>
          </p:nvGrpSpPr>
          <p:grpSpPr bwMode="auto">
            <a:xfrm>
              <a:off x="2265687" y="5495908"/>
              <a:ext cx="2317" cy="714531"/>
              <a:chOff x="1880" y="1800"/>
              <a:chExt cx="2" cy="924"/>
            </a:xfrm>
          </p:grpSpPr>
          <p:sp>
            <p:nvSpPr>
              <p:cNvPr id="89" name="Line 14"/>
              <p:cNvSpPr>
                <a:spLocks noChangeShapeType="1"/>
              </p:cNvSpPr>
              <p:nvPr/>
            </p:nvSpPr>
            <p:spPr bwMode="auto">
              <a:xfrm>
                <a:off x="1882" y="1800"/>
                <a:ext cx="0" cy="246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15"/>
              <p:cNvSpPr>
                <a:spLocks noChangeShapeType="1"/>
              </p:cNvSpPr>
              <p:nvPr/>
            </p:nvSpPr>
            <p:spPr bwMode="auto">
              <a:xfrm>
                <a:off x="1880" y="2478"/>
                <a:ext cx="0" cy="246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5" name="Text Box 17"/>
            <p:cNvSpPr txBox="1">
              <a:spLocks noChangeArrowheads="1"/>
            </p:cNvSpPr>
            <p:nvPr/>
          </p:nvSpPr>
          <p:spPr bwMode="auto">
            <a:xfrm>
              <a:off x="2050446" y="5061466"/>
              <a:ext cx="69275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ja-JP" dirty="0" smtClean="0">
                  <a:solidFill>
                    <a:schemeClr val="bg1">
                      <a:lumMod val="95000"/>
                    </a:schemeClr>
                  </a:solidFill>
                  <a:ea typeface="Arial Unicode MS" pitchFamily="34" charset="-128"/>
                  <a:cs typeface="Arial Unicode MS" pitchFamily="34" charset="-128"/>
                </a:rPr>
                <a:t>Lens</a:t>
              </a:r>
              <a:endParaRPr lang="en-US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6" name="Text Box 18"/>
            <p:cNvSpPr txBox="1">
              <a:spLocks noChangeArrowheads="1"/>
            </p:cNvSpPr>
            <p:nvPr/>
          </p:nvSpPr>
          <p:spPr bwMode="auto">
            <a:xfrm>
              <a:off x="838200" y="5061466"/>
              <a:ext cx="9144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ja-JP" dirty="0" smtClean="0">
                  <a:solidFill>
                    <a:schemeClr val="bg1">
                      <a:lumMod val="95000"/>
                    </a:schemeClr>
                  </a:solidFill>
                  <a:ea typeface="Arial Unicode MS" pitchFamily="34" charset="-128"/>
                  <a:cs typeface="Arial Unicode MS" pitchFamily="34" charset="-128"/>
                </a:rPr>
                <a:t>Sensor</a:t>
              </a:r>
              <a:endParaRPr lang="en-US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7" name="Line 29"/>
            <p:cNvSpPr>
              <a:spLocks noChangeShapeType="1"/>
            </p:cNvSpPr>
            <p:nvPr/>
          </p:nvSpPr>
          <p:spPr bwMode="auto">
            <a:xfrm>
              <a:off x="2819400" y="5469616"/>
              <a:ext cx="0" cy="76711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Text Box 18"/>
            <p:cNvSpPr txBox="1">
              <a:spLocks noChangeArrowheads="1"/>
            </p:cNvSpPr>
            <p:nvPr/>
          </p:nvSpPr>
          <p:spPr bwMode="auto">
            <a:xfrm>
              <a:off x="2631145" y="5061466"/>
              <a:ext cx="15240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ja-JP" dirty="0" smtClean="0">
                  <a:solidFill>
                    <a:schemeClr val="bg1">
                      <a:lumMod val="95000"/>
                    </a:schemeClr>
                  </a:solidFill>
                  <a:ea typeface="Arial Unicode MS" pitchFamily="34" charset="-128"/>
                  <a:cs typeface="Arial Unicode MS" pitchFamily="34" charset="-128"/>
                </a:rPr>
                <a:t>Focal Plane</a:t>
              </a:r>
              <a:endParaRPr lang="en-US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95" name="Line 29"/>
          <p:cNvSpPr>
            <a:spLocks noChangeShapeType="1"/>
          </p:cNvSpPr>
          <p:nvPr/>
        </p:nvSpPr>
        <p:spPr bwMode="auto">
          <a:xfrm>
            <a:off x="7086600" y="2354516"/>
            <a:ext cx="0" cy="767116"/>
          </a:xfrm>
          <a:prstGeom prst="line">
            <a:avLst/>
          </a:prstGeom>
          <a:noFill/>
          <a:ln w="28575">
            <a:solidFill>
              <a:srgbClr val="FFFF99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" name="Line 10"/>
          <p:cNvSpPr>
            <a:spLocks noChangeShapeType="1"/>
          </p:cNvSpPr>
          <p:nvPr/>
        </p:nvSpPr>
        <p:spPr bwMode="auto">
          <a:xfrm>
            <a:off x="5410200" y="2374309"/>
            <a:ext cx="0" cy="717625"/>
          </a:xfrm>
          <a:prstGeom prst="line">
            <a:avLst/>
          </a:prstGeom>
          <a:noFill/>
          <a:ln w="28575">
            <a:solidFill>
              <a:schemeClr val="bg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19200" y="3634770"/>
            <a:ext cx="2286000" cy="784830"/>
            <a:chOff x="1219200" y="3634770"/>
            <a:chExt cx="2286000" cy="784830"/>
          </a:xfrm>
        </p:grpSpPr>
        <p:sp>
          <p:nvSpPr>
            <p:cNvPr id="97" name="Text Box 18"/>
            <p:cNvSpPr txBox="1">
              <a:spLocks noChangeArrowheads="1"/>
            </p:cNvSpPr>
            <p:nvPr/>
          </p:nvSpPr>
          <p:spPr bwMode="auto">
            <a:xfrm>
              <a:off x="1219200" y="3634770"/>
              <a:ext cx="914400" cy="784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ja-JP" dirty="0" smtClean="0">
                  <a:solidFill>
                    <a:schemeClr val="bg1">
                      <a:lumMod val="95000"/>
                    </a:schemeClr>
                  </a:solidFill>
                  <a:ea typeface="Arial Unicode MS" pitchFamily="34" charset="-128"/>
                  <a:cs typeface="Arial Unicode MS" pitchFamily="34" charset="-128"/>
                </a:rPr>
                <a:t>Step 1: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ja-JP" dirty="0" smtClean="0">
                  <a:solidFill>
                    <a:schemeClr val="bg1">
                      <a:lumMod val="95000"/>
                    </a:schemeClr>
                  </a:solidFill>
                  <a:ea typeface="Arial Unicode MS" pitchFamily="34" charset="-128"/>
                  <a:cs typeface="Arial Unicode MS" pitchFamily="34" charset="-128"/>
                </a:rPr>
                <a:t>Focus </a:t>
              </a:r>
              <a:endParaRPr lang="en-US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8" name="Text Box 18"/>
            <p:cNvSpPr txBox="1">
              <a:spLocks noChangeArrowheads="1"/>
            </p:cNvSpPr>
            <p:nvPr/>
          </p:nvSpPr>
          <p:spPr bwMode="auto">
            <a:xfrm>
              <a:off x="2438400" y="3634770"/>
              <a:ext cx="1066800" cy="784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ja-JP" dirty="0" smtClean="0">
                  <a:solidFill>
                    <a:schemeClr val="bg1">
                      <a:lumMod val="95000"/>
                    </a:schemeClr>
                  </a:solidFill>
                  <a:ea typeface="Arial Unicode MS" pitchFamily="34" charset="-128"/>
                  <a:cs typeface="Arial Unicode MS" pitchFamily="34" charset="-128"/>
                </a:rPr>
                <a:t>Step 2: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ja-JP" dirty="0" smtClean="0">
                  <a:solidFill>
                    <a:schemeClr val="bg1">
                      <a:lumMod val="95000"/>
                    </a:schemeClr>
                  </a:solidFill>
                  <a:ea typeface="Arial Unicode MS" pitchFamily="34" charset="-128"/>
                  <a:cs typeface="Arial Unicode MS" pitchFamily="34" charset="-128"/>
                </a:rPr>
                <a:t>Capture</a:t>
              </a:r>
              <a:endParaRPr lang="en-US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99" name="Text Box 18"/>
          <p:cNvSpPr txBox="1">
            <a:spLocks noChangeArrowheads="1"/>
          </p:cNvSpPr>
          <p:nvPr/>
        </p:nvSpPr>
        <p:spPr bwMode="auto">
          <a:xfrm>
            <a:off x="5715000" y="3611910"/>
            <a:ext cx="198120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Step 1: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Sweep the </a:t>
            </a:r>
            <a:r>
              <a:rPr lang="en-US" altLang="ja-JP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focus</a:t>
            </a:r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while </a:t>
            </a:r>
            <a:r>
              <a:rPr lang="en-US" altLang="ja-JP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capturing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715000" y="3583147"/>
            <a:ext cx="1981200" cy="1143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481226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Determined by focal plane travel time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6667105"/>
      </p:ext>
    </p:extLst>
  </p:cSld>
  <p:clrMapOvr>
    <a:masterClrMapping/>
  </p:clrMapOvr>
  <p:transition xmlns:p14="http://schemas.microsoft.com/office/powerpoint/2010/main" spd="med" advTm="3519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03334 -4.07407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782E-6 -3.68689E-6 L 0.14162 -3.68689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9" grpId="0"/>
      <p:bldP spid="46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101600" y="180480"/>
            <a:ext cx="8890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Engineer an Optimal </a:t>
            </a:r>
            <a:r>
              <a:rPr lang="en-US" altLang="zh-CN" sz="28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Integrated </a:t>
            </a:r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PSF</a:t>
            </a:r>
            <a:endParaRPr lang="en-US" altLang="zh-CN" sz="2800" dirty="0">
              <a:solidFill>
                <a:srgbClr val="FFCC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30220" y="1983662"/>
            <a:ext cx="5943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1600200" y="1026210"/>
            <a:ext cx="6100423" cy="1874133"/>
            <a:chOff x="1976777" y="1066800"/>
            <a:chExt cx="6100423" cy="1874133"/>
          </a:xfrm>
        </p:grpSpPr>
        <p:sp>
          <p:nvSpPr>
            <p:cNvPr id="3" name="Isosceles Triangle 2"/>
            <p:cNvSpPr/>
            <p:nvPr/>
          </p:nvSpPr>
          <p:spPr>
            <a:xfrm rot="16200000">
              <a:off x="7032313" y="1825527"/>
              <a:ext cx="347200" cy="391026"/>
            </a:xfrm>
            <a:prstGeom prst="triangle">
              <a:avLst/>
            </a:prstGeom>
            <a:solidFill>
              <a:srgbClr val="FEC449">
                <a:alpha val="71000"/>
              </a:srgbClr>
            </a:solidFill>
            <a:ln>
              <a:solidFill>
                <a:srgbClr val="FF8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9"/>
            <p:cNvSpPr/>
            <p:nvPr/>
          </p:nvSpPr>
          <p:spPr>
            <a:xfrm rot="5400000">
              <a:off x="6377785" y="1675744"/>
              <a:ext cx="572502" cy="692727"/>
            </a:xfrm>
            <a:prstGeom prst="triangle">
              <a:avLst/>
            </a:prstGeom>
            <a:solidFill>
              <a:srgbClr val="FEC449">
                <a:alpha val="71000"/>
              </a:srgbClr>
            </a:solidFill>
            <a:ln>
              <a:solidFill>
                <a:srgbClr val="FF8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 rot="16200000">
              <a:off x="2099937" y="1385456"/>
              <a:ext cx="1013289" cy="1259609"/>
            </a:xfrm>
            <a:prstGeom prst="triangle">
              <a:avLst>
                <a:gd name="adj" fmla="val 49126"/>
              </a:avLst>
            </a:prstGeom>
            <a:solidFill>
              <a:srgbClr val="FEC449">
                <a:alpha val="71000"/>
              </a:srgbClr>
            </a:solidFill>
            <a:ln>
              <a:solidFill>
                <a:srgbClr val="FF8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apezoid 6"/>
            <p:cNvSpPr/>
            <p:nvPr/>
          </p:nvSpPr>
          <p:spPr>
            <a:xfrm rot="5400000">
              <a:off x="4247248" y="540049"/>
              <a:ext cx="1030504" cy="2971799"/>
            </a:xfrm>
            <a:prstGeom prst="trapezoid">
              <a:avLst>
                <a:gd name="adj" fmla="val 23459"/>
              </a:avLst>
            </a:prstGeom>
            <a:solidFill>
              <a:srgbClr val="FEC449">
                <a:alpha val="71000"/>
              </a:srgbClr>
            </a:solidFill>
            <a:ln>
              <a:solidFill>
                <a:srgbClr val="FF8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162100" y="1445795"/>
              <a:ext cx="229001" cy="1145005"/>
            </a:xfrm>
            <a:prstGeom prst="ellipse">
              <a:avLst/>
            </a:prstGeom>
            <a:solidFill>
              <a:srgbClr val="96C6F3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148899" y="1697764"/>
              <a:ext cx="251901" cy="646325"/>
            </a:xfrm>
            <a:prstGeom prst="ellipse">
              <a:avLst/>
            </a:prstGeom>
            <a:solidFill>
              <a:srgbClr val="96C6F3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391400" y="1775003"/>
              <a:ext cx="0" cy="5204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667000" y="1066800"/>
              <a:ext cx="1219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Objective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57800" y="1143000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Deformable Lens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52956" y="1383268"/>
              <a:ext cx="9242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Sensor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77464" y="1447800"/>
              <a:ext cx="356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</a:t>
              </a:r>
              <a:r>
                <a:rPr lang="en-US" baseline="-25000" dirty="0">
                  <a:solidFill>
                    <a:schemeClr val="bg1"/>
                  </a:solidFill>
                </a:rPr>
                <a:t>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77000" y="1447800"/>
              <a:ext cx="631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6600"/>
                  </a:solidFill>
                </a:rPr>
                <a:t>f</a:t>
              </a:r>
              <a:r>
                <a:rPr lang="en-US" baseline="-25000" dirty="0" smtClean="0">
                  <a:solidFill>
                    <a:srgbClr val="FF6600"/>
                  </a:solidFill>
                </a:rPr>
                <a:t>2</a:t>
              </a:r>
              <a:r>
                <a:rPr lang="en-US" dirty="0" smtClean="0">
                  <a:solidFill>
                    <a:srgbClr val="FF6600"/>
                  </a:solidFill>
                </a:rPr>
                <a:t>(t)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7521518" y="1791491"/>
              <a:ext cx="0" cy="446258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543799" y="2069068"/>
              <a:ext cx="52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</a:t>
              </a:r>
              <a:r>
                <a:rPr lang="en-US" dirty="0" smtClean="0">
                  <a:solidFill>
                    <a:schemeClr val="bg1"/>
                  </a:solidFill>
                </a:rPr>
                <a:t>(t)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16200000">
              <a:off x="6666507" y="2195514"/>
              <a:ext cx="0" cy="790573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010400" y="1648155"/>
              <a:ext cx="0" cy="736325"/>
            </a:xfrm>
            <a:prstGeom prst="line">
              <a:avLst/>
            </a:prstGeom>
            <a:ln>
              <a:solidFill>
                <a:srgbClr val="FFFF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472577" y="2178688"/>
              <a:ext cx="5289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US" dirty="0" smtClean="0">
                  <a:solidFill>
                    <a:schemeClr val="bg1"/>
                  </a:solidFill>
                </a:rPr>
                <a:t>(t)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6250118" y="2917880"/>
              <a:ext cx="1141279" cy="23053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629400" y="2537408"/>
              <a:ext cx="480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3276600" y="2938380"/>
              <a:ext cx="2971800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930180" y="2570828"/>
              <a:ext cx="480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rot="16200000">
              <a:off x="2705910" y="2359641"/>
              <a:ext cx="0" cy="1157477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2539264" y="2526268"/>
              <a:ext cx="356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rot="10800000">
              <a:off x="6055010" y="1691083"/>
              <a:ext cx="0" cy="653366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5638800" y="1611868"/>
              <a:ext cx="432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90600" y="4530855"/>
            <a:ext cx="6515836" cy="650745"/>
            <a:chOff x="1447800" y="3877828"/>
            <a:chExt cx="6515836" cy="650745"/>
          </a:xfrm>
        </p:grpSpPr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800" y="3877828"/>
              <a:ext cx="4229836" cy="65074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447800" y="3962400"/>
              <a:ext cx="20642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</a:rPr>
                <a:t>Thin lens law: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67636" y="3569193"/>
            <a:ext cx="7010400" cy="640377"/>
            <a:chOff x="1867636" y="4160223"/>
            <a:chExt cx="7010400" cy="640377"/>
          </a:xfrm>
        </p:grpSpPr>
        <p:sp>
          <p:nvSpPr>
            <p:cNvPr id="44" name="TextBox 43"/>
            <p:cNvSpPr txBox="1"/>
            <p:nvPr/>
          </p:nvSpPr>
          <p:spPr>
            <a:xfrm>
              <a:off x="1867636" y="4191000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</a:rPr>
                <a:t>PSF(t):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77436" y="4160223"/>
              <a:ext cx="480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Circ</a:t>
              </a:r>
              <a:r>
                <a:rPr lang="en-US" dirty="0" smtClean="0">
                  <a:solidFill>
                    <a:schemeClr val="bg1"/>
                  </a:solidFill>
                </a:rPr>
                <a:t>/Top hat function with blur diameter b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" name="Text Box 13"/>
            <p:cNvSpPr txBox="1">
              <a:spLocks noChangeArrowheads="1"/>
            </p:cNvSpPr>
            <p:nvPr/>
          </p:nvSpPr>
          <p:spPr bwMode="auto">
            <a:xfrm>
              <a:off x="6072116" y="4462046"/>
              <a:ext cx="234872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 dirty="0" smtClean="0">
                  <a:solidFill>
                    <a:srgbClr val="FF0000"/>
                  </a:solidFill>
                  <a:latin typeface="Verdana" pitchFamily="34" charset="0"/>
                </a:rPr>
                <a:t>[</a:t>
              </a:r>
              <a:r>
                <a:rPr lang="en-US" sz="1600" dirty="0" err="1" smtClean="0">
                  <a:solidFill>
                    <a:srgbClr val="FF0000"/>
                  </a:solidFill>
                  <a:latin typeface="Verdana" pitchFamily="34" charset="0"/>
                </a:rPr>
                <a:t>Nagahara</a:t>
              </a:r>
              <a:r>
                <a:rPr lang="en-US" sz="1600" dirty="0" smtClean="0">
                  <a:solidFill>
                    <a:srgbClr val="FF0000"/>
                  </a:solidFill>
                  <a:latin typeface="Verdana" pitchFamily="34" charset="0"/>
                </a:rPr>
                <a:t> et al. </a:t>
              </a:r>
              <a:r>
                <a:rPr lang="fr-FR" sz="1600" dirty="0" smtClean="0">
                  <a:solidFill>
                    <a:srgbClr val="FF0000"/>
                  </a:solidFill>
                  <a:latin typeface="Verdana" pitchFamily="34" charset="0"/>
                </a:rPr>
                <a:t>’</a:t>
              </a:r>
              <a:r>
                <a:rPr lang="en-US" sz="1600" dirty="0" smtClean="0">
                  <a:solidFill>
                    <a:srgbClr val="FF0000"/>
                  </a:solidFill>
                  <a:latin typeface="Verdana" pitchFamily="34" charset="0"/>
                </a:rPr>
                <a:t>08]</a:t>
              </a:r>
              <a:endParaRPr lang="en-US" sz="1600" dirty="0">
                <a:solidFill>
                  <a:srgbClr val="FF0000"/>
                </a:solidFill>
                <a:latin typeface="Verdana" pitchFamily="34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352800" y="4267200"/>
              <a:ext cx="762000" cy="381000"/>
              <a:chOff x="8001000" y="3733800"/>
              <a:chExt cx="762000" cy="381000"/>
            </a:xfrm>
          </p:grpSpPr>
          <p:sp>
            <p:nvSpPr>
              <p:cNvPr id="11" name="Oval 10"/>
              <p:cNvSpPr>
                <a:spLocks noChangeAspect="1"/>
              </p:cNvSpPr>
              <p:nvPr/>
            </p:nvSpPr>
            <p:spPr>
              <a:xfrm>
                <a:off x="8001000" y="3733800"/>
                <a:ext cx="381000" cy="381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8458200" y="3733800"/>
                <a:ext cx="0" cy="381000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8462623" y="3745468"/>
                <a:ext cx="3003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b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2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46554" y="5499100"/>
            <a:ext cx="5530446" cy="673100"/>
            <a:chOff x="946554" y="5859221"/>
            <a:chExt cx="5530446" cy="673100"/>
          </a:xfrm>
        </p:grpSpPr>
        <p:sp>
          <p:nvSpPr>
            <p:cNvPr id="48" name="TextBox 47"/>
            <p:cNvSpPr txBox="1"/>
            <p:nvPr/>
          </p:nvSpPr>
          <p:spPr>
            <a:xfrm>
              <a:off x="946554" y="5903618"/>
              <a:ext cx="213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</a:rPr>
                <a:t>Blur diameter: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pic>
          <p:nvPicPr>
            <p:cNvPr id="19" name="Picture 1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0100" y="5859221"/>
              <a:ext cx="3136900" cy="6731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444712312"/>
      </p:ext>
    </p:extLst>
  </p:cSld>
  <p:clrMapOvr>
    <a:masterClrMapping/>
  </p:clrMapOvr>
  <p:transition xmlns:p14="http://schemas.microsoft.com/office/powerpoint/2010/main" spd="med" advTm="2773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101600" y="180480"/>
            <a:ext cx="8890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Engineer an Optimal </a:t>
            </a:r>
            <a:r>
              <a:rPr lang="en-US" altLang="zh-CN" sz="28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Integrated </a:t>
            </a:r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PSF</a:t>
            </a:r>
            <a:endParaRPr lang="en-US" altLang="zh-CN" sz="2800" dirty="0">
              <a:solidFill>
                <a:srgbClr val="FFCC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1630220" y="1983662"/>
            <a:ext cx="5943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>
            <a:off x="1600200" y="1026210"/>
            <a:ext cx="6100423" cy="1874133"/>
            <a:chOff x="1976777" y="1066800"/>
            <a:chExt cx="6100423" cy="1874133"/>
          </a:xfrm>
        </p:grpSpPr>
        <p:sp>
          <p:nvSpPr>
            <p:cNvPr id="80" name="Isosceles Triangle 79"/>
            <p:cNvSpPr/>
            <p:nvPr/>
          </p:nvSpPr>
          <p:spPr>
            <a:xfrm rot="16200000">
              <a:off x="7032313" y="1825527"/>
              <a:ext cx="347200" cy="391026"/>
            </a:xfrm>
            <a:prstGeom prst="triangle">
              <a:avLst/>
            </a:prstGeom>
            <a:solidFill>
              <a:srgbClr val="FEC449">
                <a:alpha val="71000"/>
              </a:srgbClr>
            </a:solidFill>
            <a:ln>
              <a:solidFill>
                <a:srgbClr val="FF8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Isosceles Triangle 80"/>
            <p:cNvSpPr/>
            <p:nvPr/>
          </p:nvSpPr>
          <p:spPr>
            <a:xfrm rot="5400000">
              <a:off x="6377785" y="1675744"/>
              <a:ext cx="572502" cy="692727"/>
            </a:xfrm>
            <a:prstGeom prst="triangle">
              <a:avLst/>
            </a:prstGeom>
            <a:solidFill>
              <a:srgbClr val="FEC449">
                <a:alpha val="71000"/>
              </a:srgbClr>
            </a:solidFill>
            <a:ln>
              <a:solidFill>
                <a:srgbClr val="FF8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81"/>
            <p:cNvSpPr/>
            <p:nvPr/>
          </p:nvSpPr>
          <p:spPr>
            <a:xfrm rot="16200000">
              <a:off x="2099937" y="1385456"/>
              <a:ext cx="1013289" cy="1259609"/>
            </a:xfrm>
            <a:prstGeom prst="triangle">
              <a:avLst>
                <a:gd name="adj" fmla="val 49126"/>
              </a:avLst>
            </a:prstGeom>
            <a:solidFill>
              <a:srgbClr val="FEC449">
                <a:alpha val="71000"/>
              </a:srgbClr>
            </a:solidFill>
            <a:ln>
              <a:solidFill>
                <a:srgbClr val="FF8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rapezoid 82"/>
            <p:cNvSpPr/>
            <p:nvPr/>
          </p:nvSpPr>
          <p:spPr>
            <a:xfrm rot="5400000">
              <a:off x="4247248" y="540049"/>
              <a:ext cx="1030504" cy="2971799"/>
            </a:xfrm>
            <a:prstGeom prst="trapezoid">
              <a:avLst>
                <a:gd name="adj" fmla="val 23459"/>
              </a:avLst>
            </a:prstGeom>
            <a:solidFill>
              <a:srgbClr val="FEC449">
                <a:alpha val="71000"/>
              </a:srgbClr>
            </a:solidFill>
            <a:ln>
              <a:solidFill>
                <a:srgbClr val="FF8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162100" y="1445795"/>
              <a:ext cx="229001" cy="1145005"/>
            </a:xfrm>
            <a:prstGeom prst="ellipse">
              <a:avLst/>
            </a:prstGeom>
            <a:solidFill>
              <a:srgbClr val="96C6F3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6148899" y="1697764"/>
              <a:ext cx="251901" cy="646325"/>
            </a:xfrm>
            <a:prstGeom prst="ellipse">
              <a:avLst/>
            </a:prstGeom>
            <a:solidFill>
              <a:srgbClr val="96C6F3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7391400" y="1775003"/>
              <a:ext cx="0" cy="5204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2667000" y="1066800"/>
              <a:ext cx="1219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Objective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257800" y="1143000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Deformable Lens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152956" y="1383268"/>
              <a:ext cx="9242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Sensor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377464" y="1447800"/>
              <a:ext cx="356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</a:t>
              </a:r>
              <a:r>
                <a:rPr lang="en-US" baseline="-25000" dirty="0">
                  <a:solidFill>
                    <a:schemeClr val="bg1"/>
                  </a:solidFill>
                </a:rPr>
                <a:t>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477000" y="1447800"/>
              <a:ext cx="631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US" dirty="0" smtClean="0">
                  <a:solidFill>
                    <a:schemeClr val="bg1"/>
                  </a:solidFill>
                </a:rPr>
                <a:t>(t)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7521518" y="1791491"/>
              <a:ext cx="0" cy="446258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7543799" y="2069068"/>
              <a:ext cx="52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</a:t>
              </a:r>
              <a:r>
                <a:rPr lang="en-US" dirty="0" smtClean="0">
                  <a:solidFill>
                    <a:schemeClr val="bg1"/>
                  </a:solidFill>
                </a:rPr>
                <a:t>(t)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rot="16200000">
              <a:off x="6666507" y="2195514"/>
              <a:ext cx="0" cy="790573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7010400" y="1648155"/>
              <a:ext cx="0" cy="736325"/>
            </a:xfrm>
            <a:prstGeom prst="line">
              <a:avLst/>
            </a:prstGeom>
            <a:ln>
              <a:solidFill>
                <a:srgbClr val="FFFF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6250118" y="2917880"/>
              <a:ext cx="1141279" cy="23053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6629400" y="2537408"/>
              <a:ext cx="480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>
              <a:off x="3276600" y="2938380"/>
              <a:ext cx="2971800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4930180" y="2570828"/>
              <a:ext cx="480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01" name="Straight Arrow Connector 100"/>
            <p:cNvCxnSpPr/>
            <p:nvPr/>
          </p:nvCxnSpPr>
          <p:spPr>
            <a:xfrm rot="16200000">
              <a:off x="2705910" y="2359641"/>
              <a:ext cx="0" cy="1157477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2539264" y="2526268"/>
              <a:ext cx="356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rot="10800000">
              <a:off x="6055010" y="1691083"/>
              <a:ext cx="0" cy="653366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5638800" y="1611868"/>
              <a:ext cx="432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3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47800" y="4853711"/>
            <a:ext cx="6388100" cy="1318489"/>
            <a:chOff x="990600" y="4853711"/>
            <a:chExt cx="6388100" cy="1318489"/>
          </a:xfrm>
        </p:grpSpPr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4800" y="4953000"/>
              <a:ext cx="2967182" cy="692727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990600" y="5082311"/>
              <a:ext cx="30445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Optimal focal length profile: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990600" y="4853711"/>
              <a:ext cx="6324600" cy="1318489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209800" y="5715000"/>
              <a:ext cx="5168900" cy="369332"/>
              <a:chOff x="2209800" y="5715000"/>
              <a:chExt cx="5168900" cy="369332"/>
            </a:xfrm>
          </p:grpSpPr>
          <p:pic>
            <p:nvPicPr>
              <p:cNvPr id="3" name="Picture 2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09800" y="5776601"/>
                <a:ext cx="977900" cy="304800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3111500" y="5715000"/>
                <a:ext cx="426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</a:rPr>
                  <a:t>: constants determined by depth range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8" name="TextBox 47"/>
          <p:cNvSpPr txBox="1"/>
          <p:nvPr/>
        </p:nvSpPr>
        <p:spPr>
          <a:xfrm>
            <a:off x="6096000" y="2138098"/>
            <a:ext cx="52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(t)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02059" y="3288268"/>
            <a:ext cx="5555710" cy="990600"/>
          </a:xfrm>
          <a:prstGeom prst="rect">
            <a:avLst/>
          </a:prstGeom>
          <a:noFill/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447799" y="3418609"/>
            <a:ext cx="6477001" cy="1141723"/>
            <a:chOff x="1447799" y="3418609"/>
            <a:chExt cx="6477001" cy="1141723"/>
          </a:xfrm>
        </p:grpSpPr>
        <p:sp>
          <p:nvSpPr>
            <p:cNvPr id="49" name="TextBox 48"/>
            <p:cNvSpPr txBox="1"/>
            <p:nvPr/>
          </p:nvSpPr>
          <p:spPr>
            <a:xfrm>
              <a:off x="1447799" y="3614780"/>
              <a:ext cx="3200401" cy="369332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Blur diameter varies linearly: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2" name="Text Box 13"/>
            <p:cNvSpPr txBox="1">
              <a:spLocks noChangeArrowheads="1"/>
            </p:cNvSpPr>
            <p:nvPr/>
          </p:nvSpPr>
          <p:spPr bwMode="auto">
            <a:xfrm>
              <a:off x="6713561" y="3593068"/>
              <a:ext cx="12112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[</a:t>
              </a:r>
              <a:r>
                <a:rPr lang="en-US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Baek</a:t>
              </a:r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fr-FR" dirty="0" smtClean="0">
                  <a:solidFill>
                    <a:srgbClr val="FF0000"/>
                  </a:solidFill>
                  <a:latin typeface="Arial"/>
                  <a:cs typeface="Arial"/>
                </a:rPr>
                <a:t>’</a:t>
              </a:r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10]</a:t>
              </a:r>
              <a:endParaRPr 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5600" y="4286925"/>
              <a:ext cx="241300" cy="24130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3048000" y="4191000"/>
              <a:ext cx="480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: constant determined by focal sweep speed.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1700" y="3418609"/>
              <a:ext cx="1460500" cy="7366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31349939"/>
      </p:ext>
    </p:extLst>
  </p:cSld>
  <p:clrMapOvr>
    <a:masterClrMapping/>
  </p:clrMapOvr>
  <p:transition xmlns:p14="http://schemas.microsoft.com/office/powerpoint/2010/main" spd="med" advTm="3082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woCm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652" y="1371600"/>
            <a:ext cx="6057900" cy="2031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47800" y="3586240"/>
            <a:ext cx="3136900" cy="3195560"/>
            <a:chOff x="1447800" y="3357640"/>
            <a:chExt cx="3136900" cy="3195560"/>
          </a:xfrm>
        </p:grpSpPr>
        <p:pic>
          <p:nvPicPr>
            <p:cNvPr id="11" name="Picture 10" descr="optimal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800" y="3357640"/>
              <a:ext cx="3136900" cy="285581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68223" y="6183868"/>
              <a:ext cx="19005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Optimal IPSF</a:t>
              </a:r>
              <a:endParaRPr lang="en-US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60900" y="3586240"/>
            <a:ext cx="3136900" cy="3188732"/>
            <a:chOff x="4660900" y="3357640"/>
            <a:chExt cx="3136900" cy="3188732"/>
          </a:xfrm>
        </p:grpSpPr>
        <p:pic>
          <p:nvPicPr>
            <p:cNvPr id="14" name="Picture 13" descr="triangle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0900" y="3357640"/>
              <a:ext cx="3136900" cy="285581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664200" y="6177040"/>
              <a:ext cx="19005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Triangle IPSF</a:t>
              </a:r>
              <a:endParaRPr lang="en-US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066800" y="3364468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Optimal vs. Triangle Control Signal for the Deformable Lens</a:t>
            </a:r>
            <a:endParaRPr lang="en-US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0" y="1130905"/>
            <a:ext cx="7050315" cy="26028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oneCmd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859" y="1357555"/>
            <a:ext cx="6057900" cy="209099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209800" y="1400768"/>
            <a:ext cx="2438400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19118" y="10668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One Period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101600" y="180480"/>
            <a:ext cx="8890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4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Simulation: </a:t>
            </a:r>
          </a:p>
          <a:p>
            <a:pPr algn="ctr" eaLnBrk="0" hangingPunct="0"/>
            <a:r>
              <a:rPr lang="en-US" altLang="zh-CN" sz="24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Optimal and Approximated </a:t>
            </a:r>
            <a:r>
              <a:rPr lang="en-US" altLang="zh-CN" sz="24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Focal Length </a:t>
            </a:r>
            <a:r>
              <a:rPr lang="en-US" altLang="zh-CN" sz="24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Profiles</a:t>
            </a: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28800" y="33528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Optimal Control Signal for the Deformable Lens</a:t>
            </a:r>
            <a:endParaRPr lang="en-US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8660469"/>
      </p:ext>
    </p:extLst>
  </p:cSld>
  <p:clrMapOvr>
    <a:masterClrMapping/>
  </p:clrMapOvr>
  <p:transition xmlns:p14="http://schemas.microsoft.com/office/powerpoint/2010/main" spd="med" advTm="2858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86" y="2675610"/>
            <a:ext cx="3992873" cy="3151002"/>
          </a:xfrm>
          <a:prstGeom prst="rect">
            <a:avLst/>
          </a:prstGeom>
        </p:spPr>
      </p:pic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101600" y="168448"/>
            <a:ext cx="8890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Conventional Telephoto Performance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666792" y="5437693"/>
            <a:ext cx="1678384" cy="42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75 meters</a:t>
            </a:r>
            <a:endParaRPr lang="en-US" altLang="zh-CN" sz="20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772029" y="5399044"/>
            <a:ext cx="1659506" cy="42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65 meters</a:t>
            </a:r>
            <a:endParaRPr lang="en-US" altLang="zh-CN" sz="20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932618" y="5917048"/>
            <a:ext cx="2895600" cy="65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000" dirty="0" smtClean="0">
                <a:solidFill>
                  <a:srgbClr val="FFC000"/>
                </a:solidFill>
                <a:ea typeface="SimSun" charset="0"/>
                <a:cs typeface="SimSun" charset="0"/>
              </a:rPr>
              <a:t>Captured Image</a:t>
            </a:r>
          </a:p>
          <a:p>
            <a:pPr algn="ctr" eaLnBrk="0" hangingPunct="0"/>
            <a:r>
              <a:rPr lang="en-US" altLang="zh-CN" sz="2000" dirty="0" smtClean="0">
                <a:solidFill>
                  <a:srgbClr val="FFC000"/>
                </a:solidFill>
                <a:ea typeface="SimSun" charset="0"/>
                <a:cs typeface="SimSun" charset="0"/>
              </a:rPr>
              <a:t>(Rear Focus)</a:t>
            </a:r>
            <a:endParaRPr lang="en-US" altLang="zh-CN" sz="2000" dirty="0">
              <a:solidFill>
                <a:srgbClr val="FFC000"/>
              </a:solidFill>
              <a:ea typeface="SimSun" charset="0"/>
              <a:cs typeface="SimSun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688802" y="1153812"/>
            <a:ext cx="0" cy="982345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126291" y="908517"/>
            <a:ext cx="6689725" cy="1447874"/>
            <a:chOff x="625475" y="981651"/>
            <a:chExt cx="6790210" cy="1447874"/>
          </a:xfrm>
        </p:grpSpPr>
        <p:grpSp>
          <p:nvGrpSpPr>
            <p:cNvPr id="8" name="Group 7"/>
            <p:cNvGrpSpPr/>
            <p:nvPr/>
          </p:nvGrpSpPr>
          <p:grpSpPr>
            <a:xfrm>
              <a:off x="1564855" y="1138410"/>
              <a:ext cx="5850830" cy="1218295"/>
              <a:chOff x="1535113" y="1124175"/>
              <a:chExt cx="7985268" cy="1861271"/>
            </a:xfrm>
          </p:grpSpPr>
          <p:pic>
            <p:nvPicPr>
              <p:cNvPr id="6146" name="Picture 2" descr="C:\Users\dmiau\Google Drive\Columbia\telescopeFocalSweep[2012]\shared\Powerpoint Files\SANY0005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5000" y="1360670"/>
                <a:ext cx="2238375" cy="1259085"/>
              </a:xfrm>
              <a:prstGeom prst="rect">
                <a:avLst/>
              </a:prstGeom>
              <a:noFill/>
              <a:scene3d>
                <a:camera prst="perspectiveLeft" fov="4800000">
                  <a:rot lat="0" lon="4500000" rev="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 descr="C:\Users\dmiau\Google Drive\Columbia\telescopeFocalSweep[2012]\shared\Powerpoint Files\SANY0005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4112" y="1361149"/>
                <a:ext cx="2238375" cy="1259085"/>
              </a:xfrm>
              <a:prstGeom prst="rect">
                <a:avLst/>
              </a:prstGeom>
              <a:noFill/>
              <a:scene3d>
                <a:camera prst="perspectiveLeft" fov="4800000">
                  <a:rot lat="0" lon="4500000" rev="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" name="Straight Arrow Connector 2"/>
              <p:cNvCxnSpPr/>
              <p:nvPr/>
            </p:nvCxnSpPr>
            <p:spPr>
              <a:xfrm>
                <a:off x="1535113" y="1226727"/>
                <a:ext cx="4029074" cy="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headEnd type="triangle" w="lg" len="med"/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1535113" y="2862006"/>
                <a:ext cx="5818186" cy="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headEnd type="triangle" w="lg" len="med"/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2316163" y="1124175"/>
                <a:ext cx="2679700" cy="650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 anchor="ctr"/>
              <a:lstStyle/>
              <a:p>
                <a:pPr algn="ctr" eaLnBrk="0" hangingPunct="0"/>
                <a:r>
                  <a:rPr lang="en-US" altLang="zh-CN" sz="1600" dirty="0" smtClean="0">
                    <a:solidFill>
                      <a:srgbClr val="FFC000"/>
                    </a:solidFill>
                    <a:ea typeface="SimSun" charset="0"/>
                    <a:cs typeface="SimSun" charset="0"/>
                  </a:rPr>
                  <a:t>65 m</a:t>
                </a:r>
                <a:endParaRPr lang="en-US" altLang="zh-CN" sz="1600" dirty="0">
                  <a:solidFill>
                    <a:srgbClr val="FFC000"/>
                  </a:solidFill>
                  <a:ea typeface="SimSun" charset="0"/>
                  <a:cs typeface="SimSun" charset="0"/>
                </a:endParaRPr>
              </a:p>
            </p:txBody>
          </p:sp>
          <p:sp>
            <p:nvSpPr>
              <p:cNvPr id="20" name="Rectangle 5"/>
              <p:cNvSpPr>
                <a:spLocks noChangeArrowheads="1"/>
              </p:cNvSpPr>
              <p:nvPr/>
            </p:nvSpPr>
            <p:spPr bwMode="auto">
              <a:xfrm>
                <a:off x="2316163" y="2334657"/>
                <a:ext cx="2679700" cy="650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 anchor="ctr"/>
              <a:lstStyle/>
              <a:p>
                <a:pPr algn="ctr" eaLnBrk="0" hangingPunct="0"/>
                <a:r>
                  <a:rPr lang="en-US" altLang="zh-CN" sz="1600" dirty="0" smtClean="0">
                    <a:solidFill>
                      <a:srgbClr val="FFC000"/>
                    </a:solidFill>
                    <a:ea typeface="SimSun" charset="0"/>
                    <a:cs typeface="SimSun" charset="0"/>
                  </a:rPr>
                  <a:t>75 m (focused)</a:t>
                </a:r>
                <a:endParaRPr lang="en-US" altLang="zh-CN" sz="1600" dirty="0">
                  <a:solidFill>
                    <a:srgbClr val="FFC000"/>
                  </a:solidFill>
                  <a:ea typeface="SimSun" charset="0"/>
                  <a:cs typeface="SimSun" charset="0"/>
                </a:endParaRPr>
              </a:p>
            </p:txBody>
          </p:sp>
          <p:sp>
            <p:nvSpPr>
              <p:cNvPr id="28" name="Rectangle 5"/>
              <p:cNvSpPr>
                <a:spLocks noChangeArrowheads="1"/>
              </p:cNvSpPr>
              <p:nvPr/>
            </p:nvSpPr>
            <p:spPr bwMode="auto">
              <a:xfrm>
                <a:off x="7958840" y="1664817"/>
                <a:ext cx="1561541" cy="650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 anchor="ctr"/>
              <a:lstStyle/>
              <a:p>
                <a:pPr algn="ctr" eaLnBrk="0" hangingPunct="0"/>
                <a:r>
                  <a:rPr lang="en-US" altLang="zh-CN" sz="1600" dirty="0" smtClean="0">
                    <a:solidFill>
                      <a:srgbClr val="FFC000"/>
                    </a:solidFill>
                    <a:ea typeface="SimSun" charset="0"/>
                    <a:cs typeface="SimSun" charset="0"/>
                  </a:rPr>
                  <a:t>.26 m</a:t>
                </a:r>
                <a:endParaRPr lang="en-US" altLang="zh-CN" sz="1600" dirty="0">
                  <a:solidFill>
                    <a:srgbClr val="FFC000"/>
                  </a:solidFill>
                  <a:ea typeface="SimSun" charset="0"/>
                  <a:cs typeface="SimSun" charset="0"/>
                </a:endParaRPr>
              </a:p>
            </p:txBody>
          </p:sp>
        </p:grpSp>
        <p:pic>
          <p:nvPicPr>
            <p:cNvPr id="1027" name="Picture 3" descr="C:\Users\dmiau\Desktop\102450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50" r="99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5475" y="981651"/>
              <a:ext cx="1447874" cy="1447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5471112" y="5917047"/>
            <a:ext cx="2895600" cy="65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000" dirty="0" smtClean="0">
                <a:solidFill>
                  <a:srgbClr val="FFC000"/>
                </a:solidFill>
                <a:ea typeface="SimSun" charset="0"/>
                <a:cs typeface="SimSun" charset="0"/>
              </a:rPr>
              <a:t>Close-ups</a:t>
            </a:r>
            <a:endParaRPr lang="en-US" altLang="zh-CN" sz="2000" dirty="0">
              <a:solidFill>
                <a:srgbClr val="FFC000"/>
              </a:solidFill>
              <a:ea typeface="SimSun" charset="0"/>
              <a:cs typeface="SimSun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215" y="2869323"/>
            <a:ext cx="1114425" cy="914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215" y="4383845"/>
            <a:ext cx="1114425" cy="91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111" y="2869323"/>
            <a:ext cx="1114425" cy="9239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112" y="4383845"/>
            <a:ext cx="1114425" cy="923925"/>
          </a:xfrm>
          <a:prstGeom prst="rect">
            <a:avLst/>
          </a:prstGeom>
        </p:spPr>
      </p:pic>
      <p:sp>
        <p:nvSpPr>
          <p:cNvPr id="32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7076363" y="5410200"/>
            <a:ext cx="1678384" cy="42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75 meters</a:t>
            </a:r>
            <a:endParaRPr lang="en-US" altLang="zh-CN" sz="20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5181600" y="5410200"/>
            <a:ext cx="1659506" cy="42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65 meters</a:t>
            </a:r>
            <a:endParaRPr lang="en-US" altLang="zh-CN" sz="20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399940"/>
      </p:ext>
    </p:extLst>
  </p:cSld>
  <p:clrMapOvr>
    <a:masterClrMapping/>
  </p:clrMapOvr>
  <p:transition xmlns:p14="http://schemas.microsoft.com/office/powerpoint/2010/main" spd="med" advTm="2551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dmiau\Google Drive\Columbia\telescopeFocalSweep[2012]\shared\Powerpoint Files\SANY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301" y="1217128"/>
            <a:ext cx="1615794" cy="824134"/>
          </a:xfrm>
          <a:prstGeom prst="rect">
            <a:avLst/>
          </a:prstGeom>
          <a:noFill/>
          <a:scene3d>
            <a:camera prst="perspectiveLeft" fov="4800000">
              <a:rot lat="0" lon="45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Z:\telescopeFocalSweep[2012]\staging\7.24.2012-resolutionChart\output\close_patch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7215" y="4393719"/>
            <a:ext cx="1114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telescopeFocalSweep[2012]\staging\7.24.2012-resolutionChart\output\close_patch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7214" y="2859798"/>
            <a:ext cx="1114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telescopeFocalSweep[2012]\staging\7.24.2012-resolutionChart\output\close_patch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3838" y="4374320"/>
            <a:ext cx="11144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telescopeFocalSweep[2012]\staging\7.24.2012-resolutionChart\output\close_patch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3886" y="2859798"/>
            <a:ext cx="11144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14" y="2673199"/>
            <a:ext cx="3995928" cy="3153413"/>
          </a:xfrm>
          <a:prstGeom prst="rect">
            <a:avLst/>
          </a:prstGeom>
        </p:spPr>
      </p:pic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101600" y="168448"/>
            <a:ext cx="8890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Conventional Telephoto Performance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666792" y="5437693"/>
            <a:ext cx="1678384" cy="42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75 meters</a:t>
            </a:r>
            <a:endParaRPr lang="en-US" altLang="zh-CN" sz="20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772029" y="5399044"/>
            <a:ext cx="1659506" cy="42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65 meters</a:t>
            </a:r>
            <a:endParaRPr lang="en-US" altLang="zh-CN" sz="20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932618" y="5917048"/>
            <a:ext cx="2895600" cy="65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000" dirty="0" smtClean="0">
                <a:solidFill>
                  <a:srgbClr val="FFC000"/>
                </a:solidFill>
                <a:ea typeface="SimSun" charset="0"/>
                <a:cs typeface="SimSun" charset="0"/>
              </a:rPr>
              <a:t>Captured Image</a:t>
            </a:r>
          </a:p>
          <a:p>
            <a:pPr algn="ctr" eaLnBrk="0" hangingPunct="0"/>
            <a:r>
              <a:rPr lang="en-US" altLang="zh-CN" sz="2000" dirty="0" smtClean="0">
                <a:solidFill>
                  <a:srgbClr val="FFC000"/>
                </a:solidFill>
                <a:ea typeface="SimSun" charset="0"/>
                <a:cs typeface="SimSun" charset="0"/>
              </a:rPr>
              <a:t>(Front Focus)</a:t>
            </a:r>
            <a:endParaRPr lang="en-US" altLang="zh-CN" sz="2000" dirty="0">
              <a:solidFill>
                <a:srgbClr val="FFC000"/>
              </a:solidFill>
              <a:ea typeface="SimSun" charset="0"/>
              <a:cs typeface="SimSun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688802" y="1153812"/>
            <a:ext cx="0" cy="982345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126291" y="908517"/>
            <a:ext cx="6689725" cy="1447874"/>
            <a:chOff x="625475" y="981651"/>
            <a:chExt cx="6790210" cy="1447874"/>
          </a:xfrm>
        </p:grpSpPr>
        <p:grpSp>
          <p:nvGrpSpPr>
            <p:cNvPr id="8" name="Group 7"/>
            <p:cNvGrpSpPr/>
            <p:nvPr/>
          </p:nvGrpSpPr>
          <p:grpSpPr>
            <a:xfrm>
              <a:off x="1564855" y="1138410"/>
              <a:ext cx="5850830" cy="1218295"/>
              <a:chOff x="1535113" y="1124175"/>
              <a:chExt cx="7985268" cy="1861271"/>
            </a:xfrm>
          </p:grpSpPr>
          <p:pic>
            <p:nvPicPr>
              <p:cNvPr id="12" name="Picture 2" descr="C:\Users\dmiau\Google Drive\Columbia\telescopeFocalSweep[2012]\shared\Powerpoint Files\SANY0005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4112" y="1361149"/>
                <a:ext cx="2238375" cy="1259085"/>
              </a:xfrm>
              <a:prstGeom prst="rect">
                <a:avLst/>
              </a:prstGeom>
              <a:noFill/>
              <a:scene3d>
                <a:camera prst="perspectiveLeft" fov="4800000">
                  <a:rot lat="0" lon="4500000" rev="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" name="Straight Arrow Connector 2"/>
              <p:cNvCxnSpPr/>
              <p:nvPr/>
            </p:nvCxnSpPr>
            <p:spPr>
              <a:xfrm>
                <a:off x="1535113" y="1226727"/>
                <a:ext cx="4029074" cy="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headEnd type="triangle" w="lg" len="med"/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1535113" y="2862006"/>
                <a:ext cx="5818186" cy="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headEnd type="triangle" w="lg" len="med"/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2316163" y="1124175"/>
                <a:ext cx="2679700" cy="650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 anchor="ctr"/>
              <a:lstStyle/>
              <a:p>
                <a:pPr algn="ctr" eaLnBrk="0" hangingPunct="0"/>
                <a:r>
                  <a:rPr lang="en-US" altLang="zh-CN" sz="1600" dirty="0" smtClean="0">
                    <a:solidFill>
                      <a:srgbClr val="FFC000"/>
                    </a:solidFill>
                    <a:ea typeface="SimSun" charset="0"/>
                    <a:cs typeface="SimSun" charset="0"/>
                  </a:rPr>
                  <a:t>65 m (</a:t>
                </a:r>
                <a:r>
                  <a:rPr lang="en-US" altLang="zh-CN" sz="1600" dirty="0">
                    <a:solidFill>
                      <a:srgbClr val="FFC000"/>
                    </a:solidFill>
                    <a:ea typeface="SimSun" charset="0"/>
                    <a:cs typeface="SimSun" charset="0"/>
                  </a:rPr>
                  <a:t>focused</a:t>
                </a:r>
                <a:r>
                  <a:rPr lang="en-US" altLang="zh-CN" sz="1600" dirty="0" smtClean="0">
                    <a:solidFill>
                      <a:srgbClr val="FFC000"/>
                    </a:solidFill>
                    <a:ea typeface="SimSun" charset="0"/>
                    <a:cs typeface="SimSun" charset="0"/>
                  </a:rPr>
                  <a:t>)</a:t>
                </a:r>
                <a:endParaRPr lang="en-US" altLang="zh-CN" sz="1600" dirty="0">
                  <a:solidFill>
                    <a:srgbClr val="FFC000"/>
                  </a:solidFill>
                  <a:ea typeface="SimSun" charset="0"/>
                  <a:cs typeface="SimSun" charset="0"/>
                </a:endParaRPr>
              </a:p>
            </p:txBody>
          </p:sp>
          <p:sp>
            <p:nvSpPr>
              <p:cNvPr id="20" name="Rectangle 5"/>
              <p:cNvSpPr>
                <a:spLocks noChangeArrowheads="1"/>
              </p:cNvSpPr>
              <p:nvPr/>
            </p:nvSpPr>
            <p:spPr bwMode="auto">
              <a:xfrm>
                <a:off x="2316163" y="2334657"/>
                <a:ext cx="2679700" cy="650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 anchor="ctr"/>
              <a:lstStyle/>
              <a:p>
                <a:pPr algn="ctr" eaLnBrk="0" hangingPunct="0"/>
                <a:r>
                  <a:rPr lang="en-US" altLang="zh-CN" sz="1600" dirty="0" smtClean="0">
                    <a:solidFill>
                      <a:srgbClr val="FFC000"/>
                    </a:solidFill>
                    <a:ea typeface="SimSun" charset="0"/>
                    <a:cs typeface="SimSun" charset="0"/>
                  </a:rPr>
                  <a:t>75 m</a:t>
                </a:r>
                <a:endParaRPr lang="en-US" altLang="zh-CN" sz="1600" dirty="0">
                  <a:solidFill>
                    <a:srgbClr val="FFC000"/>
                  </a:solidFill>
                  <a:ea typeface="SimSun" charset="0"/>
                  <a:cs typeface="SimSun" charset="0"/>
                </a:endParaRPr>
              </a:p>
            </p:txBody>
          </p:sp>
          <p:sp>
            <p:nvSpPr>
              <p:cNvPr id="28" name="Rectangle 5"/>
              <p:cNvSpPr>
                <a:spLocks noChangeArrowheads="1"/>
              </p:cNvSpPr>
              <p:nvPr/>
            </p:nvSpPr>
            <p:spPr bwMode="auto">
              <a:xfrm>
                <a:off x="7958840" y="1664817"/>
                <a:ext cx="1561541" cy="650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 anchor="ctr"/>
              <a:lstStyle/>
              <a:p>
                <a:pPr algn="ctr" eaLnBrk="0" hangingPunct="0"/>
                <a:r>
                  <a:rPr lang="en-US" altLang="zh-CN" sz="1600" dirty="0" smtClean="0">
                    <a:solidFill>
                      <a:srgbClr val="FFC000"/>
                    </a:solidFill>
                    <a:ea typeface="SimSun" charset="0"/>
                    <a:cs typeface="SimSun" charset="0"/>
                  </a:rPr>
                  <a:t>.26 m</a:t>
                </a:r>
                <a:endParaRPr lang="en-US" altLang="zh-CN" sz="1600" dirty="0">
                  <a:solidFill>
                    <a:srgbClr val="FFC000"/>
                  </a:solidFill>
                  <a:ea typeface="SimSun" charset="0"/>
                  <a:cs typeface="SimSun" charset="0"/>
                </a:endParaRPr>
              </a:p>
            </p:txBody>
          </p:sp>
        </p:grpSp>
        <p:pic>
          <p:nvPicPr>
            <p:cNvPr id="1027" name="Picture 3" descr="C:\Users\dmiau\Desktop\1024502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250" r="99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5475" y="981651"/>
              <a:ext cx="1447874" cy="1447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5471112" y="5917047"/>
            <a:ext cx="2895600" cy="65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000" dirty="0" smtClean="0">
                <a:solidFill>
                  <a:srgbClr val="FFC000"/>
                </a:solidFill>
                <a:ea typeface="SimSun" charset="0"/>
                <a:cs typeface="SimSun" charset="0"/>
              </a:rPr>
              <a:t>Close-ups</a:t>
            </a:r>
            <a:endParaRPr lang="en-US" altLang="zh-CN" sz="2000" dirty="0">
              <a:solidFill>
                <a:srgbClr val="FFC000"/>
              </a:solidFill>
              <a:ea typeface="SimSun" charset="0"/>
              <a:cs typeface="SimSun" charset="0"/>
            </a:endParaRPr>
          </a:p>
        </p:txBody>
      </p:sp>
      <p:sp>
        <p:nvSpPr>
          <p:cNvPr id="27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7076363" y="5410200"/>
            <a:ext cx="1678384" cy="42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75 meters</a:t>
            </a:r>
            <a:endParaRPr lang="en-US" altLang="zh-CN" sz="20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5181600" y="5410200"/>
            <a:ext cx="1659506" cy="42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65 meters</a:t>
            </a:r>
            <a:endParaRPr lang="en-US" altLang="zh-CN" sz="20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5852"/>
      </p:ext>
    </p:extLst>
  </p:cSld>
  <p:clrMapOvr>
    <a:masterClrMapping/>
  </p:clrMapOvr>
  <p:transition xmlns:p14="http://schemas.microsoft.com/office/powerpoint/2010/main" spd="med" advTm="662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Z:\telescopeFocalSweep[2012]\staging\7.24.2012-resolutionChart\output\edof_patch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7215" y="4393719"/>
            <a:ext cx="11144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telescopeFocalSweep[2012]\staging\7.24.2012-resolutionChart\output\edof_patch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7215" y="2859798"/>
            <a:ext cx="11144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Z:\telescopeFocalSweep[2012]\staging\7.24.2012-resolutionChart\output\edof_patch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1112" y="4374319"/>
            <a:ext cx="11144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:\telescopeFocalSweep[2012]\staging\7.24.2012-resolutionChart\output\edof_patch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2723" y="2855035"/>
            <a:ext cx="11144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:\telescopeFocalSweep[2012]\staging\7.24.2012-resolutionChart\output\edofCapture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5" y="2658486"/>
            <a:ext cx="3995928" cy="315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telescopeFocalSweep[2012]\staging\7.24.2012-resolutionChart\output\edof_boxedIm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5" y="2652556"/>
            <a:ext cx="4014216" cy="316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dmiau\Google Drive\Columbia\telescopeFocalSweep[2012]\shared\Powerpoint Files\SANY000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301" y="1217128"/>
            <a:ext cx="1615794" cy="824134"/>
          </a:xfrm>
          <a:prstGeom prst="rect">
            <a:avLst/>
          </a:prstGeom>
          <a:noFill/>
          <a:scene3d>
            <a:camera prst="perspectiveLeft" fov="4800000">
              <a:rot lat="0" lon="45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101600" y="156416"/>
            <a:ext cx="8890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EDOF Telephoto Performance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616552" y="5397501"/>
            <a:ext cx="1678384" cy="42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75 meters</a:t>
            </a:r>
            <a:endParaRPr lang="en-US" altLang="zh-CN" sz="20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772029" y="5399044"/>
            <a:ext cx="1659506" cy="42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65 meters</a:t>
            </a:r>
            <a:endParaRPr lang="en-US" altLang="zh-CN" sz="20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932618" y="5917048"/>
            <a:ext cx="2895600" cy="65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000" dirty="0" smtClean="0">
                <a:solidFill>
                  <a:srgbClr val="FFC000"/>
                </a:solidFill>
                <a:ea typeface="SimSun" charset="0"/>
                <a:cs typeface="SimSun" charset="0"/>
              </a:rPr>
              <a:t>Captured Image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688802" y="1153812"/>
            <a:ext cx="0" cy="982345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126291" y="908517"/>
            <a:ext cx="6689725" cy="1447874"/>
            <a:chOff x="625475" y="981651"/>
            <a:chExt cx="6790210" cy="1447874"/>
          </a:xfrm>
        </p:grpSpPr>
        <p:grpSp>
          <p:nvGrpSpPr>
            <p:cNvPr id="8" name="Group 7"/>
            <p:cNvGrpSpPr/>
            <p:nvPr/>
          </p:nvGrpSpPr>
          <p:grpSpPr>
            <a:xfrm>
              <a:off x="1564855" y="1138410"/>
              <a:ext cx="5850830" cy="1218295"/>
              <a:chOff x="1535113" y="1124175"/>
              <a:chExt cx="7985268" cy="1861271"/>
            </a:xfrm>
          </p:grpSpPr>
          <p:pic>
            <p:nvPicPr>
              <p:cNvPr id="12" name="Picture 2" descr="C:\Users\dmiau\Google Drive\Columbia\telescopeFocalSweep[2012]\shared\Powerpoint Files\SANY0005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4112" y="1361149"/>
                <a:ext cx="2238375" cy="1259085"/>
              </a:xfrm>
              <a:prstGeom prst="rect">
                <a:avLst/>
              </a:prstGeom>
              <a:noFill/>
              <a:scene3d>
                <a:camera prst="perspectiveLeft" fov="4800000">
                  <a:rot lat="0" lon="4500000" rev="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" name="Straight Arrow Connector 2"/>
              <p:cNvCxnSpPr/>
              <p:nvPr/>
            </p:nvCxnSpPr>
            <p:spPr>
              <a:xfrm>
                <a:off x="1535113" y="1226727"/>
                <a:ext cx="4029074" cy="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headEnd type="triangle" w="lg" len="med"/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1535113" y="2862006"/>
                <a:ext cx="5818186" cy="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headEnd type="triangle" w="lg" len="med"/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2316163" y="1124175"/>
                <a:ext cx="2679700" cy="650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 anchor="ctr"/>
              <a:lstStyle/>
              <a:p>
                <a:pPr algn="ctr" eaLnBrk="0" hangingPunct="0"/>
                <a:r>
                  <a:rPr lang="en-US" altLang="zh-CN" sz="1600" dirty="0" smtClean="0">
                    <a:solidFill>
                      <a:srgbClr val="FFC000"/>
                    </a:solidFill>
                    <a:ea typeface="SimSun" charset="0"/>
                    <a:cs typeface="SimSun" charset="0"/>
                  </a:rPr>
                  <a:t>65 m</a:t>
                </a:r>
                <a:endParaRPr lang="en-US" altLang="zh-CN" sz="1600" dirty="0">
                  <a:solidFill>
                    <a:srgbClr val="FFC000"/>
                  </a:solidFill>
                  <a:ea typeface="SimSun" charset="0"/>
                  <a:cs typeface="SimSun" charset="0"/>
                </a:endParaRPr>
              </a:p>
            </p:txBody>
          </p:sp>
          <p:sp>
            <p:nvSpPr>
              <p:cNvPr id="20" name="Rectangle 5"/>
              <p:cNvSpPr>
                <a:spLocks noChangeArrowheads="1"/>
              </p:cNvSpPr>
              <p:nvPr/>
            </p:nvSpPr>
            <p:spPr bwMode="auto">
              <a:xfrm>
                <a:off x="2316163" y="2334657"/>
                <a:ext cx="2679700" cy="650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 anchor="ctr"/>
              <a:lstStyle/>
              <a:p>
                <a:pPr algn="ctr" eaLnBrk="0" hangingPunct="0"/>
                <a:r>
                  <a:rPr lang="en-US" altLang="zh-CN" sz="1600" dirty="0" smtClean="0">
                    <a:solidFill>
                      <a:srgbClr val="FFC000"/>
                    </a:solidFill>
                    <a:ea typeface="SimSun" charset="0"/>
                    <a:cs typeface="SimSun" charset="0"/>
                  </a:rPr>
                  <a:t>75 m</a:t>
                </a:r>
                <a:endParaRPr lang="en-US" altLang="zh-CN" sz="1600" dirty="0">
                  <a:solidFill>
                    <a:srgbClr val="FFC000"/>
                  </a:solidFill>
                  <a:ea typeface="SimSun" charset="0"/>
                  <a:cs typeface="SimSun" charset="0"/>
                </a:endParaRPr>
              </a:p>
            </p:txBody>
          </p:sp>
          <p:sp>
            <p:nvSpPr>
              <p:cNvPr id="28" name="Rectangle 5"/>
              <p:cNvSpPr>
                <a:spLocks noChangeArrowheads="1"/>
              </p:cNvSpPr>
              <p:nvPr/>
            </p:nvSpPr>
            <p:spPr bwMode="auto">
              <a:xfrm>
                <a:off x="7958840" y="1664817"/>
                <a:ext cx="1561541" cy="650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 anchor="ctr"/>
              <a:lstStyle/>
              <a:p>
                <a:pPr algn="ctr" eaLnBrk="0" hangingPunct="0"/>
                <a:r>
                  <a:rPr lang="en-US" altLang="zh-CN" sz="1600" dirty="0" smtClean="0">
                    <a:solidFill>
                      <a:srgbClr val="FFC000"/>
                    </a:solidFill>
                    <a:ea typeface="SimSun" charset="0"/>
                    <a:cs typeface="SimSun" charset="0"/>
                  </a:rPr>
                  <a:t>.26 m</a:t>
                </a:r>
                <a:endParaRPr lang="en-US" altLang="zh-CN" sz="1600" dirty="0">
                  <a:solidFill>
                    <a:srgbClr val="FFC000"/>
                  </a:solidFill>
                  <a:ea typeface="SimSun" charset="0"/>
                  <a:cs typeface="SimSun" charset="0"/>
                </a:endParaRPr>
              </a:p>
            </p:txBody>
          </p:sp>
        </p:grpSp>
        <p:pic>
          <p:nvPicPr>
            <p:cNvPr id="1027" name="Picture 3" descr="C:\Users\dmiau\Desktop\1024502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250" r="99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5475" y="981651"/>
              <a:ext cx="1447874" cy="1447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5471112" y="5917047"/>
            <a:ext cx="2895600" cy="65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000" dirty="0" smtClean="0">
                <a:solidFill>
                  <a:srgbClr val="FFC000"/>
                </a:solidFill>
                <a:ea typeface="SimSun" charset="0"/>
                <a:cs typeface="SimSun" charset="0"/>
              </a:rPr>
              <a:t>Close-ups</a:t>
            </a:r>
            <a:endParaRPr lang="en-US" altLang="zh-CN" sz="2000" dirty="0">
              <a:solidFill>
                <a:srgbClr val="FFC000"/>
              </a:solidFill>
              <a:ea typeface="SimSun" charset="0"/>
              <a:cs typeface="SimSun" charset="0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884058" y="5915819"/>
            <a:ext cx="2895600" cy="65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000" dirty="0" err="1" smtClean="0">
                <a:solidFill>
                  <a:srgbClr val="FFC000"/>
                </a:solidFill>
                <a:ea typeface="SimSun" charset="0"/>
                <a:cs typeface="SimSun" charset="0"/>
              </a:rPr>
              <a:t>Deblurred</a:t>
            </a:r>
            <a:r>
              <a:rPr lang="en-US" altLang="zh-CN" sz="2000" dirty="0" smtClean="0">
                <a:solidFill>
                  <a:srgbClr val="FFC000"/>
                </a:solidFill>
                <a:ea typeface="SimSun" charset="0"/>
                <a:cs typeface="SimSun" charset="0"/>
              </a:rPr>
              <a:t> Image</a:t>
            </a:r>
          </a:p>
        </p:txBody>
      </p:sp>
      <p:sp>
        <p:nvSpPr>
          <p:cNvPr id="29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7076363" y="5410200"/>
            <a:ext cx="1678384" cy="42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75 meters</a:t>
            </a:r>
            <a:endParaRPr lang="en-US" altLang="zh-CN" sz="20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5181600" y="5410200"/>
            <a:ext cx="1659506" cy="42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65 meters</a:t>
            </a:r>
            <a:endParaRPr lang="en-US" altLang="zh-CN" sz="20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0640928"/>
      </p:ext>
    </p:extLst>
  </p:cSld>
  <p:clrMapOvr>
    <a:masterClrMapping/>
  </p:clrMapOvr>
  <p:transition xmlns:p14="http://schemas.microsoft.com/office/powerpoint/2010/main" spd="med" advTm="1364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1" grpId="0"/>
      <p:bldP spid="27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9900"/>
                </a:solidFill>
                <a:latin typeface="Arial Unicode MS" charset="0"/>
                <a:ea typeface="ＭＳ Ｐゴシック" charset="0"/>
                <a:cs typeface="ＭＳ Ｐゴシック" charset="0"/>
              </a:rPr>
              <a:t>Application 1: </a:t>
            </a:r>
            <a:br>
              <a:rPr lang="en-US" dirty="0" smtClean="0">
                <a:solidFill>
                  <a:srgbClr val="FF9900"/>
                </a:solidFill>
                <a:latin typeface="Arial Unicode MS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FF9900"/>
                </a:solidFill>
                <a:latin typeface="Arial Unicode MS" charset="0"/>
                <a:ea typeface="ＭＳ Ｐゴシック" charset="0"/>
                <a:cs typeface="ＭＳ Ｐゴシック" charset="0"/>
              </a:rPr>
              <a:t>EDOF Videos</a:t>
            </a:r>
            <a:endParaRPr lang="en-US" dirty="0">
              <a:solidFill>
                <a:srgbClr val="FFFF00"/>
              </a:solidFill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03996"/>
      </p:ext>
    </p:extLst>
  </p:cSld>
  <p:clrMapOvr>
    <a:masterClrMapping/>
  </p:clrMapOvr>
  <p:transition xmlns:p14="http://schemas.microsoft.com/office/powerpoint/2010/main" spd="med" advTm="4911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131082"/>
            <a:ext cx="8153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Experiment Parameters</a:t>
            </a:r>
            <a:endParaRPr lang="en-US" altLang="zh-CN" sz="2800" dirty="0">
              <a:solidFill>
                <a:srgbClr val="FFCC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" name="edofWalking-di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0845" y="1265274"/>
            <a:ext cx="3795467" cy="4809744"/>
          </a:xfrm>
          <a:prstGeom prst="rect">
            <a:avLst/>
          </a:prstGeom>
        </p:spPr>
      </p:pic>
      <p:pic>
        <p:nvPicPr>
          <p:cNvPr id="19" name="normalWalking-dist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7689" y="1265274"/>
            <a:ext cx="3795467" cy="48097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747" y="1219200"/>
            <a:ext cx="3803904" cy="4828032"/>
          </a:xfrm>
          <a:prstGeom prst="rect">
            <a:avLst/>
          </a:prstGeom>
          <a:solidFill>
            <a:schemeClr val="tx1">
              <a:lumMod val="95000"/>
              <a:lumOff val="5000"/>
              <a:alpha val="74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22024" y="1267968"/>
            <a:ext cx="3803904" cy="4828032"/>
          </a:xfrm>
          <a:prstGeom prst="rect">
            <a:avLst/>
          </a:prstGeom>
          <a:solidFill>
            <a:srgbClr val="0D0D0D">
              <a:alpha val="7400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9600" y="2057400"/>
            <a:ext cx="3581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erson walking from</a:t>
            </a:r>
            <a:b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</a:b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75m to 65m</a:t>
            </a:r>
            <a:b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</a:br>
            <a:endParaRPr lang="en-US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Focal plane: 70m</a:t>
            </a:r>
            <a:b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</a:br>
            <a:endParaRPr lang="en-US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Camera </a:t>
            </a:r>
            <a:r>
              <a:rPr lang="en-US" dirty="0" err="1" smtClean="0">
                <a:solidFill>
                  <a:srgbClr val="FFFFFF"/>
                </a:solidFill>
                <a:latin typeface="Verdana"/>
                <a:cs typeface="Verdana"/>
              </a:rPr>
              <a:t>framerate</a:t>
            </a: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: 20fps</a:t>
            </a:r>
            <a:endParaRPr lang="en-US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953000" y="5867400"/>
            <a:ext cx="375797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400" dirty="0" smtClean="0">
                <a:solidFill>
                  <a:srgbClr val="FFCC00"/>
                </a:solidFill>
                <a:ea typeface="SimSun" charset="0"/>
                <a:cs typeface="SimSun" charset="0"/>
              </a:rPr>
              <a:t>EDOF (Deformable Lens)</a:t>
            </a:r>
            <a:endParaRPr lang="en-US" altLang="zh-CN" sz="2400" dirty="0">
              <a:solidFill>
                <a:srgbClr val="FFCC00"/>
              </a:solidFill>
              <a:ea typeface="SimSun" charset="0"/>
              <a:cs typeface="SimSun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397486" y="5867400"/>
            <a:ext cx="4156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400" dirty="0" smtClean="0">
                <a:solidFill>
                  <a:srgbClr val="FFCC00"/>
                </a:solidFill>
                <a:ea typeface="SimSun" charset="0"/>
                <a:cs typeface="SimSun" charset="0"/>
              </a:rPr>
              <a:t>Conventional</a:t>
            </a:r>
            <a:endParaRPr lang="en-US" altLang="zh-CN" sz="2400" dirty="0">
              <a:solidFill>
                <a:srgbClr val="FFCC00"/>
              </a:solidFill>
              <a:ea typeface="SimSun" charset="0"/>
              <a:cs typeface="SimSu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2057400"/>
            <a:ext cx="3505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Person walking </a:t>
            </a:r>
            <a:r>
              <a:rPr lang="en-US" dirty="0">
                <a:solidFill>
                  <a:srgbClr val="FFFFFF"/>
                </a:solidFill>
                <a:latin typeface="Verdana"/>
                <a:cs typeface="Verdana"/>
              </a:rPr>
              <a:t>from</a:t>
            </a:r>
            <a:br>
              <a:rPr lang="en-US" dirty="0">
                <a:solidFill>
                  <a:srgbClr val="FFFFFF"/>
                </a:solidFill>
                <a:latin typeface="Verdana"/>
                <a:cs typeface="Verdana"/>
              </a:rPr>
            </a:br>
            <a:r>
              <a:rPr lang="en-US" dirty="0">
                <a:solidFill>
                  <a:srgbClr val="FFFFFF"/>
                </a:solidFill>
                <a:latin typeface="Verdana"/>
                <a:cs typeface="Verdana"/>
              </a:rPr>
              <a:t>75m to </a:t>
            </a: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65m</a:t>
            </a:r>
            <a:b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</a:br>
            <a:endParaRPr lang="en-US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- Focal sweep range: [65m, 75m]</a:t>
            </a:r>
            <a:b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</a:b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</a:b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- Focal </a:t>
            </a:r>
            <a:r>
              <a:rPr lang="en-US" dirty="0">
                <a:solidFill>
                  <a:srgbClr val="FFFFFF"/>
                </a:solidFill>
                <a:latin typeface="Verdana"/>
                <a:cs typeface="Verdana"/>
              </a:rPr>
              <a:t>sweep frequency: </a:t>
            </a: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30Hz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Camera </a:t>
            </a:r>
            <a:r>
              <a:rPr lang="en-US" dirty="0" err="1" smtClean="0">
                <a:solidFill>
                  <a:srgbClr val="FFFFFF"/>
                </a:solidFill>
                <a:latin typeface="Verdana"/>
                <a:cs typeface="Verdana"/>
              </a:rPr>
              <a:t>framerate</a:t>
            </a: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: 20fps</a:t>
            </a:r>
            <a:b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</a:br>
            <a:endParaRPr lang="en-US" dirty="0" smtClean="0">
              <a:solidFill>
                <a:srgbClr val="FFFFFF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76602880"/>
      </p:ext>
    </p:extLst>
  </p:cSld>
  <p:clrMapOvr>
    <a:masterClrMapping/>
  </p:clrMapOvr>
  <p:transition xmlns:p14="http://schemas.microsoft.com/office/powerpoint/2010/main" spd="med" advTm="24997"/>
  <p:timing>
    <p:tnLst>
      <p:par>
        <p:cTn xmlns:p14="http://schemas.microsoft.com/office/powerpoint/2010/main"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457200" y="131082"/>
            <a:ext cx="8153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4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Video Quality Comparison</a:t>
            </a:r>
            <a:endParaRPr lang="en-US" altLang="zh-CN" sz="2400" dirty="0">
              <a:solidFill>
                <a:srgbClr val="FFCC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edofWalking-di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0845" y="1265274"/>
            <a:ext cx="3795467" cy="4809744"/>
          </a:xfrm>
          <a:prstGeom prst="rect">
            <a:avLst/>
          </a:prstGeom>
        </p:spPr>
      </p:pic>
      <p:pic>
        <p:nvPicPr>
          <p:cNvPr id="4" name="normalWalking-dist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7689" y="1265274"/>
            <a:ext cx="3795467" cy="4809744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97486" y="5867400"/>
            <a:ext cx="4156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400" dirty="0" smtClean="0">
                <a:solidFill>
                  <a:srgbClr val="FFCC00"/>
                </a:solidFill>
                <a:ea typeface="SimSun" charset="0"/>
                <a:cs typeface="SimSun" charset="0"/>
              </a:rPr>
              <a:t>Conventional</a:t>
            </a:r>
            <a:endParaRPr lang="en-US" altLang="zh-CN" sz="2400" dirty="0">
              <a:solidFill>
                <a:srgbClr val="FFCC00"/>
              </a:solidFill>
              <a:ea typeface="SimSun" charset="0"/>
              <a:cs typeface="SimSun" charset="0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953000" y="5867400"/>
            <a:ext cx="375797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400" dirty="0" smtClean="0">
                <a:solidFill>
                  <a:srgbClr val="FFCC00"/>
                </a:solidFill>
                <a:ea typeface="SimSun" charset="0"/>
                <a:cs typeface="SimSun" charset="0"/>
              </a:rPr>
              <a:t>EDOF (Deformable Lens)</a:t>
            </a:r>
            <a:endParaRPr lang="en-US" altLang="zh-CN" sz="2400" dirty="0">
              <a:solidFill>
                <a:srgbClr val="FFCC00"/>
              </a:solidFill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29846"/>
      </p:ext>
    </p:extLst>
  </p:cSld>
  <p:clrMapOvr>
    <a:masterClrMapping/>
  </p:clrMapOvr>
  <p:transition xmlns:p14="http://schemas.microsoft.com/office/powerpoint/2010/main" spd="med" advTm="3179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playEvt time="0" objId="2"/>
        <p14:stopEvt time="28619" objId="4"/>
        <p14:stopEvt time="30293" objId="2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9900"/>
                </a:solidFill>
                <a:latin typeface="Arial Unicode MS" charset="0"/>
                <a:ea typeface="ＭＳ Ｐゴシック" charset="0"/>
                <a:cs typeface="ＭＳ Ｐゴシック" charset="0"/>
              </a:rPr>
              <a:t>Application 2: </a:t>
            </a:r>
            <a:br>
              <a:rPr lang="en-US" dirty="0" smtClean="0">
                <a:solidFill>
                  <a:srgbClr val="FF9900"/>
                </a:solidFill>
                <a:latin typeface="Arial Unicode MS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FF9900"/>
                </a:solidFill>
                <a:latin typeface="Arial Unicode MS" charset="0"/>
                <a:ea typeface="ＭＳ Ｐゴシック" charset="0"/>
                <a:cs typeface="ＭＳ Ｐゴシック" charset="0"/>
              </a:rPr>
              <a:t>Periodic Focal Stacks</a:t>
            </a:r>
            <a:endParaRPr lang="en-US" dirty="0">
              <a:solidFill>
                <a:srgbClr val="FFFF00"/>
              </a:solidFill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352509"/>
      </p:ext>
    </p:extLst>
  </p:cSld>
  <p:clrMapOvr>
    <a:masterClrMapping/>
  </p:clrMapOvr>
  <p:transition xmlns:p14="http://schemas.microsoft.com/office/powerpoint/2010/main" spd="med" advTm="3643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120320"/>
            <a:ext cx="8153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Conventional vs. Focal Sweep Photography</a:t>
            </a:r>
            <a:endParaRPr lang="en-US" altLang="zh-CN" sz="2800" dirty="0">
              <a:solidFill>
                <a:srgbClr val="FFCC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762000" y="1143000"/>
            <a:ext cx="32829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400" dirty="0" smtClean="0">
                <a:solidFill>
                  <a:srgbClr val="FFCC00"/>
                </a:solidFill>
                <a:ea typeface="SimSun" charset="0"/>
                <a:cs typeface="SimSun" charset="0"/>
              </a:rPr>
              <a:t>Conventional</a:t>
            </a:r>
            <a:endParaRPr lang="en-US" altLang="zh-CN" sz="2400" dirty="0">
              <a:solidFill>
                <a:srgbClr val="FFCC00"/>
              </a:solidFill>
              <a:ea typeface="SimSun" charset="0"/>
              <a:cs typeface="SimSun" charset="0"/>
            </a:endParaRPr>
          </a:p>
        </p:txBody>
      </p:sp>
      <p:sp>
        <p:nvSpPr>
          <p:cNvPr id="57" name="Rectangle 5"/>
          <p:cNvSpPr>
            <a:spLocks noChangeArrowheads="1"/>
          </p:cNvSpPr>
          <p:nvPr/>
        </p:nvSpPr>
        <p:spPr bwMode="auto">
          <a:xfrm>
            <a:off x="5029200" y="1143000"/>
            <a:ext cx="32829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400" dirty="0" smtClean="0">
                <a:solidFill>
                  <a:srgbClr val="FFCC00"/>
                </a:solidFill>
                <a:ea typeface="SimSun" charset="0"/>
                <a:cs typeface="SimSun" charset="0"/>
              </a:rPr>
              <a:t>Focal Sweep</a:t>
            </a:r>
            <a:endParaRPr lang="en-US" altLang="zh-CN" sz="2400" dirty="0">
              <a:solidFill>
                <a:srgbClr val="FFCC00"/>
              </a:solidFill>
              <a:ea typeface="SimSun" charset="0"/>
              <a:cs typeface="SimSun" charset="0"/>
            </a:endParaRPr>
          </a:p>
        </p:txBody>
      </p:sp>
      <p:pic>
        <p:nvPicPr>
          <p:cNvPr id="77" name="Picture 76" descr="frame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67" y="1981200"/>
            <a:ext cx="4254500" cy="3352800"/>
          </a:xfrm>
          <a:prstGeom prst="rect">
            <a:avLst/>
          </a:prstGeom>
          <a:ln w="38100" cmpd="sng">
            <a:noFill/>
          </a:ln>
        </p:spPr>
      </p:pic>
      <p:pic>
        <p:nvPicPr>
          <p:cNvPr id="5" name="ladyInRed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7834" y="1981200"/>
            <a:ext cx="4254500" cy="3352800"/>
          </a:xfrm>
          <a:prstGeom prst="rect">
            <a:avLst/>
          </a:prstGeom>
          <a:ln w="38100" cmpd="sng">
            <a:noFill/>
          </a:ln>
        </p:spPr>
      </p:pic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1752600" y="5345668"/>
            <a:ext cx="1447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Photograph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7" name="Text Box 18"/>
          <p:cNvSpPr txBox="1">
            <a:spLocks noChangeArrowheads="1"/>
          </p:cNvSpPr>
          <p:nvPr/>
        </p:nvSpPr>
        <p:spPr bwMode="auto">
          <a:xfrm>
            <a:off x="5562600" y="5345668"/>
            <a:ext cx="304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Focal Stack (played in loop) 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0" y="1828800"/>
            <a:ext cx="4495800" cy="426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8595199"/>
      </p:ext>
    </p:extLst>
  </p:cSld>
  <p:clrMapOvr>
    <a:masterClrMapping/>
  </p:clrMapOvr>
  <p:transition xmlns:p14="http://schemas.microsoft.com/office/powerpoint/2010/main" spd="med" advTm="152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 mod="1">
    <p:ext uri="{E180D4A7-C9FB-4DFB-919C-405C955672EB}">
      <p14:showEvtLst xmlns:p14="http://schemas.microsoft.com/office/powerpoint/2010/main">
        <p14:playEvt time="0" objId="5"/>
        <p14:playEvt time="1744" objId="5"/>
        <p14:playEvt time="3220" objId="5"/>
        <p14:playEvt time="4708" objId="5"/>
        <p14:playEvt time="6278" objId="5"/>
        <p14:playEvt time="7719" objId="5"/>
        <p14:playEvt time="9223" objId="5"/>
        <p14:playEvt time="10703" objId="5"/>
        <p14:playEvt time="12139" objId="5"/>
        <p14:playEvt time="13631" objId="5"/>
        <p14:playEvt time="15200" objId="5"/>
        <p14:stopEvt time="15200" objId="5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9214" y="1267489"/>
            <a:ext cx="7934023" cy="2313912"/>
            <a:chOff x="549214" y="1267489"/>
            <a:chExt cx="7934023" cy="2313912"/>
          </a:xfrm>
        </p:grpSpPr>
        <p:grpSp>
          <p:nvGrpSpPr>
            <p:cNvPr id="108" name="Group 107"/>
            <p:cNvGrpSpPr/>
            <p:nvPr/>
          </p:nvGrpSpPr>
          <p:grpSpPr>
            <a:xfrm>
              <a:off x="2057400" y="1267489"/>
              <a:ext cx="2794000" cy="2313911"/>
              <a:chOff x="1806752" y="1267489"/>
              <a:chExt cx="2794000" cy="2313911"/>
            </a:xfrm>
          </p:grpSpPr>
          <p:grpSp>
            <p:nvGrpSpPr>
              <p:cNvPr id="109" name="Group 108"/>
              <p:cNvGrpSpPr/>
              <p:nvPr/>
            </p:nvGrpSpPr>
            <p:grpSpPr>
              <a:xfrm>
                <a:off x="1806752" y="1267489"/>
                <a:ext cx="2794000" cy="2313911"/>
                <a:chOff x="1823686" y="1730271"/>
                <a:chExt cx="2794000" cy="1851129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1823686" y="1752600"/>
                  <a:ext cx="2794000" cy="18288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0" name="Group 119"/>
                <p:cNvGrpSpPr/>
                <p:nvPr/>
              </p:nvGrpSpPr>
              <p:grpSpPr>
                <a:xfrm>
                  <a:off x="1898470" y="1730271"/>
                  <a:ext cx="2676951" cy="270843"/>
                  <a:chOff x="1294233" y="4234691"/>
                  <a:chExt cx="2204547" cy="270843"/>
                </a:xfrm>
              </p:grpSpPr>
              <p:cxnSp>
                <p:nvCxnSpPr>
                  <p:cNvPr id="121" name="Straight Arrow Connector 120"/>
                  <p:cNvCxnSpPr/>
                  <p:nvPr/>
                </p:nvCxnSpPr>
                <p:spPr>
                  <a:xfrm>
                    <a:off x="1294233" y="4494127"/>
                    <a:ext cx="2204547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TextBox 121"/>
                  <p:cNvSpPr txBox="1"/>
                  <p:nvPr/>
                </p:nvSpPr>
                <p:spPr>
                  <a:xfrm>
                    <a:off x="1820066" y="4234691"/>
                    <a:ext cx="1084330" cy="2708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One Period</a:t>
                    </a:r>
                    <a:endParaRPr lang="en-US" sz="1600" dirty="0">
                      <a:solidFill>
                        <a:srgbClr val="00000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</p:txBody>
              </p:sp>
            </p:grpSp>
          </p:grpSp>
          <p:cxnSp>
            <p:nvCxnSpPr>
              <p:cNvPr id="114" name="Straight Arrow Connector 113"/>
              <p:cNvCxnSpPr/>
              <p:nvPr/>
            </p:nvCxnSpPr>
            <p:spPr>
              <a:xfrm>
                <a:off x="1905000" y="2085220"/>
                <a:ext cx="12954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1825005" y="1723231"/>
                <a:ext cx="19448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One Focal </a:t>
                </a:r>
                <a:r>
                  <a:rPr lang="en-US" sz="1600" dirty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S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weep</a:t>
                </a:r>
                <a:endParaRPr lang="en-US" sz="160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244836" y="1295401"/>
              <a:ext cx="7238401" cy="2286000"/>
              <a:chOff x="1000422" y="1295401"/>
              <a:chExt cx="7238401" cy="22860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828800" y="1295401"/>
                <a:ext cx="6096000" cy="2286000"/>
                <a:chOff x="1219200" y="1606062"/>
                <a:chExt cx="6248400" cy="2813538"/>
              </a:xfrm>
            </p:grpSpPr>
            <p:cxnSp>
              <p:nvCxnSpPr>
                <p:cNvPr id="7" name="Straight Arrow Connector 6"/>
                <p:cNvCxnSpPr/>
                <p:nvPr/>
              </p:nvCxnSpPr>
              <p:spPr>
                <a:xfrm flipV="1">
                  <a:off x="1219200" y="1606062"/>
                  <a:ext cx="0" cy="2813538"/>
                </a:xfrm>
                <a:prstGeom prst="straightConnector1">
                  <a:avLst/>
                </a:prstGeom>
                <a:ln>
                  <a:solidFill>
                    <a:srgbClr val="FF66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219200" y="4419600"/>
                  <a:ext cx="6248400" cy="0"/>
                </a:xfrm>
                <a:prstGeom prst="straightConnector1">
                  <a:avLst/>
                </a:prstGeom>
                <a:ln>
                  <a:solidFill>
                    <a:srgbClr val="FF66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TextBox 82"/>
              <p:cNvSpPr txBox="1"/>
              <p:nvPr/>
            </p:nvSpPr>
            <p:spPr>
              <a:xfrm>
                <a:off x="1000422" y="1371600"/>
                <a:ext cx="80352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Focus</a:t>
                </a:r>
              </a:p>
              <a:p>
                <a:pPr algn="ctr"/>
                <a:r>
                  <a:rPr lang="en-US" sz="1600" dirty="0" smtClean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Depth</a:t>
                </a:r>
                <a:endParaRPr lang="en-US" sz="1400" dirty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549612" y="3200400"/>
                <a:ext cx="6892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Time</a:t>
                </a:r>
                <a:endParaRPr lang="en-US" sz="1400" dirty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cxnSp>
          <p:nvCxnSpPr>
            <p:cNvPr id="12" name="Straight Connector 11"/>
            <p:cNvCxnSpPr>
              <a:cxnSpLocks noChangeAspect="1"/>
            </p:cNvCxnSpPr>
            <p:nvPr/>
          </p:nvCxnSpPr>
          <p:spPr>
            <a:xfrm flipV="1">
              <a:off x="2073214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>
              <a:cxnSpLocks noChangeAspect="1"/>
            </p:cNvCxnSpPr>
            <p:nvPr/>
          </p:nvCxnSpPr>
          <p:spPr>
            <a:xfrm flipH="1" flipV="1">
              <a:off x="3453279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cxnSpLocks noChangeAspect="1"/>
            </p:cNvCxnSpPr>
            <p:nvPr/>
          </p:nvCxnSpPr>
          <p:spPr>
            <a:xfrm flipV="1">
              <a:off x="4833348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>
              <a:cxnSpLocks noChangeAspect="1"/>
            </p:cNvCxnSpPr>
            <p:nvPr/>
          </p:nvCxnSpPr>
          <p:spPr>
            <a:xfrm flipH="1" flipV="1">
              <a:off x="6213413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Rectangle 177"/>
            <p:cNvSpPr/>
            <p:nvPr/>
          </p:nvSpPr>
          <p:spPr>
            <a:xfrm>
              <a:off x="549214" y="2133600"/>
              <a:ext cx="147994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Focal Plane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Motion</a:t>
              </a:r>
              <a:endParaRPr lang="en-US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644235" y="228600"/>
            <a:ext cx="790401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28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EDOF Video</a:t>
            </a:r>
            <a:endParaRPr lang="en-US" sz="2800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9214" y="3810000"/>
            <a:ext cx="7019985" cy="838200"/>
            <a:chOff x="549214" y="3810000"/>
            <a:chExt cx="7019985" cy="838200"/>
          </a:xfrm>
        </p:grpSpPr>
        <p:grpSp>
          <p:nvGrpSpPr>
            <p:cNvPr id="6" name="Group 5"/>
            <p:cNvGrpSpPr/>
            <p:nvPr/>
          </p:nvGrpSpPr>
          <p:grpSpPr>
            <a:xfrm>
              <a:off x="2133600" y="3810000"/>
              <a:ext cx="5435599" cy="533400"/>
              <a:chOff x="2133600" y="4800600"/>
              <a:chExt cx="5435599" cy="533400"/>
            </a:xfrm>
            <a:solidFill>
              <a:srgbClr val="3366FF"/>
            </a:solidFill>
          </p:grpSpPr>
          <p:sp>
            <p:nvSpPr>
              <p:cNvPr id="123" name="Rectangle 122"/>
              <p:cNvSpPr/>
              <p:nvPr/>
            </p:nvSpPr>
            <p:spPr>
              <a:xfrm rot="5400000">
                <a:off x="5274734" y="4419600"/>
                <a:ext cx="533400" cy="1295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/>
              <p:nvPr/>
            </p:nvSpPr>
            <p:spPr>
              <a:xfrm rot="16200000" flipH="1">
                <a:off x="6654799" y="4419600"/>
                <a:ext cx="533400" cy="1295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/>
              <p:cNvSpPr/>
              <p:nvPr/>
            </p:nvSpPr>
            <p:spPr>
              <a:xfrm rot="5400000">
                <a:off x="2514600" y="4419600"/>
                <a:ext cx="533400" cy="1295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/>
              <p:cNvSpPr/>
              <p:nvPr/>
            </p:nvSpPr>
            <p:spPr>
              <a:xfrm rot="16200000" flipH="1">
                <a:off x="3894665" y="4419600"/>
                <a:ext cx="533400" cy="1295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549214" y="3810000"/>
              <a:ext cx="13112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Capture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Sequence</a:t>
              </a:r>
              <a:endParaRPr lang="en-US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2286499" y="4330243"/>
              <a:ext cx="5114269" cy="317957"/>
              <a:chOff x="2042085" y="4114800"/>
              <a:chExt cx="5114269" cy="317957"/>
            </a:xfrm>
          </p:grpSpPr>
          <p:sp>
            <p:nvSpPr>
              <p:cNvPr id="103" name="TextBox 102"/>
              <p:cNvSpPr txBox="1"/>
              <p:nvPr/>
            </p:nvSpPr>
            <p:spPr>
              <a:xfrm>
                <a:off x="4856540" y="4124980"/>
                <a:ext cx="9279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FF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Frame 3</a:t>
                </a:r>
                <a:endParaRPr lang="en-US" sz="1400" dirty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6227895" y="4124980"/>
                <a:ext cx="9284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FF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Frame 4</a:t>
                </a:r>
                <a:endParaRPr lang="en-US" sz="1400" dirty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2042085" y="4124980"/>
                <a:ext cx="9279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FF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Frame 1</a:t>
                </a:r>
                <a:endParaRPr lang="en-US" sz="1400" dirty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3430748" y="4114800"/>
                <a:ext cx="9279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FF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Frame 2</a:t>
                </a:r>
                <a:endParaRPr lang="en-US" sz="1400" dirty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</p:grpSp>
      <p:sp>
        <p:nvSpPr>
          <p:cNvPr id="118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207777" y="1777424"/>
            <a:ext cx="13360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Focal Plane </a:t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Trajectory</a:t>
            </a:r>
            <a:endParaRPr lang="en-US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3665716"/>
      </p:ext>
    </p:extLst>
  </p:cSld>
  <p:clrMapOvr>
    <a:masterClrMapping/>
  </p:clrMapOvr>
  <p:transition xmlns:p14="http://schemas.microsoft.com/office/powerpoint/2010/main" spd="med" advTm="1702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roup 225"/>
          <p:cNvGrpSpPr/>
          <p:nvPr/>
        </p:nvGrpSpPr>
        <p:grpSpPr>
          <a:xfrm>
            <a:off x="2124014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89" name="Rectangle 88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4886970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235" name="Rectangle 234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9214" y="1267489"/>
            <a:ext cx="7934023" cy="2313912"/>
            <a:chOff x="549214" y="1267489"/>
            <a:chExt cx="7934023" cy="2313912"/>
          </a:xfrm>
        </p:grpSpPr>
        <p:grpSp>
          <p:nvGrpSpPr>
            <p:cNvPr id="108" name="Group 107"/>
            <p:cNvGrpSpPr/>
            <p:nvPr/>
          </p:nvGrpSpPr>
          <p:grpSpPr>
            <a:xfrm>
              <a:off x="2057400" y="1267489"/>
              <a:ext cx="2794000" cy="2313911"/>
              <a:chOff x="1806752" y="1267489"/>
              <a:chExt cx="2794000" cy="2313911"/>
            </a:xfrm>
          </p:grpSpPr>
          <p:grpSp>
            <p:nvGrpSpPr>
              <p:cNvPr id="109" name="Group 108"/>
              <p:cNvGrpSpPr/>
              <p:nvPr/>
            </p:nvGrpSpPr>
            <p:grpSpPr>
              <a:xfrm>
                <a:off x="1806752" y="1267489"/>
                <a:ext cx="2794000" cy="2313911"/>
                <a:chOff x="1823686" y="1730271"/>
                <a:chExt cx="2794000" cy="1851129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1823686" y="1752600"/>
                  <a:ext cx="2794000" cy="18288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0" name="Group 119"/>
                <p:cNvGrpSpPr/>
                <p:nvPr/>
              </p:nvGrpSpPr>
              <p:grpSpPr>
                <a:xfrm>
                  <a:off x="1898470" y="1730271"/>
                  <a:ext cx="2676951" cy="270843"/>
                  <a:chOff x="1294233" y="4234691"/>
                  <a:chExt cx="2204547" cy="270843"/>
                </a:xfrm>
              </p:grpSpPr>
              <p:cxnSp>
                <p:nvCxnSpPr>
                  <p:cNvPr id="121" name="Straight Arrow Connector 120"/>
                  <p:cNvCxnSpPr/>
                  <p:nvPr/>
                </p:nvCxnSpPr>
                <p:spPr>
                  <a:xfrm>
                    <a:off x="1294233" y="4494127"/>
                    <a:ext cx="2204547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TextBox 121"/>
                  <p:cNvSpPr txBox="1"/>
                  <p:nvPr/>
                </p:nvSpPr>
                <p:spPr>
                  <a:xfrm>
                    <a:off x="1820066" y="4234691"/>
                    <a:ext cx="1084330" cy="2708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One Period</a:t>
                    </a:r>
                    <a:endParaRPr lang="en-US" sz="1600" dirty="0">
                      <a:solidFill>
                        <a:srgbClr val="00000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</p:txBody>
              </p:sp>
            </p:grpSp>
          </p:grpSp>
          <p:cxnSp>
            <p:nvCxnSpPr>
              <p:cNvPr id="114" name="Straight Arrow Connector 113"/>
              <p:cNvCxnSpPr/>
              <p:nvPr/>
            </p:nvCxnSpPr>
            <p:spPr>
              <a:xfrm>
                <a:off x="1905000" y="2085220"/>
                <a:ext cx="12954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1825005" y="1723231"/>
                <a:ext cx="19448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One Focal Sweep</a:t>
                </a:r>
                <a:endParaRPr lang="en-US" sz="160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244836" y="1295401"/>
              <a:ext cx="7238401" cy="2286000"/>
              <a:chOff x="1000422" y="1295401"/>
              <a:chExt cx="7238401" cy="22860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828800" y="1295401"/>
                <a:ext cx="6096000" cy="2286000"/>
                <a:chOff x="1219200" y="1606062"/>
                <a:chExt cx="6248400" cy="2813538"/>
              </a:xfrm>
            </p:grpSpPr>
            <p:cxnSp>
              <p:nvCxnSpPr>
                <p:cNvPr id="7" name="Straight Arrow Connector 6"/>
                <p:cNvCxnSpPr/>
                <p:nvPr/>
              </p:nvCxnSpPr>
              <p:spPr>
                <a:xfrm flipV="1">
                  <a:off x="1219200" y="1606062"/>
                  <a:ext cx="0" cy="2813538"/>
                </a:xfrm>
                <a:prstGeom prst="straightConnector1">
                  <a:avLst/>
                </a:prstGeom>
                <a:ln>
                  <a:solidFill>
                    <a:srgbClr val="FF66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219200" y="4419600"/>
                  <a:ext cx="6248400" cy="0"/>
                </a:xfrm>
                <a:prstGeom prst="straightConnector1">
                  <a:avLst/>
                </a:prstGeom>
                <a:ln>
                  <a:solidFill>
                    <a:srgbClr val="FF66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TextBox 82"/>
              <p:cNvSpPr txBox="1"/>
              <p:nvPr/>
            </p:nvSpPr>
            <p:spPr>
              <a:xfrm>
                <a:off x="1000422" y="1371600"/>
                <a:ext cx="803525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Focus</a:t>
                </a:r>
              </a:p>
              <a:p>
                <a:pPr algn="ctr"/>
                <a:r>
                  <a:rPr lang="en-US" sz="1600" dirty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Depth</a:t>
                </a:r>
                <a:endParaRPr lang="en-US" sz="1400" dirty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algn="ctr"/>
                <a:endParaRPr lang="en-US" sz="1400" dirty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549612" y="3200400"/>
                <a:ext cx="6892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Time</a:t>
                </a:r>
                <a:endParaRPr lang="en-US" sz="1400" dirty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cxnSp>
          <p:nvCxnSpPr>
            <p:cNvPr id="12" name="Straight Connector 11"/>
            <p:cNvCxnSpPr>
              <a:cxnSpLocks noChangeAspect="1"/>
            </p:cNvCxnSpPr>
            <p:nvPr/>
          </p:nvCxnSpPr>
          <p:spPr>
            <a:xfrm flipV="1">
              <a:off x="2073214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>
              <a:cxnSpLocks noChangeAspect="1"/>
            </p:cNvCxnSpPr>
            <p:nvPr/>
          </p:nvCxnSpPr>
          <p:spPr>
            <a:xfrm flipH="1" flipV="1">
              <a:off x="3453279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cxnSpLocks noChangeAspect="1"/>
            </p:cNvCxnSpPr>
            <p:nvPr/>
          </p:nvCxnSpPr>
          <p:spPr>
            <a:xfrm flipV="1">
              <a:off x="4833348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>
              <a:cxnSpLocks noChangeAspect="1"/>
            </p:cNvCxnSpPr>
            <p:nvPr/>
          </p:nvCxnSpPr>
          <p:spPr>
            <a:xfrm flipH="1" flipV="1">
              <a:off x="6213413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Rectangle 177"/>
            <p:cNvSpPr/>
            <p:nvPr/>
          </p:nvSpPr>
          <p:spPr>
            <a:xfrm>
              <a:off x="549214" y="2133600"/>
              <a:ext cx="147994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Focal Plane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Motion</a:t>
              </a:r>
              <a:endParaRPr lang="en-US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3506903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201" name="Rectangle 200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6269859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217" name="Rectangle 216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644235" y="228600"/>
            <a:ext cx="790401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28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Periodic </a:t>
            </a:r>
            <a:r>
              <a:rPr lang="en-US" sz="28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Focal Stack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49214" y="3810000"/>
            <a:ext cx="1311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Capture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Sequence</a:t>
            </a:r>
            <a:endParaRPr lang="en-US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2318977" y="4330243"/>
            <a:ext cx="5049731" cy="317957"/>
            <a:chOff x="2074563" y="4114800"/>
            <a:chExt cx="5049731" cy="317957"/>
          </a:xfrm>
        </p:grpSpPr>
        <p:sp>
          <p:nvSpPr>
            <p:cNvPr id="103" name="TextBox 102"/>
            <p:cNvSpPr txBox="1"/>
            <p:nvPr/>
          </p:nvSpPr>
          <p:spPr>
            <a:xfrm>
              <a:off x="4889018" y="4124980"/>
              <a:ext cx="86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3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259955" y="4124980"/>
              <a:ext cx="864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4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074563" y="4124980"/>
              <a:ext cx="86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1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463226" y="4114800"/>
              <a:ext cx="86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2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118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207777" y="1777424"/>
            <a:ext cx="13360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Focal Plane </a:t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Trajectory</a:t>
            </a:r>
            <a:endParaRPr lang="en-US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4656832" y="1896369"/>
            <a:ext cx="440826" cy="5639690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81200" y="5124271"/>
            <a:ext cx="5791200" cy="120032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Periodic Focal Stack: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Verdana"/>
                <a:cs typeface="Verdana"/>
              </a:rPr>
              <a:t>A rich representation of a scene</a:t>
            </a: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A video captured with multiple focus settings.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[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Shroff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et al. ‘12]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4884163"/>
      </p:ext>
    </p:extLst>
  </p:cSld>
  <p:clrMapOvr>
    <a:masterClrMapping/>
  </p:clrMapOvr>
  <p:transition xmlns:p14="http://schemas.microsoft.com/office/powerpoint/2010/main" spd="med" advTm="266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9214" y="1267489"/>
            <a:ext cx="7934023" cy="3380711"/>
            <a:chOff x="549214" y="1267489"/>
            <a:chExt cx="7934023" cy="3380711"/>
          </a:xfrm>
        </p:grpSpPr>
        <p:grpSp>
          <p:nvGrpSpPr>
            <p:cNvPr id="226" name="Group 225"/>
            <p:cNvGrpSpPr/>
            <p:nvPr/>
          </p:nvGrpSpPr>
          <p:grpSpPr>
            <a:xfrm>
              <a:off x="2124014" y="3810000"/>
              <a:ext cx="1295400" cy="533400"/>
              <a:chOff x="4190999" y="5334001"/>
              <a:chExt cx="1076678" cy="228600"/>
            </a:xfrm>
            <a:solidFill>
              <a:srgbClr val="3366FF"/>
            </a:solidFill>
          </p:grpSpPr>
          <p:sp>
            <p:nvSpPr>
              <p:cNvPr id="89" name="Rectangle 88"/>
              <p:cNvSpPr/>
              <p:nvPr/>
            </p:nvSpPr>
            <p:spPr>
              <a:xfrm rot="5400000">
                <a:off x="5128683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 rot="5400000">
                <a:off x="5043076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 rot="5400000">
                <a:off x="4957469" y="5423606"/>
                <a:ext cx="228600" cy="49389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 rot="5400000">
                <a:off x="4871861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 rot="5400000">
                <a:off x="4786254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 rot="5400000">
                <a:off x="4700646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 rot="5400000">
                <a:off x="4615039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 rot="5400000">
                <a:off x="4529431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 rot="5400000">
                <a:off x="4443824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 rot="5400000">
                <a:off x="4358217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 rot="5400000">
                <a:off x="4272609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 rot="5400000">
                <a:off x="4187002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 rot="5400000">
                <a:off x="4101394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oup 214"/>
            <p:cNvGrpSpPr/>
            <p:nvPr/>
          </p:nvGrpSpPr>
          <p:grpSpPr>
            <a:xfrm>
              <a:off x="4886970" y="3810000"/>
              <a:ext cx="1295400" cy="533400"/>
              <a:chOff x="4190999" y="5334001"/>
              <a:chExt cx="1076678" cy="228600"/>
            </a:xfrm>
            <a:solidFill>
              <a:srgbClr val="3366FF"/>
            </a:solidFill>
          </p:grpSpPr>
          <p:sp>
            <p:nvSpPr>
              <p:cNvPr id="235" name="Rectangle 234"/>
              <p:cNvSpPr/>
              <p:nvPr/>
            </p:nvSpPr>
            <p:spPr>
              <a:xfrm rot="5400000">
                <a:off x="5128683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Rectangle 235"/>
              <p:cNvSpPr/>
              <p:nvPr/>
            </p:nvSpPr>
            <p:spPr>
              <a:xfrm rot="5400000">
                <a:off x="5043076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Rectangle 236"/>
              <p:cNvSpPr/>
              <p:nvPr/>
            </p:nvSpPr>
            <p:spPr>
              <a:xfrm rot="5400000">
                <a:off x="4957469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Rectangle 239"/>
              <p:cNvSpPr/>
              <p:nvPr/>
            </p:nvSpPr>
            <p:spPr>
              <a:xfrm rot="5400000">
                <a:off x="4871861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Rectangle 240"/>
              <p:cNvSpPr/>
              <p:nvPr/>
            </p:nvSpPr>
            <p:spPr>
              <a:xfrm rot="5400000">
                <a:off x="4786254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Rectangle 241"/>
              <p:cNvSpPr/>
              <p:nvPr/>
            </p:nvSpPr>
            <p:spPr>
              <a:xfrm rot="5400000">
                <a:off x="4700646" y="5423606"/>
                <a:ext cx="228600" cy="49389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ectangle 242"/>
              <p:cNvSpPr/>
              <p:nvPr/>
            </p:nvSpPr>
            <p:spPr>
              <a:xfrm rot="5400000">
                <a:off x="4615039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Rectangle 243"/>
              <p:cNvSpPr/>
              <p:nvPr/>
            </p:nvSpPr>
            <p:spPr>
              <a:xfrm rot="5400000">
                <a:off x="4529431" y="5423606"/>
                <a:ext cx="228600" cy="49389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Rectangle 247"/>
              <p:cNvSpPr/>
              <p:nvPr/>
            </p:nvSpPr>
            <p:spPr>
              <a:xfrm rot="5400000">
                <a:off x="4443824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ectangle 248"/>
              <p:cNvSpPr/>
              <p:nvPr/>
            </p:nvSpPr>
            <p:spPr>
              <a:xfrm rot="5400000">
                <a:off x="4358217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249"/>
              <p:cNvSpPr/>
              <p:nvPr/>
            </p:nvSpPr>
            <p:spPr>
              <a:xfrm rot="5400000">
                <a:off x="4272609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/>
              <p:cNvSpPr/>
              <p:nvPr/>
            </p:nvSpPr>
            <p:spPr>
              <a:xfrm rot="5400000">
                <a:off x="4187002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/>
              <p:cNvSpPr/>
              <p:nvPr/>
            </p:nvSpPr>
            <p:spPr>
              <a:xfrm rot="5400000">
                <a:off x="4101394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49214" y="1267489"/>
              <a:ext cx="7934023" cy="2313912"/>
              <a:chOff x="549214" y="1267489"/>
              <a:chExt cx="7934023" cy="2313912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2057400" y="1267489"/>
                <a:ext cx="2794000" cy="2313911"/>
                <a:chOff x="1806752" y="1267489"/>
                <a:chExt cx="2794000" cy="2313911"/>
              </a:xfrm>
            </p:grpSpPr>
            <p:grpSp>
              <p:nvGrpSpPr>
                <p:cNvPr id="109" name="Group 108"/>
                <p:cNvGrpSpPr/>
                <p:nvPr/>
              </p:nvGrpSpPr>
              <p:grpSpPr>
                <a:xfrm>
                  <a:off x="1806752" y="1267489"/>
                  <a:ext cx="2794000" cy="2313911"/>
                  <a:chOff x="1823686" y="1730271"/>
                  <a:chExt cx="2794000" cy="1851129"/>
                </a:xfrm>
              </p:grpSpPr>
              <p:sp>
                <p:nvSpPr>
                  <p:cNvPr id="119" name="Rectangle 118"/>
                  <p:cNvSpPr/>
                  <p:nvPr/>
                </p:nvSpPr>
                <p:spPr>
                  <a:xfrm>
                    <a:off x="1823686" y="1752600"/>
                    <a:ext cx="2794000" cy="18288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20" name="Group 119"/>
                  <p:cNvGrpSpPr/>
                  <p:nvPr/>
                </p:nvGrpSpPr>
                <p:grpSpPr>
                  <a:xfrm>
                    <a:off x="1898470" y="1730271"/>
                    <a:ext cx="2676951" cy="270843"/>
                    <a:chOff x="1294233" y="4234691"/>
                    <a:chExt cx="2204547" cy="270843"/>
                  </a:xfrm>
                </p:grpSpPr>
                <p:cxnSp>
                  <p:nvCxnSpPr>
                    <p:cNvPr id="121" name="Straight Arrow Connector 120"/>
                    <p:cNvCxnSpPr/>
                    <p:nvPr/>
                  </p:nvCxnSpPr>
                  <p:spPr>
                    <a:xfrm>
                      <a:off x="1294233" y="4494127"/>
                      <a:ext cx="2204547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arrow"/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2" name="TextBox 121"/>
                    <p:cNvSpPr txBox="1"/>
                    <p:nvPr/>
                  </p:nvSpPr>
                  <p:spPr>
                    <a:xfrm>
                      <a:off x="1820066" y="4234691"/>
                      <a:ext cx="1084330" cy="27084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One Period</a:t>
                      </a:r>
                      <a:endParaRPr lang="en-US" sz="160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p:txBody>
                </p:sp>
              </p:grpSp>
            </p:grpSp>
            <p:cxnSp>
              <p:nvCxnSpPr>
                <p:cNvPr id="114" name="Straight Arrow Connector 113"/>
                <p:cNvCxnSpPr/>
                <p:nvPr/>
              </p:nvCxnSpPr>
              <p:spPr>
                <a:xfrm>
                  <a:off x="1905000" y="2085220"/>
                  <a:ext cx="12954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6" name="TextBox 115"/>
                <p:cNvSpPr txBox="1"/>
                <p:nvPr/>
              </p:nvSpPr>
              <p:spPr>
                <a:xfrm>
                  <a:off x="1825005" y="1723231"/>
                  <a:ext cx="194486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rgbClr val="00000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One Focal Sweep</a:t>
                  </a:r>
                  <a:endParaRPr lang="en-US" sz="1600" dirty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endParaRP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1244836" y="1295401"/>
                <a:ext cx="7238401" cy="2286000"/>
                <a:chOff x="1000422" y="1295401"/>
                <a:chExt cx="7238401" cy="2286000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1828800" y="1295401"/>
                  <a:ext cx="6096000" cy="2286000"/>
                  <a:chOff x="1219200" y="1606062"/>
                  <a:chExt cx="6248400" cy="2813538"/>
                </a:xfrm>
              </p:grpSpPr>
              <p:cxnSp>
                <p:nvCxnSpPr>
                  <p:cNvPr id="7" name="Straight Arrow Connector 6"/>
                  <p:cNvCxnSpPr/>
                  <p:nvPr/>
                </p:nvCxnSpPr>
                <p:spPr>
                  <a:xfrm flipV="1">
                    <a:off x="1219200" y="1606062"/>
                    <a:ext cx="0" cy="2813538"/>
                  </a:xfrm>
                  <a:prstGeom prst="straightConnector1">
                    <a:avLst/>
                  </a:prstGeom>
                  <a:ln>
                    <a:solidFill>
                      <a:srgbClr val="FF66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/>
                  <p:cNvCxnSpPr/>
                  <p:nvPr/>
                </p:nvCxnSpPr>
                <p:spPr>
                  <a:xfrm>
                    <a:off x="1219200" y="4419600"/>
                    <a:ext cx="6248400" cy="0"/>
                  </a:xfrm>
                  <a:prstGeom prst="straightConnector1">
                    <a:avLst/>
                  </a:prstGeom>
                  <a:ln>
                    <a:solidFill>
                      <a:srgbClr val="FF66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3" name="TextBox 82"/>
                <p:cNvSpPr txBox="1"/>
                <p:nvPr/>
              </p:nvSpPr>
              <p:spPr>
                <a:xfrm>
                  <a:off x="1000422" y="1371600"/>
                  <a:ext cx="803525" cy="584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FF660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Focus</a:t>
                  </a:r>
                </a:p>
                <a:p>
                  <a:pPr algn="ctr"/>
                  <a:r>
                    <a:rPr lang="en-US" sz="1600" dirty="0" smtClean="0">
                      <a:solidFill>
                        <a:srgbClr val="FF660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Depth</a:t>
                  </a:r>
                  <a:endParaRPr lang="en-US" sz="1400" dirty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endParaRP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7549612" y="3200400"/>
                  <a:ext cx="68921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rgbClr val="FF660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Time</a:t>
                  </a:r>
                  <a:endParaRPr lang="en-US" sz="1400" dirty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endParaRPr>
                </a:p>
              </p:txBody>
            </p:sp>
          </p:grpSp>
          <p:cxnSp>
            <p:nvCxnSpPr>
              <p:cNvPr id="12" name="Straight Connector 11"/>
              <p:cNvCxnSpPr>
                <a:cxnSpLocks noChangeAspect="1"/>
              </p:cNvCxnSpPr>
              <p:nvPr/>
            </p:nvCxnSpPr>
            <p:spPr>
              <a:xfrm flipV="1">
                <a:off x="2073214" y="2175932"/>
                <a:ext cx="1397000" cy="1397000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>
                <a:cxnSpLocks noChangeAspect="1"/>
              </p:cNvCxnSpPr>
              <p:nvPr/>
            </p:nvCxnSpPr>
            <p:spPr>
              <a:xfrm flipH="1" flipV="1">
                <a:off x="3453279" y="2175932"/>
                <a:ext cx="1397000" cy="1397000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>
                <a:cxnSpLocks noChangeAspect="1"/>
              </p:cNvCxnSpPr>
              <p:nvPr/>
            </p:nvCxnSpPr>
            <p:spPr>
              <a:xfrm flipV="1">
                <a:off x="4833348" y="2175932"/>
                <a:ext cx="1397000" cy="1397000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>
                <a:cxnSpLocks noChangeAspect="1"/>
              </p:cNvCxnSpPr>
              <p:nvPr/>
            </p:nvCxnSpPr>
            <p:spPr>
              <a:xfrm flipH="1" flipV="1">
                <a:off x="6213413" y="2175932"/>
                <a:ext cx="1397000" cy="1397000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Rectangle 177"/>
              <p:cNvSpPr/>
              <p:nvPr/>
            </p:nvSpPr>
            <p:spPr>
              <a:xfrm>
                <a:off x="549214" y="2133600"/>
                <a:ext cx="147994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smtClean="0">
                    <a:solidFill>
                      <a:schemeClr val="bg1"/>
                    </a:solidFill>
                    <a:latin typeface="Verdana"/>
                    <a:cs typeface="Verdana"/>
                  </a:rPr>
                  <a:t>Focal Plane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smtClean="0">
                    <a:solidFill>
                      <a:schemeClr val="bg1"/>
                    </a:solidFill>
                    <a:latin typeface="Verdana"/>
                    <a:cs typeface="Verdana"/>
                  </a:rPr>
                  <a:t>Motion</a:t>
                </a:r>
                <a:endParaRPr lang="en-US" dirty="0">
                  <a:solidFill>
                    <a:schemeClr val="bg1"/>
                  </a:solidFill>
                  <a:latin typeface="Verdana"/>
                  <a:cs typeface="Verdana"/>
                </a:endParaRPr>
              </a:p>
            </p:txBody>
          </p:sp>
        </p:grpSp>
        <p:grpSp>
          <p:nvGrpSpPr>
            <p:cNvPr id="200" name="Group 199"/>
            <p:cNvGrpSpPr/>
            <p:nvPr/>
          </p:nvGrpSpPr>
          <p:grpSpPr>
            <a:xfrm>
              <a:off x="3506903" y="3810000"/>
              <a:ext cx="1295400" cy="533400"/>
              <a:chOff x="4190999" y="5334001"/>
              <a:chExt cx="1076678" cy="228600"/>
            </a:xfrm>
            <a:solidFill>
              <a:srgbClr val="3366FF"/>
            </a:solidFill>
          </p:grpSpPr>
          <p:sp>
            <p:nvSpPr>
              <p:cNvPr id="201" name="Rectangle 200"/>
              <p:cNvSpPr/>
              <p:nvPr/>
            </p:nvSpPr>
            <p:spPr>
              <a:xfrm rot="5400000">
                <a:off x="5128683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 201"/>
              <p:cNvSpPr/>
              <p:nvPr/>
            </p:nvSpPr>
            <p:spPr>
              <a:xfrm rot="5400000">
                <a:off x="5043076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/>
              <p:cNvSpPr/>
              <p:nvPr/>
            </p:nvSpPr>
            <p:spPr>
              <a:xfrm rot="5400000">
                <a:off x="4957469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 203"/>
              <p:cNvSpPr/>
              <p:nvPr/>
            </p:nvSpPr>
            <p:spPr>
              <a:xfrm rot="5400000">
                <a:off x="4871861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/>
              <p:cNvSpPr/>
              <p:nvPr/>
            </p:nvSpPr>
            <p:spPr>
              <a:xfrm rot="5400000">
                <a:off x="4786254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5"/>
              <p:cNvSpPr/>
              <p:nvPr/>
            </p:nvSpPr>
            <p:spPr>
              <a:xfrm rot="5400000">
                <a:off x="4700646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 206"/>
              <p:cNvSpPr/>
              <p:nvPr/>
            </p:nvSpPr>
            <p:spPr>
              <a:xfrm rot="5400000">
                <a:off x="4615039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ectangle 207"/>
              <p:cNvSpPr/>
              <p:nvPr/>
            </p:nvSpPr>
            <p:spPr>
              <a:xfrm rot="5400000">
                <a:off x="4529431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ectangle 208"/>
              <p:cNvSpPr/>
              <p:nvPr/>
            </p:nvSpPr>
            <p:spPr>
              <a:xfrm rot="5400000">
                <a:off x="4443824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/>
              <p:cNvSpPr/>
              <p:nvPr/>
            </p:nvSpPr>
            <p:spPr>
              <a:xfrm rot="5400000">
                <a:off x="4358217" y="5423606"/>
                <a:ext cx="228600" cy="49389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ectangle 210"/>
              <p:cNvSpPr/>
              <p:nvPr/>
            </p:nvSpPr>
            <p:spPr>
              <a:xfrm rot="5400000">
                <a:off x="4272609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ectangle 211"/>
              <p:cNvSpPr/>
              <p:nvPr/>
            </p:nvSpPr>
            <p:spPr>
              <a:xfrm rot="5400000">
                <a:off x="4187002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Rectangle 212"/>
              <p:cNvSpPr/>
              <p:nvPr/>
            </p:nvSpPr>
            <p:spPr>
              <a:xfrm rot="5400000">
                <a:off x="4101394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6" name="Group 215"/>
            <p:cNvGrpSpPr/>
            <p:nvPr/>
          </p:nvGrpSpPr>
          <p:grpSpPr>
            <a:xfrm>
              <a:off x="6269859" y="3810000"/>
              <a:ext cx="1295400" cy="533400"/>
              <a:chOff x="4190999" y="5334001"/>
              <a:chExt cx="1076678" cy="228600"/>
            </a:xfrm>
            <a:solidFill>
              <a:srgbClr val="3366FF"/>
            </a:solidFill>
          </p:grpSpPr>
          <p:sp>
            <p:nvSpPr>
              <p:cNvPr id="217" name="Rectangle 216"/>
              <p:cNvSpPr/>
              <p:nvPr/>
            </p:nvSpPr>
            <p:spPr>
              <a:xfrm rot="5400000">
                <a:off x="5128683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/>
              <p:cNvSpPr/>
              <p:nvPr/>
            </p:nvSpPr>
            <p:spPr>
              <a:xfrm rot="5400000">
                <a:off x="5043076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/>
              <p:cNvSpPr/>
              <p:nvPr/>
            </p:nvSpPr>
            <p:spPr>
              <a:xfrm rot="5400000">
                <a:off x="4957469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/>
              <p:cNvSpPr/>
              <p:nvPr/>
            </p:nvSpPr>
            <p:spPr>
              <a:xfrm rot="5400000">
                <a:off x="4871861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 220"/>
              <p:cNvSpPr/>
              <p:nvPr/>
            </p:nvSpPr>
            <p:spPr>
              <a:xfrm rot="5400000">
                <a:off x="4786254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Rectangle 221"/>
              <p:cNvSpPr/>
              <p:nvPr/>
            </p:nvSpPr>
            <p:spPr>
              <a:xfrm rot="5400000">
                <a:off x="4700646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Rectangle 222"/>
              <p:cNvSpPr/>
              <p:nvPr/>
            </p:nvSpPr>
            <p:spPr>
              <a:xfrm rot="5400000">
                <a:off x="4615039" y="5423606"/>
                <a:ext cx="228600" cy="49389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Rectangle 228"/>
              <p:cNvSpPr/>
              <p:nvPr/>
            </p:nvSpPr>
            <p:spPr>
              <a:xfrm rot="5400000">
                <a:off x="4529431" y="5423606"/>
                <a:ext cx="228600" cy="49389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 229"/>
              <p:cNvSpPr/>
              <p:nvPr/>
            </p:nvSpPr>
            <p:spPr>
              <a:xfrm rot="5400000">
                <a:off x="4443824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 230"/>
              <p:cNvSpPr/>
              <p:nvPr/>
            </p:nvSpPr>
            <p:spPr>
              <a:xfrm rot="5400000">
                <a:off x="4358217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Rectangle 231"/>
              <p:cNvSpPr/>
              <p:nvPr/>
            </p:nvSpPr>
            <p:spPr>
              <a:xfrm rot="5400000">
                <a:off x="4272609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Rectangle 232"/>
              <p:cNvSpPr/>
              <p:nvPr/>
            </p:nvSpPr>
            <p:spPr>
              <a:xfrm rot="5400000">
                <a:off x="4187002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Rectangle 233"/>
              <p:cNvSpPr/>
              <p:nvPr/>
            </p:nvSpPr>
            <p:spPr>
              <a:xfrm rot="5400000">
                <a:off x="4101394" y="5423606"/>
                <a:ext cx="228600" cy="493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549214" y="3810000"/>
              <a:ext cx="13112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Capture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Sequence</a:t>
              </a:r>
              <a:endParaRPr lang="en-US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2318977" y="4330243"/>
              <a:ext cx="5049731" cy="317957"/>
              <a:chOff x="2074563" y="4114800"/>
              <a:chExt cx="5049731" cy="317957"/>
            </a:xfrm>
          </p:grpSpPr>
          <p:sp>
            <p:nvSpPr>
              <p:cNvPr id="103" name="TextBox 102"/>
              <p:cNvSpPr txBox="1"/>
              <p:nvPr/>
            </p:nvSpPr>
            <p:spPr>
              <a:xfrm>
                <a:off x="4889018" y="4124980"/>
                <a:ext cx="8630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FF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Stack 3</a:t>
                </a:r>
                <a:endParaRPr lang="en-US" sz="1400" dirty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6259955" y="4124980"/>
                <a:ext cx="8643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FF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Stack 4</a:t>
                </a:r>
                <a:endParaRPr lang="en-US" sz="1400" dirty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2074563" y="4124980"/>
                <a:ext cx="8630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FF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Stack 1</a:t>
                </a:r>
                <a:endParaRPr lang="en-US" sz="1400" dirty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3463226" y="4114800"/>
                <a:ext cx="8630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FF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Stack 2</a:t>
                </a:r>
                <a:endParaRPr lang="en-US" sz="1400" dirty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6207777" y="1777424"/>
              <a:ext cx="133602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Focal Plane </a:t>
              </a:r>
              <a:br>
                <a:rPr lang="en-US" sz="1600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Trajectory</a:t>
              </a:r>
              <a:endPara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107" name="Rectangle 2"/>
          <p:cNvSpPr>
            <a:spLocks noChangeArrowheads="1"/>
          </p:cNvSpPr>
          <p:nvPr/>
        </p:nvSpPr>
        <p:spPr bwMode="auto">
          <a:xfrm>
            <a:off x="644235" y="228600"/>
            <a:ext cx="790401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28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Sub-</a:t>
            </a:r>
            <a:r>
              <a:rPr lang="en-US" sz="28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Sampling </a:t>
            </a:r>
            <a:r>
              <a:rPr lang="en-US" sz="28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Periodic Focal Stack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4818249"/>
      </p:ext>
    </p:extLst>
  </p:cSld>
  <p:clrMapOvr>
    <a:masterClrMapping/>
  </p:clrMapOvr>
  <p:transition xmlns:p14="http://schemas.microsoft.com/office/powerpoint/2010/main" spd="med" advTm="1658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roup 225"/>
          <p:cNvGrpSpPr/>
          <p:nvPr/>
        </p:nvGrpSpPr>
        <p:grpSpPr>
          <a:xfrm>
            <a:off x="2124014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89" name="Rectangle 88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4886970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235" name="Rectangle 234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9214" y="1267489"/>
            <a:ext cx="7934023" cy="2313912"/>
            <a:chOff x="549214" y="1267489"/>
            <a:chExt cx="7934023" cy="2313912"/>
          </a:xfrm>
        </p:grpSpPr>
        <p:grpSp>
          <p:nvGrpSpPr>
            <p:cNvPr id="108" name="Group 107"/>
            <p:cNvGrpSpPr/>
            <p:nvPr/>
          </p:nvGrpSpPr>
          <p:grpSpPr>
            <a:xfrm>
              <a:off x="2057400" y="1267489"/>
              <a:ext cx="2794000" cy="2313911"/>
              <a:chOff x="1806752" y="1267489"/>
              <a:chExt cx="2794000" cy="2313911"/>
            </a:xfrm>
          </p:grpSpPr>
          <p:grpSp>
            <p:nvGrpSpPr>
              <p:cNvPr id="109" name="Group 108"/>
              <p:cNvGrpSpPr/>
              <p:nvPr/>
            </p:nvGrpSpPr>
            <p:grpSpPr>
              <a:xfrm>
                <a:off x="1806752" y="1267489"/>
                <a:ext cx="2794000" cy="2313911"/>
                <a:chOff x="1823686" y="1730271"/>
                <a:chExt cx="2794000" cy="1851129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1823686" y="1752600"/>
                  <a:ext cx="2794000" cy="18288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0" name="Group 119"/>
                <p:cNvGrpSpPr/>
                <p:nvPr/>
              </p:nvGrpSpPr>
              <p:grpSpPr>
                <a:xfrm>
                  <a:off x="1898470" y="1730271"/>
                  <a:ext cx="2676951" cy="270843"/>
                  <a:chOff x="1294233" y="4234691"/>
                  <a:chExt cx="2204547" cy="270843"/>
                </a:xfrm>
              </p:grpSpPr>
              <p:cxnSp>
                <p:nvCxnSpPr>
                  <p:cNvPr id="121" name="Straight Arrow Connector 120"/>
                  <p:cNvCxnSpPr/>
                  <p:nvPr/>
                </p:nvCxnSpPr>
                <p:spPr>
                  <a:xfrm>
                    <a:off x="1294233" y="4494127"/>
                    <a:ext cx="2204547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TextBox 121"/>
                  <p:cNvSpPr txBox="1"/>
                  <p:nvPr/>
                </p:nvSpPr>
                <p:spPr>
                  <a:xfrm>
                    <a:off x="1820066" y="4234691"/>
                    <a:ext cx="1084330" cy="2708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One Period</a:t>
                    </a:r>
                    <a:endParaRPr lang="en-US" sz="1600" dirty="0">
                      <a:solidFill>
                        <a:srgbClr val="00000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</p:txBody>
              </p:sp>
            </p:grpSp>
          </p:grpSp>
          <p:cxnSp>
            <p:nvCxnSpPr>
              <p:cNvPr id="114" name="Straight Arrow Connector 113"/>
              <p:cNvCxnSpPr/>
              <p:nvPr/>
            </p:nvCxnSpPr>
            <p:spPr>
              <a:xfrm>
                <a:off x="1905000" y="2085220"/>
                <a:ext cx="12954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1825005" y="1723231"/>
                <a:ext cx="19448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One Focal Sweep</a:t>
                </a:r>
                <a:endParaRPr lang="en-US" sz="160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244837" y="1295401"/>
              <a:ext cx="7238400" cy="2286000"/>
              <a:chOff x="1000423" y="1295401"/>
              <a:chExt cx="7238400" cy="22860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828800" y="1295401"/>
                <a:ext cx="6096000" cy="2286000"/>
                <a:chOff x="1219200" y="1606062"/>
                <a:chExt cx="6248400" cy="2813538"/>
              </a:xfrm>
            </p:grpSpPr>
            <p:cxnSp>
              <p:nvCxnSpPr>
                <p:cNvPr id="7" name="Straight Arrow Connector 6"/>
                <p:cNvCxnSpPr/>
                <p:nvPr/>
              </p:nvCxnSpPr>
              <p:spPr>
                <a:xfrm flipV="1">
                  <a:off x="1219200" y="1606062"/>
                  <a:ext cx="0" cy="2813538"/>
                </a:xfrm>
                <a:prstGeom prst="straightConnector1">
                  <a:avLst/>
                </a:prstGeom>
                <a:ln>
                  <a:solidFill>
                    <a:srgbClr val="FF66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219200" y="4419600"/>
                  <a:ext cx="6248400" cy="0"/>
                </a:xfrm>
                <a:prstGeom prst="straightConnector1">
                  <a:avLst/>
                </a:prstGeom>
                <a:ln>
                  <a:solidFill>
                    <a:srgbClr val="FF66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TextBox 82"/>
              <p:cNvSpPr txBox="1"/>
              <p:nvPr/>
            </p:nvSpPr>
            <p:spPr>
              <a:xfrm>
                <a:off x="1000423" y="1371600"/>
                <a:ext cx="80352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Focus</a:t>
                </a:r>
              </a:p>
              <a:p>
                <a:pPr algn="ctr"/>
                <a:r>
                  <a:rPr lang="en-US" sz="1600" dirty="0" smtClean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Depth</a:t>
                </a:r>
                <a:endParaRPr lang="en-US" sz="1400" dirty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549612" y="3200400"/>
                <a:ext cx="6892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Time</a:t>
                </a:r>
                <a:endParaRPr lang="en-US" sz="1400" dirty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cxnSp>
          <p:nvCxnSpPr>
            <p:cNvPr id="12" name="Straight Connector 11"/>
            <p:cNvCxnSpPr>
              <a:cxnSpLocks noChangeAspect="1"/>
            </p:cNvCxnSpPr>
            <p:nvPr/>
          </p:nvCxnSpPr>
          <p:spPr>
            <a:xfrm flipV="1">
              <a:off x="2073214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>
              <a:cxnSpLocks noChangeAspect="1"/>
            </p:cNvCxnSpPr>
            <p:nvPr/>
          </p:nvCxnSpPr>
          <p:spPr>
            <a:xfrm flipH="1" flipV="1">
              <a:off x="3453279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cxnSpLocks noChangeAspect="1"/>
            </p:cNvCxnSpPr>
            <p:nvPr/>
          </p:nvCxnSpPr>
          <p:spPr>
            <a:xfrm flipV="1">
              <a:off x="4833348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>
              <a:cxnSpLocks noChangeAspect="1"/>
            </p:cNvCxnSpPr>
            <p:nvPr/>
          </p:nvCxnSpPr>
          <p:spPr>
            <a:xfrm flipH="1" flipV="1">
              <a:off x="6213413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Rectangle 177"/>
            <p:cNvSpPr/>
            <p:nvPr/>
          </p:nvSpPr>
          <p:spPr>
            <a:xfrm>
              <a:off x="549214" y="2133600"/>
              <a:ext cx="147994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Focal Plane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Motion</a:t>
              </a:r>
              <a:endParaRPr lang="en-US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3179929" y="2519293"/>
            <a:ext cx="3779" cy="130280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3733800" y="2512747"/>
            <a:ext cx="7701" cy="1359026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0" name="Group 199"/>
          <p:cNvGrpSpPr/>
          <p:nvPr/>
        </p:nvGrpSpPr>
        <p:grpSpPr>
          <a:xfrm>
            <a:off x="3506903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201" name="Rectangle 200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6269859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217" name="Rectangle 216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644235" y="228600"/>
            <a:ext cx="790401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28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Sub-</a:t>
            </a:r>
            <a:r>
              <a:rPr lang="en-US" sz="28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Sample </a:t>
            </a:r>
            <a:r>
              <a:rPr lang="en-US" sz="28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Periodic Focal Stack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49214" y="3810000"/>
            <a:ext cx="1311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Capture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Sequence</a:t>
            </a:r>
            <a:endParaRPr lang="en-US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2318977" y="4330243"/>
            <a:ext cx="5049731" cy="317957"/>
            <a:chOff x="2074563" y="4114800"/>
            <a:chExt cx="5049731" cy="317957"/>
          </a:xfrm>
        </p:grpSpPr>
        <p:sp>
          <p:nvSpPr>
            <p:cNvPr id="103" name="TextBox 102"/>
            <p:cNvSpPr txBox="1"/>
            <p:nvPr/>
          </p:nvSpPr>
          <p:spPr>
            <a:xfrm>
              <a:off x="4889018" y="4124980"/>
              <a:ext cx="86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3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259955" y="4124980"/>
              <a:ext cx="864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4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074563" y="4124980"/>
              <a:ext cx="86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1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463226" y="4114800"/>
              <a:ext cx="86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2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068286" y="4850180"/>
            <a:ext cx="5704114" cy="700091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533400" y="4812268"/>
            <a:ext cx="13662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Refocused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Video</a:t>
            </a:r>
            <a:endParaRPr lang="en-US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18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23" name="Straight Connector 122"/>
          <p:cNvCxnSpPr/>
          <p:nvPr/>
        </p:nvCxnSpPr>
        <p:spPr>
          <a:xfrm>
            <a:off x="5943600" y="2514600"/>
            <a:ext cx="3779" cy="130280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6489095" y="2514600"/>
            <a:ext cx="3779" cy="130280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2057400" y="2486780"/>
            <a:ext cx="5867400" cy="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 rot="5400000">
            <a:off x="6240011" y="4046989"/>
            <a:ext cx="533400" cy="59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Rectangle 129"/>
          <p:cNvSpPr/>
          <p:nvPr/>
        </p:nvSpPr>
        <p:spPr>
          <a:xfrm rot="5400000">
            <a:off x="5678136" y="4046989"/>
            <a:ext cx="533400" cy="59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Rectangle 130"/>
          <p:cNvSpPr/>
          <p:nvPr/>
        </p:nvSpPr>
        <p:spPr>
          <a:xfrm rot="5400000">
            <a:off x="3471559" y="4046989"/>
            <a:ext cx="533400" cy="59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 rot="5400000">
            <a:off x="2915686" y="4046989"/>
            <a:ext cx="533400" cy="59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6207777" y="1777424"/>
            <a:ext cx="13360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Focal Plane </a:t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Trajectory</a:t>
            </a:r>
            <a:endParaRPr lang="en-US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7371749" y="2463224"/>
            <a:ext cx="14567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Desired</a:t>
            </a:r>
          </a:p>
          <a:p>
            <a:pPr algn="ctr"/>
            <a:r>
              <a:rPr lang="en-US" sz="1600" dirty="0" smtClean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Focus Depth</a:t>
            </a:r>
            <a:endParaRPr lang="en-US" sz="1400" dirty="0">
              <a:solidFill>
                <a:srgbClr val="FF6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1600200" y="5638800"/>
            <a:ext cx="6585766" cy="761584"/>
            <a:chOff x="1632765" y="5791200"/>
            <a:chExt cx="6585766" cy="761584"/>
          </a:xfrm>
        </p:grpSpPr>
        <p:sp>
          <p:nvSpPr>
            <p:cNvPr id="110" name="Left Brace 109"/>
            <p:cNvSpPr/>
            <p:nvPr/>
          </p:nvSpPr>
          <p:spPr>
            <a:xfrm rot="16200000">
              <a:off x="4809232" y="3115568"/>
              <a:ext cx="288426" cy="5639690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632765" y="6183452"/>
              <a:ext cx="6585766" cy="36933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Verdana"/>
                  <a:cs typeface="Verdana"/>
                </a:rPr>
                <a:t>R</a:t>
              </a: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efocused video </a:t>
              </a:r>
              <a:r>
                <a:rPr lang="en-US" dirty="0" err="1" smtClean="0">
                  <a:solidFill>
                    <a:schemeClr val="bg1"/>
                  </a:solidFill>
                  <a:latin typeface="Verdana"/>
                  <a:cs typeface="Verdana"/>
                </a:rPr>
                <a:t>framerate</a:t>
              </a: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 = focal stack captured rate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64054037"/>
      </p:ext>
    </p:extLst>
  </p:cSld>
  <p:clrMapOvr>
    <a:masterClrMapping/>
  </p:clrMapOvr>
  <p:transition xmlns:p14="http://schemas.microsoft.com/office/powerpoint/2010/main" spd="med" advTm="2286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24866E-7 2.22325E-7 L 0.00173 0.1642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819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24866E-7 2.22325E-7 L 0.00173 0.164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819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24866E-7 2.22325E-7 L 0.00173 0.1642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81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24866E-7 2.22325E-7 L 0.00173 0.164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8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5" grpId="0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roup 225"/>
          <p:cNvGrpSpPr/>
          <p:nvPr/>
        </p:nvGrpSpPr>
        <p:grpSpPr>
          <a:xfrm>
            <a:off x="2124014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89" name="Rectangle 88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4886970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235" name="Rectangle 234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9214" y="1267489"/>
            <a:ext cx="7934023" cy="2313912"/>
            <a:chOff x="549214" y="1267489"/>
            <a:chExt cx="7934023" cy="2313912"/>
          </a:xfrm>
        </p:grpSpPr>
        <p:grpSp>
          <p:nvGrpSpPr>
            <p:cNvPr id="108" name="Group 107"/>
            <p:cNvGrpSpPr/>
            <p:nvPr/>
          </p:nvGrpSpPr>
          <p:grpSpPr>
            <a:xfrm>
              <a:off x="2057400" y="1267489"/>
              <a:ext cx="2794000" cy="2313911"/>
              <a:chOff x="1806752" y="1267489"/>
              <a:chExt cx="2794000" cy="2313911"/>
            </a:xfrm>
          </p:grpSpPr>
          <p:grpSp>
            <p:nvGrpSpPr>
              <p:cNvPr id="109" name="Group 108"/>
              <p:cNvGrpSpPr/>
              <p:nvPr/>
            </p:nvGrpSpPr>
            <p:grpSpPr>
              <a:xfrm>
                <a:off x="1806752" y="1267489"/>
                <a:ext cx="2794000" cy="2313911"/>
                <a:chOff x="1823686" y="1730271"/>
                <a:chExt cx="2794000" cy="1851129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1823686" y="1752600"/>
                  <a:ext cx="2794000" cy="18288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0" name="Group 119"/>
                <p:cNvGrpSpPr/>
                <p:nvPr/>
              </p:nvGrpSpPr>
              <p:grpSpPr>
                <a:xfrm>
                  <a:off x="1898470" y="1730271"/>
                  <a:ext cx="2676951" cy="270843"/>
                  <a:chOff x="1294233" y="4234691"/>
                  <a:chExt cx="2204547" cy="270843"/>
                </a:xfrm>
              </p:grpSpPr>
              <p:cxnSp>
                <p:nvCxnSpPr>
                  <p:cNvPr id="121" name="Straight Arrow Connector 120"/>
                  <p:cNvCxnSpPr/>
                  <p:nvPr/>
                </p:nvCxnSpPr>
                <p:spPr>
                  <a:xfrm>
                    <a:off x="1294233" y="4494127"/>
                    <a:ext cx="2204547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TextBox 121"/>
                  <p:cNvSpPr txBox="1"/>
                  <p:nvPr/>
                </p:nvSpPr>
                <p:spPr>
                  <a:xfrm>
                    <a:off x="1820066" y="4234691"/>
                    <a:ext cx="1084330" cy="2708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One Period</a:t>
                    </a:r>
                    <a:endParaRPr lang="en-US" sz="1600" dirty="0">
                      <a:solidFill>
                        <a:srgbClr val="00000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</p:txBody>
              </p:sp>
            </p:grpSp>
          </p:grpSp>
          <p:cxnSp>
            <p:nvCxnSpPr>
              <p:cNvPr id="114" name="Straight Arrow Connector 113"/>
              <p:cNvCxnSpPr/>
              <p:nvPr/>
            </p:nvCxnSpPr>
            <p:spPr>
              <a:xfrm>
                <a:off x="1905000" y="2085220"/>
                <a:ext cx="12954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1825005" y="1723231"/>
                <a:ext cx="19448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One Focal Sweep</a:t>
                </a:r>
                <a:endParaRPr lang="en-US" sz="160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244836" y="1295401"/>
              <a:ext cx="7238401" cy="2286000"/>
              <a:chOff x="1000422" y="1295401"/>
              <a:chExt cx="7238401" cy="22860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828800" y="1295401"/>
                <a:ext cx="6096000" cy="2286000"/>
                <a:chOff x="1219200" y="1606062"/>
                <a:chExt cx="6248400" cy="2813538"/>
              </a:xfrm>
            </p:grpSpPr>
            <p:cxnSp>
              <p:nvCxnSpPr>
                <p:cNvPr id="7" name="Straight Arrow Connector 6"/>
                <p:cNvCxnSpPr/>
                <p:nvPr/>
              </p:nvCxnSpPr>
              <p:spPr>
                <a:xfrm flipV="1">
                  <a:off x="1219200" y="1606062"/>
                  <a:ext cx="0" cy="2813538"/>
                </a:xfrm>
                <a:prstGeom prst="straightConnector1">
                  <a:avLst/>
                </a:prstGeom>
                <a:ln>
                  <a:solidFill>
                    <a:srgbClr val="FF66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219200" y="4419600"/>
                  <a:ext cx="6248400" cy="0"/>
                </a:xfrm>
                <a:prstGeom prst="straightConnector1">
                  <a:avLst/>
                </a:prstGeom>
                <a:ln>
                  <a:solidFill>
                    <a:srgbClr val="FF66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TextBox 82"/>
              <p:cNvSpPr txBox="1"/>
              <p:nvPr/>
            </p:nvSpPr>
            <p:spPr>
              <a:xfrm>
                <a:off x="1000422" y="1371600"/>
                <a:ext cx="80352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Focus</a:t>
                </a:r>
              </a:p>
              <a:p>
                <a:pPr algn="ctr"/>
                <a:r>
                  <a:rPr lang="en-US" sz="1600" dirty="0" smtClean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Depth</a:t>
                </a:r>
                <a:endParaRPr lang="en-US" sz="1400" dirty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549612" y="3200400"/>
                <a:ext cx="6892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Time</a:t>
                </a:r>
                <a:endParaRPr lang="en-US" sz="1400" dirty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cxnSp>
          <p:nvCxnSpPr>
            <p:cNvPr id="12" name="Straight Connector 11"/>
            <p:cNvCxnSpPr>
              <a:cxnSpLocks noChangeAspect="1"/>
            </p:cNvCxnSpPr>
            <p:nvPr/>
          </p:nvCxnSpPr>
          <p:spPr>
            <a:xfrm flipV="1">
              <a:off x="2073214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>
              <a:cxnSpLocks noChangeAspect="1"/>
            </p:cNvCxnSpPr>
            <p:nvPr/>
          </p:nvCxnSpPr>
          <p:spPr>
            <a:xfrm flipH="1" flipV="1">
              <a:off x="3453279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cxnSpLocks noChangeAspect="1"/>
            </p:cNvCxnSpPr>
            <p:nvPr/>
          </p:nvCxnSpPr>
          <p:spPr>
            <a:xfrm flipV="1">
              <a:off x="4833348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>
              <a:cxnSpLocks noChangeAspect="1"/>
            </p:cNvCxnSpPr>
            <p:nvPr/>
          </p:nvCxnSpPr>
          <p:spPr>
            <a:xfrm flipH="1" flipV="1">
              <a:off x="6213413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Rectangle 177"/>
            <p:cNvSpPr/>
            <p:nvPr/>
          </p:nvSpPr>
          <p:spPr>
            <a:xfrm>
              <a:off x="549214" y="2133600"/>
              <a:ext cx="147994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Focal Plane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Motion</a:t>
              </a:r>
              <a:endParaRPr lang="en-US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2871410" y="2819400"/>
            <a:ext cx="0" cy="100269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046301" y="2819400"/>
            <a:ext cx="0" cy="1052373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0" name="Group 199"/>
          <p:cNvGrpSpPr/>
          <p:nvPr/>
        </p:nvGrpSpPr>
        <p:grpSpPr>
          <a:xfrm>
            <a:off x="3506903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201" name="Rectangle 200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6269859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217" name="Rectangle 216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644235" y="228600"/>
            <a:ext cx="790401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28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Sub-</a:t>
            </a:r>
            <a:r>
              <a:rPr lang="en-US" sz="28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Sample </a:t>
            </a:r>
            <a:r>
              <a:rPr lang="en-US" sz="28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Periodic Focal Stack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49214" y="3810000"/>
            <a:ext cx="1311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Capture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Sequence</a:t>
            </a:r>
            <a:endParaRPr lang="en-US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2318977" y="4330243"/>
            <a:ext cx="5049731" cy="317957"/>
            <a:chOff x="2074563" y="4114800"/>
            <a:chExt cx="5049731" cy="317957"/>
          </a:xfrm>
        </p:grpSpPr>
        <p:sp>
          <p:nvSpPr>
            <p:cNvPr id="103" name="TextBox 102"/>
            <p:cNvSpPr txBox="1"/>
            <p:nvPr/>
          </p:nvSpPr>
          <p:spPr>
            <a:xfrm>
              <a:off x="4889018" y="4124980"/>
              <a:ext cx="86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3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259955" y="4124980"/>
              <a:ext cx="864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4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074563" y="4124980"/>
              <a:ext cx="86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1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463226" y="4114800"/>
              <a:ext cx="86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2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110" name="Rectangle 109"/>
          <p:cNvSpPr/>
          <p:nvPr/>
        </p:nvSpPr>
        <p:spPr>
          <a:xfrm rot="5400000">
            <a:off x="2634421" y="5189989"/>
            <a:ext cx="533400" cy="59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 rot="5400000">
            <a:off x="3749890" y="5189989"/>
            <a:ext cx="533400" cy="59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 rot="5400000">
            <a:off x="5394488" y="5189989"/>
            <a:ext cx="533400" cy="59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 rot="5400000">
            <a:off x="6600540" y="5189989"/>
            <a:ext cx="533400" cy="59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533400" y="4812268"/>
            <a:ext cx="13662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Refocused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Video</a:t>
            </a:r>
            <a:endParaRPr lang="en-US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18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23" name="Straight Connector 122"/>
          <p:cNvCxnSpPr/>
          <p:nvPr/>
        </p:nvCxnSpPr>
        <p:spPr>
          <a:xfrm>
            <a:off x="5642579" y="2819400"/>
            <a:ext cx="0" cy="99800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6821715" y="2819400"/>
            <a:ext cx="0" cy="99800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2057400" y="2803675"/>
            <a:ext cx="5867400" cy="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2068286" y="4850414"/>
            <a:ext cx="5704114" cy="700091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6207777" y="1777424"/>
            <a:ext cx="13360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Focal Plane </a:t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Trajectory</a:t>
            </a:r>
            <a:endParaRPr lang="en-US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7402103" y="2209800"/>
            <a:ext cx="14567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Desired</a:t>
            </a:r>
          </a:p>
          <a:p>
            <a:pPr algn="ctr"/>
            <a:r>
              <a:rPr lang="en-US" sz="1600" dirty="0" smtClean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Focus Depth</a:t>
            </a:r>
            <a:endParaRPr lang="en-US" sz="1400" dirty="0">
              <a:solidFill>
                <a:srgbClr val="FF6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48549"/>
      </p:ext>
    </p:extLst>
  </p:cSld>
  <p:clrMapOvr>
    <a:masterClrMapping/>
  </p:clrMapOvr>
  <p:transition xmlns:p14="http://schemas.microsoft.com/office/powerpoint/2010/main" spd="med" advTm="5453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/>
          <p:cNvGrpSpPr/>
          <p:nvPr/>
        </p:nvGrpSpPr>
        <p:grpSpPr>
          <a:xfrm>
            <a:off x="4886970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235" name="Rectangle 234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9214" y="1267489"/>
            <a:ext cx="7934023" cy="2313912"/>
            <a:chOff x="549214" y="1267489"/>
            <a:chExt cx="7934023" cy="2313912"/>
          </a:xfrm>
        </p:grpSpPr>
        <p:grpSp>
          <p:nvGrpSpPr>
            <p:cNvPr id="108" name="Group 107"/>
            <p:cNvGrpSpPr/>
            <p:nvPr/>
          </p:nvGrpSpPr>
          <p:grpSpPr>
            <a:xfrm>
              <a:off x="2057400" y="1267489"/>
              <a:ext cx="2794000" cy="2313911"/>
              <a:chOff x="1806752" y="1267489"/>
              <a:chExt cx="2794000" cy="2313911"/>
            </a:xfrm>
          </p:grpSpPr>
          <p:grpSp>
            <p:nvGrpSpPr>
              <p:cNvPr id="109" name="Group 108"/>
              <p:cNvGrpSpPr/>
              <p:nvPr/>
            </p:nvGrpSpPr>
            <p:grpSpPr>
              <a:xfrm>
                <a:off x="1806752" y="1267489"/>
                <a:ext cx="2794000" cy="2313911"/>
                <a:chOff x="1823686" y="1730271"/>
                <a:chExt cx="2794000" cy="1851129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1823686" y="1752600"/>
                  <a:ext cx="2794000" cy="18288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0" name="Group 119"/>
                <p:cNvGrpSpPr/>
                <p:nvPr/>
              </p:nvGrpSpPr>
              <p:grpSpPr>
                <a:xfrm>
                  <a:off x="1898470" y="1730271"/>
                  <a:ext cx="2676951" cy="270843"/>
                  <a:chOff x="1294233" y="4234691"/>
                  <a:chExt cx="2204547" cy="270843"/>
                </a:xfrm>
              </p:grpSpPr>
              <p:cxnSp>
                <p:nvCxnSpPr>
                  <p:cNvPr id="121" name="Straight Arrow Connector 120"/>
                  <p:cNvCxnSpPr/>
                  <p:nvPr/>
                </p:nvCxnSpPr>
                <p:spPr>
                  <a:xfrm>
                    <a:off x="1294233" y="4494127"/>
                    <a:ext cx="2204547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TextBox 121"/>
                  <p:cNvSpPr txBox="1"/>
                  <p:nvPr/>
                </p:nvSpPr>
                <p:spPr>
                  <a:xfrm>
                    <a:off x="1820066" y="4234691"/>
                    <a:ext cx="1084330" cy="2708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One Period</a:t>
                    </a:r>
                    <a:endParaRPr lang="en-US" sz="1600" dirty="0">
                      <a:solidFill>
                        <a:srgbClr val="00000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</p:txBody>
              </p:sp>
            </p:grpSp>
          </p:grpSp>
          <p:cxnSp>
            <p:nvCxnSpPr>
              <p:cNvPr id="114" name="Straight Arrow Connector 113"/>
              <p:cNvCxnSpPr/>
              <p:nvPr/>
            </p:nvCxnSpPr>
            <p:spPr>
              <a:xfrm>
                <a:off x="1905000" y="2085220"/>
                <a:ext cx="12954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1825005" y="1723231"/>
                <a:ext cx="19448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One Focal Sweep</a:t>
                </a:r>
                <a:endParaRPr lang="en-US" sz="160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244836" y="1295401"/>
              <a:ext cx="7238401" cy="2286000"/>
              <a:chOff x="1000422" y="1295401"/>
              <a:chExt cx="7238401" cy="22860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828800" y="1295401"/>
                <a:ext cx="6096000" cy="2286000"/>
                <a:chOff x="1219200" y="1606062"/>
                <a:chExt cx="6248400" cy="2813538"/>
              </a:xfrm>
            </p:grpSpPr>
            <p:cxnSp>
              <p:nvCxnSpPr>
                <p:cNvPr id="7" name="Straight Arrow Connector 6"/>
                <p:cNvCxnSpPr/>
                <p:nvPr/>
              </p:nvCxnSpPr>
              <p:spPr>
                <a:xfrm flipV="1">
                  <a:off x="1219200" y="1606062"/>
                  <a:ext cx="0" cy="2813538"/>
                </a:xfrm>
                <a:prstGeom prst="straightConnector1">
                  <a:avLst/>
                </a:prstGeom>
                <a:ln>
                  <a:solidFill>
                    <a:srgbClr val="FF66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219200" y="4419600"/>
                  <a:ext cx="6248400" cy="0"/>
                </a:xfrm>
                <a:prstGeom prst="straightConnector1">
                  <a:avLst/>
                </a:prstGeom>
                <a:ln>
                  <a:solidFill>
                    <a:srgbClr val="FF66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TextBox 82"/>
              <p:cNvSpPr txBox="1"/>
              <p:nvPr/>
            </p:nvSpPr>
            <p:spPr>
              <a:xfrm>
                <a:off x="1000422" y="1371600"/>
                <a:ext cx="803525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Focus</a:t>
                </a:r>
              </a:p>
              <a:p>
                <a:pPr algn="ctr"/>
                <a:r>
                  <a:rPr lang="en-US" sz="1600" dirty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Depth</a:t>
                </a:r>
                <a:endParaRPr lang="en-US" sz="1400" dirty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algn="ctr"/>
                <a:endParaRPr lang="en-US" sz="1400" dirty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549612" y="3200400"/>
                <a:ext cx="6892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Time</a:t>
                </a:r>
                <a:endParaRPr lang="en-US" sz="1400" dirty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cxnSp>
          <p:nvCxnSpPr>
            <p:cNvPr id="12" name="Straight Connector 11"/>
            <p:cNvCxnSpPr>
              <a:cxnSpLocks noChangeAspect="1"/>
            </p:cNvCxnSpPr>
            <p:nvPr/>
          </p:nvCxnSpPr>
          <p:spPr>
            <a:xfrm flipV="1">
              <a:off x="2073214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>
              <a:cxnSpLocks noChangeAspect="1"/>
            </p:cNvCxnSpPr>
            <p:nvPr/>
          </p:nvCxnSpPr>
          <p:spPr>
            <a:xfrm flipH="1" flipV="1">
              <a:off x="3453279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cxnSpLocks noChangeAspect="1"/>
            </p:cNvCxnSpPr>
            <p:nvPr/>
          </p:nvCxnSpPr>
          <p:spPr>
            <a:xfrm flipV="1">
              <a:off x="4833348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>
              <a:cxnSpLocks noChangeAspect="1"/>
            </p:cNvCxnSpPr>
            <p:nvPr/>
          </p:nvCxnSpPr>
          <p:spPr>
            <a:xfrm flipH="1" flipV="1">
              <a:off x="6213413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Rectangle 177"/>
            <p:cNvSpPr/>
            <p:nvPr/>
          </p:nvSpPr>
          <p:spPr>
            <a:xfrm>
              <a:off x="549214" y="2133600"/>
              <a:ext cx="147994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Focal Plane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Motion</a:t>
              </a:r>
              <a:endParaRPr lang="en-US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2466220" y="3201346"/>
            <a:ext cx="0" cy="68485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455885" y="3200400"/>
            <a:ext cx="0" cy="671373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0" name="Group 199"/>
          <p:cNvGrpSpPr/>
          <p:nvPr/>
        </p:nvGrpSpPr>
        <p:grpSpPr>
          <a:xfrm>
            <a:off x="3506903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201" name="Rectangle 200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6269859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217" name="Rectangle 216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644235" y="228600"/>
            <a:ext cx="790401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28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Sub-</a:t>
            </a:r>
            <a:r>
              <a:rPr lang="en-US" sz="28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Sample </a:t>
            </a:r>
            <a:r>
              <a:rPr lang="en-US" sz="28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Periodic Focal Stack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49214" y="3810000"/>
            <a:ext cx="1311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Capture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Sequence</a:t>
            </a:r>
            <a:endParaRPr lang="en-US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2318977" y="4330243"/>
            <a:ext cx="5049731" cy="317957"/>
            <a:chOff x="2074563" y="4114800"/>
            <a:chExt cx="5049731" cy="317957"/>
          </a:xfrm>
        </p:grpSpPr>
        <p:sp>
          <p:nvSpPr>
            <p:cNvPr id="103" name="TextBox 102"/>
            <p:cNvSpPr txBox="1"/>
            <p:nvPr/>
          </p:nvSpPr>
          <p:spPr>
            <a:xfrm>
              <a:off x="4889018" y="4124980"/>
              <a:ext cx="86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3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259955" y="4124980"/>
              <a:ext cx="864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4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074563" y="4124980"/>
              <a:ext cx="86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1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463226" y="4114800"/>
              <a:ext cx="86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2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110" name="Rectangle 109"/>
          <p:cNvSpPr/>
          <p:nvPr/>
        </p:nvSpPr>
        <p:spPr>
          <a:xfrm rot="5400000">
            <a:off x="2229231" y="5189989"/>
            <a:ext cx="533400" cy="59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 rot="5400000">
            <a:off x="4159474" y="5189989"/>
            <a:ext cx="533400" cy="59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 rot="5400000">
            <a:off x="4992991" y="5189989"/>
            <a:ext cx="533400" cy="59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 rot="5400000">
            <a:off x="6918399" y="5189989"/>
            <a:ext cx="533400" cy="59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533400" y="4812268"/>
            <a:ext cx="13662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Refocused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Video</a:t>
            </a:r>
            <a:endParaRPr lang="en-US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18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23" name="Straight Connector 122"/>
          <p:cNvCxnSpPr/>
          <p:nvPr/>
        </p:nvCxnSpPr>
        <p:spPr>
          <a:xfrm>
            <a:off x="5229980" y="3208724"/>
            <a:ext cx="0" cy="61700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7214810" y="3200400"/>
            <a:ext cx="0" cy="61700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2057400" y="3200400"/>
            <a:ext cx="5867400" cy="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6" name="Group 225"/>
          <p:cNvGrpSpPr/>
          <p:nvPr/>
        </p:nvGrpSpPr>
        <p:grpSpPr>
          <a:xfrm>
            <a:off x="2124014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89" name="Rectangle 88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7" name="Rectangle 116"/>
          <p:cNvSpPr/>
          <p:nvPr/>
        </p:nvSpPr>
        <p:spPr>
          <a:xfrm>
            <a:off x="2068286" y="4850414"/>
            <a:ext cx="5704114" cy="700091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6207777" y="1777424"/>
            <a:ext cx="13360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Focal Plane </a:t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Trajectory</a:t>
            </a:r>
            <a:endParaRPr lang="en-US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325903" y="2590800"/>
            <a:ext cx="14567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Desired</a:t>
            </a:r>
          </a:p>
          <a:p>
            <a:pPr algn="ctr"/>
            <a:r>
              <a:rPr lang="en-US" sz="1600" dirty="0" smtClean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Focus Depth</a:t>
            </a:r>
            <a:endParaRPr lang="en-US" sz="1400" dirty="0">
              <a:solidFill>
                <a:srgbClr val="FF6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294182"/>
      </p:ext>
    </p:extLst>
  </p:cSld>
  <p:clrMapOvr>
    <a:masterClrMapping/>
  </p:clrMapOvr>
  <p:transition xmlns:p14="http://schemas.microsoft.com/office/powerpoint/2010/main" spd="med" advTm="1267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roup 225"/>
          <p:cNvGrpSpPr/>
          <p:nvPr/>
        </p:nvGrpSpPr>
        <p:grpSpPr>
          <a:xfrm>
            <a:off x="2124014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89" name="Rectangle 88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4886970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235" name="Rectangle 234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9214" y="1267489"/>
            <a:ext cx="7934023" cy="2313912"/>
            <a:chOff x="549214" y="1267489"/>
            <a:chExt cx="7934023" cy="2313912"/>
          </a:xfrm>
        </p:grpSpPr>
        <p:grpSp>
          <p:nvGrpSpPr>
            <p:cNvPr id="108" name="Group 107"/>
            <p:cNvGrpSpPr/>
            <p:nvPr/>
          </p:nvGrpSpPr>
          <p:grpSpPr>
            <a:xfrm>
              <a:off x="2057400" y="1267489"/>
              <a:ext cx="2794000" cy="2313911"/>
              <a:chOff x="1806752" y="1267489"/>
              <a:chExt cx="2794000" cy="2313911"/>
            </a:xfrm>
          </p:grpSpPr>
          <p:grpSp>
            <p:nvGrpSpPr>
              <p:cNvPr id="109" name="Group 108"/>
              <p:cNvGrpSpPr/>
              <p:nvPr/>
            </p:nvGrpSpPr>
            <p:grpSpPr>
              <a:xfrm>
                <a:off x="1806752" y="1267489"/>
                <a:ext cx="2794000" cy="2313911"/>
                <a:chOff x="1823686" y="1730271"/>
                <a:chExt cx="2794000" cy="1851129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1823686" y="1752600"/>
                  <a:ext cx="2794000" cy="18288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0" name="Group 119"/>
                <p:cNvGrpSpPr/>
                <p:nvPr/>
              </p:nvGrpSpPr>
              <p:grpSpPr>
                <a:xfrm>
                  <a:off x="1898470" y="1730271"/>
                  <a:ext cx="2676951" cy="270843"/>
                  <a:chOff x="1294233" y="4234691"/>
                  <a:chExt cx="2204547" cy="270843"/>
                </a:xfrm>
              </p:grpSpPr>
              <p:cxnSp>
                <p:nvCxnSpPr>
                  <p:cNvPr id="121" name="Straight Arrow Connector 120"/>
                  <p:cNvCxnSpPr/>
                  <p:nvPr/>
                </p:nvCxnSpPr>
                <p:spPr>
                  <a:xfrm>
                    <a:off x="1294233" y="4494127"/>
                    <a:ext cx="2204547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TextBox 121"/>
                  <p:cNvSpPr txBox="1"/>
                  <p:nvPr/>
                </p:nvSpPr>
                <p:spPr>
                  <a:xfrm>
                    <a:off x="1820066" y="4234691"/>
                    <a:ext cx="1084330" cy="2708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One Period</a:t>
                    </a:r>
                    <a:endParaRPr lang="en-US" sz="1600" dirty="0">
                      <a:solidFill>
                        <a:srgbClr val="00000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</p:txBody>
              </p:sp>
            </p:grpSp>
          </p:grpSp>
          <p:cxnSp>
            <p:nvCxnSpPr>
              <p:cNvPr id="114" name="Straight Arrow Connector 113"/>
              <p:cNvCxnSpPr/>
              <p:nvPr/>
            </p:nvCxnSpPr>
            <p:spPr>
              <a:xfrm>
                <a:off x="1905000" y="2085220"/>
                <a:ext cx="12954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1825005" y="1723231"/>
                <a:ext cx="19448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One Focal Sweep</a:t>
                </a:r>
                <a:endParaRPr lang="en-US" sz="160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244836" y="1295401"/>
              <a:ext cx="7238401" cy="2286000"/>
              <a:chOff x="1000422" y="1295401"/>
              <a:chExt cx="7238401" cy="22860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828800" y="1295401"/>
                <a:ext cx="6096000" cy="2286000"/>
                <a:chOff x="1219200" y="1606062"/>
                <a:chExt cx="6248400" cy="2813538"/>
              </a:xfrm>
            </p:grpSpPr>
            <p:cxnSp>
              <p:nvCxnSpPr>
                <p:cNvPr id="7" name="Straight Arrow Connector 6"/>
                <p:cNvCxnSpPr/>
                <p:nvPr/>
              </p:nvCxnSpPr>
              <p:spPr>
                <a:xfrm flipV="1">
                  <a:off x="1219200" y="1606062"/>
                  <a:ext cx="0" cy="2813538"/>
                </a:xfrm>
                <a:prstGeom prst="straightConnector1">
                  <a:avLst/>
                </a:prstGeom>
                <a:ln>
                  <a:solidFill>
                    <a:srgbClr val="FF66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219200" y="4419600"/>
                  <a:ext cx="6248400" cy="0"/>
                </a:xfrm>
                <a:prstGeom prst="straightConnector1">
                  <a:avLst/>
                </a:prstGeom>
                <a:ln>
                  <a:solidFill>
                    <a:srgbClr val="FF66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TextBox 82"/>
              <p:cNvSpPr txBox="1"/>
              <p:nvPr/>
            </p:nvSpPr>
            <p:spPr>
              <a:xfrm>
                <a:off x="1000422" y="1371600"/>
                <a:ext cx="803525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Focus</a:t>
                </a:r>
              </a:p>
              <a:p>
                <a:pPr algn="ctr"/>
                <a:r>
                  <a:rPr lang="en-US" sz="1600" dirty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Depth</a:t>
                </a:r>
                <a:endParaRPr lang="en-US" sz="1400" dirty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algn="ctr"/>
                <a:endParaRPr lang="en-US" sz="1400" dirty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549612" y="3200400"/>
                <a:ext cx="6892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Time</a:t>
                </a:r>
                <a:endParaRPr lang="en-US" sz="1400" dirty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cxnSp>
          <p:nvCxnSpPr>
            <p:cNvPr id="12" name="Straight Connector 11"/>
            <p:cNvCxnSpPr>
              <a:cxnSpLocks noChangeAspect="1"/>
            </p:cNvCxnSpPr>
            <p:nvPr/>
          </p:nvCxnSpPr>
          <p:spPr>
            <a:xfrm flipV="1">
              <a:off x="2073214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>
              <a:cxnSpLocks noChangeAspect="1"/>
            </p:cNvCxnSpPr>
            <p:nvPr/>
          </p:nvCxnSpPr>
          <p:spPr>
            <a:xfrm flipH="1" flipV="1">
              <a:off x="3453279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cxnSpLocks noChangeAspect="1"/>
            </p:cNvCxnSpPr>
            <p:nvPr/>
          </p:nvCxnSpPr>
          <p:spPr>
            <a:xfrm flipV="1">
              <a:off x="4833348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>
              <a:cxnSpLocks noChangeAspect="1"/>
            </p:cNvCxnSpPr>
            <p:nvPr/>
          </p:nvCxnSpPr>
          <p:spPr>
            <a:xfrm flipH="1" flipV="1">
              <a:off x="6213413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Rectangle 177"/>
            <p:cNvSpPr/>
            <p:nvPr/>
          </p:nvSpPr>
          <p:spPr>
            <a:xfrm>
              <a:off x="549214" y="2133600"/>
              <a:ext cx="147994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Focal Plane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Motion</a:t>
              </a:r>
              <a:endParaRPr lang="en-US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3506903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201" name="Rectangle 200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6269859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217" name="Rectangle 216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644235" y="228600"/>
            <a:ext cx="790401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28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Sub-</a:t>
            </a:r>
            <a:r>
              <a:rPr lang="en-US" sz="28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Sample </a:t>
            </a:r>
            <a:r>
              <a:rPr lang="en-US" sz="28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Periodic Focal Stack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49214" y="3810000"/>
            <a:ext cx="1311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Capture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Sequence</a:t>
            </a:r>
            <a:endParaRPr lang="en-US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2318977" y="4330243"/>
            <a:ext cx="5049731" cy="317957"/>
            <a:chOff x="2074563" y="4114800"/>
            <a:chExt cx="5049731" cy="317957"/>
          </a:xfrm>
        </p:grpSpPr>
        <p:sp>
          <p:nvSpPr>
            <p:cNvPr id="103" name="TextBox 102"/>
            <p:cNvSpPr txBox="1"/>
            <p:nvPr/>
          </p:nvSpPr>
          <p:spPr>
            <a:xfrm>
              <a:off x="4889018" y="4124980"/>
              <a:ext cx="86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3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259955" y="4124980"/>
              <a:ext cx="864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4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074563" y="4124980"/>
              <a:ext cx="86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1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463226" y="4114800"/>
              <a:ext cx="86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2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1371600" y="5943600"/>
            <a:ext cx="6858000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altLang="zh-CN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Capturing periodic focal stacks enables video refocusing</a:t>
            </a:r>
            <a:endParaRPr lang="en-US" altLang="zh-CN" dirty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8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6207777" y="1777424"/>
            <a:ext cx="13360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Focal Plane </a:t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Trajectory</a:t>
            </a:r>
            <a:endParaRPr lang="en-US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332171" y="2426305"/>
            <a:ext cx="16594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Moving Object</a:t>
            </a:r>
          </a:p>
          <a:p>
            <a:pPr algn="ctr"/>
            <a:r>
              <a:rPr lang="en-US" sz="1600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Trajectory</a:t>
            </a:r>
            <a:endParaRPr lang="en-US" sz="1400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063888" y="2515465"/>
            <a:ext cx="6142814" cy="744871"/>
          </a:xfrm>
          <a:custGeom>
            <a:avLst/>
            <a:gdLst>
              <a:gd name="connsiteX0" fmla="*/ 0 w 6142814"/>
              <a:gd name="connsiteY0" fmla="*/ 207587 h 744871"/>
              <a:gd name="connsiteX1" fmla="*/ 500706 w 6142814"/>
              <a:gd name="connsiteY1" fmla="*/ 36633 h 744871"/>
              <a:gd name="connsiteX2" fmla="*/ 1196810 w 6142814"/>
              <a:gd name="connsiteY2" fmla="*/ 0 h 744871"/>
              <a:gd name="connsiteX3" fmla="*/ 1929552 w 6142814"/>
              <a:gd name="connsiteY3" fmla="*/ 36633 h 744871"/>
              <a:gd name="connsiteX4" fmla="*/ 2576806 w 6142814"/>
              <a:gd name="connsiteY4" fmla="*/ 183165 h 744871"/>
              <a:gd name="connsiteX5" fmla="*/ 3040876 w 6142814"/>
              <a:gd name="connsiteY5" fmla="*/ 280853 h 744871"/>
              <a:gd name="connsiteX6" fmla="*/ 3700343 w 6142814"/>
              <a:gd name="connsiteY6" fmla="*/ 305275 h 744871"/>
              <a:gd name="connsiteX7" fmla="*/ 4286536 w 6142814"/>
              <a:gd name="connsiteY7" fmla="*/ 146532 h 744871"/>
              <a:gd name="connsiteX8" fmla="*/ 5202463 w 6142814"/>
              <a:gd name="connsiteY8" fmla="*/ 549495 h 744871"/>
              <a:gd name="connsiteX9" fmla="*/ 5617683 w 6142814"/>
              <a:gd name="connsiteY9" fmla="*/ 598339 h 744871"/>
              <a:gd name="connsiteX10" fmla="*/ 6142814 w 6142814"/>
              <a:gd name="connsiteY10" fmla="*/ 744871 h 74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42814" h="744871">
                <a:moveTo>
                  <a:pt x="0" y="207587"/>
                </a:moveTo>
                <a:cubicBezTo>
                  <a:pt x="150619" y="139409"/>
                  <a:pt x="301238" y="71231"/>
                  <a:pt x="500706" y="36633"/>
                </a:cubicBezTo>
                <a:cubicBezTo>
                  <a:pt x="700174" y="2035"/>
                  <a:pt x="958669" y="0"/>
                  <a:pt x="1196810" y="0"/>
                </a:cubicBezTo>
                <a:cubicBezTo>
                  <a:pt x="1434951" y="0"/>
                  <a:pt x="1699553" y="6106"/>
                  <a:pt x="1929552" y="36633"/>
                </a:cubicBezTo>
                <a:cubicBezTo>
                  <a:pt x="2159551" y="67160"/>
                  <a:pt x="2576806" y="183165"/>
                  <a:pt x="2576806" y="183165"/>
                </a:cubicBezTo>
                <a:cubicBezTo>
                  <a:pt x="2762027" y="223868"/>
                  <a:pt x="2853620" y="260501"/>
                  <a:pt x="3040876" y="280853"/>
                </a:cubicBezTo>
                <a:cubicBezTo>
                  <a:pt x="3228132" y="301205"/>
                  <a:pt x="3492733" y="327662"/>
                  <a:pt x="3700343" y="305275"/>
                </a:cubicBezTo>
                <a:cubicBezTo>
                  <a:pt x="3907953" y="282888"/>
                  <a:pt x="4036183" y="105829"/>
                  <a:pt x="4286536" y="146532"/>
                </a:cubicBezTo>
                <a:cubicBezTo>
                  <a:pt x="4536889" y="187235"/>
                  <a:pt x="4980605" y="474194"/>
                  <a:pt x="5202463" y="549495"/>
                </a:cubicBezTo>
                <a:cubicBezTo>
                  <a:pt x="5424321" y="624796"/>
                  <a:pt x="5460958" y="565776"/>
                  <a:pt x="5617683" y="598339"/>
                </a:cubicBezTo>
                <a:cubicBezTo>
                  <a:pt x="5774408" y="630902"/>
                  <a:pt x="6014584" y="724519"/>
                  <a:pt x="6142814" y="74487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33400" y="4812268"/>
            <a:ext cx="6797614" cy="738237"/>
            <a:chOff x="533400" y="4812268"/>
            <a:chExt cx="6797614" cy="738237"/>
          </a:xfrm>
        </p:grpSpPr>
        <p:sp>
          <p:nvSpPr>
            <p:cNvPr id="110" name="Rectangle 109"/>
            <p:cNvSpPr/>
            <p:nvPr/>
          </p:nvSpPr>
          <p:spPr>
            <a:xfrm rot="5400000">
              <a:off x="2903025" y="5189989"/>
              <a:ext cx="533400" cy="594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 rot="5400000">
              <a:off x="3588825" y="5189989"/>
              <a:ext cx="533400" cy="594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 rot="5400000">
              <a:off x="5358203" y="5189989"/>
              <a:ext cx="533400" cy="594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 rot="5400000">
              <a:off x="6636825" y="5189989"/>
              <a:ext cx="533400" cy="594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682814" y="4850414"/>
              <a:ext cx="4648200" cy="700091"/>
            </a:xfrm>
            <a:prstGeom prst="rect">
              <a:avLst/>
            </a:prstGeom>
            <a:noFill/>
            <a:ln w="38100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533400" y="4812268"/>
              <a:ext cx="201926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Focus-Following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Video</a:t>
              </a:r>
              <a:endParaRPr lang="en-US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54858" y="2507198"/>
            <a:ext cx="3800022" cy="1836202"/>
            <a:chOff x="3154858" y="2507198"/>
            <a:chExt cx="3800022" cy="1836202"/>
          </a:xfrm>
        </p:grpSpPr>
        <p:cxnSp>
          <p:nvCxnSpPr>
            <p:cNvPr id="3" name="Straight Connector 2"/>
            <p:cNvCxnSpPr>
              <a:endCxn id="91" idx="1"/>
            </p:cNvCxnSpPr>
            <p:nvPr/>
          </p:nvCxnSpPr>
          <p:spPr>
            <a:xfrm>
              <a:off x="3179929" y="2507198"/>
              <a:ext cx="3779" cy="1302801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endCxn id="210" idx="1"/>
            </p:cNvCxnSpPr>
            <p:nvPr/>
          </p:nvCxnSpPr>
          <p:spPr>
            <a:xfrm>
              <a:off x="3837909" y="2574521"/>
              <a:ext cx="7701" cy="1235478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endCxn id="242" idx="1"/>
            </p:cNvCxnSpPr>
            <p:nvPr/>
          </p:nvCxnSpPr>
          <p:spPr>
            <a:xfrm>
              <a:off x="5631523" y="2773299"/>
              <a:ext cx="6146" cy="103670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endCxn id="223" idx="1"/>
            </p:cNvCxnSpPr>
            <p:nvPr/>
          </p:nvCxnSpPr>
          <p:spPr>
            <a:xfrm flipH="1">
              <a:off x="6917560" y="2880283"/>
              <a:ext cx="2436" cy="929716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/>
            <p:cNvSpPr/>
            <p:nvPr/>
          </p:nvSpPr>
          <p:spPr>
            <a:xfrm rot="5400000">
              <a:off x="2917869" y="4046989"/>
              <a:ext cx="533400" cy="594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 rot="5400000">
              <a:off x="3579951" y="4046989"/>
              <a:ext cx="533400" cy="594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 rot="5400000">
              <a:off x="5370149" y="4046989"/>
              <a:ext cx="533400" cy="594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 rot="5400000">
              <a:off x="6658469" y="4046989"/>
              <a:ext cx="533400" cy="594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90904972"/>
      </p:ext>
    </p:extLst>
  </p:cSld>
  <p:clrMapOvr>
    <a:masterClrMapping/>
  </p:clrMapOvr>
  <p:transition xmlns:p14="http://schemas.microsoft.com/office/powerpoint/2010/main" spd="med" advTm="2478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ame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300" y="1143000"/>
            <a:ext cx="5105400" cy="4028960"/>
          </a:xfrm>
          <a:prstGeom prst="rect">
            <a:avLst/>
          </a:prstGeom>
        </p:spPr>
      </p:pic>
      <p:pic>
        <p:nvPicPr>
          <p:cNvPr id="11" name="Picture 10" descr="trajectory-newColo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144804"/>
            <a:ext cx="7620000" cy="1636996"/>
          </a:xfrm>
          <a:prstGeom prst="rect">
            <a:avLst/>
          </a:prstGeom>
        </p:spPr>
      </p:pic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457200" y="120320"/>
            <a:ext cx="8153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Periodic Focal Stack Applications</a:t>
            </a:r>
            <a:endParaRPr lang="en-US" altLang="zh-CN" sz="2800" dirty="0">
              <a:solidFill>
                <a:srgbClr val="FFCC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625475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00250" y="1143000"/>
            <a:ext cx="5143500" cy="4051300"/>
          </a:xfrm>
          <a:prstGeom prst="rect">
            <a:avLst/>
          </a:prstGeom>
          <a:solidFill>
            <a:schemeClr val="tx1">
              <a:lumMod val="95000"/>
              <a:lumOff val="5000"/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7364" y="5257800"/>
            <a:ext cx="7689273" cy="1524000"/>
          </a:xfrm>
          <a:prstGeom prst="rect">
            <a:avLst/>
          </a:prstGeom>
          <a:solidFill>
            <a:srgbClr val="0D0D0D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24200" y="292672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Refocused Videos</a:t>
            </a:r>
            <a:endParaRPr lang="en-US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6900" y="55626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Depth Tracking of Moving People</a:t>
            </a:r>
            <a:endParaRPr lang="en-US" sz="2400" dirty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247730"/>
      </p:ext>
    </p:extLst>
  </p:cSld>
  <p:clrMapOvr>
    <a:masterClrMapping/>
  </p:clrMapOvr>
  <p:transition xmlns:p14="http://schemas.microsoft.com/office/powerpoint/2010/main" spd="med" advTm="6188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rame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300" y="1143000"/>
            <a:ext cx="5105400" cy="4028960"/>
          </a:xfrm>
          <a:prstGeom prst="rect">
            <a:avLst/>
          </a:prstGeom>
        </p:spPr>
      </p:pic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457200" y="120320"/>
            <a:ext cx="8153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Experiment Parameters</a:t>
            </a:r>
            <a:endParaRPr lang="en-US" altLang="zh-CN" sz="2800" dirty="0">
              <a:solidFill>
                <a:srgbClr val="FFCC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00250" y="1143000"/>
            <a:ext cx="5143500" cy="4051300"/>
          </a:xfrm>
          <a:prstGeom prst="rect">
            <a:avLst/>
          </a:prstGeom>
          <a:solidFill>
            <a:srgbClr val="0D0D0D">
              <a:alpha val="6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57400" y="127629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erdana"/>
                <a:cs typeface="Verdana"/>
              </a:rPr>
              <a:t>Two people walking from 27m to 10m</a:t>
            </a:r>
            <a:endParaRPr lang="en-US" sz="20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518160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Verdana"/>
                <a:cs typeface="Verdana"/>
              </a:rPr>
              <a:t>Camera </a:t>
            </a:r>
            <a:r>
              <a:rPr lang="en-US" sz="2000" dirty="0" err="1" smtClean="0">
                <a:solidFill>
                  <a:srgbClr val="FFFFFF"/>
                </a:solidFill>
                <a:latin typeface="Verdana"/>
                <a:cs typeface="Verdana"/>
              </a:rPr>
              <a:t>framerate</a:t>
            </a:r>
            <a:r>
              <a:rPr lang="en-US" sz="2000" dirty="0" smtClean="0">
                <a:solidFill>
                  <a:srgbClr val="FFFFFF"/>
                </a:solidFill>
                <a:latin typeface="Verdana"/>
                <a:cs typeface="Verdana"/>
              </a:rPr>
              <a:t>: 120 fps</a:t>
            </a:r>
            <a:br>
              <a:rPr lang="en-US" sz="2000" dirty="0" smtClean="0">
                <a:solidFill>
                  <a:srgbClr val="FFFFFF"/>
                </a:solidFill>
                <a:latin typeface="Verdana"/>
                <a:cs typeface="Verdana"/>
              </a:rPr>
            </a:br>
            <a:r>
              <a:rPr lang="en-US" sz="2000" dirty="0" smtClean="0">
                <a:solidFill>
                  <a:srgbClr val="FFFFFF"/>
                </a:solidFill>
                <a:latin typeface="Verdana"/>
                <a:cs typeface="Verdana"/>
              </a:rPr>
              <a:t>Focal stack size: 14 frames</a:t>
            </a:r>
            <a:br>
              <a:rPr lang="en-US" sz="2000" dirty="0" smtClean="0">
                <a:solidFill>
                  <a:srgbClr val="FFFFFF"/>
                </a:solidFill>
                <a:latin typeface="Verdana"/>
                <a:cs typeface="Verdana"/>
              </a:rPr>
            </a:br>
            <a:r>
              <a:rPr lang="en-US" sz="2000" dirty="0" smtClean="0">
                <a:solidFill>
                  <a:srgbClr val="FFFFFF"/>
                </a:solidFill>
                <a:latin typeface="Verdana"/>
                <a:cs typeface="Verdana"/>
              </a:rPr>
              <a:t>Focal sweep frequency: 4.3 Hz </a:t>
            </a:r>
            <a:endParaRPr lang="en-US" sz="200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3254514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lang="en-US" sz="2000" dirty="0" smtClean="0">
                <a:solidFill>
                  <a:srgbClr val="FFFFFF"/>
                </a:solidFill>
                <a:latin typeface="Verdana"/>
                <a:cs typeface="Verdana"/>
              </a:rPr>
              <a:t>ast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Verdana"/>
                <a:cs typeface="Verdana"/>
              </a:rPr>
              <a:t>walker</a:t>
            </a:r>
            <a:endParaRPr lang="en-US" sz="200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0" y="363551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Verdana"/>
                <a:cs typeface="Verdana"/>
              </a:rPr>
              <a:t>Slow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Verdana"/>
                <a:cs typeface="Verdana"/>
              </a:rPr>
              <a:t>walker</a:t>
            </a:r>
            <a:endParaRPr lang="en-US" sz="200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0" y="6324600"/>
            <a:ext cx="76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erdana"/>
                <a:cs typeface="Verdana"/>
              </a:rPr>
              <a:t>(</a:t>
            </a:r>
            <a:r>
              <a:rPr lang="en-US" sz="2000" dirty="0">
                <a:solidFill>
                  <a:schemeClr val="bg1"/>
                </a:solidFill>
                <a:latin typeface="Verdana"/>
                <a:cs typeface="Verdana"/>
              </a:rPr>
              <a:t>C</a:t>
            </a:r>
            <a:r>
              <a:rPr lang="en-US" sz="2000" dirty="0" smtClean="0">
                <a:solidFill>
                  <a:schemeClr val="bg1"/>
                </a:solidFill>
                <a:latin typeface="Verdana"/>
                <a:cs typeface="Verdana"/>
              </a:rPr>
              <a:t>aptured with a 200mm lens + deformable lens system)</a:t>
            </a:r>
            <a:endParaRPr lang="en-US" sz="20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12244330"/>
      </p:ext>
    </p:extLst>
  </p:cSld>
  <p:clrMapOvr>
    <a:masterClrMapping/>
  </p:clrMapOvr>
  <p:transition xmlns:p14="http://schemas.microsoft.com/office/powerpoint/2010/main" spd="med" advTm="31048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frame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300" y="1143000"/>
            <a:ext cx="5105400" cy="4028960"/>
          </a:xfrm>
          <a:prstGeom prst="rect">
            <a:avLst/>
          </a:prstGeom>
        </p:spPr>
      </p:pic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457200" y="120320"/>
            <a:ext cx="8153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Processing Pipeline</a:t>
            </a:r>
            <a:endParaRPr lang="en-US" altLang="zh-CN" sz="2800" dirty="0">
              <a:solidFill>
                <a:srgbClr val="FFCC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00250" y="1130300"/>
            <a:ext cx="5143500" cy="4051300"/>
          </a:xfrm>
          <a:prstGeom prst="rect">
            <a:avLst/>
          </a:prstGeom>
          <a:solidFill>
            <a:srgbClr val="0D0D0D">
              <a:alpha val="6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00400" y="2286000"/>
            <a:ext cx="1066800" cy="1143000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15000" y="2590800"/>
            <a:ext cx="1066800" cy="1143000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43200" y="1595735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Verdana"/>
                <a:cs typeface="Verdana"/>
              </a:rPr>
              <a:t>1. Detect faces</a:t>
            </a:r>
            <a:endParaRPr lang="en-US" sz="200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3200" y="3731698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Verdana"/>
                <a:cs typeface="Verdana"/>
              </a:rPr>
              <a:t>2. Compute focus measure</a:t>
            </a:r>
            <a:endParaRPr lang="en-US" sz="200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3200" y="4321314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Verdana"/>
                <a:cs typeface="Verdana"/>
              </a:rPr>
              <a:t>3. Select the best focused face </a:t>
            </a:r>
            <a:br>
              <a:rPr lang="en-US" sz="2000" dirty="0" smtClean="0">
                <a:solidFill>
                  <a:srgbClr val="FFFFFF"/>
                </a:solidFill>
                <a:latin typeface="Verdana"/>
                <a:cs typeface="Verdana"/>
              </a:rPr>
            </a:br>
            <a:r>
              <a:rPr lang="en-US" sz="2000" dirty="0" smtClean="0">
                <a:solidFill>
                  <a:srgbClr val="FFFFFF"/>
                </a:solidFill>
                <a:latin typeface="Verdana"/>
                <a:cs typeface="Verdana"/>
              </a:rPr>
              <a:t>    from each focal stack</a:t>
            </a:r>
            <a:endParaRPr lang="en-US" sz="200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0" y="5162490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Verdana"/>
                <a:cs typeface="Verdana"/>
              </a:rPr>
              <a:t>3.5. Estimate depth (depth from focus)</a:t>
            </a:r>
            <a:endParaRPr lang="en-US" sz="200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15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43200" y="57150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Verdana"/>
                <a:cs typeface="Verdana"/>
              </a:rPr>
              <a:t>4. Compile the selected images to   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Verdana"/>
                <a:cs typeface="Verdana"/>
              </a:rPr>
              <a:t>    produce a focus-following video</a:t>
            </a:r>
            <a:endParaRPr lang="en-US" sz="200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38290" y="4191000"/>
            <a:ext cx="704910" cy="2286000"/>
            <a:chOff x="2038290" y="4191000"/>
            <a:chExt cx="704910" cy="2286000"/>
          </a:xfrm>
        </p:grpSpPr>
        <p:sp>
          <p:nvSpPr>
            <p:cNvPr id="2" name="Left Bracket 1"/>
            <p:cNvSpPr/>
            <p:nvPr/>
          </p:nvSpPr>
          <p:spPr>
            <a:xfrm>
              <a:off x="2545081" y="4343400"/>
              <a:ext cx="198119" cy="2133600"/>
            </a:xfrm>
            <a:prstGeom prst="leftBracket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1095345" y="5133945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FFFF"/>
                  </a:solidFill>
                  <a:latin typeface="Verdana"/>
                  <a:cs typeface="Verdana"/>
                </a:rPr>
                <a:t>For each person</a:t>
              </a:r>
              <a:endParaRPr lang="en-US" sz="2000" dirty="0">
                <a:solidFill>
                  <a:srgbClr val="FFFFFF"/>
                </a:solidFill>
                <a:latin typeface="Verdana"/>
                <a:cs typeface="Verdan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7809012"/>
      </p:ext>
    </p:extLst>
  </p:cSld>
  <p:clrMapOvr>
    <a:masterClrMapping/>
  </p:clrMapOvr>
  <p:transition xmlns:p14="http://schemas.microsoft.com/office/powerpoint/2010/main" spd="med" advTm="4231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2" grpId="0"/>
      <p:bldP spid="16" grpId="0"/>
      <p:bldP spid="17" grpId="0"/>
      <p:bldP spid="14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762000" y="1143000"/>
            <a:ext cx="32829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400" dirty="0" smtClean="0">
                <a:solidFill>
                  <a:srgbClr val="FFCC00"/>
                </a:solidFill>
                <a:ea typeface="SimSun" charset="0"/>
                <a:cs typeface="SimSun" charset="0"/>
              </a:rPr>
              <a:t>Conventional</a:t>
            </a:r>
            <a:endParaRPr lang="en-US" altLang="zh-CN" sz="2400" dirty="0">
              <a:solidFill>
                <a:srgbClr val="FFCC00"/>
              </a:solidFill>
              <a:ea typeface="SimSun" charset="0"/>
              <a:cs typeface="SimSun" charset="0"/>
            </a:endParaRPr>
          </a:p>
        </p:txBody>
      </p:sp>
      <p:pic>
        <p:nvPicPr>
          <p:cNvPr id="77" name="Picture 76" descr="fram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67" y="1981200"/>
            <a:ext cx="4254500" cy="3352800"/>
          </a:xfrm>
          <a:prstGeom prst="rect">
            <a:avLst/>
          </a:prstGeom>
          <a:ln w="38100" cmpd="sng">
            <a:noFill/>
          </a:ln>
        </p:spPr>
      </p:pic>
      <p:pic>
        <p:nvPicPr>
          <p:cNvPr id="5" name="Picture 4" descr="ladyInRed_edof_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834" y="1981200"/>
            <a:ext cx="4254500" cy="3352800"/>
          </a:xfrm>
          <a:prstGeom prst="rect">
            <a:avLst/>
          </a:prstGeom>
          <a:ln w="38100" cmpd="sng">
            <a:noFill/>
          </a:ln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5029200" y="1143000"/>
            <a:ext cx="32829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400" dirty="0" smtClean="0">
                <a:solidFill>
                  <a:srgbClr val="FFCC00"/>
                </a:solidFill>
                <a:ea typeface="SimSun" charset="0"/>
                <a:cs typeface="SimSun" charset="0"/>
              </a:rPr>
              <a:t>Focal Sweep</a:t>
            </a:r>
            <a:endParaRPr lang="en-US" altLang="zh-CN" sz="2400" dirty="0">
              <a:solidFill>
                <a:srgbClr val="FFCC00"/>
              </a:solidFill>
              <a:ea typeface="SimSun" charset="0"/>
              <a:cs typeface="SimSun" charset="0"/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5715000" y="5345668"/>
            <a:ext cx="2667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EDOF image (captured)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57200" y="120320"/>
            <a:ext cx="8153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Conventional vs. Focal Sweep Photography</a:t>
            </a:r>
            <a:endParaRPr lang="en-US" altLang="zh-CN" sz="2800" dirty="0">
              <a:solidFill>
                <a:srgbClr val="FFCC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752600" y="5345668"/>
            <a:ext cx="1447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Photograph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45866"/>
      </p:ext>
    </p:extLst>
  </p:cSld>
  <p:clrMapOvr>
    <a:masterClrMapping/>
  </p:clrMapOvr>
  <p:transition xmlns:p14="http://schemas.microsoft.com/office/powerpoint/2010/main" spd="med" advTm="5326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ftPerson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19239" y="1143000"/>
            <a:ext cx="5105522" cy="4029202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57200" y="120320"/>
            <a:ext cx="8153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Refocusable</a:t>
            </a:r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Video: </a:t>
            </a:r>
          </a:p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Focus follows the </a:t>
            </a:r>
            <a:r>
              <a:rPr lang="en-US" altLang="zh-CN" sz="28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Male</a:t>
            </a:r>
            <a:endParaRPr lang="en-US" altLang="zh-CN" sz="28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trajectory_male_dashed.mo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800" y="5181600"/>
            <a:ext cx="7620000" cy="15941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426304"/>
      </p:ext>
    </p:extLst>
  </p:cSld>
  <p:clrMapOvr>
    <a:masterClrMapping/>
  </p:clrMapOvr>
  <p:transition xmlns:p14="http://schemas.microsoft.com/office/powerpoint/2010/main" spd="med" advTm="1970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48" objId="2"/>
        <p14:playEvt time="1348" objId="4"/>
        <p14:stopEvt time="18573" objId="2"/>
        <p14:stopEvt time="18731" objId="4"/>
      </p14:showEvt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457200" y="120320"/>
            <a:ext cx="8153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Refocusable</a:t>
            </a:r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Video: </a:t>
            </a:r>
          </a:p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Focus follows the </a:t>
            </a:r>
            <a:r>
              <a:rPr lang="en-US" altLang="zh-CN" sz="28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Female</a:t>
            </a:r>
            <a:endParaRPr lang="en-US" altLang="zh-CN" sz="28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rightPerson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19300" y="1143000"/>
            <a:ext cx="5105400" cy="4029106"/>
          </a:xfrm>
          <a:prstGeom prst="rect">
            <a:avLst/>
          </a:prstGeom>
          <a:ln>
            <a:noFill/>
          </a:ln>
        </p:spPr>
      </p:pic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trajectory_female_dashed.mo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800" y="5181600"/>
            <a:ext cx="7620000" cy="1594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59929"/>
      </p:ext>
    </p:extLst>
  </p:cSld>
  <p:clrMapOvr>
    <a:masterClrMapping/>
  </p:clrMapOvr>
  <p:transition xmlns:p14="http://schemas.microsoft.com/office/powerpoint/2010/main" spd="med" advTm="2291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55" objId="4"/>
        <p14:playEvt time="1555" objId="2"/>
        <p14:stopEvt time="18852" objId="4"/>
        <p14:stopEvt time="19032" objId="2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9900"/>
                </a:solidFill>
                <a:latin typeface="Arial Unicode MS" charset="0"/>
                <a:ea typeface="ＭＳ Ｐゴシック" charset="0"/>
                <a:cs typeface="ＭＳ Ｐゴシック" charset="0"/>
              </a:rPr>
              <a:t>Application 3: </a:t>
            </a:r>
            <a:br>
              <a:rPr lang="en-US" dirty="0" smtClean="0">
                <a:solidFill>
                  <a:srgbClr val="FF9900"/>
                </a:solidFill>
                <a:latin typeface="Arial Unicode MS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FF9900"/>
                </a:solidFill>
                <a:latin typeface="Arial Unicode MS" charset="0"/>
                <a:ea typeface="ＭＳ Ｐゴシック" charset="0"/>
                <a:cs typeface="ＭＳ Ｐゴシック" charset="0"/>
              </a:rPr>
              <a:t>Space-Time Refocusing</a:t>
            </a:r>
            <a:endParaRPr lang="en-US" dirty="0">
              <a:solidFill>
                <a:srgbClr val="FFFF00"/>
              </a:solidFill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033171"/>
      </p:ext>
    </p:extLst>
  </p:cSld>
  <p:clrMapOvr>
    <a:masterClrMapping/>
  </p:clrMapOvr>
  <p:transition xmlns:p14="http://schemas.microsoft.com/office/powerpoint/2010/main" spd="med" advTm="2044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roup 225"/>
          <p:cNvGrpSpPr/>
          <p:nvPr/>
        </p:nvGrpSpPr>
        <p:grpSpPr>
          <a:xfrm>
            <a:off x="2124014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89" name="Rectangle 88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4886970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235" name="Rectangle 234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9214" y="1267489"/>
            <a:ext cx="7934023" cy="2313912"/>
            <a:chOff x="549214" y="1267489"/>
            <a:chExt cx="7934023" cy="2313912"/>
          </a:xfrm>
        </p:grpSpPr>
        <p:grpSp>
          <p:nvGrpSpPr>
            <p:cNvPr id="108" name="Group 107"/>
            <p:cNvGrpSpPr/>
            <p:nvPr/>
          </p:nvGrpSpPr>
          <p:grpSpPr>
            <a:xfrm>
              <a:off x="2057400" y="1267489"/>
              <a:ext cx="2794000" cy="2313911"/>
              <a:chOff x="1806752" y="1267489"/>
              <a:chExt cx="2794000" cy="2313911"/>
            </a:xfrm>
          </p:grpSpPr>
          <p:grpSp>
            <p:nvGrpSpPr>
              <p:cNvPr id="109" name="Group 108"/>
              <p:cNvGrpSpPr/>
              <p:nvPr/>
            </p:nvGrpSpPr>
            <p:grpSpPr>
              <a:xfrm>
                <a:off x="1806752" y="1267489"/>
                <a:ext cx="2794000" cy="2313911"/>
                <a:chOff x="1823686" y="1730271"/>
                <a:chExt cx="2794000" cy="1851129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1823686" y="1752600"/>
                  <a:ext cx="2794000" cy="18288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0" name="Group 119"/>
                <p:cNvGrpSpPr/>
                <p:nvPr/>
              </p:nvGrpSpPr>
              <p:grpSpPr>
                <a:xfrm>
                  <a:off x="1898470" y="1730271"/>
                  <a:ext cx="2676951" cy="270843"/>
                  <a:chOff x="1294233" y="4234691"/>
                  <a:chExt cx="2204547" cy="270843"/>
                </a:xfrm>
              </p:grpSpPr>
              <p:cxnSp>
                <p:nvCxnSpPr>
                  <p:cNvPr id="121" name="Straight Arrow Connector 120"/>
                  <p:cNvCxnSpPr/>
                  <p:nvPr/>
                </p:nvCxnSpPr>
                <p:spPr>
                  <a:xfrm>
                    <a:off x="1294233" y="4494127"/>
                    <a:ext cx="2204547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TextBox 121"/>
                  <p:cNvSpPr txBox="1"/>
                  <p:nvPr/>
                </p:nvSpPr>
                <p:spPr>
                  <a:xfrm>
                    <a:off x="1820066" y="4234691"/>
                    <a:ext cx="1084330" cy="2708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One Period</a:t>
                    </a:r>
                    <a:endParaRPr lang="en-US" sz="1600" dirty="0">
                      <a:solidFill>
                        <a:srgbClr val="00000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</p:txBody>
              </p:sp>
            </p:grpSp>
          </p:grpSp>
          <p:cxnSp>
            <p:nvCxnSpPr>
              <p:cNvPr id="114" name="Straight Arrow Connector 113"/>
              <p:cNvCxnSpPr/>
              <p:nvPr/>
            </p:nvCxnSpPr>
            <p:spPr>
              <a:xfrm>
                <a:off x="1905000" y="2085220"/>
                <a:ext cx="12954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1825005" y="1723231"/>
                <a:ext cx="19448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One Focal Sweep</a:t>
                </a:r>
                <a:endParaRPr lang="en-US" sz="160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244836" y="1295401"/>
              <a:ext cx="7238401" cy="2286000"/>
              <a:chOff x="1000422" y="1295401"/>
              <a:chExt cx="7238401" cy="22860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828800" y="1295401"/>
                <a:ext cx="6096000" cy="2286000"/>
                <a:chOff x="1219200" y="1606062"/>
                <a:chExt cx="6248400" cy="2813538"/>
              </a:xfrm>
            </p:grpSpPr>
            <p:cxnSp>
              <p:nvCxnSpPr>
                <p:cNvPr id="7" name="Straight Arrow Connector 6"/>
                <p:cNvCxnSpPr/>
                <p:nvPr/>
              </p:nvCxnSpPr>
              <p:spPr>
                <a:xfrm flipV="1">
                  <a:off x="1219200" y="1606062"/>
                  <a:ext cx="0" cy="2813538"/>
                </a:xfrm>
                <a:prstGeom prst="straightConnector1">
                  <a:avLst/>
                </a:prstGeom>
                <a:ln>
                  <a:solidFill>
                    <a:srgbClr val="FF66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219200" y="4419600"/>
                  <a:ext cx="6248400" cy="0"/>
                </a:xfrm>
                <a:prstGeom prst="straightConnector1">
                  <a:avLst/>
                </a:prstGeom>
                <a:ln>
                  <a:solidFill>
                    <a:srgbClr val="FF66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TextBox 82"/>
              <p:cNvSpPr txBox="1"/>
              <p:nvPr/>
            </p:nvSpPr>
            <p:spPr>
              <a:xfrm>
                <a:off x="1000422" y="1371600"/>
                <a:ext cx="80352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Focus</a:t>
                </a:r>
              </a:p>
              <a:p>
                <a:pPr algn="ctr"/>
                <a:r>
                  <a:rPr lang="en-US" sz="1600" dirty="0" smtClean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Depth</a:t>
                </a:r>
                <a:endParaRPr lang="en-US" sz="1400" dirty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549612" y="3200400"/>
                <a:ext cx="6892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66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Time</a:t>
                </a:r>
                <a:endParaRPr lang="en-US" sz="1400" dirty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cxnSp>
          <p:nvCxnSpPr>
            <p:cNvPr id="12" name="Straight Connector 11"/>
            <p:cNvCxnSpPr>
              <a:cxnSpLocks noChangeAspect="1"/>
            </p:cNvCxnSpPr>
            <p:nvPr/>
          </p:nvCxnSpPr>
          <p:spPr>
            <a:xfrm flipV="1">
              <a:off x="2073214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>
              <a:cxnSpLocks noChangeAspect="1"/>
            </p:cNvCxnSpPr>
            <p:nvPr/>
          </p:nvCxnSpPr>
          <p:spPr>
            <a:xfrm flipH="1" flipV="1">
              <a:off x="3453279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cxnSpLocks noChangeAspect="1"/>
            </p:cNvCxnSpPr>
            <p:nvPr/>
          </p:nvCxnSpPr>
          <p:spPr>
            <a:xfrm flipV="1">
              <a:off x="4833348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>
              <a:cxnSpLocks noChangeAspect="1"/>
            </p:cNvCxnSpPr>
            <p:nvPr/>
          </p:nvCxnSpPr>
          <p:spPr>
            <a:xfrm flipH="1" flipV="1">
              <a:off x="6213413" y="2175932"/>
              <a:ext cx="1397000" cy="13970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Rectangle 177"/>
            <p:cNvSpPr/>
            <p:nvPr/>
          </p:nvSpPr>
          <p:spPr>
            <a:xfrm>
              <a:off x="549214" y="2133600"/>
              <a:ext cx="147994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Focal Plane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Verdana"/>
                  <a:cs typeface="Verdana"/>
                </a:rPr>
                <a:t>Motion</a:t>
              </a:r>
              <a:endParaRPr lang="en-US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3506903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201" name="Rectangle 200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6269859" y="3810000"/>
            <a:ext cx="1295400" cy="533400"/>
            <a:chOff x="4190999" y="5334001"/>
            <a:chExt cx="1076678" cy="228600"/>
          </a:xfrm>
          <a:solidFill>
            <a:srgbClr val="3366FF"/>
          </a:solidFill>
        </p:grpSpPr>
        <p:sp>
          <p:nvSpPr>
            <p:cNvPr id="217" name="Rectangle 216"/>
            <p:cNvSpPr/>
            <p:nvPr/>
          </p:nvSpPr>
          <p:spPr>
            <a:xfrm rot="5400000">
              <a:off x="5128683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/>
            <p:cNvSpPr/>
            <p:nvPr/>
          </p:nvSpPr>
          <p:spPr>
            <a:xfrm rot="5400000">
              <a:off x="504307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 rot="5400000">
              <a:off x="495746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/>
            <p:nvPr/>
          </p:nvSpPr>
          <p:spPr>
            <a:xfrm rot="5400000">
              <a:off x="4871861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 rot="5400000">
              <a:off x="478625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 rot="5400000">
              <a:off x="4700646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 rot="5400000">
              <a:off x="4615039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 rot="5400000">
              <a:off x="4529431" y="5423606"/>
              <a:ext cx="228600" cy="493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 rot="5400000">
              <a:off x="444382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 rot="5400000">
              <a:off x="4358217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 rot="5400000">
              <a:off x="4272609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 rot="5400000">
              <a:off x="4187002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 rot="5400000">
              <a:off x="4101394" y="5423606"/>
              <a:ext cx="228600" cy="49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644235" y="228600"/>
            <a:ext cx="790401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28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Refocusing from a Focal Stack</a:t>
            </a:r>
            <a:endParaRPr lang="en-US" sz="2800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49214" y="3810000"/>
            <a:ext cx="1311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Capture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Sequence</a:t>
            </a:r>
            <a:endParaRPr lang="en-US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2318977" y="4330243"/>
            <a:ext cx="5049731" cy="317957"/>
            <a:chOff x="2074563" y="4114800"/>
            <a:chExt cx="5049731" cy="317957"/>
          </a:xfrm>
        </p:grpSpPr>
        <p:sp>
          <p:nvSpPr>
            <p:cNvPr id="103" name="TextBox 102"/>
            <p:cNvSpPr txBox="1"/>
            <p:nvPr/>
          </p:nvSpPr>
          <p:spPr>
            <a:xfrm>
              <a:off x="4889018" y="4124980"/>
              <a:ext cx="86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3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259955" y="4124980"/>
              <a:ext cx="864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4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074563" y="4124980"/>
              <a:ext cx="86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1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463226" y="4114800"/>
              <a:ext cx="86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Stack 2</a:t>
              </a:r>
              <a:endParaRPr lang="en-US" sz="1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118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465285" y="2133601"/>
            <a:ext cx="1371600" cy="25908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6207777" y="1777424"/>
            <a:ext cx="13360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Focal Plane </a:t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Trajectory</a:t>
            </a:r>
            <a:endParaRPr lang="en-US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676400" y="5429071"/>
            <a:ext cx="4953000" cy="120032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Space-Time Refocusing: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Compute space-time in-focus image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Compute space-time index map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[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Zhou et al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.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‘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12]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3886200" y="4876800"/>
            <a:ext cx="533400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7717836"/>
      </p:ext>
    </p:extLst>
  </p:cSld>
  <p:clrMapOvr>
    <a:masterClrMapping/>
  </p:clrMapOvr>
  <p:transition xmlns:p14="http://schemas.microsoft.com/office/powerpoint/2010/main" spd="med" advTm="5303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111" grpId="0" build="p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101600" y="0"/>
            <a:ext cx="8890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Long Distance Space-Time Refocusing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119" y="6168765"/>
            <a:ext cx="48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altLang="zh-CN" dirty="0" smtClean="0">
                <a:solidFill>
                  <a:srgbClr val="FFCC00"/>
                </a:solidFill>
                <a:ea typeface="SimSun" charset="0"/>
                <a:cs typeface="SimSun" charset="0"/>
                <a:hlinkClick r:id="rId3"/>
              </a:rPr>
              <a:t>https</a:t>
            </a:r>
            <a:r>
              <a:rPr lang="en-US" altLang="zh-CN" dirty="0">
                <a:solidFill>
                  <a:srgbClr val="FFCC00"/>
                </a:solidFill>
                <a:ea typeface="SimSun" charset="0"/>
                <a:cs typeface="SimSun" charset="0"/>
                <a:hlinkClick r:id="rId3"/>
              </a:rPr>
              <a:t>://www.cs.columbia.edu/~dmiau/tunable/</a:t>
            </a:r>
            <a:endParaRPr lang="en-US" altLang="zh-CN" dirty="0">
              <a:solidFill>
                <a:srgbClr val="FFCC00"/>
              </a:solidFill>
              <a:ea typeface="SimSun" charset="0"/>
              <a:cs typeface="SimSun" charset="0"/>
            </a:endParaRPr>
          </a:p>
        </p:txBody>
      </p:sp>
      <p:pic>
        <p:nvPicPr>
          <p:cNvPr id="1026" name="Picture 2" descr="C:\Users\dmiau\Desktop\ScreenHunter_01 Sep. 05 10.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7446" y="1072068"/>
            <a:ext cx="4597681" cy="504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215907"/>
      </p:ext>
    </p:extLst>
  </p:cSld>
  <p:clrMapOvr>
    <a:masterClrMapping/>
  </p:clrMapOvr>
  <p:transition xmlns:p14="http://schemas.microsoft.com/office/powerpoint/2010/main" spd="med" advTm="7583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457200" y="120320"/>
            <a:ext cx="8153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Summary</a:t>
            </a:r>
            <a:endParaRPr lang="en-US" altLang="zh-CN" sz="3200" dirty="0">
              <a:solidFill>
                <a:srgbClr val="FFCC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755738"/>
              </p:ext>
            </p:extLst>
          </p:nvPr>
        </p:nvGraphicFramePr>
        <p:xfrm>
          <a:off x="1219200" y="2097329"/>
          <a:ext cx="7315200" cy="37685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400"/>
                <a:gridCol w="2286000"/>
                <a:gridCol w="2971800"/>
              </a:tblGrid>
              <a:tr h="1599740">
                <a:tc>
                  <a:txBody>
                    <a:bodyPr/>
                    <a:lstStyle/>
                    <a:p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800" b="0" dirty="0" smtClean="0">
                          <a:solidFill>
                            <a:schemeClr val="bg1"/>
                          </a:solidFill>
                        </a:rPr>
                      </a:br>
                      <a:endParaRPr lang="en-US" sz="18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687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91868" y="1030069"/>
            <a:ext cx="8647332" cy="5370731"/>
            <a:chOff x="191868" y="1030069"/>
            <a:chExt cx="8647332" cy="5370731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371600" y="1858820"/>
              <a:ext cx="6858000" cy="0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990600" y="2157471"/>
              <a:ext cx="0" cy="3786129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7620000" y="1030069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Scene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distance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71600" y="1106269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Microscopic</a:t>
              </a:r>
            </a:p>
            <a:p>
              <a:r>
                <a:rPr lang="en-US" dirty="0" smtClean="0">
                  <a:solidFill>
                    <a:srgbClr val="FF6600"/>
                  </a:solidFill>
                </a:rPr>
                <a:t>10’s~100’s </a:t>
              </a:r>
              <a:r>
                <a:rPr lang="en-US" dirty="0" err="1" smtClean="0">
                  <a:solidFill>
                    <a:srgbClr val="FF6600"/>
                  </a:solidFill>
                </a:rPr>
                <a:t>μm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05200" y="1106269"/>
              <a:ext cx="2209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Daily photography</a:t>
              </a:r>
            </a:p>
            <a:p>
              <a:r>
                <a:rPr lang="en-US" dirty="0" smtClean="0">
                  <a:solidFill>
                    <a:srgbClr val="FF6600"/>
                  </a:solidFill>
                </a:rPr>
                <a:t>10’s~100’s cm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67400" y="1106269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Telephoto</a:t>
              </a:r>
            </a:p>
            <a:p>
              <a:r>
                <a:rPr lang="en-US" dirty="0" smtClean="0">
                  <a:solidFill>
                    <a:srgbClr val="FF6600"/>
                  </a:solidFill>
                </a:rPr>
                <a:t>10’s~100’s m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95934" y="5658534"/>
              <a:ext cx="838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Scene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type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330272" y="2717729"/>
              <a:ext cx="775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Static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161963" y="4421705"/>
              <a:ext cx="1135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Dynamic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49220" y="6248400"/>
            <a:ext cx="3962400" cy="369332"/>
            <a:chOff x="1249220" y="6248400"/>
            <a:chExt cx="3962400" cy="369332"/>
          </a:xfrm>
        </p:grpSpPr>
        <p:sp>
          <p:nvSpPr>
            <p:cNvPr id="21" name="TextBox 20"/>
            <p:cNvSpPr txBox="1"/>
            <p:nvPr/>
          </p:nvSpPr>
          <p:spPr>
            <a:xfrm>
              <a:off x="1579425" y="6248400"/>
              <a:ext cx="3632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Previous work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249220" y="6306125"/>
              <a:ext cx="304800" cy="304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D2DB9"/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5609493" y="3733800"/>
            <a:ext cx="2924907" cy="21209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06844" y="3795252"/>
            <a:ext cx="32840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Camera: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Telephoto Focal Sweep Video Camera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Applications: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EDOF </a:t>
            </a:r>
            <a:r>
              <a:rPr lang="en-US" dirty="0" smtClean="0">
                <a:solidFill>
                  <a:schemeClr val="bg1"/>
                </a:solidFill>
              </a:rPr>
              <a:t>Video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Periodic Focal </a:t>
            </a:r>
            <a:r>
              <a:rPr lang="en-US" dirty="0" smtClean="0">
                <a:solidFill>
                  <a:schemeClr val="bg1"/>
                </a:solidFill>
              </a:rPr>
              <a:t>Stack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Space-Time Refocusing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638800" y="6260068"/>
            <a:ext cx="1600200" cy="369332"/>
            <a:chOff x="1249220" y="6248400"/>
            <a:chExt cx="1600200" cy="369332"/>
          </a:xfrm>
        </p:grpSpPr>
        <p:sp>
          <p:nvSpPr>
            <p:cNvPr id="27" name="TextBox 26"/>
            <p:cNvSpPr txBox="1"/>
            <p:nvPr/>
          </p:nvSpPr>
          <p:spPr>
            <a:xfrm>
              <a:off x="1579425" y="6248400"/>
              <a:ext cx="1269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This work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249220" y="6306125"/>
              <a:ext cx="304800" cy="3048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D2DB9"/>
                </a:solidFill>
              </a:endParaRPr>
            </a:p>
          </p:txBody>
        </p:sp>
      </p:grpSp>
      <p:sp>
        <p:nvSpPr>
          <p:cNvPr id="23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47185" y="1993100"/>
            <a:ext cx="7470281" cy="3950500"/>
          </a:xfrm>
          <a:prstGeom prst="rect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3489947"/>
      </p:ext>
    </p:extLst>
  </p:cSld>
  <p:clrMapOvr>
    <a:masterClrMapping/>
  </p:clrMapOvr>
  <p:transition xmlns:p14="http://schemas.microsoft.com/office/powerpoint/2010/main" spd="med" advTm="4174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5" grpId="0"/>
      <p:bldP spid="24" grpId="0" animBg="1"/>
      <p:bldP spid="24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485035"/>
      </p:ext>
    </p:extLst>
  </p:cSld>
  <p:clrMapOvr>
    <a:masterClrMapping/>
  </p:clrMapOvr>
  <p:transition xmlns:p14="http://schemas.microsoft.com/office/powerpoint/2010/main" spd="med" advTm="2752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1752600" y="5345668"/>
            <a:ext cx="1447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Photograph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120320"/>
            <a:ext cx="8153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Conventional vs. Focal Sweep Photography</a:t>
            </a:r>
            <a:endParaRPr lang="en-US" altLang="zh-CN" sz="2800" dirty="0">
              <a:solidFill>
                <a:srgbClr val="FFCC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762000" y="1143000"/>
            <a:ext cx="32829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400" dirty="0" smtClean="0">
                <a:solidFill>
                  <a:srgbClr val="FFCC00"/>
                </a:solidFill>
                <a:ea typeface="SimSun" charset="0"/>
                <a:cs typeface="SimSun" charset="0"/>
              </a:rPr>
              <a:t>Conventional</a:t>
            </a:r>
            <a:endParaRPr lang="en-US" altLang="zh-CN" sz="2400" dirty="0">
              <a:solidFill>
                <a:srgbClr val="FFCC00"/>
              </a:solidFill>
              <a:ea typeface="SimSun" charset="0"/>
              <a:cs typeface="SimSun" charset="0"/>
            </a:endParaRPr>
          </a:p>
        </p:txBody>
      </p:sp>
      <p:pic>
        <p:nvPicPr>
          <p:cNvPr id="77" name="Picture 76" descr="fram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67" y="1983533"/>
            <a:ext cx="4254500" cy="3352800"/>
          </a:xfrm>
          <a:prstGeom prst="rect">
            <a:avLst/>
          </a:prstGeom>
          <a:ln w="38100" cmpd="sng">
            <a:noFill/>
          </a:ln>
        </p:spPr>
      </p:pic>
      <p:pic>
        <p:nvPicPr>
          <p:cNvPr id="8" name="Picture 7" descr="deblurred_psf26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834" y="1981200"/>
            <a:ext cx="4254500" cy="3352800"/>
          </a:xfrm>
          <a:prstGeom prst="rect">
            <a:avLst/>
          </a:prstGeom>
          <a:ln w="38100" cmpd="sng">
            <a:noFill/>
          </a:ln>
        </p:spPr>
      </p:pic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5029200" y="1143000"/>
            <a:ext cx="32829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400" dirty="0" smtClean="0">
                <a:solidFill>
                  <a:srgbClr val="FFCC00"/>
                </a:solidFill>
                <a:ea typeface="SimSun" charset="0"/>
                <a:cs typeface="SimSun" charset="0"/>
              </a:rPr>
              <a:t>Focal Sweep</a:t>
            </a:r>
            <a:endParaRPr lang="en-US" altLang="zh-CN" sz="2400" dirty="0">
              <a:solidFill>
                <a:srgbClr val="FFCC00"/>
              </a:solidFill>
              <a:ea typeface="SimSun" charset="0"/>
              <a:cs typeface="SimSun" charset="0"/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5715000" y="5345668"/>
            <a:ext cx="2895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EDOF image (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deblurred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)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295400" y="2133600"/>
            <a:ext cx="5715000" cy="990600"/>
            <a:chOff x="1295400" y="1752600"/>
            <a:chExt cx="5715000" cy="990600"/>
          </a:xfrm>
        </p:grpSpPr>
        <p:sp>
          <p:nvSpPr>
            <p:cNvPr id="43" name="Rectangle 42"/>
            <p:cNvSpPr/>
            <p:nvPr/>
          </p:nvSpPr>
          <p:spPr>
            <a:xfrm>
              <a:off x="1295400" y="1752600"/>
              <a:ext cx="990600" cy="9906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19800" y="1752600"/>
              <a:ext cx="990600" cy="9906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152400" y="1219200"/>
            <a:ext cx="4379080" cy="5257800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674718" y="1981200"/>
            <a:ext cx="4254500" cy="3352800"/>
            <a:chOff x="4674718" y="1600200"/>
            <a:chExt cx="4254500" cy="3352800"/>
          </a:xfrm>
        </p:grpSpPr>
        <p:sp>
          <p:nvSpPr>
            <p:cNvPr id="9" name="Rectangle 8"/>
            <p:cNvSpPr/>
            <p:nvPr/>
          </p:nvSpPr>
          <p:spPr>
            <a:xfrm>
              <a:off x="4674718" y="1600200"/>
              <a:ext cx="4254500" cy="3352800"/>
            </a:xfrm>
            <a:prstGeom prst="rect">
              <a:avLst/>
            </a:prstGeom>
            <a:solidFill>
              <a:schemeClr val="tx1">
                <a:alpha val="7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6629400" y="3212068"/>
              <a:ext cx="9144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  <a:ea typeface="Arial Unicode MS" pitchFamily="34" charset="-128"/>
                  <a:cs typeface="Arial Unicode MS" pitchFamily="34" charset="-128"/>
                </a:rPr>
                <a:t>Static</a:t>
              </a:r>
              <a:endParaRPr lang="en-US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" name="Text Box 18"/>
            <p:cNvSpPr txBox="1">
              <a:spLocks noChangeArrowheads="1"/>
            </p:cNvSpPr>
            <p:nvPr/>
          </p:nvSpPr>
          <p:spPr bwMode="auto">
            <a:xfrm>
              <a:off x="6019800" y="2057400"/>
              <a:ext cx="11430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  <a:ea typeface="Arial Unicode MS" pitchFamily="34" charset="-128"/>
                  <a:cs typeface="Arial Unicode MS" pitchFamily="34" charset="-128"/>
                </a:rPr>
                <a:t>Dynamic</a:t>
              </a:r>
              <a:endParaRPr lang="en-US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" name="Multiply 2"/>
            <p:cNvSpPr/>
            <p:nvPr/>
          </p:nvSpPr>
          <p:spPr>
            <a:xfrm>
              <a:off x="5562600" y="1981200"/>
              <a:ext cx="533400" cy="533400"/>
            </a:xfrm>
            <a:prstGeom prst="mathMultiply">
              <a:avLst>
                <a:gd name="adj1" fmla="val 1266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Donut 3"/>
            <p:cNvSpPr>
              <a:spLocks noChangeAspect="1"/>
            </p:cNvSpPr>
            <p:nvPr/>
          </p:nvSpPr>
          <p:spPr>
            <a:xfrm>
              <a:off x="6172200" y="3200400"/>
              <a:ext cx="381000" cy="381000"/>
            </a:xfrm>
            <a:prstGeom prst="donut">
              <a:avLst>
                <a:gd name="adj" fmla="val 16813"/>
              </a:avLst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8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5410200" y="4278868"/>
            <a:ext cx="2971800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Restricted to static scenes!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2736512"/>
      </p:ext>
    </p:extLst>
  </p:cSld>
  <p:clrMapOvr>
    <a:masterClrMapping/>
  </p:clrMapOvr>
  <p:transition xmlns:p14="http://schemas.microsoft.com/office/powerpoint/2010/main" spd="med" advTm="1571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457200" y="120320"/>
            <a:ext cx="8153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Focal Sweep Research </a:t>
            </a:r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Space</a:t>
            </a:r>
            <a:endParaRPr lang="en-US" altLang="zh-CN" sz="2800" dirty="0">
              <a:solidFill>
                <a:srgbClr val="FFCC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452685"/>
              </p:ext>
            </p:extLst>
          </p:nvPr>
        </p:nvGraphicFramePr>
        <p:xfrm>
          <a:off x="1219200" y="2097329"/>
          <a:ext cx="7315200" cy="39061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400"/>
                <a:gridCol w="2286000"/>
                <a:gridCol w="2971800"/>
              </a:tblGrid>
              <a:tr h="1599740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</a:rPr>
                        <a:t>Hausler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  <a:t> ‘72]</a:t>
                      </a:r>
                      <a:b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</a:b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</a:rPr>
                        <a:t>Nagahara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 et al. ‘08]</a:t>
                      </a:r>
                      <a:br>
                        <a:rPr lang="en-US" sz="1800" b="0" dirty="0" smtClean="0">
                          <a:solidFill>
                            <a:schemeClr val="bg1"/>
                          </a:solidFill>
                        </a:rPr>
                      </a:br>
                      <a:endParaRPr lang="en-US" sz="18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</a:rPr>
                        <a:t>Hasinoff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b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  <a:t>and </a:t>
                      </a:r>
                      <a:r>
                        <a:rPr lang="en-US" sz="1800" b="0" baseline="0" dirty="0" err="1" smtClean="0">
                          <a:solidFill>
                            <a:schemeClr val="bg1"/>
                          </a:solidFill>
                        </a:rPr>
                        <a:t>Kutulakos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800" b="0" baseline="0" dirty="0" smtClean="0">
                          <a:solidFill>
                            <a:schemeClr val="bg1"/>
                          </a:solidFill>
                        </a:rPr>
                        <a:t>’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  <a:t>09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br>
                        <a:rPr lang="en-US" sz="1800" b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800" b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[Zhao and </a:t>
                      </a:r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</a:rPr>
                        <a:t>Qu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 ‘12]</a:t>
                      </a: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687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71600" y="11062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Microscopic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10’s~100’s </a:t>
            </a:r>
            <a:r>
              <a:rPr lang="en-US" dirty="0" err="1" smtClean="0">
                <a:solidFill>
                  <a:srgbClr val="FF6600"/>
                </a:solidFill>
              </a:rPr>
              <a:t>μm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1106269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Daily photography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10’s~100’s cm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7400" y="11062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Telephoto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10’s~100’s m</a:t>
            </a:r>
            <a:endParaRPr lang="en-US" dirty="0">
              <a:solidFill>
                <a:srgbClr val="FF66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1868" y="1030069"/>
            <a:ext cx="8647332" cy="5370731"/>
            <a:chOff x="191868" y="1030069"/>
            <a:chExt cx="8647332" cy="5370731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371600" y="1858820"/>
              <a:ext cx="6858000" cy="0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990600" y="2157471"/>
              <a:ext cx="0" cy="3786129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7620000" y="1030069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Scene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distance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95934" y="5658534"/>
              <a:ext cx="838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Scene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type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 rot="16200000">
            <a:off x="330272" y="2717729"/>
            <a:ext cx="77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Static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161963" y="4421705"/>
            <a:ext cx="1135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Dynamic</a:t>
            </a:r>
            <a:endParaRPr lang="en-US" dirty="0">
              <a:solidFill>
                <a:srgbClr val="FF66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49220" y="6248400"/>
            <a:ext cx="3962400" cy="369332"/>
            <a:chOff x="1249220" y="6248400"/>
            <a:chExt cx="3962400" cy="369332"/>
          </a:xfrm>
        </p:grpSpPr>
        <p:sp>
          <p:nvSpPr>
            <p:cNvPr id="21" name="TextBox 20"/>
            <p:cNvSpPr txBox="1"/>
            <p:nvPr/>
          </p:nvSpPr>
          <p:spPr>
            <a:xfrm>
              <a:off x="1579425" y="6248400"/>
              <a:ext cx="3632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Previous work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249220" y="6306125"/>
              <a:ext cx="304800" cy="304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D2DB9"/>
                </a:solidFill>
              </a:endParaRPr>
            </a:p>
          </p:txBody>
        </p:sp>
      </p:grpSp>
      <p:sp>
        <p:nvSpPr>
          <p:cNvPr id="27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9714736"/>
      </p:ext>
    </p:extLst>
  </p:cSld>
  <p:clrMapOvr>
    <a:masterClrMapping/>
  </p:clrMapOvr>
  <p:transition xmlns:p14="http://schemas.microsoft.com/office/powerpoint/2010/main" spd="med" advTm="1324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457200" y="120320"/>
            <a:ext cx="8153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Focal Sweep Research </a:t>
            </a:r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Space</a:t>
            </a:r>
            <a:endParaRPr lang="en-US" altLang="zh-CN" sz="2800" dirty="0">
              <a:solidFill>
                <a:srgbClr val="FFCC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535893"/>
              </p:ext>
            </p:extLst>
          </p:nvPr>
        </p:nvGraphicFramePr>
        <p:xfrm>
          <a:off x="1219200" y="2097329"/>
          <a:ext cx="7315200" cy="39061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400"/>
                <a:gridCol w="2286000"/>
                <a:gridCol w="2971800"/>
              </a:tblGrid>
              <a:tr h="1599740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</a:rPr>
                        <a:t>Hausler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  <a:t> ‘72]</a:t>
                      </a:r>
                      <a:b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</a:b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</a:rPr>
                        <a:t>Nagahara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 et al. ‘08]</a:t>
                      </a:r>
                      <a:br>
                        <a:rPr lang="en-US" sz="1800" b="0" dirty="0" smtClean="0">
                          <a:solidFill>
                            <a:schemeClr val="bg1"/>
                          </a:solidFill>
                        </a:rPr>
                      </a:br>
                      <a:endParaRPr lang="en-US" sz="18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</a:rPr>
                        <a:t>Hasinoff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b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  <a:t>and </a:t>
                      </a:r>
                      <a:r>
                        <a:rPr lang="en-US" sz="1800" b="0" baseline="0" dirty="0" err="1" smtClean="0">
                          <a:solidFill>
                            <a:schemeClr val="bg1"/>
                          </a:solidFill>
                        </a:rPr>
                        <a:t>Kutulakos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800" b="0" baseline="0" dirty="0" smtClean="0">
                          <a:solidFill>
                            <a:schemeClr val="bg1"/>
                          </a:solidFill>
                        </a:rPr>
                        <a:t>’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  <a:t>09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br>
                        <a:rPr lang="en-US" sz="1800" b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800" b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[Zhao and </a:t>
                      </a:r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</a:rPr>
                        <a:t>Qu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 ‘12]</a:t>
                      </a: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687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[Liu and </a:t>
                      </a:r>
                      <a:r>
                        <a:rPr lang="en-US" sz="1800" baseline="0" dirty="0" err="1" smtClean="0">
                          <a:solidFill>
                            <a:schemeClr val="bg1"/>
                          </a:solidFill>
                        </a:rPr>
                        <a:t>Hua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800" baseline="0" dirty="0" smtClean="0">
                          <a:solidFill>
                            <a:schemeClr val="bg1"/>
                          </a:solidFill>
                        </a:rPr>
                        <a:t>’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11]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</a:rPr>
                        <a:t>Nagahara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 et al.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‘08] </a:t>
                      </a:r>
                      <a:br>
                        <a:rPr lang="en-US" sz="1800" dirty="0" smtClean="0">
                          <a:solidFill>
                            <a:schemeClr val="bg1"/>
                          </a:solidFill>
                        </a:rPr>
                      </a:b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</a:rPr>
                        <a:t>Shroff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 et al. ‘12] </a:t>
                      </a:r>
                      <a:br>
                        <a:rPr lang="en-US" sz="1800" dirty="0" smtClean="0">
                          <a:solidFill>
                            <a:schemeClr val="bg1"/>
                          </a:solidFill>
                        </a:rPr>
                      </a:b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71600" y="11062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Microscopic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10’s~100’s </a:t>
            </a:r>
            <a:r>
              <a:rPr lang="en-US" dirty="0" err="1" smtClean="0">
                <a:solidFill>
                  <a:srgbClr val="FF6600"/>
                </a:solidFill>
              </a:rPr>
              <a:t>μm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1106269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Daily photography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10’s~100’s cm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7400" y="11062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Telephoto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10’s~100’s m</a:t>
            </a:r>
            <a:endParaRPr lang="en-US" dirty="0">
              <a:solidFill>
                <a:srgbClr val="FF66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1868" y="1030069"/>
            <a:ext cx="8647332" cy="5370731"/>
            <a:chOff x="191868" y="1030069"/>
            <a:chExt cx="8647332" cy="5370731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371600" y="1858820"/>
              <a:ext cx="6858000" cy="0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990600" y="2157471"/>
              <a:ext cx="0" cy="3786129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7620000" y="1030069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Scene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distance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95934" y="5658534"/>
              <a:ext cx="838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Scene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type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 rot="16200000">
            <a:off x="330272" y="2717729"/>
            <a:ext cx="77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Static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161963" y="4421705"/>
            <a:ext cx="1135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Dynamic</a:t>
            </a:r>
            <a:endParaRPr lang="en-US" dirty="0">
              <a:solidFill>
                <a:srgbClr val="FF66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19200" y="4114800"/>
            <a:ext cx="4408055" cy="1800999"/>
            <a:chOff x="1219200" y="4114800"/>
            <a:chExt cx="4408055" cy="1800999"/>
          </a:xfrm>
        </p:grpSpPr>
        <p:sp>
          <p:nvSpPr>
            <p:cNvPr id="17" name="TextBox 16"/>
            <p:cNvSpPr txBox="1"/>
            <p:nvPr/>
          </p:nvSpPr>
          <p:spPr>
            <a:xfrm>
              <a:off x="1219200" y="4154269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68E2F"/>
                  </a:solidFill>
                </a:rPr>
                <a:t>* 15fps video of a static scene</a:t>
              </a:r>
              <a:endParaRPr lang="en-US" dirty="0">
                <a:solidFill>
                  <a:srgbClr val="F68E2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76600" y="4114800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68E2F"/>
                  </a:solidFill>
                </a:rPr>
                <a:t>* 1.5fps video</a:t>
              </a:r>
              <a:endParaRPr lang="en-US" dirty="0">
                <a:solidFill>
                  <a:srgbClr val="F68E2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65055" y="4992469"/>
              <a:ext cx="2362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68E2F"/>
                  </a:solidFill>
                </a:rPr>
                <a:t>* 30fps video, require motion and depth estimations</a:t>
              </a:r>
              <a:endParaRPr lang="en-US" dirty="0">
                <a:solidFill>
                  <a:srgbClr val="F68E2F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49220" y="6248400"/>
            <a:ext cx="3962400" cy="369332"/>
            <a:chOff x="1249220" y="6248400"/>
            <a:chExt cx="3962400" cy="369332"/>
          </a:xfrm>
        </p:grpSpPr>
        <p:sp>
          <p:nvSpPr>
            <p:cNvPr id="21" name="TextBox 20"/>
            <p:cNvSpPr txBox="1"/>
            <p:nvPr/>
          </p:nvSpPr>
          <p:spPr>
            <a:xfrm>
              <a:off x="1579425" y="6248400"/>
              <a:ext cx="3632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Previous work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249220" y="6306125"/>
              <a:ext cx="304800" cy="304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D2DB9"/>
                </a:solidFill>
              </a:endParaRPr>
            </a:p>
          </p:txBody>
        </p:sp>
      </p:grpSp>
      <p:sp>
        <p:nvSpPr>
          <p:cNvPr id="27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606061" y="3874965"/>
            <a:ext cx="2318739" cy="2120900"/>
            <a:chOff x="5606061" y="3887355"/>
            <a:chExt cx="2318739" cy="2120900"/>
          </a:xfrm>
        </p:grpSpPr>
        <p:sp>
          <p:nvSpPr>
            <p:cNvPr id="26" name="Rectangle 25"/>
            <p:cNvSpPr/>
            <p:nvPr/>
          </p:nvSpPr>
          <p:spPr>
            <a:xfrm>
              <a:off x="5606061" y="3887355"/>
              <a:ext cx="2318739" cy="21209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43036" y="4736068"/>
              <a:ext cx="1324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This paper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85428046"/>
      </p:ext>
    </p:extLst>
  </p:cSld>
  <p:clrMapOvr>
    <a:masterClrMapping/>
  </p:clrMapOvr>
  <p:transition xmlns:p14="http://schemas.microsoft.com/office/powerpoint/2010/main" spd="med" advTm="2379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FOGVZPPGFOVKJR.2011101323413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116806"/>
            <a:ext cx="7366000" cy="4902994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57200" y="120320"/>
            <a:ext cx="8153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28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Why Telephoto Focal Sweep Videography?</a:t>
            </a:r>
            <a:endParaRPr lang="en-US" altLang="zh-CN" sz="2800" dirty="0">
              <a:solidFill>
                <a:srgbClr val="FFCC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372847" y="596669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</a:rPr>
              <a:t>Mike McLaughlin</a:t>
            </a:r>
            <a:br>
              <a:rPr lang="en-US" sz="1400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</a:rPr>
              <a:t>Columbia University Athletics</a:t>
            </a:r>
            <a:endParaRPr lang="en-US" sz="14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6" descr="42483847-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625110"/>
            <a:ext cx="1981200" cy="1587437"/>
          </a:xfrm>
          <a:prstGeom prst="rect">
            <a:avLst/>
          </a:prstGeom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57200" y="6182133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</a:rPr>
              <a:t>Randall </a:t>
            </a:r>
            <a:r>
              <a:rPr lang="en-US" sz="1400" dirty="0" err="1" smtClean="0">
                <a:solidFill>
                  <a:srgbClr val="FF0000"/>
                </a:solidFill>
                <a:latin typeface="Verdana" pitchFamily="34" charset="0"/>
              </a:rPr>
              <a:t>McAdory</a:t>
            </a:r>
            <a:endParaRPr lang="en-US" sz="1400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897975"/>
      </p:ext>
    </p:extLst>
  </p:cSld>
  <p:clrMapOvr>
    <a:masterClrMapping/>
  </p:clrMapOvr>
  <p:transition xmlns:p14="http://schemas.microsoft.com/office/powerpoint/2010/main" spd="med" advTm="4974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17"/>
          <p:cNvSpPr txBox="1">
            <a:spLocks noChangeArrowheads="1"/>
          </p:cNvSpPr>
          <p:nvPr/>
        </p:nvSpPr>
        <p:spPr bwMode="auto">
          <a:xfrm>
            <a:off x="3390900" y="1143000"/>
            <a:ext cx="1714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Focal Plane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282" name="Rectangle 2"/>
          <p:cNvSpPr>
            <a:spLocks noChangeArrowheads="1"/>
          </p:cNvSpPr>
          <p:nvPr/>
        </p:nvSpPr>
        <p:spPr bwMode="auto">
          <a:xfrm>
            <a:off x="685800" y="17145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28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Sensor Travel vs. Focal Length</a:t>
            </a:r>
            <a:endParaRPr lang="en-US" sz="2800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8" name="Line 4"/>
          <p:cNvSpPr>
            <a:spLocks noChangeShapeType="1"/>
          </p:cNvSpPr>
          <p:nvPr/>
        </p:nvSpPr>
        <p:spPr bwMode="auto">
          <a:xfrm flipH="1">
            <a:off x="3948113" y="1601787"/>
            <a:ext cx="12700" cy="1562100"/>
          </a:xfrm>
          <a:prstGeom prst="line">
            <a:avLst/>
          </a:prstGeom>
          <a:noFill/>
          <a:ln w="28575">
            <a:solidFill>
              <a:srgbClr val="FFFF99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" name="Group 5"/>
          <p:cNvGrpSpPr>
            <a:grpSpLocks/>
          </p:cNvGrpSpPr>
          <p:nvPr/>
        </p:nvGrpSpPr>
        <p:grpSpPr bwMode="auto">
          <a:xfrm flipH="1">
            <a:off x="2927350" y="1673225"/>
            <a:ext cx="176213" cy="1427162"/>
            <a:chOff x="1862" y="1212"/>
            <a:chExt cx="346" cy="1502"/>
          </a:xfrm>
        </p:grpSpPr>
        <p:sp>
          <p:nvSpPr>
            <p:cNvPr id="47" name="Arc 6"/>
            <p:cNvSpPr>
              <a:spLocks/>
            </p:cNvSpPr>
            <p:nvPr/>
          </p:nvSpPr>
          <p:spPr bwMode="auto">
            <a:xfrm flipH="1" flipV="1">
              <a:off x="1862" y="1959"/>
              <a:ext cx="181" cy="755"/>
            </a:xfrm>
            <a:custGeom>
              <a:avLst/>
              <a:gdLst>
                <a:gd name="T0" fmla="*/ 0 w 21600"/>
                <a:gd name="T1" fmla="*/ 0 h 21600"/>
                <a:gd name="T2" fmla="*/ 180 w 21600"/>
                <a:gd name="T3" fmla="*/ 756 h 21600"/>
                <a:gd name="T4" fmla="*/ 0 w 21600"/>
                <a:gd name="T5" fmla="*/ 7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Arc 7"/>
            <p:cNvSpPr>
              <a:spLocks/>
            </p:cNvSpPr>
            <p:nvPr/>
          </p:nvSpPr>
          <p:spPr bwMode="auto">
            <a:xfrm flipV="1">
              <a:off x="2027" y="1959"/>
              <a:ext cx="181" cy="755"/>
            </a:xfrm>
            <a:custGeom>
              <a:avLst/>
              <a:gdLst>
                <a:gd name="T0" fmla="*/ 0 w 21600"/>
                <a:gd name="T1" fmla="*/ 0 h 21600"/>
                <a:gd name="T2" fmla="*/ 180 w 21600"/>
                <a:gd name="T3" fmla="*/ 756 h 21600"/>
                <a:gd name="T4" fmla="*/ 0 w 21600"/>
                <a:gd name="T5" fmla="*/ 7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Arc 8"/>
            <p:cNvSpPr>
              <a:spLocks/>
            </p:cNvSpPr>
            <p:nvPr/>
          </p:nvSpPr>
          <p:spPr bwMode="auto">
            <a:xfrm flipH="1">
              <a:off x="1862" y="1212"/>
              <a:ext cx="181" cy="755"/>
            </a:xfrm>
            <a:custGeom>
              <a:avLst/>
              <a:gdLst>
                <a:gd name="T0" fmla="*/ 0 w 21600"/>
                <a:gd name="T1" fmla="*/ 0 h 21600"/>
                <a:gd name="T2" fmla="*/ 180 w 21600"/>
                <a:gd name="T3" fmla="*/ 756 h 21600"/>
                <a:gd name="T4" fmla="*/ 0 w 21600"/>
                <a:gd name="T5" fmla="*/ 7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Arc 9"/>
            <p:cNvSpPr>
              <a:spLocks/>
            </p:cNvSpPr>
            <p:nvPr/>
          </p:nvSpPr>
          <p:spPr bwMode="auto">
            <a:xfrm>
              <a:off x="2027" y="1212"/>
              <a:ext cx="181" cy="755"/>
            </a:xfrm>
            <a:custGeom>
              <a:avLst/>
              <a:gdLst>
                <a:gd name="T0" fmla="*/ 0 w 21600"/>
                <a:gd name="T1" fmla="*/ 0 h 21600"/>
                <a:gd name="T2" fmla="*/ 180 w 21600"/>
                <a:gd name="T3" fmla="*/ 756 h 21600"/>
                <a:gd name="T4" fmla="*/ 0 w 21600"/>
                <a:gd name="T5" fmla="*/ 7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1" name="Line 10"/>
          <p:cNvSpPr>
            <a:spLocks noChangeShapeType="1"/>
          </p:cNvSpPr>
          <p:nvPr/>
        </p:nvSpPr>
        <p:spPr bwMode="auto">
          <a:xfrm>
            <a:off x="1296988" y="1643062"/>
            <a:ext cx="0" cy="1473200"/>
          </a:xfrm>
          <a:prstGeom prst="line">
            <a:avLst/>
          </a:prstGeom>
          <a:noFill/>
          <a:ln w="28575">
            <a:solidFill>
              <a:schemeClr val="bg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2" name="Group 12"/>
          <p:cNvGrpSpPr>
            <a:grpSpLocks/>
          </p:cNvGrpSpPr>
          <p:nvPr/>
        </p:nvGrpSpPr>
        <p:grpSpPr bwMode="auto">
          <a:xfrm>
            <a:off x="2833688" y="1655761"/>
            <a:ext cx="3175" cy="1466850"/>
            <a:chOff x="1880" y="1800"/>
            <a:chExt cx="2" cy="924"/>
          </a:xfrm>
        </p:grpSpPr>
        <p:sp>
          <p:nvSpPr>
            <p:cNvPr id="53" name="Line 14"/>
            <p:cNvSpPr>
              <a:spLocks noChangeShapeType="1"/>
            </p:cNvSpPr>
            <p:nvPr/>
          </p:nvSpPr>
          <p:spPr bwMode="auto">
            <a:xfrm>
              <a:off x="1882" y="1800"/>
              <a:ext cx="0" cy="24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15"/>
            <p:cNvSpPr>
              <a:spLocks noChangeShapeType="1"/>
            </p:cNvSpPr>
            <p:nvPr/>
          </p:nvSpPr>
          <p:spPr bwMode="auto">
            <a:xfrm>
              <a:off x="1880" y="2478"/>
              <a:ext cx="0" cy="24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" name="Text Box 17"/>
          <p:cNvSpPr txBox="1">
            <a:spLocks noChangeArrowheads="1"/>
          </p:cNvSpPr>
          <p:nvPr/>
        </p:nvSpPr>
        <p:spPr bwMode="auto">
          <a:xfrm>
            <a:off x="2643188" y="1143000"/>
            <a:ext cx="723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Lens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877888" y="1143000"/>
            <a:ext cx="9509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Sensor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7" name="Line 28"/>
          <p:cNvSpPr>
            <a:spLocks noChangeShapeType="1"/>
          </p:cNvSpPr>
          <p:nvPr/>
        </p:nvSpPr>
        <p:spPr bwMode="auto">
          <a:xfrm flipH="1">
            <a:off x="1519238" y="1652587"/>
            <a:ext cx="1587" cy="1460500"/>
          </a:xfrm>
          <a:prstGeom prst="line">
            <a:avLst/>
          </a:prstGeom>
          <a:noFill/>
          <a:ln w="28575">
            <a:solidFill>
              <a:schemeClr val="bg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" name="Line 29"/>
          <p:cNvSpPr>
            <a:spLocks noChangeShapeType="1"/>
          </p:cNvSpPr>
          <p:nvPr/>
        </p:nvSpPr>
        <p:spPr bwMode="auto">
          <a:xfrm>
            <a:off x="3949700" y="1601787"/>
            <a:ext cx="0" cy="1574800"/>
          </a:xfrm>
          <a:prstGeom prst="line">
            <a:avLst/>
          </a:prstGeom>
          <a:noFill/>
          <a:ln w="28575">
            <a:solidFill>
              <a:srgbClr val="FFFF99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57200" y="1219200"/>
            <a:ext cx="8458200" cy="2667000"/>
            <a:chOff x="457200" y="1089528"/>
            <a:chExt cx="8458200" cy="2667000"/>
          </a:xfrm>
        </p:grpSpPr>
        <p:sp>
          <p:nvSpPr>
            <p:cNvPr id="4" name="Rectangle 3"/>
            <p:cNvSpPr/>
            <p:nvPr/>
          </p:nvSpPr>
          <p:spPr>
            <a:xfrm>
              <a:off x="457200" y="1089528"/>
              <a:ext cx="8458200" cy="26670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1358989" y="1751263"/>
              <a:ext cx="1475116" cy="1337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3059129" y="1757580"/>
              <a:ext cx="903271" cy="0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2068529" y="1748135"/>
              <a:ext cx="4800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i</a:t>
              </a:r>
              <a:r>
                <a:rPr lang="en-US" sz="2400" baseline="-25000" dirty="0" smtClean="0">
                  <a:solidFill>
                    <a:schemeClr val="bg1"/>
                  </a:solidFill>
                </a:rPr>
                <a:t>1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52800" y="1757580"/>
              <a:ext cx="5984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o</a:t>
              </a:r>
              <a:r>
                <a:rPr lang="en-US" sz="2400" baseline="-25000" dirty="0" smtClean="0">
                  <a:solidFill>
                    <a:schemeClr val="bg1"/>
                  </a:solidFill>
                </a:rPr>
                <a:t>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1553025" y="2585820"/>
              <a:ext cx="1266375" cy="4980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3135329" y="2590800"/>
              <a:ext cx="4941871" cy="13368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097504" y="2586335"/>
              <a:ext cx="4800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i</a:t>
              </a:r>
              <a:r>
                <a:rPr lang="en-US" sz="2400" baseline="-25000" dirty="0">
                  <a:solidFill>
                    <a:schemeClr val="bg1"/>
                  </a:solidFill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267200" y="2514600"/>
              <a:ext cx="4800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o</a:t>
              </a:r>
              <a:r>
                <a:rPr lang="en-US" sz="2400" baseline="-25000" dirty="0" smtClean="0">
                  <a:solidFill>
                    <a:schemeClr val="bg1"/>
                  </a:solidFill>
                </a:rPr>
                <a:t>2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5138" y="1676400"/>
              <a:ext cx="2463800" cy="762000"/>
            </a:xfrm>
            <a:prstGeom prst="rect">
              <a:avLst/>
            </a:prstGeom>
            <a:ln w="38100" cmpd="sng">
              <a:solidFill>
                <a:srgbClr val="FF8000"/>
              </a:solidFill>
            </a:ln>
          </p:spPr>
        </p:pic>
        <p:pic>
          <p:nvPicPr>
            <p:cNvPr id="19" name="Picture 1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5138" y="2743200"/>
              <a:ext cx="2463800" cy="762000"/>
            </a:xfrm>
            <a:prstGeom prst="rect">
              <a:avLst/>
            </a:prstGeom>
            <a:ln w="38100" cmpd="sng">
              <a:solidFill>
                <a:srgbClr val="FF8000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5791200" y="1219200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Thin lens law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sp>
        <p:nvSpPr>
          <p:cNvPr id="62" name="Line 3"/>
          <p:cNvSpPr>
            <a:spLocks noChangeShapeType="1"/>
          </p:cNvSpPr>
          <p:nvPr/>
        </p:nvSpPr>
        <p:spPr bwMode="auto">
          <a:xfrm>
            <a:off x="611188" y="1025022"/>
            <a:ext cx="792162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25749" y="3657600"/>
            <a:ext cx="7251451" cy="2235200"/>
            <a:chOff x="825749" y="3657600"/>
            <a:chExt cx="7251451" cy="2235200"/>
          </a:xfrm>
        </p:grpSpPr>
        <p:pic>
          <p:nvPicPr>
            <p:cNvPr id="16" name="Picture 15" descr="sensor_travel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6000" y="3657600"/>
              <a:ext cx="3251200" cy="22352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825749" y="5142318"/>
              <a:ext cx="3505200" cy="583208"/>
            </a:xfrm>
            <a:prstGeom prst="rect">
              <a:avLst/>
            </a:prstGeom>
            <a:noFill/>
            <a:ln w="38100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227455" y="4435979"/>
            <a:ext cx="990600" cy="921111"/>
            <a:chOff x="7227455" y="4435979"/>
            <a:chExt cx="990600" cy="921111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7777020" y="5029200"/>
              <a:ext cx="0" cy="32789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 Box 18"/>
            <p:cNvSpPr txBox="1">
              <a:spLocks noChangeArrowheads="1"/>
            </p:cNvSpPr>
            <p:nvPr/>
          </p:nvSpPr>
          <p:spPr bwMode="auto">
            <a:xfrm>
              <a:off x="7227455" y="4435979"/>
              <a:ext cx="9906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ja-JP" dirty="0" smtClean="0">
                  <a:solidFill>
                    <a:schemeClr val="bg1">
                      <a:lumMod val="95000"/>
                    </a:schemeClr>
                  </a:solidFill>
                  <a:ea typeface="Arial Unicode MS" pitchFamily="34" charset="-128"/>
                  <a:cs typeface="Arial Unicode MS" pitchFamily="34" charset="-128"/>
                </a:rPr>
                <a:t>This</a:t>
              </a:r>
              <a:br>
                <a:rPr lang="en-US" altLang="ja-JP" dirty="0" smtClean="0">
                  <a:solidFill>
                    <a:schemeClr val="bg1">
                      <a:lumMod val="95000"/>
                    </a:schemeClr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en-US" altLang="ja-JP" dirty="0" smtClean="0">
                  <a:solidFill>
                    <a:schemeClr val="bg1">
                      <a:lumMod val="95000"/>
                    </a:schemeClr>
                  </a:solidFill>
                  <a:ea typeface="Arial Unicode MS" pitchFamily="34" charset="-128"/>
                  <a:cs typeface="Arial Unicode MS" pitchFamily="34" charset="-128"/>
                </a:rPr>
                <a:t> Work</a:t>
              </a:r>
              <a:endParaRPr lang="en-US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10200" y="4419600"/>
            <a:ext cx="1143000" cy="975142"/>
            <a:chOff x="5410200" y="4419600"/>
            <a:chExt cx="1143000" cy="975142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5499166" y="5029200"/>
              <a:ext cx="215834" cy="365542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 Box 18"/>
            <p:cNvSpPr txBox="1">
              <a:spLocks noChangeArrowheads="1"/>
            </p:cNvSpPr>
            <p:nvPr/>
          </p:nvSpPr>
          <p:spPr bwMode="auto">
            <a:xfrm>
              <a:off x="5410200" y="4419600"/>
              <a:ext cx="11430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ja-JP" dirty="0" smtClean="0">
                  <a:solidFill>
                    <a:schemeClr val="bg1">
                      <a:lumMod val="95000"/>
                    </a:schemeClr>
                  </a:solidFill>
                  <a:ea typeface="Arial Unicode MS" pitchFamily="34" charset="-128"/>
                  <a:cs typeface="Arial Unicode MS" pitchFamily="34" charset="-128"/>
                </a:rPr>
                <a:t>Previous Work</a:t>
              </a:r>
              <a:endParaRPr lang="en-US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85800" y="6091535"/>
            <a:ext cx="7924800" cy="40011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altLang="zh-CN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Telephoto Focal Sweep requires much larger sensor travel!</a:t>
            </a:r>
            <a:endParaRPr lang="en-US" altLang="zh-CN" sz="2000" dirty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85828" y="3390656"/>
            <a:ext cx="3633772" cy="2208931"/>
            <a:chOff x="785828" y="3390656"/>
            <a:chExt cx="3633772" cy="2208931"/>
          </a:xfrm>
        </p:grpSpPr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826" y="3811970"/>
              <a:ext cx="1828800" cy="330200"/>
            </a:xfrm>
            <a:prstGeom prst="rect">
              <a:avLst/>
            </a:prstGeom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3800" y="4209711"/>
              <a:ext cx="3225800" cy="787400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26" y="5231287"/>
              <a:ext cx="3263900" cy="3683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0" name="TextBox 59"/>
            <p:cNvSpPr txBox="1"/>
            <p:nvPr/>
          </p:nvSpPr>
          <p:spPr>
            <a:xfrm>
              <a:off x="785828" y="3390656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Sensor Travel Distance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24392514"/>
      </p:ext>
    </p:extLst>
  </p:cSld>
  <p:clrMapOvr>
    <a:masterClrMapping/>
  </p:clrMapOvr>
  <p:transition xmlns:p14="http://schemas.microsoft.com/office/powerpoint/2010/main" spd="med" advTm="7009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6659E-7 L 0.45278 1.6659E-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83 0.00046 L 8.33333E-7 2.22222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6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9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.8|5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1.5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4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2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4.5|6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4.8|7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|4.1|5.5|7.8|7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4.5|12|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6|2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5.8|6.4|5.5|4.4|1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12"/>
</p:tagLst>
</file>

<file path=ppt/theme/theme1.xml><?xml version="1.0" encoding="utf-8"?>
<a:theme xmlns:a="http://schemas.openxmlformats.org/drawingml/2006/main" name="ShreeTheme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23730</TotalTime>
  <Words>1618</Words>
  <Application>Microsoft Macintosh PowerPoint</Application>
  <PresentationFormat>On-screen Show (4:3)</PresentationFormat>
  <Paragraphs>524</Paragraphs>
  <Slides>46</Slides>
  <Notes>38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ShreeTheme</vt:lpstr>
      <vt:lpstr>Focal Sweep Videography  with  Deformable Optics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Extended Depth of 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 1:  EDOF Videos</vt:lpstr>
      <vt:lpstr>PowerPoint Presentation</vt:lpstr>
      <vt:lpstr>PowerPoint Presentation</vt:lpstr>
      <vt:lpstr>Application 2:  Periodic Focal Stacks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 3:  Space-Time Refocusing</vt:lpstr>
      <vt:lpstr>PowerPoint Presentation</vt:lpstr>
      <vt:lpstr>PowerPoint Presentation</vt:lpstr>
      <vt:lpstr>PowerPoint Presentation</vt:lpstr>
      <vt:lpstr>PowerPoint Presentation</vt:lpstr>
    </vt:vector>
  </TitlesOfParts>
  <Manager/>
  <Company>Columbia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Focal Sweep Videography</dc:title>
  <dc:subject/>
  <dc:creator>dmiau</dc:creator>
  <cp:keywords/>
  <dc:description/>
  <cp:lastModifiedBy>Daniel Miau</cp:lastModifiedBy>
  <cp:revision>1732</cp:revision>
  <dcterms:created xsi:type="dcterms:W3CDTF">2009-01-20T02:12:48Z</dcterms:created>
  <dcterms:modified xsi:type="dcterms:W3CDTF">2013-05-09T22:57:55Z</dcterms:modified>
  <cp:category/>
</cp:coreProperties>
</file>