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539" r:id="rId2"/>
    <p:sldId id="583" r:id="rId3"/>
    <p:sldId id="565" r:id="rId4"/>
    <p:sldId id="562" r:id="rId5"/>
    <p:sldId id="536" r:id="rId6"/>
    <p:sldId id="537" r:id="rId7"/>
    <p:sldId id="538" r:id="rId8"/>
    <p:sldId id="584" r:id="rId9"/>
    <p:sldId id="540" r:id="rId10"/>
    <p:sldId id="563" r:id="rId11"/>
    <p:sldId id="586" r:id="rId12"/>
    <p:sldId id="559" r:id="rId13"/>
    <p:sldId id="560" r:id="rId14"/>
    <p:sldId id="561" r:id="rId15"/>
    <p:sldId id="585" r:id="rId16"/>
    <p:sldId id="5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  <c:pt idx="11">
                  <c:v>0.33287108369807955</c:v>
                </c:pt>
                <c:pt idx="12">
                  <c:v>0.30119421191220214</c:v>
                </c:pt>
                <c:pt idx="13">
                  <c:v>0.27253179303401259</c:v>
                </c:pt>
                <c:pt idx="14">
                  <c:v>0.24659696394160649</c:v>
                </c:pt>
                <c:pt idx="15">
                  <c:v>0.22313016014842982</c:v>
                </c:pt>
                <c:pt idx="16">
                  <c:v>0.20189651799465538</c:v>
                </c:pt>
                <c:pt idx="17">
                  <c:v>0.18268352405273466</c:v>
                </c:pt>
                <c:pt idx="18">
                  <c:v>0.16529888822158653</c:v>
                </c:pt>
                <c:pt idx="19">
                  <c:v>0.14956861922263506</c:v>
                </c:pt>
                <c:pt idx="20">
                  <c:v>0.1353352832366127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7C-4519-9C7F-4EEC2C8A218A}"/>
            </c:ext>
          </c:extLst>
        </c:ser>
        <c:ser>
          <c:idx val="1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1</c:v>
                </c:pt>
                <c:pt idx="1">
                  <c:v>0.81873075307798171</c:v>
                </c:pt>
                <c:pt idx="2">
                  <c:v>0.67032004603563922</c:v>
                </c:pt>
                <c:pt idx="3">
                  <c:v>0.5488116360940265</c:v>
                </c:pt>
                <c:pt idx="4">
                  <c:v>0.44932896411722162</c:v>
                </c:pt>
                <c:pt idx="5">
                  <c:v>0.36787944117144233</c:v>
                </c:pt>
                <c:pt idx="6">
                  <c:v>0.30119421191220203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0.11080315836233388</c:v>
                </c:pt>
                <c:pt idx="12">
                  <c:v>9.0717953289412526E-2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4.9787068367863938E-2</c:v>
                </c:pt>
                <c:pt idx="16">
                  <c:v>4.0762203978366204E-2</c:v>
                </c:pt>
                <c:pt idx="17">
                  <c:v>3.3373269960326087E-2</c:v>
                </c:pt>
                <c:pt idx="18">
                  <c:v>2.7323722447292559E-2</c:v>
                </c:pt>
                <c:pt idx="19">
                  <c:v>2.2370771856165598E-2</c:v>
                </c:pt>
                <c:pt idx="20">
                  <c:v>1.8315638888734182E-2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C-4519-9C7F-4EEC2C8A2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281952"/>
        <c:axId val="303281560"/>
      </c:lineChart>
      <c:catAx>
        <c:axId val="3032819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303281560"/>
        <c:crosses val="autoZero"/>
        <c:auto val="1"/>
        <c:lblAlgn val="ctr"/>
        <c:lblOffset val="100"/>
        <c:noMultiLvlLbl val="0"/>
      </c:catAx>
      <c:valAx>
        <c:axId val="30328156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collision</a:t>
                </a:r>
                <a:r>
                  <a:rPr lang="en-US" baseline="0"/>
                  <a:t> probability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032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0.6552</cdr:x>
      <cdr:y>0.68887</cdr:y>
    </cdr:from>
    <cdr:to>
      <cdr:x>0.6552</cdr:x>
      <cdr:y>0.88488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5A01C1C-9A08-492E-BA3E-3FADC3DFB368}"/>
            </a:ext>
          </a:extLst>
        </cdr:cNvPr>
        <cdr:cNvCxnSpPr/>
      </cdr:nvCxnSpPr>
      <cdr:spPr>
        <a:xfrm xmlns:a="http://schemas.openxmlformats.org/drawingml/2006/main">
          <a:off x="2995590" y="1889720"/>
          <a:ext cx="0" cy="5376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0.2604</cdr:x>
      <cdr:y>0.40887</cdr:y>
    </cdr:from>
    <cdr:to>
      <cdr:x>0.2604</cdr:x>
      <cdr:y>0.88488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4B465C0-78FD-438A-9B38-9FE42083C7B9}"/>
            </a:ext>
          </a:extLst>
        </cdr:cNvPr>
        <cdr:cNvCxnSpPr/>
      </cdr:nvCxnSpPr>
      <cdr:spPr>
        <a:xfrm xmlns:a="http://schemas.openxmlformats.org/drawingml/2006/main">
          <a:off x="1190555" y="1121620"/>
          <a:ext cx="0" cy="13057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0.70287</cdr:y>
    </cdr:from>
    <cdr:to>
      <cdr:x>0.6636</cdr:x>
      <cdr:y>0.70287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473BA7A-AFCF-4FA5-86EB-BFADBD19BF00}"/>
            </a:ext>
          </a:extLst>
        </cdr:cNvPr>
        <cdr:cNvCxnSpPr/>
      </cdr:nvCxnSpPr>
      <cdr:spPr>
        <a:xfrm xmlns:a="http://schemas.openxmlformats.org/drawingml/2006/main" flipH="1">
          <a:off x="1" y="1928125"/>
          <a:ext cx="303399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0.42287</cdr:y>
    </cdr:from>
    <cdr:to>
      <cdr:x>0.2604</cdr:x>
      <cdr:y>0.42287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2EDBAE9B-0776-4162-B509-6F2333FB2246}"/>
            </a:ext>
          </a:extLst>
        </cdr:cNvPr>
        <cdr:cNvCxnSpPr/>
      </cdr:nvCxnSpPr>
      <cdr:spPr>
        <a:xfrm xmlns:a="http://schemas.openxmlformats.org/drawingml/2006/main" flipH="1">
          <a:off x="1" y="1160025"/>
          <a:ext cx="119055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5AD0-44E6-4F5D-BD6D-E7959CCCAE1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F5A7-A147-4F86-8376-1A3EEE4E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80EC00-B3F3-4B0C-9992-D4BEE17064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8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D02FFC-286B-4043-B72A-43B13F8D7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23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L hash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035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194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5"/>
            <a:ext cx="8382000" cy="28561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319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6183-112B-4B01-A729-30F39F75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427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29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38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49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407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03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149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86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423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2.png"/><Relationship Id="rId5" Type="http://schemas.openxmlformats.org/officeDocument/2006/relationships/image" Target="NULL"/><Relationship Id="rId10" Type="http://schemas.openxmlformats.org/officeDocument/2006/relationships/image" Target="../media/image11.png"/><Relationship Id="rId4" Type="http://schemas.openxmlformats.org/officeDocument/2006/relationships/image" Target="NUL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../media/image5.png"/><Relationship Id="rId21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6.png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3" Type="http://schemas.openxmlformats.org/officeDocument/2006/relationships/chart" Target="../charts/chart1.xml"/><Relationship Id="rId7" Type="http://schemas.openxmlformats.org/officeDocument/2006/relationships/image" Target="../media/image70.png"/><Relationship Id="rId12" Type="http://schemas.openxmlformats.org/officeDocument/2006/relationships/image" Target="../media/image1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30.png"/><Relationship Id="rId5" Type="http://schemas.openxmlformats.org/officeDocument/2006/relationships/image" Target="../media/image51.png"/><Relationship Id="rId10" Type="http://schemas.openxmlformats.org/officeDocument/2006/relationships/image" Target="../media/image29.png"/><Relationship Id="rId4" Type="http://schemas.openxmlformats.org/officeDocument/2006/relationships/image" Target="../media/image42.png"/><Relationship Id="rId9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/>
              <a:t>Sublinear Algorithmic Tools</a:t>
            </a:r>
            <a:br>
              <a:rPr lang="en-US" sz="4400" dirty="0"/>
            </a:br>
            <a:r>
              <a:rPr lang="en-US" sz="4400" dirty="0"/>
              <a:t>3</a:t>
            </a:r>
            <a:endParaRPr lang="en-US" sz="4400" i="1" dirty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/>
              <a:t>Alex Andoni</a:t>
            </a:r>
          </a:p>
        </p:txBody>
      </p:sp>
    </p:spTree>
    <p:extLst>
      <p:ext uri="{BB962C8B-B14F-4D97-AF65-F5344CB8AC3E}">
        <p14:creationId xmlns:p14="http://schemas.microsoft.com/office/powerpoint/2010/main" val="32713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Content Placeholder 53"/>
              <p:cNvGraphicFramePr>
                <a:graphicFrameLocks noGrp="1"/>
              </p:cNvGraphicFramePr>
              <p:nvPr>
                <p:ph sz="quarter" idx="1"/>
                <p:extLst/>
              </p:nvPr>
            </p:nvGraphicFramePr>
            <p:xfrm>
              <a:off x="5322443" y="1470345"/>
              <a:ext cx="3358892" cy="595312"/>
            </p:xfrm>
            <a:graphic>
              <a:graphicData uri="http://schemas.openxmlformats.org/drawingml/2006/table">
                <a:tbl>
                  <a:tblPr/>
                  <a:tblGrid>
                    <a:gridCol w="705856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647036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147018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kumimoji="0" lang="en-US" sz="15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5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15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=1/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1E1EA5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1E1EA5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Content Placeholder 5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219505602"/>
                  </p:ext>
                </p:extLst>
              </p:nvPr>
            </p:nvGraphicFramePr>
            <p:xfrm>
              <a:off x="5322443" y="1470345"/>
              <a:ext cx="3358892" cy="595312"/>
            </p:xfrm>
            <a:graphic>
              <a:graphicData uri="http://schemas.openxmlformats.org/drawingml/2006/table">
                <a:tbl>
                  <a:tblPr/>
                  <a:tblGrid>
                    <a:gridCol w="705856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647036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147018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7163" t="-8163" r="-2128" b="-1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897" t="-108163" r="-378448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16981" t="-108163" r="-314151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21693" t="-108163" r="-76190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7163" t="-108163" r="-2128" b="-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Freeform 69"/>
          <p:cNvSpPr>
            <a:spLocks/>
          </p:cNvSpPr>
          <p:nvPr/>
        </p:nvSpPr>
        <p:spPr bwMode="auto">
          <a:xfrm>
            <a:off x="871756" y="1982304"/>
            <a:ext cx="3266141" cy="2242121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LSH maps: Euclidean space</a:t>
            </a:r>
            <a:endParaRPr lang="en-US" dirty="0">
              <a:solidFill>
                <a:srgbClr val="1E1EA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240403" y="3440988"/>
            <a:ext cx="154478" cy="152379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3997" y="2744117"/>
            <a:ext cx="540671" cy="457136"/>
            <a:chOff x="6400800" y="1306513"/>
            <a:chExt cx="533400" cy="457200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23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oMath>
                    </m:oMathPara>
                  </a14:m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23210"/>
                </a:xfrm>
                <a:prstGeom prst="rect">
                  <a:avLst/>
                </a:prstGeom>
                <a:blipFill>
                  <a:blip r:embed="rId3"/>
                  <a:stretch>
                    <a:fillRect b="-5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33586" y="2834377"/>
            <a:ext cx="540671" cy="323165"/>
            <a:chOff x="6611938" y="1957388"/>
            <a:chExt cx="533400" cy="323210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23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23210"/>
                </a:xfrm>
                <a:prstGeom prst="rect">
                  <a:avLst/>
                </a:prstGeom>
                <a:blipFill>
                  <a:blip r:embed="rId4"/>
                  <a:stretch>
                    <a:fillRect b="-5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846775" y="2521975"/>
            <a:ext cx="154478" cy="15237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69547" y="3099311"/>
            <a:ext cx="577151" cy="323165"/>
            <a:chOff x="8534400" y="1457520"/>
            <a:chExt cx="569390" cy="323210"/>
          </a:xfrm>
          <a:noFill/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232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23210"/>
                </a:xfrm>
                <a:prstGeom prst="rect">
                  <a:avLst/>
                </a:prstGeom>
                <a:blipFill>
                  <a:blip r:embed="rId5"/>
                  <a:stretch>
                    <a:fillRect b="-1320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434360" y="1687979"/>
            <a:ext cx="3599322" cy="2581006"/>
            <a:chOff x="6566994" y="1149621"/>
            <a:chExt cx="4799096" cy="3441341"/>
          </a:xfrm>
        </p:grpSpPr>
        <p:grpSp>
          <p:nvGrpSpPr>
            <p:cNvPr id="45" name="Group 44"/>
            <p:cNvGrpSpPr/>
            <p:nvPr/>
          </p:nvGrpSpPr>
          <p:grpSpPr>
            <a:xfrm>
              <a:off x="7346833" y="1149621"/>
              <a:ext cx="3296041" cy="3441341"/>
              <a:chOff x="1158212" y="2480563"/>
              <a:chExt cx="3296041" cy="3249015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>
                <a:off x="44481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/>
            <p:cNvGrpSpPr/>
            <p:nvPr/>
          </p:nvGrpSpPr>
          <p:grpSpPr>
            <a:xfrm rot="5400000">
              <a:off x="7318520" y="486094"/>
              <a:ext cx="3296043" cy="4799096"/>
              <a:chOff x="1158212" y="2480563"/>
              <a:chExt cx="3296043" cy="3279163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H="1">
                <a:off x="4448176" y="2516468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2" name="Text Box 102"/>
          <p:cNvSpPr txBox="1">
            <a:spLocks noChangeArrowheads="1"/>
          </p:cNvSpPr>
          <p:nvPr/>
        </p:nvSpPr>
        <p:spPr bwMode="auto">
          <a:xfrm>
            <a:off x="327568" y="1121130"/>
            <a:ext cx="505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[Datar-Indyk-Immorlica-Mirrokni’04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A.-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Indyk’06]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27768" y="2065658"/>
              <a:ext cx="3353567" cy="297656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115631"/>
                  </p:ext>
                </p:extLst>
              </p:nvPr>
            </p:nvGraphicFramePr>
            <p:xfrm>
              <a:off x="5327768" y="2065658"/>
              <a:ext cx="3353567" cy="297656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19048" t="-4000" r="-7566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95714" t="-4000" r="-2143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4" name="Picture 109" descr="plan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6"/>
            <a:ext cx="2477691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1" descr="plan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3" descr="plane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5" descr="plane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7" descr="plane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6"/>
            <a:ext cx="2476500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ed Rectangle 3"/>
          <p:cNvSpPr/>
          <p:nvPr/>
        </p:nvSpPr>
        <p:spPr>
          <a:xfrm>
            <a:off x="288655" y="3813258"/>
            <a:ext cx="2830633" cy="441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Even better LSH maps?</a:t>
            </a:r>
            <a:endParaRPr kumimoji="0" lang="en-US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6" name="Rounded Rectangle 3"/>
          <p:cNvSpPr/>
          <p:nvPr/>
        </p:nvSpPr>
        <p:spPr>
          <a:xfrm>
            <a:off x="3397492" y="3987009"/>
            <a:ext cx="5386649" cy="690681"/>
          </a:xfrm>
          <a:prstGeom prst="roundRect">
            <a:avLst/>
          </a:prstGeom>
          <a:solidFill>
            <a:srgbClr val="FF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NO: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example of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isoperimetry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[Motwani-Naor-Panigrahy’06, O’Donell-Wu-Zhou’11]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85"/>
              <p:cNvSpPr/>
              <p:nvPr/>
            </p:nvSpPr>
            <p:spPr>
              <a:xfrm>
                <a:off x="539357" y="5897760"/>
                <a:ext cx="7661795" cy="817245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Can get 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better maps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,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 </a:t>
                </a:r>
                <a:r>
                  <a:rPr lang="en-US" sz="21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cs typeface="Open Sans" panose="020B0606030504020204" pitchFamily="34" charset="0"/>
                  </a:rPr>
                  <a:t>allowed to 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(mildly) </a:t>
                </a:r>
                <a:r>
                  <a:rPr kumimoji="0" lang="en-US" sz="2100" b="0" i="1" u="none" strike="noStrike" kern="1200" cap="none" spc="0" normalizeH="0" baseline="0" noProof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depend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 on the dataset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rPr>
                  <a:t>[A-Indyk-Nguyen-Razenshteyn’14, A-Razenshteyn’15]</a:t>
                </a:r>
              </a:p>
            </p:txBody>
          </p:sp>
        </mc:Choice>
        <mc:Fallback xmlns="">
          <p:sp>
            <p:nvSpPr>
              <p:cNvPr id="55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7" y="5897760"/>
                <a:ext cx="7661795" cy="81724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29236" y="2353660"/>
              <a:ext cx="3353567" cy="498268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0" lang="en-US" sz="15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A3AB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5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A3AB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15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A3AB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=1/7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071173"/>
                  </p:ext>
                </p:extLst>
              </p:nvPr>
            </p:nvGraphicFramePr>
            <p:xfrm>
              <a:off x="5329236" y="2353660"/>
              <a:ext cx="3353567" cy="498268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82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3"/>
                          <a:stretch>
                            <a:fillRect l="-119048" t="-3659" r="-75661" b="-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3"/>
                          <a:stretch>
                            <a:fillRect l="-295714" t="-3659" r="-2143" b="-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3">
                <a:extLst>
                  <a:ext uri="{FF2B5EF4-FFF2-40B4-BE49-F238E27FC236}">
                    <a16:creationId xmlns:a16="http://schemas.microsoft.com/office/drawing/2014/main" id="{AD1CA460-B608-4404-94A3-E1999EA0E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45" y="4882507"/>
                <a:ext cx="8682204" cy="124984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buFont typeface="Wingdings 3"/>
                  <a:buNone/>
                </a:pPr>
                <a:r>
                  <a:rPr lang="en-US" sz="2100" dirty="0"/>
                  <a:t>Example question:</a:t>
                </a:r>
              </a:p>
              <a:p>
                <a:pPr defTabSz="914400"/>
                <a:r>
                  <a:rPr lang="en-US" sz="2100" dirty="0"/>
                  <a:t>Among bodies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100" dirty="0"/>
                  <a:t> of volume 1, which has the lowest perimeter?</a:t>
                </a:r>
              </a:p>
            </p:txBody>
          </p:sp>
        </mc:Choice>
        <mc:Fallback xmlns="">
          <p:sp>
            <p:nvSpPr>
              <p:cNvPr id="53" name="Content Placeholder 3">
                <a:extLst>
                  <a:ext uri="{FF2B5EF4-FFF2-40B4-BE49-F238E27FC236}">
                    <a16:creationId xmlns:a16="http://schemas.microsoft.com/office/drawing/2014/main" id="{AD1CA460-B608-4404-94A3-E1999EA0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45" y="4882507"/>
                <a:ext cx="8682204" cy="1249845"/>
              </a:xfrm>
              <a:prstGeom prst="rect">
                <a:avLst/>
              </a:prstGeom>
              <a:blipFill>
                <a:blip r:embed="rId14"/>
                <a:stretch>
                  <a:fillRect l="-843" t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63">
            <a:extLst>
              <a:ext uri="{FF2B5EF4-FFF2-40B4-BE49-F238E27FC236}">
                <a16:creationId xmlns:a16="http://schemas.microsoft.com/office/drawing/2014/main" id="{EC23A853-B44E-4FC8-A178-5BFDEAB0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548" y="4775533"/>
            <a:ext cx="1073307" cy="1068850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24 -0.00903 C 0.03594 -0.00394 0.03425 0.00093 0.03372 0.00764 C 0.03307 0.01481 0.03255 0.02338 0.03216 0.03194 C 0.03216 0.04028 0.03216 0.04745 0.03255 0.05532 C 0.03307 0.0625 0.03346 0.07037 0.03477 0.07685 C 0.03568 0.08356 0.03737 0.08866 0.03919 0.09259 C 0.04102 0.09653 0.04297 0.09884 0.04505 0.10046 C 0.04701 0.10162 0.04922 0.10162 0.05091 0.10046 C 0.053 0.09884 0.05469 0.09583 0.05625 0.09074 C 0.05781 0.08611 0.05912 0.08032 0.05977 0.07292 C 0.06068 0.06644 0.0612 0.05741 0.0612 0.05023 C 0.06133 0.04306 0.0612 0.03426 0.06029 0.02708 C 0.05938 0.0206 0.05781 0.01528 0.05586 0.01273 C 0.05378 0.01088 0.05182 0.01343 0.05039 0.01806 C 0.04922 0.02269 0.04818 0.02963 0.04818 0.03843 C 0.04818 0.04699 0.04818 0.05463 0.04922 0.06111 C 0.05013 0.06782 0.05 0.06898 0.05326 0.07755 C 0.05625 0.08657 0.05938 0.08403 0.06133 0.08449 C 0.06315 0.08449 0.06445 0.08218 0.06641 0.07963 C 0.06836 0.07616 0.07031 0.07037 0.07136 0.06505 C 0.07253 0.05972 0.07305 0.05347 0.07383 0.04306 C 0.07448 0.03241 0.07448 0.02708 0.07448 0.01944 C 0.07448 0.01157 0.07448 0.0037 0.07448 -0.00394 " pathEditMode="relative" rAng="0" ptsTypes="AAAAAAAAAAAAAAAAAAAAAAA">
                                      <p:cBhvr>
                                        <p:cTn id="26" dur="1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24" grpId="0" animBg="1"/>
      <p:bldP spid="40" grpId="0" animBg="1"/>
      <p:bldP spid="56" grpId="0" animBg="1"/>
      <p:bldP spid="55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 reduction</a:t>
            </a:r>
          </a:p>
          <a:p>
            <a:pPr lvl="1"/>
            <a:r>
              <a:rPr lang="en-US" dirty="0"/>
              <a:t>Application: Numerical Linear Algebra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Sketching</a:t>
            </a:r>
          </a:p>
          <a:p>
            <a:pPr lvl="1"/>
            <a:r>
              <a:rPr lang="en-US" dirty="0"/>
              <a:t>Application: Streaming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Application: Nearest Neighbor Search</a:t>
            </a:r>
          </a:p>
          <a:p>
            <a:r>
              <a:rPr lang="en-US" dirty="0">
                <a:solidFill>
                  <a:srgbClr val="C00000"/>
                </a:solidFill>
              </a:rPr>
              <a:t>and more…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85">
                <a:extLst>
                  <a:ext uri="{FF2B5EF4-FFF2-40B4-BE49-F238E27FC236}">
                    <a16:creationId xmlns:a16="http://schemas.microsoft.com/office/drawing/2014/main" id="{0C5E7EEB-45EE-4D8C-9931-9E52B9BDE05D}"/>
                  </a:ext>
                </a:extLst>
              </p:cNvPr>
              <p:cNvSpPr/>
              <p:nvPr/>
            </p:nvSpPr>
            <p:spPr>
              <a:xfrm>
                <a:off x="2593848" y="2183734"/>
                <a:ext cx="5927542" cy="1332351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Dimension reduction: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linear </a:t>
                </a:r>
                <a:r>
                  <a:rPr lang="en-US" sz="2000" dirty="0">
                    <a:solidFill>
                      <a:schemeClr val="tx1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s.t: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points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lvl="2"/>
                <a:r>
                  <a:rPr lang="en-US" sz="20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85">
                <a:extLst>
                  <a:ext uri="{FF2B5EF4-FFF2-40B4-BE49-F238E27FC236}">
                    <a16:creationId xmlns:a16="http://schemas.microsoft.com/office/drawing/2014/main" id="{0C5E7EEB-45EE-4D8C-9931-9E52B9BDE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848" y="2183734"/>
                <a:ext cx="5927542" cy="133235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85">
                <a:extLst>
                  <a:ext uri="{FF2B5EF4-FFF2-40B4-BE49-F238E27FC236}">
                    <a16:creationId xmlns:a16="http://schemas.microsoft.com/office/drawing/2014/main" id="{28D0BB68-CEE2-4E50-8EF1-3EC00FA2AE05}"/>
                  </a:ext>
                </a:extLst>
              </p:cNvPr>
              <p:cNvSpPr/>
              <p:nvPr/>
            </p:nvSpPr>
            <p:spPr>
              <a:xfrm>
                <a:off x="2732120" y="3923071"/>
                <a:ext cx="5650998" cy="991832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Sketch:</a:t>
                </a:r>
                <a:r>
                  <a:rPr lang="en-US" sz="2000" dirty="0">
                    <a:solidFill>
                      <a:srgbClr val="008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linear 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rgbClr val="0000CC"/>
                    </a:solidFill>
                  </a:rPr>
                  <a:t>estimator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s.t.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∈(1±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85">
                <a:extLst>
                  <a:ext uri="{FF2B5EF4-FFF2-40B4-BE49-F238E27FC236}">
                    <a16:creationId xmlns:a16="http://schemas.microsoft.com/office/drawing/2014/main" id="{28D0BB68-CEE2-4E50-8EF1-3EC00FA2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120" y="3923071"/>
                <a:ext cx="5650998" cy="99183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5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Sketching/NNS for other distances?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Earth Mover Distance: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Given two sets </a:t>
            </a:r>
            <a:r>
              <a:rPr lang="en-US" sz="2500" dirty="0">
                <a:solidFill>
                  <a:srgbClr val="00B050"/>
                </a:solidFill>
              </a:rPr>
              <a:t>A,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/>
              <a:t> of points in a metric space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EMD(</a:t>
            </a:r>
            <a:r>
              <a:rPr lang="en-US" sz="2500" dirty="0">
                <a:solidFill>
                  <a:srgbClr val="00B050"/>
                </a:solidFill>
              </a:rPr>
              <a:t>A,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/>
              <a:t>) = min </a:t>
            </a:r>
            <a:r>
              <a:rPr lang="en-US" sz="2500" dirty="0">
                <a:solidFill>
                  <a:srgbClr val="000000"/>
                </a:solidFill>
              </a:rPr>
              <a:t>cost</a:t>
            </a:r>
            <a:r>
              <a:rPr lang="en-US" sz="2500" dirty="0"/>
              <a:t> bipartite matching between </a:t>
            </a:r>
            <a:r>
              <a:rPr lang="en-US" sz="2500" dirty="0">
                <a:solidFill>
                  <a:srgbClr val="00B050"/>
                </a:solidFill>
              </a:rPr>
              <a:t>A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</a:p>
          <a:p>
            <a:r>
              <a:rPr lang="en-US" dirty="0"/>
              <a:t>Applications in image vision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71" y="2667000"/>
            <a:ext cx="1143000" cy="13935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667000"/>
            <a:ext cx="1292541" cy="1393521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228600" y="51841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45745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43200" y="60223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676400" y="60223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38200" y="56413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362200" y="49555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590800" y="45745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895600" y="54127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04800" y="5260357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81200" y="4650757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752600" y="5031757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819400" y="5488957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3577712" y="4089721"/>
            <a:ext cx="251827" cy="65288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3555395" y="3962400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5395" y="3962400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 bwMode="auto">
          <a:xfrm rot="16200000">
            <a:off x="3590738" y="5481305"/>
            <a:ext cx="251827" cy="65288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3515516" y="5298201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5516" y="5298201"/>
                <a:ext cx="40081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114800" y="42445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010110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3156" y="56164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010101</a:t>
            </a:r>
          </a:p>
        </p:txBody>
      </p:sp>
      <p:sp>
        <p:nvSpPr>
          <p:cNvPr id="24" name="Down Arrow 23"/>
          <p:cNvSpPr/>
          <p:nvPr/>
        </p:nvSpPr>
        <p:spPr bwMode="auto">
          <a:xfrm rot="17292416">
            <a:off x="5495688" y="4063661"/>
            <a:ext cx="241372" cy="108844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4772057">
            <a:off x="5483975" y="4914989"/>
            <a:ext cx="241372" cy="121915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72783" y="4817339"/>
                <a:ext cx="2681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small or large?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783" y="4817339"/>
                <a:ext cx="268131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9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7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</a:t>
            </a:r>
            <a:r>
              <a:rPr lang="en-US" dirty="0">
                <a:solidFill>
                  <a:srgbClr val="C00000"/>
                </a:solidFill>
              </a:rPr>
              <a:t>metric embeddings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Metric Embedding:</a:t>
                </a:r>
              </a:p>
              <a:p>
                <a:pPr lvl="1"/>
                <a:r>
                  <a:rPr lang="en-US" dirty="0"/>
                  <a:t>Map sets into vectors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preserving the distance (approximately)</a:t>
                </a:r>
              </a:p>
              <a:p>
                <a:pPr lvl="1"/>
                <a:r>
                  <a:rPr lang="en-US" dirty="0"/>
                  <a:t>Then use algorithms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!</a:t>
                </a:r>
              </a:p>
              <a:p>
                <a:r>
                  <a:rPr lang="en-US" dirty="0"/>
                  <a:t>Say, EMD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0099"/>
                    </a:solidFill>
                  </a:rPr>
                  <a:t>Theorem [Cha02, IT03]: </a:t>
                </a:r>
                <a:r>
                  <a:rPr lang="en-US" dirty="0"/>
                  <a:t>Exists a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mapping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-25000" dirty="0">
                    <a:solidFill>
                      <a:srgbClr val="CC0000"/>
                    </a:solidFill>
                  </a:rPr>
                  <a:t> </a:t>
                </a:r>
                <a:r>
                  <a:rPr lang="en-US" dirty="0">
                    <a:sym typeface="Symbol"/>
                  </a:rPr>
                  <a:t>with distortion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: </a:t>
                </a:r>
              </a:p>
              <a:p>
                <a:pPr lvl="1"/>
                <a:r>
                  <a:rPr lang="en-US" dirty="0">
                    <a:sym typeface="Symbol"/>
                  </a:rPr>
                  <a:t>i.e.,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/>
                </a:endParaRPr>
              </a:p>
              <a:p>
                <a:endParaRPr lang="en-US" dirty="0"/>
              </a:p>
              <a:p>
                <a:r>
                  <a:rPr lang="en-US" dirty="0"/>
                  <a:t>Implies </a:t>
                </a:r>
                <a:r>
                  <a:rPr lang="en-US" dirty="0">
                    <a:solidFill>
                      <a:srgbClr val="C00000"/>
                    </a:solidFill>
                  </a:rPr>
                  <a:t>sketch/NNS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-approximation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4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4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804571"/>
                  </p:ext>
                </p:extLst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56000" r="-74667" b="-3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6000" r="-1031" b="-391200"/>
                          </a:stretch>
                        </a:blipFill>
                      </a:tcPr>
                    </a:tc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153543" r="-74667" b="-28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153543" r="-1031" b="-285039"/>
                          </a:stretch>
                        </a:blipFill>
                      </a:tcPr>
                    </a:tc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255556" r="-74667" b="-187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255556" r="-1031" b="-187302"/>
                          </a:stretch>
                        </a:blipFill>
                      </a:tcPr>
                    </a:tc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389565" r="-1031" b="-105217"/>
                          </a:stretch>
                        </a:blip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31132" r="-1031" b="-14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00799" y="4038600"/>
            <a:ext cx="2664585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edit</a:t>
            </a:r>
            <a:r>
              <a:rPr lang="en-US" sz="2400" dirty="0"/>
              <a:t>(123456</a:t>
            </a:r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7</a:t>
            </a:r>
            <a:r>
              <a:rPr lang="en-US" sz="2400" dirty="0"/>
              <a:t>123456) = 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1295400"/>
            <a:ext cx="3257550" cy="14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edit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(  banana  ,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ananas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  )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</p:spPr>
            <p:txBody>
              <a:bodyPr/>
              <a:lstStyle/>
              <a:p>
                <a:r>
                  <a:rPr lang="en-US" dirty="0"/>
                  <a:t>Embeddability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  <a:blipFill rotWithShape="0">
                <a:blip r:embed="rId5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6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878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500" dirty="0"/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4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494269"/>
                  </p:ext>
                </p:extLst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56000" r="-74667" b="-3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6000" r="-1031" b="-391200"/>
                          </a:stretch>
                        </a:blipFill>
                      </a:tcPr>
                    </a:tc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153543" r="-74667" b="-28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153543" r="-1031" b="-285039"/>
                          </a:stretch>
                        </a:blipFill>
                      </a:tcPr>
                    </a:tc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255556" r="-74667" b="-187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255556" r="-1031" b="-187302"/>
                          </a:stretch>
                        </a:blipFill>
                      </a:tcPr>
                    </a:tc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389565" r="-1031" b="-105217"/>
                          </a:stretch>
                        </a:blip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31132" r="-1031" b="-14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0" y="14478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88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b="0" i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[NS07]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578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[KN05]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0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[KN05,KR06]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58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[AK07]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993258"/>
                  </p:ext>
                </p:extLst>
              </p:nvPr>
            </p:nvGraphicFramePr>
            <p:xfrm>
              <a:off x="6096000" y="14478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/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728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60000" r="-1087" b="-401667"/>
                          </a:stretch>
                        </a:blipFill>
                      </a:tcPr>
                    </a:tc>
                  </a:tr>
                  <a:tr h="757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154839" r="-1087" b="-288710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272414" r="-1087" b="-208621"/>
                          </a:stretch>
                        </a:blipFill>
                      </a:tcPr>
                    </a:tc>
                  </a:tr>
                  <a:tr h="735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360000" r="-1087" b="-101667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57200" y="152400"/>
                <a:ext cx="8229600" cy="990600"/>
              </a:xfrm>
              <a:prstGeom prst="rect">
                <a:avLst/>
              </a:prstGeom>
            </p:spPr>
            <p:txBody>
              <a:bodyPr vert="horz" anchor="b" anchorCtr="0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Non-</a:t>
                </a:r>
                <a:r>
                  <a:rPr lang="en-US" dirty="0" err="1"/>
                  <a:t>embeddability</a:t>
                </a:r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229600" cy="990600"/>
              </a:xfrm>
              <a:prstGeom prst="rect">
                <a:avLst/>
              </a:prstGeom>
              <a:blipFill rotWithShape="0">
                <a:blip r:embed="rId4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28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CBA7-B99E-4463-90C4-EF8516F8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sketch of the 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608432-103B-4337-9B24-DF4DD0BA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62DB32-35A6-4D82-AFA1-99A8C1B2DCD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Numerical Linear Algebra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linear sketching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Streaming (smaller </a:t>
                </a:r>
                <a:r>
                  <a:rPr lang="en-US" u="sng" dirty="0">
                    <a:solidFill>
                      <a:schemeClr val="bg1">
                        <a:lumMod val="50000"/>
                      </a:schemeClr>
                    </a:solidFill>
                  </a:rPr>
                  <a:t>space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Nearest neighbor search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Locality Sensitive Hashing</a:t>
                </a:r>
              </a:p>
              <a:p>
                <a:r>
                  <a:rPr lang="en-US" dirty="0"/>
                  <a:t>Sketching of graphs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err="1"/>
                  <a:t>Sparsifiers</a:t>
                </a:r>
                <a:r>
                  <a:rPr lang="en-US" dirty="0"/>
                  <a:t>: reduce number of edges so as to approximately preserve all cuts, distances, effective resistances </a:t>
                </a:r>
                <a:r>
                  <a:rPr lang="en-US" dirty="0" err="1"/>
                  <a:t>etc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[Benczur-Karger’94,…]</a:t>
                </a:r>
              </a:p>
              <a:p>
                <a:pPr lvl="1"/>
                <a:r>
                  <a:rPr lang="en-US" dirty="0"/>
                  <a:t>Linear sketch for graph =&gt; data structures for dynamic connectivity </a:t>
                </a:r>
                <a:r>
                  <a:rPr lang="en-US" dirty="0">
                    <a:solidFill>
                      <a:srgbClr val="0070C0"/>
                    </a:solidFill>
                  </a:rPr>
                  <a:t>[AGM’12, KKM’13]</a:t>
                </a:r>
                <a:endParaRPr lang="en-US" dirty="0"/>
              </a:p>
              <a:p>
                <a:r>
                  <a:rPr lang="en-US" dirty="0"/>
                  <a:t>Characterization of sketching size for distance estimation: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[BO10, LNW14,AKR15, BBCKY’17]</a:t>
                </a:r>
              </a:p>
              <a:p>
                <a:pPr lvl="1"/>
                <a:r>
                  <a:rPr lang="en-US" dirty="0"/>
                  <a:t>E.g.: a normed space X has small sketch </a:t>
                </a:r>
                <a:r>
                  <a:rPr lang="en-US" dirty="0" err="1">
                    <a:solidFill>
                      <a:srgbClr val="C00000"/>
                    </a:solidFill>
                  </a:rPr>
                  <a:t>iff</a:t>
                </a:r>
                <a:r>
                  <a:rPr lang="en-US" dirty="0"/>
                  <a:t> embeds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Adaptive sketching: when we know we sketch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may depend (weakly)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Non-oblivious subspace embeddings </a:t>
                </a:r>
                <a:r>
                  <a:rPr lang="en-US" dirty="0">
                    <a:solidFill>
                      <a:srgbClr val="0070C0"/>
                    </a:solidFill>
                  </a:rPr>
                  <a:t>[DMM’06,…, Woodruff’14]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62DB32-35A6-4D82-AFA1-99A8C1B2D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>
                <a:blip r:embed="rId2"/>
                <a:stretch>
                  <a:fillRect l="-29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1761F53-03D0-48AD-A1BF-8BA22DAF0CE6}"/>
              </a:ext>
            </a:extLst>
          </p:cNvPr>
          <p:cNvSpPr/>
          <p:nvPr/>
        </p:nvSpPr>
        <p:spPr>
          <a:xfrm>
            <a:off x="155425" y="346275"/>
            <a:ext cx="8794745" cy="77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E374-B690-4D72-B8BB-6F9224062E13}"/>
              </a:ext>
            </a:extLst>
          </p:cNvPr>
          <p:cNvGrpSpPr/>
          <p:nvPr/>
        </p:nvGrpSpPr>
        <p:grpSpPr>
          <a:xfrm>
            <a:off x="539475" y="422275"/>
            <a:ext cx="7143330" cy="612934"/>
            <a:chOff x="826396" y="4318211"/>
            <a:chExt cx="7143330" cy="612934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0C4DFE7B-41C3-413A-A72A-B0254CE43F4A}"/>
                </a:ext>
              </a:extLst>
            </p:cNvPr>
            <p:cNvSpPr/>
            <p:nvPr/>
          </p:nvSpPr>
          <p:spPr>
            <a:xfrm>
              <a:off x="826396" y="4318211"/>
              <a:ext cx="2073870" cy="61293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008000"/>
                  </a:solidFill>
                </a:rPr>
                <a:t>Sketching</a:t>
              </a: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9093ABD-B4B1-43C8-B24B-5FFFCD721CC4}"/>
                </a:ext>
              </a:extLst>
            </p:cNvPr>
            <p:cNvSpPr/>
            <p:nvPr/>
          </p:nvSpPr>
          <p:spPr>
            <a:xfrm>
              <a:off x="4790241" y="4318211"/>
              <a:ext cx="3179485" cy="6129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>
                  <a:solidFill>
                    <a:schemeClr val="tx1"/>
                  </a:solidFill>
                </a:rPr>
                <a:t>Efficient </a:t>
              </a:r>
              <a:r>
                <a:rPr lang="en-US" sz="3000" dirty="0">
                  <a:solidFill>
                    <a:schemeClr val="tx1"/>
                  </a:solidFill>
                </a:rPr>
                <a:t>algorithms</a:t>
              </a:r>
            </a:p>
          </p:txBody>
        </p:sp>
        <p:sp>
          <p:nvSpPr>
            <p:cNvPr id="8" name="Right Arrow 6">
              <a:extLst>
                <a:ext uri="{FF2B5EF4-FFF2-40B4-BE49-F238E27FC236}">
                  <a16:creationId xmlns:a16="http://schemas.microsoft.com/office/drawing/2014/main" id="{A0363092-BA57-4207-B377-8B817158D489}"/>
                </a:ext>
              </a:extLst>
            </p:cNvPr>
            <p:cNvSpPr/>
            <p:nvPr/>
          </p:nvSpPr>
          <p:spPr>
            <a:xfrm>
              <a:off x="3388228" y="4474968"/>
              <a:ext cx="883315" cy="345645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79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 reduction</a:t>
            </a:r>
          </a:p>
          <a:p>
            <a:pPr lvl="1"/>
            <a:r>
              <a:rPr lang="en-US" dirty="0"/>
              <a:t>Application: Numerical Linear Algebra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Sketching</a:t>
            </a:r>
          </a:p>
          <a:p>
            <a:pPr lvl="1"/>
            <a:r>
              <a:rPr lang="en-US" dirty="0"/>
              <a:t>Application: Streaming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Application: Nearest Neighbor Search</a:t>
            </a:r>
          </a:p>
          <a:p>
            <a:r>
              <a:rPr lang="en-US" dirty="0">
                <a:solidFill>
                  <a:srgbClr val="C00000"/>
                </a:solidFill>
              </a:rPr>
              <a:t>and more…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85">
                <a:extLst>
                  <a:ext uri="{FF2B5EF4-FFF2-40B4-BE49-F238E27FC236}">
                    <a16:creationId xmlns:a16="http://schemas.microsoft.com/office/drawing/2014/main" id="{0C5E7EEB-45EE-4D8C-9931-9E52B9BDE05D}"/>
                  </a:ext>
                </a:extLst>
              </p:cNvPr>
              <p:cNvSpPr/>
              <p:nvPr/>
            </p:nvSpPr>
            <p:spPr>
              <a:xfrm>
                <a:off x="2593848" y="2183734"/>
                <a:ext cx="5927542" cy="1332351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Dimension reduction: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linear </a:t>
                </a:r>
                <a:r>
                  <a:rPr lang="en-US" sz="2000" dirty="0">
                    <a:solidFill>
                      <a:schemeClr val="tx1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s.t: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points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lvl="2"/>
                <a:r>
                  <a:rPr lang="en-US" sz="20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85">
                <a:extLst>
                  <a:ext uri="{FF2B5EF4-FFF2-40B4-BE49-F238E27FC236}">
                    <a16:creationId xmlns:a16="http://schemas.microsoft.com/office/drawing/2014/main" id="{0C5E7EEB-45EE-4D8C-9931-9E52B9BDE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848" y="2183734"/>
                <a:ext cx="5927542" cy="133235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85">
                <a:extLst>
                  <a:ext uri="{FF2B5EF4-FFF2-40B4-BE49-F238E27FC236}">
                    <a16:creationId xmlns:a16="http://schemas.microsoft.com/office/drawing/2014/main" id="{28D0BB68-CEE2-4E50-8EF1-3EC00FA2AE05}"/>
                  </a:ext>
                </a:extLst>
              </p:cNvPr>
              <p:cNvSpPr/>
              <p:nvPr/>
            </p:nvSpPr>
            <p:spPr>
              <a:xfrm>
                <a:off x="2732120" y="3923071"/>
                <a:ext cx="5650998" cy="991832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Sketch:</a:t>
                </a:r>
                <a:r>
                  <a:rPr lang="en-US" sz="2000" dirty="0">
                    <a:solidFill>
                      <a:srgbClr val="008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linear 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rgbClr val="0000CC"/>
                    </a:solidFill>
                  </a:rPr>
                  <a:t>estimator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s.t.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∈(1±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85">
                <a:extLst>
                  <a:ext uri="{FF2B5EF4-FFF2-40B4-BE49-F238E27FC236}">
                    <a16:creationId xmlns:a16="http://schemas.microsoft.com/office/drawing/2014/main" id="{28D0BB68-CEE2-4E50-8EF1-3EC00FA2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120" y="3923071"/>
                <a:ext cx="5650998" cy="99183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79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Approximate Near Neighbor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479655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</a:t>
                </a:r>
              </a:p>
              <a:p>
                <a:pPr lvl="1"/>
                <a:r>
                  <a:rPr lang="en-US" dirty="0"/>
                  <a:t>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Query:</a:t>
                </a:r>
                <a:r>
                  <a:rPr lang="en-US" dirty="0"/>
                  <a:t> given a </a:t>
                </a:r>
                <a:r>
                  <a:rPr lang="en-US" dirty="0">
                    <a:solidFill>
                      <a:schemeClr val="tx1"/>
                    </a:solidFill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/>
                <a:r>
                  <a:rPr lang="en-US" dirty="0"/>
                  <a:t>up to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i="1" dirty="0">
                  <a:sym typeface="Symbol" pitchFamily="18" charset="2"/>
                </a:endParaRPr>
              </a:p>
              <a:p>
                <a:r>
                  <a:rPr lang="en-US" i="1" dirty="0">
                    <a:sym typeface="Symbol" pitchFamily="18" charset="2"/>
                  </a:rPr>
                  <a:t>Near</a:t>
                </a:r>
                <a:r>
                  <a:rPr lang="en-US" dirty="0">
                    <a:sym typeface="Symbol" pitchFamily="18" charset="2"/>
                  </a:rPr>
                  <a:t> neighbor: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Applications to: </a:t>
                </a:r>
                <a:r>
                  <a:rPr lang="en-US" dirty="0">
                    <a:solidFill>
                      <a:prstClr val="black"/>
                    </a:solidFill>
                  </a:rPr>
                  <a:t>closest pair, Max/Min inner product (MIPS), greedy coordinate descent, kernel approximation &amp; estimation,…</a:t>
                </a:r>
                <a:endParaRPr lang="en-US" dirty="0">
                  <a:solidFill>
                    <a:srgbClr val="0000CC"/>
                  </a:solidFill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sym typeface="Symbol" pitchFamily="18" charset="2"/>
                  </a:rPr>
                  <a:t>Parameters:</a:t>
                </a:r>
                <a:r>
                  <a:rPr lang="en-US" dirty="0">
                    <a:sym typeface="Symbol" pitchFamily="18" charset="2"/>
                  </a:rPr>
                  <a:t> space &amp; query time</a:t>
                </a:r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479655" cy="4530725"/>
              </a:xfrm>
              <a:blipFill>
                <a:blip r:embed="rId3"/>
                <a:stretch>
                  <a:fillRect l="-779" t="-1884" r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571526" y="2814520"/>
            <a:ext cx="3572474" cy="34904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Oval 43" descr="Papyrus"/>
          <p:cNvSpPr>
            <a:spLocks noChangeArrowheads="1"/>
          </p:cNvSpPr>
          <p:nvPr/>
        </p:nvSpPr>
        <p:spPr bwMode="auto">
          <a:xfrm>
            <a:off x="6148973" y="3381811"/>
            <a:ext cx="2495550" cy="2392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6561723" y="3754874"/>
            <a:ext cx="1651000" cy="1663700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7425323" y="295953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003048" y="509893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7577723" y="410253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8184148" y="518679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8530223" y="38818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7349123" y="4204136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272923" y="4559736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 flipV="1">
            <a:off x="6828423" y="4013636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1"/>
              <p:cNvSpPr txBox="1">
                <a:spLocks noChangeArrowheads="1"/>
              </p:cNvSpPr>
              <p:nvPr/>
            </p:nvSpPr>
            <p:spPr bwMode="auto">
              <a:xfrm>
                <a:off x="7079248" y="3986649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9248" y="3986649"/>
                <a:ext cx="38266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6301373" y="4650224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7303301" y="4537788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3301" y="4537788"/>
                <a:ext cx="400815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2"/>
              <p:cNvSpPr txBox="1">
                <a:spLocks noChangeArrowheads="1"/>
              </p:cNvSpPr>
              <p:nvPr/>
            </p:nvSpPr>
            <p:spPr bwMode="auto">
              <a:xfrm>
                <a:off x="7661375" y="4070270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1375" y="4070270"/>
                <a:ext cx="503921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2"/>
              <p:cNvSpPr txBox="1">
                <a:spLocks noChangeArrowheads="1"/>
              </p:cNvSpPr>
              <p:nvPr/>
            </p:nvSpPr>
            <p:spPr bwMode="auto">
              <a:xfrm>
                <a:off x="8260348" y="5262999"/>
                <a:ext cx="481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0348" y="5262999"/>
                <a:ext cx="481477" cy="400110"/>
              </a:xfrm>
              <a:prstGeom prst="rect">
                <a:avLst/>
              </a:prstGeom>
              <a:blipFill>
                <a:blip r:embed="rId7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6611303" y="4529306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𝑐𝑟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1303" y="4529306"/>
                <a:ext cx="50129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8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Random hash </a:t>
                </a:r>
                <a:r>
                  <a:rPr lang="en-US" dirty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ym typeface="Symbol" pitchFamily="18" charset="2"/>
                  </a:rPr>
                  <a:t>satisfying:</a:t>
                </a:r>
              </a:p>
              <a:p>
                <a:pPr lvl="1"/>
                <a:r>
                  <a:rPr lang="en-US" dirty="0"/>
                  <a:t>for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008000"/>
                    </a:solidFill>
                  </a:rPr>
                  <a:t>close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i="1" dirty="0"/>
                  <a:t>pair</a:t>
                </a:r>
                <a:r>
                  <a:rPr lang="en-US" dirty="0"/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en-US" dirty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is “high”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for</a:t>
                </a:r>
                <a:r>
                  <a:rPr lang="en-US" i="1" dirty="0">
                    <a:cs typeface="Arial" charset="0"/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  <a:cs typeface="Arial" charset="0"/>
                  </a:rPr>
                  <a:t>far</a:t>
                </a:r>
                <a:r>
                  <a:rPr lang="en-US" dirty="0">
                    <a:cs typeface="Arial" charset="0"/>
                  </a:rPr>
                  <a:t> </a:t>
                </a:r>
                <a:r>
                  <a:rPr lang="en-US" i="1" dirty="0">
                    <a:cs typeface="Arial" charset="0"/>
                  </a:rPr>
                  <a:t>pair</a:t>
                </a:r>
                <a:r>
                  <a:rPr lang="en-US" dirty="0">
                    <a:cs typeface="Arial" charset="0"/>
                  </a:rPr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en-US" dirty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′)]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is “small”</a:t>
                </a:r>
              </a:p>
              <a:p>
                <a:pPr marL="548640" lvl="2" indent="0">
                  <a:buNone/>
                </a:pPr>
                <a:endParaRPr lang="en-US" dirty="0"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cs typeface="Arial" charset="0"/>
                  </a:rPr>
                  <a:t>Use several hash tables</a:t>
                </a:r>
                <a:endParaRPr lang="en-US" baseline="30000" dirty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  <a:blipFill>
                <a:blip r:embed="rId3"/>
                <a:stretch>
                  <a:fillRect l="-1889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48450" y="427355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8222422" y="427355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567590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611938" y="1957388"/>
            <a:ext cx="533400" cy="396875"/>
            <a:chOff x="6611938" y="1957388"/>
            <a:chExt cx="533400" cy="396875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567738" y="322214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blipFill rotWithShape="0">
                <a:blip r:embed="rId19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Pr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⁡[</m:t>
                      </m:r>
                      <m:r>
                        <a:rPr lang="en-US" sz="2000" i="1" dirty="0">
                          <a:latin typeface="Cambria Math"/>
                        </a:rPr>
                        <m:t>𝑔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)=</m:t>
                      </m:r>
                      <m:r>
                        <a:rPr lang="en-US" sz="2000" i="1" dirty="0">
                          <a:latin typeface="Cambria Math"/>
                        </a:rPr>
                        <m:t>𝑔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)]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blipFill>
                <a:blip r:embed="rId20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𝑟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𝑐𝑟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0">
                <a:blip r:embed="rId23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0">
                <a:blip r:embed="rId24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  <m:r>
                      <a:rPr kumimoji="0" lang="el-GR" sz="30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  <a:sym typeface="Symbol" pitchFamily="18" charset="2"/>
                  </a:rPr>
                  <a:t>,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  <a:sym typeface="Symbol" pitchFamily="18" charset="2"/>
                  </a:rPr>
                  <a:t> where</a:t>
                </a: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blipFill rotWithShape="0">
                <a:blip r:embed="rId25"/>
                <a:stretch>
                  <a:fillRect t="-14286" r="-5769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93738" y="10477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[Indyk-Motwani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7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67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107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35065" y="2968140"/>
            <a:ext cx="1983235" cy="446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not-so-small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32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32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8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8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8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34400" y="1457520"/>
            <a:ext cx="569390" cy="396875"/>
            <a:chOff x="8534400" y="1457520"/>
            <a:chExt cx="569390" cy="396875"/>
          </a:xfrm>
          <a:noFill/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2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Rounded Rectangle 85"/>
          <p:cNvSpPr/>
          <p:nvPr/>
        </p:nvSpPr>
        <p:spPr>
          <a:xfrm>
            <a:off x="539475" y="433616"/>
            <a:ext cx="4605612" cy="612934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Locality-Sensitive Hashing</a:t>
            </a:r>
          </a:p>
        </p:txBody>
      </p:sp>
    </p:spTree>
    <p:extLst>
      <p:ext uri="{BB962C8B-B14F-4D97-AF65-F5344CB8AC3E}">
        <p14:creationId xmlns:p14="http://schemas.microsoft.com/office/powerpoint/2010/main" val="19045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133126" grpId="0" animBg="1"/>
      <p:bldP spid="2560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3" grpId="1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sensitive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Hash </a:t>
                </a:r>
                <a:r>
                  <a:rPr lang="en-US" dirty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usually </a:t>
                </a:r>
                <a:r>
                  <a:rPr lang="en-US" dirty="0"/>
                  <a:t>a concatenation of “primitive”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Example: Hamming </a:t>
                </a:r>
                <a:r>
                  <a:rPr lang="en-US" dirty="0">
                    <a:solidFill>
                      <a:schemeClr val="tx1"/>
                    </a:solidFill>
                  </a:rPr>
                  <a:t>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, i.e.,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bit for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bits at random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1 –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𝑎𝑚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err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>
                  <a:solidFill>
                    <a:schemeClr val="tx2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>
                  <a:solidFill>
                    <a:schemeClr val="tx2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519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4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Data structure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tx1"/>
                    </a:solidFill>
                  </a:rPr>
                  <a:t>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hash </a:t>
                </a:r>
                <a:r>
                  <a:rPr lang="en-US" dirty="0"/>
                  <a:t>tables:</a:t>
                </a:r>
              </a:p>
              <a:p>
                <a:pPr lvl="1"/>
                <a:r>
                  <a:rPr lang="en-US" dirty="0"/>
                  <a:t>Each hash </a:t>
                </a:r>
                <a:r>
                  <a:rPr lang="en-US" dirty="0">
                    <a:solidFill>
                      <a:schemeClr val="tx2"/>
                    </a:solidFill>
                  </a:rPr>
                  <a:t>table uses a fresh random function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Hash all dataset points </a:t>
                </a:r>
                <a:r>
                  <a:rPr lang="en-US" dirty="0"/>
                  <a:t>into the table</a:t>
                </a:r>
              </a:p>
              <a:p>
                <a:r>
                  <a:rPr lang="en-US" b="1" dirty="0"/>
                  <a:t>Query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Check for collisions in each of the hash tables</a:t>
                </a:r>
              </a:p>
              <a:p>
                <a:pPr lvl="1"/>
                <a:r>
                  <a:rPr lang="en-US" dirty="0"/>
                  <a:t>until we encounter a point within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Guarantees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𝑛𝐿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, plus space to store points</a:t>
                </a: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(in expectation)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50% probability of success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5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LSH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Choice of </a:t>
                </a:r>
                <a:r>
                  <a:rPr lang="en-US" dirty="0">
                    <a:solidFill>
                      <a:schemeClr val="tx1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tables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Pr[collision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:r>
                  <a:rPr lang="en-US" i="1" dirty="0">
                    <a:solidFill>
                      <a:schemeClr val="tx1"/>
                    </a:solidFill>
                  </a:rPr>
                  <a:t>far</a:t>
                </a:r>
                <a:r>
                  <a:rPr lang="en-US" dirty="0">
                    <a:solidFill>
                      <a:schemeClr val="tx1"/>
                    </a:solidFill>
                  </a:rPr>
                  <a:t> pair]  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Pr[collision of </a:t>
                </a:r>
                <a:r>
                  <a:rPr lang="en-US" i="1" dirty="0">
                    <a:solidFill>
                      <a:schemeClr val="tx1"/>
                    </a:solidFill>
                  </a:rPr>
                  <a:t>close </a:t>
                </a:r>
                <a:r>
                  <a:rPr lang="en-US" dirty="0">
                    <a:solidFill>
                      <a:schemeClr val="tx1"/>
                    </a:solidFill>
                  </a:rPr>
                  <a:t>pair]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“repetitions” (tables) suffice!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304300" y="39193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1497795" y="6208875"/>
            <a:ext cx="3802095" cy="307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497795" y="5480697"/>
            <a:ext cx="2035466" cy="1539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blipFill rotWithShape="0">
                <a:blip r:embed="rId8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32860" y="2084825"/>
                <a:ext cx="1396664" cy="89255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+mn-lt"/>
                  </a:rPr>
                  <a:t>set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>
                    <a:latin typeface="+mn-lt"/>
                  </a:rPr>
                  <a:t>s.t.</a:t>
                </a:r>
                <a:endParaRPr lang="en-US" sz="2600" dirty="0">
                  <a:latin typeface="+mn-lt"/>
                </a:endParaRPr>
              </a:p>
              <a:p>
                <a:r>
                  <a:rPr lang="en-US" sz="2600" dirty="0">
                    <a:latin typeface="+mn-lt"/>
                  </a:rPr>
                  <a:t>=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60" y="2084825"/>
                <a:ext cx="1396664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7328" t="-5369" r="-3017" b="-14765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44337" y="2961382"/>
                <a:ext cx="2479461" cy="63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37" y="2961382"/>
                <a:ext cx="2479461" cy="631455"/>
              </a:xfrm>
              <a:prstGeom prst="rect">
                <a:avLst/>
              </a:prstGeom>
              <a:blipFill rotWithShape="0">
                <a:blip r:embed="rId11"/>
                <a:stretch>
                  <a:fillRect l="-4423" b="-18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8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</a:t>
                </a:r>
                <a:r>
                  <a:rPr lang="en-US" dirty="0">
                    <a:solidFill>
                      <a:schemeClr val="tx1"/>
                    </a:solidFill>
                  </a:rPr>
                  <a:t>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-near nei</a:t>
                </a:r>
                <a:r>
                  <a:rPr lang="en-US" dirty="0"/>
                  <a:t>ghbor</a:t>
                </a:r>
              </a:p>
              <a:p>
                <a:pPr lvl="1"/>
                <a:r>
                  <a:rPr lang="en-US" dirty="0"/>
                  <a:t>If does not exists, algorithm can output anything</a:t>
                </a:r>
              </a:p>
              <a:p>
                <a:r>
                  <a:rPr lang="en-US" dirty="0"/>
                  <a:t>Algorithm fails when:</a:t>
                </a:r>
              </a:p>
              <a:p>
                <a:pPr lvl="1"/>
                <a:r>
                  <a:rPr lang="en-US" dirty="0"/>
                  <a:t>near </a:t>
                </a:r>
                <a:r>
                  <a:rPr lang="en-US" dirty="0">
                    <a:solidFill>
                      <a:schemeClr val="tx2"/>
                    </a:solidFill>
                  </a:rPr>
                  <a:t>neighbor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not in the searched buckets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Probability of failure:</a:t>
                </a: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2"/>
                    </a:solidFill>
                  </a:rPr>
                  <a:t> do not collide in a hash table: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Probability they do not collide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tables at most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≤1/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  <a:blipFill rotWithShape="0">
                <a:blip r:embed="rId2"/>
                <a:stretch>
                  <a:fillRect l="-667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4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Runtime dominated by:</a:t>
                </a:r>
              </a:p>
              <a:p>
                <a:pPr lvl="1"/>
                <a:r>
                  <a:rPr lang="en-US" dirty="0"/>
                  <a:t>Hash function evaluation</a:t>
                </a:r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time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Distance computations to points in buckets</a:t>
                </a:r>
              </a:p>
              <a:p>
                <a:r>
                  <a:rPr lang="en-US" dirty="0"/>
                  <a:t>Distance computations:</a:t>
                </a:r>
              </a:p>
              <a:p>
                <a:pPr lvl="1"/>
                <a:r>
                  <a:rPr lang="en-US" dirty="0"/>
                  <a:t>Care only about far points, at </a:t>
                </a:r>
                <a:r>
                  <a:rPr lang="en-US" dirty="0">
                    <a:solidFill>
                      <a:schemeClr val="tx2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𝑐𝑅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In one hash table, we have</a:t>
                </a: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</a:rPr>
                  <a:t>Probability a far point collides is at most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</a:rPr>
                  <a:t>Expected number of far points in a bucket: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tables, expected number of far points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Total: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𝐿𝑑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expectation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4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1295</Words>
  <Application>Microsoft Office PowerPoint</Application>
  <PresentationFormat>On-screen Show (4:3)</PresentationFormat>
  <Paragraphs>271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Bookman Old Style</vt:lpstr>
      <vt:lpstr>Calibri</vt:lpstr>
      <vt:lpstr>Cambria Math</vt:lpstr>
      <vt:lpstr>cmbx10</vt:lpstr>
      <vt:lpstr>Gill Sans MT</vt:lpstr>
      <vt:lpstr>Open Sans</vt:lpstr>
      <vt:lpstr>Symbol</vt:lpstr>
      <vt:lpstr>Wingdings</vt:lpstr>
      <vt:lpstr>Wingdings 3</vt:lpstr>
      <vt:lpstr>triangle-theme</vt:lpstr>
      <vt:lpstr>Sublinear Algorithmic Tools 3</vt:lpstr>
      <vt:lpstr>Plan</vt:lpstr>
      <vt:lpstr>Approximate Near Neighbor Search</vt:lpstr>
      <vt:lpstr>PowerPoint Presentation</vt:lpstr>
      <vt:lpstr>Locality sensitive hash functions</vt:lpstr>
      <vt:lpstr>Full algorithm</vt:lpstr>
      <vt:lpstr>Analysis of LSH Scheme</vt:lpstr>
      <vt:lpstr>Analysis: Correctness</vt:lpstr>
      <vt:lpstr>Analysis: Runtime</vt:lpstr>
      <vt:lpstr>LSH maps: Euclidean space</vt:lpstr>
      <vt:lpstr>Plan</vt:lpstr>
      <vt:lpstr>Sketching/NNS for other distances?</vt:lpstr>
      <vt:lpstr>Tool: metric embeddings</vt:lpstr>
      <vt:lpstr>Embeddability into ℓ_1</vt:lpstr>
      <vt:lpstr>PowerPoint Presentation</vt:lpstr>
      <vt:lpstr>A sketch of the 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Sublinear Algorithmic Tools 3</dc:title>
  <dc:creator>Alex Andoni</dc:creator>
  <cp:lastModifiedBy>Alex Andoni</cp:lastModifiedBy>
  <cp:revision>15</cp:revision>
  <dcterms:created xsi:type="dcterms:W3CDTF">2018-08-30T22:59:08Z</dcterms:created>
  <dcterms:modified xsi:type="dcterms:W3CDTF">2018-08-31T19:46:52Z</dcterms:modified>
</cp:coreProperties>
</file>