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2" r:id="rId1"/>
  </p:sldMasterIdLst>
  <p:notesMasterIdLst>
    <p:notesMasterId r:id="rId36"/>
  </p:notesMasterIdLst>
  <p:handoutMasterIdLst>
    <p:handoutMasterId r:id="rId37"/>
  </p:handoutMasterIdLst>
  <p:sldIdLst>
    <p:sldId id="303" r:id="rId2"/>
    <p:sldId id="347" r:id="rId3"/>
    <p:sldId id="325" r:id="rId4"/>
    <p:sldId id="328" r:id="rId5"/>
    <p:sldId id="293" r:id="rId6"/>
    <p:sldId id="330" r:id="rId7"/>
    <p:sldId id="324" r:id="rId8"/>
    <p:sldId id="329" r:id="rId9"/>
    <p:sldId id="331" r:id="rId10"/>
    <p:sldId id="333" r:id="rId11"/>
    <p:sldId id="298" r:id="rId12"/>
    <p:sldId id="300" r:id="rId13"/>
    <p:sldId id="337" r:id="rId14"/>
    <p:sldId id="297" r:id="rId15"/>
    <p:sldId id="265" r:id="rId16"/>
    <p:sldId id="304" r:id="rId17"/>
    <p:sldId id="338" r:id="rId18"/>
    <p:sldId id="314" r:id="rId19"/>
    <p:sldId id="318" r:id="rId20"/>
    <p:sldId id="339" r:id="rId21"/>
    <p:sldId id="316" r:id="rId22"/>
    <p:sldId id="317" r:id="rId23"/>
    <p:sldId id="279" r:id="rId24"/>
    <p:sldId id="272" r:id="rId25"/>
    <p:sldId id="285" r:id="rId26"/>
    <p:sldId id="340" r:id="rId27"/>
    <p:sldId id="294" r:id="rId28"/>
    <p:sldId id="343" r:id="rId29"/>
    <p:sldId id="258" r:id="rId30"/>
    <p:sldId id="342" r:id="rId31"/>
    <p:sldId id="344" r:id="rId32"/>
    <p:sldId id="320" r:id="rId33"/>
    <p:sldId id="321" r:id="rId34"/>
    <p:sldId id="323" r:id="rId35"/>
  </p:sldIdLst>
  <p:sldSz cx="9144000" cy="6858000" type="screen4x3"/>
  <p:notesSz cx="6934200" cy="9220200"/>
  <p:embeddedFontLst>
    <p:embeddedFont>
      <p:font typeface="Calibri" pitchFamily="34" charset="0"/>
      <p:regular r:id="rId38"/>
      <p:bold r:id="rId39"/>
      <p:italic r:id="rId40"/>
      <p:boldItalic r:id="rId41"/>
    </p:embeddedFont>
    <p:embeddedFont>
      <p:font typeface="Wingdings 2" pitchFamily="18" charset="2"/>
      <p:regular r:id="rId42"/>
    </p:embeddedFont>
    <p:embeddedFont>
      <p:font typeface="Candara" pitchFamily="34" charset="0"/>
      <p:regular r:id="rId43"/>
      <p:bold r:id="rId44"/>
      <p:italic r:id="rId45"/>
      <p:boldItalic r:id="rId46"/>
    </p:embeddedFont>
    <p:embeddedFont>
      <p:font typeface="Euclid" pitchFamily="18" charset="0"/>
      <p:regular r:id="rId47"/>
      <p:bold r:id="rId48"/>
      <p:italic r:id="rId49"/>
      <p:boldItalic r:id="rId50"/>
    </p:embeddedFont>
    <p:embeddedFont>
      <p:font typeface="Arial Unicode MS" pitchFamily="34" charset="-128"/>
      <p:regular r:id="rId51"/>
    </p:embeddedFont>
    <p:embeddedFont>
      <p:font typeface="Consolas" pitchFamily="49" charset="0"/>
      <p:regular r:id="rId52"/>
      <p:bold r:id="rId53"/>
      <p:italic r:id="rId54"/>
      <p:boldItalic r:id="rId55"/>
    </p:embeddedFont>
    <p:embeddedFont>
      <p:font typeface="Euclid Math One" pitchFamily="18" charset="2"/>
      <p:regular r:id="rId56"/>
      <p:bold r:id="rId57"/>
    </p:embeddedFont>
    <p:embeddedFont>
      <p:font typeface="Lucida Console" pitchFamily="49"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B2C1DB"/>
    <a:srgbClr val="4F81BD"/>
    <a:srgbClr val="ADBBD7"/>
    <a:srgbClr val="D6DDEA"/>
    <a:srgbClr val="D0D8E8"/>
    <a:srgbClr val="D0E8D0"/>
    <a:srgbClr val="B7DBB7"/>
    <a:srgbClr val="EAD6EA"/>
    <a:srgbClr val="E8D8D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07" autoAdjust="0"/>
    <p:restoredTop sz="69056" autoAdjust="0"/>
  </p:normalViewPr>
  <p:slideViewPr>
    <p:cSldViewPr>
      <p:cViewPr>
        <p:scale>
          <a:sx n="75" d="100"/>
          <a:sy n="75" d="100"/>
        </p:scale>
        <p:origin x="-1284" y="-198"/>
      </p:cViewPr>
      <p:guideLst>
        <p:guide orient="horz" pos="2160"/>
        <p:guide pos="2880"/>
      </p:guideLst>
    </p:cSldViewPr>
  </p:slideViewPr>
  <p:outlineViewPr>
    <p:cViewPr>
      <p:scale>
        <a:sx n="25" d="100"/>
        <a:sy n="25" d="100"/>
      </p:scale>
      <p:origin x="0" y="8208"/>
    </p:cViewPr>
  </p:outlineViewPr>
  <p:notesTextViewPr>
    <p:cViewPr>
      <p:scale>
        <a:sx n="100" d="100"/>
        <a:sy n="100" d="100"/>
      </p:scale>
      <p:origin x="0" y="0"/>
    </p:cViewPr>
  </p:notesTextViewPr>
  <p:notesViewPr>
    <p:cSldViewPr>
      <p:cViewPr varScale="1">
        <p:scale>
          <a:sx n="79" d="100"/>
          <a:sy n="79" d="100"/>
        </p:scale>
        <p:origin x="-2316"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6" tIns="43658" rIns="87316" bIns="43658" rtlCol="0"/>
          <a:lstStyle>
            <a:lvl1pPr algn="l">
              <a:defRPr sz="1100"/>
            </a:lvl1pPr>
          </a:lstStyle>
          <a:p>
            <a:endParaRPr lang="en-CA"/>
          </a:p>
        </p:txBody>
      </p:sp>
      <p:sp>
        <p:nvSpPr>
          <p:cNvPr id="3" name="Date Placeholder 2"/>
          <p:cNvSpPr>
            <a:spLocks noGrp="1"/>
          </p:cNvSpPr>
          <p:nvPr>
            <p:ph type="dt" sz="quarter" idx="1"/>
          </p:nvPr>
        </p:nvSpPr>
        <p:spPr>
          <a:xfrm>
            <a:off x="3927574" y="1"/>
            <a:ext cx="3005121" cy="460400"/>
          </a:xfrm>
          <a:prstGeom prst="rect">
            <a:avLst/>
          </a:prstGeom>
        </p:spPr>
        <p:txBody>
          <a:bodyPr vert="horz" lIns="87316" tIns="43658" rIns="87316" bIns="43658" rtlCol="0"/>
          <a:lstStyle>
            <a:lvl1pPr algn="r">
              <a:defRPr sz="1100"/>
            </a:lvl1pPr>
          </a:lstStyle>
          <a:p>
            <a:fld id="{B5FB494F-74B9-441C-88F8-096756040FCD}" type="datetimeFigureOut">
              <a:rPr lang="en-US" smtClean="0"/>
              <a:pPr/>
              <a:t>7/30/2008</a:t>
            </a:fld>
            <a:endParaRPr lang="en-CA"/>
          </a:p>
        </p:txBody>
      </p:sp>
      <p:sp>
        <p:nvSpPr>
          <p:cNvPr id="4" name="Footer Placeholder 3"/>
          <p:cNvSpPr>
            <a:spLocks noGrp="1"/>
          </p:cNvSpPr>
          <p:nvPr>
            <p:ph type="ftr" sz="quarter" idx="2"/>
          </p:nvPr>
        </p:nvSpPr>
        <p:spPr>
          <a:xfrm>
            <a:off x="0" y="8758276"/>
            <a:ext cx="3005121" cy="460400"/>
          </a:xfrm>
          <a:prstGeom prst="rect">
            <a:avLst/>
          </a:prstGeom>
        </p:spPr>
        <p:txBody>
          <a:bodyPr vert="horz" lIns="87316" tIns="43658" rIns="87316" bIns="43658" rtlCol="0" anchor="b"/>
          <a:lstStyle>
            <a:lvl1pPr algn="l">
              <a:defRPr sz="1100"/>
            </a:lvl1pPr>
          </a:lstStyle>
          <a:p>
            <a:endParaRPr lang="en-CA"/>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6" tIns="43658" rIns="87316" bIns="43658" rtlCol="0" anchor="b"/>
          <a:lstStyle>
            <a:lvl1pPr algn="r">
              <a:defRPr sz="1100"/>
            </a:lvl1pPr>
          </a:lstStyle>
          <a:p>
            <a:fld id="{324337C8-BC0A-4E97-80B4-AAC75B5F52DD}"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2" tIns="46151" rIns="92302" bIns="46151" rtlCol="0"/>
          <a:lstStyle>
            <a:lvl1pPr algn="l">
              <a:defRPr sz="1200"/>
            </a:lvl1pPr>
          </a:lstStyle>
          <a:p>
            <a:endParaRPr lang="en-CA"/>
          </a:p>
        </p:txBody>
      </p:sp>
      <p:sp>
        <p:nvSpPr>
          <p:cNvPr id="3" name="Date Placeholder 2"/>
          <p:cNvSpPr>
            <a:spLocks noGrp="1"/>
          </p:cNvSpPr>
          <p:nvPr>
            <p:ph type="dt" idx="1"/>
          </p:nvPr>
        </p:nvSpPr>
        <p:spPr>
          <a:xfrm>
            <a:off x="3927775" y="0"/>
            <a:ext cx="3004820" cy="461010"/>
          </a:xfrm>
          <a:prstGeom prst="rect">
            <a:avLst/>
          </a:prstGeom>
        </p:spPr>
        <p:txBody>
          <a:bodyPr vert="horz" lIns="92302" tIns="46151" rIns="92302" bIns="46151" rtlCol="0"/>
          <a:lstStyle>
            <a:lvl1pPr algn="r">
              <a:defRPr sz="1200"/>
            </a:lvl1pPr>
          </a:lstStyle>
          <a:p>
            <a:fld id="{D9F0BFF4-3473-4EF9-828D-FC154C663256}" type="datetimeFigureOut">
              <a:rPr lang="en-US" smtClean="0"/>
              <a:pPr/>
              <a:t>7/30/2008</a:t>
            </a:fld>
            <a:endParaRPr lang="en-CA"/>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2" tIns="46151" rIns="92302" bIns="46151" rtlCol="0" anchor="ctr"/>
          <a:lstStyle/>
          <a:p>
            <a:endParaRPr lang="en-CA"/>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57590"/>
            <a:ext cx="3004820" cy="461010"/>
          </a:xfrm>
          <a:prstGeom prst="rect">
            <a:avLst/>
          </a:prstGeom>
        </p:spPr>
        <p:txBody>
          <a:bodyPr vert="horz" lIns="92302" tIns="46151" rIns="92302" bIns="46151" rtlCol="0" anchor="b"/>
          <a:lstStyle>
            <a:lvl1pPr algn="l">
              <a:defRPr sz="1200"/>
            </a:lvl1pPr>
          </a:lstStyle>
          <a:p>
            <a:endParaRPr lang="en-CA"/>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2" tIns="46151" rIns="92302" bIns="46151" rtlCol="0" anchor="b"/>
          <a:lstStyle>
            <a:lvl1pPr algn="r">
              <a:defRPr sz="1200"/>
            </a:lvl1pPr>
          </a:lstStyle>
          <a:p>
            <a:fld id="{3DD05FBF-ADB1-4937-ACAF-8CDAB2F9259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3DD05FBF-ADB1-4937-ACAF-8CDAB2F9259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a:r>
          </a:p>
          <a:p>
            <a:r>
              <a:rPr lang="en-CA" dirty="0" smtClean="0"/>
              <a:t>Responsibilities are how much you think you’re in someone else’s cluster.  r(</a:t>
            </a:r>
            <a:r>
              <a:rPr lang="en-CA" dirty="0" err="1" smtClean="0"/>
              <a:t>i,k</a:t>
            </a:r>
            <a:r>
              <a:rPr lang="en-CA" dirty="0" smtClean="0"/>
              <a:t>) is the responsibility that data point </a:t>
            </a:r>
            <a:r>
              <a:rPr lang="en-CA" dirty="0" err="1" smtClean="0"/>
              <a:t>i</a:t>
            </a:r>
            <a:r>
              <a:rPr lang="en-CA" baseline="0" dirty="0" smtClean="0"/>
              <a:t> think k has for it (how much </a:t>
            </a:r>
            <a:r>
              <a:rPr lang="en-CA" baseline="0" dirty="0" err="1" smtClean="0"/>
              <a:t>i</a:t>
            </a:r>
            <a:r>
              <a:rPr lang="en-CA" baseline="0" dirty="0" smtClean="0"/>
              <a:t> thinks he’s in a cluster with k as its exemplar).</a:t>
            </a:r>
          </a:p>
          <a:p>
            <a:r>
              <a:rPr lang="en-CA" baseline="0" dirty="0" smtClean="0"/>
              <a:t>***</a:t>
            </a:r>
          </a:p>
          <a:p>
            <a:r>
              <a:rPr lang="en-CA" baseline="0" dirty="0" smtClean="0"/>
              <a:t>Availabilities are the opposite.  a(</a:t>
            </a:r>
            <a:r>
              <a:rPr lang="en-CA" baseline="0" dirty="0" err="1" smtClean="0"/>
              <a:t>i,k</a:t>
            </a:r>
            <a:r>
              <a:rPr lang="en-CA" baseline="0" dirty="0" smtClean="0"/>
              <a:t>) is the availability that data point k (as a candidate exemplar) has for data point </a:t>
            </a:r>
            <a:r>
              <a:rPr lang="en-CA" baseline="0" dirty="0" err="1" smtClean="0"/>
              <a:t>i</a:t>
            </a:r>
            <a:r>
              <a:rPr lang="en-CA" baseline="0" dirty="0" smtClean="0"/>
              <a:t> to be in its cluster.</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14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Initially,</a:t>
            </a:r>
            <a:r>
              <a:rPr lang="en-CA" baseline="0" dirty="0" smtClean="0"/>
              <a:t> we set responsibilities and availabilities to zero.</a:t>
            </a:r>
          </a:p>
          <a:p>
            <a:r>
              <a:rPr lang="en-CA" baseline="0" dirty="0" smtClean="0"/>
              <a:t>***</a:t>
            </a:r>
          </a:p>
          <a:p>
            <a:r>
              <a:rPr lang="en-CA" baseline="0" dirty="0" smtClean="0"/>
              <a:t>After the first iteration, you put the availability in there because it isn’t zero.  So now you’re modulating these similarities by availabilities (one guy’s convinced he’s in someone else’s cluster, a third guy isn’t going to say he’s in the first guy’s cluster because his availability is low).</a:t>
            </a:r>
          </a:p>
          <a:p>
            <a:r>
              <a:rPr lang="en-CA" baseline="0" dirty="0" smtClean="0"/>
              <a:t>***</a:t>
            </a:r>
          </a:p>
          <a:p>
            <a:r>
              <a:rPr lang="en-CA" baseline="0" dirty="0" smtClean="0"/>
              <a:t>Availability is just a sum of the other responsibilities, but you don’t want to penalize someone based on what’s said miles and miles away (what does he know about the </a:t>
            </a:r>
            <a:r>
              <a:rPr lang="en-CA" baseline="0" dirty="0" err="1" smtClean="0"/>
              <a:t>neighborhood</a:t>
            </a:r>
            <a:r>
              <a:rPr lang="en-CA" baseline="0" dirty="0" smtClean="0"/>
              <a:t>), so you threshold at zero.  You also bring in the self-responsibility r(</a:t>
            </a:r>
            <a:r>
              <a:rPr lang="en-CA" baseline="0" dirty="0" err="1" smtClean="0"/>
              <a:t>k,k</a:t>
            </a:r>
            <a:r>
              <a:rPr lang="en-CA" baseline="0" dirty="0" smtClean="0"/>
              <a:t>) which is based on the preference (total number of clusters).  Then you threshold all that because what if one guy right next to you is sure you’re his exemplar – don’t rely on one opinion too much.</a:t>
            </a:r>
          </a:p>
          <a:p>
            <a:r>
              <a:rPr lang="en-CA" baseline="0" dirty="0" smtClean="0"/>
              <a:t>***</a:t>
            </a:r>
          </a:p>
          <a:p>
            <a:r>
              <a:rPr lang="en-CA" baseline="0" dirty="0" smtClean="0"/>
              <a:t>To make decisions about who’s an exemplar, you just add up availabilities and responsibilities and the take an </a:t>
            </a:r>
            <a:r>
              <a:rPr lang="en-CA" baseline="0" dirty="0" err="1" smtClean="0"/>
              <a:t>argmax</a:t>
            </a:r>
            <a:r>
              <a:rPr lang="en-CA" baseline="0" dirty="0" smtClean="0"/>
              <a:t> and that gives you the index of every point’s exemplar (or itself)</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15</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You can implement all this in about 25 lines of MATLAB</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755C4-3DF1-4127-81F3-6A017F7F6996}" type="slidenum">
              <a:rPr lang="en-US"/>
              <a:pPr/>
              <a:t>17</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003D3-F936-4976-94BE-624B51B38555}" type="slidenum">
              <a:rPr lang="en-US"/>
              <a:pPr/>
              <a:t>18</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C8421-53FE-46DD-81A8-E80164147686}" type="slidenum">
              <a:rPr lang="en-US"/>
              <a:pPr/>
              <a:t>19</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we going to do this?</a:t>
            </a:r>
          </a:p>
          <a:p>
            <a:r>
              <a:rPr lang="en-CA" dirty="0" smtClean="0"/>
              <a:t>With affinity</a:t>
            </a:r>
            <a:r>
              <a:rPr lang="en-CA" baseline="0" dirty="0" smtClean="0"/>
              <a:t> propagation, an exciting clustering algorithm that I’ll spend a few minutes talking about.</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20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6BE79-0BE9-4751-89B6-92805E14ED15}" type="slidenum">
              <a:rPr lang="en-US"/>
              <a:pPr/>
              <a:t>21</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a:xfrm>
            <a:off x="693722" y="4378376"/>
            <a:ext cx="5546758" cy="4149700"/>
          </a:xfrm>
        </p:spPr>
        <p:txBody>
          <a:bodyPr/>
          <a:lstStyle/>
          <a:p>
            <a:r>
              <a:rPr lang="en-US" dirty="0" smtClean="0"/>
              <a:t>The first dataset I want to discuss is what</a:t>
            </a:r>
            <a:r>
              <a:rPr lang="en-US" baseline="0" dirty="0" smtClean="0"/>
              <a:t> actually motivated this research.  We had a gene expression data set with 76000 DNA segments at sub-</a:t>
            </a:r>
            <a:r>
              <a:rPr lang="en-US" baseline="0" dirty="0" err="1" smtClean="0"/>
              <a:t>exon</a:t>
            </a:r>
            <a:r>
              <a:rPr lang="en-US" baseline="0" dirty="0" smtClean="0"/>
              <a:t> resolution, and expression profiles are measured across 12 mouse tissues.  We want to cluster together areas of similar expression and those would might correspond to genes, and separate that from segments that don’t fit (i.e. come from a background model).  Now 12 dimensions probably isn’t enough to get thousands of clusters out of the data, so we also include a term in the similarity that a data point’s exemplar must be within 100 segments – so this is a sparse 75000x75000 matrix with a band along the diagonal of width 200.</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E9D8F-B5B5-42B0-AA5C-85EE282BC799}" type="slidenum">
              <a:rPr lang="en-US"/>
              <a:pPr/>
              <a:t>22</a:t>
            </a:fld>
            <a:endParaRPr lang="en-US"/>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a:xfrm>
            <a:off x="693722" y="4378376"/>
            <a:ext cx="5546758" cy="41497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first application</a:t>
            </a:r>
            <a:r>
              <a:rPr lang="en-CA" baseline="0" dirty="0" smtClean="0"/>
              <a:t> I want to describe was done on strains of yeast where you knock out one gene and then apply a drug or chemical and measure the response using TAG3 molecular barcode arrays.</a:t>
            </a:r>
          </a:p>
          <a:p>
            <a:r>
              <a:rPr lang="en-CA" baseline="0" dirty="0" smtClean="0"/>
              <a:t>***</a:t>
            </a:r>
          </a:p>
          <a:p>
            <a:r>
              <a:rPr lang="en-CA" baseline="0" dirty="0" smtClean="0"/>
              <a:t>First, we </a:t>
            </a:r>
            <a:r>
              <a:rPr lang="en-CA" baseline="0" dirty="0" err="1" smtClean="0"/>
              <a:t>thresholded</a:t>
            </a:r>
            <a:r>
              <a:rPr lang="en-CA" baseline="0" dirty="0" smtClean="0"/>
              <a:t> the matrix of z-scores to </a:t>
            </a:r>
            <a:r>
              <a:rPr lang="en-CA" baseline="0" dirty="0" err="1" smtClean="0"/>
              <a:t>binarize</a:t>
            </a:r>
            <a:r>
              <a:rPr lang="en-CA" baseline="0" dirty="0" smtClean="0"/>
              <a:t> it.  It’s about 98% sparse (150,000 interactions of a possible 7.5million combinations)</a:t>
            </a:r>
          </a:p>
          <a:p>
            <a:r>
              <a:rPr lang="en-CA" baseline="0" dirty="0" smtClean="0"/>
              <a:t>***</a:t>
            </a:r>
          </a:p>
          <a:p>
            <a:r>
              <a:rPr lang="en-CA" baseline="0" dirty="0" smtClean="0"/>
              <a:t>So what we want to do is find a small query set of exemplar genes on which new drugs could be tested and predict interactions for all the other genes.  That way we don’t need to perform 6000 experiments per drug.</a:t>
            </a:r>
          </a:p>
          <a:p>
            <a:r>
              <a:rPr lang="en-CA" baseline="0" dirty="0" smtClean="0"/>
              <a:t>***</a:t>
            </a:r>
          </a:p>
          <a:p>
            <a:r>
              <a:rPr lang="en-CA" baseline="0" dirty="0" smtClean="0"/>
              <a:t>So for cross-validation, what we did was use 90% of the drugs as a training set and hold out 10% as a test set.  We made predictions (filled in the matrix) for that test set of drugs just by filling in the response of your exemplar gene (we don’t know each gene’s response, so we substitute it with its exemplar’s response</a:t>
            </a:r>
            <a:r>
              <a:rPr lang="en-CA" baseline="0" dirty="0" smtClean="0"/>
              <a:t>).</a:t>
            </a:r>
            <a:endParaRPr lang="en-CA" baseline="0" dirty="0" smtClean="0"/>
          </a:p>
        </p:txBody>
      </p:sp>
      <p:sp>
        <p:nvSpPr>
          <p:cNvPr id="4" name="Slide Number Placeholder 3"/>
          <p:cNvSpPr>
            <a:spLocks noGrp="1"/>
          </p:cNvSpPr>
          <p:nvPr>
            <p:ph type="sldNum" sz="quarter" idx="10"/>
          </p:nvPr>
        </p:nvSpPr>
        <p:spPr/>
        <p:txBody>
          <a:bodyPr/>
          <a:lstStyle/>
          <a:p>
            <a:fld id="{3DD05FBF-ADB1-4937-ACAF-8CDAB2F92591}" type="slidenum">
              <a:rPr lang="en-CA" smtClean="0"/>
              <a:pPr/>
              <a:t>23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CA" dirty="0" smtClean="0"/>
              <a:t>I’m Delbert Dueck and </a:t>
            </a:r>
            <a:r>
              <a:rPr lang="en-CA" dirty="0" smtClean="0"/>
              <a:t>I’m a Ph.D. student in Brendan Frey’s Probabilistic and Statistical Inference group at the</a:t>
            </a:r>
            <a:r>
              <a:rPr lang="en-CA" baseline="0" dirty="0" smtClean="0"/>
              <a:t> Department of Electrical &amp; Computer Engineering across the street.  T</a:t>
            </a:r>
            <a:r>
              <a:rPr lang="en-CA" dirty="0" smtClean="0"/>
              <a:t>oday </a:t>
            </a:r>
            <a:r>
              <a:rPr lang="en-CA" dirty="0" smtClean="0"/>
              <a:t>I’m going to talk about </a:t>
            </a:r>
            <a:r>
              <a:rPr lang="en-CA" dirty="0" smtClean="0"/>
              <a:t>a</a:t>
            </a:r>
            <a:r>
              <a:rPr lang="en-CA" baseline="0" dirty="0" smtClean="0"/>
              <a:t> Affinity Propagation, a clustering algorithm that finds exemplars (data centers) by passing messages between data points.  I guess you could say that this is work inspired by Caravaggio.  </a:t>
            </a:r>
            <a:r>
              <a:rPr lang="en-CA" baseline="0" smtClean="0"/>
              <a:t>I’ll </a:t>
            </a:r>
            <a:r>
              <a:rPr lang="en-CA" baseline="0" dirty="0" smtClean="0"/>
              <a:t>describe all this in more detail and then show how it can be applied to several different problems involving DNA expression data, yeast gene deletion strains and HIV vaccine design.</a:t>
            </a:r>
          </a:p>
          <a:p>
            <a:endParaRPr lang="en-CA" baseline="0" dirty="0" smtClean="0"/>
          </a:p>
        </p:txBody>
      </p:sp>
      <p:sp>
        <p:nvSpPr>
          <p:cNvPr id="4" name="Slide Number Placeholder 3"/>
          <p:cNvSpPr>
            <a:spLocks noGrp="1"/>
          </p:cNvSpPr>
          <p:nvPr>
            <p:ph type="sldNum" sz="quarter" idx="10"/>
          </p:nvPr>
        </p:nvSpPr>
        <p:spPr/>
        <p:txBody>
          <a:bodyPr/>
          <a:lstStyle/>
          <a:p>
            <a:fld id="{3DD05FBF-ADB1-4937-ACAF-8CDAB2F9259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did we do?</a:t>
            </a:r>
          </a:p>
          <a:p>
            <a:r>
              <a:rPr lang="en-CA" dirty="0" smtClean="0"/>
              <a:t>We’re directly maximizing the utility, which works out to be the number of interactions correctly predicted on training data.</a:t>
            </a:r>
          </a:p>
          <a:p>
            <a:r>
              <a:rPr lang="en-CA" dirty="0" smtClean="0"/>
              <a:t>Affinity Propagation outperforms</a:t>
            </a:r>
            <a:r>
              <a:rPr lang="en-CA" baseline="0" dirty="0" smtClean="0"/>
              <a:t> the best of all those restarts of </a:t>
            </a:r>
            <a:r>
              <a:rPr lang="en-CA" i="1" dirty="0" smtClean="0"/>
              <a:t>k</a:t>
            </a:r>
            <a:r>
              <a:rPr lang="en-CA" dirty="0" smtClean="0"/>
              <a:t>-centers clustering</a:t>
            </a:r>
          </a:p>
          <a:p>
            <a:endParaRPr lang="en-CA" dirty="0" smtClean="0"/>
          </a:p>
          <a:p>
            <a:r>
              <a:rPr lang="en-CA" dirty="0" smtClean="0"/>
              <a:t>Affinity Propagation was compared with many random restarts of </a:t>
            </a:r>
            <a:r>
              <a:rPr lang="en-CA" i="1" dirty="0" smtClean="0"/>
              <a:t>k</a:t>
            </a:r>
            <a:r>
              <a:rPr lang="en-CA" dirty="0" smtClean="0"/>
              <a:t>-centers clustering</a:t>
            </a:r>
          </a:p>
          <a:p>
            <a:pPr lvl="1"/>
            <a:r>
              <a:rPr lang="en-CA" dirty="0" smtClean="0"/>
              <a:t>In all cases, AP took &lt;5hr  and  </a:t>
            </a:r>
            <a:r>
              <a:rPr lang="en-CA" i="1" dirty="0" smtClean="0"/>
              <a:t>k</a:t>
            </a:r>
            <a:r>
              <a:rPr lang="en-CA" dirty="0" smtClean="0"/>
              <a:t>-centers took &gt;3days</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24</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And if we look at sensitivity</a:t>
            </a:r>
            <a:r>
              <a:rPr lang="en-CA" baseline="0" dirty="0" smtClean="0"/>
              <a:t> plotted as a function of specificity, affinity propagation comes out on top as well.  One thing we noticed is that with a big dataset like this, the search space is highly non-convex so has a lot of local maxima.  </a:t>
            </a:r>
            <a:r>
              <a:rPr lang="en-CA" i="1" baseline="0" dirty="0" smtClean="0"/>
              <a:t>k</a:t>
            </a:r>
            <a:r>
              <a:rPr lang="en-CA" baseline="0" dirty="0" smtClean="0"/>
              <a:t>-centers almost always finds singleton exemplar genes (that is, they have no cluster members) which is really bad for predictions.</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25</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second example involves HIV vaccine cocktail design.</a:t>
            </a:r>
          </a:p>
          <a:p>
            <a:r>
              <a:rPr lang="en-CA" dirty="0" smtClean="0"/>
              <a:t>We’re trying to find</a:t>
            </a:r>
            <a:r>
              <a:rPr lang="en-CA" baseline="0" dirty="0" smtClean="0"/>
              <a:t> a good set of HIV strains for the purpose of priming the immune systems of many patients; so these strains are the treatments, T.  There were 1755 of them, which we got from the Los Alamos National Labs database.</a:t>
            </a:r>
          </a:p>
          <a:p>
            <a:r>
              <a:rPr lang="en-CA" baseline="0" dirty="0" smtClean="0"/>
              <a:t>***</a:t>
            </a:r>
          </a:p>
          <a:p>
            <a:r>
              <a:rPr lang="en-CA" baseline="0" dirty="0" smtClean="0"/>
              <a:t>The targets are sequence fragments (9-mers) corresponding to the </a:t>
            </a:r>
            <a:r>
              <a:rPr lang="en-CA" baseline="0" dirty="0" err="1" smtClean="0"/>
              <a:t>epitopes</a:t>
            </a:r>
            <a:r>
              <a:rPr lang="en-CA" baseline="0" dirty="0" smtClean="0"/>
              <a:t> that immune systems respond to.  We extracted these patches from the 1755 strains in the treatments set, so T ≠ R here.</a:t>
            </a:r>
          </a:p>
          <a:p>
            <a:r>
              <a:rPr lang="en-CA" baseline="0" dirty="0" smtClean="0"/>
              <a:t>***</a:t>
            </a:r>
          </a:p>
          <a:p>
            <a:r>
              <a:rPr lang="en-CA" baseline="0" dirty="0" smtClean="0"/>
              <a:t>Ideally, we’d set the utility of each treatment for each target to be its potential for immunological protection, but we approximate this by setting  it to the frequency of the target in the database (and 0 if T doesn’t contain R, thus offering no protection because it’s not present).</a:t>
            </a:r>
          </a:p>
        </p:txBody>
      </p:sp>
      <p:sp>
        <p:nvSpPr>
          <p:cNvPr id="4" name="Slide Number Placeholder 3"/>
          <p:cNvSpPr>
            <a:spLocks noGrp="1"/>
          </p:cNvSpPr>
          <p:nvPr>
            <p:ph type="sldNum" sz="quarter" idx="10"/>
          </p:nvPr>
        </p:nvSpPr>
        <p:spPr/>
        <p:txBody>
          <a:bodyPr/>
          <a:lstStyle/>
          <a:p>
            <a:fld id="{3DD05FBF-ADB1-4937-ACAF-8CDAB2F92591}" type="slidenum">
              <a:rPr lang="en-CA" smtClean="0"/>
              <a:pPr/>
              <a:t>26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CA" dirty="0" smtClean="0"/>
              <a:t>If we express these quantities as ratios,</a:t>
            </a:r>
            <a:r>
              <a:rPr lang="en-CA" baseline="0" dirty="0" smtClean="0"/>
              <a:t> net utility will correspond to something known as “coverage” i.e. What proportion of the </a:t>
            </a:r>
            <a:r>
              <a:rPr lang="en-CA" baseline="0" dirty="0" err="1" smtClean="0"/>
              <a:t>epitopes</a:t>
            </a:r>
            <a:r>
              <a:rPr lang="en-CA" baseline="0" dirty="0" smtClean="0"/>
              <a:t> appear in your vaccine.</a:t>
            </a:r>
            <a:endParaRPr lang="en-CA" dirty="0" smtClean="0"/>
          </a:p>
          <a:p>
            <a:pPr defTabSz="873161">
              <a:defRPr/>
            </a:pPr>
            <a:endParaRPr lang="en-CA" baseline="0" dirty="0" smtClean="0"/>
          </a:p>
          <a:p>
            <a:pPr defTabSz="873161">
              <a:defRPr/>
            </a:pPr>
            <a:r>
              <a:rPr lang="en-CA" baseline="0" dirty="0" smtClean="0"/>
              <a:t>We compare affinity propagation’s performance with a greedy method like k-centers and then with artificially-derived strains called mosaics using an algorithm described in Nature Medicine by Fischer et al.</a:t>
            </a:r>
          </a:p>
          <a:p>
            <a:pPr defTabSz="873161">
              <a:defRPr/>
            </a:pPr>
            <a:endParaRPr lang="en-CA" baseline="0" dirty="0" smtClean="0"/>
          </a:p>
          <a:p>
            <a:pPr defTabSz="873161">
              <a:defRPr/>
            </a:pPr>
            <a:r>
              <a:rPr lang="en-CA" baseline="0" dirty="0" smtClean="0"/>
              <a:t>Not surprisingly, artificial mosaic strains have the highest coverage (because you’re not limited to the strains in the treatment set, T), but affinity propagation does substantially better than the greedy method (getting performance about half-way between it and mosaic).</a:t>
            </a:r>
          </a:p>
          <a:p>
            <a:pPr defTabSz="873161">
              <a:defRPr/>
            </a:pPr>
            <a:endParaRPr lang="en-CA" baseline="0" dirty="0" smtClean="0"/>
          </a:p>
        </p:txBody>
      </p:sp>
      <p:sp>
        <p:nvSpPr>
          <p:cNvPr id="4" name="Slide Number Placeholder 3"/>
          <p:cNvSpPr>
            <a:spLocks noGrp="1"/>
          </p:cNvSpPr>
          <p:nvPr>
            <p:ph type="sldNum" sz="quarter" idx="10"/>
          </p:nvPr>
        </p:nvSpPr>
        <p:spPr/>
        <p:txBody>
          <a:bodyPr/>
          <a:lstStyle/>
          <a:p>
            <a:fld id="{3DD05FBF-ADB1-4937-ACAF-8CDAB2F92591}" type="slidenum">
              <a:rPr lang="en-CA" smtClean="0"/>
              <a:pPr/>
              <a:t>27</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29</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we going to do this?</a:t>
            </a:r>
          </a:p>
          <a:p>
            <a:r>
              <a:rPr lang="en-CA" dirty="0" smtClean="0"/>
              <a:t>With affinity</a:t>
            </a:r>
            <a:r>
              <a:rPr lang="en-CA" baseline="0" dirty="0" smtClean="0"/>
              <a:t> propagation, an exciting clustering algorithm that I’ll spend a few minutes talking about.</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30</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we going to do this?</a:t>
            </a:r>
          </a:p>
          <a:p>
            <a:r>
              <a:rPr lang="en-CA" dirty="0" smtClean="0"/>
              <a:t>With affinity</a:t>
            </a:r>
            <a:r>
              <a:rPr lang="en-CA" baseline="0" dirty="0" smtClean="0"/>
              <a:t> propagation, an exciting clustering algorithm that I’ll spend a few minutes talking about.</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31</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1FB86-2616-4F21-AA8F-66E0005C0048}" type="slidenum">
              <a:rPr lang="en-US"/>
              <a:pPr/>
              <a:t>32</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6EEE8-4826-40F0-BDAD-22BB1B1A44E2}" type="slidenum">
              <a:rPr lang="en-US"/>
              <a:pPr/>
              <a:t>33</a:t>
            </a:fld>
            <a:endParaRPr lang="en-US"/>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EC22C-B4EB-4660-BDC3-22E5D3C03CED}" type="slidenum">
              <a:rPr lang="en-US"/>
              <a:pPr/>
              <a:t>34</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exemplar-based clustering – with</a:t>
            </a:r>
            <a:r>
              <a:rPr lang="en-CA" baseline="0" dirty="0" smtClean="0"/>
              <a:t> a lot of algorithms like k-means you have cluster centers that are described by parameters (e.g. mean, variance for MOG).  There are no parameters here – just pointers to the data points centers that are called exemplars.</a:t>
            </a:r>
          </a:p>
          <a:p>
            <a:r>
              <a:rPr lang="en-CA" baseline="0" dirty="0" smtClean="0"/>
              <a:t>-we’ve also shown that this can find good solutions for the facility location problem which is a close relative of what we call treatment portfolio design.</a:t>
            </a:r>
          </a:p>
          <a:p>
            <a:r>
              <a:rPr lang="en-CA" baseline="0" dirty="0" smtClean="0"/>
              <a:t>***</a:t>
            </a:r>
          </a:p>
          <a:p>
            <a:r>
              <a:rPr lang="en-CA" baseline="0" dirty="0" smtClean="0"/>
              <a:t>Similarities needn’t be symmetric, needn’t be a metric (no need for the triangle inequality to work), a matrix of these guys doesn’t need to be positive definite, and sparse similarities are no problem (implicit).</a:t>
            </a:r>
          </a:p>
          <a:p>
            <a:r>
              <a:rPr lang="en-CA" baseline="0" dirty="0" smtClean="0"/>
              <a:t>-the easiest similarity to fathom is negative Euclidean distance, but we’ve used patch/window-based similarities for clustering faces and segmenting images, clustering cities by flight time (that isn’t symmetric or triangle inequality), and identifying </a:t>
            </a:r>
            <a:r>
              <a:rPr lang="en-CA" baseline="0" dirty="0" err="1" smtClean="0"/>
              <a:t>exons</a:t>
            </a:r>
            <a:r>
              <a:rPr lang="en-CA" baseline="0" dirty="0" smtClean="0"/>
              <a:t> from expression profiles.  If you want more information it’s in the original paper.  A lot of rich models can be expressed this way – it’s not a </a:t>
            </a:r>
            <a:r>
              <a:rPr lang="en-CA" baseline="0" dirty="0" err="1" smtClean="0"/>
              <a:t>variational</a:t>
            </a:r>
            <a:r>
              <a:rPr lang="en-CA" baseline="0" dirty="0" smtClean="0"/>
              <a:t> method where you hope the conjugate prior makes the doable and stuff should be differentiable – no compromises, even a permutation test.</a:t>
            </a:r>
          </a:p>
          <a:p>
            <a:r>
              <a:rPr lang="en-CA" baseline="0" dirty="0" smtClean="0"/>
              <a:t>***</a:t>
            </a:r>
          </a:p>
          <a:p>
            <a:r>
              <a:rPr lang="en-CA" baseline="0" dirty="0" smtClean="0"/>
              <a:t>We also have something called preferences which are like the control knob on the number of clusters or exemplars the algorithm outputs.  It’s like a cost for creating a new cluster; so we often just set it to a constant that we adjust (that’s the one knob that you to tune)</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exemplar-based clustering – with</a:t>
            </a:r>
            <a:r>
              <a:rPr lang="en-CA" baseline="0" dirty="0" smtClean="0"/>
              <a:t> a lot of algorithms like k-means you have cluster centers that are described by parameters (e.g. mean, variance for MOG).  There are no parameters here – just pointers to the data points centers that are called exemplars.</a:t>
            </a:r>
          </a:p>
          <a:p>
            <a:r>
              <a:rPr lang="en-CA" baseline="0" dirty="0" smtClean="0"/>
              <a:t>-we’ve also shown that this can find good solutions for the facility location problem which is a close relative of what we call treatment portfolio design.</a:t>
            </a:r>
          </a:p>
          <a:p>
            <a:r>
              <a:rPr lang="en-CA" baseline="0" dirty="0" smtClean="0"/>
              <a:t>***</a:t>
            </a:r>
          </a:p>
          <a:p>
            <a:r>
              <a:rPr lang="en-CA" baseline="0" dirty="0" smtClean="0"/>
              <a:t>Similarities needn’t be symmetric, needn’t be a metric (no need for the triangle inequality to work), a matrix of these guys doesn’t need to be positive definite, and sparse similarities are no problem (implicit).</a:t>
            </a:r>
          </a:p>
          <a:p>
            <a:r>
              <a:rPr lang="en-CA" baseline="0" dirty="0" smtClean="0"/>
              <a:t>-the easiest similarity to fathom is negative Euclidean distance, but we’ve used patch/window-based similarities for clustering faces and segmenting images, clustering cities by flight time (that isn’t symmetric or triangle inequality), and identifying </a:t>
            </a:r>
            <a:r>
              <a:rPr lang="en-CA" baseline="0" dirty="0" err="1" smtClean="0"/>
              <a:t>exons</a:t>
            </a:r>
            <a:r>
              <a:rPr lang="en-CA" baseline="0" dirty="0" smtClean="0"/>
              <a:t> from expression profiles.  If you want more information it’s in the original paper.  A lot of rich models can be expressed this way – it’s not a </a:t>
            </a:r>
            <a:r>
              <a:rPr lang="en-CA" baseline="0" dirty="0" err="1" smtClean="0"/>
              <a:t>variational</a:t>
            </a:r>
            <a:r>
              <a:rPr lang="en-CA" baseline="0" dirty="0" smtClean="0"/>
              <a:t> method where you hope the conjugate prior makes the doable and stuff should be differentiable – no compromises, even a permutation test.</a:t>
            </a:r>
          </a:p>
          <a:p>
            <a:r>
              <a:rPr lang="en-CA" baseline="0" dirty="0" smtClean="0"/>
              <a:t>***</a:t>
            </a:r>
          </a:p>
          <a:p>
            <a:r>
              <a:rPr lang="en-CA" baseline="0" dirty="0" smtClean="0"/>
              <a:t>We also have something called preferences which are like the control knob on the number of clusters or exemplars the algorithm outputs.  It’s like a cost for creating a new cluster; so we often just set it to a constant that we adjust (that’s the one knob that you to tune)</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0B1B38DB-9D7C-40C7-869E-3B0A5D165FDB}" type="slidenum">
              <a:rPr lang="en-US" smtClean="0"/>
              <a:pPr/>
              <a:t>5</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r>
              <a:rPr lang="en-US" dirty="0" smtClean="0"/>
              <a:t>The</a:t>
            </a:r>
            <a:r>
              <a:rPr lang="en-US" baseline="0" dirty="0" smtClean="0"/>
              <a:t> greedy method that should come to mind is k-centers clustering (you can also call k-medians clustering, or k-</a:t>
            </a:r>
            <a:r>
              <a:rPr lang="en-US" baseline="0" dirty="0" err="1" smtClean="0"/>
              <a:t>medoids</a:t>
            </a:r>
            <a:r>
              <a:rPr lang="en-US" baseline="0" dirty="0" smtClean="0"/>
              <a:t>).  The best way to explain it is to show a demonstration of it, too.</a:t>
            </a:r>
          </a:p>
          <a:p>
            <a:endParaRPr lang="en-US" baseline="0" dirty="0" smtClean="0"/>
          </a:p>
          <a:p>
            <a:r>
              <a:rPr lang="en-US" baseline="0" dirty="0" smtClean="0"/>
              <a:t>This algorithm is very fast but it gets easily trapped in local maxima when you’re optimizing the net utility or net similarity, so we need a lot of random restarts to get decent results.  This it the algorithm we primarily compare against.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we going to do this?</a:t>
            </a:r>
          </a:p>
          <a:p>
            <a:r>
              <a:rPr lang="en-CA" dirty="0" smtClean="0"/>
              <a:t>With affinity</a:t>
            </a:r>
            <a:r>
              <a:rPr lang="en-CA" baseline="0" dirty="0" smtClean="0"/>
              <a:t> propagation, an exciting clustering algorithm that I’ll spend a few minutes talking about.</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755C4-3DF1-4127-81F3-6A017F7F6996}" type="slidenum">
              <a:rPr lang="en-US"/>
              <a:pPr/>
              <a:t>8</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 are we going to do this?</a:t>
            </a:r>
          </a:p>
          <a:p>
            <a:r>
              <a:rPr lang="en-CA" dirty="0" smtClean="0"/>
              <a:t>With affinity</a:t>
            </a:r>
            <a:r>
              <a:rPr lang="en-CA" baseline="0" dirty="0" smtClean="0"/>
              <a:t> propagation, an exciting clustering algorithm that I’ll spend a few minutes talking about.</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exemplar-based clustering – with</a:t>
            </a:r>
            <a:r>
              <a:rPr lang="en-CA" baseline="0" dirty="0" smtClean="0"/>
              <a:t> a lot of algorithms like k-means you have cluster centers that are described by parameters (e.g. mean, variance for MOG).  There are no parameters here – just pointers to the data points centers that are called exemplars.</a:t>
            </a:r>
          </a:p>
          <a:p>
            <a:r>
              <a:rPr lang="en-CA" baseline="0" dirty="0" smtClean="0"/>
              <a:t>-we’ve also shown that this can find good solutions for the facility location problem which is a close relative of what we call treatment portfolio design.</a:t>
            </a:r>
          </a:p>
          <a:p>
            <a:r>
              <a:rPr lang="en-CA" baseline="0" dirty="0" smtClean="0"/>
              <a:t>***</a:t>
            </a:r>
          </a:p>
          <a:p>
            <a:r>
              <a:rPr lang="en-CA" baseline="0" dirty="0" smtClean="0"/>
              <a:t>Similarities needn’t be symmetric, needn’t be a metric (no need for the triangle inequality to work), a matrix of these guys doesn’t need to be positive definite, and sparse similarities are no problem (implicit).</a:t>
            </a:r>
          </a:p>
          <a:p>
            <a:r>
              <a:rPr lang="en-CA" baseline="0" dirty="0" smtClean="0"/>
              <a:t>-the easiest similarity to fathom is negative Euclidean distance, but we’ve used patch/window-based similarities for clustering faces and segmenting images, clustering cities by flight time (that isn’t symmetric or triangle inequality), and identifying </a:t>
            </a:r>
            <a:r>
              <a:rPr lang="en-CA" baseline="0" dirty="0" err="1" smtClean="0"/>
              <a:t>exons</a:t>
            </a:r>
            <a:r>
              <a:rPr lang="en-CA" baseline="0" dirty="0" smtClean="0"/>
              <a:t> from expression profiles.  If you want more information it’s in the original paper.  A lot of rich models can be expressed this way – it’s not a </a:t>
            </a:r>
            <a:r>
              <a:rPr lang="en-CA" baseline="0" dirty="0" err="1" smtClean="0"/>
              <a:t>variational</a:t>
            </a:r>
            <a:r>
              <a:rPr lang="en-CA" baseline="0" dirty="0" smtClean="0"/>
              <a:t> method where you hope the conjugate prior makes the doable and stuff should be differentiable – no compromises, even a permutation test.</a:t>
            </a:r>
          </a:p>
          <a:p>
            <a:r>
              <a:rPr lang="en-CA" baseline="0" dirty="0" smtClean="0"/>
              <a:t>***</a:t>
            </a:r>
          </a:p>
          <a:p>
            <a:r>
              <a:rPr lang="en-CA" baseline="0" dirty="0" smtClean="0"/>
              <a:t>We also have something called preferences which are like the control knob on the number of clusters or exemplars the algorithm outputs.  It’s like a cost for creating a new cluster; so we often just set it to a constant that we adjust (that’s the one knob that you to tune)</a:t>
            </a:r>
            <a:endParaRPr lang="en-CA" dirty="0"/>
          </a:p>
        </p:txBody>
      </p:sp>
      <p:sp>
        <p:nvSpPr>
          <p:cNvPr id="4" name="Slide Number Placeholder 3"/>
          <p:cNvSpPr>
            <a:spLocks noGrp="1"/>
          </p:cNvSpPr>
          <p:nvPr>
            <p:ph type="sldNum" sz="quarter" idx="10"/>
          </p:nvPr>
        </p:nvSpPr>
        <p:spPr/>
        <p:txBody>
          <a:bodyPr/>
          <a:lstStyle/>
          <a:p>
            <a:fld id="{3DD05FBF-ADB1-4937-ACAF-8CDAB2F92591}" type="slidenum">
              <a:rPr lang="en-CA" smtClean="0"/>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91E548-D7B6-4F56-AD4C-C3DECF8277E5}" type="datetimeFigureOut">
              <a:rPr lang="en-US" smtClean="0"/>
              <a:pPr/>
              <a:t>7/30/2008</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C8ED9D4-CEE7-40B8-B2A3-6D701F1943B5}"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1E548-D7B6-4F56-AD4C-C3DECF8277E5}" type="datetimeFigureOut">
              <a:rPr lang="en-US" smtClean="0"/>
              <a:pPr/>
              <a:t>7/30/2008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ED9D4-CEE7-40B8-B2A3-6D701F1943B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1E548-D7B6-4F56-AD4C-C3DECF8277E5}" type="datetimeFigureOut">
              <a:rPr lang="en-US" smtClean="0"/>
              <a:pPr/>
              <a:t>7/30/2008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ED9D4-CEE7-40B8-B2A3-6D701F1943B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91E548-D7B6-4F56-AD4C-C3DECF8277E5}" type="datetimeFigureOut">
              <a:rPr lang="en-US" smtClean="0"/>
              <a:pPr/>
              <a:t>7/30/2008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ED9D4-CEE7-40B8-B2A3-6D701F1943B5}"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91E548-D7B6-4F56-AD4C-C3DECF8277E5}" type="datetimeFigureOut">
              <a:rPr lang="en-US" smtClean="0"/>
              <a:pPr/>
              <a:t>7/30/2008</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C8ED9D4-CEE7-40B8-B2A3-6D701F1943B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91E548-D7B6-4F56-AD4C-C3DECF8277E5}" type="datetimeFigureOut">
              <a:rPr lang="en-US" smtClean="0"/>
              <a:pPr/>
              <a:t>7/30/2008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ED9D4-CEE7-40B8-B2A3-6D701F1943B5}"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91E548-D7B6-4F56-AD4C-C3DECF8277E5}" type="datetimeFigureOut">
              <a:rPr lang="en-US" smtClean="0"/>
              <a:pPr/>
              <a:t>7/30/2008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C8ED9D4-CEE7-40B8-B2A3-6D701F1943B5}"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91E548-D7B6-4F56-AD4C-C3DECF8277E5}" type="datetimeFigureOut">
              <a:rPr lang="en-US" smtClean="0"/>
              <a:pPr/>
              <a:t>7/30/2008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C8ED9D4-CEE7-40B8-B2A3-6D701F1943B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1E548-D7B6-4F56-AD4C-C3DECF8277E5}" type="datetimeFigureOut">
              <a:rPr lang="en-US" smtClean="0"/>
              <a:pPr/>
              <a:t>7/30/2008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C8ED9D4-CEE7-40B8-B2A3-6D701F1943B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1E548-D7B6-4F56-AD4C-C3DECF8277E5}" type="datetimeFigureOut">
              <a:rPr lang="en-US" smtClean="0"/>
              <a:pPr/>
              <a:t>7/30/2008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ED9D4-CEE7-40B8-B2A3-6D701F1943B5}"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1E548-D7B6-4F56-AD4C-C3DECF8277E5}" type="datetimeFigureOut">
              <a:rPr lang="en-US" smtClean="0"/>
              <a:pPr/>
              <a:t>7/30/2008</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8C8ED9D4-CEE7-40B8-B2A3-6D701F1943B5}"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691E548-D7B6-4F56-AD4C-C3DECF8277E5}" type="datetimeFigureOut">
              <a:rPr lang="en-US" smtClean="0"/>
              <a:pPr/>
              <a:t>7/30/2008</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8ED9D4-CEE7-40B8-B2A3-6D701F1943B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4.e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s>
</file>

<file path=ppt/slides/_rels/slide24.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1.emf"/></Relationships>
</file>

<file path=ppt/slides/_rels/slide2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1.emf"/></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hyperlink" Target="http://www.psi.toronto.edu/affinitypropagation" TargetMode="External"/><Relationship Id="rId7" Type="http://schemas.openxmlformats.org/officeDocument/2006/relationships/image" Target="../media/image106.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5.gif"/><Relationship Id="rId5" Type="http://schemas.openxmlformats.org/officeDocument/2006/relationships/image" Target="../media/image104.jpeg"/><Relationship Id="rId10" Type="http://schemas.openxmlformats.org/officeDocument/2006/relationships/image" Target="../media/image108.gif"/><Relationship Id="rId4" Type="http://schemas.openxmlformats.org/officeDocument/2006/relationships/image" Target="../media/image103.gif"/><Relationship Id="rId9" Type="http://schemas.openxmlformats.org/officeDocument/2006/relationships/hyperlink" Target="http://www.isc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3.emf"/><Relationship Id="rId5" Type="http://schemas.openxmlformats.org/officeDocument/2006/relationships/image" Target="../media/image112.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png"/><Relationship Id="rId68" Type="http://schemas.openxmlformats.org/officeDocument/2006/relationships/image" Target="../media/image70.png"/><Relationship Id="rId76" Type="http://schemas.openxmlformats.org/officeDocument/2006/relationships/image" Target="../media/image78.png"/><Relationship Id="rId7" Type="http://schemas.openxmlformats.org/officeDocument/2006/relationships/image" Target="../media/image9.png"/><Relationship Id="rId71" Type="http://schemas.openxmlformats.org/officeDocument/2006/relationships/image" Target="../media/image73.pn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66" Type="http://schemas.openxmlformats.org/officeDocument/2006/relationships/image" Target="../media/image68.png"/><Relationship Id="rId74" Type="http://schemas.openxmlformats.org/officeDocument/2006/relationships/image" Target="../media/image76.png"/><Relationship Id="rId79" Type="http://schemas.openxmlformats.org/officeDocument/2006/relationships/image" Target="../media/image81.png"/><Relationship Id="rId5" Type="http://schemas.openxmlformats.org/officeDocument/2006/relationships/image" Target="../media/image7.png"/><Relationship Id="rId61" Type="http://schemas.openxmlformats.org/officeDocument/2006/relationships/image" Target="../media/image63.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65" Type="http://schemas.openxmlformats.org/officeDocument/2006/relationships/image" Target="../media/image67.png"/><Relationship Id="rId73" Type="http://schemas.openxmlformats.org/officeDocument/2006/relationships/image" Target="../media/image75.png"/><Relationship Id="rId78" Type="http://schemas.openxmlformats.org/officeDocument/2006/relationships/image" Target="../media/image80.png"/><Relationship Id="rId81" Type="http://schemas.openxmlformats.org/officeDocument/2006/relationships/image" Target="../media/image8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6.png"/><Relationship Id="rId69" Type="http://schemas.openxmlformats.org/officeDocument/2006/relationships/image" Target="../media/image71.png"/><Relationship Id="rId77" Type="http://schemas.openxmlformats.org/officeDocument/2006/relationships/image" Target="../media/image79.png"/><Relationship Id="rId8" Type="http://schemas.openxmlformats.org/officeDocument/2006/relationships/image" Target="../media/image10.png"/><Relationship Id="rId51" Type="http://schemas.openxmlformats.org/officeDocument/2006/relationships/image" Target="../media/image53.png"/><Relationship Id="rId72" Type="http://schemas.openxmlformats.org/officeDocument/2006/relationships/image" Target="../media/image74.png"/><Relationship Id="rId80" Type="http://schemas.openxmlformats.org/officeDocument/2006/relationships/image" Target="../media/image82.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67" Type="http://schemas.openxmlformats.org/officeDocument/2006/relationships/image" Target="../media/image69.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70" Type="http://schemas.openxmlformats.org/officeDocument/2006/relationships/image" Target="../media/image72.png"/><Relationship Id="rId75"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200400"/>
            <a:ext cx="8077200" cy="3048000"/>
          </a:xfrm>
        </p:spPr>
        <p:txBody>
          <a:bodyPr>
            <a:normAutofit lnSpcReduction="10000"/>
          </a:bodyPr>
          <a:lstStyle/>
          <a:p>
            <a:r>
              <a:rPr lang="en-CA" sz="3000" dirty="0" smtClean="0"/>
              <a:t>Delbert Dueck</a:t>
            </a:r>
            <a:br>
              <a:rPr lang="en-CA" sz="3000" dirty="0" smtClean="0"/>
            </a:br>
            <a:r>
              <a:rPr lang="en-CA" dirty="0" smtClean="0"/>
              <a:t>Department of Electrical &amp; Computer Engineering</a:t>
            </a:r>
            <a:br>
              <a:rPr lang="en-CA" dirty="0" smtClean="0"/>
            </a:br>
            <a:r>
              <a:rPr lang="en-CA" dirty="0" smtClean="0"/>
              <a:t>University of Toronto</a:t>
            </a:r>
            <a:br>
              <a:rPr lang="en-CA" dirty="0" smtClean="0"/>
            </a:br>
            <a:endParaRPr lang="en-CA" dirty="0" smtClean="0"/>
          </a:p>
          <a:p>
            <a:r>
              <a:rPr lang="en-CA" dirty="0" smtClean="0"/>
              <a:t>July 30, 2008</a:t>
            </a:r>
          </a:p>
          <a:p>
            <a:endParaRPr lang="en-CA" dirty="0" smtClean="0"/>
          </a:p>
          <a:p>
            <a:r>
              <a:rPr lang="en-CA" dirty="0" smtClean="0"/>
              <a:t>Society for Mathematical Biology </a:t>
            </a:r>
            <a:r>
              <a:rPr lang="en-CA" dirty="0" smtClean="0"/>
              <a:t>Conference</a:t>
            </a:r>
            <a:endParaRPr lang="en-CA" dirty="0" smtClean="0"/>
          </a:p>
        </p:txBody>
      </p:sp>
      <p:sp>
        <p:nvSpPr>
          <p:cNvPr id="2" name="Title 1"/>
          <p:cNvSpPr>
            <a:spLocks noGrp="1"/>
          </p:cNvSpPr>
          <p:nvPr>
            <p:ph type="ctrTitle"/>
          </p:nvPr>
        </p:nvSpPr>
        <p:spPr/>
        <p:txBody>
          <a:bodyPr>
            <a:normAutofit/>
          </a:bodyPr>
          <a:lstStyle/>
          <a:p>
            <a:r>
              <a:rPr lang="en-CA" dirty="0" smtClean="0"/>
              <a:t>Affinity Propagation: Clustering by Passing Messages Between Data Points</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AFFINITY PROPAGATION</a:t>
            </a:r>
            <a:endParaRPr lang="en-CA" dirty="0"/>
          </a:p>
        </p:txBody>
      </p:sp>
      <p:sp>
        <p:nvSpPr>
          <p:cNvPr id="3" name="Content Placeholder 2"/>
          <p:cNvSpPr>
            <a:spLocks noGrp="1"/>
          </p:cNvSpPr>
          <p:nvPr>
            <p:ph sz="quarter" idx="1"/>
          </p:nvPr>
        </p:nvSpPr>
        <p:spPr>
          <a:xfrm>
            <a:off x="914400" y="1447800"/>
            <a:ext cx="7772400" cy="4572000"/>
          </a:xfrm>
        </p:spPr>
        <p:txBody>
          <a:bodyPr/>
          <a:lstStyle/>
          <a:p>
            <a:pPr algn="ctr">
              <a:buNone/>
            </a:pPr>
            <a:r>
              <a:rPr lang="en-CA" sz="2800" i="1" dirty="0" smtClean="0"/>
              <a:t>Science</a:t>
            </a:r>
            <a:r>
              <a:rPr lang="en-CA" sz="2800" dirty="0" smtClean="0"/>
              <a:t>, 16 Feb. 2007</a:t>
            </a:r>
          </a:p>
          <a:p>
            <a:pPr algn="ctr">
              <a:buNone/>
            </a:pPr>
            <a:r>
              <a:rPr lang="en-CA" sz="2800" dirty="0" smtClean="0"/>
              <a:t>joint work with Brendan Frey</a:t>
            </a:r>
          </a:p>
          <a:p>
            <a:pPr algn="ctr">
              <a:buNone/>
            </a:pPr>
            <a:endParaRPr lang="en-CA" dirty="0" smtClean="0"/>
          </a:p>
          <a:p>
            <a:pPr algn="ctr">
              <a:buNone/>
            </a:pPr>
            <a:endParaRPr lang="en-CA" dirty="0" smtClean="0"/>
          </a:p>
          <a:p>
            <a:pPr algn="ctr">
              <a:buNone/>
            </a:pPr>
            <a:r>
              <a:rPr lang="en-CA" sz="2800" dirty="0" smtClean="0"/>
              <a:t>One-sentence summary:</a:t>
            </a:r>
          </a:p>
          <a:p>
            <a:pPr algn="ctr">
              <a:buNone/>
            </a:pPr>
            <a:r>
              <a:rPr lang="en-CA" dirty="0" smtClean="0"/>
              <a:t>All data points are simultaneously</a:t>
            </a:r>
            <a:br>
              <a:rPr lang="en-CA" dirty="0" smtClean="0"/>
            </a:br>
            <a:r>
              <a:rPr lang="en-CA" dirty="0" smtClean="0"/>
              <a:t>considered as exemplars, but exchange</a:t>
            </a:r>
            <a:br>
              <a:rPr lang="en-CA" dirty="0" smtClean="0"/>
            </a:br>
            <a:r>
              <a:rPr lang="en-CA" dirty="0" smtClean="0"/>
              <a:t>deterministic messages while a good set</a:t>
            </a:r>
            <a:br>
              <a:rPr lang="en-CA" dirty="0" smtClean="0"/>
            </a:br>
            <a:r>
              <a:rPr lang="en-CA" dirty="0" smtClean="0"/>
              <a:t>of exemplars gradually emerges.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Affinity Propagation: visualization</a:t>
            </a:r>
            <a:endParaRPr lang="en-CA" dirty="0">
              <a:solidFill>
                <a:schemeClr val="bg1"/>
              </a:solidFill>
            </a:endParaRPr>
          </a:p>
        </p:txBody>
      </p:sp>
      <p:sp>
        <p:nvSpPr>
          <p:cNvPr id="3" name="Content Placeholder 2"/>
          <p:cNvSpPr>
            <a:spLocks noGrp="1"/>
          </p:cNvSpPr>
          <p:nvPr>
            <p:ph sz="quarter" idx="1"/>
          </p:nvPr>
        </p:nvSpPr>
        <p:spPr/>
        <p:txBody>
          <a:bodyPr/>
          <a:lstStyle/>
          <a:p>
            <a:endParaRPr lang="en-CA"/>
          </a:p>
        </p:txBody>
      </p:sp>
      <p:pic>
        <p:nvPicPr>
          <p:cNvPr id="30722" name="Picture 2" descr="C:\Users\delbert\Desktop\apmovie\apmovie_f0001.png"/>
          <p:cNvPicPr>
            <a:picLocks noChangeAspect="1" noChangeArrowheads="1"/>
          </p:cNvPicPr>
          <p:nvPr/>
        </p:nvPicPr>
        <p:blipFill>
          <a:blip r:embed="rId2"/>
          <a:srcRect/>
          <a:stretch>
            <a:fillRect/>
          </a:stretch>
        </p:blipFill>
        <p:spPr bwMode="auto">
          <a:xfrm>
            <a:off x="1828800" y="1371600"/>
            <a:ext cx="6094678"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Affinity Propagation: visualization</a:t>
            </a:r>
            <a:endParaRPr lang="en-CA" dirty="0"/>
          </a:p>
        </p:txBody>
      </p:sp>
      <p:sp>
        <p:nvSpPr>
          <p:cNvPr id="3" name="Content Placeholder 2"/>
          <p:cNvSpPr>
            <a:spLocks noGrp="1"/>
          </p:cNvSpPr>
          <p:nvPr>
            <p:ph sz="quarter" idx="1"/>
          </p:nvPr>
        </p:nvSpPr>
        <p:spPr/>
        <p:txBody>
          <a:bodyPr/>
          <a:lstStyle/>
          <a:p>
            <a:endParaRPr lang="en-CA"/>
          </a:p>
        </p:txBody>
      </p:sp>
      <p:pic>
        <p:nvPicPr>
          <p:cNvPr id="31746" name="Picture 2" descr="C:\Users\delbert\Desktop\apmovie\apmovie_f1800.png"/>
          <p:cNvPicPr>
            <a:picLocks noChangeAspect="1" noChangeArrowheads="1"/>
          </p:cNvPicPr>
          <p:nvPr/>
        </p:nvPicPr>
        <p:blipFill>
          <a:blip r:embed="rId2"/>
          <a:srcRect/>
          <a:stretch>
            <a:fillRect/>
          </a:stretch>
        </p:blipFill>
        <p:spPr bwMode="auto">
          <a:xfrm>
            <a:off x="1828800" y="1447800"/>
            <a:ext cx="6094677"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Affinity Propagation</a:t>
            </a:r>
            <a:endParaRPr lang="en-CA" dirty="0"/>
          </a:p>
        </p:txBody>
      </p:sp>
      <p:sp>
        <p:nvSpPr>
          <p:cNvPr id="3" name="Content Placeholder 2"/>
          <p:cNvSpPr>
            <a:spLocks noGrp="1"/>
          </p:cNvSpPr>
          <p:nvPr>
            <p:ph sz="quarter" idx="1"/>
          </p:nvPr>
        </p:nvSpPr>
        <p:spPr/>
        <p:txBody>
          <a:bodyPr>
            <a:normAutofit lnSpcReduction="10000"/>
          </a:bodyPr>
          <a:lstStyle/>
          <a:p>
            <a:r>
              <a:rPr lang="en-CA" cap="small" dirty="0" smtClean="0"/>
              <a:t>Task</a:t>
            </a:r>
            <a:r>
              <a:rPr lang="en-CA" dirty="0" smtClean="0"/>
              <a:t>:</a:t>
            </a:r>
          </a:p>
          <a:p>
            <a:endParaRPr lang="en-CA" dirty="0" smtClean="0"/>
          </a:p>
          <a:p>
            <a:pPr lvl="1">
              <a:buNone/>
            </a:pPr>
            <a:endParaRPr lang="en-CA" dirty="0" smtClean="0"/>
          </a:p>
          <a:p>
            <a:r>
              <a:rPr lang="en-CA" cap="small" dirty="0" smtClean="0"/>
              <a:t>Inputs</a:t>
            </a:r>
            <a:r>
              <a:rPr lang="en-CA" dirty="0" smtClean="0"/>
              <a:t>:</a:t>
            </a:r>
          </a:p>
          <a:p>
            <a:pPr lvl="1"/>
            <a:r>
              <a:rPr lang="en-CA" dirty="0" smtClean="0"/>
              <a:t>A set of </a:t>
            </a:r>
            <a:r>
              <a:rPr lang="en-CA" dirty="0" err="1" smtClean="0"/>
              <a:t>pairwise</a:t>
            </a:r>
            <a:r>
              <a:rPr lang="en-CA" dirty="0" smtClean="0"/>
              <a:t> </a:t>
            </a:r>
            <a:r>
              <a:rPr lang="en-CA" b="1" dirty="0" smtClean="0">
                <a:solidFill>
                  <a:schemeClr val="accent2"/>
                </a:solidFill>
              </a:rPr>
              <a:t>similarities</a:t>
            </a:r>
            <a:r>
              <a:rPr lang="en-CA" dirty="0" smtClean="0"/>
              <a:t>,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i</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a:t>
            </a:r>
            <a:r>
              <a:rPr lang="en-CA" dirty="0" smtClean="0"/>
              <a:t>, where </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i</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a:t>
            </a:r>
            <a:r>
              <a:rPr lang="en-CA" dirty="0" smtClean="0"/>
              <a:t> is a real number indicating how well-suited data point </a:t>
            </a:r>
            <a:r>
              <a:rPr lang="en-CA" i="1" dirty="0" smtClean="0"/>
              <a:t>k</a:t>
            </a:r>
            <a:r>
              <a:rPr lang="en-CA" dirty="0" smtClean="0"/>
              <a:t> is as an exemplar for data point </a:t>
            </a:r>
            <a:r>
              <a:rPr lang="en-CA" i="1" dirty="0" err="1" smtClean="0"/>
              <a:t>i</a:t>
            </a:r>
            <a:endParaRPr lang="en-CA" i="1" dirty="0" smtClean="0"/>
          </a:p>
          <a:p>
            <a:pPr lvl="1" algn="ctr">
              <a:buNone/>
            </a:pPr>
            <a:r>
              <a:rPr lang="en-CA" i="1" dirty="0" smtClean="0"/>
              <a:t>e.g.</a:t>
            </a:r>
            <a:r>
              <a:rPr lang="en-CA" dirty="0" smtClean="0"/>
              <a:t> </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i</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i</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x</a:t>
            </a:r>
            <a:r>
              <a:rPr lang="en-CA" i="1" baseline="-25000"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a:t>
            </a:r>
            <a:r>
              <a:rPr lang="en-CA" baseline="30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i</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endParaRPr lang="en-CA" i="1" dirty="0" smtClean="0">
              <a:latin typeface="Times New Roman" pitchFamily="18" charset="0"/>
              <a:cs typeface="Times New Roman" pitchFamily="18" charset="0"/>
            </a:endParaRPr>
          </a:p>
          <a:p>
            <a:pPr lvl="1">
              <a:buNone/>
            </a:pPr>
            <a:endParaRPr lang="en-CA" sz="1700" dirty="0" smtClean="0"/>
          </a:p>
          <a:p>
            <a:pPr lvl="1"/>
            <a:r>
              <a:rPr lang="en-CA" dirty="0" smtClean="0"/>
              <a:t>For each data point </a:t>
            </a:r>
            <a:r>
              <a:rPr lang="en-CA" i="1" dirty="0" smtClean="0"/>
              <a:t>k</a:t>
            </a:r>
            <a:r>
              <a:rPr lang="en-CA" dirty="0" smtClean="0"/>
              <a:t>, a real number, </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a:t>
            </a:r>
            <a:r>
              <a:rPr lang="en-CA" dirty="0" smtClean="0"/>
              <a:t>, indicating the </a:t>
            </a:r>
            <a:r>
              <a:rPr lang="en-CA" i="1" dirty="0" smtClean="0"/>
              <a:t>a priori</a:t>
            </a:r>
            <a:r>
              <a:rPr lang="en-CA" dirty="0" smtClean="0"/>
              <a:t> </a:t>
            </a:r>
            <a:r>
              <a:rPr lang="en-CA" b="1" dirty="0" smtClean="0">
                <a:solidFill>
                  <a:schemeClr val="accent2"/>
                </a:solidFill>
              </a:rPr>
              <a:t>preference</a:t>
            </a:r>
            <a:r>
              <a:rPr lang="en-CA" dirty="0" smtClean="0"/>
              <a:t> that it be chosen as an exemplar</a:t>
            </a:r>
          </a:p>
          <a:p>
            <a:pPr lvl="1" algn="ctr">
              <a:buNone/>
            </a:pPr>
            <a:r>
              <a:rPr lang="en-CA" i="1" dirty="0" smtClean="0"/>
              <a:t>e.g.</a:t>
            </a:r>
            <a:r>
              <a:rPr lang="en-CA" dirty="0" smtClean="0"/>
              <a:t> </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p </a:t>
            </a:r>
            <a:r>
              <a:rPr lang="en-CA" dirty="0" smtClean="0">
                <a:latin typeface="Times New Roman" pitchFamily="18" charset="0"/>
                <a:ea typeface="Arial Unicode MS"/>
                <a:cs typeface="Times New Roman" pitchFamily="18" charset="0"/>
              </a:rPr>
              <a:t>∀</a:t>
            </a:r>
            <a:r>
              <a:rPr lang="en-CA" i="1" dirty="0" smtClean="0">
                <a:latin typeface="Times New Roman" pitchFamily="18" charset="0"/>
                <a:ea typeface="Arial Unicode MS"/>
                <a:cs typeface="Times New Roman" pitchFamily="18" charset="0"/>
              </a:rPr>
              <a:t>k</a:t>
            </a:r>
            <a:endParaRPr lang="en-CA" i="1" dirty="0" smtClean="0">
              <a:latin typeface="Times New Roman" pitchFamily="18" charset="0"/>
              <a:cs typeface="Times New Roman" pitchFamily="18" charset="0"/>
            </a:endParaRPr>
          </a:p>
        </p:txBody>
      </p:sp>
      <p:sp>
        <p:nvSpPr>
          <p:cNvPr id="4" name="TextBox 3"/>
          <p:cNvSpPr txBox="1"/>
          <p:nvPr/>
        </p:nvSpPr>
        <p:spPr>
          <a:xfrm>
            <a:off x="1676400" y="1794376"/>
            <a:ext cx="6248400" cy="707886"/>
          </a:xfrm>
          <a:prstGeom prst="rect">
            <a:avLst/>
          </a:prstGeom>
          <a:noFill/>
        </p:spPr>
        <p:txBody>
          <a:bodyPr wrap="square" rtlCol="0">
            <a:spAutoFit/>
          </a:bodyPr>
          <a:lstStyle/>
          <a:p>
            <a:pPr algn="ctr"/>
            <a:r>
              <a:rPr lang="en-CA" sz="2000" b="1" dirty="0" smtClean="0">
                <a:latin typeface="Candara" pitchFamily="34" charset="0"/>
              </a:rPr>
              <a:t>Identify a subset of data points as exemplars and assign every other data point to one of those exemplars</a:t>
            </a:r>
            <a:endParaRPr lang="en-CA" sz="2000" b="1" dirty="0">
              <a:latin typeface="Candara" pitchFamily="34" charset="0"/>
            </a:endParaRPr>
          </a:p>
        </p:txBody>
      </p:sp>
      <p:pic>
        <p:nvPicPr>
          <p:cNvPr id="5121" name="Picture 1"/>
          <p:cNvPicPr>
            <a:picLocks noChangeAspect="1" noChangeArrowheads="1"/>
          </p:cNvPicPr>
          <p:nvPr/>
        </p:nvPicPr>
        <p:blipFill>
          <a:blip r:embed="rId3" cstate="print"/>
          <a:srcRect l="25714" t="7810" r="24000" b="6857"/>
          <a:stretch>
            <a:fillRect/>
          </a:stretch>
        </p:blipFill>
        <p:spPr bwMode="auto">
          <a:xfrm>
            <a:off x="9296400" y="0"/>
            <a:ext cx="1828800" cy="2327564"/>
          </a:xfrm>
          <a:prstGeom prst="rect">
            <a:avLst/>
          </a:prstGeom>
          <a:noFill/>
          <a:ln w="9525">
            <a:noFill/>
            <a:miter lim="800000"/>
            <a:headEnd/>
            <a:tailEnd/>
          </a:ln>
          <a:effectLst/>
        </p:spPr>
      </p:pic>
      <p:sp>
        <p:nvSpPr>
          <p:cNvPr id="6" name="TextBox 5"/>
          <p:cNvSpPr txBox="1"/>
          <p:nvPr/>
        </p:nvSpPr>
        <p:spPr>
          <a:xfrm>
            <a:off x="6934200" y="3864428"/>
            <a:ext cx="1752600" cy="707886"/>
          </a:xfrm>
          <a:prstGeom prst="rect">
            <a:avLst/>
          </a:prstGeom>
          <a:noFill/>
        </p:spPr>
        <p:txBody>
          <a:bodyPr wrap="square" rtlCol="0">
            <a:spAutoFit/>
          </a:bodyPr>
          <a:lstStyle/>
          <a:p>
            <a:r>
              <a:rPr lang="en-CA" sz="2000" b="1" dirty="0" smtClean="0">
                <a:solidFill>
                  <a:schemeClr val="accent2"/>
                </a:solidFill>
              </a:rPr>
              <a:t>Need not</a:t>
            </a:r>
            <a:br>
              <a:rPr lang="en-CA" sz="2000" b="1" dirty="0" smtClean="0">
                <a:solidFill>
                  <a:schemeClr val="accent2"/>
                </a:solidFill>
              </a:rPr>
            </a:br>
            <a:r>
              <a:rPr lang="en-CA" sz="2000" b="1" dirty="0" smtClean="0">
                <a:solidFill>
                  <a:schemeClr val="accent2"/>
                </a:solidFill>
              </a:rPr>
              <a:t>be metric!</a:t>
            </a:r>
            <a:endParaRPr lang="en-C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dissolv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Affinity Propagation: message-passing</a:t>
            </a:r>
            <a:endParaRPr lang="en-CA" dirty="0"/>
          </a:p>
        </p:txBody>
      </p:sp>
      <p:sp>
        <p:nvSpPr>
          <p:cNvPr id="3" name="Content Placeholder 2"/>
          <p:cNvSpPr>
            <a:spLocks noGrp="1"/>
          </p:cNvSpPr>
          <p:nvPr>
            <p:ph sz="quarter" idx="1"/>
          </p:nvPr>
        </p:nvSpPr>
        <p:spPr/>
        <p:txBody>
          <a:bodyPr/>
          <a:lstStyle/>
          <a:p>
            <a:r>
              <a:rPr lang="en-CA" dirty="0" smtClean="0"/>
              <a:t>Affinity propagation can be viewed as data points exchanging messages amongst themselves</a:t>
            </a:r>
          </a:p>
          <a:p>
            <a:pPr lvl="1"/>
            <a:r>
              <a:rPr lang="en-CA" dirty="0" smtClean="0"/>
              <a:t>It can be derived as belief propagation (max-product) on a completely-connected factor graph</a:t>
            </a:r>
            <a:endParaRPr lang="en-CA" dirty="0"/>
          </a:p>
        </p:txBody>
      </p:sp>
      <p:grpSp>
        <p:nvGrpSpPr>
          <p:cNvPr id="38" name="Group 37"/>
          <p:cNvGrpSpPr/>
          <p:nvPr/>
        </p:nvGrpSpPr>
        <p:grpSpPr>
          <a:xfrm>
            <a:off x="1427163" y="3579812"/>
            <a:ext cx="2714625" cy="2427689"/>
            <a:chOff x="392113" y="3586776"/>
            <a:chExt cx="2714625" cy="2427689"/>
          </a:xfrm>
        </p:grpSpPr>
        <p:sp>
          <p:nvSpPr>
            <p:cNvPr id="4" name="Text Box 4"/>
            <p:cNvSpPr txBox="1">
              <a:spLocks noChangeArrowheads="1"/>
            </p:cNvSpPr>
            <p:nvPr/>
          </p:nvSpPr>
          <p:spPr bwMode="auto">
            <a:xfrm>
              <a:off x="392113" y="3586776"/>
              <a:ext cx="2604039" cy="379876"/>
            </a:xfrm>
            <a:prstGeom prst="rect">
              <a:avLst/>
            </a:prstGeom>
            <a:noFill/>
            <a:ln w="9525">
              <a:noFill/>
              <a:miter lim="800000"/>
              <a:headEnd/>
              <a:tailEnd/>
            </a:ln>
          </p:spPr>
          <p:txBody>
            <a:bodyPr wrap="none" lIns="101882" tIns="50941" rIns="101882" bIns="50941">
              <a:spAutoFit/>
            </a:bodyPr>
            <a:lstStyle/>
            <a:p>
              <a:pPr defTabSz="1019175"/>
              <a:r>
                <a:rPr lang="en-US" dirty="0">
                  <a:latin typeface="Calibri" pitchFamily="34" charset="0"/>
                </a:rPr>
                <a:t>Sending </a:t>
              </a:r>
              <a:r>
                <a:rPr lang="en-US" dirty="0" smtClean="0">
                  <a:latin typeface="Calibri" pitchFamily="34" charset="0"/>
                </a:rPr>
                <a:t>responsibilities, </a:t>
              </a:r>
              <a:r>
                <a:rPr lang="en-US" i="1" dirty="0" smtClean="0">
                  <a:latin typeface="Calibri" pitchFamily="34" charset="0"/>
                </a:rPr>
                <a:t>r</a:t>
              </a:r>
              <a:endParaRPr lang="en-US" i="1" dirty="0">
                <a:latin typeface="Calibri" pitchFamily="34" charset="0"/>
              </a:endParaRPr>
            </a:p>
          </p:txBody>
        </p:sp>
        <p:sp>
          <p:nvSpPr>
            <p:cNvPr id="5" name="Line 5"/>
            <p:cNvSpPr>
              <a:spLocks noChangeShapeType="1"/>
            </p:cNvSpPr>
            <p:nvPr/>
          </p:nvSpPr>
          <p:spPr bwMode="auto">
            <a:xfrm flipV="1">
              <a:off x="2165350" y="4872038"/>
              <a:ext cx="220663" cy="579437"/>
            </a:xfrm>
            <a:prstGeom prst="line">
              <a:avLst/>
            </a:prstGeom>
            <a:noFill/>
            <a:ln w="28575">
              <a:solidFill>
                <a:schemeClr val="tx1"/>
              </a:solidFill>
              <a:round/>
              <a:headEnd type="triangle" w="med" len="med"/>
              <a:tailEnd/>
            </a:ln>
          </p:spPr>
          <p:txBody>
            <a:bodyPr/>
            <a:lstStyle/>
            <a:p>
              <a:endParaRPr lang="en-CA"/>
            </a:p>
          </p:txBody>
        </p:sp>
        <p:sp>
          <p:nvSpPr>
            <p:cNvPr id="6" name="Line 6"/>
            <p:cNvSpPr>
              <a:spLocks noChangeShapeType="1"/>
            </p:cNvSpPr>
            <p:nvPr/>
          </p:nvSpPr>
          <p:spPr bwMode="auto">
            <a:xfrm>
              <a:off x="1328738" y="4595813"/>
              <a:ext cx="671512" cy="874712"/>
            </a:xfrm>
            <a:prstGeom prst="line">
              <a:avLst/>
            </a:prstGeom>
            <a:noFill/>
            <a:ln w="28575">
              <a:solidFill>
                <a:srgbClr val="CC0000"/>
              </a:solidFill>
              <a:round/>
              <a:headEnd type="triangle" w="med" len="med"/>
              <a:tailEnd/>
            </a:ln>
          </p:spPr>
          <p:txBody>
            <a:bodyPr/>
            <a:lstStyle/>
            <a:p>
              <a:endParaRPr lang="en-CA"/>
            </a:p>
          </p:txBody>
        </p:sp>
        <p:sp>
          <p:nvSpPr>
            <p:cNvPr id="7" name="Line 7"/>
            <p:cNvSpPr>
              <a:spLocks noChangeShapeType="1"/>
            </p:cNvSpPr>
            <p:nvPr/>
          </p:nvSpPr>
          <p:spPr bwMode="auto">
            <a:xfrm flipH="1" flipV="1">
              <a:off x="1152525" y="5468938"/>
              <a:ext cx="781050" cy="139700"/>
            </a:xfrm>
            <a:prstGeom prst="line">
              <a:avLst/>
            </a:prstGeom>
            <a:noFill/>
            <a:ln w="28575">
              <a:solidFill>
                <a:schemeClr val="tx1"/>
              </a:solidFill>
              <a:round/>
              <a:headEnd type="triangle" w="med" len="med"/>
              <a:tailEnd/>
            </a:ln>
          </p:spPr>
          <p:txBody>
            <a:bodyPr/>
            <a:lstStyle/>
            <a:p>
              <a:endParaRPr lang="en-CA"/>
            </a:p>
          </p:txBody>
        </p:sp>
        <p:sp>
          <p:nvSpPr>
            <p:cNvPr id="8" name="Oval 8"/>
            <p:cNvSpPr>
              <a:spLocks noChangeArrowheads="1"/>
            </p:cNvSpPr>
            <p:nvPr/>
          </p:nvSpPr>
          <p:spPr bwMode="auto">
            <a:xfrm>
              <a:off x="1157288" y="4356100"/>
              <a:ext cx="173037" cy="166688"/>
            </a:xfrm>
            <a:prstGeom prst="ellipse">
              <a:avLst/>
            </a:prstGeom>
            <a:solidFill>
              <a:srgbClr val="009A00"/>
            </a:solidFill>
            <a:ln w="19050">
              <a:solidFill>
                <a:schemeClr val="tx1"/>
              </a:solidFill>
              <a:round/>
              <a:headEnd/>
              <a:tailEnd/>
            </a:ln>
          </p:spPr>
          <p:txBody>
            <a:bodyPr wrap="none" anchor="ctr"/>
            <a:lstStyle/>
            <a:p>
              <a:endParaRPr lang="en-US"/>
            </a:p>
          </p:txBody>
        </p:sp>
        <p:sp>
          <p:nvSpPr>
            <p:cNvPr id="9" name="Oval 9"/>
            <p:cNvSpPr>
              <a:spLocks noChangeArrowheads="1"/>
            </p:cNvSpPr>
            <p:nvPr/>
          </p:nvSpPr>
          <p:spPr bwMode="auto">
            <a:xfrm>
              <a:off x="2366963" y="4606925"/>
              <a:ext cx="173037"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0" name="Oval 10"/>
            <p:cNvSpPr>
              <a:spLocks noChangeArrowheads="1"/>
            </p:cNvSpPr>
            <p:nvPr/>
          </p:nvSpPr>
          <p:spPr bwMode="auto">
            <a:xfrm>
              <a:off x="898525" y="5360988"/>
              <a:ext cx="173038"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1" name="Oval 11"/>
            <p:cNvSpPr>
              <a:spLocks noChangeArrowheads="1"/>
            </p:cNvSpPr>
            <p:nvPr/>
          </p:nvSpPr>
          <p:spPr bwMode="auto">
            <a:xfrm>
              <a:off x="2020888" y="5529263"/>
              <a:ext cx="173037"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2" name="Text Box 12"/>
            <p:cNvSpPr txBox="1">
              <a:spLocks noChangeArrowheads="1"/>
            </p:cNvSpPr>
            <p:nvPr/>
          </p:nvSpPr>
          <p:spPr bwMode="auto">
            <a:xfrm>
              <a:off x="598488" y="3884613"/>
              <a:ext cx="1074737" cy="501650"/>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Candidate</a:t>
              </a:r>
              <a:br>
                <a:rPr lang="en-US" sz="1500" dirty="0">
                  <a:latin typeface="Calibri" pitchFamily="34" charset="0"/>
                </a:rPr>
              </a:br>
              <a:r>
                <a:rPr lang="en-US" sz="1500" dirty="0">
                  <a:latin typeface="Calibri" pitchFamily="34" charset="0"/>
                </a:rPr>
                <a:t>exemplar </a:t>
              </a:r>
              <a:r>
                <a:rPr lang="en-US" sz="1700" i="1" dirty="0">
                  <a:latin typeface="Calibri" pitchFamily="34" charset="0"/>
                </a:rPr>
                <a:t>k</a:t>
              </a:r>
            </a:p>
          </p:txBody>
        </p:sp>
        <p:sp>
          <p:nvSpPr>
            <p:cNvPr id="13" name="Text Box 13"/>
            <p:cNvSpPr txBox="1">
              <a:spLocks noChangeArrowheads="1"/>
            </p:cNvSpPr>
            <p:nvPr/>
          </p:nvSpPr>
          <p:spPr bwMode="auto">
            <a:xfrm>
              <a:off x="1076325" y="4838700"/>
              <a:ext cx="639763" cy="360363"/>
            </a:xfrm>
            <a:prstGeom prst="rect">
              <a:avLst/>
            </a:prstGeom>
            <a:noFill/>
            <a:ln w="9525">
              <a:noFill/>
              <a:miter lim="800000"/>
              <a:headEnd/>
              <a:tailEnd/>
            </a:ln>
          </p:spPr>
          <p:txBody>
            <a:bodyPr wrap="none" lIns="101882" tIns="50941" rIns="101882" bIns="50941">
              <a:spAutoFit/>
            </a:bodyPr>
            <a:lstStyle/>
            <a:p>
              <a:pPr algn="ctr" defTabSz="1019175"/>
              <a:r>
                <a:rPr lang="en-US" sz="1700" i="1">
                  <a:solidFill>
                    <a:srgbClr val="CC0000"/>
                  </a:solidFill>
                  <a:latin typeface="Times New Roman" pitchFamily="18" charset="0"/>
                </a:rPr>
                <a:t>r</a:t>
              </a:r>
              <a:r>
                <a:rPr lang="en-US" sz="1700">
                  <a:solidFill>
                    <a:srgbClr val="CC0000"/>
                  </a:solidFill>
                  <a:latin typeface="Times New Roman" pitchFamily="18" charset="0"/>
                </a:rPr>
                <a:t>(</a:t>
              </a:r>
              <a:r>
                <a:rPr lang="en-US" sz="1700" i="1">
                  <a:solidFill>
                    <a:srgbClr val="CC0000"/>
                  </a:solidFill>
                  <a:latin typeface="Times New Roman" pitchFamily="18" charset="0"/>
                </a:rPr>
                <a:t>i,k</a:t>
              </a:r>
              <a:r>
                <a:rPr lang="en-US" sz="1700">
                  <a:solidFill>
                    <a:srgbClr val="CC0000"/>
                  </a:solidFill>
                  <a:latin typeface="Times New Roman" pitchFamily="18" charset="0"/>
                </a:rPr>
                <a:t>)</a:t>
              </a:r>
            </a:p>
          </p:txBody>
        </p:sp>
        <p:sp>
          <p:nvSpPr>
            <p:cNvPr id="14" name="Text Box 14"/>
            <p:cNvSpPr txBox="1">
              <a:spLocks noChangeArrowheads="1"/>
            </p:cNvSpPr>
            <p:nvPr/>
          </p:nvSpPr>
          <p:spPr bwMode="auto">
            <a:xfrm>
              <a:off x="1471613" y="5702300"/>
              <a:ext cx="1113503" cy="312165"/>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endParaRPr lang="en-US" sz="1700" i="1" dirty="0">
                <a:latin typeface="Calibri" pitchFamily="34" charset="0"/>
              </a:endParaRPr>
            </a:p>
          </p:txBody>
        </p:sp>
        <p:sp>
          <p:nvSpPr>
            <p:cNvPr id="15" name="Text Box 15"/>
            <p:cNvSpPr txBox="1">
              <a:spLocks noChangeArrowheads="1"/>
            </p:cNvSpPr>
            <p:nvPr/>
          </p:nvSpPr>
          <p:spPr bwMode="auto">
            <a:xfrm>
              <a:off x="1978025" y="3960813"/>
              <a:ext cx="1128713" cy="709612"/>
            </a:xfrm>
            <a:prstGeom prst="rect">
              <a:avLst/>
            </a:prstGeom>
            <a:noFill/>
            <a:ln w="9525">
              <a:noFill/>
              <a:miter lim="800000"/>
              <a:headEnd/>
              <a:tailEnd/>
            </a:ln>
          </p:spPr>
          <p:txBody>
            <a:bodyPr wrap="none" lIns="101882" tIns="50941" rIns="101882" bIns="50941">
              <a:spAutoFit/>
            </a:bodyPr>
            <a:lstStyle/>
            <a:p>
              <a:pPr algn="ctr" defTabSz="1019175">
                <a:lnSpc>
                  <a:spcPct val="80000"/>
                </a:lnSpc>
                <a:spcAft>
                  <a:spcPct val="10000"/>
                </a:spcAft>
              </a:pPr>
              <a:r>
                <a:rPr lang="en-US" sz="1500">
                  <a:latin typeface="Calibri" pitchFamily="34" charset="0"/>
                </a:rPr>
                <a:t>Competing</a:t>
              </a:r>
            </a:p>
            <a:p>
              <a:pPr algn="ctr" defTabSz="1019175">
                <a:lnSpc>
                  <a:spcPct val="80000"/>
                </a:lnSpc>
              </a:pPr>
              <a:r>
                <a:rPr lang="en-US" sz="1500">
                  <a:latin typeface="Calibri" pitchFamily="34" charset="0"/>
                </a:rPr>
                <a:t>candidate</a:t>
              </a:r>
              <a:br>
                <a:rPr lang="en-US" sz="1500">
                  <a:latin typeface="Calibri" pitchFamily="34" charset="0"/>
                </a:rPr>
              </a:br>
              <a:r>
                <a:rPr lang="en-US" sz="1500">
                  <a:latin typeface="Calibri" pitchFamily="34" charset="0"/>
                </a:rPr>
                <a:t>exemplar </a:t>
              </a:r>
              <a:r>
                <a:rPr lang="en-US" sz="1700" i="1">
                  <a:latin typeface="Calibri" pitchFamily="34" charset="0"/>
                </a:rPr>
                <a:t>k’</a:t>
              </a:r>
            </a:p>
          </p:txBody>
        </p:sp>
        <p:sp>
          <p:nvSpPr>
            <p:cNvPr id="16" name="Text Box 16"/>
            <p:cNvSpPr txBox="1">
              <a:spLocks noChangeArrowheads="1"/>
            </p:cNvSpPr>
            <p:nvPr/>
          </p:nvSpPr>
          <p:spPr bwMode="auto">
            <a:xfrm>
              <a:off x="2246313" y="4922838"/>
              <a:ext cx="735012" cy="360362"/>
            </a:xfrm>
            <a:prstGeom prst="rect">
              <a:avLst/>
            </a:prstGeom>
            <a:noFill/>
            <a:ln w="9525">
              <a:noFill/>
              <a:miter lim="800000"/>
              <a:headEnd/>
              <a:tailEnd/>
            </a:ln>
          </p:spPr>
          <p:txBody>
            <a:bodyPr wrap="none" lIns="101882" tIns="50941" rIns="101882" bIns="50941">
              <a:spAutoFit/>
            </a:bodyPr>
            <a:lstStyle/>
            <a:p>
              <a:pPr algn="ctr" defTabSz="1019175"/>
              <a:r>
                <a:rPr lang="en-US" sz="1700" i="1">
                  <a:latin typeface="Times New Roman" pitchFamily="18" charset="0"/>
                </a:rPr>
                <a:t>a</a:t>
              </a:r>
              <a:r>
                <a:rPr lang="en-US" sz="1700">
                  <a:latin typeface="Times New Roman" pitchFamily="18" charset="0"/>
                </a:rPr>
                <a:t>(</a:t>
              </a:r>
              <a:r>
                <a:rPr lang="en-US" sz="1700" i="1">
                  <a:latin typeface="Times New Roman" pitchFamily="18" charset="0"/>
                </a:rPr>
                <a:t>i,k’</a:t>
              </a:r>
              <a:r>
                <a:rPr lang="en-US" sz="1700">
                  <a:latin typeface="Times New Roman" pitchFamily="18" charset="0"/>
                </a:rPr>
                <a:t>)</a:t>
              </a:r>
            </a:p>
          </p:txBody>
        </p:sp>
      </p:grpSp>
      <p:grpSp>
        <p:nvGrpSpPr>
          <p:cNvPr id="17" name="Group 39"/>
          <p:cNvGrpSpPr>
            <a:grpSpLocks/>
          </p:cNvGrpSpPr>
          <p:nvPr/>
        </p:nvGrpSpPr>
        <p:grpSpPr bwMode="auto">
          <a:xfrm>
            <a:off x="4968875" y="3579811"/>
            <a:ext cx="2427288" cy="2587625"/>
            <a:chOff x="86" y="1776"/>
            <a:chExt cx="1529" cy="1630"/>
          </a:xfrm>
        </p:grpSpPr>
        <p:sp>
          <p:nvSpPr>
            <p:cNvPr id="18" name="Text Box 17"/>
            <p:cNvSpPr txBox="1">
              <a:spLocks noChangeArrowheads="1"/>
            </p:cNvSpPr>
            <p:nvPr/>
          </p:nvSpPr>
          <p:spPr bwMode="auto">
            <a:xfrm>
              <a:off x="86" y="1776"/>
              <a:ext cx="1498" cy="239"/>
            </a:xfrm>
            <a:prstGeom prst="rect">
              <a:avLst/>
            </a:prstGeom>
            <a:noFill/>
            <a:ln w="9525">
              <a:noFill/>
              <a:miter lim="800000"/>
              <a:headEnd/>
              <a:tailEnd/>
            </a:ln>
          </p:spPr>
          <p:txBody>
            <a:bodyPr wrap="none" lIns="101882" tIns="50941" rIns="101882" bIns="50941">
              <a:spAutoFit/>
            </a:bodyPr>
            <a:lstStyle/>
            <a:p>
              <a:pPr defTabSz="1019175"/>
              <a:r>
                <a:rPr lang="en-US" dirty="0">
                  <a:latin typeface="Calibri" pitchFamily="34" charset="0"/>
                </a:rPr>
                <a:t>Sending </a:t>
              </a:r>
              <a:r>
                <a:rPr lang="en-US" dirty="0" smtClean="0">
                  <a:latin typeface="Calibri" pitchFamily="34" charset="0"/>
                </a:rPr>
                <a:t>availabilities, </a:t>
              </a:r>
              <a:r>
                <a:rPr lang="en-US" i="1" dirty="0" smtClean="0">
                  <a:latin typeface="Calibri" pitchFamily="34" charset="0"/>
                </a:rPr>
                <a:t>a</a:t>
              </a:r>
              <a:endParaRPr lang="en-US" i="1" dirty="0">
                <a:latin typeface="Calibri" pitchFamily="34" charset="0"/>
              </a:endParaRPr>
            </a:p>
          </p:txBody>
        </p:sp>
        <p:sp>
          <p:nvSpPr>
            <p:cNvPr id="19" name="Line 18"/>
            <p:cNvSpPr>
              <a:spLocks noChangeShapeType="1"/>
            </p:cNvSpPr>
            <p:nvPr/>
          </p:nvSpPr>
          <p:spPr bwMode="auto">
            <a:xfrm>
              <a:off x="658" y="2431"/>
              <a:ext cx="526" cy="113"/>
            </a:xfrm>
            <a:prstGeom prst="line">
              <a:avLst/>
            </a:prstGeom>
            <a:noFill/>
            <a:ln w="28575">
              <a:solidFill>
                <a:schemeClr val="tx1"/>
              </a:solidFill>
              <a:round/>
              <a:headEnd type="triangle" w="med" len="med"/>
              <a:tailEnd/>
            </a:ln>
          </p:spPr>
          <p:txBody>
            <a:bodyPr/>
            <a:lstStyle/>
            <a:p>
              <a:endParaRPr lang="en-CA"/>
            </a:p>
          </p:txBody>
        </p:sp>
        <p:sp>
          <p:nvSpPr>
            <p:cNvPr id="20" name="Line 19"/>
            <p:cNvSpPr>
              <a:spLocks noChangeShapeType="1"/>
            </p:cNvSpPr>
            <p:nvPr/>
          </p:nvSpPr>
          <p:spPr bwMode="auto">
            <a:xfrm>
              <a:off x="596" y="2504"/>
              <a:ext cx="428" cy="566"/>
            </a:xfrm>
            <a:prstGeom prst="line">
              <a:avLst/>
            </a:prstGeom>
            <a:noFill/>
            <a:ln w="28575">
              <a:solidFill>
                <a:srgbClr val="CC0000"/>
              </a:solidFill>
              <a:round/>
              <a:headEnd/>
              <a:tailEnd type="triangle" w="med" len="med"/>
            </a:ln>
          </p:spPr>
          <p:txBody>
            <a:bodyPr/>
            <a:lstStyle/>
            <a:p>
              <a:endParaRPr lang="en-CA"/>
            </a:p>
          </p:txBody>
        </p:sp>
        <p:sp>
          <p:nvSpPr>
            <p:cNvPr id="21" name="Line 20"/>
            <p:cNvSpPr>
              <a:spLocks noChangeShapeType="1"/>
            </p:cNvSpPr>
            <p:nvPr/>
          </p:nvSpPr>
          <p:spPr bwMode="auto">
            <a:xfrm flipH="1">
              <a:off x="413" y="2523"/>
              <a:ext cx="99" cy="415"/>
            </a:xfrm>
            <a:prstGeom prst="line">
              <a:avLst/>
            </a:prstGeom>
            <a:noFill/>
            <a:ln w="28575">
              <a:solidFill>
                <a:schemeClr val="tx1"/>
              </a:solidFill>
              <a:round/>
              <a:headEnd type="triangle" w="med" len="med"/>
              <a:tailEnd/>
            </a:ln>
          </p:spPr>
          <p:txBody>
            <a:bodyPr/>
            <a:lstStyle/>
            <a:p>
              <a:endParaRPr lang="en-CA"/>
            </a:p>
          </p:txBody>
        </p:sp>
        <p:sp>
          <p:nvSpPr>
            <p:cNvPr id="22" name="Oval 21"/>
            <p:cNvSpPr>
              <a:spLocks noChangeArrowheads="1"/>
            </p:cNvSpPr>
            <p:nvPr/>
          </p:nvSpPr>
          <p:spPr bwMode="auto">
            <a:xfrm>
              <a:off x="485" y="2361"/>
              <a:ext cx="109" cy="105"/>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3" name="Oval 22"/>
            <p:cNvSpPr>
              <a:spLocks noChangeArrowheads="1"/>
            </p:cNvSpPr>
            <p:nvPr/>
          </p:nvSpPr>
          <p:spPr bwMode="auto">
            <a:xfrm>
              <a:off x="1247" y="2519"/>
              <a:ext cx="108"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4" name="Oval 23"/>
            <p:cNvSpPr>
              <a:spLocks noChangeArrowheads="1"/>
            </p:cNvSpPr>
            <p:nvPr/>
          </p:nvSpPr>
          <p:spPr bwMode="auto">
            <a:xfrm>
              <a:off x="322" y="2994"/>
              <a:ext cx="109"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5" name="Oval 24"/>
            <p:cNvSpPr>
              <a:spLocks noChangeArrowheads="1"/>
            </p:cNvSpPr>
            <p:nvPr/>
          </p:nvSpPr>
          <p:spPr bwMode="auto">
            <a:xfrm>
              <a:off x="1029" y="3100"/>
              <a:ext cx="109"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6" name="Text Box 25"/>
            <p:cNvSpPr txBox="1">
              <a:spLocks noChangeArrowheads="1"/>
            </p:cNvSpPr>
            <p:nvPr/>
          </p:nvSpPr>
          <p:spPr bwMode="auto">
            <a:xfrm>
              <a:off x="133" y="2064"/>
              <a:ext cx="677" cy="316"/>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a:latin typeface="Calibri" pitchFamily="34" charset="0"/>
                </a:rPr>
                <a:t>Candidate</a:t>
              </a:r>
              <a:br>
                <a:rPr lang="en-US" sz="1500">
                  <a:latin typeface="Calibri" pitchFamily="34" charset="0"/>
                </a:rPr>
              </a:br>
              <a:r>
                <a:rPr lang="en-US" sz="1500">
                  <a:latin typeface="Calibri" pitchFamily="34" charset="0"/>
                </a:rPr>
                <a:t>exemplar </a:t>
              </a:r>
              <a:r>
                <a:rPr lang="en-US" sz="1700" i="1">
                  <a:latin typeface="Calibri" pitchFamily="34" charset="0"/>
                </a:rPr>
                <a:t>k</a:t>
              </a:r>
            </a:p>
          </p:txBody>
        </p:sp>
        <p:sp>
          <p:nvSpPr>
            <p:cNvPr id="27" name="Text Box 26"/>
            <p:cNvSpPr txBox="1">
              <a:spLocks noChangeArrowheads="1"/>
            </p:cNvSpPr>
            <p:nvPr/>
          </p:nvSpPr>
          <p:spPr bwMode="auto">
            <a:xfrm>
              <a:off x="511" y="2823"/>
              <a:ext cx="411" cy="230"/>
            </a:xfrm>
            <a:prstGeom prst="rect">
              <a:avLst/>
            </a:prstGeom>
            <a:noFill/>
            <a:ln w="9525">
              <a:noFill/>
              <a:miter lim="800000"/>
              <a:headEnd/>
              <a:tailEnd/>
            </a:ln>
          </p:spPr>
          <p:txBody>
            <a:bodyPr wrap="none" lIns="101882" tIns="50941" rIns="101882" bIns="50941">
              <a:spAutoFit/>
            </a:bodyPr>
            <a:lstStyle/>
            <a:p>
              <a:pPr algn="ctr" defTabSz="1019175"/>
              <a:r>
                <a:rPr lang="en-US" sz="1700" i="1">
                  <a:solidFill>
                    <a:srgbClr val="CC0000"/>
                  </a:solidFill>
                  <a:latin typeface="Calibri" pitchFamily="34" charset="0"/>
                </a:rPr>
                <a:t>a</a:t>
              </a:r>
              <a:r>
                <a:rPr lang="en-US" sz="1700">
                  <a:solidFill>
                    <a:srgbClr val="CC0000"/>
                  </a:solidFill>
                  <a:latin typeface="Calibri" pitchFamily="34" charset="0"/>
                </a:rPr>
                <a:t>(</a:t>
              </a:r>
              <a:r>
                <a:rPr lang="en-US" sz="1700" i="1">
                  <a:solidFill>
                    <a:srgbClr val="CC0000"/>
                  </a:solidFill>
                  <a:latin typeface="Calibri" pitchFamily="34" charset="0"/>
                </a:rPr>
                <a:t>i,k</a:t>
              </a:r>
              <a:r>
                <a:rPr lang="en-US" sz="1700">
                  <a:solidFill>
                    <a:srgbClr val="CC0000"/>
                  </a:solidFill>
                  <a:latin typeface="Calibri" pitchFamily="34" charset="0"/>
                </a:rPr>
                <a:t>)</a:t>
              </a:r>
            </a:p>
          </p:txBody>
        </p:sp>
        <p:sp>
          <p:nvSpPr>
            <p:cNvPr id="28" name="Text Box 27"/>
            <p:cNvSpPr txBox="1">
              <a:spLocks noChangeArrowheads="1"/>
            </p:cNvSpPr>
            <p:nvPr/>
          </p:nvSpPr>
          <p:spPr bwMode="auto">
            <a:xfrm>
              <a:off x="683" y="3209"/>
              <a:ext cx="701" cy="197"/>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endParaRPr lang="en-US" sz="1700" i="1" dirty="0">
                <a:latin typeface="Calibri" pitchFamily="34" charset="0"/>
              </a:endParaRPr>
            </a:p>
          </p:txBody>
        </p:sp>
        <p:sp>
          <p:nvSpPr>
            <p:cNvPr id="29" name="Text Box 28"/>
            <p:cNvSpPr txBox="1">
              <a:spLocks noChangeArrowheads="1"/>
            </p:cNvSpPr>
            <p:nvPr/>
          </p:nvSpPr>
          <p:spPr bwMode="auto">
            <a:xfrm>
              <a:off x="889" y="2623"/>
              <a:ext cx="726" cy="313"/>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Supporting</a:t>
              </a:r>
            </a:p>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r>
                <a:rPr lang="en-US" sz="1700" i="1" dirty="0">
                  <a:latin typeface="Calibri" pitchFamily="34" charset="0"/>
                </a:rPr>
                <a:t>’</a:t>
              </a:r>
            </a:p>
          </p:txBody>
        </p:sp>
        <p:sp>
          <p:nvSpPr>
            <p:cNvPr id="30" name="Text Box 29"/>
            <p:cNvSpPr txBox="1">
              <a:spLocks noChangeArrowheads="1"/>
            </p:cNvSpPr>
            <p:nvPr/>
          </p:nvSpPr>
          <p:spPr bwMode="auto">
            <a:xfrm>
              <a:off x="787" y="2260"/>
              <a:ext cx="411" cy="230"/>
            </a:xfrm>
            <a:prstGeom prst="rect">
              <a:avLst/>
            </a:prstGeom>
            <a:noFill/>
            <a:ln w="9525">
              <a:noFill/>
              <a:miter lim="800000"/>
              <a:headEnd/>
              <a:tailEnd/>
            </a:ln>
          </p:spPr>
          <p:txBody>
            <a:bodyPr wrap="none" lIns="101882" tIns="50941" rIns="101882" bIns="50941">
              <a:spAutoFit/>
            </a:bodyPr>
            <a:lstStyle/>
            <a:p>
              <a:pPr algn="ctr" defTabSz="1019175"/>
              <a:r>
                <a:rPr lang="en-US" sz="1700" i="1">
                  <a:latin typeface="Calibri" pitchFamily="34" charset="0"/>
                </a:rPr>
                <a:t>r</a:t>
              </a:r>
              <a:r>
                <a:rPr lang="en-US" sz="1700">
                  <a:latin typeface="Calibri" pitchFamily="34" charset="0"/>
                </a:rPr>
                <a:t>(</a:t>
              </a:r>
              <a:r>
                <a:rPr lang="en-US" sz="1700" i="1">
                  <a:latin typeface="Calibri" pitchFamily="34" charset="0"/>
                </a:rPr>
                <a:t>i’,k</a:t>
              </a:r>
              <a:r>
                <a:rPr lang="en-US" sz="1700">
                  <a:latin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Affinity Propagation: update equations</a:t>
            </a:r>
            <a:endParaRPr lang="en-CA" dirty="0"/>
          </a:p>
        </p:txBody>
      </p:sp>
      <p:sp>
        <p:nvSpPr>
          <p:cNvPr id="3" name="Content Placeholder 2"/>
          <p:cNvSpPr>
            <a:spLocks noGrp="1"/>
          </p:cNvSpPr>
          <p:nvPr>
            <p:ph sz="quarter" idx="1"/>
          </p:nvPr>
        </p:nvSpPr>
        <p:spPr/>
        <p:txBody>
          <a:bodyPr/>
          <a:lstStyle/>
          <a:p>
            <a:endParaRPr lang="en-CA" dirty="0"/>
          </a:p>
        </p:txBody>
      </p:sp>
      <p:sp>
        <p:nvSpPr>
          <p:cNvPr id="4" name="Text Box 4"/>
          <p:cNvSpPr txBox="1">
            <a:spLocks noChangeArrowheads="1"/>
          </p:cNvSpPr>
          <p:nvPr/>
        </p:nvSpPr>
        <p:spPr bwMode="auto">
          <a:xfrm>
            <a:off x="392113" y="1376976"/>
            <a:ext cx="3144837" cy="471488"/>
          </a:xfrm>
          <a:prstGeom prst="rect">
            <a:avLst/>
          </a:prstGeom>
          <a:noFill/>
          <a:ln w="9525">
            <a:noFill/>
            <a:miter lim="800000"/>
            <a:headEnd/>
            <a:tailEnd/>
          </a:ln>
        </p:spPr>
        <p:txBody>
          <a:bodyPr wrap="none" lIns="101882" tIns="50941" rIns="101882" bIns="50941">
            <a:spAutoFit/>
          </a:bodyPr>
          <a:lstStyle/>
          <a:p>
            <a:pPr defTabSz="1019175"/>
            <a:r>
              <a:rPr lang="en-US" dirty="0">
                <a:latin typeface="Calibri" pitchFamily="34" charset="0"/>
              </a:rPr>
              <a:t>Sending responsibilities</a:t>
            </a:r>
          </a:p>
        </p:txBody>
      </p:sp>
      <p:sp>
        <p:nvSpPr>
          <p:cNvPr id="5" name="Line 5"/>
          <p:cNvSpPr>
            <a:spLocks noChangeShapeType="1"/>
          </p:cNvSpPr>
          <p:nvPr/>
        </p:nvSpPr>
        <p:spPr bwMode="auto">
          <a:xfrm flipV="1">
            <a:off x="2165350" y="2662238"/>
            <a:ext cx="220663" cy="579437"/>
          </a:xfrm>
          <a:prstGeom prst="line">
            <a:avLst/>
          </a:prstGeom>
          <a:noFill/>
          <a:ln w="28575">
            <a:solidFill>
              <a:schemeClr val="tx1"/>
            </a:solidFill>
            <a:round/>
            <a:headEnd type="triangle" w="med" len="med"/>
            <a:tailEnd/>
          </a:ln>
        </p:spPr>
        <p:txBody>
          <a:bodyPr/>
          <a:lstStyle/>
          <a:p>
            <a:endParaRPr lang="en-CA"/>
          </a:p>
        </p:txBody>
      </p:sp>
      <p:sp>
        <p:nvSpPr>
          <p:cNvPr id="6" name="Line 6"/>
          <p:cNvSpPr>
            <a:spLocks noChangeShapeType="1"/>
          </p:cNvSpPr>
          <p:nvPr/>
        </p:nvSpPr>
        <p:spPr bwMode="auto">
          <a:xfrm>
            <a:off x="1328738" y="2386013"/>
            <a:ext cx="671512" cy="874712"/>
          </a:xfrm>
          <a:prstGeom prst="line">
            <a:avLst/>
          </a:prstGeom>
          <a:noFill/>
          <a:ln w="28575">
            <a:solidFill>
              <a:srgbClr val="CC0000"/>
            </a:solidFill>
            <a:round/>
            <a:headEnd type="triangle" w="med" len="med"/>
            <a:tailEnd/>
          </a:ln>
        </p:spPr>
        <p:txBody>
          <a:bodyPr/>
          <a:lstStyle/>
          <a:p>
            <a:endParaRPr lang="en-CA"/>
          </a:p>
        </p:txBody>
      </p:sp>
      <p:sp>
        <p:nvSpPr>
          <p:cNvPr id="7" name="Line 7"/>
          <p:cNvSpPr>
            <a:spLocks noChangeShapeType="1"/>
          </p:cNvSpPr>
          <p:nvPr/>
        </p:nvSpPr>
        <p:spPr bwMode="auto">
          <a:xfrm flipH="1" flipV="1">
            <a:off x="1152525" y="3259138"/>
            <a:ext cx="781050" cy="139700"/>
          </a:xfrm>
          <a:prstGeom prst="line">
            <a:avLst/>
          </a:prstGeom>
          <a:noFill/>
          <a:ln w="28575">
            <a:solidFill>
              <a:schemeClr val="tx1"/>
            </a:solidFill>
            <a:round/>
            <a:headEnd type="triangle" w="med" len="med"/>
            <a:tailEnd/>
          </a:ln>
        </p:spPr>
        <p:txBody>
          <a:bodyPr/>
          <a:lstStyle/>
          <a:p>
            <a:endParaRPr lang="en-CA"/>
          </a:p>
        </p:txBody>
      </p:sp>
      <p:sp>
        <p:nvSpPr>
          <p:cNvPr id="8" name="Oval 8"/>
          <p:cNvSpPr>
            <a:spLocks noChangeArrowheads="1"/>
          </p:cNvSpPr>
          <p:nvPr/>
        </p:nvSpPr>
        <p:spPr bwMode="auto">
          <a:xfrm>
            <a:off x="1157288" y="2146300"/>
            <a:ext cx="173037" cy="166688"/>
          </a:xfrm>
          <a:prstGeom prst="ellipse">
            <a:avLst/>
          </a:prstGeom>
          <a:solidFill>
            <a:srgbClr val="009A00"/>
          </a:solidFill>
          <a:ln w="19050">
            <a:solidFill>
              <a:schemeClr val="tx1"/>
            </a:solidFill>
            <a:round/>
            <a:headEnd/>
            <a:tailEnd/>
          </a:ln>
        </p:spPr>
        <p:txBody>
          <a:bodyPr wrap="none" anchor="ctr"/>
          <a:lstStyle/>
          <a:p>
            <a:endParaRPr lang="en-US"/>
          </a:p>
        </p:txBody>
      </p:sp>
      <p:sp>
        <p:nvSpPr>
          <p:cNvPr id="9" name="Oval 9"/>
          <p:cNvSpPr>
            <a:spLocks noChangeArrowheads="1"/>
          </p:cNvSpPr>
          <p:nvPr/>
        </p:nvSpPr>
        <p:spPr bwMode="auto">
          <a:xfrm>
            <a:off x="2366963" y="2397125"/>
            <a:ext cx="173037"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0" name="Oval 10"/>
          <p:cNvSpPr>
            <a:spLocks noChangeArrowheads="1"/>
          </p:cNvSpPr>
          <p:nvPr/>
        </p:nvSpPr>
        <p:spPr bwMode="auto">
          <a:xfrm>
            <a:off x="898525" y="3151188"/>
            <a:ext cx="173038"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1" name="Oval 11"/>
          <p:cNvSpPr>
            <a:spLocks noChangeArrowheads="1"/>
          </p:cNvSpPr>
          <p:nvPr/>
        </p:nvSpPr>
        <p:spPr bwMode="auto">
          <a:xfrm>
            <a:off x="2020888" y="3319463"/>
            <a:ext cx="173037" cy="168275"/>
          </a:xfrm>
          <a:prstGeom prst="ellipse">
            <a:avLst/>
          </a:prstGeom>
          <a:solidFill>
            <a:srgbClr val="009A00"/>
          </a:solidFill>
          <a:ln w="19050">
            <a:solidFill>
              <a:schemeClr val="tx1"/>
            </a:solidFill>
            <a:round/>
            <a:headEnd/>
            <a:tailEnd/>
          </a:ln>
        </p:spPr>
        <p:txBody>
          <a:bodyPr wrap="none" anchor="ctr"/>
          <a:lstStyle/>
          <a:p>
            <a:endParaRPr lang="en-US"/>
          </a:p>
        </p:txBody>
      </p:sp>
      <p:sp>
        <p:nvSpPr>
          <p:cNvPr id="12" name="Text Box 12"/>
          <p:cNvSpPr txBox="1">
            <a:spLocks noChangeArrowheads="1"/>
          </p:cNvSpPr>
          <p:nvPr/>
        </p:nvSpPr>
        <p:spPr bwMode="auto">
          <a:xfrm>
            <a:off x="598488" y="1674813"/>
            <a:ext cx="1074737" cy="501650"/>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a:latin typeface="Calibri" pitchFamily="34" charset="0"/>
              </a:rPr>
              <a:t>Candidate</a:t>
            </a:r>
            <a:br>
              <a:rPr lang="en-US" sz="1500">
                <a:latin typeface="Calibri" pitchFamily="34" charset="0"/>
              </a:rPr>
            </a:br>
            <a:r>
              <a:rPr lang="en-US" sz="1500">
                <a:latin typeface="Calibri" pitchFamily="34" charset="0"/>
              </a:rPr>
              <a:t>exemplar </a:t>
            </a:r>
            <a:r>
              <a:rPr lang="en-US" sz="1700" i="1">
                <a:latin typeface="Calibri" pitchFamily="34" charset="0"/>
              </a:rPr>
              <a:t>k</a:t>
            </a:r>
          </a:p>
        </p:txBody>
      </p:sp>
      <p:sp>
        <p:nvSpPr>
          <p:cNvPr id="13" name="Text Box 13"/>
          <p:cNvSpPr txBox="1">
            <a:spLocks noChangeArrowheads="1"/>
          </p:cNvSpPr>
          <p:nvPr/>
        </p:nvSpPr>
        <p:spPr bwMode="auto">
          <a:xfrm>
            <a:off x="1076325" y="2628900"/>
            <a:ext cx="639763" cy="360363"/>
          </a:xfrm>
          <a:prstGeom prst="rect">
            <a:avLst/>
          </a:prstGeom>
          <a:noFill/>
          <a:ln w="9525">
            <a:noFill/>
            <a:miter lim="800000"/>
            <a:headEnd/>
            <a:tailEnd/>
          </a:ln>
        </p:spPr>
        <p:txBody>
          <a:bodyPr wrap="none" lIns="101882" tIns="50941" rIns="101882" bIns="50941">
            <a:spAutoFit/>
          </a:bodyPr>
          <a:lstStyle/>
          <a:p>
            <a:pPr algn="ctr" defTabSz="1019175"/>
            <a:r>
              <a:rPr lang="en-US" sz="1700" i="1">
                <a:solidFill>
                  <a:srgbClr val="CC0000"/>
                </a:solidFill>
                <a:latin typeface="Times New Roman" pitchFamily="18" charset="0"/>
              </a:rPr>
              <a:t>r</a:t>
            </a:r>
            <a:r>
              <a:rPr lang="en-US" sz="1700">
                <a:solidFill>
                  <a:srgbClr val="CC0000"/>
                </a:solidFill>
                <a:latin typeface="Times New Roman" pitchFamily="18" charset="0"/>
              </a:rPr>
              <a:t>(</a:t>
            </a:r>
            <a:r>
              <a:rPr lang="en-US" sz="1700" i="1">
                <a:solidFill>
                  <a:srgbClr val="CC0000"/>
                </a:solidFill>
                <a:latin typeface="Times New Roman" pitchFamily="18" charset="0"/>
              </a:rPr>
              <a:t>i,k</a:t>
            </a:r>
            <a:r>
              <a:rPr lang="en-US" sz="1700">
                <a:solidFill>
                  <a:srgbClr val="CC0000"/>
                </a:solidFill>
                <a:latin typeface="Times New Roman" pitchFamily="18" charset="0"/>
              </a:rPr>
              <a:t>)</a:t>
            </a:r>
          </a:p>
        </p:txBody>
      </p:sp>
      <p:sp>
        <p:nvSpPr>
          <p:cNvPr id="14" name="Text Box 14"/>
          <p:cNvSpPr txBox="1">
            <a:spLocks noChangeArrowheads="1"/>
          </p:cNvSpPr>
          <p:nvPr/>
        </p:nvSpPr>
        <p:spPr bwMode="auto">
          <a:xfrm>
            <a:off x="1471613" y="3492500"/>
            <a:ext cx="1113503" cy="312165"/>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endParaRPr lang="en-US" sz="1700" i="1" dirty="0">
              <a:latin typeface="Calibri" pitchFamily="34" charset="0"/>
            </a:endParaRPr>
          </a:p>
        </p:txBody>
      </p:sp>
      <p:sp>
        <p:nvSpPr>
          <p:cNvPr id="15" name="Text Box 15"/>
          <p:cNvSpPr txBox="1">
            <a:spLocks noChangeArrowheads="1"/>
          </p:cNvSpPr>
          <p:nvPr/>
        </p:nvSpPr>
        <p:spPr bwMode="auto">
          <a:xfrm>
            <a:off x="1978025" y="1751013"/>
            <a:ext cx="1128713" cy="709612"/>
          </a:xfrm>
          <a:prstGeom prst="rect">
            <a:avLst/>
          </a:prstGeom>
          <a:noFill/>
          <a:ln w="9525">
            <a:noFill/>
            <a:miter lim="800000"/>
            <a:headEnd/>
            <a:tailEnd/>
          </a:ln>
        </p:spPr>
        <p:txBody>
          <a:bodyPr wrap="none" lIns="101882" tIns="50941" rIns="101882" bIns="50941">
            <a:spAutoFit/>
          </a:bodyPr>
          <a:lstStyle/>
          <a:p>
            <a:pPr algn="ctr" defTabSz="1019175">
              <a:lnSpc>
                <a:spcPct val="80000"/>
              </a:lnSpc>
              <a:spcAft>
                <a:spcPct val="10000"/>
              </a:spcAft>
            </a:pPr>
            <a:r>
              <a:rPr lang="en-US" sz="1500">
                <a:latin typeface="Calibri" pitchFamily="34" charset="0"/>
              </a:rPr>
              <a:t>Competing</a:t>
            </a:r>
          </a:p>
          <a:p>
            <a:pPr algn="ctr" defTabSz="1019175">
              <a:lnSpc>
                <a:spcPct val="80000"/>
              </a:lnSpc>
            </a:pPr>
            <a:r>
              <a:rPr lang="en-US" sz="1500">
                <a:latin typeface="Calibri" pitchFamily="34" charset="0"/>
              </a:rPr>
              <a:t>candidate</a:t>
            </a:r>
            <a:br>
              <a:rPr lang="en-US" sz="1500">
                <a:latin typeface="Calibri" pitchFamily="34" charset="0"/>
              </a:rPr>
            </a:br>
            <a:r>
              <a:rPr lang="en-US" sz="1500">
                <a:latin typeface="Calibri" pitchFamily="34" charset="0"/>
              </a:rPr>
              <a:t>exemplar </a:t>
            </a:r>
            <a:r>
              <a:rPr lang="en-US" sz="1700" i="1">
                <a:latin typeface="Calibri" pitchFamily="34" charset="0"/>
              </a:rPr>
              <a:t>k’</a:t>
            </a:r>
          </a:p>
        </p:txBody>
      </p:sp>
      <p:sp>
        <p:nvSpPr>
          <p:cNvPr id="16" name="Text Box 16"/>
          <p:cNvSpPr txBox="1">
            <a:spLocks noChangeArrowheads="1"/>
          </p:cNvSpPr>
          <p:nvPr/>
        </p:nvSpPr>
        <p:spPr bwMode="auto">
          <a:xfrm>
            <a:off x="2246313" y="2713038"/>
            <a:ext cx="735012" cy="360362"/>
          </a:xfrm>
          <a:prstGeom prst="rect">
            <a:avLst/>
          </a:prstGeom>
          <a:noFill/>
          <a:ln w="9525">
            <a:noFill/>
            <a:miter lim="800000"/>
            <a:headEnd/>
            <a:tailEnd/>
          </a:ln>
        </p:spPr>
        <p:txBody>
          <a:bodyPr wrap="none" lIns="101882" tIns="50941" rIns="101882" bIns="50941">
            <a:spAutoFit/>
          </a:bodyPr>
          <a:lstStyle/>
          <a:p>
            <a:pPr algn="ctr" defTabSz="1019175"/>
            <a:r>
              <a:rPr lang="en-US" sz="1700" i="1">
                <a:latin typeface="Times New Roman" pitchFamily="18" charset="0"/>
              </a:rPr>
              <a:t>a</a:t>
            </a:r>
            <a:r>
              <a:rPr lang="en-US" sz="1700">
                <a:latin typeface="Times New Roman" pitchFamily="18" charset="0"/>
              </a:rPr>
              <a:t>(</a:t>
            </a:r>
            <a:r>
              <a:rPr lang="en-US" sz="1700" i="1">
                <a:latin typeface="Times New Roman" pitchFamily="18" charset="0"/>
              </a:rPr>
              <a:t>i,k’</a:t>
            </a:r>
            <a:r>
              <a:rPr lang="en-US" sz="1700">
                <a:latin typeface="Times New Roman" pitchFamily="18" charset="0"/>
              </a:rPr>
              <a:t>)</a:t>
            </a:r>
          </a:p>
        </p:txBody>
      </p:sp>
      <p:grpSp>
        <p:nvGrpSpPr>
          <p:cNvPr id="17" name="Group 39"/>
          <p:cNvGrpSpPr>
            <a:grpSpLocks/>
          </p:cNvGrpSpPr>
          <p:nvPr/>
        </p:nvGrpSpPr>
        <p:grpSpPr bwMode="auto">
          <a:xfrm>
            <a:off x="517525" y="3807535"/>
            <a:ext cx="2803525" cy="2587625"/>
            <a:chOff x="86" y="1776"/>
            <a:chExt cx="1766" cy="1630"/>
          </a:xfrm>
        </p:grpSpPr>
        <p:sp>
          <p:nvSpPr>
            <p:cNvPr id="18" name="Text Box 17"/>
            <p:cNvSpPr txBox="1">
              <a:spLocks noChangeArrowheads="1"/>
            </p:cNvSpPr>
            <p:nvPr/>
          </p:nvSpPr>
          <p:spPr bwMode="auto">
            <a:xfrm>
              <a:off x="86" y="1776"/>
              <a:ext cx="1766" cy="297"/>
            </a:xfrm>
            <a:prstGeom prst="rect">
              <a:avLst/>
            </a:prstGeom>
            <a:noFill/>
            <a:ln w="9525">
              <a:noFill/>
              <a:miter lim="800000"/>
              <a:headEnd/>
              <a:tailEnd/>
            </a:ln>
          </p:spPr>
          <p:txBody>
            <a:bodyPr wrap="none" lIns="101882" tIns="50941" rIns="101882" bIns="50941">
              <a:spAutoFit/>
            </a:bodyPr>
            <a:lstStyle/>
            <a:p>
              <a:pPr defTabSz="1019175"/>
              <a:r>
                <a:rPr lang="en-US">
                  <a:latin typeface="Calibri" pitchFamily="34" charset="0"/>
                </a:rPr>
                <a:t>Sending availabilities</a:t>
              </a:r>
            </a:p>
          </p:txBody>
        </p:sp>
        <p:sp>
          <p:nvSpPr>
            <p:cNvPr id="19" name="Line 18"/>
            <p:cNvSpPr>
              <a:spLocks noChangeShapeType="1"/>
            </p:cNvSpPr>
            <p:nvPr/>
          </p:nvSpPr>
          <p:spPr bwMode="auto">
            <a:xfrm>
              <a:off x="658" y="2431"/>
              <a:ext cx="526" cy="113"/>
            </a:xfrm>
            <a:prstGeom prst="line">
              <a:avLst/>
            </a:prstGeom>
            <a:noFill/>
            <a:ln w="28575">
              <a:solidFill>
                <a:schemeClr val="tx1"/>
              </a:solidFill>
              <a:round/>
              <a:headEnd type="triangle" w="med" len="med"/>
              <a:tailEnd/>
            </a:ln>
          </p:spPr>
          <p:txBody>
            <a:bodyPr/>
            <a:lstStyle/>
            <a:p>
              <a:endParaRPr lang="en-CA"/>
            </a:p>
          </p:txBody>
        </p:sp>
        <p:sp>
          <p:nvSpPr>
            <p:cNvPr id="20" name="Line 19"/>
            <p:cNvSpPr>
              <a:spLocks noChangeShapeType="1"/>
            </p:cNvSpPr>
            <p:nvPr/>
          </p:nvSpPr>
          <p:spPr bwMode="auto">
            <a:xfrm>
              <a:off x="596" y="2504"/>
              <a:ext cx="428" cy="566"/>
            </a:xfrm>
            <a:prstGeom prst="line">
              <a:avLst/>
            </a:prstGeom>
            <a:noFill/>
            <a:ln w="28575">
              <a:solidFill>
                <a:srgbClr val="CC0000"/>
              </a:solidFill>
              <a:round/>
              <a:headEnd/>
              <a:tailEnd type="triangle" w="med" len="med"/>
            </a:ln>
          </p:spPr>
          <p:txBody>
            <a:bodyPr/>
            <a:lstStyle/>
            <a:p>
              <a:endParaRPr lang="en-CA"/>
            </a:p>
          </p:txBody>
        </p:sp>
        <p:sp>
          <p:nvSpPr>
            <p:cNvPr id="21" name="Line 20"/>
            <p:cNvSpPr>
              <a:spLocks noChangeShapeType="1"/>
            </p:cNvSpPr>
            <p:nvPr/>
          </p:nvSpPr>
          <p:spPr bwMode="auto">
            <a:xfrm flipH="1">
              <a:off x="413" y="2523"/>
              <a:ext cx="99" cy="415"/>
            </a:xfrm>
            <a:prstGeom prst="line">
              <a:avLst/>
            </a:prstGeom>
            <a:noFill/>
            <a:ln w="28575">
              <a:solidFill>
                <a:schemeClr val="tx1"/>
              </a:solidFill>
              <a:round/>
              <a:headEnd type="triangle" w="med" len="med"/>
              <a:tailEnd/>
            </a:ln>
          </p:spPr>
          <p:txBody>
            <a:bodyPr/>
            <a:lstStyle/>
            <a:p>
              <a:endParaRPr lang="en-CA"/>
            </a:p>
          </p:txBody>
        </p:sp>
        <p:sp>
          <p:nvSpPr>
            <p:cNvPr id="22" name="Oval 21"/>
            <p:cNvSpPr>
              <a:spLocks noChangeArrowheads="1"/>
            </p:cNvSpPr>
            <p:nvPr/>
          </p:nvSpPr>
          <p:spPr bwMode="auto">
            <a:xfrm>
              <a:off x="485" y="2361"/>
              <a:ext cx="109" cy="105"/>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3" name="Oval 22"/>
            <p:cNvSpPr>
              <a:spLocks noChangeArrowheads="1"/>
            </p:cNvSpPr>
            <p:nvPr/>
          </p:nvSpPr>
          <p:spPr bwMode="auto">
            <a:xfrm>
              <a:off x="1247" y="2519"/>
              <a:ext cx="108"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4" name="Oval 23"/>
            <p:cNvSpPr>
              <a:spLocks noChangeArrowheads="1"/>
            </p:cNvSpPr>
            <p:nvPr/>
          </p:nvSpPr>
          <p:spPr bwMode="auto">
            <a:xfrm>
              <a:off x="322" y="2994"/>
              <a:ext cx="109"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5" name="Oval 24"/>
            <p:cNvSpPr>
              <a:spLocks noChangeArrowheads="1"/>
            </p:cNvSpPr>
            <p:nvPr/>
          </p:nvSpPr>
          <p:spPr bwMode="auto">
            <a:xfrm>
              <a:off x="1029" y="3100"/>
              <a:ext cx="109" cy="106"/>
            </a:xfrm>
            <a:prstGeom prst="ellipse">
              <a:avLst/>
            </a:prstGeom>
            <a:solidFill>
              <a:srgbClr val="009A00"/>
            </a:solidFill>
            <a:ln w="19050">
              <a:solidFill>
                <a:schemeClr val="tx1"/>
              </a:solidFill>
              <a:round/>
              <a:headEnd/>
              <a:tailEnd/>
            </a:ln>
          </p:spPr>
          <p:txBody>
            <a:bodyPr wrap="none" anchor="ctr"/>
            <a:lstStyle/>
            <a:p>
              <a:endParaRPr lang="en-US">
                <a:latin typeface="Calibri" pitchFamily="34" charset="0"/>
              </a:endParaRPr>
            </a:p>
          </p:txBody>
        </p:sp>
        <p:sp>
          <p:nvSpPr>
            <p:cNvPr id="26" name="Text Box 25"/>
            <p:cNvSpPr txBox="1">
              <a:spLocks noChangeArrowheads="1"/>
            </p:cNvSpPr>
            <p:nvPr/>
          </p:nvSpPr>
          <p:spPr bwMode="auto">
            <a:xfrm>
              <a:off x="133" y="2064"/>
              <a:ext cx="677" cy="316"/>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a:latin typeface="Calibri" pitchFamily="34" charset="0"/>
                </a:rPr>
                <a:t>Candidate</a:t>
              </a:r>
              <a:br>
                <a:rPr lang="en-US" sz="1500">
                  <a:latin typeface="Calibri" pitchFamily="34" charset="0"/>
                </a:rPr>
              </a:br>
              <a:r>
                <a:rPr lang="en-US" sz="1500">
                  <a:latin typeface="Calibri" pitchFamily="34" charset="0"/>
                </a:rPr>
                <a:t>exemplar </a:t>
              </a:r>
              <a:r>
                <a:rPr lang="en-US" sz="1700" i="1">
                  <a:latin typeface="Calibri" pitchFamily="34" charset="0"/>
                </a:rPr>
                <a:t>k</a:t>
              </a:r>
            </a:p>
          </p:txBody>
        </p:sp>
        <p:sp>
          <p:nvSpPr>
            <p:cNvPr id="27" name="Text Box 26"/>
            <p:cNvSpPr txBox="1">
              <a:spLocks noChangeArrowheads="1"/>
            </p:cNvSpPr>
            <p:nvPr/>
          </p:nvSpPr>
          <p:spPr bwMode="auto">
            <a:xfrm>
              <a:off x="511" y="2823"/>
              <a:ext cx="411" cy="230"/>
            </a:xfrm>
            <a:prstGeom prst="rect">
              <a:avLst/>
            </a:prstGeom>
            <a:noFill/>
            <a:ln w="9525">
              <a:noFill/>
              <a:miter lim="800000"/>
              <a:headEnd/>
              <a:tailEnd/>
            </a:ln>
          </p:spPr>
          <p:txBody>
            <a:bodyPr wrap="none" lIns="101882" tIns="50941" rIns="101882" bIns="50941">
              <a:spAutoFit/>
            </a:bodyPr>
            <a:lstStyle/>
            <a:p>
              <a:pPr algn="ctr" defTabSz="1019175"/>
              <a:r>
                <a:rPr lang="en-US" sz="1700" i="1">
                  <a:solidFill>
                    <a:srgbClr val="CC0000"/>
                  </a:solidFill>
                  <a:latin typeface="Calibri" pitchFamily="34" charset="0"/>
                </a:rPr>
                <a:t>a</a:t>
              </a:r>
              <a:r>
                <a:rPr lang="en-US" sz="1700">
                  <a:solidFill>
                    <a:srgbClr val="CC0000"/>
                  </a:solidFill>
                  <a:latin typeface="Calibri" pitchFamily="34" charset="0"/>
                </a:rPr>
                <a:t>(</a:t>
              </a:r>
              <a:r>
                <a:rPr lang="en-US" sz="1700" i="1">
                  <a:solidFill>
                    <a:srgbClr val="CC0000"/>
                  </a:solidFill>
                  <a:latin typeface="Calibri" pitchFamily="34" charset="0"/>
                </a:rPr>
                <a:t>i,k</a:t>
              </a:r>
              <a:r>
                <a:rPr lang="en-US" sz="1700">
                  <a:solidFill>
                    <a:srgbClr val="CC0000"/>
                  </a:solidFill>
                  <a:latin typeface="Calibri" pitchFamily="34" charset="0"/>
                </a:rPr>
                <a:t>)</a:t>
              </a:r>
            </a:p>
          </p:txBody>
        </p:sp>
        <p:sp>
          <p:nvSpPr>
            <p:cNvPr id="28" name="Text Box 27"/>
            <p:cNvSpPr txBox="1">
              <a:spLocks noChangeArrowheads="1"/>
            </p:cNvSpPr>
            <p:nvPr/>
          </p:nvSpPr>
          <p:spPr bwMode="auto">
            <a:xfrm>
              <a:off x="683" y="3209"/>
              <a:ext cx="701" cy="197"/>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endParaRPr lang="en-US" sz="1700" i="1" dirty="0">
                <a:latin typeface="Calibri" pitchFamily="34" charset="0"/>
              </a:endParaRPr>
            </a:p>
          </p:txBody>
        </p:sp>
        <p:sp>
          <p:nvSpPr>
            <p:cNvPr id="29" name="Text Box 28"/>
            <p:cNvSpPr txBox="1">
              <a:spLocks noChangeArrowheads="1"/>
            </p:cNvSpPr>
            <p:nvPr/>
          </p:nvSpPr>
          <p:spPr bwMode="auto">
            <a:xfrm>
              <a:off x="889" y="2623"/>
              <a:ext cx="726" cy="313"/>
            </a:xfrm>
            <a:prstGeom prst="rect">
              <a:avLst/>
            </a:prstGeom>
            <a:noFill/>
            <a:ln w="9525">
              <a:noFill/>
              <a:miter lim="800000"/>
              <a:headEnd/>
              <a:tailEnd/>
            </a:ln>
          </p:spPr>
          <p:txBody>
            <a:bodyPr wrap="none" lIns="101882" tIns="50941" rIns="101882" bIns="50941">
              <a:spAutoFit/>
            </a:bodyPr>
            <a:lstStyle/>
            <a:p>
              <a:pPr algn="ctr" defTabSz="1019175">
                <a:lnSpc>
                  <a:spcPct val="80000"/>
                </a:lnSpc>
              </a:pPr>
              <a:r>
                <a:rPr lang="en-US" sz="1500" dirty="0">
                  <a:latin typeface="Calibri" pitchFamily="34" charset="0"/>
                </a:rPr>
                <a:t>Supporting</a:t>
              </a:r>
            </a:p>
            <a:p>
              <a:pPr algn="ctr" defTabSz="1019175">
                <a:lnSpc>
                  <a:spcPct val="80000"/>
                </a:lnSpc>
              </a:pPr>
              <a:r>
                <a:rPr lang="en-US" sz="1500" dirty="0">
                  <a:latin typeface="Calibri" pitchFamily="34" charset="0"/>
                </a:rPr>
                <a:t>data </a:t>
              </a:r>
              <a:r>
                <a:rPr lang="en-US" sz="1500" dirty="0" smtClean="0">
                  <a:latin typeface="Calibri" pitchFamily="34" charset="0"/>
                </a:rPr>
                <a:t>point </a:t>
              </a:r>
              <a:r>
                <a:rPr lang="en-US" sz="1700" i="1" dirty="0" err="1">
                  <a:latin typeface="Calibri" pitchFamily="34" charset="0"/>
                </a:rPr>
                <a:t>i</a:t>
              </a:r>
              <a:r>
                <a:rPr lang="en-US" sz="1700" i="1" dirty="0">
                  <a:latin typeface="Calibri" pitchFamily="34" charset="0"/>
                </a:rPr>
                <a:t>’</a:t>
              </a:r>
            </a:p>
          </p:txBody>
        </p:sp>
        <p:sp>
          <p:nvSpPr>
            <p:cNvPr id="30" name="Text Box 29"/>
            <p:cNvSpPr txBox="1">
              <a:spLocks noChangeArrowheads="1"/>
            </p:cNvSpPr>
            <p:nvPr/>
          </p:nvSpPr>
          <p:spPr bwMode="auto">
            <a:xfrm>
              <a:off x="787" y="2260"/>
              <a:ext cx="411" cy="230"/>
            </a:xfrm>
            <a:prstGeom prst="rect">
              <a:avLst/>
            </a:prstGeom>
            <a:noFill/>
            <a:ln w="9525">
              <a:noFill/>
              <a:miter lim="800000"/>
              <a:headEnd/>
              <a:tailEnd/>
            </a:ln>
          </p:spPr>
          <p:txBody>
            <a:bodyPr wrap="none" lIns="101882" tIns="50941" rIns="101882" bIns="50941">
              <a:spAutoFit/>
            </a:bodyPr>
            <a:lstStyle/>
            <a:p>
              <a:pPr algn="ctr" defTabSz="1019175"/>
              <a:r>
                <a:rPr lang="en-US" sz="1700" i="1">
                  <a:latin typeface="Calibri" pitchFamily="34" charset="0"/>
                </a:rPr>
                <a:t>r</a:t>
              </a:r>
              <a:r>
                <a:rPr lang="en-US" sz="1700">
                  <a:latin typeface="Calibri" pitchFamily="34" charset="0"/>
                </a:rPr>
                <a:t>(</a:t>
              </a:r>
              <a:r>
                <a:rPr lang="en-US" sz="1700" i="1">
                  <a:latin typeface="Calibri" pitchFamily="34" charset="0"/>
                </a:rPr>
                <a:t>i’,k</a:t>
              </a:r>
              <a:r>
                <a:rPr lang="en-US" sz="1700">
                  <a:latin typeface="Calibri" pitchFamily="34" charset="0"/>
                </a:rPr>
                <a:t>)</a:t>
              </a:r>
            </a:p>
          </p:txBody>
        </p:sp>
      </p:grpSp>
      <p:pic>
        <p:nvPicPr>
          <p:cNvPr id="35" name="Picture 40"/>
          <p:cNvPicPr>
            <a:picLocks noChangeAspect="1" noChangeArrowheads="1"/>
          </p:cNvPicPr>
          <p:nvPr/>
        </p:nvPicPr>
        <p:blipFill>
          <a:blip r:embed="rId3"/>
          <a:srcRect/>
          <a:stretch>
            <a:fillRect/>
          </a:stretch>
        </p:blipFill>
        <p:spPr bwMode="auto">
          <a:xfrm>
            <a:off x="3519488" y="2657475"/>
            <a:ext cx="5191125" cy="571500"/>
          </a:xfrm>
          <a:prstGeom prst="rect">
            <a:avLst/>
          </a:prstGeom>
          <a:noFill/>
          <a:ln w="9525">
            <a:noFill/>
            <a:miter lim="800000"/>
            <a:headEnd/>
            <a:tailEnd/>
          </a:ln>
        </p:spPr>
      </p:pic>
      <p:pic>
        <p:nvPicPr>
          <p:cNvPr id="36" name="Picture 41"/>
          <p:cNvPicPr>
            <a:picLocks noChangeAspect="1" noChangeArrowheads="1"/>
          </p:cNvPicPr>
          <p:nvPr/>
        </p:nvPicPr>
        <p:blipFill>
          <a:blip r:embed="rId4"/>
          <a:srcRect/>
          <a:stretch>
            <a:fillRect/>
          </a:stretch>
        </p:blipFill>
        <p:spPr bwMode="auto">
          <a:xfrm>
            <a:off x="3519488" y="3726424"/>
            <a:ext cx="5548312" cy="1004888"/>
          </a:xfrm>
          <a:prstGeom prst="rect">
            <a:avLst/>
          </a:prstGeom>
          <a:noFill/>
          <a:ln w="9525">
            <a:noFill/>
            <a:miter lim="800000"/>
            <a:headEnd/>
            <a:tailEnd/>
          </a:ln>
        </p:spPr>
      </p:pic>
      <p:pic>
        <p:nvPicPr>
          <p:cNvPr id="37" name="Picture 42"/>
          <p:cNvPicPr>
            <a:picLocks noChangeAspect="1" noChangeArrowheads="1"/>
          </p:cNvPicPr>
          <p:nvPr/>
        </p:nvPicPr>
        <p:blipFill>
          <a:blip r:embed="rId5"/>
          <a:srcRect/>
          <a:stretch>
            <a:fillRect/>
          </a:stretch>
        </p:blipFill>
        <p:spPr bwMode="auto">
          <a:xfrm>
            <a:off x="3519488" y="4717024"/>
            <a:ext cx="3724275" cy="819150"/>
          </a:xfrm>
          <a:prstGeom prst="rect">
            <a:avLst/>
          </a:prstGeom>
          <a:noFill/>
          <a:ln w="9525">
            <a:noFill/>
            <a:miter lim="800000"/>
            <a:headEnd/>
            <a:tailEnd/>
          </a:ln>
        </p:spPr>
      </p:pic>
      <p:sp>
        <p:nvSpPr>
          <p:cNvPr id="39" name="Rectangle 38"/>
          <p:cNvSpPr/>
          <p:nvPr/>
        </p:nvSpPr>
        <p:spPr>
          <a:xfrm>
            <a:off x="5562600" y="3962400"/>
            <a:ext cx="1117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6" name="Group 45"/>
          <p:cNvGrpSpPr/>
          <p:nvPr/>
        </p:nvGrpSpPr>
        <p:grpSpPr>
          <a:xfrm>
            <a:off x="7131050" y="3962400"/>
            <a:ext cx="1739900" cy="381000"/>
            <a:chOff x="7131050" y="3962400"/>
            <a:chExt cx="1739900" cy="381000"/>
          </a:xfrm>
          <a:solidFill>
            <a:schemeClr val="bg1"/>
          </a:solidFill>
        </p:grpSpPr>
        <p:sp>
          <p:nvSpPr>
            <p:cNvPr id="40" name="Rectangle 39"/>
            <p:cNvSpPr/>
            <p:nvPr/>
          </p:nvSpPr>
          <p:spPr>
            <a:xfrm>
              <a:off x="7131050" y="3962400"/>
              <a:ext cx="86995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8763000" y="3962400"/>
              <a:ext cx="10795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5" name="Group 44"/>
          <p:cNvGrpSpPr/>
          <p:nvPr/>
        </p:nvGrpSpPr>
        <p:grpSpPr>
          <a:xfrm>
            <a:off x="4724400" y="3886200"/>
            <a:ext cx="4324349" cy="609600"/>
            <a:chOff x="4724400" y="3886200"/>
            <a:chExt cx="4324349" cy="609600"/>
          </a:xfrm>
          <a:solidFill>
            <a:schemeClr val="bg1"/>
          </a:solidFill>
        </p:grpSpPr>
        <p:sp>
          <p:nvSpPr>
            <p:cNvPr id="43" name="Rectangle 42"/>
            <p:cNvSpPr/>
            <p:nvPr/>
          </p:nvSpPr>
          <p:spPr>
            <a:xfrm>
              <a:off x="4724400" y="3886200"/>
              <a:ext cx="914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8877300" y="3886200"/>
              <a:ext cx="171449"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Rectangle 48"/>
          <p:cNvSpPr/>
          <p:nvPr/>
        </p:nvSpPr>
        <p:spPr>
          <a:xfrm>
            <a:off x="6714424" y="2667000"/>
            <a:ext cx="105797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4" name="Group 53"/>
          <p:cNvGrpSpPr/>
          <p:nvPr/>
        </p:nvGrpSpPr>
        <p:grpSpPr>
          <a:xfrm>
            <a:off x="3581400" y="5638800"/>
            <a:ext cx="4800600" cy="845576"/>
            <a:chOff x="3581400" y="5638800"/>
            <a:chExt cx="4800600" cy="845576"/>
          </a:xfrm>
        </p:grpSpPr>
        <p:grpSp>
          <p:nvGrpSpPr>
            <p:cNvPr id="53" name="Group 52"/>
            <p:cNvGrpSpPr/>
            <p:nvPr/>
          </p:nvGrpSpPr>
          <p:grpSpPr>
            <a:xfrm>
              <a:off x="3581400" y="5638800"/>
              <a:ext cx="4800600" cy="845576"/>
              <a:chOff x="3581400" y="5638800"/>
              <a:chExt cx="4800600" cy="845576"/>
            </a:xfrm>
          </p:grpSpPr>
          <p:sp>
            <p:nvSpPr>
              <p:cNvPr id="33" name="Text Box 36"/>
              <p:cNvSpPr txBox="1">
                <a:spLocks noChangeArrowheads="1"/>
              </p:cNvSpPr>
              <p:nvPr/>
            </p:nvSpPr>
            <p:spPr bwMode="auto">
              <a:xfrm>
                <a:off x="3581400" y="5638800"/>
                <a:ext cx="2609850" cy="457200"/>
              </a:xfrm>
              <a:prstGeom prst="rect">
                <a:avLst/>
              </a:prstGeom>
              <a:noFill/>
              <a:ln w="9525">
                <a:noFill/>
                <a:miter lim="800000"/>
                <a:headEnd/>
                <a:tailEnd/>
              </a:ln>
            </p:spPr>
            <p:txBody>
              <a:bodyPr wrap="none">
                <a:spAutoFit/>
              </a:bodyPr>
              <a:lstStyle/>
              <a:p>
                <a:r>
                  <a:rPr lang="en-US"/>
                  <a:t>Making decisions:</a:t>
                </a:r>
              </a:p>
            </p:txBody>
          </p:sp>
          <p:sp>
            <p:nvSpPr>
              <p:cNvPr id="34" name="Rectangle 37"/>
              <p:cNvSpPr>
                <a:spLocks noChangeArrowheads="1"/>
              </p:cNvSpPr>
              <p:nvPr/>
            </p:nvSpPr>
            <p:spPr bwMode="auto">
              <a:xfrm>
                <a:off x="3581400" y="5638800"/>
                <a:ext cx="4800600" cy="845576"/>
              </a:xfrm>
              <a:prstGeom prst="rect">
                <a:avLst/>
              </a:prstGeom>
              <a:noFill/>
              <a:ln w="9525">
                <a:solidFill>
                  <a:schemeClr val="tx1"/>
                </a:solidFill>
                <a:miter lim="800000"/>
                <a:headEnd/>
                <a:tailEnd/>
              </a:ln>
            </p:spPr>
            <p:txBody>
              <a:bodyPr wrap="none" anchor="ctr"/>
              <a:lstStyle/>
              <a:p>
                <a:endParaRPr lang="en-US"/>
              </a:p>
            </p:txBody>
          </p:sp>
        </p:grpSp>
        <p:pic>
          <p:nvPicPr>
            <p:cNvPr id="1027" name="Picture 3"/>
            <p:cNvPicPr>
              <a:picLocks noChangeAspect="1" noChangeArrowheads="1"/>
            </p:cNvPicPr>
            <p:nvPr/>
          </p:nvPicPr>
          <p:blipFill>
            <a:blip r:embed="rId6"/>
            <a:srcRect l="2286" t="71343" r="40572" b="18237"/>
            <a:stretch>
              <a:fillRect/>
            </a:stretch>
          </p:blipFill>
          <p:spPr bwMode="auto">
            <a:xfrm>
              <a:off x="4343400" y="5987142"/>
              <a:ext cx="2666960" cy="34668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dissolv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Affinity Propagation: </a:t>
            </a:r>
            <a:r>
              <a:rPr lang="en-CA" cap="small" dirty="0" err="1" smtClean="0"/>
              <a:t>Matlab</a:t>
            </a:r>
            <a:r>
              <a:rPr lang="en-CA" dirty="0" smtClean="0"/>
              <a:t> code</a:t>
            </a:r>
            <a:endParaRPr lang="en-CA" dirty="0"/>
          </a:p>
        </p:txBody>
      </p:sp>
      <p:sp>
        <p:nvSpPr>
          <p:cNvPr id="5" name="TextBox 4"/>
          <p:cNvSpPr txBox="1"/>
          <p:nvPr/>
        </p:nvSpPr>
        <p:spPr>
          <a:xfrm>
            <a:off x="914400" y="1371600"/>
            <a:ext cx="7696200" cy="4401205"/>
          </a:xfrm>
          <a:prstGeom prst="rect">
            <a:avLst/>
          </a:prstGeom>
          <a:noFill/>
        </p:spPr>
        <p:txBody>
          <a:bodyPr>
            <a:spAutoFit/>
          </a:bodyPr>
          <a:lstStyle/>
          <a:p>
            <a:pPr>
              <a:defRPr/>
            </a:pPr>
            <a:r>
              <a:rPr lang="pt-BR" sz="1400" b="1" dirty="0" smtClean="0">
                <a:solidFill>
                  <a:schemeClr val="bg1">
                    <a:lumMod val="75000"/>
                  </a:schemeClr>
                </a:solidFill>
                <a:latin typeface="Consolas" pitchFamily="49" charset="0"/>
              </a:rPr>
              <a:t>01</a:t>
            </a:r>
            <a:r>
              <a:rPr lang="pt-BR" sz="1400" b="1" dirty="0" smtClean="0">
                <a:latin typeface="Consolas" pitchFamily="49" charset="0"/>
              </a:rPr>
              <a:t>   N=size(S,1</a:t>
            </a:r>
            <a:r>
              <a:rPr lang="pt-BR" sz="1400" b="1" dirty="0">
                <a:latin typeface="Consolas" pitchFamily="49" charset="0"/>
              </a:rPr>
              <a:t>); A=zeros(N,N); R=zeros(N,N);</a:t>
            </a:r>
            <a:r>
              <a:rPr lang="pt-BR" sz="1400" b="1" dirty="0">
                <a:solidFill>
                  <a:srgbClr val="00B050"/>
                </a:solidFill>
                <a:latin typeface="Consolas" pitchFamily="49" charset="0"/>
              </a:rPr>
              <a:t> % </a:t>
            </a:r>
            <a:r>
              <a:rPr lang="pt-BR" sz="1400" b="1" dirty="0" smtClean="0">
                <a:solidFill>
                  <a:srgbClr val="00B050"/>
                </a:solidFill>
                <a:latin typeface="Consolas" pitchFamily="49" charset="0"/>
              </a:rPr>
              <a:t>initialize </a:t>
            </a:r>
            <a:r>
              <a:rPr lang="pt-BR" sz="1400" b="1" dirty="0">
                <a:solidFill>
                  <a:srgbClr val="00B050"/>
                </a:solidFill>
                <a:latin typeface="Consolas" pitchFamily="49" charset="0"/>
              </a:rPr>
              <a:t>messages</a:t>
            </a:r>
          </a:p>
          <a:p>
            <a:pPr>
              <a:defRPr/>
            </a:pPr>
            <a:r>
              <a:rPr lang="pt-BR" sz="1400" b="1" dirty="0" smtClean="0">
                <a:solidFill>
                  <a:schemeClr val="bg1">
                    <a:lumMod val="75000"/>
                  </a:schemeClr>
                </a:solidFill>
                <a:latin typeface="Consolas" pitchFamily="49" charset="0"/>
              </a:rPr>
              <a:t>02</a:t>
            </a:r>
            <a:r>
              <a:rPr lang="pt-BR" sz="1400" b="1" dirty="0" smtClean="0">
                <a:latin typeface="Consolas" pitchFamily="49" charset="0"/>
              </a:rPr>
              <a:t>   S=S+1e-12*randn(N,N</a:t>
            </a:r>
            <a:r>
              <a:rPr lang="pt-BR" sz="1400" b="1" dirty="0">
                <a:latin typeface="Consolas" pitchFamily="49" charset="0"/>
              </a:rPr>
              <a:t>)*(max(S(:))-min(S(:))); </a:t>
            </a:r>
            <a:r>
              <a:rPr lang="pt-BR" sz="1400" b="1" dirty="0">
                <a:solidFill>
                  <a:srgbClr val="00B050"/>
                </a:solidFill>
                <a:latin typeface="Consolas" pitchFamily="49" charset="0"/>
              </a:rPr>
              <a:t>% </a:t>
            </a:r>
            <a:r>
              <a:rPr lang="pt-BR" sz="1400" b="1" dirty="0" smtClean="0">
                <a:solidFill>
                  <a:srgbClr val="00B050"/>
                </a:solidFill>
                <a:latin typeface="Consolas" pitchFamily="49" charset="0"/>
              </a:rPr>
              <a:t>remove </a:t>
            </a:r>
            <a:r>
              <a:rPr lang="pt-BR" sz="1400" b="1" dirty="0">
                <a:solidFill>
                  <a:srgbClr val="00B050"/>
                </a:solidFill>
                <a:latin typeface="Consolas" pitchFamily="49" charset="0"/>
              </a:rPr>
              <a:t>degeneracies</a:t>
            </a:r>
          </a:p>
          <a:p>
            <a:pPr>
              <a:defRPr/>
            </a:pPr>
            <a:r>
              <a:rPr lang="pt-BR" sz="1400" b="1" dirty="0" smtClean="0">
                <a:solidFill>
                  <a:schemeClr val="bg1">
                    <a:lumMod val="75000"/>
                  </a:schemeClr>
                </a:solidFill>
                <a:latin typeface="Consolas" pitchFamily="49" charset="0"/>
              </a:rPr>
              <a:t>03</a:t>
            </a:r>
            <a:r>
              <a:rPr lang="pt-BR" sz="1400" b="1" dirty="0" smtClean="0">
                <a:latin typeface="Consolas" pitchFamily="49" charset="0"/>
              </a:rPr>
              <a:t>   </a:t>
            </a:r>
            <a:r>
              <a:rPr lang="en-US" sz="1400" b="1" dirty="0" smtClean="0">
                <a:latin typeface="Consolas" pitchFamily="49" charset="0"/>
              </a:rPr>
              <a:t>lam=0.5</a:t>
            </a:r>
            <a:r>
              <a:rPr lang="en-US" sz="1400" b="1" dirty="0">
                <a:latin typeface="Consolas" pitchFamily="49" charset="0"/>
              </a:rPr>
              <a:t>; </a:t>
            </a:r>
            <a:r>
              <a:rPr lang="en-US" sz="1400" b="1" dirty="0">
                <a:solidFill>
                  <a:srgbClr val="00B050"/>
                </a:solidFill>
                <a:latin typeface="Consolas" pitchFamily="49" charset="0"/>
              </a:rPr>
              <a:t>% Set damping factor</a:t>
            </a:r>
          </a:p>
          <a:p>
            <a:pPr>
              <a:defRPr/>
            </a:pPr>
            <a:r>
              <a:rPr lang="pt-BR" sz="1400" b="1" dirty="0" smtClean="0">
                <a:solidFill>
                  <a:schemeClr val="bg1">
                    <a:lumMod val="75000"/>
                  </a:schemeClr>
                </a:solidFill>
                <a:latin typeface="Consolas" pitchFamily="49" charset="0"/>
              </a:rPr>
              <a:t>04</a:t>
            </a:r>
            <a:r>
              <a:rPr lang="pt-BR" sz="1400" b="1" dirty="0" smtClean="0">
                <a:latin typeface="Consolas" pitchFamily="49" charset="0"/>
              </a:rPr>
              <a:t>   </a:t>
            </a:r>
            <a:r>
              <a:rPr lang="en-US" sz="1400" b="1" dirty="0" smtClean="0">
                <a:solidFill>
                  <a:srgbClr val="0070C0"/>
                </a:solidFill>
                <a:latin typeface="Consolas" pitchFamily="49" charset="0"/>
              </a:rPr>
              <a:t>for </a:t>
            </a:r>
            <a:r>
              <a:rPr lang="en-US" sz="1400" b="1" dirty="0" err="1">
                <a:latin typeface="Consolas" pitchFamily="49" charset="0"/>
              </a:rPr>
              <a:t>iter</a:t>
            </a:r>
            <a:r>
              <a:rPr lang="en-US" sz="1400" b="1" dirty="0">
                <a:latin typeface="Consolas" pitchFamily="49" charset="0"/>
              </a:rPr>
              <a:t>=1:100,</a:t>
            </a:r>
          </a:p>
          <a:p>
            <a:pPr>
              <a:defRPr/>
            </a:pPr>
            <a:r>
              <a:rPr lang="pt-BR" sz="1400" b="1" dirty="0" smtClean="0">
                <a:solidFill>
                  <a:schemeClr val="bg1">
                    <a:lumMod val="75000"/>
                  </a:schemeClr>
                </a:solidFill>
                <a:latin typeface="Consolas" pitchFamily="49" charset="0"/>
              </a:rPr>
              <a:t>05</a:t>
            </a:r>
            <a:r>
              <a:rPr lang="en-US" sz="1400" b="1" dirty="0" smtClean="0">
                <a:latin typeface="Consolas" pitchFamily="49" charset="0"/>
              </a:rPr>
              <a:t>     </a:t>
            </a:r>
            <a:r>
              <a:rPr lang="en-US" sz="1400" b="1" dirty="0" err="1" smtClean="0">
                <a:latin typeface="Consolas" pitchFamily="49" charset="0"/>
              </a:rPr>
              <a:t>Rold</a:t>
            </a:r>
            <a:r>
              <a:rPr lang="en-US" sz="1400" b="1" dirty="0" smtClean="0">
                <a:latin typeface="Consolas" pitchFamily="49" charset="0"/>
              </a:rPr>
              <a:t>=R;</a:t>
            </a:r>
            <a:r>
              <a:rPr lang="en-US" sz="1400" b="1" dirty="0" smtClean="0">
                <a:solidFill>
                  <a:srgbClr val="00B050"/>
                </a:solidFill>
                <a:latin typeface="Consolas" pitchFamily="49" charset="0"/>
              </a:rPr>
              <a:t> % NOW COMPUTE RESPONSIBILITIES</a:t>
            </a:r>
            <a:endParaRPr lang="en-US" sz="1400" b="1" dirty="0" smtClean="0">
              <a:latin typeface="Consolas" pitchFamily="49" charset="0"/>
            </a:endParaRPr>
          </a:p>
          <a:p>
            <a:pPr>
              <a:defRPr/>
            </a:pPr>
            <a:r>
              <a:rPr lang="pt-BR" sz="1400" b="1" dirty="0" smtClean="0">
                <a:solidFill>
                  <a:schemeClr val="bg1">
                    <a:lumMod val="75000"/>
                  </a:schemeClr>
                </a:solidFill>
                <a:latin typeface="Consolas" pitchFamily="49" charset="0"/>
              </a:rPr>
              <a:t>06</a:t>
            </a:r>
            <a:r>
              <a:rPr lang="en-US" sz="1400" b="1" dirty="0" smtClean="0">
                <a:latin typeface="Consolas" pitchFamily="49" charset="0"/>
              </a:rPr>
              <a:t>     AS=A+S</a:t>
            </a:r>
            <a:r>
              <a:rPr lang="en-US" sz="1400" b="1" dirty="0">
                <a:latin typeface="Consolas" pitchFamily="49" charset="0"/>
              </a:rPr>
              <a:t>; [Y,I]=max(AS,[],2);</a:t>
            </a:r>
          </a:p>
          <a:p>
            <a:pPr>
              <a:defRPr/>
            </a:pPr>
            <a:r>
              <a:rPr lang="pt-BR" sz="1400" b="1" dirty="0" smtClean="0">
                <a:solidFill>
                  <a:schemeClr val="bg1">
                    <a:lumMod val="75000"/>
                  </a:schemeClr>
                </a:solidFill>
                <a:latin typeface="Consolas" pitchFamily="49" charset="0"/>
              </a:rPr>
              <a:t>07</a:t>
            </a:r>
            <a:r>
              <a:rPr lang="en-US" sz="1400" b="1" dirty="0" smtClean="0">
                <a:latin typeface="Consolas" pitchFamily="49" charset="0"/>
              </a:rPr>
              <a:t>     </a:t>
            </a:r>
            <a:r>
              <a:rPr lang="en-US" sz="1400" b="1" dirty="0">
                <a:solidFill>
                  <a:srgbClr val="0070C0"/>
                </a:solidFill>
                <a:latin typeface="Consolas" pitchFamily="49" charset="0"/>
              </a:rPr>
              <a:t>for </a:t>
            </a:r>
            <a:r>
              <a:rPr lang="en-US" sz="1400" b="1" dirty="0" err="1">
                <a:latin typeface="Consolas" pitchFamily="49" charset="0"/>
              </a:rPr>
              <a:t>i</a:t>
            </a:r>
            <a:r>
              <a:rPr lang="en-US" sz="1400" b="1" dirty="0">
                <a:latin typeface="Consolas" pitchFamily="49" charset="0"/>
              </a:rPr>
              <a:t>=1:N, AS(</a:t>
            </a:r>
            <a:r>
              <a:rPr lang="en-US" sz="1400" b="1" dirty="0" err="1">
                <a:latin typeface="Consolas" pitchFamily="49" charset="0"/>
              </a:rPr>
              <a:t>i,I</a:t>
            </a:r>
            <a:r>
              <a:rPr lang="en-US" sz="1400" b="1" dirty="0">
                <a:latin typeface="Consolas" pitchFamily="49" charset="0"/>
              </a:rPr>
              <a:t>(</a:t>
            </a:r>
            <a:r>
              <a:rPr lang="en-US" sz="1400" b="1" dirty="0" err="1">
                <a:latin typeface="Consolas" pitchFamily="49" charset="0"/>
              </a:rPr>
              <a:t>i</a:t>
            </a:r>
            <a:r>
              <a:rPr lang="en-US" sz="1400" b="1" dirty="0">
                <a:latin typeface="Consolas" pitchFamily="49" charset="0"/>
              </a:rPr>
              <a:t>))=-</a:t>
            </a:r>
            <a:r>
              <a:rPr lang="en-US" sz="1400" b="1" dirty="0" err="1">
                <a:latin typeface="Consolas" pitchFamily="49" charset="0"/>
              </a:rPr>
              <a:t>realmax</a:t>
            </a:r>
            <a:r>
              <a:rPr lang="en-US" sz="1400" b="1" dirty="0">
                <a:latin typeface="Consolas" pitchFamily="49" charset="0"/>
              </a:rPr>
              <a:t>; </a:t>
            </a:r>
            <a:r>
              <a:rPr lang="en-US" sz="1400" b="1" dirty="0">
                <a:solidFill>
                  <a:srgbClr val="0070C0"/>
                </a:solidFill>
                <a:latin typeface="Consolas" pitchFamily="49" charset="0"/>
              </a:rPr>
              <a:t>end;</a:t>
            </a:r>
          </a:p>
          <a:p>
            <a:pPr>
              <a:defRPr/>
            </a:pPr>
            <a:r>
              <a:rPr lang="pt-BR" sz="1400" b="1" dirty="0" smtClean="0">
                <a:solidFill>
                  <a:schemeClr val="bg1">
                    <a:lumMod val="75000"/>
                  </a:schemeClr>
                </a:solidFill>
                <a:latin typeface="Consolas" pitchFamily="49" charset="0"/>
              </a:rPr>
              <a:t>08</a:t>
            </a:r>
            <a:r>
              <a:rPr lang="en-US" sz="1400" b="1" dirty="0" smtClean="0">
                <a:latin typeface="Consolas" pitchFamily="49" charset="0"/>
              </a:rPr>
              <a:t>     </a:t>
            </a:r>
            <a:r>
              <a:rPr lang="en-US" sz="1400" b="1" dirty="0">
                <a:latin typeface="Consolas" pitchFamily="49" charset="0"/>
              </a:rPr>
              <a:t>[Y2,I2]=max(AS,[],2);</a:t>
            </a:r>
          </a:p>
          <a:p>
            <a:pPr>
              <a:defRPr/>
            </a:pPr>
            <a:r>
              <a:rPr lang="pt-BR" sz="1400" b="1" dirty="0" smtClean="0">
                <a:solidFill>
                  <a:schemeClr val="bg1">
                    <a:lumMod val="75000"/>
                  </a:schemeClr>
                </a:solidFill>
                <a:latin typeface="Consolas" pitchFamily="49" charset="0"/>
              </a:rPr>
              <a:t>09</a:t>
            </a:r>
            <a:r>
              <a:rPr lang="en-US" sz="1400" b="1" dirty="0" smtClean="0">
                <a:latin typeface="Consolas" pitchFamily="49" charset="0"/>
              </a:rPr>
              <a:t>     </a:t>
            </a:r>
            <a:r>
              <a:rPr lang="en-US" sz="1400" b="1" dirty="0">
                <a:latin typeface="Consolas" pitchFamily="49" charset="0"/>
              </a:rPr>
              <a:t>R=S-</a:t>
            </a:r>
            <a:r>
              <a:rPr lang="en-US" sz="1400" b="1" dirty="0" err="1">
                <a:latin typeface="Consolas" pitchFamily="49" charset="0"/>
              </a:rPr>
              <a:t>repmat</a:t>
            </a:r>
            <a:r>
              <a:rPr lang="en-US" sz="1400" b="1" dirty="0">
                <a:latin typeface="Consolas" pitchFamily="49" charset="0"/>
              </a:rPr>
              <a:t>(Y,[1,N]);</a:t>
            </a:r>
          </a:p>
          <a:p>
            <a:pPr>
              <a:defRPr/>
            </a:pPr>
            <a:r>
              <a:rPr lang="pt-BR" sz="1400" b="1" dirty="0" smtClean="0">
                <a:solidFill>
                  <a:schemeClr val="bg1">
                    <a:lumMod val="75000"/>
                  </a:schemeClr>
                </a:solidFill>
                <a:latin typeface="Consolas" pitchFamily="49" charset="0"/>
              </a:rPr>
              <a:t>10</a:t>
            </a:r>
            <a:r>
              <a:rPr lang="en-US" sz="1400" b="1" dirty="0" smtClean="0">
                <a:latin typeface="Consolas" pitchFamily="49" charset="0"/>
              </a:rPr>
              <a:t>     </a:t>
            </a:r>
            <a:r>
              <a:rPr lang="en-US" sz="1400" b="1" dirty="0">
                <a:solidFill>
                  <a:srgbClr val="0070C0"/>
                </a:solidFill>
                <a:latin typeface="Consolas" pitchFamily="49" charset="0"/>
              </a:rPr>
              <a:t>for </a:t>
            </a:r>
            <a:r>
              <a:rPr lang="en-US" sz="1400" b="1" dirty="0" err="1">
                <a:latin typeface="Consolas" pitchFamily="49" charset="0"/>
              </a:rPr>
              <a:t>i</a:t>
            </a:r>
            <a:r>
              <a:rPr lang="en-US" sz="1400" b="1" dirty="0">
                <a:latin typeface="Consolas" pitchFamily="49" charset="0"/>
              </a:rPr>
              <a:t>=1:N, R(</a:t>
            </a:r>
            <a:r>
              <a:rPr lang="en-US" sz="1400" b="1" dirty="0" err="1">
                <a:latin typeface="Consolas" pitchFamily="49" charset="0"/>
              </a:rPr>
              <a:t>i,I</a:t>
            </a:r>
            <a:r>
              <a:rPr lang="en-US" sz="1400" b="1" dirty="0">
                <a:latin typeface="Consolas" pitchFamily="49" charset="0"/>
              </a:rPr>
              <a:t>(</a:t>
            </a:r>
            <a:r>
              <a:rPr lang="en-US" sz="1400" b="1" dirty="0" err="1">
                <a:latin typeface="Consolas" pitchFamily="49" charset="0"/>
              </a:rPr>
              <a:t>i</a:t>
            </a:r>
            <a:r>
              <a:rPr lang="en-US" sz="1400" b="1" dirty="0">
                <a:latin typeface="Consolas" pitchFamily="49" charset="0"/>
              </a:rPr>
              <a:t>))=S(</a:t>
            </a:r>
            <a:r>
              <a:rPr lang="en-US" sz="1400" b="1" dirty="0" err="1">
                <a:latin typeface="Consolas" pitchFamily="49" charset="0"/>
              </a:rPr>
              <a:t>i,I</a:t>
            </a:r>
            <a:r>
              <a:rPr lang="en-US" sz="1400" b="1" dirty="0">
                <a:latin typeface="Consolas" pitchFamily="49" charset="0"/>
              </a:rPr>
              <a:t>(</a:t>
            </a:r>
            <a:r>
              <a:rPr lang="en-US" sz="1400" b="1" dirty="0" err="1">
                <a:latin typeface="Consolas" pitchFamily="49" charset="0"/>
              </a:rPr>
              <a:t>i</a:t>
            </a:r>
            <a:r>
              <a:rPr lang="en-US" sz="1400" b="1" dirty="0">
                <a:latin typeface="Consolas" pitchFamily="49" charset="0"/>
              </a:rPr>
              <a:t>))-Y2(</a:t>
            </a:r>
            <a:r>
              <a:rPr lang="en-US" sz="1400" b="1" dirty="0" err="1">
                <a:latin typeface="Consolas" pitchFamily="49" charset="0"/>
              </a:rPr>
              <a:t>i</a:t>
            </a:r>
            <a:r>
              <a:rPr lang="en-US" sz="1400" b="1" dirty="0">
                <a:latin typeface="Consolas" pitchFamily="49" charset="0"/>
              </a:rPr>
              <a:t>);</a:t>
            </a:r>
            <a:r>
              <a:rPr lang="en-US" sz="1400" b="1" dirty="0">
                <a:solidFill>
                  <a:srgbClr val="0070C0"/>
                </a:solidFill>
                <a:latin typeface="Consolas" pitchFamily="49" charset="0"/>
              </a:rPr>
              <a:t> end;</a:t>
            </a:r>
          </a:p>
          <a:p>
            <a:pPr>
              <a:defRPr/>
            </a:pPr>
            <a:r>
              <a:rPr lang="pt-BR" sz="1400" b="1" dirty="0" smtClean="0">
                <a:solidFill>
                  <a:schemeClr val="bg1">
                    <a:lumMod val="75000"/>
                  </a:schemeClr>
                </a:solidFill>
                <a:latin typeface="Consolas" pitchFamily="49" charset="0"/>
              </a:rPr>
              <a:t>11</a:t>
            </a:r>
            <a:r>
              <a:rPr lang="pt-BR" sz="1400" b="1" dirty="0" smtClean="0">
                <a:latin typeface="Consolas" pitchFamily="49" charset="0"/>
              </a:rPr>
              <a:t>     R</a:t>
            </a:r>
            <a:r>
              <a:rPr lang="pt-BR" sz="1400" b="1" dirty="0">
                <a:latin typeface="Consolas" pitchFamily="49" charset="0"/>
              </a:rPr>
              <a:t>=(1-lam)*R+lam*Rold; </a:t>
            </a:r>
            <a:r>
              <a:rPr lang="pt-BR" sz="1400" b="1" dirty="0">
                <a:solidFill>
                  <a:srgbClr val="00B050"/>
                </a:solidFill>
                <a:latin typeface="Consolas" pitchFamily="49" charset="0"/>
              </a:rPr>
              <a:t>% Dampen responsibilities</a:t>
            </a:r>
          </a:p>
          <a:p>
            <a:pPr>
              <a:defRPr/>
            </a:pPr>
            <a:r>
              <a:rPr lang="pt-BR" sz="1400" b="1" dirty="0" smtClean="0">
                <a:solidFill>
                  <a:schemeClr val="bg1">
                    <a:lumMod val="75000"/>
                  </a:schemeClr>
                </a:solidFill>
                <a:latin typeface="Consolas" pitchFamily="49" charset="0"/>
              </a:rPr>
              <a:t>12</a:t>
            </a:r>
            <a:r>
              <a:rPr lang="en-US" sz="1400" b="1" dirty="0" smtClean="0">
                <a:latin typeface="Consolas" pitchFamily="49" charset="0"/>
              </a:rPr>
              <a:t>     </a:t>
            </a:r>
            <a:r>
              <a:rPr lang="en-US" sz="1400" b="1" dirty="0" err="1">
                <a:latin typeface="Consolas" pitchFamily="49" charset="0"/>
              </a:rPr>
              <a:t>Aold</a:t>
            </a:r>
            <a:r>
              <a:rPr lang="en-US" sz="1400" b="1" dirty="0">
                <a:latin typeface="Consolas" pitchFamily="49" charset="0"/>
              </a:rPr>
              <a:t>=A</a:t>
            </a:r>
            <a:r>
              <a:rPr lang="en-US" sz="1400" b="1" dirty="0" smtClean="0">
                <a:latin typeface="Consolas" pitchFamily="49" charset="0"/>
              </a:rPr>
              <a:t>;</a:t>
            </a:r>
            <a:r>
              <a:rPr lang="en-US" sz="1400" b="1" dirty="0" smtClean="0">
                <a:solidFill>
                  <a:srgbClr val="00B050"/>
                </a:solidFill>
                <a:latin typeface="Consolas" pitchFamily="49" charset="0"/>
              </a:rPr>
              <a:t> % NOW COMPUTE AVAILABILITIES</a:t>
            </a:r>
            <a:endParaRPr lang="en-US" sz="1400" b="1" dirty="0">
              <a:latin typeface="Consolas" pitchFamily="49" charset="0"/>
            </a:endParaRPr>
          </a:p>
          <a:p>
            <a:pPr>
              <a:defRPr/>
            </a:pPr>
            <a:r>
              <a:rPr lang="pt-BR" sz="1400" b="1" dirty="0" smtClean="0">
                <a:solidFill>
                  <a:schemeClr val="bg1">
                    <a:lumMod val="75000"/>
                  </a:schemeClr>
                </a:solidFill>
                <a:latin typeface="Consolas" pitchFamily="49" charset="0"/>
              </a:rPr>
              <a:t>13</a:t>
            </a:r>
            <a:r>
              <a:rPr lang="da-DK" sz="1400" b="1" dirty="0" smtClean="0">
                <a:latin typeface="Consolas" pitchFamily="49" charset="0"/>
              </a:rPr>
              <a:t>     </a:t>
            </a:r>
            <a:r>
              <a:rPr lang="da-DK" sz="1400" b="1" dirty="0">
                <a:latin typeface="Consolas" pitchFamily="49" charset="0"/>
              </a:rPr>
              <a:t>Rp=max(R,0); </a:t>
            </a:r>
            <a:r>
              <a:rPr lang="da-DK" sz="1400" b="1" dirty="0">
                <a:solidFill>
                  <a:srgbClr val="0070C0"/>
                </a:solidFill>
                <a:latin typeface="Consolas" pitchFamily="49" charset="0"/>
              </a:rPr>
              <a:t>for </a:t>
            </a:r>
            <a:r>
              <a:rPr lang="da-DK" sz="1400" b="1" dirty="0">
                <a:latin typeface="Consolas" pitchFamily="49" charset="0"/>
              </a:rPr>
              <a:t>k=1:N, Rp(k,k)=R(k,k);</a:t>
            </a:r>
            <a:r>
              <a:rPr lang="da-DK" sz="1400" b="1" dirty="0">
                <a:solidFill>
                  <a:srgbClr val="0070C0"/>
                </a:solidFill>
                <a:latin typeface="Consolas" pitchFamily="49" charset="0"/>
              </a:rPr>
              <a:t> end;</a:t>
            </a:r>
          </a:p>
          <a:p>
            <a:pPr>
              <a:defRPr/>
            </a:pPr>
            <a:r>
              <a:rPr lang="pt-BR" sz="1400" b="1" dirty="0" smtClean="0">
                <a:solidFill>
                  <a:schemeClr val="bg1">
                    <a:lumMod val="75000"/>
                  </a:schemeClr>
                </a:solidFill>
                <a:latin typeface="Consolas" pitchFamily="49" charset="0"/>
              </a:rPr>
              <a:t>14</a:t>
            </a:r>
            <a:r>
              <a:rPr lang="en-US" sz="1400" b="1" dirty="0" smtClean="0">
                <a:latin typeface="Consolas" pitchFamily="49" charset="0"/>
              </a:rPr>
              <a:t>     </a:t>
            </a:r>
            <a:r>
              <a:rPr lang="en-US" sz="1400" b="1" dirty="0">
                <a:latin typeface="Consolas" pitchFamily="49" charset="0"/>
              </a:rPr>
              <a:t>A=</a:t>
            </a:r>
            <a:r>
              <a:rPr lang="en-US" sz="1400" b="1" dirty="0" err="1">
                <a:latin typeface="Consolas" pitchFamily="49" charset="0"/>
              </a:rPr>
              <a:t>repmat</a:t>
            </a:r>
            <a:r>
              <a:rPr lang="en-US" sz="1400" b="1" dirty="0">
                <a:latin typeface="Consolas" pitchFamily="49" charset="0"/>
              </a:rPr>
              <a:t>(sum(Rp,1),[N,1])-</a:t>
            </a:r>
            <a:r>
              <a:rPr lang="en-US" sz="1400" b="1" dirty="0" err="1">
                <a:latin typeface="Consolas" pitchFamily="49" charset="0"/>
              </a:rPr>
              <a:t>Rp</a:t>
            </a:r>
            <a:r>
              <a:rPr lang="en-US" sz="1400" b="1" dirty="0">
                <a:latin typeface="Consolas" pitchFamily="49" charset="0"/>
              </a:rPr>
              <a:t>;</a:t>
            </a:r>
          </a:p>
          <a:p>
            <a:pPr>
              <a:defRPr/>
            </a:pPr>
            <a:r>
              <a:rPr lang="pt-BR" sz="1400" b="1" dirty="0" smtClean="0">
                <a:solidFill>
                  <a:schemeClr val="bg1">
                    <a:lumMod val="75000"/>
                  </a:schemeClr>
                </a:solidFill>
                <a:latin typeface="Consolas" pitchFamily="49" charset="0"/>
              </a:rPr>
              <a:t>15</a:t>
            </a:r>
            <a:r>
              <a:rPr lang="pt-BR" sz="1400" b="1" dirty="0" smtClean="0">
                <a:latin typeface="Consolas" pitchFamily="49" charset="0"/>
              </a:rPr>
              <a:t>     </a:t>
            </a:r>
            <a:r>
              <a:rPr lang="pt-BR" sz="1400" b="1" dirty="0">
                <a:latin typeface="Consolas" pitchFamily="49" charset="0"/>
              </a:rPr>
              <a:t>dA=diag(A); A=min(A,0); </a:t>
            </a:r>
            <a:r>
              <a:rPr lang="pt-BR" sz="1400" b="1" dirty="0">
                <a:solidFill>
                  <a:srgbClr val="0070C0"/>
                </a:solidFill>
                <a:latin typeface="Consolas" pitchFamily="49" charset="0"/>
              </a:rPr>
              <a:t>for </a:t>
            </a:r>
            <a:r>
              <a:rPr lang="pt-BR" sz="1400" b="1" dirty="0">
                <a:latin typeface="Consolas" pitchFamily="49" charset="0"/>
              </a:rPr>
              <a:t>k=1:N, A(k,k)=dA(k);</a:t>
            </a:r>
            <a:r>
              <a:rPr lang="pt-BR" sz="1400" b="1" dirty="0">
                <a:solidFill>
                  <a:srgbClr val="0070C0"/>
                </a:solidFill>
                <a:latin typeface="Consolas" pitchFamily="49" charset="0"/>
              </a:rPr>
              <a:t> end;</a:t>
            </a:r>
          </a:p>
          <a:p>
            <a:pPr>
              <a:defRPr/>
            </a:pPr>
            <a:r>
              <a:rPr lang="pt-BR" sz="1400" b="1" dirty="0" smtClean="0">
                <a:solidFill>
                  <a:schemeClr val="bg1">
                    <a:lumMod val="75000"/>
                  </a:schemeClr>
                </a:solidFill>
                <a:latin typeface="Consolas" pitchFamily="49" charset="0"/>
              </a:rPr>
              <a:t>16</a:t>
            </a:r>
            <a:r>
              <a:rPr lang="en-US" sz="1400" b="1" dirty="0" smtClean="0">
                <a:latin typeface="Consolas" pitchFamily="49" charset="0"/>
              </a:rPr>
              <a:t>     </a:t>
            </a:r>
            <a:r>
              <a:rPr lang="en-US" sz="1400" b="1" dirty="0">
                <a:latin typeface="Consolas" pitchFamily="49" charset="0"/>
              </a:rPr>
              <a:t>A=(1-lam)*</a:t>
            </a:r>
            <a:r>
              <a:rPr lang="en-US" sz="1400" b="1" dirty="0" err="1">
                <a:latin typeface="Consolas" pitchFamily="49" charset="0"/>
              </a:rPr>
              <a:t>A+lam</a:t>
            </a:r>
            <a:r>
              <a:rPr lang="en-US" sz="1400" b="1" dirty="0">
                <a:latin typeface="Consolas" pitchFamily="49" charset="0"/>
              </a:rPr>
              <a:t>*</a:t>
            </a:r>
            <a:r>
              <a:rPr lang="en-US" sz="1400" b="1" dirty="0" err="1">
                <a:latin typeface="Consolas" pitchFamily="49" charset="0"/>
              </a:rPr>
              <a:t>Aold</a:t>
            </a:r>
            <a:r>
              <a:rPr lang="en-US" sz="1400" b="1" dirty="0">
                <a:latin typeface="Consolas" pitchFamily="49" charset="0"/>
              </a:rPr>
              <a:t>; </a:t>
            </a:r>
            <a:r>
              <a:rPr lang="en-US" sz="1400" b="1" dirty="0">
                <a:solidFill>
                  <a:srgbClr val="00B050"/>
                </a:solidFill>
                <a:latin typeface="Consolas" pitchFamily="49" charset="0"/>
              </a:rPr>
              <a:t>% </a:t>
            </a:r>
            <a:r>
              <a:rPr lang="en-US" sz="1400" b="1" dirty="0" smtClean="0">
                <a:solidFill>
                  <a:srgbClr val="00B050"/>
                </a:solidFill>
                <a:latin typeface="Consolas" pitchFamily="49" charset="0"/>
              </a:rPr>
              <a:t>dampen </a:t>
            </a:r>
            <a:r>
              <a:rPr lang="en-US" sz="1400" b="1" dirty="0">
                <a:solidFill>
                  <a:srgbClr val="00B050"/>
                </a:solidFill>
                <a:latin typeface="Consolas" pitchFamily="49" charset="0"/>
              </a:rPr>
              <a:t>availabilities</a:t>
            </a:r>
          </a:p>
          <a:p>
            <a:pPr>
              <a:defRPr/>
            </a:pPr>
            <a:r>
              <a:rPr lang="pt-BR" sz="1400" b="1" dirty="0" smtClean="0">
                <a:solidFill>
                  <a:schemeClr val="bg1">
                    <a:lumMod val="75000"/>
                  </a:schemeClr>
                </a:solidFill>
                <a:latin typeface="Consolas" pitchFamily="49" charset="0"/>
              </a:rPr>
              <a:t>17</a:t>
            </a:r>
            <a:r>
              <a:rPr lang="pt-BR" sz="1400" b="1" dirty="0" smtClean="0">
                <a:latin typeface="Consolas" pitchFamily="49" charset="0"/>
              </a:rPr>
              <a:t>   </a:t>
            </a:r>
            <a:r>
              <a:rPr lang="en-US" sz="1400" b="1" dirty="0" smtClean="0">
                <a:solidFill>
                  <a:srgbClr val="0070C0"/>
                </a:solidFill>
                <a:latin typeface="Consolas" pitchFamily="49" charset="0"/>
              </a:rPr>
              <a:t>end</a:t>
            </a:r>
            <a:r>
              <a:rPr lang="en-US" sz="1400" b="1" dirty="0">
                <a:solidFill>
                  <a:srgbClr val="0070C0"/>
                </a:solidFill>
                <a:latin typeface="Consolas" pitchFamily="49" charset="0"/>
              </a:rPr>
              <a:t>;</a:t>
            </a:r>
          </a:p>
          <a:p>
            <a:pPr>
              <a:defRPr/>
            </a:pPr>
            <a:r>
              <a:rPr lang="pt-BR" sz="1400" b="1" dirty="0" smtClean="0">
                <a:solidFill>
                  <a:schemeClr val="bg1">
                    <a:lumMod val="75000"/>
                  </a:schemeClr>
                </a:solidFill>
                <a:latin typeface="Consolas" pitchFamily="49" charset="0"/>
              </a:rPr>
              <a:t>18</a:t>
            </a:r>
            <a:r>
              <a:rPr lang="pt-BR" sz="1400" b="1" dirty="0" smtClean="0">
                <a:latin typeface="Consolas" pitchFamily="49" charset="0"/>
              </a:rPr>
              <a:t>   </a:t>
            </a:r>
            <a:r>
              <a:rPr lang="en-US" sz="1400" b="1" dirty="0" smtClean="0">
                <a:latin typeface="Consolas" pitchFamily="49" charset="0"/>
              </a:rPr>
              <a:t>E=R+A</a:t>
            </a:r>
            <a:r>
              <a:rPr lang="en-US" sz="1400" b="1" dirty="0">
                <a:latin typeface="Consolas" pitchFamily="49" charset="0"/>
              </a:rPr>
              <a:t>; </a:t>
            </a:r>
            <a:r>
              <a:rPr lang="en-US" sz="1400" b="1" dirty="0">
                <a:solidFill>
                  <a:srgbClr val="00B050"/>
                </a:solidFill>
                <a:latin typeface="Consolas" pitchFamily="49" charset="0"/>
              </a:rPr>
              <a:t>% </a:t>
            </a:r>
            <a:r>
              <a:rPr lang="en-US" sz="1400" b="1" dirty="0" err="1" smtClean="0">
                <a:solidFill>
                  <a:srgbClr val="00B050"/>
                </a:solidFill>
                <a:latin typeface="Consolas" pitchFamily="49" charset="0"/>
              </a:rPr>
              <a:t>pseudomarginals</a:t>
            </a:r>
            <a:endParaRPr lang="en-US" sz="1400" b="1" dirty="0">
              <a:solidFill>
                <a:srgbClr val="00B050"/>
              </a:solidFill>
              <a:latin typeface="Consolas" pitchFamily="49" charset="0"/>
            </a:endParaRPr>
          </a:p>
          <a:p>
            <a:pPr>
              <a:defRPr/>
            </a:pPr>
            <a:r>
              <a:rPr lang="pt-BR" sz="1400" b="1" dirty="0" smtClean="0">
                <a:solidFill>
                  <a:schemeClr val="bg1">
                    <a:lumMod val="75000"/>
                  </a:schemeClr>
                </a:solidFill>
                <a:latin typeface="Consolas" pitchFamily="49" charset="0"/>
              </a:rPr>
              <a:t>19</a:t>
            </a:r>
            <a:r>
              <a:rPr lang="pt-BR" sz="1400" b="1" dirty="0" smtClean="0">
                <a:latin typeface="Consolas" pitchFamily="49" charset="0"/>
              </a:rPr>
              <a:t>   </a:t>
            </a:r>
            <a:r>
              <a:rPr lang="en-US" sz="1400" b="1" dirty="0" smtClean="0">
                <a:latin typeface="Consolas" pitchFamily="49" charset="0"/>
              </a:rPr>
              <a:t>I=find(</a:t>
            </a:r>
            <a:r>
              <a:rPr lang="en-US" sz="1400" b="1" dirty="0" err="1" smtClean="0">
                <a:latin typeface="Consolas" pitchFamily="49" charset="0"/>
              </a:rPr>
              <a:t>diag</a:t>
            </a:r>
            <a:r>
              <a:rPr lang="en-US" sz="1400" b="1" dirty="0" smtClean="0">
                <a:latin typeface="Consolas" pitchFamily="49" charset="0"/>
              </a:rPr>
              <a:t>(E</a:t>
            </a:r>
            <a:r>
              <a:rPr lang="en-US" sz="1400" b="1" dirty="0">
                <a:latin typeface="Consolas" pitchFamily="49" charset="0"/>
              </a:rPr>
              <a:t>)&gt;0); K=length(I); </a:t>
            </a:r>
            <a:r>
              <a:rPr lang="en-US" sz="1400" b="1" dirty="0">
                <a:solidFill>
                  <a:srgbClr val="00B050"/>
                </a:solidFill>
                <a:latin typeface="Consolas" pitchFamily="49" charset="0"/>
              </a:rPr>
              <a:t>% </a:t>
            </a:r>
            <a:r>
              <a:rPr lang="en-US" sz="1400" b="1" dirty="0" smtClean="0">
                <a:solidFill>
                  <a:srgbClr val="00B050"/>
                </a:solidFill>
                <a:latin typeface="Consolas" pitchFamily="49" charset="0"/>
              </a:rPr>
              <a:t>indices </a:t>
            </a:r>
            <a:r>
              <a:rPr lang="en-US" sz="1400" b="1" dirty="0">
                <a:solidFill>
                  <a:srgbClr val="00B050"/>
                </a:solidFill>
                <a:latin typeface="Consolas" pitchFamily="49" charset="0"/>
              </a:rPr>
              <a:t>of exemplars</a:t>
            </a:r>
          </a:p>
          <a:p>
            <a:pPr>
              <a:defRPr/>
            </a:pPr>
            <a:r>
              <a:rPr lang="pt-BR" sz="1400" b="1" dirty="0" smtClean="0">
                <a:solidFill>
                  <a:schemeClr val="bg1">
                    <a:lumMod val="75000"/>
                  </a:schemeClr>
                </a:solidFill>
                <a:latin typeface="Consolas" pitchFamily="49" charset="0"/>
              </a:rPr>
              <a:t>20</a:t>
            </a:r>
            <a:r>
              <a:rPr lang="pt-BR" sz="1400" b="1" dirty="0" smtClean="0">
                <a:latin typeface="Consolas" pitchFamily="49" charset="0"/>
              </a:rPr>
              <a:t>   </a:t>
            </a:r>
            <a:r>
              <a:rPr lang="en-US" sz="1400" b="1" dirty="0" smtClean="0">
                <a:latin typeface="Consolas" pitchFamily="49" charset="0"/>
              </a:rPr>
              <a:t>[</a:t>
            </a:r>
            <a:r>
              <a:rPr lang="en-US" sz="1400" b="1" dirty="0" err="1" smtClean="0">
                <a:latin typeface="Consolas" pitchFamily="49" charset="0"/>
              </a:rPr>
              <a:t>tmp</a:t>
            </a:r>
            <a:r>
              <a:rPr lang="en-US" sz="1400" b="1" dirty="0" smtClean="0">
                <a:latin typeface="Consolas" pitchFamily="49" charset="0"/>
              </a:rPr>
              <a:t> </a:t>
            </a:r>
            <a:r>
              <a:rPr lang="en-US" sz="1400" b="1" dirty="0">
                <a:latin typeface="Consolas" pitchFamily="49" charset="0"/>
              </a:rPr>
              <a:t>c]=max(S(:,I),[],2); c(I)=1:K; </a:t>
            </a:r>
            <a:r>
              <a:rPr lang="en-US" sz="1400" b="1" dirty="0" err="1">
                <a:latin typeface="Consolas" pitchFamily="49" charset="0"/>
              </a:rPr>
              <a:t>idx</a:t>
            </a:r>
            <a:r>
              <a:rPr lang="en-US" sz="1400" b="1" dirty="0">
                <a:latin typeface="Consolas" pitchFamily="49" charset="0"/>
              </a:rPr>
              <a:t>=I(c); </a:t>
            </a:r>
            <a:r>
              <a:rPr lang="en-US" sz="1400" b="1" dirty="0">
                <a:solidFill>
                  <a:srgbClr val="00B050"/>
                </a:solidFill>
                <a:latin typeface="Consolas" pitchFamily="49" charset="0"/>
              </a:rPr>
              <a:t>% </a:t>
            </a:r>
            <a:r>
              <a:rPr lang="en-US" sz="1400" b="1" dirty="0" smtClean="0">
                <a:solidFill>
                  <a:srgbClr val="00B050"/>
                </a:solidFill>
                <a:latin typeface="Consolas" pitchFamily="49" charset="0"/>
              </a:rPr>
              <a:t>assignments</a:t>
            </a:r>
            <a:endParaRPr lang="en-US" sz="1400" b="1" dirty="0">
              <a:solidFill>
                <a:srgbClr val="00B050"/>
              </a:solidFill>
              <a:latin typeface="Consolas" pitchFamily="49" charset="0"/>
            </a:endParaRPr>
          </a:p>
        </p:txBody>
      </p:sp>
      <p:sp>
        <p:nvSpPr>
          <p:cNvPr id="4" name="TextBox 3"/>
          <p:cNvSpPr txBox="1"/>
          <p:nvPr/>
        </p:nvSpPr>
        <p:spPr>
          <a:xfrm>
            <a:off x="1600200" y="6031468"/>
            <a:ext cx="6629400" cy="369332"/>
          </a:xfrm>
          <a:prstGeom prst="rect">
            <a:avLst/>
          </a:prstGeom>
          <a:noFill/>
        </p:spPr>
        <p:txBody>
          <a:bodyPr wrap="square" rtlCol="0">
            <a:spAutoFit/>
          </a:bodyPr>
          <a:lstStyle/>
          <a:p>
            <a:r>
              <a:rPr lang="en-CA" dirty="0" smtClean="0"/>
              <a:t>More code available at </a:t>
            </a:r>
            <a:r>
              <a:rPr lang="en-CA" b="1" u="sng" dirty="0" smtClean="0">
                <a:solidFill>
                  <a:srgbClr val="0070C0"/>
                </a:solidFill>
              </a:rPr>
              <a:t>www.psi.toronto.edu/affinitypropagation</a:t>
            </a:r>
            <a:endParaRPr lang="en-CA" b="1"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1" name="Rectangle 3"/>
          <p:cNvSpPr>
            <a:spLocks noGrp="1" noChangeArrowheads="1"/>
          </p:cNvSpPr>
          <p:nvPr>
            <p:ph type="body" idx="1"/>
          </p:nvPr>
        </p:nvSpPr>
        <p:spPr/>
        <p:txBody>
          <a:bodyPr/>
          <a:lstStyle/>
          <a:p>
            <a:endParaRPr lang="en-US"/>
          </a:p>
        </p:txBody>
      </p:sp>
      <p:pic>
        <p:nvPicPr>
          <p:cNvPr id="836612" name="Picture 4" descr="delfig2"/>
          <p:cNvPicPr>
            <a:picLocks noChangeAspect="1" noChangeArrowheads="1"/>
          </p:cNvPicPr>
          <p:nvPr/>
        </p:nvPicPr>
        <p:blipFill>
          <a:blip r:embed="rId3"/>
          <a:srcRect/>
          <a:stretch>
            <a:fillRect/>
          </a:stretch>
        </p:blipFill>
        <p:spPr bwMode="auto">
          <a:xfrm>
            <a:off x="1371600" y="811213"/>
            <a:ext cx="6399213" cy="6046787"/>
          </a:xfrm>
          <a:prstGeom prst="rect">
            <a:avLst/>
          </a:prstGeom>
          <a:noFill/>
        </p:spPr>
      </p:pic>
      <p:sp>
        <p:nvSpPr>
          <p:cNvPr id="836610" name="Rectangle 2"/>
          <p:cNvSpPr>
            <a:spLocks noGrp="1" noChangeArrowheads="1"/>
          </p:cNvSpPr>
          <p:nvPr>
            <p:ph type="title"/>
          </p:nvPr>
        </p:nvSpPr>
        <p:spPr>
          <a:xfrm>
            <a:off x="152400" y="173038"/>
            <a:ext cx="8839200" cy="1143000"/>
          </a:xfrm>
        </p:spPr>
        <p:txBody>
          <a:bodyPr>
            <a:normAutofit/>
          </a:bodyPr>
          <a:lstStyle/>
          <a:p>
            <a:pPr algn="ctr"/>
            <a:r>
              <a:rPr lang="en-US" sz="3200" dirty="0" smtClean="0"/>
              <a:t>Recall Olivetti faces: squared </a:t>
            </a:r>
            <a:r>
              <a:rPr lang="en-US" sz="3200" dirty="0"/>
              <a:t>error achieved </a:t>
            </a:r>
            <a:r>
              <a:rPr lang="en-US" sz="3200" dirty="0" smtClean="0"/>
              <a:t>by</a:t>
            </a:r>
            <a:br>
              <a:rPr lang="en-US" sz="3200" dirty="0" smtClean="0"/>
            </a:br>
            <a:r>
              <a:rPr lang="en-US" sz="3200" dirty="0" smtClean="0"/>
              <a:t>1 million runs of </a:t>
            </a:r>
            <a:r>
              <a:rPr lang="en-US" sz="3200" i="1" dirty="0" smtClean="0">
                <a:latin typeface="Times New Roman" pitchFamily="18" charset="0"/>
              </a:rPr>
              <a:t>k</a:t>
            </a:r>
            <a:r>
              <a:rPr lang="en-US" sz="3200" dirty="0" smtClean="0"/>
              <a:t>-medians clustering</a:t>
            </a:r>
            <a:endParaRPr lang="en-US" sz="3200" dirty="0"/>
          </a:p>
        </p:txBody>
      </p:sp>
      <p:sp>
        <p:nvSpPr>
          <p:cNvPr id="836613" name="Line 5"/>
          <p:cNvSpPr>
            <a:spLocks noChangeShapeType="1"/>
          </p:cNvSpPr>
          <p:nvPr/>
        </p:nvSpPr>
        <p:spPr bwMode="auto">
          <a:xfrm flipV="1">
            <a:off x="3733800" y="4495800"/>
            <a:ext cx="304800" cy="381000"/>
          </a:xfrm>
          <a:prstGeom prst="line">
            <a:avLst/>
          </a:prstGeom>
          <a:noFill/>
          <a:ln w="38100">
            <a:solidFill>
              <a:schemeClr val="tx1"/>
            </a:solidFill>
            <a:round/>
            <a:headEnd/>
            <a:tailEnd type="triangle" w="med" len="med"/>
          </a:ln>
          <a:effectLst/>
        </p:spPr>
        <p:txBody>
          <a:bodyPr/>
          <a:lstStyle/>
          <a:p>
            <a:endParaRPr lang="en-CA"/>
          </a:p>
        </p:txBody>
      </p:sp>
      <p:sp>
        <p:nvSpPr>
          <p:cNvPr id="836614" name="Text Box 6"/>
          <p:cNvSpPr txBox="1">
            <a:spLocks noChangeArrowheads="1"/>
          </p:cNvSpPr>
          <p:nvPr/>
        </p:nvSpPr>
        <p:spPr bwMode="auto">
          <a:xfrm>
            <a:off x="2498725" y="4913313"/>
            <a:ext cx="2682875" cy="971550"/>
          </a:xfrm>
          <a:prstGeom prst="rect">
            <a:avLst/>
          </a:prstGeom>
          <a:noFill/>
          <a:ln w="9525" algn="ctr">
            <a:noFill/>
            <a:miter lim="800000"/>
            <a:headEnd/>
            <a:tailEnd/>
          </a:ln>
          <a:effectLst/>
        </p:spPr>
        <p:txBody>
          <a:bodyPr>
            <a:spAutoFit/>
          </a:bodyPr>
          <a:lstStyle/>
          <a:p>
            <a:pPr marL="342900" indent="-342900" algn="ctr"/>
            <a:r>
              <a:rPr lang="en-US"/>
              <a:t>Exact solution</a:t>
            </a:r>
          </a:p>
          <a:p>
            <a:pPr marL="342900" indent="-342900" algn="ctr"/>
            <a:r>
              <a:rPr lang="en-US"/>
              <a:t>(using LP relaxation + days of computation)</a:t>
            </a:r>
          </a:p>
        </p:txBody>
      </p:sp>
      <p:sp>
        <p:nvSpPr>
          <p:cNvPr id="836615" name="Line 7"/>
          <p:cNvSpPr>
            <a:spLocks noChangeShapeType="1"/>
          </p:cNvSpPr>
          <p:nvPr/>
        </p:nvSpPr>
        <p:spPr bwMode="auto">
          <a:xfrm flipH="1">
            <a:off x="5029200" y="2667000"/>
            <a:ext cx="0" cy="1524000"/>
          </a:xfrm>
          <a:prstGeom prst="line">
            <a:avLst/>
          </a:prstGeom>
          <a:noFill/>
          <a:ln w="38100">
            <a:solidFill>
              <a:schemeClr val="hlink"/>
            </a:solidFill>
            <a:round/>
            <a:headEnd/>
            <a:tailEnd type="triangle" w="med" len="med"/>
          </a:ln>
          <a:effectLst/>
        </p:spPr>
        <p:txBody>
          <a:bodyPr/>
          <a:lstStyle/>
          <a:p>
            <a:endParaRPr lang="en-CA"/>
          </a:p>
        </p:txBody>
      </p:sp>
      <p:sp>
        <p:nvSpPr>
          <p:cNvPr id="836616" name="Text Box 8"/>
          <p:cNvSpPr txBox="1">
            <a:spLocks noChangeArrowheads="1"/>
          </p:cNvSpPr>
          <p:nvPr/>
        </p:nvSpPr>
        <p:spPr bwMode="auto">
          <a:xfrm>
            <a:off x="3657600" y="1828800"/>
            <a:ext cx="2835275" cy="915988"/>
          </a:xfrm>
          <a:prstGeom prst="rect">
            <a:avLst/>
          </a:prstGeom>
          <a:noFill/>
          <a:ln w="9525" algn="ctr">
            <a:noFill/>
            <a:miter lim="800000"/>
            <a:headEnd/>
            <a:tailEnd/>
          </a:ln>
          <a:effectLst/>
        </p:spPr>
        <p:txBody>
          <a:bodyPr>
            <a:spAutoFit/>
          </a:bodyPr>
          <a:lstStyle/>
          <a:p>
            <a:pPr marL="342900" indent="-342900" algn="ctr"/>
            <a:r>
              <a:rPr lang="en-US" dirty="0">
                <a:solidFill>
                  <a:schemeClr val="hlink"/>
                </a:solidFill>
              </a:rPr>
              <a:t>   </a:t>
            </a:r>
            <a:r>
              <a:rPr lang="en-US" i="1" dirty="0">
                <a:solidFill>
                  <a:schemeClr val="hlink"/>
                </a:solidFill>
              </a:rPr>
              <a:t>k</a:t>
            </a:r>
            <a:r>
              <a:rPr lang="en-US" dirty="0">
                <a:solidFill>
                  <a:schemeClr val="hlink"/>
                </a:solidFill>
              </a:rPr>
              <a:t>-medians clustering, one million random restarts for each </a:t>
            </a:r>
            <a:r>
              <a:rPr lang="en-US" i="1" dirty="0" smtClean="0">
                <a:solidFill>
                  <a:schemeClr val="hlink"/>
                </a:solidFill>
              </a:rPr>
              <a:t>K</a:t>
            </a:r>
            <a:endParaRPr lang="en-US" i="1" dirty="0">
              <a:solidFill>
                <a:schemeClr val="hlink"/>
              </a:solidFill>
            </a:endParaRPr>
          </a:p>
        </p:txBody>
      </p:sp>
      <p:sp>
        <p:nvSpPr>
          <p:cNvPr id="836617" name="Rectangle 9"/>
          <p:cNvSpPr>
            <a:spLocks noChangeArrowheads="1"/>
          </p:cNvSpPr>
          <p:nvPr/>
        </p:nvSpPr>
        <p:spPr bwMode="auto">
          <a:xfrm>
            <a:off x="4800600" y="1219200"/>
            <a:ext cx="2438400" cy="609600"/>
          </a:xfrm>
          <a:prstGeom prst="rect">
            <a:avLst/>
          </a:prstGeom>
          <a:solidFill>
            <a:schemeClr val="bg1"/>
          </a:solidFill>
          <a:ln w="9525" algn="ctr">
            <a:noFill/>
            <a:miter lim="800000"/>
            <a:headEnd/>
            <a:tailEnd/>
          </a:ln>
          <a:effectLst/>
        </p:spPr>
        <p:txBody>
          <a:bodyPr wrap="none" anchor="ctr"/>
          <a:lstStyle/>
          <a:p>
            <a:endParaRPr lang="en-CA"/>
          </a:p>
        </p:txBody>
      </p:sp>
      <p:sp>
        <p:nvSpPr>
          <p:cNvPr id="836618" name="Text Box 10"/>
          <p:cNvSpPr txBox="1">
            <a:spLocks noChangeArrowheads="1"/>
          </p:cNvSpPr>
          <p:nvPr/>
        </p:nvSpPr>
        <p:spPr bwMode="auto">
          <a:xfrm>
            <a:off x="3413125" y="6384925"/>
            <a:ext cx="2014398" cy="338554"/>
          </a:xfrm>
          <a:prstGeom prst="rect">
            <a:avLst/>
          </a:prstGeom>
          <a:noFill/>
          <a:ln w="9525" algn="ctr">
            <a:noFill/>
            <a:miter lim="800000"/>
            <a:headEnd/>
            <a:tailEnd/>
          </a:ln>
          <a:effectLst/>
        </p:spPr>
        <p:txBody>
          <a:bodyPr wrap="none">
            <a:spAutoFit/>
          </a:bodyPr>
          <a:lstStyle/>
          <a:p>
            <a:pPr marL="342900" indent="-342900"/>
            <a:r>
              <a:rPr lang="en-US" sz="1600" b="1" dirty="0"/>
              <a:t>Number of clusters, </a:t>
            </a:r>
            <a:r>
              <a:rPr lang="en-US" sz="1600" b="1" i="1" dirty="0" smtClean="0"/>
              <a:t>K</a:t>
            </a:r>
            <a:endParaRPr lang="en-US" sz="1600" b="1" i="1" dirty="0"/>
          </a:p>
        </p:txBody>
      </p:sp>
      <p:sp>
        <p:nvSpPr>
          <p:cNvPr id="836619" name="Text Box 11"/>
          <p:cNvSpPr txBox="1">
            <a:spLocks noChangeArrowheads="1"/>
          </p:cNvSpPr>
          <p:nvPr/>
        </p:nvSpPr>
        <p:spPr bwMode="auto">
          <a:xfrm>
            <a:off x="228600" y="2133600"/>
            <a:ext cx="1447800" cy="581025"/>
          </a:xfrm>
          <a:prstGeom prst="rect">
            <a:avLst/>
          </a:prstGeom>
          <a:noFill/>
          <a:ln w="9525" algn="ctr">
            <a:noFill/>
            <a:miter lim="800000"/>
            <a:headEnd/>
            <a:tailEnd/>
          </a:ln>
          <a:effectLst/>
        </p:spPr>
        <p:txBody>
          <a:bodyPr>
            <a:spAutoFit/>
          </a:bodyPr>
          <a:lstStyle/>
          <a:p>
            <a:pPr marL="342900" indent="-342900" algn="ctr"/>
            <a:r>
              <a:rPr lang="en-US" sz="1600" b="1"/>
              <a:t>     Squared error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68" name="Picture 12" descr="delfig"/>
          <p:cNvPicPr>
            <a:picLocks noChangeAspect="1" noChangeArrowheads="1"/>
          </p:cNvPicPr>
          <p:nvPr/>
        </p:nvPicPr>
        <p:blipFill>
          <a:blip r:embed="rId3"/>
          <a:srcRect/>
          <a:stretch>
            <a:fillRect/>
          </a:stretch>
        </p:blipFill>
        <p:spPr bwMode="auto">
          <a:xfrm>
            <a:off x="1371600" y="762000"/>
            <a:ext cx="6399213" cy="6096000"/>
          </a:xfrm>
          <a:prstGeom prst="rect">
            <a:avLst/>
          </a:prstGeom>
          <a:noFill/>
        </p:spPr>
      </p:pic>
      <p:sp>
        <p:nvSpPr>
          <p:cNvPr id="838658" name="Rectangle 2"/>
          <p:cNvSpPr>
            <a:spLocks noGrp="1" noChangeArrowheads="1"/>
          </p:cNvSpPr>
          <p:nvPr>
            <p:ph type="body" idx="1"/>
          </p:nvPr>
        </p:nvSpPr>
        <p:spPr/>
        <p:txBody>
          <a:bodyPr/>
          <a:lstStyle/>
          <a:p>
            <a:endParaRPr lang="en-US"/>
          </a:p>
        </p:txBody>
      </p:sp>
      <p:sp>
        <p:nvSpPr>
          <p:cNvPr id="838660" name="Rectangle 4"/>
          <p:cNvSpPr>
            <a:spLocks noGrp="1" noChangeArrowheads="1"/>
          </p:cNvSpPr>
          <p:nvPr>
            <p:ph type="title"/>
          </p:nvPr>
        </p:nvSpPr>
        <p:spPr>
          <a:xfrm>
            <a:off x="914400" y="198438"/>
            <a:ext cx="7772400" cy="1143000"/>
          </a:xfrm>
        </p:spPr>
        <p:txBody>
          <a:bodyPr>
            <a:noAutofit/>
          </a:bodyPr>
          <a:lstStyle/>
          <a:p>
            <a:pPr algn="ctr"/>
            <a:r>
              <a:rPr lang="en-US" sz="3600" dirty="0" smtClean="0"/>
              <a:t>Olivetti faces: squared error achieved by Affinity Propagation</a:t>
            </a:r>
            <a:endParaRPr lang="en-US" sz="3600" dirty="0"/>
          </a:p>
        </p:txBody>
      </p:sp>
      <p:sp>
        <p:nvSpPr>
          <p:cNvPr id="838661" name="Line 5"/>
          <p:cNvSpPr>
            <a:spLocks noChangeShapeType="1"/>
          </p:cNvSpPr>
          <p:nvPr/>
        </p:nvSpPr>
        <p:spPr bwMode="auto">
          <a:xfrm flipV="1">
            <a:off x="3733800" y="4495800"/>
            <a:ext cx="304800" cy="381000"/>
          </a:xfrm>
          <a:prstGeom prst="line">
            <a:avLst/>
          </a:prstGeom>
          <a:noFill/>
          <a:ln w="38100">
            <a:solidFill>
              <a:schemeClr val="tx1"/>
            </a:solidFill>
            <a:round/>
            <a:headEnd/>
            <a:tailEnd type="triangle" w="med" len="med"/>
          </a:ln>
          <a:effectLst/>
        </p:spPr>
        <p:txBody>
          <a:bodyPr/>
          <a:lstStyle/>
          <a:p>
            <a:endParaRPr lang="en-CA"/>
          </a:p>
        </p:txBody>
      </p:sp>
      <p:sp>
        <p:nvSpPr>
          <p:cNvPr id="838662" name="Text Box 6"/>
          <p:cNvSpPr txBox="1">
            <a:spLocks noChangeArrowheads="1"/>
          </p:cNvSpPr>
          <p:nvPr/>
        </p:nvSpPr>
        <p:spPr bwMode="auto">
          <a:xfrm>
            <a:off x="2498725" y="4913313"/>
            <a:ext cx="2682875" cy="971550"/>
          </a:xfrm>
          <a:prstGeom prst="rect">
            <a:avLst/>
          </a:prstGeom>
          <a:noFill/>
          <a:ln w="9525" algn="ctr">
            <a:noFill/>
            <a:miter lim="800000"/>
            <a:headEnd/>
            <a:tailEnd/>
          </a:ln>
          <a:effectLst/>
        </p:spPr>
        <p:txBody>
          <a:bodyPr>
            <a:spAutoFit/>
          </a:bodyPr>
          <a:lstStyle/>
          <a:p>
            <a:pPr marL="342900" indent="-342900" algn="ctr"/>
            <a:r>
              <a:rPr lang="en-US"/>
              <a:t>Exact solution</a:t>
            </a:r>
          </a:p>
          <a:p>
            <a:pPr marL="342900" indent="-342900" algn="ctr"/>
            <a:r>
              <a:rPr lang="en-US"/>
              <a:t>(using LP relaxation + days of computation)</a:t>
            </a:r>
          </a:p>
        </p:txBody>
      </p:sp>
      <p:sp>
        <p:nvSpPr>
          <p:cNvPr id="838663" name="Line 7"/>
          <p:cNvSpPr>
            <a:spLocks noChangeShapeType="1"/>
          </p:cNvSpPr>
          <p:nvPr/>
        </p:nvSpPr>
        <p:spPr bwMode="auto">
          <a:xfrm flipH="1">
            <a:off x="5029200" y="2667000"/>
            <a:ext cx="0" cy="1524000"/>
          </a:xfrm>
          <a:prstGeom prst="line">
            <a:avLst/>
          </a:prstGeom>
          <a:noFill/>
          <a:ln w="38100">
            <a:solidFill>
              <a:schemeClr val="hlink"/>
            </a:solidFill>
            <a:round/>
            <a:headEnd/>
            <a:tailEnd type="triangle" w="med" len="med"/>
          </a:ln>
          <a:effectLst/>
        </p:spPr>
        <p:txBody>
          <a:bodyPr/>
          <a:lstStyle/>
          <a:p>
            <a:endParaRPr lang="en-CA"/>
          </a:p>
        </p:txBody>
      </p:sp>
      <p:sp>
        <p:nvSpPr>
          <p:cNvPr id="838664" name="Text Box 8"/>
          <p:cNvSpPr txBox="1">
            <a:spLocks noChangeArrowheads="1"/>
          </p:cNvSpPr>
          <p:nvPr/>
        </p:nvSpPr>
        <p:spPr bwMode="auto">
          <a:xfrm>
            <a:off x="3657600" y="1828800"/>
            <a:ext cx="2835275" cy="915988"/>
          </a:xfrm>
          <a:prstGeom prst="rect">
            <a:avLst/>
          </a:prstGeom>
          <a:noFill/>
          <a:ln w="9525" algn="ctr">
            <a:noFill/>
            <a:miter lim="800000"/>
            <a:headEnd/>
            <a:tailEnd/>
          </a:ln>
          <a:effectLst/>
        </p:spPr>
        <p:txBody>
          <a:bodyPr>
            <a:spAutoFit/>
          </a:bodyPr>
          <a:lstStyle/>
          <a:p>
            <a:pPr marL="342900" indent="-342900" algn="ctr"/>
            <a:r>
              <a:rPr lang="en-US" dirty="0">
                <a:solidFill>
                  <a:schemeClr val="hlink"/>
                </a:solidFill>
              </a:rPr>
              <a:t>   k-medians clustering, one million random restarts for each </a:t>
            </a:r>
            <a:r>
              <a:rPr lang="en-US" i="1" dirty="0" smtClean="0">
                <a:solidFill>
                  <a:schemeClr val="hlink"/>
                </a:solidFill>
              </a:rPr>
              <a:t>K</a:t>
            </a:r>
            <a:endParaRPr lang="en-US" i="1" dirty="0">
              <a:solidFill>
                <a:schemeClr val="hlink"/>
              </a:solidFill>
            </a:endParaRPr>
          </a:p>
        </p:txBody>
      </p:sp>
      <p:sp>
        <p:nvSpPr>
          <p:cNvPr id="838665" name="Rectangle 9"/>
          <p:cNvSpPr>
            <a:spLocks noChangeArrowheads="1"/>
          </p:cNvSpPr>
          <p:nvPr/>
        </p:nvSpPr>
        <p:spPr bwMode="auto">
          <a:xfrm>
            <a:off x="4800600" y="1219200"/>
            <a:ext cx="2438400" cy="609600"/>
          </a:xfrm>
          <a:prstGeom prst="rect">
            <a:avLst/>
          </a:prstGeom>
          <a:solidFill>
            <a:schemeClr val="bg1"/>
          </a:solidFill>
          <a:ln w="9525" algn="ctr">
            <a:noFill/>
            <a:miter lim="800000"/>
            <a:headEnd/>
            <a:tailEnd/>
          </a:ln>
          <a:effectLst/>
        </p:spPr>
        <p:txBody>
          <a:bodyPr wrap="none" anchor="ctr"/>
          <a:lstStyle/>
          <a:p>
            <a:endParaRPr lang="en-CA"/>
          </a:p>
        </p:txBody>
      </p:sp>
      <p:sp>
        <p:nvSpPr>
          <p:cNvPr id="838666" name="Text Box 10"/>
          <p:cNvSpPr txBox="1">
            <a:spLocks noChangeArrowheads="1"/>
          </p:cNvSpPr>
          <p:nvPr/>
        </p:nvSpPr>
        <p:spPr bwMode="auto">
          <a:xfrm>
            <a:off x="3413125" y="6384925"/>
            <a:ext cx="2014398" cy="338554"/>
          </a:xfrm>
          <a:prstGeom prst="rect">
            <a:avLst/>
          </a:prstGeom>
          <a:noFill/>
          <a:ln w="9525" algn="ctr">
            <a:noFill/>
            <a:miter lim="800000"/>
            <a:headEnd/>
            <a:tailEnd/>
          </a:ln>
          <a:effectLst/>
        </p:spPr>
        <p:txBody>
          <a:bodyPr wrap="none">
            <a:spAutoFit/>
          </a:bodyPr>
          <a:lstStyle/>
          <a:p>
            <a:pPr marL="342900" indent="-342900"/>
            <a:r>
              <a:rPr lang="en-US" sz="1600" b="1" dirty="0"/>
              <a:t>Number of clusters, </a:t>
            </a:r>
            <a:r>
              <a:rPr lang="en-US" sz="1600" b="1" i="1" dirty="0" smtClean="0"/>
              <a:t>K</a:t>
            </a:r>
            <a:endParaRPr lang="en-US" sz="1600" b="1" i="1" dirty="0"/>
          </a:p>
        </p:txBody>
      </p:sp>
      <p:sp>
        <p:nvSpPr>
          <p:cNvPr id="838667" name="Text Box 11"/>
          <p:cNvSpPr txBox="1">
            <a:spLocks noChangeArrowheads="1"/>
          </p:cNvSpPr>
          <p:nvPr/>
        </p:nvSpPr>
        <p:spPr bwMode="auto">
          <a:xfrm>
            <a:off x="228600" y="2133600"/>
            <a:ext cx="1447800" cy="581025"/>
          </a:xfrm>
          <a:prstGeom prst="rect">
            <a:avLst/>
          </a:prstGeom>
          <a:noFill/>
          <a:ln w="9525" algn="ctr">
            <a:noFill/>
            <a:miter lim="800000"/>
            <a:headEnd/>
            <a:tailEnd/>
          </a:ln>
          <a:effectLst/>
        </p:spPr>
        <p:txBody>
          <a:bodyPr>
            <a:spAutoFit/>
          </a:bodyPr>
          <a:lstStyle/>
          <a:p>
            <a:pPr marL="342900" indent="-342900" algn="ctr"/>
            <a:r>
              <a:rPr lang="en-US" sz="1600" b="1"/>
              <a:t>     Squared error</a:t>
            </a:r>
          </a:p>
        </p:txBody>
      </p:sp>
      <p:sp>
        <p:nvSpPr>
          <p:cNvPr id="838669" name="Line 13"/>
          <p:cNvSpPr>
            <a:spLocks noChangeShapeType="1"/>
          </p:cNvSpPr>
          <p:nvPr/>
        </p:nvSpPr>
        <p:spPr bwMode="auto">
          <a:xfrm flipH="1">
            <a:off x="5715000" y="3886200"/>
            <a:ext cx="304800" cy="1428750"/>
          </a:xfrm>
          <a:prstGeom prst="line">
            <a:avLst/>
          </a:prstGeom>
          <a:noFill/>
          <a:ln w="38100">
            <a:solidFill>
              <a:srgbClr val="FF0000"/>
            </a:solidFill>
            <a:round/>
            <a:headEnd/>
            <a:tailEnd type="triangle" w="med" len="med"/>
          </a:ln>
          <a:effectLst/>
        </p:spPr>
        <p:txBody>
          <a:bodyPr/>
          <a:lstStyle/>
          <a:p>
            <a:endParaRPr lang="en-CA"/>
          </a:p>
        </p:txBody>
      </p:sp>
      <p:sp>
        <p:nvSpPr>
          <p:cNvPr id="838670" name="Text Box 14"/>
          <p:cNvSpPr txBox="1">
            <a:spLocks noChangeArrowheads="1"/>
          </p:cNvSpPr>
          <p:nvPr/>
        </p:nvSpPr>
        <p:spPr bwMode="auto">
          <a:xfrm>
            <a:off x="5181600" y="2971800"/>
            <a:ext cx="3429000" cy="915988"/>
          </a:xfrm>
          <a:prstGeom prst="rect">
            <a:avLst/>
          </a:prstGeom>
          <a:noFill/>
          <a:ln w="9525" algn="ctr">
            <a:noFill/>
            <a:miter lim="800000"/>
            <a:headEnd/>
            <a:tailEnd/>
          </a:ln>
          <a:effectLst/>
        </p:spPr>
        <p:txBody>
          <a:bodyPr>
            <a:spAutoFit/>
          </a:bodyPr>
          <a:lstStyle/>
          <a:p>
            <a:pPr marL="342900" indent="-342900" algn="ctr"/>
            <a:r>
              <a:rPr lang="en-US" b="1" dirty="0">
                <a:solidFill>
                  <a:srgbClr val="FF0000"/>
                </a:solidFill>
              </a:rPr>
              <a:t>    Affinity propagation</a:t>
            </a:r>
            <a:r>
              <a:rPr lang="en-US" b="1" dirty="0" smtClean="0">
                <a:solidFill>
                  <a:srgbClr val="FF0000"/>
                </a:solidFill>
              </a:rPr>
              <a:t>,</a:t>
            </a:r>
            <a:br>
              <a:rPr lang="en-US" b="1" dirty="0" smtClean="0">
                <a:solidFill>
                  <a:srgbClr val="FF0000"/>
                </a:solidFill>
              </a:rPr>
            </a:br>
            <a:r>
              <a:rPr lang="en-US" b="1" dirty="0" smtClean="0">
                <a:solidFill>
                  <a:srgbClr val="FF0000"/>
                </a:solidFill>
              </a:rPr>
              <a:t>one </a:t>
            </a:r>
            <a:r>
              <a:rPr lang="en-US" b="1" dirty="0">
                <a:solidFill>
                  <a:srgbClr val="FF0000"/>
                </a:solidFill>
              </a:rPr>
              <a:t>run, 1000 times faster than 10</a:t>
            </a:r>
            <a:r>
              <a:rPr lang="en-US" b="1" baseline="30000" dirty="0">
                <a:solidFill>
                  <a:srgbClr val="FF0000"/>
                </a:solidFill>
              </a:rPr>
              <a:t>6</a:t>
            </a:r>
            <a:r>
              <a:rPr lang="en-US" b="1" dirty="0">
                <a:solidFill>
                  <a:srgbClr val="FF0000"/>
                </a:solidFill>
              </a:rPr>
              <a:t> </a:t>
            </a:r>
            <a:r>
              <a:rPr lang="en-US" b="1" i="1" dirty="0">
                <a:solidFill>
                  <a:srgbClr val="FF0000"/>
                </a:solidFill>
                <a:latin typeface="Times New Roman" pitchFamily="18" charset="0"/>
              </a:rPr>
              <a:t>k</a:t>
            </a:r>
            <a:r>
              <a:rPr lang="en-US" b="1" dirty="0">
                <a:solidFill>
                  <a:srgbClr val="FF0000"/>
                </a:solidFill>
              </a:rPr>
              <a:t>-medians runs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533400" y="533400"/>
            <a:ext cx="8153400" cy="609600"/>
          </a:xfrm>
        </p:spPr>
        <p:txBody>
          <a:bodyPr>
            <a:normAutofit fontScale="90000"/>
          </a:bodyPr>
          <a:lstStyle/>
          <a:p>
            <a:r>
              <a:rPr lang="en-US" sz="3200" dirty="0"/>
              <a:t>A survey of applications investigated by other researchers and developers</a:t>
            </a:r>
          </a:p>
        </p:txBody>
      </p:sp>
      <p:sp>
        <p:nvSpPr>
          <p:cNvPr id="779267" name="Rectangle 3"/>
          <p:cNvSpPr>
            <a:spLocks noGrp="1" noChangeArrowheads="1"/>
          </p:cNvSpPr>
          <p:nvPr>
            <p:ph type="body" idx="1"/>
          </p:nvPr>
        </p:nvSpPr>
        <p:spPr>
          <a:xfrm>
            <a:off x="533400" y="1676400"/>
            <a:ext cx="7924800" cy="4038600"/>
          </a:xfrm>
        </p:spPr>
        <p:txBody>
          <a:bodyPr>
            <a:normAutofit lnSpcReduction="10000"/>
          </a:bodyPr>
          <a:lstStyle/>
          <a:p>
            <a:pPr>
              <a:lnSpc>
                <a:spcPct val="80000"/>
              </a:lnSpc>
            </a:pPr>
            <a:r>
              <a:rPr lang="en-US" sz="2400" dirty="0"/>
              <a:t>VQ codebook design, Jiang </a:t>
            </a:r>
            <a:r>
              <a:rPr lang="en-US" sz="2400" i="1" dirty="0"/>
              <a:t>et </a:t>
            </a:r>
            <a:r>
              <a:rPr lang="en-US" sz="2400" i="1" dirty="0" smtClean="0"/>
              <a:t>al.</a:t>
            </a:r>
            <a:r>
              <a:rPr lang="en-US" sz="2400" dirty="0" smtClean="0"/>
              <a:t>, </a:t>
            </a:r>
            <a:r>
              <a:rPr lang="en-US" sz="2400" dirty="0"/>
              <a:t>2007 </a:t>
            </a:r>
          </a:p>
          <a:p>
            <a:pPr>
              <a:lnSpc>
                <a:spcPct val="80000"/>
              </a:lnSpc>
            </a:pPr>
            <a:r>
              <a:rPr lang="en-US" sz="2400" dirty="0"/>
              <a:t>Image segmentation, Xiao </a:t>
            </a:r>
            <a:r>
              <a:rPr lang="en-US" sz="2400" i="1" dirty="0" smtClean="0"/>
              <a:t>et al.</a:t>
            </a:r>
            <a:r>
              <a:rPr lang="en-US" sz="2400" dirty="0" smtClean="0"/>
              <a:t>, </a:t>
            </a:r>
            <a:r>
              <a:rPr lang="en-US" sz="2400" dirty="0"/>
              <a:t>2007</a:t>
            </a:r>
          </a:p>
          <a:p>
            <a:pPr>
              <a:lnSpc>
                <a:spcPct val="80000"/>
              </a:lnSpc>
            </a:pPr>
            <a:r>
              <a:rPr lang="en-US" sz="2400" dirty="0"/>
              <a:t>Object classification, Fu </a:t>
            </a:r>
            <a:r>
              <a:rPr lang="en-US" sz="2400" i="1" dirty="0" smtClean="0"/>
              <a:t>et al.</a:t>
            </a:r>
            <a:r>
              <a:rPr lang="en-US" sz="2400" dirty="0" smtClean="0"/>
              <a:t>, </a:t>
            </a:r>
            <a:r>
              <a:rPr lang="en-US" sz="2400" dirty="0"/>
              <a:t>2007</a:t>
            </a:r>
          </a:p>
          <a:p>
            <a:pPr>
              <a:lnSpc>
                <a:spcPct val="80000"/>
              </a:lnSpc>
            </a:pPr>
            <a:r>
              <a:rPr lang="en-US" sz="2400" dirty="0"/>
              <a:t>Finding light sources using images, An </a:t>
            </a:r>
            <a:r>
              <a:rPr lang="en-US" sz="2400" i="1" dirty="0" smtClean="0"/>
              <a:t>et al.</a:t>
            </a:r>
            <a:r>
              <a:rPr lang="en-US" sz="2400" dirty="0" smtClean="0"/>
              <a:t>, </a:t>
            </a:r>
            <a:r>
              <a:rPr lang="en-US" sz="2400" dirty="0"/>
              <a:t>2007</a:t>
            </a:r>
          </a:p>
          <a:p>
            <a:pPr>
              <a:lnSpc>
                <a:spcPct val="80000"/>
              </a:lnSpc>
            </a:pPr>
            <a:r>
              <a:rPr lang="en-US" sz="2400" dirty="0"/>
              <a:t>Microarray analysis, Leone </a:t>
            </a:r>
            <a:r>
              <a:rPr lang="en-US" sz="2400" i="1" dirty="0" smtClean="0"/>
              <a:t>et al.</a:t>
            </a:r>
            <a:r>
              <a:rPr lang="en-US" sz="2400" dirty="0" smtClean="0"/>
              <a:t>, </a:t>
            </a:r>
            <a:r>
              <a:rPr lang="en-US" sz="2400" dirty="0"/>
              <a:t>2007</a:t>
            </a:r>
          </a:p>
          <a:p>
            <a:pPr>
              <a:lnSpc>
                <a:spcPct val="80000"/>
              </a:lnSpc>
            </a:pPr>
            <a:r>
              <a:rPr lang="en-US" sz="2400" dirty="0"/>
              <a:t>Computer network analysis, Code </a:t>
            </a:r>
            <a:r>
              <a:rPr lang="en-US" sz="2400" i="1" dirty="0" smtClean="0"/>
              <a:t>et al.</a:t>
            </a:r>
            <a:r>
              <a:rPr lang="en-US" sz="2400" dirty="0" smtClean="0"/>
              <a:t>, </a:t>
            </a:r>
            <a:r>
              <a:rPr lang="en-US" sz="2400" dirty="0"/>
              <a:t>2007</a:t>
            </a:r>
          </a:p>
          <a:p>
            <a:pPr>
              <a:lnSpc>
                <a:spcPct val="80000"/>
              </a:lnSpc>
            </a:pPr>
            <a:r>
              <a:rPr lang="en-US" sz="2400" dirty="0"/>
              <a:t>Audio-visual data analysis, Zhang </a:t>
            </a:r>
            <a:r>
              <a:rPr lang="en-US" sz="2400" i="1" dirty="0" smtClean="0"/>
              <a:t>et al.</a:t>
            </a:r>
            <a:r>
              <a:rPr lang="en-US" sz="2400" dirty="0" smtClean="0"/>
              <a:t>, </a:t>
            </a:r>
            <a:r>
              <a:rPr lang="en-US" sz="2400" dirty="0"/>
              <a:t>2007</a:t>
            </a:r>
          </a:p>
          <a:p>
            <a:pPr>
              <a:lnSpc>
                <a:spcPct val="80000"/>
              </a:lnSpc>
            </a:pPr>
            <a:r>
              <a:rPr lang="en-US" sz="2400" dirty="0"/>
              <a:t>Protein sequence analysis, </a:t>
            </a:r>
            <a:r>
              <a:rPr lang="en-US" sz="2400" dirty="0" err="1"/>
              <a:t>Wittkop</a:t>
            </a:r>
            <a:r>
              <a:rPr lang="en-US" sz="2400" dirty="0"/>
              <a:t> </a:t>
            </a:r>
            <a:r>
              <a:rPr lang="en-US" sz="2400" i="1" dirty="0" smtClean="0"/>
              <a:t>et al.</a:t>
            </a:r>
            <a:r>
              <a:rPr lang="en-US" sz="2400" dirty="0" smtClean="0"/>
              <a:t>, </a:t>
            </a:r>
            <a:r>
              <a:rPr lang="en-US" sz="2400" dirty="0"/>
              <a:t>2007</a:t>
            </a:r>
          </a:p>
          <a:p>
            <a:pPr>
              <a:lnSpc>
                <a:spcPct val="80000"/>
              </a:lnSpc>
            </a:pPr>
            <a:r>
              <a:rPr lang="en-US" sz="2400" dirty="0"/>
              <a:t>Protein clustering, Lees </a:t>
            </a:r>
            <a:r>
              <a:rPr lang="en-US" sz="2400" i="1" dirty="0" smtClean="0"/>
              <a:t>et al.</a:t>
            </a:r>
            <a:r>
              <a:rPr lang="en-US" sz="2400" dirty="0" smtClean="0"/>
              <a:t>, </a:t>
            </a:r>
            <a:r>
              <a:rPr lang="en-US" sz="2400" dirty="0"/>
              <a:t>2007</a:t>
            </a:r>
          </a:p>
          <a:p>
            <a:pPr>
              <a:lnSpc>
                <a:spcPct val="80000"/>
              </a:lnSpc>
            </a:pPr>
            <a:r>
              <a:rPr lang="en-US" sz="2400" dirty="0"/>
              <a:t>Analysis of </a:t>
            </a:r>
            <a:r>
              <a:rPr lang="en-US" sz="2400" dirty="0" err="1"/>
              <a:t>cuticular</a:t>
            </a:r>
            <a:r>
              <a:rPr lang="en-US" sz="2400" dirty="0"/>
              <a:t> hydrocarbons, Kent </a:t>
            </a:r>
            <a:r>
              <a:rPr lang="en-US" sz="2400" i="1" dirty="0" smtClean="0"/>
              <a:t>et al.</a:t>
            </a:r>
            <a:r>
              <a:rPr lang="en-US" sz="2400" dirty="0" smtClean="0"/>
              <a:t>, </a:t>
            </a:r>
            <a:r>
              <a:rPr lang="en-US" sz="2400" dirty="0"/>
              <a:t>2007 </a:t>
            </a:r>
          </a:p>
          <a:p>
            <a:pPr>
              <a:lnSpc>
                <a:spcPct val="80000"/>
              </a:lnSpc>
            </a:pPr>
            <a:r>
              <a:rPr lang="en-US" sz="24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676" y="302359"/>
            <a:ext cx="9015412" cy="1463040"/>
          </a:xfrm>
          <a:prstGeom prst="rect">
            <a:avLst/>
          </a:prstGeom>
          <a:solidFill>
            <a:srgbClr val="B2C1DB"/>
          </a:solidFill>
        </p:spPr>
        <p:txBody>
          <a:bodyPr wrap="square" rtlCol="0">
            <a:spAutoFit/>
          </a:bodyPr>
          <a:lstStyle/>
          <a:p>
            <a:pPr algn="ctr"/>
            <a:endParaRPr lang="en-CA" b="1" dirty="0">
              <a:solidFill>
                <a:schemeClr val="bg1"/>
              </a:solidFill>
            </a:endParaRPr>
          </a:p>
        </p:txBody>
      </p:sp>
      <p:sp>
        <p:nvSpPr>
          <p:cNvPr id="6" name="TextBox 5"/>
          <p:cNvSpPr txBox="1"/>
          <p:nvPr/>
        </p:nvSpPr>
        <p:spPr>
          <a:xfrm>
            <a:off x="66676" y="441960"/>
            <a:ext cx="9015412" cy="1463040"/>
          </a:xfrm>
          <a:prstGeom prst="rect">
            <a:avLst/>
          </a:prstGeom>
          <a:solidFill>
            <a:srgbClr val="4BACC6"/>
          </a:solidFill>
        </p:spPr>
        <p:txBody>
          <a:bodyPr wrap="square" rtlCol="0">
            <a:spAutoFit/>
          </a:bodyPr>
          <a:lstStyle/>
          <a:p>
            <a:pPr algn="ctr"/>
            <a:endParaRPr lang="en-CA" b="1" dirty="0">
              <a:solidFill>
                <a:schemeClr val="bg1"/>
              </a:solidFill>
            </a:endParaRPr>
          </a:p>
        </p:txBody>
      </p:sp>
      <p:pic>
        <p:nvPicPr>
          <p:cNvPr id="2" name="Picture 5"/>
          <p:cNvPicPr>
            <a:picLocks noChangeAspect="1" noChangeArrowheads="1"/>
          </p:cNvPicPr>
          <p:nvPr/>
        </p:nvPicPr>
        <p:blipFill>
          <a:blip r:embed="rId3"/>
          <a:srcRect/>
          <a:stretch>
            <a:fillRect/>
          </a:stretch>
        </p:blipFill>
        <p:spPr bwMode="auto">
          <a:xfrm>
            <a:off x="228600" y="1930400"/>
            <a:ext cx="4936524" cy="4559643"/>
          </a:xfrm>
          <a:prstGeom prst="rect">
            <a:avLst/>
          </a:prstGeom>
          <a:noFill/>
          <a:ln w="9525">
            <a:noFill/>
            <a:miter lim="800000"/>
            <a:headEnd/>
            <a:tailEnd/>
          </a:ln>
          <a:effectLst/>
        </p:spPr>
      </p:pic>
      <p:sp>
        <p:nvSpPr>
          <p:cNvPr id="3" name="TextBox 2"/>
          <p:cNvSpPr txBox="1"/>
          <p:nvPr/>
        </p:nvSpPr>
        <p:spPr>
          <a:xfrm>
            <a:off x="241300" y="6464756"/>
            <a:ext cx="5029200" cy="215444"/>
          </a:xfrm>
          <a:prstGeom prst="rect">
            <a:avLst/>
          </a:prstGeom>
          <a:noFill/>
        </p:spPr>
        <p:txBody>
          <a:bodyPr wrap="square" lIns="0" tIns="0" rIns="0" bIns="0" rtlCol="0">
            <a:spAutoFit/>
          </a:bodyPr>
          <a:lstStyle/>
          <a:p>
            <a:r>
              <a:rPr lang="en-CA" sz="1400" dirty="0" smtClean="0"/>
              <a:t>Caravaggio’s “</a:t>
            </a:r>
            <a:r>
              <a:rPr lang="en-CA" sz="1400" dirty="0" err="1" smtClean="0"/>
              <a:t>Vocazione</a:t>
            </a:r>
            <a:r>
              <a:rPr lang="en-CA" sz="1400" dirty="0" smtClean="0"/>
              <a:t> </a:t>
            </a:r>
            <a:r>
              <a:rPr lang="en-CA" sz="1400" dirty="0" err="1" smtClean="0"/>
              <a:t>di</a:t>
            </a:r>
            <a:r>
              <a:rPr lang="en-CA" sz="1400" dirty="0" smtClean="0"/>
              <a:t> San </a:t>
            </a:r>
            <a:r>
              <a:rPr lang="en-CA" sz="1400" dirty="0" err="1" smtClean="0"/>
              <a:t>Matteo</a:t>
            </a:r>
            <a:r>
              <a:rPr lang="en-CA" sz="1400" dirty="0" smtClean="0"/>
              <a:t>” (The Calling of St. Matthew)</a:t>
            </a:r>
            <a:endParaRPr lang="en-CA" sz="1400" dirty="0"/>
          </a:p>
        </p:txBody>
      </p:sp>
      <p:sp>
        <p:nvSpPr>
          <p:cNvPr id="4" name="TextBox 3"/>
          <p:cNvSpPr txBox="1"/>
          <p:nvPr/>
        </p:nvSpPr>
        <p:spPr>
          <a:xfrm>
            <a:off x="5232400" y="5384800"/>
            <a:ext cx="3200400" cy="1077218"/>
          </a:xfrm>
          <a:prstGeom prst="rect">
            <a:avLst/>
          </a:prstGeom>
          <a:noFill/>
        </p:spPr>
        <p:txBody>
          <a:bodyPr wrap="square" rtlCol="0">
            <a:spAutoFit/>
          </a:bodyPr>
          <a:lstStyle/>
          <a:p>
            <a:r>
              <a:rPr lang="en-CA" sz="1600" dirty="0" smtClean="0"/>
              <a:t>An interpretation of affinity propagation by Marc </a:t>
            </a:r>
            <a:r>
              <a:rPr lang="en-CA" sz="1600" dirty="0" err="1" smtClean="0"/>
              <a:t>Mézard</a:t>
            </a:r>
            <a:r>
              <a:rPr lang="en-CA" sz="1600" dirty="0" smtClean="0"/>
              <a:t>, </a:t>
            </a:r>
            <a:r>
              <a:rPr lang="en-CA" sz="1600" dirty="0" err="1" smtClean="0"/>
              <a:t>Laboratoire</a:t>
            </a:r>
            <a:r>
              <a:rPr lang="en-CA" sz="1600" dirty="0" smtClean="0"/>
              <a:t> de Physique </a:t>
            </a:r>
            <a:r>
              <a:rPr lang="en-CA" sz="1600" dirty="0" err="1" smtClean="0"/>
              <a:t>Théorique</a:t>
            </a:r>
            <a:r>
              <a:rPr lang="en-CA" sz="1600" dirty="0" smtClean="0"/>
              <a:t> et </a:t>
            </a:r>
            <a:r>
              <a:rPr lang="en-CA" sz="1600" dirty="0" err="1" smtClean="0"/>
              <a:t>Modeles</a:t>
            </a:r>
            <a:r>
              <a:rPr lang="en-CA" sz="1600" dirty="0" smtClean="0"/>
              <a:t> </a:t>
            </a:r>
            <a:r>
              <a:rPr lang="en-CA" sz="1600" dirty="0" err="1" smtClean="0"/>
              <a:t>Satistique</a:t>
            </a:r>
            <a:r>
              <a:rPr lang="en-CA" sz="1600" dirty="0" smtClean="0"/>
              <a:t>, Paris</a:t>
            </a:r>
            <a:endParaRPr lang="en-CA" sz="1600" dirty="0"/>
          </a:p>
        </p:txBody>
      </p:sp>
      <p:sp>
        <p:nvSpPr>
          <p:cNvPr id="5" name="TextBox 4"/>
          <p:cNvSpPr txBox="1"/>
          <p:nvPr/>
        </p:nvSpPr>
        <p:spPr>
          <a:xfrm>
            <a:off x="66676" y="441960"/>
            <a:ext cx="9015412" cy="1323439"/>
          </a:xfrm>
          <a:prstGeom prst="rect">
            <a:avLst/>
          </a:prstGeom>
          <a:solidFill>
            <a:srgbClr val="4F81BD"/>
          </a:solidFill>
        </p:spPr>
        <p:txBody>
          <a:bodyPr wrap="square" rtlCol="0">
            <a:spAutoFit/>
          </a:bodyPr>
          <a:lstStyle/>
          <a:p>
            <a:pPr algn="ctr"/>
            <a:r>
              <a:rPr lang="en-CA" sz="4000" b="1" dirty="0" smtClean="0">
                <a:solidFill>
                  <a:schemeClr val="bg1"/>
                </a:solidFill>
              </a:rPr>
              <a:t>Affinity Propagation: Clustering by</a:t>
            </a:r>
            <a:br>
              <a:rPr lang="en-CA" sz="4000" b="1" dirty="0" smtClean="0">
                <a:solidFill>
                  <a:schemeClr val="bg1"/>
                </a:solidFill>
              </a:rPr>
            </a:br>
            <a:r>
              <a:rPr lang="en-CA" sz="4000" b="1" dirty="0" smtClean="0">
                <a:solidFill>
                  <a:schemeClr val="bg1"/>
                </a:solidFill>
              </a:rPr>
              <a:t>Passing Messages Between Data Points</a:t>
            </a:r>
            <a:endParaRPr lang="en-CA" sz="4000" b="1" dirty="0">
              <a:solidFill>
                <a:schemeClr val="bg1"/>
              </a:solidFill>
            </a:endParaRPr>
          </a:p>
        </p:txBody>
      </p:sp>
      <p:sp>
        <p:nvSpPr>
          <p:cNvPr id="8" name="TextBox 7"/>
          <p:cNvSpPr txBox="1"/>
          <p:nvPr/>
        </p:nvSpPr>
        <p:spPr>
          <a:xfrm>
            <a:off x="5143500" y="1905000"/>
            <a:ext cx="3886200" cy="2708434"/>
          </a:xfrm>
          <a:prstGeom prst="rect">
            <a:avLst/>
          </a:prstGeom>
          <a:noFill/>
        </p:spPr>
        <p:txBody>
          <a:bodyPr wrap="square" lIns="0" tIns="0" rIns="0" bIns="0" rtlCol="0">
            <a:spAutoFit/>
          </a:bodyPr>
          <a:lstStyle/>
          <a:p>
            <a:pPr algn="ctr"/>
            <a:r>
              <a:rPr lang="en-CA" sz="2800" dirty="0" smtClean="0"/>
              <a:t>Delbert Dueck</a:t>
            </a:r>
            <a:br>
              <a:rPr lang="en-CA" sz="2800" dirty="0" smtClean="0"/>
            </a:br>
            <a:r>
              <a:rPr lang="en-CA" sz="2200" dirty="0" smtClean="0"/>
              <a:t>Probabilistic and Statistical Inference Lab</a:t>
            </a:r>
            <a:r>
              <a:rPr lang="en-CA" sz="2200" dirty="0" smtClean="0"/>
              <a:t/>
            </a:r>
            <a:br>
              <a:rPr lang="en-CA" sz="2200" dirty="0" smtClean="0"/>
            </a:br>
            <a:r>
              <a:rPr lang="en-CA" sz="2200" dirty="0" smtClean="0"/>
              <a:t>Electrical &amp; Computer Engineering</a:t>
            </a:r>
          </a:p>
          <a:p>
            <a:pPr algn="ctr"/>
            <a:r>
              <a:rPr lang="en-CA" sz="2200" dirty="0" smtClean="0"/>
              <a:t>University </a:t>
            </a:r>
            <a:r>
              <a:rPr lang="en-CA" sz="2200" dirty="0" smtClean="0"/>
              <a:t>of Toronto</a:t>
            </a:r>
          </a:p>
          <a:p>
            <a:pPr algn="ctr"/>
            <a:endParaRPr lang="en-CA" sz="2200" dirty="0" smtClean="0"/>
          </a:p>
          <a:p>
            <a:pPr algn="ctr"/>
            <a:r>
              <a:rPr lang="en-CA" sz="2200" dirty="0" smtClean="0"/>
              <a:t>July 30, 2008</a:t>
            </a:r>
            <a:endParaRPr lang="en-CA" dirty="0" smtClean="0"/>
          </a:p>
          <a:p>
            <a:pPr algn="ctr"/>
            <a:r>
              <a:rPr lang="en-CA" sz="1600" dirty="0" smtClean="0"/>
              <a:t>Society for Mathematical Biology Conference</a:t>
            </a:r>
            <a:endParaRPr lang="en-CA" sz="1600" dirty="0"/>
          </a:p>
        </p:txBody>
      </p:sp>
      <p:sp>
        <p:nvSpPr>
          <p:cNvPr id="9" name="TextBox 8"/>
          <p:cNvSpPr txBox="1"/>
          <p:nvPr/>
        </p:nvSpPr>
        <p:spPr>
          <a:xfrm>
            <a:off x="254000" y="2374900"/>
            <a:ext cx="2209800" cy="830997"/>
          </a:xfrm>
          <a:prstGeom prst="rect">
            <a:avLst/>
          </a:prstGeom>
          <a:noFill/>
        </p:spPr>
        <p:txBody>
          <a:bodyPr wrap="square" rtlCol="0">
            <a:spAutoFit/>
          </a:bodyPr>
          <a:lstStyle/>
          <a:p>
            <a:pPr algn="ctr"/>
            <a:r>
              <a:rPr lang="en-CA" sz="2400" b="1" dirty="0" smtClean="0">
                <a:solidFill>
                  <a:srgbClr val="FFC000"/>
                </a:solidFill>
              </a:rPr>
              <a:t>Where is the</a:t>
            </a:r>
            <a:br>
              <a:rPr lang="en-CA" sz="2400" b="1" dirty="0" smtClean="0">
                <a:solidFill>
                  <a:srgbClr val="FFC000"/>
                </a:solidFill>
              </a:rPr>
            </a:br>
            <a:r>
              <a:rPr lang="en-CA" sz="2400" b="1" dirty="0" smtClean="0">
                <a:solidFill>
                  <a:srgbClr val="FFC000"/>
                </a:solidFill>
              </a:rPr>
              <a:t>exemplar?</a:t>
            </a:r>
            <a:endParaRPr lang="en-CA" sz="2400" b="1" dirty="0">
              <a:solidFill>
                <a:srgbClr val="FFC000"/>
              </a:solidFill>
            </a:endParaRPr>
          </a:p>
        </p:txBody>
      </p:sp>
      <p:sp>
        <p:nvSpPr>
          <p:cNvPr id="10" name="Isosceles Triangle 9"/>
          <p:cNvSpPr/>
          <p:nvPr/>
        </p:nvSpPr>
        <p:spPr>
          <a:xfrm rot="16200000">
            <a:off x="5157151" y="5481003"/>
            <a:ext cx="137160" cy="1371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Affinity Propagation</a:t>
            </a:r>
            <a:endParaRPr lang="en-CA" dirty="0"/>
          </a:p>
        </p:txBody>
      </p:sp>
      <p:sp>
        <p:nvSpPr>
          <p:cNvPr id="6" name="Rectangle 5"/>
          <p:cNvSpPr/>
          <p:nvPr/>
        </p:nvSpPr>
        <p:spPr>
          <a:xfrm>
            <a:off x="0" y="0"/>
            <a:ext cx="9144000" cy="6858000"/>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solidFill>
                  <a:schemeClr val="tx2">
                    <a:lumMod val="20000"/>
                    <a:lumOff val="80000"/>
                  </a:schemeClr>
                </a:solidFill>
              </a:rPr>
              <a:t>Affinity Propagation:</a:t>
            </a:r>
            <a:br>
              <a:rPr lang="en-CA" sz="4800" dirty="0" smtClean="0">
                <a:solidFill>
                  <a:schemeClr val="tx2">
                    <a:lumMod val="20000"/>
                    <a:lumOff val="80000"/>
                  </a:schemeClr>
                </a:solidFill>
              </a:rPr>
            </a:br>
            <a:r>
              <a:rPr lang="en-CA" sz="4800" dirty="0" smtClean="0">
                <a:solidFill>
                  <a:schemeClr val="tx2">
                    <a:lumMod val="20000"/>
                    <a:lumOff val="80000"/>
                  </a:schemeClr>
                </a:solidFill>
              </a:rPr>
              <a:t>Applications in Bioinformatics</a:t>
            </a:r>
            <a:endParaRPr lang="en-CA" sz="4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CA"/>
          </a:p>
        </p:txBody>
      </p:sp>
      <p:sp>
        <p:nvSpPr>
          <p:cNvPr id="904195" name="Rectangle 3"/>
          <p:cNvSpPr>
            <a:spLocks noGrp="1" noChangeArrowheads="1"/>
          </p:cNvSpPr>
          <p:nvPr>
            <p:ph type="title"/>
          </p:nvPr>
        </p:nvSpPr>
        <p:spPr>
          <a:xfrm>
            <a:off x="0" y="152400"/>
            <a:ext cx="9144000" cy="800100"/>
          </a:xfrm>
        </p:spPr>
        <p:txBody>
          <a:bodyPr>
            <a:normAutofit fontScale="90000"/>
          </a:bodyPr>
          <a:lstStyle/>
          <a:p>
            <a:r>
              <a:rPr lang="en-US" sz="2800" dirty="0">
                <a:solidFill>
                  <a:schemeClr val="bg1"/>
                </a:solidFill>
                <a:latin typeface="Arial" charset="0"/>
              </a:rPr>
              <a:t>Detecting transcripts (genes) using microarray data</a:t>
            </a:r>
            <a:br>
              <a:rPr lang="en-US" sz="2800" dirty="0">
                <a:solidFill>
                  <a:schemeClr val="bg1"/>
                </a:solidFill>
                <a:latin typeface="Arial" charset="0"/>
              </a:rPr>
            </a:br>
            <a:r>
              <a:rPr lang="en-US" sz="2400" dirty="0">
                <a:solidFill>
                  <a:schemeClr val="bg1"/>
                </a:solidFill>
                <a:latin typeface="Arial" charset="0"/>
              </a:rPr>
              <a:t>(Data from Frey </a:t>
            </a:r>
            <a:r>
              <a:rPr lang="en-US" sz="2400" i="1" dirty="0">
                <a:solidFill>
                  <a:schemeClr val="bg1"/>
                </a:solidFill>
                <a:latin typeface="Arial" charset="0"/>
              </a:rPr>
              <a:t>et </a:t>
            </a:r>
            <a:r>
              <a:rPr lang="en-US" sz="2400" i="1" dirty="0" smtClean="0">
                <a:solidFill>
                  <a:schemeClr val="bg1"/>
                </a:solidFill>
                <a:latin typeface="Arial" charset="0"/>
              </a:rPr>
              <a:t>al.</a:t>
            </a:r>
            <a:r>
              <a:rPr lang="en-US" sz="2400" dirty="0" smtClean="0">
                <a:solidFill>
                  <a:schemeClr val="bg1"/>
                </a:solidFill>
                <a:latin typeface="Arial" charset="0"/>
              </a:rPr>
              <a:t>, </a:t>
            </a:r>
            <a:r>
              <a:rPr lang="en-US" sz="2400" i="1" dirty="0">
                <a:solidFill>
                  <a:schemeClr val="bg1"/>
                </a:solidFill>
                <a:latin typeface="Arial" charset="0"/>
              </a:rPr>
              <a:t>Nature Genetics</a:t>
            </a:r>
            <a:r>
              <a:rPr lang="en-US" sz="2400" dirty="0">
                <a:solidFill>
                  <a:schemeClr val="bg1"/>
                </a:solidFill>
                <a:latin typeface="Arial" charset="0"/>
              </a:rPr>
              <a:t> 2005)</a:t>
            </a:r>
          </a:p>
        </p:txBody>
      </p:sp>
      <p:sp>
        <p:nvSpPr>
          <p:cNvPr id="904196" name="Rectangle 4"/>
          <p:cNvSpPr>
            <a:spLocks noGrp="1" noChangeArrowheads="1"/>
          </p:cNvSpPr>
          <p:nvPr>
            <p:ph type="body" idx="1"/>
          </p:nvPr>
        </p:nvSpPr>
        <p:spPr>
          <a:xfrm>
            <a:off x="533400" y="3962400"/>
            <a:ext cx="7924800" cy="2895600"/>
          </a:xfrm>
        </p:spPr>
        <p:txBody>
          <a:bodyPr/>
          <a:lstStyle/>
          <a:p>
            <a:pPr>
              <a:buFontTx/>
              <a:buNone/>
            </a:pPr>
            <a:r>
              <a:rPr lang="en-US" i="1" dirty="0">
                <a:solidFill>
                  <a:schemeClr val="bg1"/>
                </a:solidFill>
                <a:latin typeface="Times New Roman" pitchFamily="18" charset="0"/>
              </a:rPr>
              <a:t>s</a:t>
            </a:r>
            <a:r>
              <a:rPr lang="en-US" dirty="0">
                <a:solidFill>
                  <a:schemeClr val="bg1"/>
                </a:solidFill>
                <a:latin typeface="Times New Roman" pitchFamily="18" charset="0"/>
              </a:rPr>
              <a:t>(segment </a:t>
            </a:r>
            <a:r>
              <a:rPr lang="en-US" i="1" dirty="0" err="1">
                <a:solidFill>
                  <a:schemeClr val="bg1"/>
                </a:solidFill>
                <a:latin typeface="Times New Roman" pitchFamily="18" charset="0"/>
              </a:rPr>
              <a:t>i</a:t>
            </a:r>
            <a:r>
              <a:rPr lang="en-US" dirty="0">
                <a:solidFill>
                  <a:schemeClr val="bg1"/>
                </a:solidFill>
                <a:latin typeface="Times New Roman" pitchFamily="18" charset="0"/>
              </a:rPr>
              <a:t>, segment </a:t>
            </a:r>
            <a:r>
              <a:rPr lang="en-US" i="1" dirty="0">
                <a:solidFill>
                  <a:schemeClr val="bg1"/>
                </a:solidFill>
                <a:latin typeface="Times New Roman" pitchFamily="18" charset="0"/>
              </a:rPr>
              <a:t>k</a:t>
            </a:r>
            <a:r>
              <a:rPr lang="en-US" dirty="0">
                <a:solidFill>
                  <a:schemeClr val="bg1"/>
                </a:solidFill>
                <a:latin typeface="Times New Roman" pitchFamily="18" charset="0"/>
              </a:rPr>
              <a:t>)</a:t>
            </a:r>
            <a:r>
              <a:rPr lang="en-US" sz="2400" dirty="0">
                <a:solidFill>
                  <a:schemeClr val="bg1"/>
                </a:solidFill>
              </a:rPr>
              <a:t> = Similarity of expression patterns (columns) minus distance between segments in the DNA/genome</a:t>
            </a:r>
          </a:p>
          <a:p>
            <a:pPr>
              <a:buFontTx/>
              <a:buNone/>
            </a:pPr>
            <a:r>
              <a:rPr lang="en-US" i="1" dirty="0">
                <a:solidFill>
                  <a:schemeClr val="bg1"/>
                </a:solidFill>
                <a:latin typeface="Times New Roman" pitchFamily="18" charset="0"/>
              </a:rPr>
              <a:t>s</a:t>
            </a:r>
            <a:r>
              <a:rPr lang="en-US" dirty="0">
                <a:solidFill>
                  <a:schemeClr val="bg1"/>
                </a:solidFill>
                <a:latin typeface="Times New Roman" pitchFamily="18" charset="0"/>
              </a:rPr>
              <a:t>(segment </a:t>
            </a:r>
            <a:r>
              <a:rPr lang="en-US" i="1" dirty="0" err="1">
                <a:solidFill>
                  <a:schemeClr val="bg1"/>
                </a:solidFill>
                <a:latin typeface="Times New Roman" pitchFamily="18" charset="0"/>
              </a:rPr>
              <a:t>i</a:t>
            </a:r>
            <a:r>
              <a:rPr lang="en-US" dirty="0">
                <a:solidFill>
                  <a:schemeClr val="bg1"/>
                </a:solidFill>
                <a:latin typeface="Times New Roman" pitchFamily="18" charset="0"/>
              </a:rPr>
              <a:t>, garbage)</a:t>
            </a:r>
            <a:r>
              <a:rPr lang="en-US" sz="2400" dirty="0">
                <a:solidFill>
                  <a:schemeClr val="bg1"/>
                </a:solidFill>
              </a:rPr>
              <a:t> = tunable constant</a:t>
            </a:r>
          </a:p>
          <a:p>
            <a:pPr>
              <a:buFontTx/>
              <a:buNone/>
            </a:pPr>
            <a:endParaRPr lang="en-US" sz="1400" dirty="0">
              <a:solidFill>
                <a:schemeClr val="bg1"/>
              </a:solidFill>
            </a:endParaRPr>
          </a:p>
          <a:p>
            <a:pPr algn="ctr">
              <a:buFontTx/>
              <a:buNone/>
            </a:pPr>
            <a:r>
              <a:rPr lang="en-US" sz="2400" dirty="0">
                <a:solidFill>
                  <a:schemeClr val="bg1"/>
                </a:solidFill>
              </a:rPr>
              <a:t># segments = </a:t>
            </a:r>
            <a:r>
              <a:rPr lang="en-US" sz="2400" dirty="0" smtClean="0">
                <a:solidFill>
                  <a:schemeClr val="bg1"/>
                </a:solidFill>
              </a:rPr>
              <a:t>76,000 </a:t>
            </a:r>
            <a:r>
              <a:rPr lang="en-US" sz="2400" dirty="0">
                <a:solidFill>
                  <a:schemeClr val="bg1"/>
                </a:solidFill>
              </a:rPr>
              <a:t>for chromosome 1</a:t>
            </a:r>
          </a:p>
        </p:txBody>
      </p:sp>
      <p:graphicFrame>
        <p:nvGraphicFramePr>
          <p:cNvPr id="904197" name="Object 5"/>
          <p:cNvGraphicFramePr>
            <a:graphicFrameLocks noChangeAspect="1"/>
          </p:cNvGraphicFramePr>
          <p:nvPr/>
        </p:nvGraphicFramePr>
        <p:xfrm>
          <a:off x="403225" y="2022475"/>
          <a:ext cx="8307388" cy="1123950"/>
        </p:xfrm>
        <a:graphic>
          <a:graphicData uri="http://schemas.openxmlformats.org/presentationml/2006/ole">
            <p:oleObj spid="_x0000_s1026" name="Bitmap Image" r:id="rId4" imgW="8306960" imgH="1123810" progId="PBrush">
              <p:embed/>
            </p:oleObj>
          </a:graphicData>
        </a:graphic>
      </p:graphicFrame>
      <p:sp>
        <p:nvSpPr>
          <p:cNvPr id="904198" name="Text Box 6"/>
          <p:cNvSpPr txBox="1">
            <a:spLocks noChangeArrowheads="1"/>
          </p:cNvSpPr>
          <p:nvPr/>
        </p:nvSpPr>
        <p:spPr bwMode="auto">
          <a:xfrm>
            <a:off x="358775" y="1358900"/>
            <a:ext cx="971550" cy="587375"/>
          </a:xfrm>
          <a:prstGeom prst="rect">
            <a:avLst/>
          </a:prstGeom>
          <a:noFill/>
          <a:ln w="9525">
            <a:noFill/>
            <a:miter lim="800000"/>
            <a:headEnd/>
            <a:tailEnd/>
          </a:ln>
          <a:effectLst/>
        </p:spPr>
        <p:txBody>
          <a:bodyPr wrap="none">
            <a:spAutoFit/>
          </a:bodyPr>
          <a:lstStyle/>
          <a:p>
            <a:pPr algn="ctr">
              <a:lnSpc>
                <a:spcPct val="90000"/>
              </a:lnSpc>
              <a:spcBef>
                <a:spcPct val="0"/>
              </a:spcBef>
            </a:pPr>
            <a:r>
              <a:rPr lang="en-US" b="1">
                <a:solidFill>
                  <a:schemeClr val="bg1"/>
                </a:solidFill>
                <a:latin typeface="Arial" charset="0"/>
              </a:rPr>
              <a:t>Mouse</a:t>
            </a:r>
          </a:p>
          <a:p>
            <a:pPr algn="ctr">
              <a:lnSpc>
                <a:spcPct val="90000"/>
              </a:lnSpc>
              <a:spcBef>
                <a:spcPct val="0"/>
              </a:spcBef>
            </a:pPr>
            <a:r>
              <a:rPr lang="en-US" b="1">
                <a:solidFill>
                  <a:schemeClr val="bg1"/>
                </a:solidFill>
                <a:latin typeface="Arial" charset="0"/>
              </a:rPr>
              <a:t>tissues</a:t>
            </a:r>
          </a:p>
        </p:txBody>
      </p:sp>
      <p:sp>
        <p:nvSpPr>
          <p:cNvPr id="904199" name="Freeform 7"/>
          <p:cNvSpPr>
            <a:spLocks/>
          </p:cNvSpPr>
          <p:nvPr/>
        </p:nvSpPr>
        <p:spPr bwMode="auto">
          <a:xfrm>
            <a:off x="327025" y="1717675"/>
            <a:ext cx="76200" cy="3810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4200" name="Freeform 8"/>
          <p:cNvSpPr>
            <a:spLocks/>
          </p:cNvSpPr>
          <p:nvPr/>
        </p:nvSpPr>
        <p:spPr bwMode="auto">
          <a:xfrm>
            <a:off x="250825" y="1717675"/>
            <a:ext cx="152400" cy="4572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4201" name="Freeform 9"/>
          <p:cNvSpPr>
            <a:spLocks/>
          </p:cNvSpPr>
          <p:nvPr/>
        </p:nvSpPr>
        <p:spPr bwMode="auto">
          <a:xfrm>
            <a:off x="174625" y="1717675"/>
            <a:ext cx="228600" cy="5334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4202" name="Freeform 10"/>
          <p:cNvSpPr>
            <a:spLocks/>
          </p:cNvSpPr>
          <p:nvPr/>
        </p:nvSpPr>
        <p:spPr bwMode="auto">
          <a:xfrm>
            <a:off x="98425" y="1717675"/>
            <a:ext cx="304800" cy="6096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grpSp>
        <p:nvGrpSpPr>
          <p:cNvPr id="2" name="Group 11"/>
          <p:cNvGrpSpPr>
            <a:grpSpLocks/>
          </p:cNvGrpSpPr>
          <p:nvPr/>
        </p:nvGrpSpPr>
        <p:grpSpPr bwMode="auto">
          <a:xfrm>
            <a:off x="5453063" y="1173163"/>
            <a:ext cx="2646362" cy="623887"/>
            <a:chOff x="3421" y="617"/>
            <a:chExt cx="1667" cy="393"/>
          </a:xfrm>
        </p:grpSpPr>
        <p:graphicFrame>
          <p:nvGraphicFramePr>
            <p:cNvPr id="904204" name="Object 12"/>
            <p:cNvGraphicFramePr>
              <a:graphicFrameLocks noChangeAspect="1"/>
            </p:cNvGraphicFramePr>
            <p:nvPr/>
          </p:nvGraphicFramePr>
          <p:xfrm>
            <a:off x="3840" y="864"/>
            <a:ext cx="708" cy="90"/>
          </p:xfrm>
          <a:graphic>
            <a:graphicData uri="http://schemas.openxmlformats.org/presentationml/2006/ole">
              <p:oleObj spid="_x0000_s1027" name="Bitmap Image" r:id="rId5" imgW="1123810" imgH="142933" progId="PBrush">
                <p:embed/>
              </p:oleObj>
            </a:graphicData>
          </a:graphic>
        </p:graphicFrame>
        <p:sp>
          <p:nvSpPr>
            <p:cNvPr id="904205" name="Text Box 13"/>
            <p:cNvSpPr txBox="1">
              <a:spLocks noChangeArrowheads="1"/>
            </p:cNvSpPr>
            <p:nvPr/>
          </p:nvSpPr>
          <p:spPr bwMode="auto">
            <a:xfrm>
              <a:off x="3463" y="617"/>
              <a:ext cx="1440"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DNA activity</a:t>
              </a:r>
            </a:p>
          </p:txBody>
        </p:sp>
        <p:sp>
          <p:nvSpPr>
            <p:cNvPr id="904206" name="Text Box 14"/>
            <p:cNvSpPr txBox="1">
              <a:spLocks noChangeArrowheads="1"/>
            </p:cNvSpPr>
            <p:nvPr/>
          </p:nvSpPr>
          <p:spPr bwMode="auto">
            <a:xfrm>
              <a:off x="3421" y="795"/>
              <a:ext cx="432"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Low</a:t>
              </a:r>
            </a:p>
          </p:txBody>
        </p:sp>
        <p:sp>
          <p:nvSpPr>
            <p:cNvPr id="904207" name="Text Box 15"/>
            <p:cNvSpPr txBox="1">
              <a:spLocks noChangeArrowheads="1"/>
            </p:cNvSpPr>
            <p:nvPr/>
          </p:nvSpPr>
          <p:spPr bwMode="auto">
            <a:xfrm>
              <a:off x="4464" y="796"/>
              <a:ext cx="624"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High</a:t>
              </a:r>
            </a:p>
          </p:txBody>
        </p:sp>
      </p:grpSp>
      <p:sp>
        <p:nvSpPr>
          <p:cNvPr id="904208" name="Text Box 16"/>
          <p:cNvSpPr txBox="1">
            <a:spLocks noChangeArrowheads="1"/>
          </p:cNvSpPr>
          <p:nvPr/>
        </p:nvSpPr>
        <p:spPr bwMode="auto">
          <a:xfrm>
            <a:off x="3733800" y="3282950"/>
            <a:ext cx="3276600" cy="339725"/>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Position in DNA</a:t>
            </a:r>
          </a:p>
        </p:txBody>
      </p:sp>
      <p:sp>
        <p:nvSpPr>
          <p:cNvPr id="904209" name="Line 17"/>
          <p:cNvSpPr>
            <a:spLocks noChangeShapeType="1"/>
          </p:cNvSpPr>
          <p:nvPr/>
        </p:nvSpPr>
        <p:spPr bwMode="auto">
          <a:xfrm>
            <a:off x="6324600" y="3435350"/>
            <a:ext cx="2057400" cy="0"/>
          </a:xfrm>
          <a:prstGeom prst="line">
            <a:avLst/>
          </a:prstGeom>
          <a:noFill/>
          <a:ln w="19050">
            <a:solidFill>
              <a:schemeClr val="bg1"/>
            </a:solidFill>
            <a:round/>
            <a:headEnd/>
            <a:tailEnd type="arrow" w="med" len="med"/>
          </a:ln>
          <a:effectLst/>
        </p:spPr>
        <p:txBody>
          <a:bodyPr/>
          <a:lstStyle/>
          <a:p>
            <a:endParaRPr lang="en-CA"/>
          </a:p>
        </p:txBody>
      </p:sp>
      <p:sp>
        <p:nvSpPr>
          <p:cNvPr id="904210" name="Text Box 18"/>
          <p:cNvSpPr txBox="1">
            <a:spLocks noChangeArrowheads="1"/>
          </p:cNvSpPr>
          <p:nvPr/>
        </p:nvSpPr>
        <p:spPr bwMode="auto">
          <a:xfrm>
            <a:off x="8666163" y="2327275"/>
            <a:ext cx="381000" cy="339725"/>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a:t>
            </a:r>
          </a:p>
        </p:txBody>
      </p:sp>
      <p:sp>
        <p:nvSpPr>
          <p:cNvPr id="904211" name="Text Box 19"/>
          <p:cNvSpPr txBox="1">
            <a:spLocks noChangeArrowheads="1"/>
          </p:cNvSpPr>
          <p:nvPr/>
        </p:nvSpPr>
        <p:spPr bwMode="auto">
          <a:xfrm>
            <a:off x="295275" y="3324225"/>
            <a:ext cx="1676400" cy="366713"/>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Segment </a:t>
            </a:r>
            <a:r>
              <a:rPr lang="en-US" sz="2000" b="1" i="1">
                <a:solidFill>
                  <a:schemeClr val="bg1"/>
                </a:solidFill>
                <a:latin typeface="Times New Roman" pitchFamily="18" charset="0"/>
              </a:rPr>
              <a:t>i</a:t>
            </a:r>
          </a:p>
        </p:txBody>
      </p:sp>
      <p:sp>
        <p:nvSpPr>
          <p:cNvPr id="904212" name="Freeform 20"/>
          <p:cNvSpPr>
            <a:spLocks/>
          </p:cNvSpPr>
          <p:nvPr/>
        </p:nvSpPr>
        <p:spPr bwMode="auto">
          <a:xfrm>
            <a:off x="1752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19050" cap="flat" cmpd="sng">
            <a:solidFill>
              <a:schemeClr val="bg1"/>
            </a:solidFill>
            <a:prstDash val="solid"/>
            <a:round/>
            <a:headEnd/>
            <a:tailEnd type="arrow" w="lg" len="lg"/>
          </a:ln>
          <a:effectLst/>
        </p:spPr>
        <p:txBody>
          <a:bodyPr/>
          <a:lstStyle/>
          <a:p>
            <a:endParaRPr lang="en-CA"/>
          </a:p>
        </p:txBody>
      </p:sp>
      <p:sp>
        <p:nvSpPr>
          <p:cNvPr id="904213" name="Freeform 21"/>
          <p:cNvSpPr>
            <a:spLocks/>
          </p:cNvSpPr>
          <p:nvPr/>
        </p:nvSpPr>
        <p:spPr bwMode="auto">
          <a:xfrm flipH="1">
            <a:off x="2333625"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19050" cap="flat" cmpd="sng">
            <a:solidFill>
              <a:schemeClr val="bg1"/>
            </a:solidFill>
            <a:prstDash val="solid"/>
            <a:round/>
            <a:headEnd/>
            <a:tailEnd type="arrow" w="lg" len="lg"/>
          </a:ln>
          <a:effectLst/>
        </p:spPr>
        <p:txBody>
          <a:bodyPr/>
          <a:lstStyle/>
          <a:p>
            <a:endParaRPr lang="en-CA"/>
          </a:p>
        </p:txBody>
      </p:sp>
      <p:sp>
        <p:nvSpPr>
          <p:cNvPr id="904214" name="Text Box 22"/>
          <p:cNvSpPr txBox="1">
            <a:spLocks noChangeArrowheads="1"/>
          </p:cNvSpPr>
          <p:nvPr/>
        </p:nvSpPr>
        <p:spPr bwMode="auto">
          <a:xfrm>
            <a:off x="2495550" y="3324225"/>
            <a:ext cx="1676400" cy="366713"/>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Segment </a:t>
            </a:r>
            <a:r>
              <a:rPr lang="en-US" sz="2000" b="1" i="1">
                <a:solidFill>
                  <a:schemeClr val="bg1"/>
                </a:solidFill>
                <a:latin typeface="Times New Roman" pitchFamily="18" charset="0"/>
              </a:rPr>
              <a:t>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CA"/>
          </a:p>
        </p:txBody>
      </p:sp>
      <p:graphicFrame>
        <p:nvGraphicFramePr>
          <p:cNvPr id="906243" name="Object 3"/>
          <p:cNvGraphicFramePr>
            <a:graphicFrameLocks noChangeAspect="1"/>
          </p:cNvGraphicFramePr>
          <p:nvPr/>
        </p:nvGraphicFramePr>
        <p:xfrm>
          <a:off x="403225" y="2022475"/>
          <a:ext cx="8307388" cy="1123950"/>
        </p:xfrm>
        <a:graphic>
          <a:graphicData uri="http://schemas.openxmlformats.org/presentationml/2006/ole">
            <p:oleObj spid="_x0000_s2050" name="Bitmap Image" r:id="rId4" imgW="8306960" imgH="1123810" progId="PBrush">
              <p:embed/>
            </p:oleObj>
          </a:graphicData>
        </a:graphic>
      </p:graphicFrame>
      <p:sp>
        <p:nvSpPr>
          <p:cNvPr id="906244" name="Text Box 4"/>
          <p:cNvSpPr txBox="1">
            <a:spLocks noChangeArrowheads="1"/>
          </p:cNvSpPr>
          <p:nvPr/>
        </p:nvSpPr>
        <p:spPr bwMode="auto">
          <a:xfrm>
            <a:off x="358775" y="1358900"/>
            <a:ext cx="971550" cy="587375"/>
          </a:xfrm>
          <a:prstGeom prst="rect">
            <a:avLst/>
          </a:prstGeom>
          <a:noFill/>
          <a:ln w="9525">
            <a:noFill/>
            <a:miter lim="800000"/>
            <a:headEnd/>
            <a:tailEnd/>
          </a:ln>
          <a:effectLst/>
        </p:spPr>
        <p:txBody>
          <a:bodyPr wrap="none">
            <a:spAutoFit/>
          </a:bodyPr>
          <a:lstStyle/>
          <a:p>
            <a:pPr algn="ctr">
              <a:lnSpc>
                <a:spcPct val="90000"/>
              </a:lnSpc>
              <a:spcBef>
                <a:spcPct val="0"/>
              </a:spcBef>
            </a:pPr>
            <a:r>
              <a:rPr lang="en-US" b="1">
                <a:solidFill>
                  <a:schemeClr val="bg1"/>
                </a:solidFill>
                <a:latin typeface="Arial" charset="0"/>
              </a:rPr>
              <a:t>Mouse</a:t>
            </a:r>
          </a:p>
          <a:p>
            <a:pPr algn="ctr">
              <a:lnSpc>
                <a:spcPct val="90000"/>
              </a:lnSpc>
              <a:spcBef>
                <a:spcPct val="0"/>
              </a:spcBef>
            </a:pPr>
            <a:r>
              <a:rPr lang="en-US" b="1">
                <a:solidFill>
                  <a:schemeClr val="bg1"/>
                </a:solidFill>
                <a:latin typeface="Arial" charset="0"/>
              </a:rPr>
              <a:t>tissues</a:t>
            </a:r>
          </a:p>
        </p:txBody>
      </p:sp>
      <p:sp>
        <p:nvSpPr>
          <p:cNvPr id="906245" name="Freeform 5"/>
          <p:cNvSpPr>
            <a:spLocks/>
          </p:cNvSpPr>
          <p:nvPr/>
        </p:nvSpPr>
        <p:spPr bwMode="auto">
          <a:xfrm>
            <a:off x="327025" y="1717675"/>
            <a:ext cx="76200" cy="3810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6246" name="Freeform 6"/>
          <p:cNvSpPr>
            <a:spLocks/>
          </p:cNvSpPr>
          <p:nvPr/>
        </p:nvSpPr>
        <p:spPr bwMode="auto">
          <a:xfrm>
            <a:off x="250825" y="1717675"/>
            <a:ext cx="152400" cy="4572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6247" name="Freeform 7"/>
          <p:cNvSpPr>
            <a:spLocks/>
          </p:cNvSpPr>
          <p:nvPr/>
        </p:nvSpPr>
        <p:spPr bwMode="auto">
          <a:xfrm>
            <a:off x="174625" y="1717675"/>
            <a:ext cx="228600" cy="5334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sp>
        <p:nvSpPr>
          <p:cNvPr id="906248" name="Freeform 8"/>
          <p:cNvSpPr>
            <a:spLocks/>
          </p:cNvSpPr>
          <p:nvPr/>
        </p:nvSpPr>
        <p:spPr bwMode="auto">
          <a:xfrm>
            <a:off x="98425" y="1717675"/>
            <a:ext cx="304800" cy="609600"/>
          </a:xfrm>
          <a:custGeom>
            <a:avLst/>
            <a:gdLst/>
            <a:ahLst/>
            <a:cxnLst>
              <a:cxn ang="0">
                <a:pos x="48" y="0"/>
              </a:cxn>
              <a:cxn ang="0">
                <a:pos x="0" y="144"/>
              </a:cxn>
              <a:cxn ang="0">
                <a:pos x="48" y="336"/>
              </a:cxn>
            </a:cxnLst>
            <a:rect l="0" t="0" r="r" b="b"/>
            <a:pathLst>
              <a:path w="48" h="336">
                <a:moveTo>
                  <a:pt x="48" y="0"/>
                </a:moveTo>
                <a:cubicBezTo>
                  <a:pt x="24" y="44"/>
                  <a:pt x="0" y="88"/>
                  <a:pt x="0" y="144"/>
                </a:cubicBezTo>
                <a:cubicBezTo>
                  <a:pt x="0" y="200"/>
                  <a:pt x="24" y="268"/>
                  <a:pt x="48" y="336"/>
                </a:cubicBezTo>
              </a:path>
            </a:pathLst>
          </a:custGeom>
          <a:noFill/>
          <a:ln w="19050" cmpd="sng">
            <a:solidFill>
              <a:schemeClr val="bg1"/>
            </a:solidFill>
            <a:round/>
            <a:headEnd type="none" w="med" len="med"/>
            <a:tailEnd type="triangle" w="med" len="med"/>
          </a:ln>
          <a:effectLst/>
        </p:spPr>
        <p:txBody>
          <a:bodyPr/>
          <a:lstStyle/>
          <a:p>
            <a:endParaRPr lang="en-CA"/>
          </a:p>
        </p:txBody>
      </p:sp>
      <p:grpSp>
        <p:nvGrpSpPr>
          <p:cNvPr id="2" name="Group 9"/>
          <p:cNvGrpSpPr>
            <a:grpSpLocks/>
          </p:cNvGrpSpPr>
          <p:nvPr/>
        </p:nvGrpSpPr>
        <p:grpSpPr bwMode="auto">
          <a:xfrm>
            <a:off x="5453063" y="1173163"/>
            <a:ext cx="2646362" cy="623887"/>
            <a:chOff x="3421" y="617"/>
            <a:chExt cx="1667" cy="393"/>
          </a:xfrm>
        </p:grpSpPr>
        <p:graphicFrame>
          <p:nvGraphicFramePr>
            <p:cNvPr id="906250" name="Object 10"/>
            <p:cNvGraphicFramePr>
              <a:graphicFrameLocks noChangeAspect="1"/>
            </p:cNvGraphicFramePr>
            <p:nvPr/>
          </p:nvGraphicFramePr>
          <p:xfrm>
            <a:off x="3840" y="864"/>
            <a:ext cx="708" cy="90"/>
          </p:xfrm>
          <a:graphic>
            <a:graphicData uri="http://schemas.openxmlformats.org/presentationml/2006/ole">
              <p:oleObj spid="_x0000_s2051" name="Bitmap Image" r:id="rId5" imgW="1123810" imgH="142933" progId="PBrush">
                <p:embed/>
              </p:oleObj>
            </a:graphicData>
          </a:graphic>
        </p:graphicFrame>
        <p:sp>
          <p:nvSpPr>
            <p:cNvPr id="906251" name="Text Box 11"/>
            <p:cNvSpPr txBox="1">
              <a:spLocks noChangeArrowheads="1"/>
            </p:cNvSpPr>
            <p:nvPr/>
          </p:nvSpPr>
          <p:spPr bwMode="auto">
            <a:xfrm>
              <a:off x="3463" y="617"/>
              <a:ext cx="1440"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DNA activity</a:t>
              </a:r>
            </a:p>
          </p:txBody>
        </p:sp>
        <p:sp>
          <p:nvSpPr>
            <p:cNvPr id="906252" name="Text Box 12"/>
            <p:cNvSpPr txBox="1">
              <a:spLocks noChangeArrowheads="1"/>
            </p:cNvSpPr>
            <p:nvPr/>
          </p:nvSpPr>
          <p:spPr bwMode="auto">
            <a:xfrm>
              <a:off x="3421" y="795"/>
              <a:ext cx="432"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Low</a:t>
              </a:r>
            </a:p>
          </p:txBody>
        </p:sp>
        <p:sp>
          <p:nvSpPr>
            <p:cNvPr id="906253" name="Text Box 13"/>
            <p:cNvSpPr txBox="1">
              <a:spLocks noChangeArrowheads="1"/>
            </p:cNvSpPr>
            <p:nvPr/>
          </p:nvSpPr>
          <p:spPr bwMode="auto">
            <a:xfrm>
              <a:off x="4464" y="796"/>
              <a:ext cx="624" cy="214"/>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High</a:t>
              </a:r>
            </a:p>
          </p:txBody>
        </p:sp>
      </p:grpSp>
      <p:sp>
        <p:nvSpPr>
          <p:cNvPr id="906254" name="Text Box 14"/>
          <p:cNvSpPr txBox="1">
            <a:spLocks noChangeArrowheads="1"/>
          </p:cNvSpPr>
          <p:nvPr/>
        </p:nvSpPr>
        <p:spPr bwMode="auto">
          <a:xfrm>
            <a:off x="3733800" y="3282950"/>
            <a:ext cx="3276600" cy="339725"/>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Position in DNA</a:t>
            </a:r>
          </a:p>
        </p:txBody>
      </p:sp>
      <p:sp>
        <p:nvSpPr>
          <p:cNvPr id="906255" name="Line 15"/>
          <p:cNvSpPr>
            <a:spLocks noChangeShapeType="1"/>
          </p:cNvSpPr>
          <p:nvPr/>
        </p:nvSpPr>
        <p:spPr bwMode="auto">
          <a:xfrm>
            <a:off x="6324600" y="3435350"/>
            <a:ext cx="2057400" cy="0"/>
          </a:xfrm>
          <a:prstGeom prst="line">
            <a:avLst/>
          </a:prstGeom>
          <a:noFill/>
          <a:ln w="19050">
            <a:solidFill>
              <a:schemeClr val="bg1"/>
            </a:solidFill>
            <a:round/>
            <a:headEnd/>
            <a:tailEnd type="arrow" w="med" len="med"/>
          </a:ln>
          <a:effectLst/>
        </p:spPr>
        <p:txBody>
          <a:bodyPr/>
          <a:lstStyle/>
          <a:p>
            <a:endParaRPr lang="en-CA"/>
          </a:p>
        </p:txBody>
      </p:sp>
      <p:sp>
        <p:nvSpPr>
          <p:cNvPr id="906256" name="Text Box 16"/>
          <p:cNvSpPr txBox="1">
            <a:spLocks noChangeArrowheads="1"/>
          </p:cNvSpPr>
          <p:nvPr/>
        </p:nvSpPr>
        <p:spPr bwMode="auto">
          <a:xfrm>
            <a:off x="8666163" y="2327275"/>
            <a:ext cx="381000" cy="339725"/>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a:t>
            </a:r>
          </a:p>
        </p:txBody>
      </p:sp>
      <p:sp>
        <p:nvSpPr>
          <p:cNvPr id="906257" name="Text Box 17"/>
          <p:cNvSpPr txBox="1">
            <a:spLocks noChangeArrowheads="1"/>
          </p:cNvSpPr>
          <p:nvPr/>
        </p:nvSpPr>
        <p:spPr bwMode="auto">
          <a:xfrm>
            <a:off x="295275" y="3324225"/>
            <a:ext cx="1676400" cy="366713"/>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Segment </a:t>
            </a:r>
            <a:r>
              <a:rPr lang="en-US" sz="2000" b="1" i="1">
                <a:solidFill>
                  <a:schemeClr val="bg1"/>
                </a:solidFill>
                <a:latin typeface="Times New Roman" pitchFamily="18" charset="0"/>
              </a:rPr>
              <a:t>i</a:t>
            </a:r>
          </a:p>
        </p:txBody>
      </p:sp>
      <p:sp>
        <p:nvSpPr>
          <p:cNvPr id="906258" name="Freeform 18"/>
          <p:cNvSpPr>
            <a:spLocks/>
          </p:cNvSpPr>
          <p:nvPr/>
        </p:nvSpPr>
        <p:spPr bwMode="auto">
          <a:xfrm>
            <a:off x="1752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19050" cap="flat" cmpd="sng">
            <a:solidFill>
              <a:schemeClr val="bg1"/>
            </a:solidFill>
            <a:prstDash val="solid"/>
            <a:round/>
            <a:headEnd/>
            <a:tailEnd type="arrow" w="lg" len="lg"/>
          </a:ln>
          <a:effectLst/>
        </p:spPr>
        <p:txBody>
          <a:bodyPr/>
          <a:lstStyle/>
          <a:p>
            <a:endParaRPr lang="en-CA"/>
          </a:p>
        </p:txBody>
      </p:sp>
      <p:sp>
        <p:nvSpPr>
          <p:cNvPr id="906259" name="Freeform 19"/>
          <p:cNvSpPr>
            <a:spLocks/>
          </p:cNvSpPr>
          <p:nvPr/>
        </p:nvSpPr>
        <p:spPr bwMode="auto">
          <a:xfrm flipH="1">
            <a:off x="2333625"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19050" cap="flat" cmpd="sng">
            <a:solidFill>
              <a:schemeClr val="bg1"/>
            </a:solidFill>
            <a:prstDash val="solid"/>
            <a:round/>
            <a:headEnd/>
            <a:tailEnd type="arrow" w="lg" len="lg"/>
          </a:ln>
          <a:effectLst/>
        </p:spPr>
        <p:txBody>
          <a:bodyPr/>
          <a:lstStyle/>
          <a:p>
            <a:endParaRPr lang="en-CA"/>
          </a:p>
        </p:txBody>
      </p:sp>
      <p:sp>
        <p:nvSpPr>
          <p:cNvPr id="906260" name="Text Box 20"/>
          <p:cNvSpPr txBox="1">
            <a:spLocks noChangeArrowheads="1"/>
          </p:cNvSpPr>
          <p:nvPr/>
        </p:nvSpPr>
        <p:spPr bwMode="auto">
          <a:xfrm>
            <a:off x="2495550" y="3324225"/>
            <a:ext cx="1676400" cy="366713"/>
          </a:xfrm>
          <a:prstGeom prst="rect">
            <a:avLst/>
          </a:prstGeom>
          <a:noFill/>
          <a:ln w="9525">
            <a:noFill/>
            <a:miter lim="800000"/>
            <a:headEnd/>
            <a:tailEnd/>
          </a:ln>
          <a:effectLst/>
        </p:spPr>
        <p:txBody>
          <a:bodyPr>
            <a:spAutoFit/>
          </a:bodyPr>
          <a:lstStyle/>
          <a:p>
            <a:pPr algn="ctr">
              <a:lnSpc>
                <a:spcPct val="90000"/>
              </a:lnSpc>
              <a:spcBef>
                <a:spcPct val="0"/>
              </a:spcBef>
            </a:pPr>
            <a:r>
              <a:rPr lang="en-US" b="1">
                <a:solidFill>
                  <a:schemeClr val="bg1"/>
                </a:solidFill>
                <a:latin typeface="Arial" charset="0"/>
              </a:rPr>
              <a:t>Segment </a:t>
            </a:r>
            <a:r>
              <a:rPr lang="en-US" sz="2000" b="1" i="1">
                <a:solidFill>
                  <a:schemeClr val="bg1"/>
                </a:solidFill>
                <a:latin typeface="Times New Roman" pitchFamily="18" charset="0"/>
              </a:rPr>
              <a:t>k</a:t>
            </a:r>
          </a:p>
        </p:txBody>
      </p:sp>
      <p:grpSp>
        <p:nvGrpSpPr>
          <p:cNvPr id="3" name="Group 21"/>
          <p:cNvGrpSpPr>
            <a:grpSpLocks/>
          </p:cNvGrpSpPr>
          <p:nvPr/>
        </p:nvGrpSpPr>
        <p:grpSpPr bwMode="auto">
          <a:xfrm>
            <a:off x="0" y="3810000"/>
            <a:ext cx="9144000" cy="3048000"/>
            <a:chOff x="0" y="2400"/>
            <a:chExt cx="5760" cy="1920"/>
          </a:xfrm>
        </p:grpSpPr>
        <p:sp>
          <p:nvSpPr>
            <p:cNvPr id="906262" name="Rectangle 22"/>
            <p:cNvSpPr>
              <a:spLocks noChangeArrowheads="1"/>
            </p:cNvSpPr>
            <p:nvPr/>
          </p:nvSpPr>
          <p:spPr bwMode="auto">
            <a:xfrm>
              <a:off x="0" y="2400"/>
              <a:ext cx="5760" cy="1920"/>
            </a:xfrm>
            <a:prstGeom prst="rect">
              <a:avLst/>
            </a:prstGeom>
            <a:solidFill>
              <a:schemeClr val="bg1"/>
            </a:solidFill>
            <a:ln w="9525">
              <a:solidFill>
                <a:schemeClr val="bg1"/>
              </a:solidFill>
              <a:miter lim="800000"/>
              <a:headEnd/>
              <a:tailEnd/>
            </a:ln>
            <a:effectLst/>
          </p:spPr>
          <p:txBody>
            <a:bodyPr wrap="none" anchor="ctr"/>
            <a:lstStyle/>
            <a:p>
              <a:endParaRPr lang="en-CA"/>
            </a:p>
          </p:txBody>
        </p:sp>
        <p:grpSp>
          <p:nvGrpSpPr>
            <p:cNvPr id="4" name="Group 23"/>
            <p:cNvGrpSpPr>
              <a:grpSpLocks/>
            </p:cNvGrpSpPr>
            <p:nvPr/>
          </p:nvGrpSpPr>
          <p:grpSpPr bwMode="auto">
            <a:xfrm>
              <a:off x="3457" y="2448"/>
              <a:ext cx="2303" cy="1790"/>
              <a:chOff x="2593" y="2578"/>
              <a:chExt cx="2303" cy="1790"/>
            </a:xfrm>
          </p:grpSpPr>
          <p:grpSp>
            <p:nvGrpSpPr>
              <p:cNvPr id="5" name="Group 24"/>
              <p:cNvGrpSpPr>
                <a:grpSpLocks/>
              </p:cNvGrpSpPr>
              <p:nvPr/>
            </p:nvGrpSpPr>
            <p:grpSpPr bwMode="auto">
              <a:xfrm>
                <a:off x="2679" y="2578"/>
                <a:ext cx="2217" cy="1659"/>
                <a:chOff x="2679" y="2578"/>
                <a:chExt cx="2217" cy="1659"/>
              </a:xfrm>
            </p:grpSpPr>
            <p:pic>
              <p:nvPicPr>
                <p:cNvPr id="906265" name="Picture 25" descr="TPFP"/>
                <p:cNvPicPr>
                  <a:picLocks noChangeAspect="1" noChangeArrowheads="1"/>
                </p:cNvPicPr>
                <p:nvPr/>
              </p:nvPicPr>
              <p:blipFill>
                <a:blip r:embed="rId6"/>
                <a:srcRect/>
                <a:stretch>
                  <a:fillRect/>
                </a:stretch>
              </p:blipFill>
              <p:spPr bwMode="auto">
                <a:xfrm>
                  <a:off x="2679" y="2578"/>
                  <a:ext cx="2217" cy="1659"/>
                </a:xfrm>
                <a:prstGeom prst="rect">
                  <a:avLst/>
                </a:prstGeom>
                <a:noFill/>
              </p:spPr>
            </p:pic>
            <p:sp>
              <p:nvSpPr>
                <p:cNvPr id="906266" name="Line 26"/>
                <p:cNvSpPr>
                  <a:spLocks noChangeShapeType="1"/>
                </p:cNvSpPr>
                <p:nvPr/>
              </p:nvSpPr>
              <p:spPr bwMode="auto">
                <a:xfrm flipV="1">
                  <a:off x="2967" y="4051"/>
                  <a:ext cx="1824" cy="0"/>
                </a:xfrm>
                <a:prstGeom prst="line">
                  <a:avLst/>
                </a:prstGeom>
                <a:noFill/>
                <a:ln w="9525">
                  <a:solidFill>
                    <a:schemeClr val="tx1"/>
                  </a:solidFill>
                  <a:round/>
                  <a:headEnd/>
                  <a:tailEnd type="triangle" w="med" len="med"/>
                </a:ln>
                <a:effectLst/>
              </p:spPr>
              <p:txBody>
                <a:bodyPr/>
                <a:lstStyle/>
                <a:p>
                  <a:endParaRPr lang="en-CA"/>
                </a:p>
              </p:txBody>
            </p:sp>
            <p:sp>
              <p:nvSpPr>
                <p:cNvPr id="906267" name="Line 27"/>
                <p:cNvSpPr>
                  <a:spLocks noChangeShapeType="1"/>
                </p:cNvSpPr>
                <p:nvPr/>
              </p:nvSpPr>
              <p:spPr bwMode="auto">
                <a:xfrm flipV="1">
                  <a:off x="2970" y="2611"/>
                  <a:ext cx="0" cy="1440"/>
                </a:xfrm>
                <a:prstGeom prst="line">
                  <a:avLst/>
                </a:prstGeom>
                <a:noFill/>
                <a:ln w="9525">
                  <a:solidFill>
                    <a:schemeClr val="tx1"/>
                  </a:solidFill>
                  <a:round/>
                  <a:headEnd/>
                  <a:tailEnd type="triangle" w="med" len="med"/>
                </a:ln>
                <a:effectLst/>
              </p:spPr>
              <p:txBody>
                <a:bodyPr/>
                <a:lstStyle/>
                <a:p>
                  <a:endParaRPr lang="en-CA"/>
                </a:p>
              </p:txBody>
            </p:sp>
          </p:grpSp>
          <p:sp>
            <p:nvSpPr>
              <p:cNvPr id="906268" name="Text Box 28"/>
              <p:cNvSpPr txBox="1">
                <a:spLocks noChangeArrowheads="1"/>
              </p:cNvSpPr>
              <p:nvPr/>
            </p:nvSpPr>
            <p:spPr bwMode="auto">
              <a:xfrm>
                <a:off x="3254" y="4195"/>
                <a:ext cx="1210" cy="173"/>
              </a:xfrm>
              <a:prstGeom prst="rect">
                <a:avLst/>
              </a:prstGeom>
              <a:solidFill>
                <a:schemeClr val="bg1"/>
              </a:solidFill>
              <a:ln w="9525">
                <a:noFill/>
                <a:miter lim="800000"/>
                <a:headEnd/>
                <a:tailEnd/>
              </a:ln>
              <a:effectLst/>
            </p:spPr>
            <p:txBody>
              <a:bodyPr>
                <a:spAutoFit/>
              </a:bodyPr>
              <a:lstStyle/>
              <a:p>
                <a:pPr algn="ctr" defTabSz="1019175">
                  <a:spcBef>
                    <a:spcPct val="0"/>
                  </a:spcBef>
                </a:pPr>
                <a:r>
                  <a:rPr lang="en-US" sz="1200">
                    <a:latin typeface="Arial" charset="0"/>
                  </a:rPr>
                  <a:t>False positive rate (%)</a:t>
                </a:r>
              </a:p>
            </p:txBody>
          </p:sp>
          <p:sp>
            <p:nvSpPr>
              <p:cNvPr id="906269" name="Text Box 29"/>
              <p:cNvSpPr txBox="1">
                <a:spLocks noChangeArrowheads="1"/>
              </p:cNvSpPr>
              <p:nvPr/>
            </p:nvSpPr>
            <p:spPr bwMode="auto">
              <a:xfrm rot="-5400000">
                <a:off x="2075" y="3286"/>
                <a:ext cx="1210" cy="173"/>
              </a:xfrm>
              <a:prstGeom prst="rect">
                <a:avLst/>
              </a:prstGeom>
              <a:solidFill>
                <a:schemeClr val="bg1"/>
              </a:solidFill>
              <a:ln w="9525">
                <a:noFill/>
                <a:miter lim="800000"/>
                <a:headEnd/>
                <a:tailEnd/>
              </a:ln>
              <a:effectLst/>
            </p:spPr>
            <p:txBody>
              <a:bodyPr>
                <a:spAutoFit/>
              </a:bodyPr>
              <a:lstStyle/>
              <a:p>
                <a:pPr algn="ctr" defTabSz="1019175">
                  <a:spcBef>
                    <a:spcPct val="0"/>
                  </a:spcBef>
                </a:pPr>
                <a:r>
                  <a:rPr lang="en-US" sz="1200">
                    <a:latin typeface="Arial" charset="0"/>
                  </a:rPr>
                  <a:t>True positives (%) </a:t>
                </a:r>
                <a:r>
                  <a:rPr lang="en-US" sz="800" b="1">
                    <a:latin typeface="Arial" charset="0"/>
                  </a:rPr>
                  <a:t>REFSEQ</a:t>
                </a:r>
              </a:p>
            </p:txBody>
          </p:sp>
          <p:sp>
            <p:nvSpPr>
              <p:cNvPr id="906270" name="Text Box 30"/>
              <p:cNvSpPr txBox="1">
                <a:spLocks noChangeArrowheads="1"/>
              </p:cNvSpPr>
              <p:nvPr/>
            </p:nvSpPr>
            <p:spPr bwMode="auto">
              <a:xfrm>
                <a:off x="2874"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0</a:t>
                </a:r>
              </a:p>
            </p:txBody>
          </p:sp>
          <p:sp>
            <p:nvSpPr>
              <p:cNvPr id="906271" name="Text Box 31"/>
              <p:cNvSpPr txBox="1">
                <a:spLocks noChangeArrowheads="1"/>
              </p:cNvSpPr>
              <p:nvPr/>
            </p:nvSpPr>
            <p:spPr bwMode="auto">
              <a:xfrm>
                <a:off x="3216"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1</a:t>
                </a:r>
              </a:p>
            </p:txBody>
          </p:sp>
          <p:sp>
            <p:nvSpPr>
              <p:cNvPr id="906272" name="Text Box 32"/>
              <p:cNvSpPr txBox="1">
                <a:spLocks noChangeArrowheads="1"/>
              </p:cNvSpPr>
              <p:nvPr/>
            </p:nvSpPr>
            <p:spPr bwMode="auto">
              <a:xfrm>
                <a:off x="3555"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a:t>
                </a:r>
              </a:p>
            </p:txBody>
          </p:sp>
          <p:sp>
            <p:nvSpPr>
              <p:cNvPr id="906273" name="Text Box 33"/>
              <p:cNvSpPr txBox="1">
                <a:spLocks noChangeArrowheads="1"/>
              </p:cNvSpPr>
              <p:nvPr/>
            </p:nvSpPr>
            <p:spPr bwMode="auto">
              <a:xfrm>
                <a:off x="3900"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3</a:t>
                </a:r>
              </a:p>
            </p:txBody>
          </p:sp>
          <p:sp>
            <p:nvSpPr>
              <p:cNvPr id="906274" name="Text Box 34"/>
              <p:cNvSpPr txBox="1">
                <a:spLocks noChangeArrowheads="1"/>
              </p:cNvSpPr>
              <p:nvPr/>
            </p:nvSpPr>
            <p:spPr bwMode="auto">
              <a:xfrm>
                <a:off x="4242"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4</a:t>
                </a:r>
              </a:p>
            </p:txBody>
          </p:sp>
          <p:sp>
            <p:nvSpPr>
              <p:cNvPr id="906275" name="Text Box 35"/>
              <p:cNvSpPr txBox="1">
                <a:spLocks noChangeArrowheads="1"/>
              </p:cNvSpPr>
              <p:nvPr/>
            </p:nvSpPr>
            <p:spPr bwMode="auto">
              <a:xfrm>
                <a:off x="4587" y="4040"/>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5</a:t>
                </a:r>
              </a:p>
            </p:txBody>
          </p:sp>
          <p:sp>
            <p:nvSpPr>
              <p:cNvPr id="906276" name="Text Box 36"/>
              <p:cNvSpPr txBox="1">
                <a:spLocks noChangeArrowheads="1"/>
              </p:cNvSpPr>
              <p:nvPr/>
            </p:nvSpPr>
            <p:spPr bwMode="auto">
              <a:xfrm>
                <a:off x="2736" y="2770"/>
                <a:ext cx="288"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40</a:t>
                </a:r>
                <a:endParaRPr lang="en-US" sz="1100" baseline="30000">
                  <a:latin typeface="Arial" charset="0"/>
                </a:endParaRPr>
              </a:p>
            </p:txBody>
          </p:sp>
          <p:sp>
            <p:nvSpPr>
              <p:cNvPr id="906277" name="Text Box 37"/>
              <p:cNvSpPr txBox="1">
                <a:spLocks noChangeArrowheads="1"/>
              </p:cNvSpPr>
              <p:nvPr/>
            </p:nvSpPr>
            <p:spPr bwMode="auto">
              <a:xfrm>
                <a:off x="2736" y="3065"/>
                <a:ext cx="288"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30</a:t>
                </a:r>
                <a:endParaRPr lang="en-US" sz="1100" baseline="30000">
                  <a:latin typeface="Arial" charset="0"/>
                </a:endParaRPr>
              </a:p>
            </p:txBody>
          </p:sp>
          <p:sp>
            <p:nvSpPr>
              <p:cNvPr id="906278" name="Text Box 38"/>
              <p:cNvSpPr txBox="1">
                <a:spLocks noChangeArrowheads="1"/>
              </p:cNvSpPr>
              <p:nvPr/>
            </p:nvSpPr>
            <p:spPr bwMode="auto">
              <a:xfrm>
                <a:off x="2736" y="3368"/>
                <a:ext cx="288"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20</a:t>
                </a:r>
                <a:endParaRPr lang="en-US" sz="1100" baseline="30000">
                  <a:latin typeface="Arial" charset="0"/>
                </a:endParaRPr>
              </a:p>
            </p:txBody>
          </p:sp>
          <p:sp>
            <p:nvSpPr>
              <p:cNvPr id="906279" name="Text Box 39"/>
              <p:cNvSpPr txBox="1">
                <a:spLocks noChangeArrowheads="1"/>
              </p:cNvSpPr>
              <p:nvPr/>
            </p:nvSpPr>
            <p:spPr bwMode="auto">
              <a:xfrm>
                <a:off x="2736" y="3668"/>
                <a:ext cx="288"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10</a:t>
                </a:r>
                <a:endParaRPr lang="en-US" sz="1100" baseline="30000">
                  <a:latin typeface="Arial" charset="0"/>
                </a:endParaRPr>
              </a:p>
            </p:txBody>
          </p:sp>
          <p:sp>
            <p:nvSpPr>
              <p:cNvPr id="906280" name="Text Box 40"/>
              <p:cNvSpPr txBox="1">
                <a:spLocks noChangeArrowheads="1"/>
              </p:cNvSpPr>
              <p:nvPr/>
            </p:nvSpPr>
            <p:spPr bwMode="auto">
              <a:xfrm>
                <a:off x="2736" y="3965"/>
                <a:ext cx="288"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0</a:t>
                </a:r>
                <a:endParaRPr lang="en-US" sz="1100" baseline="30000">
                  <a:latin typeface="Arial" charset="0"/>
                </a:endParaRPr>
              </a:p>
            </p:txBody>
          </p:sp>
        </p:grpSp>
        <p:grpSp>
          <p:nvGrpSpPr>
            <p:cNvPr id="6" name="Group 41"/>
            <p:cNvGrpSpPr>
              <a:grpSpLocks/>
            </p:cNvGrpSpPr>
            <p:nvPr/>
          </p:nvGrpSpPr>
          <p:grpSpPr bwMode="auto">
            <a:xfrm>
              <a:off x="133" y="2448"/>
              <a:ext cx="2217" cy="1659"/>
              <a:chOff x="2679" y="144"/>
              <a:chExt cx="2217" cy="1659"/>
            </a:xfrm>
          </p:grpSpPr>
          <p:pic>
            <p:nvPicPr>
              <p:cNvPr id="906282" name="Picture 42" descr="EK"/>
              <p:cNvPicPr>
                <a:picLocks noChangeAspect="1" noChangeArrowheads="1"/>
              </p:cNvPicPr>
              <p:nvPr/>
            </p:nvPicPr>
            <p:blipFill>
              <a:blip r:embed="rId7"/>
              <a:srcRect/>
              <a:stretch>
                <a:fillRect/>
              </a:stretch>
            </p:blipFill>
            <p:spPr bwMode="auto">
              <a:xfrm>
                <a:off x="2679" y="144"/>
                <a:ext cx="2217" cy="1659"/>
              </a:xfrm>
              <a:prstGeom prst="rect">
                <a:avLst/>
              </a:prstGeom>
              <a:noFill/>
              <a:ln w="9525">
                <a:noFill/>
                <a:miter lim="800000"/>
                <a:headEnd/>
                <a:tailEnd/>
              </a:ln>
            </p:spPr>
          </p:pic>
          <p:sp>
            <p:nvSpPr>
              <p:cNvPr id="906283" name="Line 43"/>
              <p:cNvSpPr>
                <a:spLocks noChangeShapeType="1"/>
              </p:cNvSpPr>
              <p:nvPr/>
            </p:nvSpPr>
            <p:spPr bwMode="auto">
              <a:xfrm flipV="1">
                <a:off x="2970" y="177"/>
                <a:ext cx="0" cy="1440"/>
              </a:xfrm>
              <a:prstGeom prst="line">
                <a:avLst/>
              </a:prstGeom>
              <a:noFill/>
              <a:ln w="9525">
                <a:solidFill>
                  <a:schemeClr val="tx1"/>
                </a:solidFill>
                <a:round/>
                <a:headEnd/>
                <a:tailEnd type="triangle" w="med" len="med"/>
              </a:ln>
              <a:effectLst/>
            </p:spPr>
            <p:txBody>
              <a:bodyPr/>
              <a:lstStyle/>
              <a:p>
                <a:endParaRPr lang="en-CA"/>
              </a:p>
            </p:txBody>
          </p:sp>
          <p:sp>
            <p:nvSpPr>
              <p:cNvPr id="906284" name="Line 44"/>
              <p:cNvSpPr>
                <a:spLocks noChangeShapeType="1"/>
              </p:cNvSpPr>
              <p:nvPr/>
            </p:nvSpPr>
            <p:spPr bwMode="auto">
              <a:xfrm flipV="1">
                <a:off x="2970" y="1620"/>
                <a:ext cx="1824" cy="0"/>
              </a:xfrm>
              <a:prstGeom prst="line">
                <a:avLst/>
              </a:prstGeom>
              <a:noFill/>
              <a:ln w="9525">
                <a:solidFill>
                  <a:schemeClr val="tx1"/>
                </a:solidFill>
                <a:round/>
                <a:headEnd/>
                <a:tailEnd type="triangle" w="med" len="med"/>
              </a:ln>
              <a:effectLst/>
            </p:spPr>
            <p:txBody>
              <a:bodyPr/>
              <a:lstStyle/>
              <a:p>
                <a:endParaRPr lang="en-CA"/>
              </a:p>
            </p:txBody>
          </p:sp>
        </p:grpSp>
        <p:sp>
          <p:nvSpPr>
            <p:cNvPr id="906285" name="Text Box 45"/>
            <p:cNvSpPr txBox="1">
              <a:spLocks noChangeArrowheads="1"/>
            </p:cNvSpPr>
            <p:nvPr/>
          </p:nvSpPr>
          <p:spPr bwMode="auto">
            <a:xfrm rot="-5400000">
              <a:off x="-470" y="3156"/>
              <a:ext cx="1210" cy="173"/>
            </a:xfrm>
            <a:prstGeom prst="rect">
              <a:avLst/>
            </a:prstGeom>
            <a:noFill/>
            <a:ln w="9525">
              <a:noFill/>
              <a:miter lim="800000"/>
              <a:headEnd/>
              <a:tailEnd/>
            </a:ln>
            <a:effectLst/>
          </p:spPr>
          <p:txBody>
            <a:bodyPr>
              <a:spAutoFit/>
            </a:bodyPr>
            <a:lstStyle/>
            <a:p>
              <a:pPr algn="ctr" defTabSz="1019175">
                <a:spcBef>
                  <a:spcPct val="0"/>
                </a:spcBef>
              </a:pPr>
              <a:r>
                <a:rPr lang="en-US" sz="1200">
                  <a:latin typeface="Arial" charset="0"/>
                </a:rPr>
                <a:t>Gene reconstruction error</a:t>
              </a:r>
            </a:p>
          </p:txBody>
        </p:sp>
        <p:sp>
          <p:nvSpPr>
            <p:cNvPr id="906286" name="Text Box 46"/>
            <p:cNvSpPr txBox="1">
              <a:spLocks noChangeArrowheads="1"/>
            </p:cNvSpPr>
            <p:nvPr/>
          </p:nvSpPr>
          <p:spPr bwMode="auto">
            <a:xfrm>
              <a:off x="718" y="4065"/>
              <a:ext cx="1586" cy="173"/>
            </a:xfrm>
            <a:prstGeom prst="rect">
              <a:avLst/>
            </a:prstGeom>
            <a:noFill/>
            <a:ln w="9525">
              <a:noFill/>
              <a:miter lim="800000"/>
              <a:headEnd/>
              <a:tailEnd/>
            </a:ln>
            <a:effectLst/>
          </p:spPr>
          <p:txBody>
            <a:bodyPr>
              <a:spAutoFit/>
            </a:bodyPr>
            <a:lstStyle/>
            <a:p>
              <a:pPr algn="ctr" defTabSz="1019175">
                <a:spcBef>
                  <a:spcPct val="0"/>
                </a:spcBef>
              </a:pPr>
              <a:r>
                <a:rPr lang="en-US" sz="1200">
                  <a:latin typeface="Arial" charset="0"/>
                </a:rPr>
                <a:t>Number of clusters (“genes”)</a:t>
              </a:r>
            </a:p>
          </p:txBody>
        </p:sp>
        <p:sp>
          <p:nvSpPr>
            <p:cNvPr id="906287" name="Text Box 47"/>
            <p:cNvSpPr txBox="1">
              <a:spLocks noChangeArrowheads="1"/>
            </p:cNvSpPr>
            <p:nvPr/>
          </p:nvSpPr>
          <p:spPr bwMode="auto">
            <a:xfrm>
              <a:off x="334" y="3907"/>
              <a:ext cx="19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0</a:t>
              </a:r>
            </a:p>
          </p:txBody>
        </p:sp>
        <p:sp>
          <p:nvSpPr>
            <p:cNvPr id="906288" name="Text Box 48"/>
            <p:cNvSpPr txBox="1">
              <a:spLocks noChangeArrowheads="1"/>
            </p:cNvSpPr>
            <p:nvPr/>
          </p:nvSpPr>
          <p:spPr bwMode="auto">
            <a:xfrm>
              <a:off x="592" y="3907"/>
              <a:ext cx="43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2000</a:t>
              </a:r>
            </a:p>
          </p:txBody>
        </p:sp>
        <p:sp>
          <p:nvSpPr>
            <p:cNvPr id="906289" name="Text Box 49"/>
            <p:cNvSpPr txBox="1">
              <a:spLocks noChangeArrowheads="1"/>
            </p:cNvSpPr>
            <p:nvPr/>
          </p:nvSpPr>
          <p:spPr bwMode="auto">
            <a:xfrm>
              <a:off x="970" y="3907"/>
              <a:ext cx="43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4000</a:t>
              </a:r>
            </a:p>
          </p:txBody>
        </p:sp>
        <p:sp>
          <p:nvSpPr>
            <p:cNvPr id="906290" name="Text Box 50"/>
            <p:cNvSpPr txBox="1">
              <a:spLocks noChangeArrowheads="1"/>
            </p:cNvSpPr>
            <p:nvPr/>
          </p:nvSpPr>
          <p:spPr bwMode="auto">
            <a:xfrm>
              <a:off x="1351" y="3907"/>
              <a:ext cx="43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6000</a:t>
              </a:r>
            </a:p>
          </p:txBody>
        </p:sp>
        <p:sp>
          <p:nvSpPr>
            <p:cNvPr id="906291" name="Text Box 51"/>
            <p:cNvSpPr txBox="1">
              <a:spLocks noChangeArrowheads="1"/>
            </p:cNvSpPr>
            <p:nvPr/>
          </p:nvSpPr>
          <p:spPr bwMode="auto">
            <a:xfrm>
              <a:off x="1735" y="3907"/>
              <a:ext cx="432"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8000</a:t>
              </a:r>
            </a:p>
          </p:txBody>
        </p:sp>
        <p:sp>
          <p:nvSpPr>
            <p:cNvPr id="906292" name="Text Box 52"/>
            <p:cNvSpPr txBox="1">
              <a:spLocks noChangeArrowheads="1"/>
            </p:cNvSpPr>
            <p:nvPr/>
          </p:nvSpPr>
          <p:spPr bwMode="auto">
            <a:xfrm>
              <a:off x="145" y="2484"/>
              <a:ext cx="336"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-1.8</a:t>
              </a:r>
              <a:endParaRPr lang="en-US" sz="1100" baseline="30000">
                <a:latin typeface="Arial" charset="0"/>
              </a:endParaRPr>
            </a:p>
          </p:txBody>
        </p:sp>
        <p:sp>
          <p:nvSpPr>
            <p:cNvPr id="906293" name="Text Box 53"/>
            <p:cNvSpPr txBox="1">
              <a:spLocks noChangeArrowheads="1"/>
            </p:cNvSpPr>
            <p:nvPr/>
          </p:nvSpPr>
          <p:spPr bwMode="auto">
            <a:xfrm>
              <a:off x="145" y="2820"/>
              <a:ext cx="336"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-2.0</a:t>
              </a:r>
              <a:endParaRPr lang="en-US" sz="1100" baseline="30000">
                <a:latin typeface="Arial" charset="0"/>
              </a:endParaRPr>
            </a:p>
          </p:txBody>
        </p:sp>
        <p:sp>
          <p:nvSpPr>
            <p:cNvPr id="906294" name="Text Box 54"/>
            <p:cNvSpPr txBox="1">
              <a:spLocks noChangeArrowheads="1"/>
            </p:cNvSpPr>
            <p:nvPr/>
          </p:nvSpPr>
          <p:spPr bwMode="auto">
            <a:xfrm>
              <a:off x="145" y="3160"/>
              <a:ext cx="336"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-2.2</a:t>
              </a:r>
              <a:endParaRPr lang="en-US" sz="1100" baseline="30000">
                <a:latin typeface="Arial" charset="0"/>
              </a:endParaRPr>
            </a:p>
          </p:txBody>
        </p:sp>
        <p:sp>
          <p:nvSpPr>
            <p:cNvPr id="906295" name="Text Box 55"/>
            <p:cNvSpPr txBox="1">
              <a:spLocks noChangeArrowheads="1"/>
            </p:cNvSpPr>
            <p:nvPr/>
          </p:nvSpPr>
          <p:spPr bwMode="auto">
            <a:xfrm>
              <a:off x="145" y="3496"/>
              <a:ext cx="336"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-2.4</a:t>
              </a:r>
              <a:endParaRPr lang="en-US" sz="1100" baseline="30000">
                <a:latin typeface="Arial" charset="0"/>
              </a:endParaRPr>
            </a:p>
          </p:txBody>
        </p:sp>
        <p:sp>
          <p:nvSpPr>
            <p:cNvPr id="906296" name="Text Box 56"/>
            <p:cNvSpPr txBox="1">
              <a:spLocks noChangeArrowheads="1"/>
            </p:cNvSpPr>
            <p:nvPr/>
          </p:nvSpPr>
          <p:spPr bwMode="auto">
            <a:xfrm>
              <a:off x="145" y="3835"/>
              <a:ext cx="336" cy="164"/>
            </a:xfrm>
            <a:prstGeom prst="rect">
              <a:avLst/>
            </a:prstGeom>
            <a:noFill/>
            <a:ln w="9525">
              <a:noFill/>
              <a:miter lim="800000"/>
              <a:headEnd/>
              <a:tailEnd/>
            </a:ln>
            <a:effectLst/>
          </p:spPr>
          <p:txBody>
            <a:bodyPr>
              <a:spAutoFit/>
            </a:bodyPr>
            <a:lstStyle/>
            <a:p>
              <a:pPr algn="ctr" defTabSz="1019175">
                <a:spcBef>
                  <a:spcPct val="0"/>
                </a:spcBef>
              </a:pPr>
              <a:r>
                <a:rPr lang="en-US" sz="1100">
                  <a:latin typeface="Arial" charset="0"/>
                </a:rPr>
                <a:t>-2.6</a:t>
              </a:r>
              <a:endParaRPr lang="en-US" sz="1100" baseline="30000">
                <a:latin typeface="Arial" charset="0"/>
              </a:endParaRPr>
            </a:p>
          </p:txBody>
        </p:sp>
        <p:grpSp>
          <p:nvGrpSpPr>
            <p:cNvPr id="7" name="Group 57"/>
            <p:cNvGrpSpPr>
              <a:grpSpLocks/>
            </p:cNvGrpSpPr>
            <p:nvPr/>
          </p:nvGrpSpPr>
          <p:grpSpPr bwMode="auto">
            <a:xfrm>
              <a:off x="2208" y="2496"/>
              <a:ext cx="1248" cy="624"/>
              <a:chOff x="3264" y="2064"/>
              <a:chExt cx="1248" cy="624"/>
            </a:xfrm>
          </p:grpSpPr>
          <p:sp>
            <p:nvSpPr>
              <p:cNvPr id="906298" name="Rectangle 58"/>
              <p:cNvSpPr>
                <a:spLocks noChangeArrowheads="1"/>
              </p:cNvSpPr>
              <p:nvPr/>
            </p:nvSpPr>
            <p:spPr bwMode="auto">
              <a:xfrm>
                <a:off x="3383" y="2343"/>
                <a:ext cx="144" cy="96"/>
              </a:xfrm>
              <a:prstGeom prst="rect">
                <a:avLst/>
              </a:prstGeom>
              <a:solidFill>
                <a:srgbClr val="000099"/>
              </a:solidFill>
              <a:ln w="9525">
                <a:noFill/>
                <a:miter lim="800000"/>
                <a:headEnd/>
                <a:tailEnd/>
              </a:ln>
              <a:effectLst/>
            </p:spPr>
            <p:txBody>
              <a:bodyPr wrap="none" anchor="ctr"/>
              <a:lstStyle/>
              <a:p>
                <a:endParaRPr lang="en-CA"/>
              </a:p>
            </p:txBody>
          </p:sp>
          <p:sp>
            <p:nvSpPr>
              <p:cNvPr id="906299" name="Text Box 59"/>
              <p:cNvSpPr txBox="1">
                <a:spLocks noChangeArrowheads="1"/>
              </p:cNvSpPr>
              <p:nvPr/>
            </p:nvSpPr>
            <p:spPr bwMode="auto">
              <a:xfrm>
                <a:off x="3524" y="2250"/>
                <a:ext cx="988" cy="270"/>
              </a:xfrm>
              <a:prstGeom prst="rect">
                <a:avLst/>
              </a:prstGeom>
              <a:noFill/>
              <a:ln w="9525">
                <a:noFill/>
                <a:miter lim="800000"/>
                <a:headEnd/>
                <a:tailEnd/>
              </a:ln>
              <a:effectLst/>
            </p:spPr>
            <p:txBody>
              <a:bodyPr>
                <a:spAutoFit/>
              </a:bodyPr>
              <a:lstStyle/>
              <a:p>
                <a:pPr defTabSz="1019175">
                  <a:spcBef>
                    <a:spcPct val="0"/>
                  </a:spcBef>
                </a:pPr>
                <a:r>
                  <a:rPr lang="en-US" sz="1100" i="1">
                    <a:latin typeface="Arial" charset="0"/>
                  </a:rPr>
                  <a:t>k</a:t>
                </a:r>
                <a:r>
                  <a:rPr lang="en-US" sz="1100">
                    <a:latin typeface="Arial" charset="0"/>
                  </a:rPr>
                  <a:t>-medians clustering</a:t>
                </a:r>
              </a:p>
              <a:p>
                <a:pPr defTabSz="1019175">
                  <a:spcBef>
                    <a:spcPct val="0"/>
                  </a:spcBef>
                </a:pPr>
                <a:r>
                  <a:rPr lang="en-US" sz="1100">
                    <a:latin typeface="Arial" charset="0"/>
                  </a:rPr>
                  <a:t>(10,000 runs)</a:t>
                </a:r>
              </a:p>
            </p:txBody>
          </p:sp>
          <p:sp>
            <p:nvSpPr>
              <p:cNvPr id="906300" name="Line 60"/>
              <p:cNvSpPr>
                <a:spLocks noChangeShapeType="1"/>
              </p:cNvSpPr>
              <p:nvPr/>
            </p:nvSpPr>
            <p:spPr bwMode="auto">
              <a:xfrm>
                <a:off x="3380" y="2166"/>
                <a:ext cx="144" cy="0"/>
              </a:xfrm>
              <a:prstGeom prst="line">
                <a:avLst/>
              </a:prstGeom>
              <a:noFill/>
              <a:ln w="28575">
                <a:solidFill>
                  <a:srgbClr val="CC0000"/>
                </a:solidFill>
                <a:round/>
                <a:headEnd/>
                <a:tailEnd/>
              </a:ln>
              <a:effectLst/>
            </p:spPr>
            <p:txBody>
              <a:bodyPr/>
              <a:lstStyle/>
              <a:p>
                <a:endParaRPr lang="en-CA"/>
              </a:p>
            </p:txBody>
          </p:sp>
          <p:sp>
            <p:nvSpPr>
              <p:cNvPr id="906301" name="Text Box 61"/>
              <p:cNvSpPr txBox="1">
                <a:spLocks noChangeArrowheads="1"/>
              </p:cNvSpPr>
              <p:nvPr/>
            </p:nvSpPr>
            <p:spPr bwMode="auto">
              <a:xfrm>
                <a:off x="3524" y="2076"/>
                <a:ext cx="869" cy="164"/>
              </a:xfrm>
              <a:prstGeom prst="rect">
                <a:avLst/>
              </a:prstGeom>
              <a:noFill/>
              <a:ln w="9525">
                <a:noFill/>
                <a:miter lim="800000"/>
                <a:headEnd/>
                <a:tailEnd/>
              </a:ln>
              <a:effectLst/>
            </p:spPr>
            <p:txBody>
              <a:bodyPr wrap="none">
                <a:spAutoFit/>
              </a:bodyPr>
              <a:lstStyle/>
              <a:p>
                <a:pPr defTabSz="1019175">
                  <a:spcBef>
                    <a:spcPct val="0"/>
                  </a:spcBef>
                </a:pPr>
                <a:r>
                  <a:rPr lang="en-US" sz="1100">
                    <a:latin typeface="Arial" charset="0"/>
                  </a:rPr>
                  <a:t>Affinity propagation</a:t>
                </a:r>
              </a:p>
            </p:txBody>
          </p:sp>
          <p:sp>
            <p:nvSpPr>
              <p:cNvPr id="906302" name="Line 62"/>
              <p:cNvSpPr>
                <a:spLocks noChangeShapeType="1"/>
              </p:cNvSpPr>
              <p:nvPr/>
            </p:nvSpPr>
            <p:spPr bwMode="auto">
              <a:xfrm>
                <a:off x="3380" y="2574"/>
                <a:ext cx="144" cy="0"/>
              </a:xfrm>
              <a:prstGeom prst="line">
                <a:avLst/>
              </a:prstGeom>
              <a:noFill/>
              <a:ln w="28575">
                <a:solidFill>
                  <a:schemeClr val="bg2"/>
                </a:solidFill>
                <a:round/>
                <a:headEnd/>
                <a:tailEnd/>
              </a:ln>
              <a:effectLst/>
            </p:spPr>
            <p:txBody>
              <a:bodyPr/>
              <a:lstStyle/>
              <a:p>
                <a:endParaRPr lang="en-CA"/>
              </a:p>
            </p:txBody>
          </p:sp>
          <p:sp>
            <p:nvSpPr>
              <p:cNvPr id="906303" name="Text Box 63"/>
              <p:cNvSpPr txBox="1">
                <a:spLocks noChangeArrowheads="1"/>
              </p:cNvSpPr>
              <p:nvPr/>
            </p:nvSpPr>
            <p:spPr bwMode="auto">
              <a:xfrm>
                <a:off x="3524" y="2496"/>
                <a:ext cx="826" cy="164"/>
              </a:xfrm>
              <a:prstGeom prst="rect">
                <a:avLst/>
              </a:prstGeom>
              <a:noFill/>
              <a:ln w="9525">
                <a:noFill/>
                <a:miter lim="800000"/>
                <a:headEnd/>
                <a:tailEnd/>
              </a:ln>
              <a:effectLst/>
            </p:spPr>
            <p:txBody>
              <a:bodyPr wrap="none">
                <a:spAutoFit/>
              </a:bodyPr>
              <a:lstStyle/>
              <a:p>
                <a:pPr defTabSz="1019175">
                  <a:spcBef>
                    <a:spcPct val="0"/>
                  </a:spcBef>
                </a:pPr>
                <a:r>
                  <a:rPr lang="en-US" sz="1100">
                    <a:latin typeface="Arial" charset="0"/>
                  </a:rPr>
                  <a:t>Random guessing</a:t>
                </a:r>
              </a:p>
            </p:txBody>
          </p:sp>
          <p:sp>
            <p:nvSpPr>
              <p:cNvPr id="906304" name="Rectangle 64"/>
              <p:cNvSpPr>
                <a:spLocks noChangeArrowheads="1"/>
              </p:cNvSpPr>
              <p:nvPr/>
            </p:nvSpPr>
            <p:spPr bwMode="auto">
              <a:xfrm>
                <a:off x="3264" y="2064"/>
                <a:ext cx="1200" cy="624"/>
              </a:xfrm>
              <a:prstGeom prst="rect">
                <a:avLst/>
              </a:prstGeom>
              <a:noFill/>
              <a:ln w="6350">
                <a:solidFill>
                  <a:schemeClr val="tx1"/>
                </a:solidFill>
                <a:miter lim="800000"/>
                <a:headEnd/>
                <a:tailEnd/>
              </a:ln>
              <a:effectLst/>
            </p:spPr>
            <p:txBody>
              <a:bodyPr wrap="none" anchor="ctr"/>
              <a:lstStyle/>
              <a:p>
                <a:endParaRPr lang="en-CA"/>
              </a:p>
            </p:txBody>
          </p:sp>
        </p:grpSp>
      </p:grpSp>
      <p:sp>
        <p:nvSpPr>
          <p:cNvPr id="906305" name="Rectangle 65"/>
          <p:cNvSpPr>
            <a:spLocks noGrp="1" noChangeArrowheads="1"/>
          </p:cNvSpPr>
          <p:nvPr>
            <p:ph type="title"/>
          </p:nvPr>
        </p:nvSpPr>
        <p:spPr>
          <a:xfrm>
            <a:off x="0" y="152400"/>
            <a:ext cx="9144000" cy="800100"/>
          </a:xfrm>
          <a:noFill/>
          <a:ln/>
        </p:spPr>
        <p:txBody>
          <a:bodyPr>
            <a:normAutofit fontScale="90000"/>
          </a:bodyPr>
          <a:lstStyle/>
          <a:p>
            <a:r>
              <a:rPr lang="en-US" sz="2800" dirty="0">
                <a:solidFill>
                  <a:schemeClr val="bg1"/>
                </a:solidFill>
                <a:latin typeface="Arial" charset="0"/>
              </a:rPr>
              <a:t>Detecting transcripts (genes) using microarray data</a:t>
            </a:r>
            <a:r>
              <a:rPr lang="en-US" sz="2400" dirty="0">
                <a:solidFill>
                  <a:schemeClr val="bg1"/>
                </a:solidFill>
                <a:latin typeface="Arial" charset="0"/>
              </a:rPr>
              <a:t/>
            </a:r>
            <a:br>
              <a:rPr lang="en-US" sz="2400" dirty="0">
                <a:solidFill>
                  <a:schemeClr val="bg1"/>
                </a:solidFill>
                <a:latin typeface="Arial" charset="0"/>
              </a:rPr>
            </a:br>
            <a:r>
              <a:rPr lang="en-US" sz="2400" dirty="0">
                <a:solidFill>
                  <a:schemeClr val="bg1"/>
                </a:solidFill>
                <a:latin typeface="Arial" charset="0"/>
              </a:rPr>
              <a:t>(Data from Frey </a:t>
            </a:r>
            <a:r>
              <a:rPr lang="en-US" sz="2400" i="1" dirty="0">
                <a:solidFill>
                  <a:schemeClr val="bg1"/>
                </a:solidFill>
                <a:latin typeface="Arial" charset="0"/>
              </a:rPr>
              <a:t>et </a:t>
            </a:r>
            <a:r>
              <a:rPr lang="en-US" sz="2400" i="1" dirty="0" smtClean="0">
                <a:solidFill>
                  <a:schemeClr val="bg1"/>
                </a:solidFill>
                <a:latin typeface="Arial" charset="0"/>
              </a:rPr>
              <a:t>al.</a:t>
            </a:r>
            <a:r>
              <a:rPr lang="en-US" sz="2400" dirty="0" smtClean="0">
                <a:solidFill>
                  <a:schemeClr val="bg1"/>
                </a:solidFill>
                <a:latin typeface="Arial" charset="0"/>
              </a:rPr>
              <a:t>, </a:t>
            </a:r>
            <a:r>
              <a:rPr lang="en-US" sz="2400" i="1" dirty="0">
                <a:solidFill>
                  <a:schemeClr val="bg1"/>
                </a:solidFill>
                <a:latin typeface="Arial" charset="0"/>
              </a:rPr>
              <a:t>Nature Genetics</a:t>
            </a:r>
            <a:r>
              <a:rPr lang="en-US" sz="2400" dirty="0">
                <a:solidFill>
                  <a:schemeClr val="bg1"/>
                </a:solidFill>
                <a:latin typeface="Arial" charset="0"/>
              </a:rPr>
              <a:t> 2005)</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a:duotone>
              <a:prstClr val="black"/>
              <a:schemeClr val="bg1">
                <a:tint val="45000"/>
                <a:satMod val="400000"/>
              </a:schemeClr>
            </a:duotone>
            <a:lum bright="-23000" contrast="43000"/>
          </a:blip>
          <a:srcRect l="41520" t="7671" r="44725" b="11644"/>
          <a:stretch>
            <a:fillRect/>
          </a:stretch>
        </p:blipFill>
        <p:spPr bwMode="auto">
          <a:xfrm>
            <a:off x="6705600" y="1612900"/>
            <a:ext cx="1009615" cy="4572000"/>
          </a:xfrm>
          <a:prstGeom prst="rect">
            <a:avLst/>
          </a:prstGeom>
          <a:noFill/>
          <a:ln w="9525">
            <a:noFill/>
            <a:miter lim="800000"/>
            <a:headEnd/>
            <a:tailEnd/>
          </a:ln>
          <a:effectLst/>
        </p:spPr>
      </p:pic>
      <p:sp>
        <p:nvSpPr>
          <p:cNvPr id="3" name="Content Placeholder 2"/>
          <p:cNvSpPr>
            <a:spLocks noGrp="1"/>
          </p:cNvSpPr>
          <p:nvPr>
            <p:ph sz="quarter" idx="1"/>
          </p:nvPr>
        </p:nvSpPr>
        <p:spPr>
          <a:xfrm>
            <a:off x="914400" y="1447800"/>
            <a:ext cx="5105400" cy="4572000"/>
          </a:xfrm>
        </p:spPr>
        <p:txBody>
          <a:bodyPr>
            <a:normAutofit/>
          </a:bodyPr>
          <a:lstStyle/>
          <a:p>
            <a:r>
              <a:rPr lang="en-CA" dirty="0" smtClean="0"/>
              <a:t>Gene-drug interactions for 1259 drugs on 5985 genes</a:t>
            </a:r>
          </a:p>
          <a:p>
            <a:pPr lvl="1"/>
            <a:r>
              <a:rPr lang="en-CA" dirty="0" smtClean="0"/>
              <a:t>Threshold to binary interaction matrix</a:t>
            </a:r>
          </a:p>
          <a:p>
            <a:r>
              <a:rPr lang="en-CA" b="1" dirty="0" smtClean="0"/>
              <a:t>GOAL</a:t>
            </a:r>
            <a:r>
              <a:rPr lang="en-CA" dirty="0" smtClean="0"/>
              <a:t>: find small query set of genes on which new drugs could be tested to predict interactions for non-query genes</a:t>
            </a:r>
          </a:p>
          <a:p>
            <a:pPr lvl="1"/>
            <a:r>
              <a:rPr lang="en-CA" dirty="0" smtClean="0"/>
              <a:t>Hold out 10% of drugs as test set</a:t>
            </a:r>
          </a:p>
          <a:p>
            <a:pPr lvl="1"/>
            <a:r>
              <a:rPr lang="en-CA" i="1" dirty="0" smtClean="0">
                <a:latin typeface="Euclid" pitchFamily="18" charset="0"/>
              </a:rPr>
              <a:t>s</a:t>
            </a:r>
            <a:r>
              <a:rPr lang="en-CA" dirty="0" smtClean="0">
                <a:latin typeface="Euclid" pitchFamily="18" charset="0"/>
              </a:rPr>
              <a:t>(</a:t>
            </a:r>
            <a:r>
              <a:rPr lang="en-CA" i="1" dirty="0" err="1" smtClean="0">
                <a:latin typeface="Euclid" pitchFamily="18" charset="0"/>
              </a:rPr>
              <a:t>i</a:t>
            </a:r>
            <a:r>
              <a:rPr lang="en-CA" dirty="0" err="1" smtClean="0">
                <a:latin typeface="Euclid" pitchFamily="18" charset="0"/>
              </a:rPr>
              <a:t>,</a:t>
            </a:r>
            <a:r>
              <a:rPr lang="en-CA" i="1" dirty="0" err="1" smtClean="0">
                <a:latin typeface="Euclid" pitchFamily="18" charset="0"/>
              </a:rPr>
              <a:t>k</a:t>
            </a:r>
            <a:r>
              <a:rPr lang="en-CA" dirty="0" smtClean="0">
                <a:latin typeface="Euclid" pitchFamily="18" charset="0"/>
              </a:rPr>
              <a:t>)</a:t>
            </a:r>
            <a:r>
              <a:rPr lang="en-CA" dirty="0" smtClean="0"/>
              <a:t> = #drugs interacting with both gene </a:t>
            </a:r>
            <a:r>
              <a:rPr lang="en-CA" i="1" dirty="0" err="1" smtClean="0"/>
              <a:t>i</a:t>
            </a:r>
            <a:r>
              <a:rPr lang="en-CA" dirty="0" smtClean="0"/>
              <a:t> and gene </a:t>
            </a:r>
            <a:r>
              <a:rPr lang="en-CA" i="1" dirty="0" smtClean="0"/>
              <a:t>j</a:t>
            </a:r>
            <a:endParaRPr lang="en-CA" dirty="0" smtClean="0"/>
          </a:p>
          <a:p>
            <a:endParaRPr lang="en-CA" dirty="0"/>
          </a:p>
        </p:txBody>
      </p:sp>
      <p:pic>
        <p:nvPicPr>
          <p:cNvPr id="31746" name="Picture 2"/>
          <p:cNvPicPr>
            <a:picLocks noChangeAspect="1" noChangeArrowheads="1"/>
          </p:cNvPicPr>
          <p:nvPr/>
        </p:nvPicPr>
        <p:blipFill>
          <a:blip r:embed="rId4"/>
          <a:srcRect l="41589" t="7606" r="44682" b="11368"/>
          <a:stretch>
            <a:fillRect/>
          </a:stretch>
        </p:blipFill>
        <p:spPr bwMode="auto">
          <a:xfrm>
            <a:off x="6705600" y="1609344"/>
            <a:ext cx="1002531" cy="4572000"/>
          </a:xfrm>
          <a:prstGeom prst="rect">
            <a:avLst/>
          </a:prstGeom>
          <a:noFill/>
          <a:ln w="9525">
            <a:noFill/>
            <a:miter lim="800000"/>
            <a:headEnd/>
            <a:tailEnd/>
          </a:ln>
          <a:effectLst/>
        </p:spPr>
      </p:pic>
      <p:grpSp>
        <p:nvGrpSpPr>
          <p:cNvPr id="4" name="Group 27"/>
          <p:cNvGrpSpPr/>
          <p:nvPr/>
        </p:nvGrpSpPr>
        <p:grpSpPr>
          <a:xfrm>
            <a:off x="1219200" y="7162800"/>
            <a:ext cx="1920874" cy="100584"/>
            <a:chOff x="2051050" y="6426991"/>
            <a:chExt cx="1920874" cy="100584"/>
          </a:xfrm>
        </p:grpSpPr>
        <p:cxnSp>
          <p:nvCxnSpPr>
            <p:cNvPr id="13" name="Straight Arrow Connector 12"/>
            <p:cNvCxnSpPr/>
            <p:nvPr/>
          </p:nvCxnSpPr>
          <p:spPr>
            <a:xfrm>
              <a:off x="2057400" y="6477000"/>
              <a:ext cx="1905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001552" y="6476489"/>
              <a:ext cx="10058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920838" y="6476489"/>
              <a:ext cx="10058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748" name="Picture 4"/>
          <p:cNvPicPr>
            <a:picLocks noChangeAspect="1" noChangeArrowheads="1"/>
          </p:cNvPicPr>
          <p:nvPr/>
        </p:nvPicPr>
        <p:blipFill>
          <a:blip r:embed="rId5"/>
          <a:srcRect/>
          <a:stretch>
            <a:fillRect/>
          </a:stretch>
        </p:blipFill>
        <p:spPr bwMode="auto">
          <a:xfrm>
            <a:off x="9372600" y="-3733800"/>
            <a:ext cx="5334000" cy="4000500"/>
          </a:xfrm>
          <a:prstGeom prst="rect">
            <a:avLst/>
          </a:prstGeom>
          <a:noFill/>
          <a:ln w="9525">
            <a:noFill/>
            <a:miter lim="800000"/>
            <a:headEnd/>
            <a:tailEnd/>
          </a:ln>
          <a:effectLst/>
        </p:spPr>
      </p:pic>
      <p:pic>
        <p:nvPicPr>
          <p:cNvPr id="31749" name="Picture 5"/>
          <p:cNvPicPr>
            <a:picLocks noChangeAspect="1" noChangeArrowheads="1"/>
          </p:cNvPicPr>
          <p:nvPr/>
        </p:nvPicPr>
        <p:blipFill>
          <a:blip r:embed="rId6"/>
          <a:srcRect/>
          <a:stretch>
            <a:fillRect/>
          </a:stretch>
        </p:blipFill>
        <p:spPr bwMode="auto">
          <a:xfrm>
            <a:off x="10134600" y="-228600"/>
            <a:ext cx="5334000" cy="4000500"/>
          </a:xfrm>
          <a:prstGeom prst="rect">
            <a:avLst/>
          </a:prstGeom>
          <a:noFill/>
          <a:ln w="9525">
            <a:noFill/>
            <a:miter lim="800000"/>
            <a:headEnd/>
            <a:tailEnd/>
          </a:ln>
          <a:effectLst/>
        </p:spPr>
      </p:pic>
      <p:grpSp>
        <p:nvGrpSpPr>
          <p:cNvPr id="56" name="Group 55"/>
          <p:cNvGrpSpPr/>
          <p:nvPr/>
        </p:nvGrpSpPr>
        <p:grpSpPr>
          <a:xfrm>
            <a:off x="6266676" y="1189851"/>
            <a:ext cx="1427937" cy="4995049"/>
            <a:chOff x="6266676" y="1189851"/>
            <a:chExt cx="1427937" cy="4995049"/>
          </a:xfrm>
        </p:grpSpPr>
        <p:sp>
          <p:nvSpPr>
            <p:cNvPr id="6" name="TextBox 5"/>
            <p:cNvSpPr txBox="1"/>
            <p:nvPr/>
          </p:nvSpPr>
          <p:spPr>
            <a:xfrm>
              <a:off x="6934200" y="1189851"/>
              <a:ext cx="571500" cy="276999"/>
            </a:xfrm>
            <a:prstGeom prst="rect">
              <a:avLst/>
            </a:prstGeom>
            <a:solidFill>
              <a:schemeClr val="bg1"/>
            </a:solidFill>
            <a:ln>
              <a:noFill/>
            </a:ln>
          </p:spPr>
          <p:txBody>
            <a:bodyPr wrap="square" lIns="0" tIns="0" rIns="0" bIns="0" rtlCol="0" anchor="ctr" anchorCtr="0">
              <a:spAutoFit/>
            </a:bodyPr>
            <a:lstStyle/>
            <a:p>
              <a:pPr algn="ctr"/>
              <a:r>
                <a:rPr lang="en-CA" dirty="0" smtClean="0"/>
                <a:t>drugs</a:t>
              </a:r>
              <a:endParaRPr lang="en-CA" dirty="0"/>
            </a:p>
          </p:txBody>
        </p:sp>
        <p:sp>
          <p:nvSpPr>
            <p:cNvPr id="7" name="TextBox 6"/>
            <p:cNvSpPr txBox="1"/>
            <p:nvPr/>
          </p:nvSpPr>
          <p:spPr>
            <a:xfrm>
              <a:off x="6266676" y="3333750"/>
              <a:ext cx="276999" cy="1143000"/>
            </a:xfrm>
            <a:prstGeom prst="rect">
              <a:avLst/>
            </a:prstGeom>
            <a:solidFill>
              <a:schemeClr val="bg1"/>
            </a:solidFill>
          </p:spPr>
          <p:txBody>
            <a:bodyPr vert="vert270" wrap="square" lIns="0" tIns="0" rIns="0" bIns="0" rtlCol="0" anchor="ctr" anchorCtr="1">
              <a:spAutoFit/>
            </a:bodyPr>
            <a:lstStyle/>
            <a:p>
              <a:pPr algn="ctr"/>
              <a:r>
                <a:rPr lang="en-CA" dirty="0" smtClean="0"/>
                <a:t>yeast genes</a:t>
              </a:r>
              <a:endParaRPr lang="en-CA" dirty="0"/>
            </a:p>
          </p:txBody>
        </p:sp>
        <p:sp>
          <p:nvSpPr>
            <p:cNvPr id="26" name="Left Brace 25"/>
            <p:cNvSpPr/>
            <p:nvPr/>
          </p:nvSpPr>
          <p:spPr>
            <a:xfrm>
              <a:off x="6531682" y="1612900"/>
              <a:ext cx="152400" cy="4572000"/>
            </a:xfrm>
            <a:prstGeom prst="leftBrace">
              <a:avLst>
                <a:gd name="adj1" fmla="val 5677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Left Brace 26"/>
            <p:cNvSpPr/>
            <p:nvPr/>
          </p:nvSpPr>
          <p:spPr>
            <a:xfrm rot="5400000">
              <a:off x="7130257" y="1016793"/>
              <a:ext cx="152400" cy="976313"/>
            </a:xfrm>
            <a:prstGeom prst="leftBrace">
              <a:avLst>
                <a:gd name="adj1" fmla="val 5677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7" name="Group 56"/>
          <p:cNvGrpSpPr/>
          <p:nvPr/>
        </p:nvGrpSpPr>
        <p:grpSpPr>
          <a:xfrm>
            <a:off x="7543800" y="1154668"/>
            <a:ext cx="1371600" cy="426482"/>
            <a:chOff x="7543800" y="1154668"/>
            <a:chExt cx="1371600" cy="426482"/>
          </a:xfrm>
        </p:grpSpPr>
        <p:sp>
          <p:nvSpPr>
            <p:cNvPr id="8" name="TextBox 7"/>
            <p:cNvSpPr txBox="1"/>
            <p:nvPr/>
          </p:nvSpPr>
          <p:spPr>
            <a:xfrm>
              <a:off x="7543800" y="1154668"/>
              <a:ext cx="1371600" cy="369332"/>
            </a:xfrm>
            <a:prstGeom prst="rect">
              <a:avLst/>
            </a:prstGeom>
            <a:noFill/>
          </p:spPr>
          <p:txBody>
            <a:bodyPr wrap="square" rtlCol="0">
              <a:spAutoFit/>
            </a:bodyPr>
            <a:lstStyle/>
            <a:p>
              <a:pPr algn="ctr"/>
              <a:r>
                <a:rPr lang="en-CA" dirty="0" smtClean="0"/>
                <a:t>new drugs</a:t>
              </a:r>
              <a:endParaRPr lang="en-CA" dirty="0"/>
            </a:p>
          </p:txBody>
        </p:sp>
        <p:sp>
          <p:nvSpPr>
            <p:cNvPr id="28" name="Left Brace 27"/>
            <p:cNvSpPr/>
            <p:nvPr/>
          </p:nvSpPr>
          <p:spPr>
            <a:xfrm rot="5400000">
              <a:off x="7889081" y="1240631"/>
              <a:ext cx="152400" cy="528638"/>
            </a:xfrm>
            <a:prstGeom prst="leftBrace">
              <a:avLst>
                <a:gd name="adj1" fmla="val 5677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5" name="Group 54"/>
          <p:cNvGrpSpPr/>
          <p:nvPr/>
        </p:nvGrpSpPr>
        <p:grpSpPr>
          <a:xfrm>
            <a:off x="5930900" y="6194110"/>
            <a:ext cx="2874958" cy="653351"/>
            <a:chOff x="5930900" y="6194110"/>
            <a:chExt cx="2874958" cy="653351"/>
          </a:xfrm>
        </p:grpSpPr>
        <p:cxnSp>
          <p:nvCxnSpPr>
            <p:cNvPr id="34" name="Straight Arrow Connector 33"/>
            <p:cNvCxnSpPr/>
            <p:nvPr/>
          </p:nvCxnSpPr>
          <p:spPr>
            <a:xfrm rot="5400000" flipH="1" flipV="1">
              <a:off x="7492050" y="6284756"/>
              <a:ext cx="182880" cy="1588"/>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58058" y="6262686"/>
              <a:ext cx="1447800" cy="584775"/>
            </a:xfrm>
            <a:prstGeom prst="rect">
              <a:avLst/>
            </a:prstGeom>
            <a:noFill/>
          </p:spPr>
          <p:txBody>
            <a:bodyPr wrap="square" rtlCol="0">
              <a:spAutoFit/>
            </a:bodyPr>
            <a:lstStyle/>
            <a:p>
              <a:r>
                <a:rPr lang="en-CA" dirty="0" smtClean="0">
                  <a:solidFill>
                    <a:schemeClr val="accent3">
                      <a:lumMod val="50000"/>
                    </a:schemeClr>
                  </a:solidFill>
                </a:rPr>
                <a:t>drugs</a:t>
              </a:r>
              <a:br>
                <a:rPr lang="en-CA" dirty="0" smtClean="0">
                  <a:solidFill>
                    <a:schemeClr val="accent3">
                      <a:lumMod val="50000"/>
                    </a:schemeClr>
                  </a:solidFill>
                </a:rPr>
              </a:br>
              <a:r>
                <a:rPr lang="en-CA" sz="1400" dirty="0" smtClean="0">
                  <a:solidFill>
                    <a:schemeClr val="accent3">
                      <a:lumMod val="50000"/>
                    </a:schemeClr>
                  </a:solidFill>
                </a:rPr>
                <a:t>(test set)</a:t>
              </a:r>
              <a:endParaRPr lang="en-CA" sz="1400" dirty="0">
                <a:solidFill>
                  <a:schemeClr val="accent3">
                    <a:lumMod val="50000"/>
                  </a:schemeClr>
                </a:solidFill>
              </a:endParaRPr>
            </a:p>
          </p:txBody>
        </p:sp>
        <p:cxnSp>
          <p:nvCxnSpPr>
            <p:cNvPr id="36" name="Straight Arrow Connector 35"/>
            <p:cNvCxnSpPr/>
            <p:nvPr/>
          </p:nvCxnSpPr>
          <p:spPr>
            <a:xfrm rot="5400000" flipH="1" flipV="1">
              <a:off x="6999128" y="6284756"/>
              <a:ext cx="182880" cy="1588"/>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30900" y="6262686"/>
              <a:ext cx="1447800" cy="584775"/>
            </a:xfrm>
            <a:prstGeom prst="rect">
              <a:avLst/>
            </a:prstGeom>
            <a:noFill/>
          </p:spPr>
          <p:txBody>
            <a:bodyPr wrap="square" rtlCol="0">
              <a:spAutoFit/>
            </a:bodyPr>
            <a:lstStyle/>
            <a:p>
              <a:pPr algn="r"/>
              <a:r>
                <a:rPr lang="en-CA" dirty="0" smtClean="0">
                  <a:solidFill>
                    <a:schemeClr val="accent3">
                      <a:lumMod val="50000"/>
                    </a:schemeClr>
                  </a:solidFill>
                </a:rPr>
                <a:t>drugs</a:t>
              </a:r>
              <a:br>
                <a:rPr lang="en-CA" dirty="0" smtClean="0">
                  <a:solidFill>
                    <a:schemeClr val="accent3">
                      <a:lumMod val="50000"/>
                    </a:schemeClr>
                  </a:solidFill>
                </a:rPr>
              </a:br>
              <a:r>
                <a:rPr lang="en-CA" sz="1400" dirty="0" smtClean="0">
                  <a:solidFill>
                    <a:schemeClr val="accent3">
                      <a:lumMod val="50000"/>
                    </a:schemeClr>
                  </a:solidFill>
                </a:rPr>
                <a:t>(training set)</a:t>
              </a:r>
              <a:endParaRPr lang="en-CA" sz="1400" dirty="0">
                <a:solidFill>
                  <a:schemeClr val="accent3">
                    <a:lumMod val="50000"/>
                  </a:schemeClr>
                </a:solidFill>
              </a:endParaRPr>
            </a:p>
          </p:txBody>
        </p:sp>
      </p:grpSp>
      <p:grpSp>
        <p:nvGrpSpPr>
          <p:cNvPr id="54" name="Group 53"/>
          <p:cNvGrpSpPr/>
          <p:nvPr/>
        </p:nvGrpSpPr>
        <p:grpSpPr>
          <a:xfrm>
            <a:off x="4838700" y="1905000"/>
            <a:ext cx="1840224" cy="4884698"/>
            <a:chOff x="4838700" y="1905000"/>
            <a:chExt cx="1840224" cy="4884698"/>
          </a:xfrm>
        </p:grpSpPr>
        <p:sp>
          <p:nvSpPr>
            <p:cNvPr id="39" name="TextBox 38"/>
            <p:cNvSpPr txBox="1"/>
            <p:nvPr/>
          </p:nvSpPr>
          <p:spPr>
            <a:xfrm>
              <a:off x="4838700" y="6235700"/>
              <a:ext cx="1371600" cy="553998"/>
            </a:xfrm>
            <a:prstGeom prst="rect">
              <a:avLst/>
            </a:prstGeom>
            <a:noFill/>
          </p:spPr>
          <p:txBody>
            <a:bodyPr vert="horz" wrap="square" lIns="0" tIns="0" rIns="0" bIns="0" rtlCol="0" anchor="ctr" anchorCtr="1">
              <a:spAutoFit/>
            </a:bodyPr>
            <a:lstStyle/>
            <a:p>
              <a:pPr algn="ctr"/>
              <a:r>
                <a:rPr lang="en-CA" dirty="0" smtClean="0">
                  <a:solidFill>
                    <a:schemeClr val="accent3">
                      <a:lumMod val="50000"/>
                    </a:schemeClr>
                  </a:solidFill>
                </a:rPr>
                <a:t>query set</a:t>
              </a:r>
            </a:p>
            <a:p>
              <a:pPr algn="ctr"/>
              <a:r>
                <a:rPr lang="en-CA" dirty="0" smtClean="0">
                  <a:solidFill>
                    <a:schemeClr val="accent3">
                      <a:lumMod val="50000"/>
                    </a:schemeClr>
                  </a:solidFill>
                </a:rPr>
                <a:t>of genes</a:t>
              </a:r>
              <a:endParaRPr lang="en-CA" dirty="0">
                <a:solidFill>
                  <a:schemeClr val="accent3">
                    <a:lumMod val="50000"/>
                  </a:schemeClr>
                </a:solidFill>
              </a:endParaRPr>
            </a:p>
          </p:txBody>
        </p:sp>
        <p:cxnSp>
          <p:nvCxnSpPr>
            <p:cNvPr id="77" name="Curved Connector 76"/>
            <p:cNvCxnSpPr/>
            <p:nvPr/>
          </p:nvCxnSpPr>
          <p:spPr>
            <a:xfrm rot="5400000" flipH="1" flipV="1">
              <a:off x="3872862" y="3670938"/>
              <a:ext cx="4572000" cy="1040124"/>
            </a:xfrm>
            <a:prstGeom prst="curvedConnector3">
              <a:avLst>
                <a:gd name="adj1" fmla="val 99629"/>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5638800" y="5791200"/>
              <a:ext cx="1040124" cy="685800"/>
            </a:xfrm>
            <a:prstGeom prst="curvedConnector3">
              <a:avLst>
                <a:gd name="adj1" fmla="val 2380"/>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rot="5400000" flipH="1" flipV="1">
              <a:off x="4215762" y="3937638"/>
              <a:ext cx="3886200" cy="1040124"/>
            </a:xfrm>
            <a:prstGeom prst="curvedConnector3">
              <a:avLst>
                <a:gd name="adj1" fmla="val 99964"/>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rot="5400000" flipH="1" flipV="1">
              <a:off x="4406262" y="4204338"/>
              <a:ext cx="3505200" cy="1040124"/>
            </a:xfrm>
            <a:prstGeom prst="curvedConnector3">
              <a:avLst>
                <a:gd name="adj1" fmla="val 99920"/>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4253862" y="4051938"/>
              <a:ext cx="3810000" cy="1040124"/>
            </a:xfrm>
            <a:prstGeom prst="curvedConnector3">
              <a:avLst>
                <a:gd name="adj1" fmla="val 100370"/>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p:nvPr/>
          </p:nvCxnSpPr>
          <p:spPr>
            <a:xfrm rot="5400000" flipH="1" flipV="1">
              <a:off x="5244462" y="5042538"/>
              <a:ext cx="1828800" cy="1040124"/>
            </a:xfrm>
            <a:prstGeom prst="curvedConnector3">
              <a:avLst>
                <a:gd name="adj1" fmla="val 100617"/>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flipH="1" flipV="1">
              <a:off x="4825362" y="4623438"/>
              <a:ext cx="2667000" cy="1040124"/>
            </a:xfrm>
            <a:prstGeom prst="curvedConnector3">
              <a:avLst>
                <a:gd name="adj1" fmla="val 99947"/>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flipH="1" flipV="1">
              <a:off x="5434962" y="5156838"/>
              <a:ext cx="1447800" cy="1040124"/>
            </a:xfrm>
            <a:prstGeom prst="curvedConnector3">
              <a:avLst>
                <a:gd name="adj1" fmla="val 99903"/>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Curved Connector 86"/>
            <p:cNvCxnSpPr/>
            <p:nvPr/>
          </p:nvCxnSpPr>
          <p:spPr>
            <a:xfrm rot="5400000" flipH="1" flipV="1">
              <a:off x="5549262" y="5347338"/>
              <a:ext cx="1219200" cy="1040124"/>
            </a:xfrm>
            <a:prstGeom prst="curvedConnector3">
              <a:avLst>
                <a:gd name="adj1" fmla="val 99074"/>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p:nvPr/>
          </p:nvCxnSpPr>
          <p:spPr>
            <a:xfrm flipV="1">
              <a:off x="5638800" y="5638800"/>
              <a:ext cx="1040124" cy="838200"/>
            </a:xfrm>
            <a:prstGeom prst="curvedConnector3">
              <a:avLst>
                <a:gd name="adj1" fmla="val 1159"/>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8458200" y="1612900"/>
            <a:ext cx="7620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CA" dirty="0" smtClean="0"/>
              <a:t>?????????</a:t>
            </a:r>
            <a:endParaRPr lang="en-CA" dirty="0"/>
          </a:p>
        </p:txBody>
      </p:sp>
      <p:grpSp>
        <p:nvGrpSpPr>
          <p:cNvPr id="71" name="Group 70"/>
          <p:cNvGrpSpPr/>
          <p:nvPr/>
        </p:nvGrpSpPr>
        <p:grpSpPr>
          <a:xfrm>
            <a:off x="7467600" y="1600200"/>
            <a:ext cx="762000" cy="4584700"/>
            <a:chOff x="7467600" y="1600200"/>
            <a:chExt cx="762000" cy="4584700"/>
          </a:xfrm>
        </p:grpSpPr>
        <p:sp>
          <p:nvSpPr>
            <p:cNvPr id="51" name="Rectangle 50"/>
            <p:cNvSpPr/>
            <p:nvPr/>
          </p:nvSpPr>
          <p:spPr>
            <a:xfrm>
              <a:off x="7467600" y="1612900"/>
              <a:ext cx="7620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CA" dirty="0" smtClean="0"/>
                <a:t>?????????</a:t>
              </a:r>
              <a:endParaRPr lang="en-CA" dirty="0"/>
            </a:p>
          </p:txBody>
        </p:sp>
        <p:grpSp>
          <p:nvGrpSpPr>
            <p:cNvPr id="58" name="Group 57"/>
            <p:cNvGrpSpPr/>
            <p:nvPr/>
          </p:nvGrpSpPr>
          <p:grpSpPr>
            <a:xfrm>
              <a:off x="7467600" y="1612900"/>
              <a:ext cx="762000" cy="4572000"/>
              <a:chOff x="7467600" y="1612900"/>
              <a:chExt cx="762000" cy="4572000"/>
            </a:xfrm>
          </p:grpSpPr>
          <p:sp>
            <p:nvSpPr>
              <p:cNvPr id="29" name="Rectangle 28"/>
              <p:cNvSpPr/>
              <p:nvPr/>
            </p:nvSpPr>
            <p:spPr>
              <a:xfrm>
                <a:off x="7467600" y="1928812"/>
                <a:ext cx="228600" cy="58578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0" name="Rectangle 39"/>
              <p:cNvSpPr/>
              <p:nvPr/>
            </p:nvSpPr>
            <p:spPr>
              <a:xfrm>
                <a:off x="7467600" y="1612900"/>
                <a:ext cx="228600" cy="2992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1" name="Rectangle 40"/>
              <p:cNvSpPr/>
              <p:nvPr/>
            </p:nvSpPr>
            <p:spPr>
              <a:xfrm flipV="1">
                <a:off x="7467600" y="2690811"/>
                <a:ext cx="228600" cy="28098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2" name="Rectangle 41"/>
              <p:cNvSpPr/>
              <p:nvPr/>
            </p:nvSpPr>
            <p:spPr>
              <a:xfrm>
                <a:off x="7467600" y="2531269"/>
                <a:ext cx="228600" cy="13573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4" name="Rectangle 43"/>
              <p:cNvSpPr/>
              <p:nvPr/>
            </p:nvSpPr>
            <p:spPr>
              <a:xfrm>
                <a:off x="7467600" y="2995613"/>
                <a:ext cx="228600" cy="79771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5" name="Rectangle 44"/>
              <p:cNvSpPr/>
              <p:nvPr/>
            </p:nvSpPr>
            <p:spPr>
              <a:xfrm>
                <a:off x="7467600" y="3807619"/>
                <a:ext cx="228600" cy="83820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6" name="Rectangle 45"/>
              <p:cNvSpPr/>
              <p:nvPr/>
            </p:nvSpPr>
            <p:spPr>
              <a:xfrm>
                <a:off x="7467600" y="4664869"/>
                <a:ext cx="228600" cy="26908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7" name="Rectangle 46"/>
              <p:cNvSpPr/>
              <p:nvPr/>
            </p:nvSpPr>
            <p:spPr>
              <a:xfrm>
                <a:off x="7467600" y="4953000"/>
                <a:ext cx="228600" cy="292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8" name="Rectangle 47"/>
              <p:cNvSpPr/>
              <p:nvPr/>
            </p:nvSpPr>
            <p:spPr>
              <a:xfrm>
                <a:off x="7467600" y="5260181"/>
                <a:ext cx="228600" cy="36433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49" name="Rectangle 48"/>
              <p:cNvSpPr/>
              <p:nvPr/>
            </p:nvSpPr>
            <p:spPr>
              <a:xfrm>
                <a:off x="7467600" y="5645944"/>
                <a:ext cx="228600" cy="13335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50" name="Rectangle 49"/>
              <p:cNvSpPr/>
              <p:nvPr/>
            </p:nvSpPr>
            <p:spPr>
              <a:xfrm>
                <a:off x="7467600" y="5798344"/>
                <a:ext cx="228600" cy="38576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53" name="Rectangle 52"/>
              <p:cNvSpPr/>
              <p:nvPr/>
            </p:nvSpPr>
            <p:spPr>
              <a:xfrm>
                <a:off x="7696200" y="1612900"/>
                <a:ext cx="533400" cy="4572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grpSp>
        <p:sp>
          <p:nvSpPr>
            <p:cNvPr id="59" name="Rectangle 58"/>
            <p:cNvSpPr/>
            <p:nvPr/>
          </p:nvSpPr>
          <p:spPr>
            <a:xfrm>
              <a:off x="7467600" y="1600200"/>
              <a:ext cx="7620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CA" dirty="0" smtClean="0"/>
                <a:t>?????????</a:t>
              </a:r>
              <a:endParaRPr lang="en-CA" dirty="0"/>
            </a:p>
          </p:txBody>
        </p:sp>
      </p:grpSp>
      <p:grpSp>
        <p:nvGrpSpPr>
          <p:cNvPr id="70" name="Group 69"/>
          <p:cNvGrpSpPr/>
          <p:nvPr/>
        </p:nvGrpSpPr>
        <p:grpSpPr>
          <a:xfrm>
            <a:off x="7467600" y="1612900"/>
            <a:ext cx="762000" cy="4572000"/>
            <a:chOff x="-8839200" y="0"/>
            <a:chExt cx="762000" cy="4572000"/>
          </a:xfrm>
        </p:grpSpPr>
        <p:sp>
          <p:nvSpPr>
            <p:cNvPr id="68" name="Rectangle 67"/>
            <p:cNvSpPr/>
            <p:nvPr/>
          </p:nvSpPr>
          <p:spPr>
            <a:xfrm>
              <a:off x="-8610600" y="0"/>
              <a:ext cx="533400" cy="4572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69" name="Rectangle 68"/>
            <p:cNvSpPr/>
            <p:nvPr/>
          </p:nvSpPr>
          <p:spPr>
            <a:xfrm>
              <a:off x="-8839200" y="0"/>
              <a:ext cx="7620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CA" dirty="0" smtClean="0"/>
                <a:t>?????????</a:t>
              </a:r>
              <a:endParaRPr lang="en-CA" dirty="0"/>
            </a:p>
          </p:txBody>
        </p:sp>
      </p:grpSp>
      <p:sp>
        <p:nvSpPr>
          <p:cNvPr id="60" name="Title 59"/>
          <p:cNvSpPr>
            <a:spLocks noGrp="1"/>
          </p:cNvSpPr>
          <p:nvPr>
            <p:ph type="title"/>
          </p:nvPr>
        </p:nvSpPr>
        <p:spPr>
          <a:xfrm>
            <a:off x="914400" y="274638"/>
            <a:ext cx="8229600" cy="1143000"/>
          </a:xfrm>
        </p:spPr>
        <p:txBody>
          <a:bodyPr>
            <a:normAutofit fontScale="90000"/>
          </a:bodyPr>
          <a:lstStyle/>
          <a:p>
            <a:pPr algn="ctr"/>
            <a:r>
              <a:rPr lang="en-CA" dirty="0" smtClean="0"/>
              <a:t>Application #2: Yeast gene-deletion strains</a:t>
            </a:r>
            <a:br>
              <a:rPr lang="en-CA" dirty="0" smtClean="0"/>
            </a:br>
            <a:r>
              <a:rPr lang="en-CA" dirty="0" smtClean="0"/>
              <a:t>(presented at </a:t>
            </a:r>
            <a:r>
              <a:rPr lang="en-CA" i="1" dirty="0" smtClean="0"/>
              <a:t>RECOMB</a:t>
            </a:r>
            <a:r>
              <a:rPr lang="en-CA" dirty="0" smtClean="0"/>
              <a:t> 2008)</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31746"/>
                                        </p:tgtEl>
                                      </p:cBhvr>
                                    </p:animEffect>
                                    <p:set>
                                      <p:cBhvr>
                                        <p:cTn id="13" dur="1" fill="hold">
                                          <p:stCondLst>
                                            <p:cond delay="499"/>
                                          </p:stCondLst>
                                        </p:cTn>
                                        <p:tgtEl>
                                          <p:spTgt spid="31746"/>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31747"/>
                                        </p:tgtEl>
                                        <p:attrNameLst>
                                          <p:attrName>style.visibility</p:attrName>
                                        </p:attrNameLst>
                                      </p:cBhvr>
                                      <p:to>
                                        <p:strVal val="visible"/>
                                      </p:to>
                                    </p:set>
                                    <p:animEffect transition="in" filter="dissolve">
                                      <p:cBhvr>
                                        <p:cTn id="16" dur="500"/>
                                        <p:tgtEl>
                                          <p:spTgt spid="31747"/>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dissolve">
                                      <p:cBhvr>
                                        <p:cTn id="24" dur="500"/>
                                        <p:tgtEl>
                                          <p:spTgt spid="57"/>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ssolve">
                                      <p:cBhvr>
                                        <p:cTn id="30" dur="500"/>
                                        <p:tgtEl>
                                          <p:spTgt spid="54"/>
                                        </p:tgtEl>
                                      </p:cBhvr>
                                    </p:animEffect>
                                  </p:childTnLst>
                                </p:cTn>
                              </p:par>
                              <p:par>
                                <p:cTn id="31" presetID="9"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dissolve">
                                      <p:cBhvr>
                                        <p:cTn id="38" dur="500"/>
                                        <p:tgtEl>
                                          <p:spTgt spid="55"/>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dissolve">
                                      <p:cBhvr>
                                        <p:cTn id="41" dur="500"/>
                                        <p:tgtEl>
                                          <p:spTgt spid="3">
                                            <p:txEl>
                                              <p:pRg st="3" end="3"/>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dissolve">
                                      <p:cBhvr>
                                        <p:cTn id="44" dur="500"/>
                                        <p:tgtEl>
                                          <p:spTgt spid="71"/>
                                        </p:tgtEl>
                                      </p:cBhvr>
                                    </p:animEffect>
                                  </p:childTnLst>
                                </p:cTn>
                              </p:par>
                              <p:par>
                                <p:cTn id="45" presetID="9" presetClass="exit" presetSubtype="0" fill="hold" nodeType="withEffect">
                                  <p:stCondLst>
                                    <p:cond delay="0"/>
                                  </p:stCondLst>
                                  <p:childTnLst>
                                    <p:animEffect transition="out" filter="dissolve">
                                      <p:cBhvr>
                                        <p:cTn id="46" dur="500"/>
                                        <p:tgtEl>
                                          <p:spTgt spid="70"/>
                                        </p:tgtEl>
                                      </p:cBhvr>
                                    </p:animEffect>
                                    <p:set>
                                      <p:cBhvr>
                                        <p:cTn id="47" dur="1" fill="hold">
                                          <p:stCondLst>
                                            <p:cond delay="499"/>
                                          </p:stCondLst>
                                        </p:cTn>
                                        <p:tgtEl>
                                          <p:spTgt spid="70"/>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5"/>
                                        </p:tgtEl>
                                      </p:cBhvr>
                                    </p:animEffect>
                                    <p:set>
                                      <p:cBhvr>
                                        <p:cTn id="50" dur="1" fill="hold">
                                          <p:stCondLst>
                                            <p:cond delay="499"/>
                                          </p:stCondLst>
                                        </p:cTn>
                                        <p:tgtEl>
                                          <p:spTgt spid="5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dissolv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CA" dirty="0"/>
          </a:p>
        </p:txBody>
      </p:sp>
      <p:pic>
        <p:nvPicPr>
          <p:cNvPr id="8" name="Picture 2"/>
          <p:cNvPicPr>
            <a:picLocks noChangeAspect="1" noChangeArrowheads="1"/>
          </p:cNvPicPr>
          <p:nvPr/>
        </p:nvPicPr>
        <p:blipFill>
          <a:blip r:embed="rId3"/>
          <a:srcRect l="6387" r="54575"/>
          <a:stretch>
            <a:fillRect/>
          </a:stretch>
        </p:blipFill>
        <p:spPr bwMode="auto">
          <a:xfrm>
            <a:off x="2133600" y="1981200"/>
            <a:ext cx="5151101" cy="4005515"/>
          </a:xfrm>
          <a:prstGeom prst="rect">
            <a:avLst/>
          </a:prstGeom>
          <a:noFill/>
          <a:ln w="9525">
            <a:noFill/>
            <a:miter lim="800000"/>
            <a:headEnd/>
            <a:tailEnd/>
          </a:ln>
        </p:spPr>
      </p:pic>
      <p:sp>
        <p:nvSpPr>
          <p:cNvPr id="10" name="TextBox 11"/>
          <p:cNvSpPr txBox="1">
            <a:spLocks noChangeArrowheads="1"/>
          </p:cNvSpPr>
          <p:nvPr/>
        </p:nvSpPr>
        <p:spPr bwMode="auto">
          <a:xfrm>
            <a:off x="3581528" y="5638800"/>
            <a:ext cx="2895472" cy="646331"/>
          </a:xfrm>
          <a:prstGeom prst="rect">
            <a:avLst/>
          </a:prstGeom>
          <a:solidFill>
            <a:schemeClr val="bg1"/>
          </a:solidFill>
          <a:ln w="9525">
            <a:noFill/>
            <a:miter lim="800000"/>
            <a:headEnd/>
            <a:tailEnd/>
          </a:ln>
        </p:spPr>
        <p:txBody>
          <a:bodyPr lIns="0" tIns="0" rIns="0" bIns="0">
            <a:spAutoFit/>
          </a:bodyPr>
          <a:lstStyle/>
          <a:p>
            <a:pPr algn="ctr"/>
            <a:r>
              <a:rPr lang="en-CA" sz="2800" b="1" i="1" dirty="0"/>
              <a:t>K</a:t>
            </a:r>
          </a:p>
          <a:p>
            <a:pPr algn="ctr"/>
            <a:r>
              <a:rPr lang="en-CA" sz="1400" dirty="0"/>
              <a:t>(number of strain representatives)</a:t>
            </a:r>
          </a:p>
        </p:txBody>
      </p:sp>
      <p:sp>
        <p:nvSpPr>
          <p:cNvPr id="12" name="TextBox 15"/>
          <p:cNvSpPr txBox="1">
            <a:spLocks noChangeArrowheads="1"/>
          </p:cNvSpPr>
          <p:nvPr/>
        </p:nvSpPr>
        <p:spPr bwMode="auto">
          <a:xfrm rot="16200000">
            <a:off x="619937" y="3555005"/>
            <a:ext cx="3673659" cy="646331"/>
          </a:xfrm>
          <a:prstGeom prst="rect">
            <a:avLst/>
          </a:prstGeom>
          <a:solidFill>
            <a:schemeClr val="bg1"/>
          </a:solidFill>
          <a:ln w="9525">
            <a:noFill/>
            <a:miter lim="800000"/>
            <a:headEnd/>
            <a:tailEnd/>
          </a:ln>
        </p:spPr>
        <p:txBody>
          <a:bodyPr wrap="square" lIns="0" tIns="0" rIns="0" bIns="0">
            <a:spAutoFit/>
          </a:bodyPr>
          <a:lstStyle/>
          <a:p>
            <a:pPr algn="ctr"/>
            <a:r>
              <a:rPr lang="en-CA" sz="2800" b="1" dirty="0" smtClean="0"/>
              <a:t>net similarity</a:t>
            </a:r>
            <a:endParaRPr lang="en-CA" sz="2800" b="1" dirty="0"/>
          </a:p>
          <a:p>
            <a:pPr algn="ctr"/>
            <a:r>
              <a:rPr lang="en-CA" sz="1400" dirty="0"/>
              <a:t>(interactions correctly predicted on training data)</a:t>
            </a:r>
          </a:p>
        </p:txBody>
      </p:sp>
      <p:grpSp>
        <p:nvGrpSpPr>
          <p:cNvPr id="20" name="Group 19"/>
          <p:cNvGrpSpPr/>
          <p:nvPr/>
        </p:nvGrpSpPr>
        <p:grpSpPr>
          <a:xfrm>
            <a:off x="5105400" y="4114800"/>
            <a:ext cx="3086100" cy="1219200"/>
            <a:chOff x="2667000" y="3810000"/>
            <a:chExt cx="3086100" cy="1219200"/>
          </a:xfrm>
        </p:grpSpPr>
        <p:grpSp>
          <p:nvGrpSpPr>
            <p:cNvPr id="4" name="Group 8"/>
            <p:cNvGrpSpPr>
              <a:grpSpLocks/>
            </p:cNvGrpSpPr>
            <p:nvPr/>
          </p:nvGrpSpPr>
          <p:grpSpPr bwMode="auto">
            <a:xfrm>
              <a:off x="2667000" y="3810000"/>
              <a:ext cx="3048000" cy="1219200"/>
              <a:chOff x="2743200" y="8686800"/>
              <a:chExt cx="2743200" cy="1219200"/>
            </a:xfrm>
          </p:grpSpPr>
          <p:pic>
            <p:nvPicPr>
              <p:cNvPr id="5" name="Picture 5"/>
              <p:cNvPicPr>
                <a:picLocks noChangeAspect="1" noChangeArrowheads="1"/>
              </p:cNvPicPr>
              <p:nvPr/>
            </p:nvPicPr>
            <p:blipFill>
              <a:blip r:embed="rId4"/>
              <a:srcRect l="69508" t="9763" r="10260" b="63335"/>
              <a:stretch>
                <a:fillRect/>
              </a:stretch>
            </p:blipFill>
            <p:spPr bwMode="auto">
              <a:xfrm>
                <a:off x="2743200" y="8763000"/>
                <a:ext cx="2667000" cy="1076325"/>
              </a:xfrm>
              <a:prstGeom prst="rect">
                <a:avLst/>
              </a:prstGeom>
              <a:noFill/>
              <a:ln w="9525">
                <a:noFill/>
                <a:miter lim="800000"/>
                <a:headEnd/>
                <a:tailEnd/>
              </a:ln>
            </p:spPr>
          </p:pic>
          <p:sp>
            <p:nvSpPr>
              <p:cNvPr id="6" name="Rounded Rectangle 5"/>
              <p:cNvSpPr/>
              <p:nvPr/>
            </p:nvSpPr>
            <p:spPr>
              <a:xfrm>
                <a:off x="2818924" y="8686800"/>
                <a:ext cx="2667476" cy="1219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13" name="Rectangle 12"/>
            <p:cNvSpPr/>
            <p:nvPr/>
          </p:nvSpPr>
          <p:spPr>
            <a:xfrm>
              <a:off x="3124200" y="3886200"/>
              <a:ext cx="2514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TextBox 17"/>
            <p:cNvSpPr txBox="1">
              <a:spLocks noChangeArrowheads="1"/>
            </p:cNvSpPr>
            <p:nvPr/>
          </p:nvSpPr>
          <p:spPr bwMode="auto">
            <a:xfrm>
              <a:off x="3086100" y="3876675"/>
              <a:ext cx="1447800" cy="169863"/>
            </a:xfrm>
            <a:prstGeom prst="rect">
              <a:avLst/>
            </a:prstGeom>
            <a:noFill/>
            <a:ln w="9525">
              <a:noFill/>
              <a:miter lim="800000"/>
              <a:headEnd/>
              <a:tailEnd/>
            </a:ln>
          </p:spPr>
          <p:txBody>
            <a:bodyPr lIns="0" tIns="0" rIns="0" bIns="0">
              <a:spAutoFit/>
            </a:bodyPr>
            <a:lstStyle/>
            <a:p>
              <a:r>
                <a:rPr lang="en-CA" sz="1100">
                  <a:latin typeface="Calibri" pitchFamily="34" charset="0"/>
                </a:rPr>
                <a:t>Affinity Propagation</a:t>
              </a:r>
            </a:p>
          </p:txBody>
        </p:sp>
        <p:sp>
          <p:nvSpPr>
            <p:cNvPr id="15" name="TextBox 18"/>
            <p:cNvSpPr txBox="1">
              <a:spLocks noChangeArrowheads="1"/>
            </p:cNvSpPr>
            <p:nvPr/>
          </p:nvSpPr>
          <p:spPr bwMode="auto">
            <a:xfrm>
              <a:off x="3086100" y="404812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 restarts)</a:t>
              </a:r>
              <a:endParaRPr lang="en-CA" sz="1100" dirty="0">
                <a:latin typeface="Calibri" pitchFamily="34" charset="0"/>
              </a:endParaRPr>
            </a:p>
          </p:txBody>
        </p:sp>
        <p:sp>
          <p:nvSpPr>
            <p:cNvPr id="16" name="TextBox 21"/>
            <p:cNvSpPr txBox="1">
              <a:spLocks noChangeArrowheads="1"/>
            </p:cNvSpPr>
            <p:nvPr/>
          </p:nvSpPr>
          <p:spPr bwMode="auto">
            <a:xfrm>
              <a:off x="3086100" y="421957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 restarts)</a:t>
              </a:r>
              <a:endParaRPr lang="en-CA" sz="1100" dirty="0">
                <a:latin typeface="Calibri" pitchFamily="34" charset="0"/>
              </a:endParaRPr>
            </a:p>
          </p:txBody>
        </p:sp>
        <p:sp>
          <p:nvSpPr>
            <p:cNvPr id="17" name="TextBox 22"/>
            <p:cNvSpPr txBox="1">
              <a:spLocks noChangeArrowheads="1"/>
            </p:cNvSpPr>
            <p:nvPr/>
          </p:nvSpPr>
          <p:spPr bwMode="auto">
            <a:xfrm>
              <a:off x="3086100" y="439102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 restarts)</a:t>
              </a:r>
              <a:endParaRPr lang="en-CA" sz="1100" dirty="0">
                <a:latin typeface="Calibri" pitchFamily="34" charset="0"/>
              </a:endParaRPr>
            </a:p>
          </p:txBody>
        </p:sp>
        <p:sp>
          <p:nvSpPr>
            <p:cNvPr id="18" name="TextBox 23"/>
            <p:cNvSpPr txBox="1">
              <a:spLocks noChangeArrowheads="1"/>
            </p:cNvSpPr>
            <p:nvPr/>
          </p:nvSpPr>
          <p:spPr bwMode="auto">
            <a:xfrm>
              <a:off x="3086100" y="4572000"/>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10,000 restarts)</a:t>
              </a:r>
              <a:endParaRPr lang="en-CA" sz="1100" dirty="0">
                <a:latin typeface="Calibri" pitchFamily="34" charset="0"/>
              </a:endParaRPr>
            </a:p>
          </p:txBody>
        </p:sp>
        <p:sp>
          <p:nvSpPr>
            <p:cNvPr id="19" name="TextBox 24"/>
            <p:cNvSpPr txBox="1">
              <a:spLocks noChangeArrowheads="1"/>
            </p:cNvSpPr>
            <p:nvPr/>
          </p:nvSpPr>
          <p:spPr bwMode="auto">
            <a:xfrm>
              <a:off x="3086100" y="4749800"/>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100,000 restarts)</a:t>
              </a:r>
              <a:endParaRPr lang="en-CA" sz="1100" dirty="0">
                <a:latin typeface="Calibri" pitchFamily="34" charset="0"/>
              </a:endParaRPr>
            </a:p>
          </p:txBody>
        </p:sp>
      </p:grpSp>
      <p:sp>
        <p:nvSpPr>
          <p:cNvPr id="22" name="Title 21"/>
          <p:cNvSpPr>
            <a:spLocks noGrp="1"/>
          </p:cNvSpPr>
          <p:nvPr>
            <p:ph type="title"/>
          </p:nvPr>
        </p:nvSpPr>
        <p:spPr>
          <a:xfrm>
            <a:off x="914400" y="274638"/>
            <a:ext cx="8229600" cy="1143000"/>
          </a:xfrm>
        </p:spPr>
        <p:txBody>
          <a:bodyPr>
            <a:normAutofit fontScale="90000"/>
          </a:bodyPr>
          <a:lstStyle/>
          <a:p>
            <a:pPr algn="ctr"/>
            <a:r>
              <a:rPr lang="en-CA" dirty="0" smtClean="0"/>
              <a:t>Application #2: Yeast gene-deletion strains</a:t>
            </a:r>
            <a:br>
              <a:rPr lang="en-CA" dirty="0" smtClean="0"/>
            </a:b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CA" dirty="0"/>
          </a:p>
        </p:txBody>
      </p:sp>
      <p:pic>
        <p:nvPicPr>
          <p:cNvPr id="8" name="Picture 2"/>
          <p:cNvPicPr>
            <a:picLocks noChangeAspect="1" noChangeArrowheads="1"/>
          </p:cNvPicPr>
          <p:nvPr/>
        </p:nvPicPr>
        <p:blipFill>
          <a:blip r:embed="rId3"/>
          <a:srcRect l="54377" t="4280" r="7832" b="8217"/>
          <a:stretch>
            <a:fillRect/>
          </a:stretch>
        </p:blipFill>
        <p:spPr bwMode="auto">
          <a:xfrm>
            <a:off x="2133600" y="1828800"/>
            <a:ext cx="4986558" cy="3504946"/>
          </a:xfrm>
          <a:prstGeom prst="rect">
            <a:avLst/>
          </a:prstGeom>
          <a:noFill/>
          <a:ln w="9525">
            <a:noFill/>
            <a:miter lim="800000"/>
            <a:headEnd/>
            <a:tailEnd/>
          </a:ln>
        </p:spPr>
      </p:pic>
      <p:sp>
        <p:nvSpPr>
          <p:cNvPr id="9" name="TextBox 10"/>
          <p:cNvSpPr txBox="1">
            <a:spLocks noChangeArrowheads="1"/>
          </p:cNvSpPr>
          <p:nvPr/>
        </p:nvSpPr>
        <p:spPr bwMode="auto">
          <a:xfrm>
            <a:off x="3200400" y="5373469"/>
            <a:ext cx="3276600" cy="800219"/>
          </a:xfrm>
          <a:prstGeom prst="rect">
            <a:avLst/>
          </a:prstGeom>
          <a:solidFill>
            <a:schemeClr val="bg1"/>
          </a:solidFill>
          <a:ln w="9525">
            <a:noFill/>
            <a:miter lim="800000"/>
            <a:headEnd/>
            <a:tailEnd/>
          </a:ln>
        </p:spPr>
        <p:txBody>
          <a:bodyPr wrap="square" lIns="0" tIns="0" rIns="0" bIns="0">
            <a:spAutoFit/>
          </a:bodyPr>
          <a:lstStyle/>
          <a:p>
            <a:pPr algn="ctr"/>
            <a:r>
              <a:rPr lang="en-CA" sz="2000" b="1" dirty="0"/>
              <a:t>specificity</a:t>
            </a:r>
          </a:p>
          <a:p>
            <a:pPr algn="ctr"/>
            <a:r>
              <a:rPr lang="en-CA" sz="1600" dirty="0"/>
              <a:t>(proportion of non-interactions correctly predicted in test data)</a:t>
            </a:r>
          </a:p>
        </p:txBody>
      </p:sp>
      <p:sp>
        <p:nvSpPr>
          <p:cNvPr id="11" name="TextBox 14"/>
          <p:cNvSpPr txBox="1">
            <a:spLocks noChangeArrowheads="1"/>
          </p:cNvSpPr>
          <p:nvPr/>
        </p:nvSpPr>
        <p:spPr bwMode="auto">
          <a:xfrm rot="16200000">
            <a:off x="171510" y="3181290"/>
            <a:ext cx="3047999" cy="800219"/>
          </a:xfrm>
          <a:prstGeom prst="rect">
            <a:avLst/>
          </a:prstGeom>
          <a:solidFill>
            <a:schemeClr val="bg1"/>
          </a:solidFill>
          <a:ln w="9525">
            <a:noFill/>
            <a:miter lim="800000"/>
            <a:headEnd/>
            <a:tailEnd/>
          </a:ln>
        </p:spPr>
        <p:txBody>
          <a:bodyPr wrap="square" lIns="0" tIns="0" rIns="0" bIns="0">
            <a:spAutoFit/>
          </a:bodyPr>
          <a:lstStyle/>
          <a:p>
            <a:pPr algn="ctr"/>
            <a:r>
              <a:rPr lang="en-CA" sz="2000" b="1" dirty="0"/>
              <a:t>sensitivity</a:t>
            </a:r>
          </a:p>
          <a:p>
            <a:pPr algn="ctr"/>
            <a:r>
              <a:rPr lang="en-CA" sz="1600" dirty="0"/>
              <a:t>(proportion of interactions correctly</a:t>
            </a:r>
            <a:br>
              <a:rPr lang="en-CA" sz="1600" dirty="0"/>
            </a:br>
            <a:r>
              <a:rPr lang="en-CA" sz="1600" dirty="0"/>
              <a:t> predicted in test data)</a:t>
            </a:r>
            <a:endParaRPr lang="en-CA" sz="1200" dirty="0"/>
          </a:p>
        </p:txBody>
      </p:sp>
      <p:grpSp>
        <p:nvGrpSpPr>
          <p:cNvPr id="20" name="Group 19"/>
          <p:cNvGrpSpPr/>
          <p:nvPr/>
        </p:nvGrpSpPr>
        <p:grpSpPr>
          <a:xfrm>
            <a:off x="5486400" y="1676400"/>
            <a:ext cx="3086100" cy="1219200"/>
            <a:chOff x="2667000" y="3810000"/>
            <a:chExt cx="3086100" cy="1219200"/>
          </a:xfrm>
        </p:grpSpPr>
        <p:grpSp>
          <p:nvGrpSpPr>
            <p:cNvPr id="21" name="Group 8"/>
            <p:cNvGrpSpPr>
              <a:grpSpLocks/>
            </p:cNvGrpSpPr>
            <p:nvPr/>
          </p:nvGrpSpPr>
          <p:grpSpPr bwMode="auto">
            <a:xfrm>
              <a:off x="2667000" y="3810000"/>
              <a:ext cx="3048000" cy="1219200"/>
              <a:chOff x="2743200" y="8686800"/>
              <a:chExt cx="2743200" cy="1219200"/>
            </a:xfrm>
          </p:grpSpPr>
          <p:pic>
            <p:nvPicPr>
              <p:cNvPr id="29" name="Picture 5"/>
              <p:cNvPicPr>
                <a:picLocks noChangeAspect="1" noChangeArrowheads="1"/>
              </p:cNvPicPr>
              <p:nvPr/>
            </p:nvPicPr>
            <p:blipFill>
              <a:blip r:embed="rId4"/>
              <a:srcRect l="69508" t="9763" r="10260" b="63335"/>
              <a:stretch>
                <a:fillRect/>
              </a:stretch>
            </p:blipFill>
            <p:spPr bwMode="auto">
              <a:xfrm>
                <a:off x="2743200" y="8763000"/>
                <a:ext cx="2667000" cy="1076325"/>
              </a:xfrm>
              <a:prstGeom prst="rect">
                <a:avLst/>
              </a:prstGeom>
              <a:noFill/>
              <a:ln w="9525">
                <a:noFill/>
                <a:miter lim="800000"/>
                <a:headEnd/>
                <a:tailEnd/>
              </a:ln>
            </p:spPr>
          </p:pic>
          <p:sp>
            <p:nvSpPr>
              <p:cNvPr id="30" name="Rounded Rectangle 29"/>
              <p:cNvSpPr/>
              <p:nvPr/>
            </p:nvSpPr>
            <p:spPr>
              <a:xfrm>
                <a:off x="2818924" y="8686800"/>
                <a:ext cx="2667476" cy="1219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22" name="Rectangle 21"/>
            <p:cNvSpPr/>
            <p:nvPr/>
          </p:nvSpPr>
          <p:spPr>
            <a:xfrm>
              <a:off x="3124200" y="3886200"/>
              <a:ext cx="2514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 name="TextBox 17"/>
            <p:cNvSpPr txBox="1">
              <a:spLocks noChangeArrowheads="1"/>
            </p:cNvSpPr>
            <p:nvPr/>
          </p:nvSpPr>
          <p:spPr bwMode="auto">
            <a:xfrm>
              <a:off x="3086100" y="3876675"/>
              <a:ext cx="1447800" cy="169863"/>
            </a:xfrm>
            <a:prstGeom prst="rect">
              <a:avLst/>
            </a:prstGeom>
            <a:noFill/>
            <a:ln w="9525">
              <a:noFill/>
              <a:miter lim="800000"/>
              <a:headEnd/>
              <a:tailEnd/>
            </a:ln>
          </p:spPr>
          <p:txBody>
            <a:bodyPr lIns="0" tIns="0" rIns="0" bIns="0">
              <a:spAutoFit/>
            </a:bodyPr>
            <a:lstStyle/>
            <a:p>
              <a:r>
                <a:rPr lang="en-CA" sz="1100">
                  <a:latin typeface="Calibri" pitchFamily="34" charset="0"/>
                </a:rPr>
                <a:t>Affinity Propagation</a:t>
              </a:r>
            </a:p>
          </p:txBody>
        </p:sp>
        <p:sp>
          <p:nvSpPr>
            <p:cNvPr id="24" name="TextBox 18"/>
            <p:cNvSpPr txBox="1">
              <a:spLocks noChangeArrowheads="1"/>
            </p:cNvSpPr>
            <p:nvPr/>
          </p:nvSpPr>
          <p:spPr bwMode="auto">
            <a:xfrm>
              <a:off x="3086100" y="404812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 restarts)</a:t>
              </a:r>
              <a:endParaRPr lang="en-CA" sz="1100" dirty="0">
                <a:latin typeface="Calibri" pitchFamily="34" charset="0"/>
              </a:endParaRPr>
            </a:p>
          </p:txBody>
        </p:sp>
        <p:sp>
          <p:nvSpPr>
            <p:cNvPr id="25" name="TextBox 21"/>
            <p:cNvSpPr txBox="1">
              <a:spLocks noChangeArrowheads="1"/>
            </p:cNvSpPr>
            <p:nvPr/>
          </p:nvSpPr>
          <p:spPr bwMode="auto">
            <a:xfrm>
              <a:off x="3086100" y="421957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 restarts)</a:t>
              </a:r>
              <a:endParaRPr lang="en-CA" sz="1100" dirty="0">
                <a:latin typeface="Calibri" pitchFamily="34" charset="0"/>
              </a:endParaRPr>
            </a:p>
          </p:txBody>
        </p:sp>
        <p:sp>
          <p:nvSpPr>
            <p:cNvPr id="26" name="TextBox 22"/>
            <p:cNvSpPr txBox="1">
              <a:spLocks noChangeArrowheads="1"/>
            </p:cNvSpPr>
            <p:nvPr/>
          </p:nvSpPr>
          <p:spPr bwMode="auto">
            <a:xfrm>
              <a:off x="3086100" y="4391025"/>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 restarts)</a:t>
              </a:r>
              <a:endParaRPr lang="en-CA" sz="1100" dirty="0">
                <a:latin typeface="Calibri" pitchFamily="34" charset="0"/>
              </a:endParaRPr>
            </a:p>
          </p:txBody>
        </p:sp>
        <p:sp>
          <p:nvSpPr>
            <p:cNvPr id="27" name="TextBox 23"/>
            <p:cNvSpPr txBox="1">
              <a:spLocks noChangeArrowheads="1"/>
            </p:cNvSpPr>
            <p:nvPr/>
          </p:nvSpPr>
          <p:spPr bwMode="auto">
            <a:xfrm>
              <a:off x="3086100" y="4572000"/>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10,000 restarts)</a:t>
              </a:r>
              <a:endParaRPr lang="en-CA" sz="1100" dirty="0">
                <a:latin typeface="Calibri" pitchFamily="34" charset="0"/>
              </a:endParaRPr>
            </a:p>
          </p:txBody>
        </p:sp>
        <p:sp>
          <p:nvSpPr>
            <p:cNvPr id="28" name="TextBox 24"/>
            <p:cNvSpPr txBox="1">
              <a:spLocks noChangeArrowheads="1"/>
            </p:cNvSpPr>
            <p:nvPr/>
          </p:nvSpPr>
          <p:spPr bwMode="auto">
            <a:xfrm>
              <a:off x="3086100" y="4749800"/>
              <a:ext cx="2667000" cy="184150"/>
            </a:xfrm>
            <a:prstGeom prst="rect">
              <a:avLst/>
            </a:prstGeom>
            <a:noFill/>
            <a:ln w="9525">
              <a:noFill/>
              <a:miter lim="800000"/>
              <a:headEnd/>
              <a:tailEnd/>
            </a:ln>
          </p:spPr>
          <p:txBody>
            <a:bodyPr lIns="0" tIns="0" rIns="0" bIns="0">
              <a:spAutoFit/>
            </a:bodyPr>
            <a:lstStyle/>
            <a:p>
              <a:r>
                <a:rPr lang="en-CA" sz="1100" i="1" dirty="0" smtClean="0">
                  <a:latin typeface="Calibri" pitchFamily="34" charset="0"/>
                </a:rPr>
                <a:t>k</a:t>
              </a:r>
              <a:r>
                <a:rPr lang="en-CA" sz="1100" dirty="0" smtClean="0">
                  <a:latin typeface="Calibri" pitchFamily="34" charset="0"/>
                </a:rPr>
                <a:t>-medians </a:t>
              </a:r>
              <a:r>
                <a:rPr lang="en-CA" sz="1100" dirty="0">
                  <a:latin typeface="Calibri" pitchFamily="34" charset="0"/>
                </a:rPr>
                <a:t>clustering</a:t>
              </a:r>
              <a:r>
                <a:rPr lang="en-CA" sz="1200" dirty="0">
                  <a:latin typeface="Calibri" pitchFamily="34" charset="0"/>
                </a:rPr>
                <a:t> </a:t>
              </a:r>
              <a:r>
                <a:rPr lang="en-CA" sz="900" dirty="0">
                  <a:latin typeface="Calibri" pitchFamily="34" charset="0"/>
                </a:rPr>
                <a:t>(best of 100,000 restarts)</a:t>
              </a:r>
              <a:endParaRPr lang="en-CA" sz="1100" dirty="0">
                <a:latin typeface="Calibri" pitchFamily="34" charset="0"/>
              </a:endParaRPr>
            </a:p>
          </p:txBody>
        </p:sp>
      </p:grpSp>
      <p:sp>
        <p:nvSpPr>
          <p:cNvPr id="18" name="Title 17"/>
          <p:cNvSpPr>
            <a:spLocks noGrp="1"/>
          </p:cNvSpPr>
          <p:nvPr>
            <p:ph type="title"/>
          </p:nvPr>
        </p:nvSpPr>
        <p:spPr>
          <a:xfrm>
            <a:off x="914400" y="274638"/>
            <a:ext cx="8229600" cy="1143000"/>
          </a:xfrm>
        </p:spPr>
        <p:txBody>
          <a:bodyPr>
            <a:normAutofit fontScale="90000"/>
          </a:bodyPr>
          <a:lstStyle/>
          <a:p>
            <a:pPr algn="ctr"/>
            <a:r>
              <a:rPr lang="en-CA" dirty="0" smtClean="0"/>
              <a:t>Application #2: Yeast gene-deletion strains</a:t>
            </a:r>
            <a:br>
              <a:rPr lang="en-CA" dirty="0" smtClean="0"/>
            </a:b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8001000" cy="5181600"/>
          </a:xfrm>
        </p:spPr>
        <p:txBody>
          <a:bodyPr>
            <a:normAutofit fontScale="92500" lnSpcReduction="10000"/>
          </a:bodyPr>
          <a:lstStyle/>
          <a:p>
            <a:r>
              <a:rPr lang="en-CA" dirty="0" smtClean="0"/>
              <a:t>Some data points are potential treatments, </a:t>
            </a:r>
            <a:r>
              <a:rPr lang="en-CA" dirty="0" smtClean="0">
                <a:latin typeface="Euclid Math One" pitchFamily="18" charset="2"/>
              </a:rPr>
              <a:t>T</a:t>
            </a:r>
            <a:endParaRPr lang="en-CA" dirty="0" smtClean="0"/>
          </a:p>
          <a:p>
            <a:pPr lvl="1"/>
            <a:r>
              <a:rPr lang="en-CA" dirty="0" smtClean="0"/>
              <a:t>Correspond to HIV strain sequences</a:t>
            </a:r>
          </a:p>
          <a:p>
            <a:endParaRPr lang="en-CA" dirty="0" smtClean="0"/>
          </a:p>
          <a:p>
            <a:pPr>
              <a:buNone/>
            </a:pPr>
            <a:endParaRPr lang="en-CA" dirty="0" smtClean="0"/>
          </a:p>
          <a:p>
            <a:r>
              <a:rPr lang="en-CA" dirty="0" smtClean="0"/>
              <a:t>Other data points are targets, </a:t>
            </a:r>
            <a:r>
              <a:rPr lang="en-CA" dirty="0" smtClean="0">
                <a:latin typeface="Euclid Math One" pitchFamily="18" charset="2"/>
              </a:rPr>
              <a:t>R</a:t>
            </a:r>
            <a:r>
              <a:rPr lang="en-CA" dirty="0" smtClean="0"/>
              <a:t>, (sequence fragments)</a:t>
            </a:r>
          </a:p>
          <a:p>
            <a:pPr lvl="1"/>
            <a:r>
              <a:rPr lang="en-CA" dirty="0" smtClean="0"/>
              <a:t>Correspond to </a:t>
            </a:r>
            <a:r>
              <a:rPr lang="en-CA" dirty="0" err="1" smtClean="0"/>
              <a:t>epitopes</a:t>
            </a:r>
            <a:r>
              <a:rPr lang="en-CA" dirty="0" smtClean="0"/>
              <a:t> that immune system responds to</a:t>
            </a:r>
          </a:p>
          <a:p>
            <a:pPr lvl="1"/>
            <a:endParaRPr lang="en-CA" dirty="0" smtClean="0"/>
          </a:p>
          <a:p>
            <a:pPr lvl="1"/>
            <a:endParaRPr lang="en-CA" dirty="0" smtClean="0"/>
          </a:p>
          <a:p>
            <a:pPr lvl="1"/>
            <a:endParaRPr lang="en-CA" dirty="0" smtClean="0"/>
          </a:p>
          <a:p>
            <a:endParaRPr lang="en-CA" dirty="0" smtClean="0"/>
          </a:p>
          <a:p>
            <a:endParaRPr lang="en-CA" dirty="0" smtClean="0"/>
          </a:p>
          <a:p>
            <a:endParaRPr lang="en-CA" dirty="0" smtClean="0"/>
          </a:p>
          <a:p>
            <a:r>
              <a:rPr lang="en-CA" dirty="0" smtClean="0"/>
              <a:t> </a:t>
            </a:r>
          </a:p>
        </p:txBody>
      </p:sp>
      <p:sp>
        <p:nvSpPr>
          <p:cNvPr id="121" name="TextBox 120"/>
          <p:cNvSpPr txBox="1"/>
          <p:nvPr/>
        </p:nvSpPr>
        <p:spPr>
          <a:xfrm>
            <a:off x="1257300" y="2823290"/>
            <a:ext cx="7315200" cy="504110"/>
          </a:xfrm>
          <a:prstGeom prst="rect">
            <a:avLst/>
          </a:prstGeom>
          <a:noFill/>
        </p:spPr>
        <p:txBody>
          <a:bodyPr vert="vert270" wrap="square" lIns="0" tIns="0" rIns="0" bIns="0" rtlCol="0" anchor="ctr" anchorCtr="1">
            <a:noAutofit/>
          </a:bodyPr>
          <a:lstStyle/>
          <a:p>
            <a:pPr algn="ctr"/>
            <a:r>
              <a:rPr lang="en-CA" dirty="0" smtClean="0">
                <a:solidFill>
                  <a:schemeClr val="accent2">
                    <a:lumMod val="75000"/>
                  </a:schemeClr>
                </a:solidFill>
                <a:latin typeface="+mj-lt"/>
              </a:rPr>
              <a:t>· · ·</a:t>
            </a:r>
            <a:endParaRPr lang="en-CA" dirty="0">
              <a:solidFill>
                <a:schemeClr val="accent2">
                  <a:lumMod val="75000"/>
                </a:schemeClr>
              </a:solidFill>
              <a:latin typeface="+mj-lt"/>
            </a:endParaRPr>
          </a:p>
        </p:txBody>
      </p:sp>
      <p:sp>
        <p:nvSpPr>
          <p:cNvPr id="2" name="Title 1"/>
          <p:cNvSpPr>
            <a:spLocks noGrp="1"/>
          </p:cNvSpPr>
          <p:nvPr>
            <p:ph type="title"/>
          </p:nvPr>
        </p:nvSpPr>
        <p:spPr/>
        <p:txBody>
          <a:bodyPr>
            <a:normAutofit fontScale="90000"/>
          </a:bodyPr>
          <a:lstStyle/>
          <a:p>
            <a:pPr algn="ctr"/>
            <a:r>
              <a:rPr lang="en-CA" dirty="0" smtClean="0"/>
              <a:t>Application #3: HIV vaccine design</a:t>
            </a:r>
            <a:br>
              <a:rPr lang="en-CA" dirty="0" smtClean="0"/>
            </a:br>
            <a:r>
              <a:rPr lang="en-CA" dirty="0" smtClean="0"/>
              <a:t>(presented at </a:t>
            </a:r>
            <a:r>
              <a:rPr lang="en-CA" i="1" dirty="0" smtClean="0"/>
              <a:t>RECOMB</a:t>
            </a:r>
            <a:r>
              <a:rPr lang="en-CA" dirty="0" smtClean="0"/>
              <a:t> 2008)</a:t>
            </a:r>
            <a:endParaRPr lang="en-CA" dirty="0"/>
          </a:p>
        </p:txBody>
      </p:sp>
      <p:sp>
        <p:nvSpPr>
          <p:cNvPr id="4" name="TextBox 3"/>
          <p:cNvSpPr txBox="1"/>
          <p:nvPr/>
        </p:nvSpPr>
        <p:spPr>
          <a:xfrm>
            <a:off x="1257297" y="1984375"/>
            <a:ext cx="7315200" cy="418384"/>
          </a:xfrm>
          <a:prstGeom prst="rect">
            <a:avLst/>
          </a:prstGeom>
          <a:noFill/>
        </p:spPr>
        <p:txBody>
          <a:bodyPr vert="vert270" wrap="square" lIns="0" tIns="0" rIns="0" bIns="0" rtlCol="0" anchor="ctr" anchorCtr="1">
            <a:noAutofit/>
          </a:bodyPr>
          <a:lstStyle/>
          <a:p>
            <a:pPr algn="ctr"/>
            <a:r>
              <a:rPr lang="en-CA" dirty="0" smtClean="0">
                <a:solidFill>
                  <a:schemeClr val="accent2">
                    <a:lumMod val="75000"/>
                  </a:schemeClr>
                </a:solidFill>
                <a:latin typeface="+mj-lt"/>
              </a:rPr>
              <a:t>· · ·</a:t>
            </a:r>
            <a:endParaRPr lang="en-CA" dirty="0">
              <a:solidFill>
                <a:schemeClr val="accent2">
                  <a:lumMod val="75000"/>
                </a:schemeClr>
              </a:solidFill>
              <a:latin typeface="+mj-lt"/>
            </a:endParaRPr>
          </a:p>
        </p:txBody>
      </p:sp>
      <p:sp>
        <p:nvSpPr>
          <p:cNvPr id="5" name="TextBox 4"/>
          <p:cNvSpPr txBox="1"/>
          <p:nvPr/>
        </p:nvSpPr>
        <p:spPr>
          <a:xfrm>
            <a:off x="1257300" y="2486224"/>
            <a:ext cx="7315200" cy="276999"/>
          </a:xfrm>
          <a:prstGeom prst="rect">
            <a:avLst/>
          </a:prstGeom>
          <a:noFill/>
        </p:spPr>
        <p:txBody>
          <a:bodyPr wrap="square" lIns="0" tIns="0" rIns="0" bIns="0" rtlCol="0" anchor="ctr" anchorCtr="1">
            <a:noAutofit/>
          </a:bodyPr>
          <a:lstStyle/>
          <a:p>
            <a:pPr algn="ctr"/>
            <a:r>
              <a:rPr lang="en-CA" dirty="0" smtClean="0">
                <a:solidFill>
                  <a:schemeClr val="accent2">
                    <a:lumMod val="75000"/>
                  </a:schemeClr>
                </a:solidFill>
                <a:latin typeface="+mj-lt"/>
              </a:rPr>
              <a:t>· · · </a:t>
            </a:r>
            <a:r>
              <a:rPr lang="en-CA" dirty="0" smtClean="0">
                <a:solidFill>
                  <a:schemeClr val="accent2">
                    <a:lumMod val="75000"/>
                  </a:schemeClr>
                </a:solidFill>
                <a:latin typeface="Lucida Console" pitchFamily="49" charset="0"/>
              </a:rPr>
              <a:t>MGARASVLSGG</a:t>
            </a:r>
            <a:r>
              <a:rPr lang="en-CA" b="1" dirty="0" smtClean="0">
                <a:solidFill>
                  <a:schemeClr val="accent2">
                    <a:lumMod val="75000"/>
                  </a:schemeClr>
                </a:solidFill>
                <a:latin typeface="Lucida Console" pitchFamily="49" charset="0"/>
              </a:rPr>
              <a:t>E</a:t>
            </a:r>
            <a:r>
              <a:rPr lang="en-CA" dirty="0" smtClean="0">
                <a:solidFill>
                  <a:schemeClr val="accent2">
                    <a:lumMod val="75000"/>
                  </a:schemeClr>
                </a:solidFill>
                <a:latin typeface="Lucida Console" pitchFamily="49" charset="0"/>
              </a:rPr>
              <a:t>LD</a:t>
            </a:r>
            <a:r>
              <a:rPr lang="en-CA" b="1" dirty="0" smtClean="0">
                <a:solidFill>
                  <a:schemeClr val="accent2">
                    <a:lumMod val="75000"/>
                  </a:schemeClr>
                </a:solidFill>
                <a:latin typeface="Lucida Console" pitchFamily="49" charset="0"/>
              </a:rPr>
              <a:t>R</a:t>
            </a:r>
            <a:r>
              <a:rPr lang="en-CA" dirty="0" smtClean="0">
                <a:solidFill>
                  <a:schemeClr val="accent2">
                    <a:lumMod val="75000"/>
                  </a:schemeClr>
                </a:solidFill>
                <a:latin typeface="Lucida Console" pitchFamily="49" charset="0"/>
              </a:rPr>
              <a:t>WEKIRLRPGGKKKY</a:t>
            </a:r>
            <a:r>
              <a:rPr lang="en-CA" b="1" dirty="0" smtClean="0">
                <a:solidFill>
                  <a:schemeClr val="accent2">
                    <a:lumMod val="75000"/>
                  </a:schemeClr>
                </a:solidFill>
                <a:latin typeface="Lucida Console" pitchFamily="49" charset="0"/>
              </a:rPr>
              <a:t>Q</a:t>
            </a:r>
            <a:r>
              <a:rPr lang="en-CA" dirty="0" smtClean="0">
                <a:solidFill>
                  <a:schemeClr val="accent2">
                    <a:lumMod val="75000"/>
                  </a:schemeClr>
                </a:solidFill>
                <a:latin typeface="Lucida Console" pitchFamily="49" charset="0"/>
              </a:rPr>
              <a:t>LKHIVWASRELERF</a:t>
            </a:r>
            <a:r>
              <a:rPr lang="en-CA" dirty="0" smtClean="0">
                <a:solidFill>
                  <a:schemeClr val="accent2">
                    <a:lumMod val="75000"/>
                  </a:schemeClr>
                </a:solidFill>
                <a:latin typeface="+mj-lt"/>
              </a:rPr>
              <a:t> · · ·</a:t>
            </a:r>
            <a:endParaRPr lang="en-CA" dirty="0">
              <a:solidFill>
                <a:schemeClr val="accent2">
                  <a:lumMod val="75000"/>
                </a:schemeClr>
              </a:solidFill>
              <a:latin typeface="+mj-lt"/>
            </a:endParaRPr>
          </a:p>
        </p:txBody>
      </p:sp>
      <p:sp>
        <p:nvSpPr>
          <p:cNvPr id="6" name="TextBox 5"/>
          <p:cNvSpPr txBox="1"/>
          <p:nvPr/>
        </p:nvSpPr>
        <p:spPr>
          <a:xfrm>
            <a:off x="1257300" y="2684047"/>
            <a:ext cx="7315200" cy="276999"/>
          </a:xfrm>
          <a:prstGeom prst="rect">
            <a:avLst/>
          </a:prstGeom>
          <a:noFill/>
        </p:spPr>
        <p:txBody>
          <a:bodyPr wrap="square" lIns="0" tIns="0" rIns="0" bIns="0" rtlCol="0" anchor="ctr" anchorCtr="1">
            <a:noAutofit/>
          </a:bodyPr>
          <a:lstStyle/>
          <a:p>
            <a:pPr algn="ctr"/>
            <a:r>
              <a:rPr lang="en-CA" dirty="0" smtClean="0">
                <a:solidFill>
                  <a:schemeClr val="accent2">
                    <a:lumMod val="75000"/>
                  </a:schemeClr>
                </a:solidFill>
                <a:latin typeface="+mj-lt"/>
              </a:rPr>
              <a:t>· · · </a:t>
            </a:r>
            <a:r>
              <a:rPr lang="en-CA" dirty="0" smtClean="0">
                <a:solidFill>
                  <a:schemeClr val="accent2">
                    <a:lumMod val="75000"/>
                  </a:schemeClr>
                </a:solidFill>
                <a:latin typeface="Lucida Console" pitchFamily="49" charset="0"/>
              </a:rPr>
              <a:t>MGARASVLSGG</a:t>
            </a:r>
            <a:r>
              <a:rPr lang="en-CA" b="1" dirty="0" smtClean="0">
                <a:solidFill>
                  <a:schemeClr val="accent2">
                    <a:lumMod val="75000"/>
                  </a:schemeClr>
                </a:solidFill>
                <a:latin typeface="Lucida Console" pitchFamily="49" charset="0"/>
              </a:rPr>
              <a:t>E</a:t>
            </a:r>
            <a:r>
              <a:rPr lang="en-CA" dirty="0" smtClean="0">
                <a:solidFill>
                  <a:schemeClr val="accent2">
                    <a:lumMod val="75000"/>
                  </a:schemeClr>
                </a:solidFill>
                <a:latin typeface="Lucida Console" pitchFamily="49" charset="0"/>
              </a:rPr>
              <a:t>LD</a:t>
            </a:r>
            <a:r>
              <a:rPr lang="en-CA" b="1" dirty="0" smtClean="0">
                <a:solidFill>
                  <a:schemeClr val="accent2">
                    <a:lumMod val="75000"/>
                  </a:schemeClr>
                </a:solidFill>
                <a:latin typeface="Lucida Console" pitchFamily="49" charset="0"/>
              </a:rPr>
              <a:t>R</a:t>
            </a:r>
            <a:r>
              <a:rPr lang="en-CA" dirty="0" smtClean="0">
                <a:solidFill>
                  <a:schemeClr val="accent2">
                    <a:lumMod val="75000"/>
                  </a:schemeClr>
                </a:solidFill>
                <a:latin typeface="Lucida Console" pitchFamily="49" charset="0"/>
              </a:rPr>
              <a:t>WEKIRLRPGGKKKY</a:t>
            </a:r>
            <a:r>
              <a:rPr lang="en-CA" b="1" dirty="0" smtClean="0">
                <a:solidFill>
                  <a:schemeClr val="accent2">
                    <a:lumMod val="75000"/>
                  </a:schemeClr>
                </a:solidFill>
                <a:latin typeface="Lucida Console" pitchFamily="49" charset="0"/>
              </a:rPr>
              <a:t>R</a:t>
            </a:r>
            <a:r>
              <a:rPr lang="en-CA" dirty="0" smtClean="0">
                <a:solidFill>
                  <a:schemeClr val="accent2">
                    <a:lumMod val="75000"/>
                  </a:schemeClr>
                </a:solidFill>
                <a:latin typeface="Lucida Console" pitchFamily="49" charset="0"/>
              </a:rPr>
              <a:t>LKHIVWASRELERF</a:t>
            </a:r>
            <a:r>
              <a:rPr lang="en-CA" dirty="0" smtClean="0">
                <a:solidFill>
                  <a:schemeClr val="accent2">
                    <a:lumMod val="75000"/>
                  </a:schemeClr>
                </a:solidFill>
              </a:rPr>
              <a:t> </a:t>
            </a:r>
            <a:r>
              <a:rPr lang="en-CA" dirty="0" smtClean="0">
                <a:solidFill>
                  <a:schemeClr val="accent2">
                    <a:lumMod val="75000"/>
                  </a:schemeClr>
                </a:solidFill>
                <a:latin typeface="+mj-lt"/>
              </a:rPr>
              <a:t>· · ·</a:t>
            </a:r>
            <a:endParaRPr lang="en-CA" dirty="0">
              <a:solidFill>
                <a:schemeClr val="accent2">
                  <a:lumMod val="75000"/>
                </a:schemeClr>
              </a:solidFill>
              <a:latin typeface="+mj-lt"/>
            </a:endParaRPr>
          </a:p>
        </p:txBody>
      </p:sp>
      <p:grpSp>
        <p:nvGrpSpPr>
          <p:cNvPr id="7" name="Group 119"/>
          <p:cNvGrpSpPr/>
          <p:nvPr/>
        </p:nvGrpSpPr>
        <p:grpSpPr>
          <a:xfrm>
            <a:off x="1143000" y="3784600"/>
            <a:ext cx="7239000" cy="2033350"/>
            <a:chOff x="1143000" y="3657600"/>
            <a:chExt cx="7239000" cy="2033350"/>
          </a:xfrm>
        </p:grpSpPr>
        <p:sp>
          <p:nvSpPr>
            <p:cNvPr id="11" name="TextBox 10"/>
            <p:cNvSpPr txBox="1"/>
            <p:nvPr/>
          </p:nvSpPr>
          <p:spPr>
            <a:xfrm>
              <a:off x="1752600" y="4471083"/>
              <a:ext cx="1371600" cy="246888"/>
            </a:xfrm>
            <a:prstGeom prst="roundRect">
              <a:avLst/>
            </a:prstGeom>
            <a:noFill/>
            <a:ln>
              <a:solidFill>
                <a:schemeClr val="bg1">
                  <a:lumMod val="65000"/>
                </a:schemeClr>
              </a:solidFill>
            </a:ln>
          </p:spPr>
          <p:txBody>
            <a:bodyPr wrap="square" rtlCol="0" anchor="ctr" anchorCtr="1">
              <a:spAutoFit/>
            </a:bodyPr>
            <a:lstStyle/>
            <a:p>
              <a:r>
                <a:rPr lang="en-CA" sz="1600" dirty="0" smtClean="0">
                  <a:latin typeface="Lucida Console" pitchFamily="49" charset="0"/>
                </a:rPr>
                <a:t>MGARASVLS</a:t>
              </a:r>
              <a:endParaRPr lang="en-CA" sz="1600" dirty="0">
                <a:latin typeface="Lucida Console" pitchFamily="49" charset="0"/>
              </a:endParaRPr>
            </a:p>
          </p:txBody>
        </p:sp>
        <p:sp>
          <p:nvSpPr>
            <p:cNvPr id="43" name="TextBox 42"/>
            <p:cNvSpPr txBox="1"/>
            <p:nvPr/>
          </p:nvSpPr>
          <p:spPr>
            <a:xfrm>
              <a:off x="1905000" y="3657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GARASVLSG</a:t>
              </a:r>
              <a:endParaRPr lang="en-CA" sz="1600" dirty="0">
                <a:solidFill>
                  <a:schemeClr val="bg2">
                    <a:lumMod val="25000"/>
                  </a:schemeClr>
                </a:solidFill>
                <a:latin typeface="Lucida Console" pitchFamily="49" charset="0"/>
              </a:endParaRPr>
            </a:p>
          </p:txBody>
        </p:sp>
        <p:sp>
          <p:nvSpPr>
            <p:cNvPr id="44" name="TextBox 43"/>
            <p:cNvSpPr txBox="1"/>
            <p:nvPr/>
          </p:nvSpPr>
          <p:spPr>
            <a:xfrm>
              <a:off x="2133600" y="3810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ARASVLSGG</a:t>
              </a:r>
              <a:endParaRPr lang="en-CA" sz="1600" dirty="0">
                <a:solidFill>
                  <a:schemeClr val="bg2">
                    <a:lumMod val="25000"/>
                  </a:schemeClr>
                </a:solidFill>
                <a:latin typeface="Lucida Console" pitchFamily="49" charset="0"/>
              </a:endParaRPr>
            </a:p>
          </p:txBody>
        </p:sp>
        <p:sp>
          <p:nvSpPr>
            <p:cNvPr id="56" name="TextBox 55"/>
            <p:cNvSpPr txBox="1"/>
            <p:nvPr/>
          </p:nvSpPr>
          <p:spPr>
            <a:xfrm>
              <a:off x="3429000" y="3886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RASVLSGGK</a:t>
              </a:r>
              <a:endParaRPr lang="en-CA" sz="1600" dirty="0">
                <a:solidFill>
                  <a:schemeClr val="bg2">
                    <a:lumMod val="25000"/>
                  </a:schemeClr>
                </a:solidFill>
                <a:latin typeface="Lucida Console" pitchFamily="49" charset="0"/>
              </a:endParaRPr>
            </a:p>
          </p:txBody>
        </p:sp>
        <p:sp>
          <p:nvSpPr>
            <p:cNvPr id="57" name="TextBox 56"/>
            <p:cNvSpPr txBox="1"/>
            <p:nvPr/>
          </p:nvSpPr>
          <p:spPr>
            <a:xfrm>
              <a:off x="3200400" y="4038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ASVLSGGKL</a:t>
              </a:r>
              <a:endParaRPr lang="en-CA" sz="1600" dirty="0">
                <a:solidFill>
                  <a:schemeClr val="bg2">
                    <a:lumMod val="25000"/>
                  </a:schemeClr>
                </a:solidFill>
                <a:latin typeface="Lucida Console" pitchFamily="49" charset="0"/>
              </a:endParaRPr>
            </a:p>
          </p:txBody>
        </p:sp>
        <p:sp>
          <p:nvSpPr>
            <p:cNvPr id="58" name="TextBox 57"/>
            <p:cNvSpPr txBox="1"/>
            <p:nvPr/>
          </p:nvSpPr>
          <p:spPr>
            <a:xfrm>
              <a:off x="2667000" y="4191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SVLSGGKLD</a:t>
              </a:r>
              <a:endParaRPr lang="en-CA" sz="1600" dirty="0">
                <a:solidFill>
                  <a:schemeClr val="bg2">
                    <a:lumMod val="25000"/>
                  </a:schemeClr>
                </a:solidFill>
                <a:latin typeface="Lucida Console" pitchFamily="49" charset="0"/>
              </a:endParaRPr>
            </a:p>
          </p:txBody>
        </p:sp>
        <p:sp>
          <p:nvSpPr>
            <p:cNvPr id="59" name="TextBox 58"/>
            <p:cNvSpPr txBox="1"/>
            <p:nvPr/>
          </p:nvSpPr>
          <p:spPr>
            <a:xfrm>
              <a:off x="3505200" y="4343399"/>
              <a:ext cx="1371600" cy="272415"/>
            </a:xfrm>
            <a:prstGeom prst="roundRect">
              <a:avLst/>
            </a:prstGeom>
            <a:noFill/>
            <a:ln>
              <a:solidFill>
                <a:schemeClr val="bg1">
                  <a:lumMod val="65000"/>
                </a:schemeClr>
              </a:solidFill>
            </a:ln>
          </p:spPr>
          <p:txBody>
            <a:bodyPr wrap="square" lIns="0" tIns="0" rIns="0" bIns="0" rtlCol="0" anchor="ctr" anchorCtr="1">
              <a:spAutoFit/>
            </a:bodyPr>
            <a:lstStyle/>
            <a:p>
              <a:r>
                <a:rPr lang="en-CA" sz="1600" dirty="0" smtClean="0">
                  <a:solidFill>
                    <a:schemeClr val="bg2">
                      <a:lumMod val="25000"/>
                    </a:schemeClr>
                  </a:solidFill>
                  <a:latin typeface="Lucida Console" pitchFamily="49" charset="0"/>
                </a:rPr>
                <a:t>VLSGGKLDK</a:t>
              </a:r>
              <a:endParaRPr lang="en-CA" sz="1600" dirty="0">
                <a:solidFill>
                  <a:schemeClr val="bg2">
                    <a:lumMod val="25000"/>
                  </a:schemeClr>
                </a:solidFill>
                <a:latin typeface="Lucida Console" pitchFamily="49" charset="0"/>
              </a:endParaRPr>
            </a:p>
          </p:txBody>
        </p:sp>
        <p:sp>
          <p:nvSpPr>
            <p:cNvPr id="60" name="TextBox 59"/>
            <p:cNvSpPr txBox="1"/>
            <p:nvPr/>
          </p:nvSpPr>
          <p:spPr>
            <a:xfrm>
              <a:off x="3200400" y="37000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LSGGKLDKW</a:t>
              </a:r>
              <a:endParaRPr lang="en-CA" sz="1600" dirty="0">
                <a:solidFill>
                  <a:schemeClr val="bg2">
                    <a:lumMod val="25000"/>
                  </a:schemeClr>
                </a:solidFill>
                <a:latin typeface="Lucida Console" pitchFamily="49" charset="0"/>
              </a:endParaRPr>
            </a:p>
          </p:txBody>
        </p:sp>
        <p:sp>
          <p:nvSpPr>
            <p:cNvPr id="61" name="TextBox 60"/>
            <p:cNvSpPr txBox="1"/>
            <p:nvPr/>
          </p:nvSpPr>
          <p:spPr>
            <a:xfrm>
              <a:off x="3810000" y="4648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SGGKLDKWE</a:t>
              </a:r>
              <a:endParaRPr lang="en-CA" sz="1600" dirty="0">
                <a:solidFill>
                  <a:schemeClr val="bg2">
                    <a:lumMod val="25000"/>
                  </a:schemeClr>
                </a:solidFill>
                <a:latin typeface="Lucida Console" pitchFamily="49" charset="0"/>
              </a:endParaRPr>
            </a:p>
          </p:txBody>
        </p:sp>
        <p:sp>
          <p:nvSpPr>
            <p:cNvPr id="62" name="TextBox 61"/>
            <p:cNvSpPr txBox="1"/>
            <p:nvPr/>
          </p:nvSpPr>
          <p:spPr>
            <a:xfrm>
              <a:off x="3962400" y="4800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GGKLDKWEK</a:t>
              </a:r>
              <a:endParaRPr lang="en-CA" sz="1600" dirty="0">
                <a:solidFill>
                  <a:schemeClr val="bg2">
                    <a:lumMod val="25000"/>
                  </a:schemeClr>
                </a:solidFill>
                <a:latin typeface="Lucida Console" pitchFamily="49" charset="0"/>
              </a:endParaRPr>
            </a:p>
          </p:txBody>
        </p:sp>
        <p:sp>
          <p:nvSpPr>
            <p:cNvPr id="63" name="TextBox 62"/>
            <p:cNvSpPr txBox="1"/>
            <p:nvPr/>
          </p:nvSpPr>
          <p:spPr>
            <a:xfrm>
              <a:off x="3505200" y="4953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GKLDKWEKI</a:t>
              </a:r>
              <a:endParaRPr lang="en-CA" sz="1600" dirty="0">
                <a:solidFill>
                  <a:schemeClr val="bg2">
                    <a:lumMod val="25000"/>
                  </a:schemeClr>
                </a:solidFill>
                <a:latin typeface="Lucida Console" pitchFamily="49" charset="0"/>
              </a:endParaRPr>
            </a:p>
          </p:txBody>
        </p:sp>
        <p:sp>
          <p:nvSpPr>
            <p:cNvPr id="64" name="TextBox 63"/>
            <p:cNvSpPr txBox="1"/>
            <p:nvPr/>
          </p:nvSpPr>
          <p:spPr>
            <a:xfrm>
              <a:off x="4800600" y="4471083"/>
              <a:ext cx="1371600" cy="246888"/>
            </a:xfrm>
            <a:prstGeom prst="roundRect">
              <a:avLst/>
            </a:prstGeom>
            <a:noFill/>
            <a:ln>
              <a:solidFill>
                <a:schemeClr val="bg1">
                  <a:lumMod val="65000"/>
                </a:schemeClr>
              </a:solidFill>
            </a:ln>
          </p:spPr>
          <p:txBody>
            <a:bodyPr wrap="square" rtlCol="0" anchor="ctr" anchorCtr="1">
              <a:spAutoFit/>
            </a:bodyPr>
            <a:lstStyle/>
            <a:p>
              <a:r>
                <a:rPr lang="en-CA" sz="1600" dirty="0" smtClean="0">
                  <a:latin typeface="Lucida Console" pitchFamily="49" charset="0"/>
                </a:rPr>
                <a:t>KLDKWEKIR</a:t>
              </a:r>
              <a:endParaRPr lang="en-CA" sz="1600" dirty="0">
                <a:latin typeface="Lucida Console" pitchFamily="49" charset="0"/>
              </a:endParaRPr>
            </a:p>
          </p:txBody>
        </p:sp>
        <p:sp>
          <p:nvSpPr>
            <p:cNvPr id="65" name="TextBox 64"/>
            <p:cNvSpPr txBox="1"/>
            <p:nvPr/>
          </p:nvSpPr>
          <p:spPr>
            <a:xfrm>
              <a:off x="5334000" y="3657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LDKWEKIRL</a:t>
              </a:r>
              <a:endParaRPr lang="en-CA" sz="1600" dirty="0">
                <a:solidFill>
                  <a:schemeClr val="bg2">
                    <a:lumMod val="25000"/>
                  </a:schemeClr>
                </a:solidFill>
                <a:latin typeface="Lucida Console" pitchFamily="49" charset="0"/>
              </a:endParaRPr>
            </a:p>
          </p:txBody>
        </p:sp>
        <p:sp>
          <p:nvSpPr>
            <p:cNvPr id="66" name="TextBox 65"/>
            <p:cNvSpPr txBox="1"/>
            <p:nvPr/>
          </p:nvSpPr>
          <p:spPr>
            <a:xfrm>
              <a:off x="5486400" y="3810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DKWEKIRLR</a:t>
              </a:r>
              <a:endParaRPr lang="en-CA" sz="1600" dirty="0">
                <a:solidFill>
                  <a:schemeClr val="bg2">
                    <a:lumMod val="25000"/>
                  </a:schemeClr>
                </a:solidFill>
                <a:latin typeface="Lucida Console" pitchFamily="49" charset="0"/>
              </a:endParaRPr>
            </a:p>
          </p:txBody>
        </p:sp>
        <p:sp>
          <p:nvSpPr>
            <p:cNvPr id="67" name="TextBox 66"/>
            <p:cNvSpPr txBox="1"/>
            <p:nvPr/>
          </p:nvSpPr>
          <p:spPr>
            <a:xfrm>
              <a:off x="6096000" y="3886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KWEKIRLRP</a:t>
              </a:r>
              <a:endParaRPr lang="en-CA" sz="1600" dirty="0">
                <a:solidFill>
                  <a:schemeClr val="bg2">
                    <a:lumMod val="25000"/>
                  </a:schemeClr>
                </a:solidFill>
                <a:latin typeface="Lucida Console" pitchFamily="49" charset="0"/>
              </a:endParaRPr>
            </a:p>
          </p:txBody>
        </p:sp>
        <p:sp>
          <p:nvSpPr>
            <p:cNvPr id="68" name="TextBox 67"/>
            <p:cNvSpPr txBox="1"/>
            <p:nvPr/>
          </p:nvSpPr>
          <p:spPr>
            <a:xfrm>
              <a:off x="6248400" y="4038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WEKIRLRPG</a:t>
              </a:r>
              <a:endParaRPr lang="en-CA" sz="1600" dirty="0">
                <a:solidFill>
                  <a:schemeClr val="bg2">
                    <a:lumMod val="25000"/>
                  </a:schemeClr>
                </a:solidFill>
                <a:latin typeface="Lucida Console" pitchFamily="49" charset="0"/>
              </a:endParaRPr>
            </a:p>
          </p:txBody>
        </p:sp>
        <p:sp>
          <p:nvSpPr>
            <p:cNvPr id="69" name="TextBox 68"/>
            <p:cNvSpPr txBox="1"/>
            <p:nvPr/>
          </p:nvSpPr>
          <p:spPr>
            <a:xfrm>
              <a:off x="2057400" y="3962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EKIRLRPGG</a:t>
              </a:r>
              <a:endParaRPr lang="en-CA" sz="1600" dirty="0">
                <a:solidFill>
                  <a:schemeClr val="bg2">
                    <a:lumMod val="25000"/>
                  </a:schemeClr>
                </a:solidFill>
                <a:latin typeface="Lucida Console" pitchFamily="49" charset="0"/>
              </a:endParaRPr>
            </a:p>
          </p:txBody>
        </p:sp>
        <p:sp>
          <p:nvSpPr>
            <p:cNvPr id="70" name="TextBox 69"/>
            <p:cNvSpPr txBox="1"/>
            <p:nvPr/>
          </p:nvSpPr>
          <p:spPr>
            <a:xfrm>
              <a:off x="2209800" y="4114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KIRLRPGGK</a:t>
              </a:r>
              <a:endParaRPr lang="en-CA" sz="1600" dirty="0">
                <a:solidFill>
                  <a:schemeClr val="bg2">
                    <a:lumMod val="25000"/>
                  </a:schemeClr>
                </a:solidFill>
                <a:latin typeface="Lucida Console" pitchFamily="49" charset="0"/>
              </a:endParaRPr>
            </a:p>
          </p:txBody>
        </p:sp>
        <p:sp>
          <p:nvSpPr>
            <p:cNvPr id="71" name="TextBox 70"/>
            <p:cNvSpPr txBox="1"/>
            <p:nvPr/>
          </p:nvSpPr>
          <p:spPr>
            <a:xfrm>
              <a:off x="2362200" y="4267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IRLRPGGKK</a:t>
              </a:r>
              <a:endParaRPr lang="en-CA" sz="1600" dirty="0">
                <a:solidFill>
                  <a:schemeClr val="bg2">
                    <a:lumMod val="25000"/>
                  </a:schemeClr>
                </a:solidFill>
                <a:latin typeface="Lucida Console" pitchFamily="49" charset="0"/>
              </a:endParaRPr>
            </a:p>
          </p:txBody>
        </p:sp>
        <p:sp>
          <p:nvSpPr>
            <p:cNvPr id="72" name="TextBox 71"/>
            <p:cNvSpPr txBox="1"/>
            <p:nvPr/>
          </p:nvSpPr>
          <p:spPr>
            <a:xfrm>
              <a:off x="2514600" y="4419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RLRPGGKKK</a:t>
              </a:r>
              <a:endParaRPr lang="en-CA" sz="1600" dirty="0">
                <a:solidFill>
                  <a:schemeClr val="bg2">
                    <a:lumMod val="25000"/>
                  </a:schemeClr>
                </a:solidFill>
                <a:latin typeface="Lucida Console" pitchFamily="49" charset="0"/>
              </a:endParaRPr>
            </a:p>
          </p:txBody>
        </p:sp>
        <p:sp>
          <p:nvSpPr>
            <p:cNvPr id="73" name="TextBox 72"/>
            <p:cNvSpPr txBox="1"/>
            <p:nvPr/>
          </p:nvSpPr>
          <p:spPr>
            <a:xfrm>
              <a:off x="2667000" y="4572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LRPGGKKKY</a:t>
              </a:r>
              <a:endParaRPr lang="en-CA" sz="1600" dirty="0">
                <a:solidFill>
                  <a:schemeClr val="bg2">
                    <a:lumMod val="25000"/>
                  </a:schemeClr>
                </a:solidFill>
                <a:latin typeface="Lucida Console" pitchFamily="49" charset="0"/>
              </a:endParaRPr>
            </a:p>
          </p:txBody>
        </p:sp>
        <p:sp>
          <p:nvSpPr>
            <p:cNvPr id="74" name="TextBox 73"/>
            <p:cNvSpPr txBox="1"/>
            <p:nvPr/>
          </p:nvSpPr>
          <p:spPr>
            <a:xfrm>
              <a:off x="2819400" y="4724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RPGGKKKYK</a:t>
              </a:r>
              <a:endParaRPr lang="en-CA" sz="1600" dirty="0">
                <a:solidFill>
                  <a:schemeClr val="bg2">
                    <a:lumMod val="25000"/>
                  </a:schemeClr>
                </a:solidFill>
                <a:latin typeface="Lucida Console" pitchFamily="49" charset="0"/>
              </a:endParaRPr>
            </a:p>
          </p:txBody>
        </p:sp>
        <p:sp>
          <p:nvSpPr>
            <p:cNvPr id="75" name="TextBox 74"/>
            <p:cNvSpPr txBox="1"/>
            <p:nvPr/>
          </p:nvSpPr>
          <p:spPr>
            <a:xfrm>
              <a:off x="2971800" y="4876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PGGKKKYKL</a:t>
              </a:r>
              <a:endParaRPr lang="en-CA" sz="1600" dirty="0">
                <a:solidFill>
                  <a:schemeClr val="bg2">
                    <a:lumMod val="25000"/>
                  </a:schemeClr>
                </a:solidFill>
                <a:latin typeface="Lucida Console" pitchFamily="49" charset="0"/>
              </a:endParaRPr>
            </a:p>
          </p:txBody>
        </p:sp>
        <p:sp>
          <p:nvSpPr>
            <p:cNvPr id="76" name="TextBox 75"/>
            <p:cNvSpPr txBox="1"/>
            <p:nvPr/>
          </p:nvSpPr>
          <p:spPr>
            <a:xfrm>
              <a:off x="3124200" y="5029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GGKKKYKLK</a:t>
              </a:r>
              <a:endParaRPr lang="en-CA" sz="1600" dirty="0">
                <a:solidFill>
                  <a:schemeClr val="bg2">
                    <a:lumMod val="25000"/>
                  </a:schemeClr>
                </a:solidFill>
                <a:latin typeface="Lucida Console" pitchFamily="49" charset="0"/>
              </a:endParaRPr>
            </a:p>
          </p:txBody>
        </p:sp>
        <p:sp>
          <p:nvSpPr>
            <p:cNvPr id="77" name="TextBox 76"/>
            <p:cNvSpPr txBox="1"/>
            <p:nvPr/>
          </p:nvSpPr>
          <p:spPr>
            <a:xfrm>
              <a:off x="3276600" y="5181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GKKKYKLKH</a:t>
              </a:r>
              <a:endParaRPr lang="en-CA" sz="1600" dirty="0">
                <a:solidFill>
                  <a:schemeClr val="bg2">
                    <a:lumMod val="25000"/>
                  </a:schemeClr>
                </a:solidFill>
                <a:latin typeface="Lucida Console" pitchFamily="49" charset="0"/>
              </a:endParaRPr>
            </a:p>
          </p:txBody>
        </p:sp>
        <p:sp>
          <p:nvSpPr>
            <p:cNvPr id="78" name="TextBox 77"/>
            <p:cNvSpPr txBox="1"/>
            <p:nvPr/>
          </p:nvSpPr>
          <p:spPr>
            <a:xfrm>
              <a:off x="6400800" y="4267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KKKYKLKHI</a:t>
              </a:r>
              <a:endParaRPr lang="en-CA" sz="1600" dirty="0">
                <a:solidFill>
                  <a:schemeClr val="bg2">
                    <a:lumMod val="25000"/>
                  </a:schemeClr>
                </a:solidFill>
                <a:latin typeface="Lucida Console" pitchFamily="49" charset="0"/>
              </a:endParaRPr>
            </a:p>
          </p:txBody>
        </p:sp>
        <p:sp>
          <p:nvSpPr>
            <p:cNvPr id="79" name="TextBox 78"/>
            <p:cNvSpPr txBox="1"/>
            <p:nvPr/>
          </p:nvSpPr>
          <p:spPr>
            <a:xfrm>
              <a:off x="6553200" y="4419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KKYKLKHIV</a:t>
              </a:r>
              <a:endParaRPr lang="en-CA" sz="1600" dirty="0">
                <a:solidFill>
                  <a:schemeClr val="bg2">
                    <a:lumMod val="25000"/>
                  </a:schemeClr>
                </a:solidFill>
                <a:latin typeface="Lucida Console" pitchFamily="49" charset="0"/>
              </a:endParaRPr>
            </a:p>
          </p:txBody>
        </p:sp>
        <p:sp>
          <p:nvSpPr>
            <p:cNvPr id="80" name="TextBox 79"/>
            <p:cNvSpPr txBox="1"/>
            <p:nvPr/>
          </p:nvSpPr>
          <p:spPr>
            <a:xfrm>
              <a:off x="6705600" y="4572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KYKLKHIVW</a:t>
              </a:r>
              <a:endParaRPr lang="en-CA" sz="1600" dirty="0">
                <a:solidFill>
                  <a:schemeClr val="bg2">
                    <a:lumMod val="25000"/>
                  </a:schemeClr>
                </a:solidFill>
                <a:latin typeface="Lucida Console" pitchFamily="49" charset="0"/>
              </a:endParaRPr>
            </a:p>
          </p:txBody>
        </p:sp>
        <p:sp>
          <p:nvSpPr>
            <p:cNvPr id="81" name="TextBox 80"/>
            <p:cNvSpPr txBox="1"/>
            <p:nvPr/>
          </p:nvSpPr>
          <p:spPr>
            <a:xfrm>
              <a:off x="6858000" y="4724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YKLKHIVWA</a:t>
              </a:r>
              <a:endParaRPr lang="en-CA" sz="1600" dirty="0">
                <a:solidFill>
                  <a:schemeClr val="bg2">
                    <a:lumMod val="25000"/>
                  </a:schemeClr>
                </a:solidFill>
                <a:latin typeface="Lucida Console" pitchFamily="49" charset="0"/>
              </a:endParaRPr>
            </a:p>
          </p:txBody>
        </p:sp>
        <p:sp>
          <p:nvSpPr>
            <p:cNvPr id="82" name="TextBox 81"/>
            <p:cNvSpPr txBox="1"/>
            <p:nvPr/>
          </p:nvSpPr>
          <p:spPr>
            <a:xfrm>
              <a:off x="7010400" y="4876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KLKHIVWAS</a:t>
              </a:r>
              <a:endParaRPr lang="en-CA" sz="1600" dirty="0">
                <a:solidFill>
                  <a:schemeClr val="bg2">
                    <a:lumMod val="25000"/>
                  </a:schemeClr>
                </a:solidFill>
                <a:latin typeface="Lucida Console" pitchFamily="49" charset="0"/>
              </a:endParaRPr>
            </a:p>
          </p:txBody>
        </p:sp>
        <p:sp>
          <p:nvSpPr>
            <p:cNvPr id="83" name="TextBox 82"/>
            <p:cNvSpPr txBox="1"/>
            <p:nvPr/>
          </p:nvSpPr>
          <p:spPr>
            <a:xfrm>
              <a:off x="4267200" y="4267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LKHIVWASR</a:t>
              </a:r>
              <a:endParaRPr lang="en-CA" sz="1600" dirty="0">
                <a:solidFill>
                  <a:schemeClr val="bg2">
                    <a:lumMod val="25000"/>
                  </a:schemeClr>
                </a:solidFill>
                <a:latin typeface="Lucida Console" pitchFamily="49" charset="0"/>
              </a:endParaRPr>
            </a:p>
          </p:txBody>
        </p:sp>
        <p:sp>
          <p:nvSpPr>
            <p:cNvPr id="84" name="TextBox 83"/>
            <p:cNvSpPr txBox="1"/>
            <p:nvPr/>
          </p:nvSpPr>
          <p:spPr>
            <a:xfrm>
              <a:off x="4419600" y="4419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KHIVWASRE</a:t>
              </a:r>
              <a:endParaRPr lang="en-CA" sz="1600" dirty="0">
                <a:solidFill>
                  <a:schemeClr val="bg2">
                    <a:lumMod val="25000"/>
                  </a:schemeClr>
                </a:solidFill>
                <a:latin typeface="Lucida Console" pitchFamily="49" charset="0"/>
              </a:endParaRPr>
            </a:p>
          </p:txBody>
        </p:sp>
        <p:sp>
          <p:nvSpPr>
            <p:cNvPr id="85" name="TextBox 84"/>
            <p:cNvSpPr txBox="1"/>
            <p:nvPr/>
          </p:nvSpPr>
          <p:spPr>
            <a:xfrm>
              <a:off x="4572000" y="4572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HIVWASREL</a:t>
              </a:r>
              <a:endParaRPr lang="en-CA" sz="1600" dirty="0">
                <a:solidFill>
                  <a:schemeClr val="bg2">
                    <a:lumMod val="25000"/>
                  </a:schemeClr>
                </a:solidFill>
                <a:latin typeface="Lucida Console" pitchFamily="49" charset="0"/>
              </a:endParaRPr>
            </a:p>
          </p:txBody>
        </p:sp>
        <p:sp>
          <p:nvSpPr>
            <p:cNvPr id="86" name="TextBox 85"/>
            <p:cNvSpPr txBox="1"/>
            <p:nvPr/>
          </p:nvSpPr>
          <p:spPr>
            <a:xfrm>
              <a:off x="4724400" y="4724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IVWASRELE</a:t>
              </a:r>
              <a:endParaRPr lang="en-CA" sz="1600" dirty="0">
                <a:solidFill>
                  <a:schemeClr val="bg2">
                    <a:lumMod val="25000"/>
                  </a:schemeClr>
                </a:solidFill>
                <a:latin typeface="Lucida Console" pitchFamily="49" charset="0"/>
              </a:endParaRPr>
            </a:p>
          </p:txBody>
        </p:sp>
        <p:sp>
          <p:nvSpPr>
            <p:cNvPr id="87" name="TextBox 86"/>
            <p:cNvSpPr txBox="1"/>
            <p:nvPr/>
          </p:nvSpPr>
          <p:spPr>
            <a:xfrm>
              <a:off x="4876800" y="4876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VWASRELER</a:t>
              </a:r>
              <a:endParaRPr lang="en-CA" sz="1600" dirty="0">
                <a:solidFill>
                  <a:schemeClr val="bg2">
                    <a:lumMod val="25000"/>
                  </a:schemeClr>
                </a:solidFill>
                <a:latin typeface="Lucida Console" pitchFamily="49" charset="0"/>
              </a:endParaRPr>
            </a:p>
          </p:txBody>
        </p:sp>
        <p:sp>
          <p:nvSpPr>
            <p:cNvPr id="88" name="TextBox 87"/>
            <p:cNvSpPr txBox="1"/>
            <p:nvPr/>
          </p:nvSpPr>
          <p:spPr>
            <a:xfrm>
              <a:off x="5029200" y="5029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WASRELERF</a:t>
              </a:r>
              <a:endParaRPr lang="en-CA" sz="1600" dirty="0">
                <a:solidFill>
                  <a:schemeClr val="bg2">
                    <a:lumMod val="25000"/>
                  </a:schemeClr>
                </a:solidFill>
                <a:latin typeface="Lucida Console" pitchFamily="49" charset="0"/>
              </a:endParaRPr>
            </a:p>
          </p:txBody>
        </p:sp>
        <p:sp>
          <p:nvSpPr>
            <p:cNvPr id="89" name="TextBox 88"/>
            <p:cNvSpPr txBox="1"/>
            <p:nvPr/>
          </p:nvSpPr>
          <p:spPr>
            <a:xfrm>
              <a:off x="4267200" y="37161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RASVLSGGE</a:t>
              </a:r>
              <a:endParaRPr lang="en-CA" sz="1600" dirty="0">
                <a:solidFill>
                  <a:schemeClr val="bg2">
                    <a:lumMod val="25000"/>
                  </a:schemeClr>
                </a:solidFill>
                <a:latin typeface="Lucida Console" pitchFamily="49" charset="0"/>
              </a:endParaRPr>
            </a:p>
          </p:txBody>
        </p:sp>
        <p:sp>
          <p:nvSpPr>
            <p:cNvPr id="90" name="TextBox 89"/>
            <p:cNvSpPr txBox="1"/>
            <p:nvPr/>
          </p:nvSpPr>
          <p:spPr>
            <a:xfrm>
              <a:off x="4876800" y="37923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ASVLSGGEL</a:t>
              </a:r>
              <a:endParaRPr lang="en-CA" sz="1600" dirty="0">
                <a:solidFill>
                  <a:schemeClr val="bg2">
                    <a:lumMod val="25000"/>
                  </a:schemeClr>
                </a:solidFill>
                <a:latin typeface="Lucida Console" pitchFamily="49" charset="0"/>
              </a:endParaRPr>
            </a:p>
          </p:txBody>
        </p:sp>
        <p:sp>
          <p:nvSpPr>
            <p:cNvPr id="91" name="TextBox 90"/>
            <p:cNvSpPr txBox="1"/>
            <p:nvPr/>
          </p:nvSpPr>
          <p:spPr>
            <a:xfrm>
              <a:off x="5029200" y="39447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SVLSGGELD</a:t>
              </a:r>
              <a:endParaRPr lang="en-CA" sz="1600" dirty="0">
                <a:solidFill>
                  <a:schemeClr val="bg2">
                    <a:lumMod val="25000"/>
                  </a:schemeClr>
                </a:solidFill>
                <a:latin typeface="Lucida Console" pitchFamily="49" charset="0"/>
              </a:endParaRPr>
            </a:p>
          </p:txBody>
        </p:sp>
        <p:sp>
          <p:nvSpPr>
            <p:cNvPr id="92" name="TextBox 91"/>
            <p:cNvSpPr txBox="1"/>
            <p:nvPr/>
          </p:nvSpPr>
          <p:spPr>
            <a:xfrm>
              <a:off x="5181600" y="40971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VLSGGELDR</a:t>
              </a:r>
              <a:endParaRPr lang="en-CA" sz="1600" dirty="0">
                <a:solidFill>
                  <a:schemeClr val="bg2">
                    <a:lumMod val="25000"/>
                  </a:schemeClr>
                </a:solidFill>
                <a:latin typeface="Lucida Console" pitchFamily="49" charset="0"/>
              </a:endParaRPr>
            </a:p>
          </p:txBody>
        </p:sp>
        <p:sp>
          <p:nvSpPr>
            <p:cNvPr id="93" name="TextBox 92"/>
            <p:cNvSpPr txBox="1"/>
            <p:nvPr/>
          </p:nvSpPr>
          <p:spPr>
            <a:xfrm>
              <a:off x="5334000" y="42495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LSGGELDRW</a:t>
              </a:r>
              <a:endParaRPr lang="en-CA" sz="1600" dirty="0">
                <a:solidFill>
                  <a:schemeClr val="bg2">
                    <a:lumMod val="25000"/>
                  </a:schemeClr>
                </a:solidFill>
                <a:latin typeface="Lucida Console" pitchFamily="49" charset="0"/>
              </a:endParaRPr>
            </a:p>
          </p:txBody>
        </p:sp>
        <p:sp>
          <p:nvSpPr>
            <p:cNvPr id="94" name="TextBox 93"/>
            <p:cNvSpPr txBox="1"/>
            <p:nvPr/>
          </p:nvSpPr>
          <p:spPr>
            <a:xfrm>
              <a:off x="5486400" y="44019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SGGELDRWE</a:t>
              </a:r>
              <a:endParaRPr lang="en-CA" sz="1600" dirty="0">
                <a:solidFill>
                  <a:schemeClr val="bg2">
                    <a:lumMod val="25000"/>
                  </a:schemeClr>
                </a:solidFill>
                <a:latin typeface="Lucida Console" pitchFamily="49" charset="0"/>
              </a:endParaRPr>
            </a:p>
          </p:txBody>
        </p:sp>
        <p:sp>
          <p:nvSpPr>
            <p:cNvPr id="95" name="TextBox 94"/>
            <p:cNvSpPr txBox="1"/>
            <p:nvPr/>
          </p:nvSpPr>
          <p:spPr>
            <a:xfrm>
              <a:off x="5638800" y="45543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GGELDRWEK</a:t>
              </a:r>
              <a:endParaRPr lang="en-CA" sz="1600" dirty="0">
                <a:solidFill>
                  <a:schemeClr val="bg2">
                    <a:lumMod val="25000"/>
                  </a:schemeClr>
                </a:solidFill>
                <a:latin typeface="Lucida Console" pitchFamily="49" charset="0"/>
              </a:endParaRPr>
            </a:p>
          </p:txBody>
        </p:sp>
        <p:sp>
          <p:nvSpPr>
            <p:cNvPr id="96" name="TextBox 95"/>
            <p:cNvSpPr txBox="1"/>
            <p:nvPr/>
          </p:nvSpPr>
          <p:spPr>
            <a:xfrm>
              <a:off x="5791200" y="47067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GELDRWEKI</a:t>
              </a:r>
              <a:endParaRPr lang="en-CA" sz="1600" dirty="0">
                <a:solidFill>
                  <a:schemeClr val="bg2">
                    <a:lumMod val="25000"/>
                  </a:schemeClr>
                </a:solidFill>
                <a:latin typeface="Lucida Console" pitchFamily="49" charset="0"/>
              </a:endParaRPr>
            </a:p>
          </p:txBody>
        </p:sp>
        <p:sp>
          <p:nvSpPr>
            <p:cNvPr id="97" name="TextBox 96"/>
            <p:cNvSpPr txBox="1"/>
            <p:nvPr/>
          </p:nvSpPr>
          <p:spPr>
            <a:xfrm>
              <a:off x="5943600" y="48591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ELDRWEKIR</a:t>
              </a:r>
              <a:endParaRPr lang="en-CA" sz="1600" dirty="0">
                <a:solidFill>
                  <a:schemeClr val="bg2">
                    <a:lumMod val="25000"/>
                  </a:schemeClr>
                </a:solidFill>
                <a:latin typeface="Lucida Console" pitchFamily="49" charset="0"/>
              </a:endParaRPr>
            </a:p>
          </p:txBody>
        </p:sp>
        <p:sp>
          <p:nvSpPr>
            <p:cNvPr id="98" name="TextBox 97"/>
            <p:cNvSpPr txBox="1"/>
            <p:nvPr/>
          </p:nvSpPr>
          <p:spPr>
            <a:xfrm>
              <a:off x="6096000" y="50115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LDRWEKIRL</a:t>
              </a:r>
              <a:endParaRPr lang="en-CA" sz="1600" dirty="0">
                <a:solidFill>
                  <a:schemeClr val="bg2">
                    <a:lumMod val="25000"/>
                  </a:schemeClr>
                </a:solidFill>
                <a:latin typeface="Lucida Console" pitchFamily="49" charset="0"/>
              </a:endParaRPr>
            </a:p>
          </p:txBody>
        </p:sp>
        <p:sp>
          <p:nvSpPr>
            <p:cNvPr id="99" name="TextBox 98"/>
            <p:cNvSpPr txBox="1"/>
            <p:nvPr/>
          </p:nvSpPr>
          <p:spPr>
            <a:xfrm>
              <a:off x="6248400" y="51639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DRWEKIRLR</a:t>
              </a:r>
              <a:endParaRPr lang="en-CA" sz="1600" dirty="0">
                <a:solidFill>
                  <a:schemeClr val="bg2">
                    <a:lumMod val="25000"/>
                  </a:schemeClr>
                </a:solidFill>
                <a:latin typeface="Lucida Console" pitchFamily="49" charset="0"/>
              </a:endParaRPr>
            </a:p>
          </p:txBody>
        </p:sp>
        <p:sp>
          <p:nvSpPr>
            <p:cNvPr id="100" name="TextBox 99"/>
            <p:cNvSpPr txBox="1"/>
            <p:nvPr/>
          </p:nvSpPr>
          <p:spPr>
            <a:xfrm>
              <a:off x="6400800" y="5316379"/>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RWEKIRLRP</a:t>
              </a:r>
              <a:endParaRPr lang="en-CA" sz="1600" dirty="0">
                <a:solidFill>
                  <a:schemeClr val="bg2">
                    <a:lumMod val="25000"/>
                  </a:schemeClr>
                </a:solidFill>
                <a:latin typeface="Lucida Console" pitchFamily="49" charset="0"/>
              </a:endParaRPr>
            </a:p>
          </p:txBody>
        </p:sp>
        <p:sp>
          <p:nvSpPr>
            <p:cNvPr id="101" name="TextBox 100"/>
            <p:cNvSpPr txBox="1"/>
            <p:nvPr/>
          </p:nvSpPr>
          <p:spPr>
            <a:xfrm>
              <a:off x="3733800" y="44620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RPGGKKKYQ</a:t>
              </a:r>
              <a:endParaRPr lang="en-CA" sz="1600" dirty="0">
                <a:solidFill>
                  <a:schemeClr val="bg2">
                    <a:lumMod val="25000"/>
                  </a:schemeClr>
                </a:solidFill>
                <a:latin typeface="Lucida Console" pitchFamily="49" charset="0"/>
              </a:endParaRPr>
            </a:p>
          </p:txBody>
        </p:sp>
        <p:sp>
          <p:nvSpPr>
            <p:cNvPr id="102" name="TextBox 101"/>
            <p:cNvSpPr txBox="1"/>
            <p:nvPr/>
          </p:nvSpPr>
          <p:spPr>
            <a:xfrm>
              <a:off x="1143000" y="38524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PGGKKKYQL</a:t>
              </a:r>
              <a:endParaRPr lang="en-CA" sz="1600" dirty="0">
                <a:solidFill>
                  <a:schemeClr val="bg2">
                    <a:lumMod val="25000"/>
                  </a:schemeClr>
                </a:solidFill>
                <a:latin typeface="Lucida Console" pitchFamily="49" charset="0"/>
              </a:endParaRPr>
            </a:p>
          </p:txBody>
        </p:sp>
        <p:sp>
          <p:nvSpPr>
            <p:cNvPr id="103" name="TextBox 102"/>
            <p:cNvSpPr txBox="1"/>
            <p:nvPr/>
          </p:nvSpPr>
          <p:spPr>
            <a:xfrm>
              <a:off x="1295400" y="40048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GGKKKYQLK</a:t>
              </a:r>
              <a:endParaRPr lang="en-CA" sz="1600" dirty="0">
                <a:solidFill>
                  <a:schemeClr val="bg2">
                    <a:lumMod val="25000"/>
                  </a:schemeClr>
                </a:solidFill>
                <a:latin typeface="Lucida Console" pitchFamily="49" charset="0"/>
              </a:endParaRPr>
            </a:p>
          </p:txBody>
        </p:sp>
        <p:sp>
          <p:nvSpPr>
            <p:cNvPr id="104" name="TextBox 103"/>
            <p:cNvSpPr txBox="1"/>
            <p:nvPr/>
          </p:nvSpPr>
          <p:spPr>
            <a:xfrm>
              <a:off x="4267200" y="4114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GKKKYQLKH</a:t>
              </a:r>
              <a:endParaRPr lang="en-CA" sz="1600" dirty="0">
                <a:solidFill>
                  <a:schemeClr val="bg2">
                    <a:lumMod val="25000"/>
                  </a:schemeClr>
                </a:solidFill>
                <a:latin typeface="Lucida Console" pitchFamily="49" charset="0"/>
              </a:endParaRPr>
            </a:p>
          </p:txBody>
        </p:sp>
        <p:sp>
          <p:nvSpPr>
            <p:cNvPr id="105" name="TextBox 104"/>
            <p:cNvSpPr txBox="1"/>
            <p:nvPr/>
          </p:nvSpPr>
          <p:spPr>
            <a:xfrm>
              <a:off x="1219200" y="4191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KKKYQLKHI</a:t>
              </a:r>
              <a:endParaRPr lang="en-CA" sz="1600" dirty="0">
                <a:solidFill>
                  <a:schemeClr val="bg2">
                    <a:lumMod val="25000"/>
                  </a:schemeClr>
                </a:solidFill>
                <a:latin typeface="Lucida Console" pitchFamily="49" charset="0"/>
              </a:endParaRPr>
            </a:p>
          </p:txBody>
        </p:sp>
        <p:sp>
          <p:nvSpPr>
            <p:cNvPr id="106" name="TextBox 105"/>
            <p:cNvSpPr txBox="1"/>
            <p:nvPr/>
          </p:nvSpPr>
          <p:spPr>
            <a:xfrm>
              <a:off x="1371600" y="4343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KKYQLKHIV</a:t>
              </a:r>
              <a:endParaRPr lang="en-CA" sz="1600" dirty="0">
                <a:solidFill>
                  <a:schemeClr val="bg2">
                    <a:lumMod val="25000"/>
                  </a:schemeClr>
                </a:solidFill>
                <a:latin typeface="Lucida Console" pitchFamily="49" charset="0"/>
              </a:endParaRPr>
            </a:p>
          </p:txBody>
        </p:sp>
        <p:sp>
          <p:nvSpPr>
            <p:cNvPr id="107" name="TextBox 106"/>
            <p:cNvSpPr txBox="1"/>
            <p:nvPr/>
          </p:nvSpPr>
          <p:spPr>
            <a:xfrm>
              <a:off x="1524000" y="4495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KYQLKHIVW</a:t>
              </a:r>
              <a:endParaRPr lang="en-CA" sz="1600" dirty="0">
                <a:solidFill>
                  <a:schemeClr val="bg2">
                    <a:lumMod val="25000"/>
                  </a:schemeClr>
                </a:solidFill>
                <a:latin typeface="Lucida Console" pitchFamily="49" charset="0"/>
              </a:endParaRPr>
            </a:p>
          </p:txBody>
        </p:sp>
        <p:sp>
          <p:nvSpPr>
            <p:cNvPr id="108" name="TextBox 107"/>
            <p:cNvSpPr txBox="1"/>
            <p:nvPr/>
          </p:nvSpPr>
          <p:spPr>
            <a:xfrm>
              <a:off x="4648200" y="5105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YQLKHIVWA</a:t>
              </a:r>
              <a:endParaRPr lang="en-CA" sz="1600" dirty="0">
                <a:solidFill>
                  <a:schemeClr val="bg2">
                    <a:lumMod val="25000"/>
                  </a:schemeClr>
                </a:solidFill>
                <a:latin typeface="Lucida Console" pitchFamily="49" charset="0"/>
              </a:endParaRPr>
            </a:p>
          </p:txBody>
        </p:sp>
        <p:sp>
          <p:nvSpPr>
            <p:cNvPr id="109" name="TextBox 108"/>
            <p:cNvSpPr txBox="1"/>
            <p:nvPr/>
          </p:nvSpPr>
          <p:spPr>
            <a:xfrm>
              <a:off x="4800600" y="5257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QLKHIVWAS</a:t>
              </a:r>
              <a:endParaRPr lang="en-CA" sz="1600" dirty="0">
                <a:solidFill>
                  <a:schemeClr val="bg2">
                    <a:lumMod val="25000"/>
                  </a:schemeClr>
                </a:solidFill>
                <a:latin typeface="Lucida Console" pitchFamily="49" charset="0"/>
              </a:endParaRPr>
            </a:p>
          </p:txBody>
        </p:sp>
        <p:sp>
          <p:nvSpPr>
            <p:cNvPr id="110" name="TextBox 109"/>
            <p:cNvSpPr txBox="1"/>
            <p:nvPr/>
          </p:nvSpPr>
          <p:spPr>
            <a:xfrm>
              <a:off x="2209800" y="37762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RPGGKKKYR</a:t>
              </a:r>
              <a:endParaRPr lang="en-CA" sz="1600" dirty="0">
                <a:solidFill>
                  <a:schemeClr val="bg2">
                    <a:lumMod val="25000"/>
                  </a:schemeClr>
                </a:solidFill>
                <a:latin typeface="Lucida Console" pitchFamily="49" charset="0"/>
              </a:endParaRPr>
            </a:p>
          </p:txBody>
        </p:sp>
        <p:sp>
          <p:nvSpPr>
            <p:cNvPr id="111" name="TextBox 110"/>
            <p:cNvSpPr txBox="1"/>
            <p:nvPr/>
          </p:nvSpPr>
          <p:spPr>
            <a:xfrm>
              <a:off x="3429000" y="38524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PGGKKKYRL</a:t>
              </a:r>
              <a:endParaRPr lang="en-CA" sz="1600" dirty="0">
                <a:solidFill>
                  <a:schemeClr val="bg2">
                    <a:lumMod val="25000"/>
                  </a:schemeClr>
                </a:solidFill>
                <a:latin typeface="Lucida Console" pitchFamily="49" charset="0"/>
              </a:endParaRPr>
            </a:p>
          </p:txBody>
        </p:sp>
        <p:sp>
          <p:nvSpPr>
            <p:cNvPr id="112" name="TextBox 111"/>
            <p:cNvSpPr txBox="1"/>
            <p:nvPr/>
          </p:nvSpPr>
          <p:spPr>
            <a:xfrm>
              <a:off x="4038600" y="3928646"/>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GGKKKYRLK</a:t>
              </a:r>
              <a:endParaRPr lang="en-CA" sz="1600" dirty="0">
                <a:solidFill>
                  <a:schemeClr val="bg2">
                    <a:lumMod val="25000"/>
                  </a:schemeClr>
                </a:solidFill>
                <a:latin typeface="Lucida Console" pitchFamily="49" charset="0"/>
              </a:endParaRPr>
            </a:p>
          </p:txBody>
        </p:sp>
        <p:sp>
          <p:nvSpPr>
            <p:cNvPr id="113" name="TextBox 112"/>
            <p:cNvSpPr txBox="1"/>
            <p:nvPr/>
          </p:nvSpPr>
          <p:spPr>
            <a:xfrm>
              <a:off x="5943600" y="4114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GKKKYRLKH</a:t>
              </a:r>
              <a:endParaRPr lang="en-CA" sz="1600" dirty="0">
                <a:solidFill>
                  <a:schemeClr val="bg2">
                    <a:lumMod val="25000"/>
                  </a:schemeClr>
                </a:solidFill>
                <a:latin typeface="Lucida Console" pitchFamily="49" charset="0"/>
              </a:endParaRPr>
            </a:p>
          </p:txBody>
        </p:sp>
        <p:sp>
          <p:nvSpPr>
            <p:cNvPr id="114" name="TextBox 113"/>
            <p:cNvSpPr txBox="1"/>
            <p:nvPr/>
          </p:nvSpPr>
          <p:spPr>
            <a:xfrm>
              <a:off x="1447800" y="46482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KKKYRLKHI</a:t>
              </a:r>
              <a:endParaRPr lang="en-CA" sz="1600" dirty="0">
                <a:solidFill>
                  <a:schemeClr val="bg2">
                    <a:lumMod val="25000"/>
                  </a:schemeClr>
                </a:solidFill>
                <a:latin typeface="Lucida Console" pitchFamily="49" charset="0"/>
              </a:endParaRPr>
            </a:p>
          </p:txBody>
        </p:sp>
        <p:sp>
          <p:nvSpPr>
            <p:cNvPr id="115" name="TextBox 114"/>
            <p:cNvSpPr txBox="1"/>
            <p:nvPr/>
          </p:nvSpPr>
          <p:spPr>
            <a:xfrm>
              <a:off x="1600200" y="48006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KKYRLKHIV</a:t>
              </a:r>
              <a:endParaRPr lang="en-CA" sz="1600" dirty="0">
                <a:solidFill>
                  <a:schemeClr val="bg2">
                    <a:lumMod val="25000"/>
                  </a:schemeClr>
                </a:solidFill>
                <a:latin typeface="Lucida Console" pitchFamily="49" charset="0"/>
              </a:endParaRPr>
            </a:p>
          </p:txBody>
        </p:sp>
        <p:sp>
          <p:nvSpPr>
            <p:cNvPr id="116" name="TextBox 115"/>
            <p:cNvSpPr txBox="1"/>
            <p:nvPr/>
          </p:nvSpPr>
          <p:spPr>
            <a:xfrm>
              <a:off x="1981200" y="49530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KYRLKHIVW</a:t>
              </a:r>
              <a:endParaRPr lang="en-CA" sz="1600" dirty="0">
                <a:solidFill>
                  <a:schemeClr val="bg2">
                    <a:lumMod val="25000"/>
                  </a:schemeClr>
                </a:solidFill>
                <a:latin typeface="Lucida Console" pitchFamily="49" charset="0"/>
              </a:endParaRPr>
            </a:p>
          </p:txBody>
        </p:sp>
        <p:sp>
          <p:nvSpPr>
            <p:cNvPr id="117" name="TextBox 116"/>
            <p:cNvSpPr txBox="1"/>
            <p:nvPr/>
          </p:nvSpPr>
          <p:spPr>
            <a:xfrm>
              <a:off x="1905000" y="51054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YRLKHIVWA</a:t>
              </a:r>
              <a:endParaRPr lang="en-CA" sz="1600" dirty="0">
                <a:solidFill>
                  <a:schemeClr val="bg2">
                    <a:lumMod val="25000"/>
                  </a:schemeClr>
                </a:solidFill>
                <a:latin typeface="Lucida Console" pitchFamily="49" charset="0"/>
              </a:endParaRPr>
            </a:p>
          </p:txBody>
        </p:sp>
        <p:sp>
          <p:nvSpPr>
            <p:cNvPr id="118" name="TextBox 117"/>
            <p:cNvSpPr txBox="1"/>
            <p:nvPr/>
          </p:nvSpPr>
          <p:spPr>
            <a:xfrm>
              <a:off x="2057400" y="5257800"/>
              <a:ext cx="1371600" cy="374571"/>
            </a:xfrm>
            <a:prstGeom prst="roundRect">
              <a:avLst/>
            </a:prstGeom>
            <a:noFill/>
            <a:ln>
              <a:solidFill>
                <a:schemeClr val="bg1">
                  <a:lumMod val="65000"/>
                </a:schemeClr>
              </a:solidFill>
            </a:ln>
          </p:spPr>
          <p:txBody>
            <a:bodyPr wrap="square" rtlCol="0" anchor="ctr" anchorCtr="1">
              <a:spAutoFit/>
            </a:bodyPr>
            <a:lstStyle/>
            <a:p>
              <a:r>
                <a:rPr lang="en-CA" sz="1600" dirty="0" smtClean="0">
                  <a:solidFill>
                    <a:schemeClr val="bg2">
                      <a:lumMod val="25000"/>
                    </a:schemeClr>
                  </a:solidFill>
                  <a:latin typeface="Lucida Console" pitchFamily="49" charset="0"/>
                </a:rPr>
                <a:t>RLKHIVWAS</a:t>
              </a:r>
              <a:endParaRPr lang="en-CA" sz="1600" dirty="0">
                <a:solidFill>
                  <a:schemeClr val="bg2">
                    <a:lumMod val="25000"/>
                  </a:schemeClr>
                </a:solidFill>
                <a:latin typeface="Lucida Console" pitchFamily="49" charset="0"/>
              </a:endParaRPr>
            </a:p>
          </p:txBody>
        </p:sp>
      </p:grpSp>
      <p:sp>
        <p:nvSpPr>
          <p:cNvPr id="119" name="TextBox 118"/>
          <p:cNvSpPr txBox="1"/>
          <p:nvPr/>
        </p:nvSpPr>
        <p:spPr>
          <a:xfrm>
            <a:off x="1257300" y="2288401"/>
            <a:ext cx="7315200" cy="276999"/>
          </a:xfrm>
          <a:prstGeom prst="rect">
            <a:avLst/>
          </a:prstGeom>
          <a:noFill/>
        </p:spPr>
        <p:txBody>
          <a:bodyPr wrap="square" lIns="0" tIns="0" rIns="0" bIns="0" rtlCol="0" anchor="ctr" anchorCtr="1">
            <a:noAutofit/>
          </a:bodyPr>
          <a:lstStyle/>
          <a:p>
            <a:pPr algn="ctr"/>
            <a:r>
              <a:rPr lang="en-CA" dirty="0" smtClean="0">
                <a:solidFill>
                  <a:schemeClr val="accent2">
                    <a:lumMod val="75000"/>
                  </a:schemeClr>
                </a:solidFill>
                <a:latin typeface="+mj-lt"/>
              </a:rPr>
              <a:t>· · · </a:t>
            </a:r>
            <a:r>
              <a:rPr lang="en-CA" dirty="0" smtClean="0">
                <a:solidFill>
                  <a:schemeClr val="accent2">
                    <a:lumMod val="75000"/>
                  </a:schemeClr>
                </a:solidFill>
                <a:latin typeface="Lucida Console" pitchFamily="49" charset="0"/>
              </a:rPr>
              <a:t>MGARASVLSGG</a:t>
            </a:r>
            <a:r>
              <a:rPr lang="en-CA" b="1" dirty="0" smtClean="0">
                <a:solidFill>
                  <a:schemeClr val="accent2">
                    <a:lumMod val="75000"/>
                  </a:schemeClr>
                </a:solidFill>
                <a:latin typeface="Lucida Console" pitchFamily="49" charset="0"/>
              </a:rPr>
              <a:t>K</a:t>
            </a:r>
            <a:r>
              <a:rPr lang="en-CA" dirty="0" smtClean="0">
                <a:solidFill>
                  <a:schemeClr val="accent2">
                    <a:lumMod val="75000"/>
                  </a:schemeClr>
                </a:solidFill>
                <a:latin typeface="Lucida Console" pitchFamily="49" charset="0"/>
              </a:rPr>
              <a:t>LD</a:t>
            </a:r>
            <a:r>
              <a:rPr lang="en-CA" b="1" dirty="0" smtClean="0">
                <a:solidFill>
                  <a:schemeClr val="accent2">
                    <a:lumMod val="75000"/>
                  </a:schemeClr>
                </a:solidFill>
                <a:latin typeface="Lucida Console" pitchFamily="49" charset="0"/>
              </a:rPr>
              <a:t>K</a:t>
            </a:r>
            <a:r>
              <a:rPr lang="en-CA" dirty="0" smtClean="0">
                <a:solidFill>
                  <a:schemeClr val="accent2">
                    <a:lumMod val="75000"/>
                  </a:schemeClr>
                </a:solidFill>
                <a:latin typeface="Lucida Console" pitchFamily="49" charset="0"/>
              </a:rPr>
              <a:t>WEKIRLRPGGKKKY</a:t>
            </a:r>
            <a:r>
              <a:rPr lang="en-CA" b="1" dirty="0" smtClean="0">
                <a:solidFill>
                  <a:schemeClr val="accent2">
                    <a:lumMod val="75000"/>
                  </a:schemeClr>
                </a:solidFill>
                <a:latin typeface="Lucida Console" pitchFamily="49" charset="0"/>
              </a:rPr>
              <a:t>K</a:t>
            </a:r>
            <a:r>
              <a:rPr lang="en-CA" dirty="0" smtClean="0">
                <a:solidFill>
                  <a:schemeClr val="accent2">
                    <a:lumMod val="75000"/>
                  </a:schemeClr>
                </a:solidFill>
                <a:latin typeface="Lucida Console" pitchFamily="49" charset="0"/>
              </a:rPr>
              <a:t>LKHIVWASRELERF</a:t>
            </a:r>
            <a:r>
              <a:rPr lang="en-CA" dirty="0" smtClean="0">
                <a:solidFill>
                  <a:schemeClr val="accent2">
                    <a:lumMod val="75000"/>
                  </a:schemeClr>
                </a:solidFill>
              </a:rPr>
              <a:t> </a:t>
            </a:r>
            <a:r>
              <a:rPr lang="en-CA" dirty="0" smtClean="0">
                <a:solidFill>
                  <a:schemeClr val="accent2">
                    <a:lumMod val="75000"/>
                  </a:schemeClr>
                </a:solidFill>
                <a:latin typeface="+mj-lt"/>
              </a:rPr>
              <a:t>· · ·</a:t>
            </a:r>
            <a:endParaRPr lang="en-CA" dirty="0">
              <a:solidFill>
                <a:schemeClr val="accent2">
                  <a:lumMod val="75000"/>
                </a:schemeClr>
              </a:solidFill>
              <a:latin typeface="+mj-lt"/>
            </a:endParaRPr>
          </a:p>
        </p:txBody>
      </p:sp>
      <p:pic>
        <p:nvPicPr>
          <p:cNvPr id="27650" name="Picture 2"/>
          <p:cNvPicPr>
            <a:picLocks noChangeAspect="1" noChangeArrowheads="1"/>
          </p:cNvPicPr>
          <p:nvPr/>
        </p:nvPicPr>
        <p:blipFill>
          <a:blip r:embed="rId3"/>
          <a:srcRect l="1714" t="48409" r="6857" b="36382"/>
          <a:stretch>
            <a:fillRect/>
          </a:stretch>
        </p:blipFill>
        <p:spPr bwMode="auto">
          <a:xfrm>
            <a:off x="1295371" y="5886450"/>
            <a:ext cx="6096029" cy="728675"/>
          </a:xfrm>
          <a:prstGeom prst="rect">
            <a:avLst/>
          </a:prstGeom>
          <a:noFill/>
          <a:ln w="9525">
            <a:noFill/>
            <a:miter lim="800000"/>
            <a:headEnd/>
            <a:tailEnd/>
          </a:ln>
          <a:effectLst/>
        </p:spPr>
      </p:pic>
      <p:sp>
        <p:nvSpPr>
          <p:cNvPr id="120" name="TextBox 119"/>
          <p:cNvSpPr txBox="1"/>
          <p:nvPr/>
        </p:nvSpPr>
        <p:spPr>
          <a:xfrm>
            <a:off x="1259685" y="6062070"/>
            <a:ext cx="838200" cy="307777"/>
          </a:xfrm>
          <a:prstGeom prst="rect">
            <a:avLst/>
          </a:prstGeom>
          <a:solidFill>
            <a:schemeClr val="bg1"/>
          </a:solidFill>
        </p:spPr>
        <p:txBody>
          <a:bodyPr wrap="square" lIns="0" tIns="0" rIns="0" bIns="0" rtlCol="0">
            <a:noAutofit/>
          </a:bodyPr>
          <a:lstStyle/>
          <a:p>
            <a:pPr algn="r"/>
            <a:r>
              <a:rPr lang="en-CA" sz="2100" i="1" dirty="0" smtClean="0">
                <a:latin typeface="Times New Roman" pitchFamily="18" charset="0"/>
                <a:cs typeface="Times New Roman" pitchFamily="18" charset="0"/>
              </a:rPr>
              <a:t>s</a:t>
            </a:r>
            <a:r>
              <a:rPr lang="en-CA" sz="2100" dirty="0" smtClean="0">
                <a:latin typeface="Times New Roman" pitchFamily="18" charset="0"/>
                <a:cs typeface="Times New Roman" pitchFamily="18" charset="0"/>
              </a:rPr>
              <a:t>(</a:t>
            </a:r>
            <a:r>
              <a:rPr lang="en-CA" sz="2100" i="1" dirty="0" smtClean="0">
                <a:latin typeface="Times New Roman" pitchFamily="18" charset="0"/>
                <a:cs typeface="Times New Roman" pitchFamily="18" charset="0"/>
              </a:rPr>
              <a:t>T</a:t>
            </a:r>
            <a:r>
              <a:rPr lang="en-CA" sz="2100" dirty="0" smtClean="0">
                <a:latin typeface="Times New Roman" pitchFamily="18" charset="0"/>
                <a:cs typeface="Times New Roman" pitchFamily="18" charset="0"/>
              </a:rPr>
              <a:t>,</a:t>
            </a:r>
            <a:r>
              <a:rPr lang="en-CA" sz="2100" i="1" dirty="0" smtClean="0">
                <a:latin typeface="Times New Roman" pitchFamily="18" charset="0"/>
                <a:cs typeface="Times New Roman" pitchFamily="18" charset="0"/>
              </a:rPr>
              <a:t>R</a:t>
            </a:r>
            <a:r>
              <a:rPr lang="en-CA" sz="2100" dirty="0" smtClean="0">
                <a:latin typeface="Times New Roman" pitchFamily="18" charset="0"/>
                <a:cs typeface="Times New Roman" pitchFamily="18" charset="0"/>
              </a:rPr>
              <a:t>)</a:t>
            </a:r>
            <a:endParaRPr lang="en-CA" sz="21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dissolve">
                                      <p:cBhvr>
                                        <p:cTn id="18" dur="500"/>
                                        <p:tgtEl>
                                          <p:spTgt spid="2765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dissolve">
                                      <p:cBhvr>
                                        <p:cTn id="21" dur="500"/>
                                        <p:tgtEl>
                                          <p:spTgt spid="120"/>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dissolv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#3: HIV vaccine design</a:t>
            </a:r>
            <a:endParaRPr lang="en-CA" dirty="0"/>
          </a:p>
        </p:txBody>
      </p:sp>
      <p:sp>
        <p:nvSpPr>
          <p:cNvPr id="3" name="Content Placeholder 2"/>
          <p:cNvSpPr>
            <a:spLocks noGrp="1"/>
          </p:cNvSpPr>
          <p:nvPr>
            <p:ph sz="quarter" idx="1"/>
          </p:nvPr>
        </p:nvSpPr>
        <p:spPr/>
        <p:txBody>
          <a:bodyPr/>
          <a:lstStyle/>
          <a:p>
            <a:r>
              <a:rPr lang="en-CA" dirty="0" smtClean="0"/>
              <a:t>The net similarity of a vaccine portfolio is its coverage</a:t>
            </a:r>
          </a:p>
          <a:p>
            <a:pPr lvl="1"/>
            <a:r>
              <a:rPr lang="en-CA" dirty="0" smtClean="0"/>
              <a:t>Fraction of database 9-mers the vaccine contains</a:t>
            </a:r>
          </a:p>
          <a:p>
            <a:pPr lvl="1"/>
            <a:r>
              <a:rPr lang="en-CA" dirty="0" smtClean="0"/>
              <a:t>Highest-possible coverage comes from artificially-constructed strains</a:t>
            </a:r>
            <a:br>
              <a:rPr lang="en-CA" dirty="0" smtClean="0"/>
            </a:br>
            <a:r>
              <a:rPr lang="en-CA" dirty="0" smtClean="0"/>
              <a:t>e.g. Mosaics (Fischer </a:t>
            </a:r>
            <a:r>
              <a:rPr lang="en-CA" i="1" dirty="0" smtClean="0"/>
              <a:t>et al.</a:t>
            </a:r>
            <a:r>
              <a:rPr lang="en-CA" dirty="0" smtClean="0"/>
              <a:t>, </a:t>
            </a:r>
            <a:r>
              <a:rPr lang="en-CA" i="1" dirty="0" smtClean="0"/>
              <a:t>Nature Medicine</a:t>
            </a:r>
            <a:r>
              <a:rPr lang="en-CA" dirty="0" smtClean="0"/>
              <a:t> 2006 )</a:t>
            </a:r>
            <a:endParaRPr lang="en-CA" dirty="0"/>
          </a:p>
        </p:txBody>
      </p:sp>
      <p:graphicFrame>
        <p:nvGraphicFramePr>
          <p:cNvPr id="4" name="Content Placeholder 3"/>
          <p:cNvGraphicFramePr>
            <a:graphicFrameLocks/>
          </p:cNvGraphicFramePr>
          <p:nvPr/>
        </p:nvGraphicFramePr>
        <p:xfrm>
          <a:off x="990600" y="3525520"/>
          <a:ext cx="7551420" cy="2494280"/>
        </p:xfrm>
        <a:graphic>
          <a:graphicData uri="http://schemas.openxmlformats.org/drawingml/2006/table">
            <a:tbl>
              <a:tblPr firstRow="1" bandRow="1">
                <a:tableStyleId>{5C22544A-7EE6-4342-B048-85BDC9FD1C3A}</a:tableStyleId>
              </a:tblPr>
              <a:tblGrid>
                <a:gridCol w="1790700"/>
                <a:gridCol w="1920240"/>
                <a:gridCol w="1920240"/>
                <a:gridCol w="1920240"/>
              </a:tblGrid>
              <a:tr h="370840">
                <a:tc rowSpan="2">
                  <a:txBody>
                    <a:bodyPr/>
                    <a:lstStyle/>
                    <a:p>
                      <a:pPr algn="ctr"/>
                      <a:r>
                        <a:rPr lang="en-CA" dirty="0" smtClean="0">
                          <a:solidFill>
                            <a:schemeClr val="tx1"/>
                          </a:solidFill>
                        </a:rPr>
                        <a:t>vaccine</a:t>
                      </a:r>
                      <a:br>
                        <a:rPr lang="en-CA" dirty="0" smtClean="0">
                          <a:solidFill>
                            <a:schemeClr val="tx1"/>
                          </a:solidFill>
                        </a:rPr>
                      </a:br>
                      <a:r>
                        <a:rPr lang="en-CA" dirty="0" smtClean="0">
                          <a:solidFill>
                            <a:schemeClr val="tx1"/>
                          </a:solidFill>
                        </a:rPr>
                        <a:t>portfolio size</a:t>
                      </a:r>
                      <a:endParaRPr lang="en-CA" dirty="0">
                        <a:solidFill>
                          <a:schemeClr val="tx1"/>
                        </a:solidFill>
                      </a:endParaRPr>
                    </a:p>
                  </a:txBody>
                  <a:tcPr anchor="b">
                    <a:lnR w="28575" cap="flat" cmpd="sng" algn="ctr">
                      <a:solidFill>
                        <a:schemeClr val="bg1"/>
                      </a:solidFill>
                      <a:prstDash val="solid"/>
                      <a:round/>
                      <a:headEnd type="none" w="med" len="med"/>
                      <a:tailEnd type="none" w="med" len="med"/>
                    </a:lnR>
                    <a:noFill/>
                  </a:tcPr>
                </a:tc>
                <a:tc gridSpan="2">
                  <a:txBody>
                    <a:bodyPr/>
                    <a:lstStyle/>
                    <a:p>
                      <a:pPr algn="ctr"/>
                      <a:r>
                        <a:rPr lang="en-CA" dirty="0" smtClean="0">
                          <a:solidFill>
                            <a:schemeClr val="tx1"/>
                          </a:solidFill>
                        </a:rPr>
                        <a:t>Natural</a:t>
                      </a:r>
                      <a:r>
                        <a:rPr lang="en-CA" baseline="0" dirty="0" smtClean="0">
                          <a:solidFill>
                            <a:schemeClr val="tx1"/>
                          </a:solidFill>
                        </a:rPr>
                        <a:t> strains</a:t>
                      </a:r>
                      <a:endParaRPr lang="en-CA"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DBBD7"/>
                    </a:solidFill>
                  </a:tcPr>
                </a:tc>
                <a:tc hMerge="1">
                  <a:txBody>
                    <a:bodyPr/>
                    <a:lstStyle/>
                    <a:p>
                      <a:endParaRPr lang="en-CA" dirty="0"/>
                    </a:p>
                  </a:txBody>
                  <a:tcPr/>
                </a:tc>
                <a:tc rowSpan="2">
                  <a:txBody>
                    <a:bodyPr/>
                    <a:lstStyle/>
                    <a:p>
                      <a:pPr algn="ctr"/>
                      <a:r>
                        <a:rPr lang="en-CA" dirty="0" smtClean="0">
                          <a:solidFill>
                            <a:schemeClr val="tx1"/>
                          </a:solidFill>
                        </a:rPr>
                        <a:t>Artificial Mosaic</a:t>
                      </a:r>
                      <a:r>
                        <a:rPr lang="en-CA" baseline="0" dirty="0" smtClean="0">
                          <a:solidFill>
                            <a:schemeClr val="tx1"/>
                          </a:solidFill>
                        </a:rPr>
                        <a:t> strains</a:t>
                      </a:r>
                      <a:br>
                        <a:rPr lang="en-CA" baseline="0" dirty="0" smtClean="0">
                          <a:solidFill>
                            <a:schemeClr val="tx1"/>
                          </a:solidFill>
                        </a:rPr>
                      </a:br>
                      <a:r>
                        <a:rPr lang="en-CA" b="0" baseline="0" dirty="0" smtClean="0">
                          <a:solidFill>
                            <a:schemeClr val="tx1"/>
                          </a:solidFill>
                        </a:rPr>
                        <a:t>(upper bound)</a:t>
                      </a:r>
                      <a:endParaRPr lang="en-CA" b="0" dirty="0">
                        <a:solidFill>
                          <a:schemeClr val="tx1"/>
                        </a:solidFill>
                      </a:endParaRPr>
                    </a:p>
                  </a:txBody>
                  <a:tcPr>
                    <a:lnL w="28575" cap="flat" cmpd="sng" algn="ctr">
                      <a:solidFill>
                        <a:schemeClr val="bg1"/>
                      </a:solidFill>
                      <a:prstDash val="solid"/>
                      <a:round/>
                      <a:headEnd type="none" w="med" len="med"/>
                      <a:tailEnd type="none" w="med" len="med"/>
                    </a:lnL>
                    <a:solidFill>
                      <a:srgbClr val="ADBBD7"/>
                    </a:solidFill>
                  </a:tcPr>
                </a:tc>
              </a:tr>
              <a:tr h="370840">
                <a:tc vMerge="1">
                  <a:txBody>
                    <a:bodyPr/>
                    <a:lstStyle/>
                    <a:p>
                      <a:endParaRPr lang="en-CA" dirty="0"/>
                    </a:p>
                  </a:txBody>
                  <a:tcPr/>
                </a:tc>
                <a:tc>
                  <a:txBody>
                    <a:bodyPr/>
                    <a:lstStyle/>
                    <a:p>
                      <a:pPr algn="ctr"/>
                      <a:r>
                        <a:rPr lang="en-CA" dirty="0" smtClean="0">
                          <a:solidFill>
                            <a:schemeClr val="accent2">
                              <a:lumMod val="50000"/>
                            </a:schemeClr>
                          </a:solidFill>
                        </a:rPr>
                        <a:t>Affinity Propagation</a:t>
                      </a:r>
                      <a:endParaRPr lang="en-CA" dirty="0">
                        <a:solidFill>
                          <a:schemeClr val="accent2">
                            <a:lumMod val="50000"/>
                          </a:schemeClr>
                        </a:solidFill>
                      </a:endParaRPr>
                    </a:p>
                  </a:txBody>
                  <a:tcPr>
                    <a:lnL w="28575"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BBD7"/>
                    </a:solidFill>
                  </a:tcPr>
                </a:tc>
                <a:tc>
                  <a:txBody>
                    <a:bodyPr/>
                    <a:lstStyle/>
                    <a:p>
                      <a:pPr algn="ctr"/>
                      <a:r>
                        <a:rPr lang="en-CA" dirty="0" smtClean="0">
                          <a:solidFill>
                            <a:schemeClr val="tx1"/>
                          </a:solidFill>
                        </a:rPr>
                        <a:t>greedy method</a:t>
                      </a:r>
                      <a:br>
                        <a:rPr lang="en-CA" dirty="0" smtClean="0">
                          <a:solidFill>
                            <a:schemeClr val="tx1"/>
                          </a:solidFill>
                        </a:rPr>
                      </a:br>
                      <a:r>
                        <a:rPr lang="en-CA" sz="1600" dirty="0" smtClean="0">
                          <a:solidFill>
                            <a:schemeClr val="tx1"/>
                          </a:solidFill>
                        </a:rPr>
                        <a:t>(</a:t>
                      </a:r>
                      <a:r>
                        <a:rPr lang="en-CA" sz="1600" i="1" dirty="0" smtClean="0">
                          <a:solidFill>
                            <a:schemeClr val="tx1"/>
                          </a:solidFill>
                        </a:rPr>
                        <a:t>k</a:t>
                      </a:r>
                      <a:r>
                        <a:rPr lang="en-CA" sz="1600" dirty="0" smtClean="0">
                          <a:solidFill>
                            <a:schemeClr val="tx1"/>
                          </a:solidFill>
                        </a:rPr>
                        <a:t>-medians variant)</a:t>
                      </a:r>
                      <a:endParaRPr lang="en-CA" dirty="0">
                        <a:solidFill>
                          <a:schemeClr val="tx1"/>
                        </a:solidFill>
                      </a:endParaRPr>
                    </a:p>
                  </a:txBody>
                  <a:tcPr>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BBD7"/>
                    </a:solidFill>
                  </a:tcPr>
                </a:tc>
                <a:tc vMerge="1">
                  <a:txBody>
                    <a:bodyPr/>
                    <a:lstStyle/>
                    <a:p>
                      <a:endParaRPr lang="en-CA" dirty="0"/>
                    </a:p>
                  </a:txBody>
                  <a:tcPr/>
                </a:tc>
              </a:tr>
              <a:tr h="370840">
                <a:tc>
                  <a:txBody>
                    <a:bodyPr/>
                    <a:lstStyle/>
                    <a:p>
                      <a:pPr algn="ctr"/>
                      <a:r>
                        <a:rPr lang="en-CA" i="1" dirty="0" smtClean="0"/>
                        <a:t>K</a:t>
                      </a:r>
                      <a:r>
                        <a:rPr lang="en-CA" dirty="0" smtClean="0"/>
                        <a:t>=20</a:t>
                      </a:r>
                      <a:endParaRPr lang="en-CA" dirty="0"/>
                    </a:p>
                  </a:txBody>
                  <a:tcPr>
                    <a:lnR w="28575" cap="flat" cmpd="sng" algn="ctr">
                      <a:solidFill>
                        <a:schemeClr val="bg1"/>
                      </a:solidFill>
                      <a:prstDash val="solid"/>
                      <a:round/>
                      <a:headEnd type="none" w="med" len="med"/>
                      <a:tailEnd type="none" w="med" len="med"/>
                    </a:lnR>
                    <a:solidFill>
                      <a:srgbClr val="D6DDEA"/>
                    </a:solidFill>
                  </a:tcPr>
                </a:tc>
                <a:tc>
                  <a:txBody>
                    <a:bodyPr/>
                    <a:lstStyle/>
                    <a:p>
                      <a:pPr algn="ctr"/>
                      <a:r>
                        <a:rPr lang="en-CA" dirty="0" smtClean="0">
                          <a:solidFill>
                            <a:schemeClr val="accent2">
                              <a:lumMod val="50000"/>
                            </a:schemeClr>
                          </a:solidFill>
                        </a:rPr>
                        <a:t>77.54%</a:t>
                      </a:r>
                      <a:endParaRPr lang="en-CA" dirty="0">
                        <a:solidFill>
                          <a:schemeClr val="accent2">
                            <a:lumMod val="50000"/>
                          </a:schemeClr>
                        </a:solidFill>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6DDEA"/>
                    </a:solidFill>
                  </a:tcPr>
                </a:tc>
                <a:tc>
                  <a:txBody>
                    <a:bodyPr/>
                    <a:lstStyle/>
                    <a:p>
                      <a:pPr algn="ctr"/>
                      <a:r>
                        <a:rPr lang="en-CA" dirty="0" smtClean="0"/>
                        <a:t>77.34%</a:t>
                      </a:r>
                      <a:endParaRPr lang="en-CA" dirty="0"/>
                    </a:p>
                  </a:txBody>
                  <a:tcPr>
                    <a:lnT w="28575" cap="flat" cmpd="sng" algn="ctr">
                      <a:solidFill>
                        <a:schemeClr val="bg1"/>
                      </a:solidFill>
                      <a:prstDash val="solid"/>
                      <a:round/>
                      <a:headEnd type="none" w="med" len="med"/>
                      <a:tailEnd type="none" w="med" len="med"/>
                    </a:lnT>
                    <a:solidFill>
                      <a:srgbClr val="D6DDEA"/>
                    </a:solidFill>
                  </a:tcPr>
                </a:tc>
                <a:tc>
                  <a:txBody>
                    <a:bodyPr/>
                    <a:lstStyle/>
                    <a:p>
                      <a:pPr algn="ctr"/>
                      <a:r>
                        <a:rPr lang="en-CA" dirty="0" smtClean="0"/>
                        <a:t>80.84%</a:t>
                      </a:r>
                      <a:endParaRPr lang="en-CA" dirty="0"/>
                    </a:p>
                  </a:txBody>
                  <a:tcPr>
                    <a:solidFill>
                      <a:srgbClr val="D6DDEA"/>
                    </a:solidFill>
                  </a:tcPr>
                </a:tc>
              </a:tr>
              <a:tr h="370840">
                <a:tc>
                  <a:txBody>
                    <a:bodyPr/>
                    <a:lstStyle/>
                    <a:p>
                      <a:pPr algn="ctr"/>
                      <a:r>
                        <a:rPr lang="en-CA" i="1" dirty="0" smtClean="0"/>
                        <a:t>K</a:t>
                      </a:r>
                      <a:r>
                        <a:rPr lang="en-CA" dirty="0" smtClean="0"/>
                        <a:t>=30</a:t>
                      </a:r>
                      <a:endParaRPr lang="en-CA" dirty="0"/>
                    </a:p>
                  </a:txBody>
                  <a:tcPr>
                    <a:lnR w="28575" cap="flat" cmpd="sng" algn="ctr">
                      <a:solidFill>
                        <a:schemeClr val="bg1"/>
                      </a:solidFill>
                      <a:prstDash val="solid"/>
                      <a:round/>
                      <a:headEnd type="none" w="med" len="med"/>
                      <a:tailEnd type="none" w="med" len="med"/>
                    </a:lnR>
                    <a:solidFill>
                      <a:srgbClr val="D6DDEA"/>
                    </a:solidFill>
                  </a:tcPr>
                </a:tc>
                <a:tc>
                  <a:txBody>
                    <a:bodyPr/>
                    <a:lstStyle/>
                    <a:p>
                      <a:pPr algn="ctr"/>
                      <a:r>
                        <a:rPr lang="en-CA" dirty="0" smtClean="0">
                          <a:solidFill>
                            <a:schemeClr val="accent2">
                              <a:lumMod val="50000"/>
                            </a:schemeClr>
                          </a:solidFill>
                        </a:rPr>
                        <a:t>80.92%</a:t>
                      </a:r>
                      <a:endParaRPr lang="en-CA" dirty="0">
                        <a:solidFill>
                          <a:schemeClr val="accent2">
                            <a:lumMod val="50000"/>
                          </a:schemeClr>
                        </a:solidFill>
                      </a:endParaRPr>
                    </a:p>
                  </a:txBody>
                  <a:tcPr>
                    <a:lnL w="28575" cap="flat" cmpd="sng" algn="ctr">
                      <a:solidFill>
                        <a:schemeClr val="bg1"/>
                      </a:solidFill>
                      <a:prstDash val="solid"/>
                      <a:round/>
                      <a:headEnd type="none" w="med" len="med"/>
                      <a:tailEnd type="none" w="med" len="med"/>
                    </a:lnL>
                    <a:solidFill>
                      <a:srgbClr val="D6DDEA"/>
                    </a:solidFill>
                  </a:tcPr>
                </a:tc>
                <a:tc>
                  <a:txBody>
                    <a:bodyPr/>
                    <a:lstStyle/>
                    <a:p>
                      <a:pPr algn="ctr"/>
                      <a:r>
                        <a:rPr lang="en-CA" dirty="0" smtClean="0"/>
                        <a:t>80.14%</a:t>
                      </a:r>
                      <a:endParaRPr lang="en-CA" dirty="0"/>
                    </a:p>
                  </a:txBody>
                  <a:tcPr>
                    <a:solidFill>
                      <a:srgbClr val="D6DDEA"/>
                    </a:solidFill>
                  </a:tcPr>
                </a:tc>
                <a:tc>
                  <a:txBody>
                    <a:bodyPr/>
                    <a:lstStyle/>
                    <a:p>
                      <a:pPr algn="ctr"/>
                      <a:r>
                        <a:rPr lang="en-CA" dirty="0" smtClean="0"/>
                        <a:t>82.74%</a:t>
                      </a:r>
                      <a:endParaRPr lang="en-CA" dirty="0"/>
                    </a:p>
                  </a:txBody>
                  <a:tcPr>
                    <a:solidFill>
                      <a:srgbClr val="D6DDEA"/>
                    </a:solidFill>
                  </a:tcPr>
                </a:tc>
              </a:tr>
              <a:tr h="370840">
                <a:tc>
                  <a:txBody>
                    <a:bodyPr/>
                    <a:lstStyle/>
                    <a:p>
                      <a:pPr algn="ctr"/>
                      <a:r>
                        <a:rPr lang="en-CA" i="1" dirty="0" smtClean="0"/>
                        <a:t>K</a:t>
                      </a:r>
                      <a:r>
                        <a:rPr lang="en-CA" dirty="0" smtClean="0"/>
                        <a:t>=38</a:t>
                      </a:r>
                      <a:endParaRPr lang="en-CA" dirty="0"/>
                    </a:p>
                  </a:txBody>
                  <a:tcPr>
                    <a:lnR w="28575" cap="flat" cmpd="sng" algn="ctr">
                      <a:solidFill>
                        <a:schemeClr val="bg1"/>
                      </a:solidFill>
                      <a:prstDash val="solid"/>
                      <a:round/>
                      <a:headEnd type="none" w="med" len="med"/>
                      <a:tailEnd type="none" w="med" len="med"/>
                    </a:lnR>
                    <a:solidFill>
                      <a:srgbClr val="D6DDEA"/>
                    </a:solidFill>
                  </a:tcPr>
                </a:tc>
                <a:tc>
                  <a:txBody>
                    <a:bodyPr/>
                    <a:lstStyle/>
                    <a:p>
                      <a:pPr algn="ctr"/>
                      <a:r>
                        <a:rPr lang="en-CA" dirty="0" smtClean="0">
                          <a:solidFill>
                            <a:schemeClr val="accent2">
                              <a:lumMod val="50000"/>
                            </a:schemeClr>
                          </a:solidFill>
                        </a:rPr>
                        <a:t>82.13%</a:t>
                      </a:r>
                      <a:endParaRPr lang="en-CA" dirty="0">
                        <a:solidFill>
                          <a:schemeClr val="accent2">
                            <a:lumMod val="50000"/>
                          </a:schemeClr>
                        </a:solidFill>
                      </a:endParaRPr>
                    </a:p>
                  </a:txBody>
                  <a:tcPr>
                    <a:lnL w="28575" cap="flat" cmpd="sng" algn="ctr">
                      <a:solidFill>
                        <a:schemeClr val="bg1"/>
                      </a:solidFill>
                      <a:prstDash val="solid"/>
                      <a:round/>
                      <a:headEnd type="none" w="med" len="med"/>
                      <a:tailEnd type="none" w="med" len="med"/>
                    </a:lnL>
                    <a:solidFill>
                      <a:srgbClr val="D6DDEA"/>
                    </a:solidFill>
                  </a:tcPr>
                </a:tc>
                <a:tc>
                  <a:txBody>
                    <a:bodyPr/>
                    <a:lstStyle/>
                    <a:p>
                      <a:pPr algn="ctr"/>
                      <a:r>
                        <a:rPr lang="en-CA" dirty="0" smtClean="0"/>
                        <a:t>81.62%</a:t>
                      </a:r>
                      <a:endParaRPr lang="en-CA" dirty="0"/>
                    </a:p>
                  </a:txBody>
                  <a:tcPr>
                    <a:solidFill>
                      <a:srgbClr val="D6DDEA"/>
                    </a:solidFill>
                  </a:tcPr>
                </a:tc>
                <a:tc>
                  <a:txBody>
                    <a:bodyPr/>
                    <a:lstStyle/>
                    <a:p>
                      <a:pPr algn="ctr"/>
                      <a:r>
                        <a:rPr lang="en-CA" dirty="0" smtClean="0"/>
                        <a:t>83.64%</a:t>
                      </a:r>
                      <a:endParaRPr lang="en-CA" dirty="0"/>
                    </a:p>
                  </a:txBody>
                  <a:tcPr>
                    <a:solidFill>
                      <a:srgbClr val="D6DDEA"/>
                    </a:solidFill>
                  </a:tcPr>
                </a:tc>
              </a:tr>
              <a:tr h="370840">
                <a:tc>
                  <a:txBody>
                    <a:bodyPr/>
                    <a:lstStyle/>
                    <a:p>
                      <a:pPr algn="ctr"/>
                      <a:r>
                        <a:rPr lang="en-CA" i="1" dirty="0" smtClean="0"/>
                        <a:t>K</a:t>
                      </a:r>
                      <a:r>
                        <a:rPr lang="en-CA" dirty="0" smtClean="0"/>
                        <a:t>=52</a:t>
                      </a:r>
                      <a:endParaRPr lang="en-CA" dirty="0"/>
                    </a:p>
                  </a:txBody>
                  <a:tcPr>
                    <a:lnR w="28575" cap="flat" cmpd="sng" algn="ctr">
                      <a:solidFill>
                        <a:schemeClr val="bg1"/>
                      </a:solidFill>
                      <a:prstDash val="solid"/>
                      <a:round/>
                      <a:headEnd type="none" w="med" len="med"/>
                      <a:tailEnd type="none" w="med" len="med"/>
                    </a:lnR>
                    <a:solidFill>
                      <a:srgbClr val="D6DDEA"/>
                    </a:solidFill>
                  </a:tcPr>
                </a:tc>
                <a:tc>
                  <a:txBody>
                    <a:bodyPr/>
                    <a:lstStyle/>
                    <a:p>
                      <a:pPr algn="ctr"/>
                      <a:r>
                        <a:rPr lang="en-CA" dirty="0" smtClean="0">
                          <a:solidFill>
                            <a:schemeClr val="accent2">
                              <a:lumMod val="50000"/>
                            </a:schemeClr>
                          </a:solidFill>
                        </a:rPr>
                        <a:t>84.19%</a:t>
                      </a:r>
                      <a:endParaRPr lang="en-CA" dirty="0">
                        <a:solidFill>
                          <a:schemeClr val="accent2">
                            <a:lumMod val="50000"/>
                          </a:schemeClr>
                        </a:solidFill>
                      </a:endParaRPr>
                    </a:p>
                  </a:txBody>
                  <a:tcPr>
                    <a:lnL w="28575" cap="flat" cmpd="sng" algn="ctr">
                      <a:solidFill>
                        <a:schemeClr val="bg1"/>
                      </a:solidFill>
                      <a:prstDash val="solid"/>
                      <a:round/>
                      <a:headEnd type="none" w="med" len="med"/>
                      <a:tailEnd type="none" w="med" len="med"/>
                    </a:lnL>
                    <a:solidFill>
                      <a:srgbClr val="D6DDEA"/>
                    </a:solidFill>
                  </a:tcPr>
                </a:tc>
                <a:tc>
                  <a:txBody>
                    <a:bodyPr/>
                    <a:lstStyle/>
                    <a:p>
                      <a:pPr algn="ctr"/>
                      <a:r>
                        <a:rPr lang="en-CA" dirty="0" smtClean="0"/>
                        <a:t>83.53%</a:t>
                      </a:r>
                      <a:endParaRPr lang="en-CA" dirty="0"/>
                    </a:p>
                  </a:txBody>
                  <a:tcPr>
                    <a:solidFill>
                      <a:srgbClr val="D6DDEA"/>
                    </a:solidFill>
                  </a:tcPr>
                </a:tc>
                <a:tc>
                  <a:txBody>
                    <a:bodyPr/>
                    <a:lstStyle/>
                    <a:p>
                      <a:pPr algn="ctr"/>
                      <a:r>
                        <a:rPr lang="en-CA" dirty="0" smtClean="0"/>
                        <a:t>84.83%</a:t>
                      </a:r>
                      <a:endParaRPr lang="en-CA" dirty="0"/>
                    </a:p>
                  </a:txBody>
                  <a:tcPr>
                    <a:solidFill>
                      <a:srgbClr val="D6DDEA"/>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smtClean="0"/>
              <a:t>Exemplar-based clustering offers flexibility in choosing similarities between data points</a:t>
            </a:r>
          </a:p>
          <a:p>
            <a:pPr lvl="1"/>
            <a:r>
              <a:rPr lang="en-CA" i="1" dirty="0" smtClean="0"/>
              <a:t>e.g.</a:t>
            </a:r>
            <a:r>
              <a:rPr lang="en-CA" dirty="0" smtClean="0"/>
              <a:t> non-Euclidean, discrete, or non-metric data spaces</a:t>
            </a:r>
          </a:p>
          <a:p>
            <a:pPr>
              <a:buNone/>
            </a:pPr>
            <a:endParaRPr lang="en-CA" sz="600" dirty="0" smtClean="0"/>
          </a:p>
          <a:p>
            <a:r>
              <a:rPr lang="en-CA" dirty="0" smtClean="0"/>
              <a:t>Affinity Propagation achieves better clustering solutions than other methods</a:t>
            </a:r>
          </a:p>
          <a:p>
            <a:pPr lvl="1"/>
            <a:r>
              <a:rPr lang="en-CA" dirty="0" smtClean="0"/>
              <a:t>number of exemplars, </a:t>
            </a:r>
            <a:r>
              <a:rPr lang="en-CA" i="1" dirty="0" smtClean="0"/>
              <a:t>K</a:t>
            </a:r>
            <a:r>
              <a:rPr lang="en-CA" dirty="0" smtClean="0"/>
              <a:t>, is automatically determined</a:t>
            </a:r>
          </a:p>
          <a:p>
            <a:pPr lvl="1"/>
            <a:r>
              <a:rPr lang="en-CA" dirty="0" smtClean="0"/>
              <a:t>simple update equations, easy implementation</a:t>
            </a:r>
          </a:p>
          <a:p>
            <a:pPr lvl="1"/>
            <a:r>
              <a:rPr lang="en-CA" i="1" cap="small" dirty="0" smtClean="0">
                <a:solidFill>
                  <a:srgbClr val="C00000"/>
                </a:solidFill>
              </a:rPr>
              <a:t>Fast</a:t>
            </a:r>
            <a:r>
              <a:rPr lang="en-CA" dirty="0" smtClean="0"/>
              <a:t>: # binary scalar operations</a:t>
            </a:r>
            <a:r>
              <a:rPr lang="en-CA" dirty="0" smtClean="0">
                <a:latin typeface="Calibri"/>
                <a:cs typeface="Times New Roman"/>
                <a:sym typeface="Symbol"/>
              </a:rPr>
              <a:t></a:t>
            </a:r>
            <a:r>
              <a:rPr lang="en-CA" dirty="0" smtClean="0"/>
              <a:t> # input similarities</a:t>
            </a:r>
          </a:p>
          <a:p>
            <a:pPr>
              <a:buNone/>
            </a:pPr>
            <a:endParaRPr lang="en-CA" sz="600" dirty="0" smtClean="0"/>
          </a:p>
          <a:p>
            <a:r>
              <a:rPr lang="en-CA" dirty="0" smtClean="0"/>
              <a:t>Many applications in bioinformatics</a:t>
            </a:r>
          </a:p>
          <a:p>
            <a:pPr lvl="1"/>
            <a:r>
              <a:rPr lang="en-CA" dirty="0" smtClean="0"/>
              <a:t>Microarray data, yeast gene-deletion strains, HIV vaccine design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sz="quarter" idx="1"/>
          </p:nvPr>
        </p:nvSpPr>
        <p:spPr>
          <a:xfrm>
            <a:off x="914400" y="1447800"/>
            <a:ext cx="8077200" cy="4572000"/>
          </a:xfrm>
        </p:spPr>
        <p:txBody>
          <a:bodyPr>
            <a:normAutofit fontScale="92500" lnSpcReduction="20000"/>
          </a:bodyPr>
          <a:lstStyle/>
          <a:p>
            <a:r>
              <a:rPr lang="en-CA" dirty="0" smtClean="0"/>
              <a:t>Affinity Propagation (</a:t>
            </a:r>
            <a:r>
              <a:rPr lang="en-CA" b="1" dirty="0" smtClean="0">
                <a:latin typeface="Candara" pitchFamily="34" charset="0"/>
                <a:hlinkClick r:id="rId3"/>
              </a:rPr>
              <a:t>www.psi.toronto.edu/affinitypropagation</a:t>
            </a:r>
            <a:r>
              <a:rPr lang="en-CA" dirty="0" smtClean="0"/>
              <a:t>)</a:t>
            </a:r>
            <a:br>
              <a:rPr lang="en-CA" dirty="0" smtClean="0"/>
            </a:br>
            <a:r>
              <a:rPr lang="en-CA" dirty="0" smtClean="0"/>
              <a:t>Brendan J. Frey</a:t>
            </a:r>
            <a:br>
              <a:rPr lang="en-CA" dirty="0" smtClean="0"/>
            </a:br>
            <a:r>
              <a:rPr lang="en-CA" sz="1900" dirty="0" smtClean="0"/>
              <a:t>(Electrical &amp; Computer Engineering, University of Toronto)</a:t>
            </a:r>
          </a:p>
          <a:p>
            <a:r>
              <a:rPr lang="en-CA" dirty="0" smtClean="0"/>
              <a:t>Detecting transcripts (genes) using microarray data</a:t>
            </a:r>
            <a:br>
              <a:rPr lang="en-CA" dirty="0" smtClean="0"/>
            </a:br>
            <a:r>
              <a:rPr lang="en-CA" dirty="0" smtClean="0"/>
              <a:t>Tim Hughes + lab</a:t>
            </a:r>
            <a:br>
              <a:rPr lang="en-CA" dirty="0" smtClean="0"/>
            </a:br>
            <a:r>
              <a:rPr lang="en-CA" sz="1900" dirty="0" smtClean="0"/>
              <a:t>(</a:t>
            </a:r>
            <a:r>
              <a:rPr lang="en-CA" sz="1900" dirty="0" err="1" smtClean="0"/>
              <a:t>Banting</a:t>
            </a:r>
            <a:r>
              <a:rPr lang="en-CA" sz="1900" dirty="0" smtClean="0"/>
              <a:t> &amp; Best Department of Medical Research, University of Toronto)</a:t>
            </a:r>
          </a:p>
          <a:p>
            <a:r>
              <a:rPr lang="en-CA" dirty="0" smtClean="0"/>
              <a:t>Yeast gene-deletion strains:</a:t>
            </a:r>
            <a:br>
              <a:rPr lang="en-CA" dirty="0" smtClean="0"/>
            </a:br>
            <a:r>
              <a:rPr lang="en-CA" dirty="0" smtClean="0"/>
              <a:t>Andrew Emili, Gabe Musso, </a:t>
            </a:r>
            <a:r>
              <a:rPr lang="en-CA" dirty="0" err="1" smtClean="0"/>
              <a:t>Guri</a:t>
            </a:r>
            <a:r>
              <a:rPr lang="en-CA" dirty="0" smtClean="0"/>
              <a:t> Giaever</a:t>
            </a:r>
            <a:br>
              <a:rPr lang="en-CA" dirty="0" smtClean="0"/>
            </a:br>
            <a:r>
              <a:rPr lang="en-CA" sz="1900" dirty="0" smtClean="0"/>
              <a:t>(</a:t>
            </a:r>
            <a:r>
              <a:rPr lang="en-CA" sz="1900" dirty="0" err="1" smtClean="0"/>
              <a:t>Banting</a:t>
            </a:r>
            <a:r>
              <a:rPr lang="en-CA" sz="1900" dirty="0" smtClean="0"/>
              <a:t> &amp; Best Department of Medical Research, University of Toronto)</a:t>
            </a:r>
          </a:p>
          <a:p>
            <a:r>
              <a:rPr lang="en-CA" dirty="0" smtClean="0"/>
              <a:t>HIV vaccine design:</a:t>
            </a:r>
            <a:br>
              <a:rPr lang="en-CA" dirty="0" smtClean="0"/>
            </a:br>
            <a:r>
              <a:rPr lang="en-CA" dirty="0" smtClean="0"/>
              <a:t>Nebojsa Jojic, Vladimir Jojic</a:t>
            </a:r>
            <a:br>
              <a:rPr lang="en-CA" dirty="0" smtClean="0"/>
            </a:br>
            <a:r>
              <a:rPr lang="en-CA" sz="1900" dirty="0" smtClean="0"/>
              <a:t>(Microsoft Research)</a:t>
            </a:r>
            <a:endParaRPr lang="en-CA" dirty="0" smtClean="0"/>
          </a:p>
          <a:p>
            <a:r>
              <a:rPr lang="en-CA" dirty="0" smtClean="0"/>
              <a:t>Funding for this work provided by:</a:t>
            </a:r>
          </a:p>
        </p:txBody>
      </p:sp>
      <p:pic>
        <p:nvPicPr>
          <p:cNvPr id="4" name="Picture 6" descr="Natural Sciences and Engineering Research Council of Canada - Government of Canada"/>
          <p:cNvPicPr>
            <a:picLocks noChangeAspect="1" noChangeArrowheads="1"/>
          </p:cNvPicPr>
          <p:nvPr/>
        </p:nvPicPr>
        <p:blipFill>
          <a:blip r:embed="rId4"/>
          <a:srcRect l="14667" r="48000"/>
          <a:stretch>
            <a:fillRect/>
          </a:stretch>
        </p:blipFill>
        <p:spPr bwMode="auto">
          <a:xfrm>
            <a:off x="9677400" y="838200"/>
            <a:ext cx="2133600" cy="190500"/>
          </a:xfrm>
          <a:prstGeom prst="rect">
            <a:avLst/>
          </a:prstGeom>
          <a:noFill/>
        </p:spPr>
      </p:pic>
      <p:pic>
        <p:nvPicPr>
          <p:cNvPr id="5" name="Picture 2" descr="http://www.genomecanada.ca/ximages/home/topEn.jpg"/>
          <p:cNvPicPr>
            <a:picLocks noChangeAspect="1" noChangeArrowheads="1"/>
          </p:cNvPicPr>
          <p:nvPr/>
        </p:nvPicPr>
        <p:blipFill>
          <a:blip r:embed="rId5"/>
          <a:srcRect t="7580" r="75597" b="8906"/>
          <a:stretch>
            <a:fillRect/>
          </a:stretch>
        </p:blipFill>
        <p:spPr bwMode="auto">
          <a:xfrm>
            <a:off x="3403609" y="5638800"/>
            <a:ext cx="1168391" cy="715924"/>
          </a:xfrm>
          <a:prstGeom prst="rect">
            <a:avLst/>
          </a:prstGeom>
          <a:noFill/>
        </p:spPr>
      </p:pic>
      <p:pic>
        <p:nvPicPr>
          <p:cNvPr id="6" name="Picture 8" descr="NSERC"/>
          <p:cNvPicPr>
            <a:picLocks noChangeAspect="1" noChangeArrowheads="1"/>
          </p:cNvPicPr>
          <p:nvPr/>
        </p:nvPicPr>
        <p:blipFill>
          <a:blip r:embed="rId6"/>
          <a:srcRect/>
          <a:stretch>
            <a:fillRect/>
          </a:stretch>
        </p:blipFill>
        <p:spPr bwMode="auto">
          <a:xfrm>
            <a:off x="1676400" y="5715000"/>
            <a:ext cx="1071563" cy="442913"/>
          </a:xfrm>
          <a:prstGeom prst="rect">
            <a:avLst/>
          </a:prstGeom>
          <a:noFill/>
        </p:spPr>
      </p:pic>
      <p:pic>
        <p:nvPicPr>
          <p:cNvPr id="7" name="Picture 4" descr="Canadian Institutes of Health Research | Instituts de recherche en santé du Canada"/>
          <p:cNvPicPr>
            <a:picLocks noChangeAspect="1" noChangeArrowheads="1"/>
          </p:cNvPicPr>
          <p:nvPr/>
        </p:nvPicPr>
        <p:blipFill>
          <a:blip r:embed="rId7"/>
          <a:srcRect/>
          <a:stretch>
            <a:fillRect/>
          </a:stretch>
        </p:blipFill>
        <p:spPr bwMode="auto">
          <a:xfrm>
            <a:off x="9601200" y="1219200"/>
            <a:ext cx="3724275" cy="276225"/>
          </a:xfrm>
          <a:prstGeom prst="rect">
            <a:avLst/>
          </a:prstGeom>
          <a:noFill/>
        </p:spPr>
      </p:pic>
      <p:pic>
        <p:nvPicPr>
          <p:cNvPr id="8" name="Picture 10" descr="CIHR | IRSC"/>
          <p:cNvPicPr>
            <a:picLocks noChangeAspect="1" noChangeArrowheads="1"/>
          </p:cNvPicPr>
          <p:nvPr/>
        </p:nvPicPr>
        <p:blipFill>
          <a:blip r:embed="rId8"/>
          <a:srcRect/>
          <a:stretch>
            <a:fillRect/>
          </a:stretch>
        </p:blipFill>
        <p:spPr bwMode="auto">
          <a:xfrm>
            <a:off x="9677400" y="1752600"/>
            <a:ext cx="1257300" cy="1171575"/>
          </a:xfrm>
          <a:prstGeom prst="rect">
            <a:avLst/>
          </a:prstGeom>
          <a:noFill/>
        </p:spPr>
      </p:pic>
      <p:pic>
        <p:nvPicPr>
          <p:cNvPr id="9" name="Picture 2" descr="iscb">
            <a:hlinkClick r:id="rId9"/>
          </p:cNvPr>
          <p:cNvPicPr>
            <a:picLocks noChangeAspect="1" noChangeArrowheads="1"/>
          </p:cNvPicPr>
          <p:nvPr/>
        </p:nvPicPr>
        <p:blipFill>
          <a:blip r:embed="rId10"/>
          <a:srcRect/>
          <a:stretch>
            <a:fillRect/>
          </a:stretch>
        </p:blipFill>
        <p:spPr bwMode="auto">
          <a:xfrm>
            <a:off x="9525000" y="3200400"/>
            <a:ext cx="1914525" cy="6572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Exemplar-based clustering</a:t>
            </a:r>
            <a:endParaRPr lang="en-CA" dirty="0"/>
          </a:p>
        </p:txBody>
      </p:sp>
      <p:sp>
        <p:nvSpPr>
          <p:cNvPr id="3" name="Content Placeholder 2"/>
          <p:cNvSpPr>
            <a:spLocks noGrp="1"/>
          </p:cNvSpPr>
          <p:nvPr>
            <p:ph sz="quarter" idx="1"/>
          </p:nvPr>
        </p:nvSpPr>
        <p:spPr/>
        <p:txBody>
          <a:bodyPr>
            <a:normAutofit fontScale="92500" lnSpcReduction="10000"/>
          </a:bodyPr>
          <a:lstStyle/>
          <a:p>
            <a:r>
              <a:rPr lang="en-CA" cap="small" dirty="0" smtClean="0"/>
              <a:t>Task</a:t>
            </a:r>
            <a:r>
              <a:rPr lang="en-CA" dirty="0" smtClean="0"/>
              <a:t>:</a:t>
            </a:r>
          </a:p>
          <a:p>
            <a:endParaRPr lang="en-CA" dirty="0" smtClean="0"/>
          </a:p>
          <a:p>
            <a:pPr lvl="1">
              <a:buNone/>
            </a:pPr>
            <a:endParaRPr lang="en-CA" dirty="0" smtClean="0"/>
          </a:p>
          <a:p>
            <a:r>
              <a:rPr lang="en-CA" cap="small" dirty="0" smtClean="0"/>
              <a:t>Inputs</a:t>
            </a:r>
            <a:r>
              <a:rPr lang="en-CA" dirty="0" smtClean="0"/>
              <a:t>: A set of real-valued </a:t>
            </a:r>
            <a:r>
              <a:rPr lang="en-CA" dirty="0" err="1" smtClean="0"/>
              <a:t>pairwise</a:t>
            </a:r>
            <a:r>
              <a:rPr lang="en-CA" dirty="0" smtClean="0"/>
              <a:t> similarities ,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s</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i</a:t>
            </a:r>
            <a:r>
              <a:rPr lang="en-CA" dirty="0" err="1"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k</a:t>
            </a:r>
            <a:r>
              <a:rPr lang="en-CA" dirty="0" smtClean="0">
                <a:latin typeface="Times New Roman" pitchFamily="18" charset="0"/>
                <a:cs typeface="Times New Roman" pitchFamily="18" charset="0"/>
              </a:rPr>
              <a:t>)}</a:t>
            </a:r>
            <a:r>
              <a:rPr lang="en-CA" dirty="0" smtClean="0"/>
              <a:t>, between data points and the number of exemplars (</a:t>
            </a:r>
            <a:r>
              <a:rPr lang="en-CA" i="1" dirty="0" smtClean="0"/>
              <a:t>K</a:t>
            </a:r>
            <a:r>
              <a:rPr lang="en-CA" dirty="0" smtClean="0"/>
              <a:t>) or a real-valued exemplar cost</a:t>
            </a:r>
          </a:p>
          <a:p>
            <a:endParaRPr lang="en-CA" sz="600" dirty="0" smtClean="0"/>
          </a:p>
          <a:p>
            <a:r>
              <a:rPr lang="en-CA" cap="small" dirty="0" smtClean="0"/>
              <a:t>Output</a:t>
            </a:r>
            <a:r>
              <a:rPr lang="en-CA" dirty="0" smtClean="0"/>
              <a:t>: A subset of exemplar data points and an assignment of every other point to an exemplar</a:t>
            </a:r>
          </a:p>
          <a:p>
            <a:endParaRPr lang="en-CA" sz="600" dirty="0" smtClean="0"/>
          </a:p>
          <a:p>
            <a:r>
              <a:rPr lang="en-CA" cap="small" dirty="0" smtClean="0"/>
              <a:t>Objective Function</a:t>
            </a:r>
            <a:r>
              <a:rPr lang="en-CA" dirty="0" smtClean="0"/>
              <a:t>: Maximize the sum of similarities between data points and their exemplars, minus the exemplar costs</a:t>
            </a:r>
            <a:endParaRPr lang="en-CA" dirty="0"/>
          </a:p>
        </p:txBody>
      </p:sp>
      <p:sp>
        <p:nvSpPr>
          <p:cNvPr id="4" name="TextBox 3"/>
          <p:cNvSpPr txBox="1"/>
          <p:nvPr/>
        </p:nvSpPr>
        <p:spPr>
          <a:xfrm>
            <a:off x="1676400" y="1794376"/>
            <a:ext cx="6248400" cy="707886"/>
          </a:xfrm>
          <a:prstGeom prst="rect">
            <a:avLst/>
          </a:prstGeom>
          <a:noFill/>
        </p:spPr>
        <p:txBody>
          <a:bodyPr wrap="square" rtlCol="0">
            <a:spAutoFit/>
          </a:bodyPr>
          <a:lstStyle/>
          <a:p>
            <a:pPr algn="ctr"/>
            <a:r>
              <a:rPr lang="en-CA" sz="2000" b="1" dirty="0" smtClean="0">
                <a:latin typeface="Candara" pitchFamily="34" charset="0"/>
              </a:rPr>
              <a:t>Identify a subset of data points as exemplars and assign every other data point to one of those exemplars</a:t>
            </a:r>
            <a:endParaRPr lang="en-CA" sz="2000" b="1" dirty="0">
              <a:latin typeface="Candara" pitchFamily="34" charset="0"/>
            </a:endParaRPr>
          </a:p>
        </p:txBody>
      </p:sp>
      <p:pic>
        <p:nvPicPr>
          <p:cNvPr id="5121" name="Picture 1"/>
          <p:cNvPicPr>
            <a:picLocks noChangeAspect="1" noChangeArrowheads="1"/>
          </p:cNvPicPr>
          <p:nvPr/>
        </p:nvPicPr>
        <p:blipFill>
          <a:blip r:embed="rId3" cstate="print"/>
          <a:srcRect l="25714" t="7810" r="24000" b="6857"/>
          <a:stretch>
            <a:fillRect/>
          </a:stretch>
        </p:blipFill>
        <p:spPr bwMode="auto">
          <a:xfrm>
            <a:off x="9296400" y="0"/>
            <a:ext cx="1828800" cy="23275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Affinity Propagation</a:t>
            </a:r>
            <a:endParaRPr lang="en-CA" dirty="0"/>
          </a:p>
        </p:txBody>
      </p:sp>
      <p:sp>
        <p:nvSpPr>
          <p:cNvPr id="6" name="Rectangle 5"/>
          <p:cNvSpPr/>
          <p:nvPr/>
        </p:nvSpPr>
        <p:spPr>
          <a:xfrm>
            <a:off x="0" y="0"/>
            <a:ext cx="9144000" cy="6858000"/>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solidFill>
                  <a:schemeClr val="tx2">
                    <a:lumMod val="20000"/>
                    <a:lumOff val="80000"/>
                  </a:schemeClr>
                </a:solidFill>
              </a:rPr>
              <a:t>QUESTIONS?</a:t>
            </a:r>
            <a:endParaRPr lang="en-CA" sz="4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Affinity Propagation</a:t>
            </a:r>
            <a:endParaRPr lang="en-CA" dirty="0"/>
          </a:p>
        </p:txBody>
      </p:sp>
      <p:sp>
        <p:nvSpPr>
          <p:cNvPr id="6" name="Rectangle 5"/>
          <p:cNvSpPr/>
          <p:nvPr/>
        </p:nvSpPr>
        <p:spPr>
          <a:xfrm>
            <a:off x="0" y="0"/>
            <a:ext cx="9144000" cy="6858000"/>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body" idx="1"/>
          </p:nvPr>
        </p:nvSpPr>
        <p:spPr/>
        <p:txBody>
          <a:bodyPr/>
          <a:lstStyle/>
          <a:p>
            <a:endParaRPr lang="en-US"/>
          </a:p>
        </p:txBody>
      </p:sp>
      <p:grpSp>
        <p:nvGrpSpPr>
          <p:cNvPr id="2" name="Group 3"/>
          <p:cNvGrpSpPr>
            <a:grpSpLocks/>
          </p:cNvGrpSpPr>
          <p:nvPr/>
        </p:nvGrpSpPr>
        <p:grpSpPr bwMode="auto">
          <a:xfrm>
            <a:off x="914400" y="827088"/>
            <a:ext cx="7450138" cy="6030912"/>
            <a:chOff x="576" y="521"/>
            <a:chExt cx="4693" cy="3799"/>
          </a:xfrm>
        </p:grpSpPr>
        <p:pic>
          <p:nvPicPr>
            <p:cNvPr id="751620" name="Picture 4" descr="olivetti400"/>
            <p:cNvPicPr>
              <a:picLocks noChangeAspect="1" noChangeArrowheads="1"/>
            </p:cNvPicPr>
            <p:nvPr/>
          </p:nvPicPr>
          <p:blipFill>
            <a:blip r:embed="rId3"/>
            <a:srcRect l="11281" t="51112" r="24559" b="8716"/>
            <a:stretch>
              <a:fillRect/>
            </a:stretch>
          </p:blipFill>
          <p:spPr bwMode="auto">
            <a:xfrm>
              <a:off x="576" y="521"/>
              <a:ext cx="4693" cy="3799"/>
            </a:xfrm>
            <a:prstGeom prst="rect">
              <a:avLst/>
            </a:prstGeom>
            <a:noFill/>
            <a:ln w="9525">
              <a:noFill/>
              <a:miter lim="800000"/>
              <a:headEnd/>
              <a:tailEnd/>
            </a:ln>
          </p:spPr>
        </p:pic>
        <p:sp>
          <p:nvSpPr>
            <p:cNvPr id="751621" name="Text Box 5"/>
            <p:cNvSpPr txBox="1">
              <a:spLocks noChangeArrowheads="1"/>
            </p:cNvSpPr>
            <p:nvPr/>
          </p:nvSpPr>
          <p:spPr bwMode="auto">
            <a:xfrm>
              <a:off x="3726" y="4016"/>
              <a:ext cx="302" cy="250"/>
            </a:xfrm>
            <a:prstGeom prst="rect">
              <a:avLst/>
            </a:prstGeom>
            <a:solidFill>
              <a:schemeClr val="bg1"/>
            </a:solidFill>
            <a:ln w="9525" algn="ctr">
              <a:noFill/>
              <a:miter lim="800000"/>
              <a:headEnd/>
              <a:tailEnd/>
            </a:ln>
            <a:effectLst/>
          </p:spPr>
          <p:txBody>
            <a:bodyPr wrap="none">
              <a:spAutoFit/>
            </a:bodyPr>
            <a:lstStyle/>
            <a:p>
              <a:pPr marL="342900" indent="-342900"/>
              <a:r>
                <a:rPr lang="en-US" sz="2000"/>
                <a:t>(k)</a:t>
              </a:r>
            </a:p>
          </p:txBody>
        </p:sp>
        <p:sp>
          <p:nvSpPr>
            <p:cNvPr id="751622" name="Text Box 6"/>
            <p:cNvSpPr txBox="1">
              <a:spLocks noChangeArrowheads="1"/>
            </p:cNvSpPr>
            <p:nvPr/>
          </p:nvSpPr>
          <p:spPr bwMode="auto">
            <a:xfrm>
              <a:off x="3162" y="1142"/>
              <a:ext cx="1735" cy="250"/>
            </a:xfrm>
            <a:prstGeom prst="rect">
              <a:avLst/>
            </a:prstGeom>
            <a:solidFill>
              <a:schemeClr val="bg1"/>
            </a:solidFill>
            <a:ln w="9525" algn="ctr">
              <a:noFill/>
              <a:miter lim="800000"/>
              <a:headEnd/>
              <a:tailEnd/>
            </a:ln>
            <a:effectLst/>
          </p:spPr>
          <p:txBody>
            <a:bodyPr wrap="none">
              <a:spAutoFit/>
            </a:bodyPr>
            <a:lstStyle/>
            <a:p>
              <a:pPr marL="342900" indent="-342900"/>
              <a:r>
                <a:rPr lang="en-US" sz="2000"/>
                <a:t>Linear program (exact)</a:t>
              </a:r>
            </a:p>
          </p:txBody>
        </p:sp>
        <p:sp>
          <p:nvSpPr>
            <p:cNvPr id="751623" name="Text Box 7"/>
            <p:cNvSpPr txBox="1">
              <a:spLocks noChangeArrowheads="1"/>
            </p:cNvSpPr>
            <p:nvPr/>
          </p:nvSpPr>
          <p:spPr bwMode="auto">
            <a:xfrm>
              <a:off x="3288" y="1692"/>
              <a:ext cx="455" cy="202"/>
            </a:xfrm>
            <a:prstGeom prst="rect">
              <a:avLst/>
            </a:prstGeom>
            <a:solidFill>
              <a:schemeClr val="bg1"/>
            </a:solidFill>
            <a:ln w="9525" algn="ctr">
              <a:noFill/>
              <a:miter lim="800000"/>
              <a:headEnd/>
              <a:tailEnd/>
            </a:ln>
            <a:effectLst/>
          </p:spPr>
          <p:txBody>
            <a:bodyPr wrap="none" lIns="0" rIns="0">
              <a:spAutoFit/>
            </a:bodyPr>
            <a:lstStyle/>
            <a:p>
              <a:pPr marL="342900" indent="-342900"/>
              <a:r>
                <a:rPr lang="en-US" sz="1500"/>
                <a:t>medians</a:t>
              </a:r>
            </a:p>
          </p:txBody>
        </p:sp>
      </p:grpSp>
      <p:sp>
        <p:nvSpPr>
          <p:cNvPr id="751624" name="Rectangle 8"/>
          <p:cNvSpPr>
            <a:spLocks noGrp="1" noChangeArrowheads="1"/>
          </p:cNvSpPr>
          <p:nvPr>
            <p:ph type="title"/>
          </p:nvPr>
        </p:nvSpPr>
        <p:spPr>
          <a:xfrm>
            <a:off x="0" y="152400"/>
            <a:ext cx="9144000" cy="1143000"/>
          </a:xfrm>
        </p:spPr>
        <p:txBody>
          <a:bodyPr>
            <a:normAutofit fontScale="90000"/>
          </a:bodyPr>
          <a:lstStyle/>
          <a:p>
            <a:r>
              <a:rPr lang="en-US" sz="2800"/>
              <a:t>Comparison of affinity propagation, linear programming, the VSH and k-medians clustering</a:t>
            </a:r>
            <a:br>
              <a:rPr lang="en-US" sz="2800"/>
            </a:br>
            <a:r>
              <a:rPr lang="en-US" sz="2800"/>
              <a:t>				(400 Olivetti face images)</a:t>
            </a: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533400" y="404813"/>
            <a:ext cx="8153400" cy="1143000"/>
          </a:xfrm>
        </p:spPr>
        <p:txBody>
          <a:bodyPr>
            <a:normAutofit fontScale="90000"/>
          </a:bodyPr>
          <a:lstStyle/>
          <a:p>
            <a:r>
              <a:rPr lang="en-US" sz="3200"/>
              <a:t>Error and timing comparison of affinity propagation and the VSH</a:t>
            </a:r>
            <a:br>
              <a:rPr lang="en-US" sz="3200"/>
            </a:br>
            <a:r>
              <a:rPr lang="en-US" sz="1600"/>
              <a:t/>
            </a:r>
            <a:br>
              <a:rPr lang="en-US" sz="1600"/>
            </a:br>
            <a:r>
              <a:rPr lang="en-US" sz="2400"/>
              <a:t>(Results from Brusco &amp; Kohn and Frey &amp; Dueck)</a:t>
            </a:r>
          </a:p>
        </p:txBody>
      </p:sp>
      <p:sp>
        <p:nvSpPr>
          <p:cNvPr id="753667" name="Rectangle 3"/>
          <p:cNvSpPr>
            <a:spLocks noGrp="1" noChangeArrowheads="1"/>
          </p:cNvSpPr>
          <p:nvPr>
            <p:ph type="body" idx="1"/>
          </p:nvPr>
        </p:nvSpPr>
        <p:spPr/>
        <p:txBody>
          <a:bodyPr/>
          <a:lstStyle/>
          <a:p>
            <a:endParaRPr lang="en-US"/>
          </a:p>
        </p:txBody>
      </p:sp>
      <p:graphicFrame>
        <p:nvGraphicFramePr>
          <p:cNvPr id="753668" name="Object 4"/>
          <p:cNvGraphicFramePr>
            <a:graphicFrameLocks noChangeAspect="1"/>
          </p:cNvGraphicFramePr>
          <p:nvPr/>
        </p:nvGraphicFramePr>
        <p:xfrm>
          <a:off x="152400" y="1928813"/>
          <a:ext cx="8915400" cy="4471987"/>
        </p:xfrm>
        <a:graphic>
          <a:graphicData uri="http://schemas.openxmlformats.org/presentationml/2006/ole">
            <p:oleObj spid="_x0000_s3074" name="Bitmap Image" r:id="rId4" imgW="10076190" imgH="5571429" progId="PBrush">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0178" name="Object 2"/>
          <p:cNvGraphicFramePr>
            <a:graphicFrameLocks noChangeAspect="1"/>
          </p:cNvGraphicFramePr>
          <p:nvPr/>
        </p:nvGraphicFramePr>
        <p:xfrm>
          <a:off x="228600" y="2357438"/>
          <a:ext cx="5562600" cy="4271962"/>
        </p:xfrm>
        <a:graphic>
          <a:graphicData uri="http://schemas.openxmlformats.org/presentationml/2006/ole">
            <p:oleObj spid="_x0000_s4098" name="Bitmap Image" r:id="rId4" imgW="6314286" imgH="4847619" progId="PBrush">
              <p:embed/>
            </p:oleObj>
          </a:graphicData>
        </a:graphic>
      </p:graphicFrame>
      <p:sp>
        <p:nvSpPr>
          <p:cNvPr id="690179" name="Rectangle 3"/>
          <p:cNvSpPr>
            <a:spLocks noGrp="1" noChangeArrowheads="1"/>
          </p:cNvSpPr>
          <p:nvPr>
            <p:ph type="title"/>
          </p:nvPr>
        </p:nvSpPr>
        <p:spPr>
          <a:xfrm>
            <a:off x="533400" y="304800"/>
            <a:ext cx="8153400" cy="381000"/>
          </a:xfrm>
        </p:spPr>
        <p:txBody>
          <a:bodyPr>
            <a:normAutofit fontScale="90000"/>
          </a:bodyPr>
          <a:lstStyle/>
          <a:p>
            <a:r>
              <a:rPr lang="en-US" sz="3200"/>
              <a:t>Selecting the “right” number of centers</a:t>
            </a:r>
          </a:p>
        </p:txBody>
      </p:sp>
      <p:sp>
        <p:nvSpPr>
          <p:cNvPr id="690180" name="Rectangle 4"/>
          <p:cNvSpPr>
            <a:spLocks noGrp="1" noChangeArrowheads="1"/>
          </p:cNvSpPr>
          <p:nvPr>
            <p:ph type="body" idx="1"/>
          </p:nvPr>
        </p:nvSpPr>
        <p:spPr>
          <a:xfrm>
            <a:off x="533400" y="914400"/>
            <a:ext cx="7924800" cy="1524000"/>
          </a:xfrm>
        </p:spPr>
        <p:txBody>
          <a:bodyPr/>
          <a:lstStyle/>
          <a:p>
            <a:pPr>
              <a:spcAft>
                <a:spcPct val="30000"/>
              </a:spcAft>
            </a:pPr>
            <a:r>
              <a:rPr lang="en-US" sz="2400"/>
              <a:t>Preferences influence the number of detected centers</a:t>
            </a:r>
          </a:p>
          <a:p>
            <a:r>
              <a:rPr lang="en-US" sz="2400"/>
              <a:t>Does affinity propagation find the proper number of centers? </a:t>
            </a:r>
            <a:r>
              <a:rPr lang="en-US" sz="2400">
                <a:solidFill>
                  <a:srgbClr val="CC0000"/>
                </a:solidFill>
              </a:rPr>
              <a:t>Yes.</a:t>
            </a:r>
          </a:p>
        </p:txBody>
      </p:sp>
      <p:grpSp>
        <p:nvGrpSpPr>
          <p:cNvPr id="2" name="Group 5"/>
          <p:cNvGrpSpPr>
            <a:grpSpLocks/>
          </p:cNvGrpSpPr>
          <p:nvPr/>
        </p:nvGrpSpPr>
        <p:grpSpPr bwMode="auto">
          <a:xfrm>
            <a:off x="2549525" y="2311400"/>
            <a:ext cx="6378575" cy="3544888"/>
            <a:chOff x="1606" y="1456"/>
            <a:chExt cx="4018" cy="2233"/>
          </a:xfrm>
        </p:grpSpPr>
        <p:pic>
          <p:nvPicPr>
            <p:cNvPr id="690182" name="Picture 2" descr="Y:\matlab\affinity_propagation\application_mixtureofgaussians\deleteme0.emf"/>
            <p:cNvPicPr>
              <a:picLocks noChangeAspect="1" noChangeArrowheads="1"/>
            </p:cNvPicPr>
            <p:nvPr/>
          </p:nvPicPr>
          <p:blipFill>
            <a:blip r:embed="rId5"/>
            <a:srcRect l="19807" t="10558" r="17828" b="2640"/>
            <a:stretch>
              <a:fillRect/>
            </a:stretch>
          </p:blipFill>
          <p:spPr bwMode="auto">
            <a:xfrm>
              <a:off x="3828" y="1817"/>
              <a:ext cx="1796" cy="1872"/>
            </a:xfrm>
            <a:prstGeom prst="rect">
              <a:avLst/>
            </a:prstGeom>
            <a:noFill/>
            <a:ln w="9525">
              <a:noFill/>
              <a:miter lim="800000"/>
              <a:headEnd/>
              <a:tailEnd/>
            </a:ln>
          </p:spPr>
        </p:pic>
        <p:pic>
          <p:nvPicPr>
            <p:cNvPr id="690183" name="Picture 30" descr="deleteme15.emf"/>
            <p:cNvPicPr>
              <a:picLocks noChangeAspect="1"/>
            </p:cNvPicPr>
            <p:nvPr/>
          </p:nvPicPr>
          <p:blipFill>
            <a:blip r:embed="rId6"/>
            <a:srcRect l="19807" t="2646" r="17828" b="2646"/>
            <a:stretch>
              <a:fillRect/>
            </a:stretch>
          </p:blipFill>
          <p:spPr bwMode="auto">
            <a:xfrm>
              <a:off x="3840" y="1632"/>
              <a:ext cx="1778" cy="2021"/>
            </a:xfrm>
            <a:prstGeom prst="rect">
              <a:avLst/>
            </a:prstGeom>
            <a:noFill/>
            <a:ln w="9525">
              <a:noFill/>
              <a:miter lim="800000"/>
              <a:headEnd/>
              <a:tailEnd/>
            </a:ln>
          </p:spPr>
        </p:pic>
        <p:sp>
          <p:nvSpPr>
            <p:cNvPr id="690184" name="Freeform 8"/>
            <p:cNvSpPr>
              <a:spLocks/>
            </p:cNvSpPr>
            <p:nvPr/>
          </p:nvSpPr>
          <p:spPr bwMode="auto">
            <a:xfrm>
              <a:off x="1606" y="1456"/>
              <a:ext cx="2592" cy="2096"/>
            </a:xfrm>
            <a:custGeom>
              <a:avLst/>
              <a:gdLst/>
              <a:ahLst/>
              <a:cxnLst>
                <a:cxn ang="0">
                  <a:pos x="2592" y="416"/>
                </a:cxn>
                <a:cxn ang="0">
                  <a:pos x="2208" y="176"/>
                </a:cxn>
                <a:cxn ang="0">
                  <a:pos x="1056" y="176"/>
                </a:cxn>
                <a:cxn ang="0">
                  <a:pos x="192" y="1232"/>
                </a:cxn>
                <a:cxn ang="0">
                  <a:pos x="0" y="2096"/>
                </a:cxn>
              </a:cxnLst>
              <a:rect l="0" t="0" r="r" b="b"/>
              <a:pathLst>
                <a:path w="2592" h="2096">
                  <a:moveTo>
                    <a:pt x="2592" y="416"/>
                  </a:moveTo>
                  <a:cubicBezTo>
                    <a:pt x="2528" y="316"/>
                    <a:pt x="2464" y="216"/>
                    <a:pt x="2208" y="176"/>
                  </a:cubicBezTo>
                  <a:cubicBezTo>
                    <a:pt x="1952" y="136"/>
                    <a:pt x="1392" y="0"/>
                    <a:pt x="1056" y="176"/>
                  </a:cubicBezTo>
                  <a:cubicBezTo>
                    <a:pt x="720" y="352"/>
                    <a:pt x="368" y="912"/>
                    <a:pt x="192" y="1232"/>
                  </a:cubicBezTo>
                  <a:cubicBezTo>
                    <a:pt x="16" y="1552"/>
                    <a:pt x="8" y="1824"/>
                    <a:pt x="0" y="2096"/>
                  </a:cubicBezTo>
                </a:path>
              </a:pathLst>
            </a:custGeom>
            <a:noFill/>
            <a:ln w="38100" cmpd="sng">
              <a:solidFill>
                <a:srgbClr val="33CC33"/>
              </a:solidFill>
              <a:round/>
              <a:headEnd type="arrow" w="med" len="med"/>
              <a:tailEnd type="none" w="med" len="med"/>
            </a:ln>
            <a:effectLst/>
          </p:spPr>
          <p:txBody>
            <a:bodyPr/>
            <a:lstStyle/>
            <a:p>
              <a:endParaRPr lang="en-CA"/>
            </a:p>
          </p:txBody>
        </p:sp>
        <p:sp>
          <p:nvSpPr>
            <p:cNvPr id="690185" name="Rectangle 9"/>
            <p:cNvSpPr>
              <a:spLocks noChangeArrowheads="1"/>
            </p:cNvSpPr>
            <p:nvPr/>
          </p:nvSpPr>
          <p:spPr bwMode="auto">
            <a:xfrm>
              <a:off x="3936" y="1865"/>
              <a:ext cx="1632" cy="1598"/>
            </a:xfrm>
            <a:prstGeom prst="rect">
              <a:avLst/>
            </a:prstGeom>
            <a:noFill/>
            <a:ln w="38100">
              <a:solidFill>
                <a:srgbClr val="33CC33"/>
              </a:solidFill>
              <a:miter lim="800000"/>
              <a:headEnd/>
              <a:tailEnd/>
            </a:ln>
            <a:effec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Exemplar-based Clustering</a:t>
            </a:r>
            <a:endParaRPr lang="en-CA" dirty="0"/>
          </a:p>
        </p:txBody>
      </p:sp>
      <p:sp>
        <p:nvSpPr>
          <p:cNvPr id="3" name="Content Placeholder 2"/>
          <p:cNvSpPr>
            <a:spLocks noGrp="1"/>
          </p:cNvSpPr>
          <p:nvPr>
            <p:ph sz="quarter" idx="1"/>
          </p:nvPr>
        </p:nvSpPr>
        <p:spPr/>
        <p:txBody>
          <a:bodyPr>
            <a:normAutofit/>
          </a:bodyPr>
          <a:lstStyle/>
          <a:p>
            <a:r>
              <a:rPr lang="en-CA" dirty="0" smtClean="0"/>
              <a:t>Why is this an important problem?</a:t>
            </a:r>
          </a:p>
          <a:p>
            <a:pPr lvl="1"/>
            <a:r>
              <a:rPr lang="en-CA" dirty="0" smtClean="0"/>
              <a:t>User-specified similarities offer a large amount of flexibility</a:t>
            </a:r>
          </a:p>
          <a:p>
            <a:pPr lvl="1"/>
            <a:r>
              <a:rPr lang="en-CA" dirty="0" smtClean="0"/>
              <a:t>The clustering algorithm can be uncoupled from the details of how similarities are computed</a:t>
            </a:r>
          </a:p>
          <a:p>
            <a:pPr lvl="1"/>
            <a:r>
              <a:rPr lang="en-CA" dirty="0" smtClean="0"/>
              <a:t>There is potential for significant improvement on existing algorithms</a:t>
            </a:r>
          </a:p>
        </p:txBody>
      </p:sp>
      <p:pic>
        <p:nvPicPr>
          <p:cNvPr id="5121" name="Picture 1"/>
          <p:cNvPicPr>
            <a:picLocks noChangeAspect="1" noChangeArrowheads="1"/>
          </p:cNvPicPr>
          <p:nvPr/>
        </p:nvPicPr>
        <p:blipFill>
          <a:blip r:embed="rId3" cstate="print"/>
          <a:srcRect l="25714" t="7810" r="24000" b="6857"/>
          <a:stretch>
            <a:fillRect/>
          </a:stretch>
        </p:blipFill>
        <p:spPr bwMode="auto">
          <a:xfrm>
            <a:off x="9296400" y="0"/>
            <a:ext cx="1828800" cy="2327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458200" cy="1143000"/>
          </a:xfrm>
        </p:spPr>
        <p:txBody>
          <a:bodyPr>
            <a:normAutofit/>
          </a:bodyPr>
          <a:lstStyle/>
          <a:p>
            <a:pPr eaLnBrk="1" hangingPunct="1"/>
            <a:r>
              <a:rPr lang="en-US" dirty="0" smtClean="0">
                <a:latin typeface="Calibri" pitchFamily="34" charset="0"/>
              </a:rPr>
              <a:t>Greedy Method: </a:t>
            </a:r>
            <a:r>
              <a:rPr lang="en-US" i="1" dirty="0" smtClean="0">
                <a:latin typeface="Calibri" pitchFamily="34" charset="0"/>
              </a:rPr>
              <a:t>k</a:t>
            </a:r>
            <a:r>
              <a:rPr lang="en-US" dirty="0" smtClean="0">
                <a:latin typeface="Calibri" pitchFamily="34" charset="0"/>
              </a:rPr>
              <a:t>-medians clustering</a:t>
            </a:r>
          </a:p>
        </p:txBody>
      </p:sp>
      <p:sp>
        <p:nvSpPr>
          <p:cNvPr id="3077" name="Oval 4"/>
          <p:cNvSpPr>
            <a:spLocks noChangeArrowheads="1"/>
          </p:cNvSpPr>
          <p:nvPr/>
        </p:nvSpPr>
        <p:spPr bwMode="auto">
          <a:xfrm>
            <a:off x="2895600" y="24384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78" name="Oval 5"/>
          <p:cNvSpPr>
            <a:spLocks noChangeArrowheads="1"/>
          </p:cNvSpPr>
          <p:nvPr/>
        </p:nvSpPr>
        <p:spPr bwMode="auto">
          <a:xfrm>
            <a:off x="3302000" y="27432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79" name="Oval 6"/>
          <p:cNvSpPr>
            <a:spLocks noChangeArrowheads="1"/>
          </p:cNvSpPr>
          <p:nvPr/>
        </p:nvSpPr>
        <p:spPr bwMode="auto">
          <a:xfrm>
            <a:off x="3619500" y="20574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0" name="Oval 7"/>
          <p:cNvSpPr>
            <a:spLocks noChangeArrowheads="1"/>
          </p:cNvSpPr>
          <p:nvPr/>
        </p:nvSpPr>
        <p:spPr bwMode="auto">
          <a:xfrm>
            <a:off x="4140200" y="23114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1" name="Oval 8"/>
          <p:cNvSpPr>
            <a:spLocks noChangeArrowheads="1"/>
          </p:cNvSpPr>
          <p:nvPr/>
        </p:nvSpPr>
        <p:spPr bwMode="auto">
          <a:xfrm>
            <a:off x="4699000" y="21082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2" name="Oval 9"/>
          <p:cNvSpPr>
            <a:spLocks noChangeArrowheads="1"/>
          </p:cNvSpPr>
          <p:nvPr/>
        </p:nvSpPr>
        <p:spPr bwMode="auto">
          <a:xfrm>
            <a:off x="3962400" y="28448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3" name="Oval 10"/>
          <p:cNvSpPr>
            <a:spLocks noChangeArrowheads="1"/>
          </p:cNvSpPr>
          <p:nvPr/>
        </p:nvSpPr>
        <p:spPr bwMode="auto">
          <a:xfrm>
            <a:off x="4127500" y="34163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4" name="Oval 11"/>
          <p:cNvSpPr>
            <a:spLocks noChangeArrowheads="1"/>
          </p:cNvSpPr>
          <p:nvPr/>
        </p:nvSpPr>
        <p:spPr bwMode="auto">
          <a:xfrm>
            <a:off x="3505200" y="33528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5" name="Oval 12"/>
          <p:cNvSpPr>
            <a:spLocks noChangeArrowheads="1"/>
          </p:cNvSpPr>
          <p:nvPr/>
        </p:nvSpPr>
        <p:spPr bwMode="auto">
          <a:xfrm>
            <a:off x="4737100" y="34798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6" name="Oval 13"/>
          <p:cNvSpPr>
            <a:spLocks noChangeArrowheads="1"/>
          </p:cNvSpPr>
          <p:nvPr/>
        </p:nvSpPr>
        <p:spPr bwMode="auto">
          <a:xfrm>
            <a:off x="5181600" y="27178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7" name="Oval 14"/>
          <p:cNvSpPr>
            <a:spLocks noChangeArrowheads="1"/>
          </p:cNvSpPr>
          <p:nvPr/>
        </p:nvSpPr>
        <p:spPr bwMode="auto">
          <a:xfrm>
            <a:off x="5499100" y="21971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8" name="Oval 15"/>
          <p:cNvSpPr>
            <a:spLocks noChangeArrowheads="1"/>
          </p:cNvSpPr>
          <p:nvPr/>
        </p:nvSpPr>
        <p:spPr bwMode="auto">
          <a:xfrm>
            <a:off x="6007100" y="23495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89" name="Oval 16"/>
          <p:cNvSpPr>
            <a:spLocks noChangeArrowheads="1"/>
          </p:cNvSpPr>
          <p:nvPr/>
        </p:nvSpPr>
        <p:spPr bwMode="auto">
          <a:xfrm>
            <a:off x="6337300" y="29464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0" name="Oval 17"/>
          <p:cNvSpPr>
            <a:spLocks noChangeArrowheads="1"/>
          </p:cNvSpPr>
          <p:nvPr/>
        </p:nvSpPr>
        <p:spPr bwMode="auto">
          <a:xfrm>
            <a:off x="5308600" y="30480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1" name="Oval 18"/>
          <p:cNvSpPr>
            <a:spLocks noChangeArrowheads="1"/>
          </p:cNvSpPr>
          <p:nvPr/>
        </p:nvSpPr>
        <p:spPr bwMode="auto">
          <a:xfrm>
            <a:off x="5715000" y="28829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2" name="Oval 19"/>
          <p:cNvSpPr>
            <a:spLocks noChangeArrowheads="1"/>
          </p:cNvSpPr>
          <p:nvPr/>
        </p:nvSpPr>
        <p:spPr bwMode="auto">
          <a:xfrm>
            <a:off x="5930900" y="38989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3" name="Oval 20"/>
          <p:cNvSpPr>
            <a:spLocks noChangeArrowheads="1"/>
          </p:cNvSpPr>
          <p:nvPr/>
        </p:nvSpPr>
        <p:spPr bwMode="auto">
          <a:xfrm>
            <a:off x="5448300" y="38481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4" name="Oval 21"/>
          <p:cNvSpPr>
            <a:spLocks noChangeArrowheads="1"/>
          </p:cNvSpPr>
          <p:nvPr/>
        </p:nvSpPr>
        <p:spPr bwMode="auto">
          <a:xfrm>
            <a:off x="4876800" y="42672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5" name="Oval 22"/>
          <p:cNvSpPr>
            <a:spLocks noChangeArrowheads="1"/>
          </p:cNvSpPr>
          <p:nvPr/>
        </p:nvSpPr>
        <p:spPr bwMode="auto">
          <a:xfrm>
            <a:off x="4572000" y="42672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6" name="Oval 23"/>
          <p:cNvSpPr>
            <a:spLocks noChangeArrowheads="1"/>
          </p:cNvSpPr>
          <p:nvPr/>
        </p:nvSpPr>
        <p:spPr bwMode="auto">
          <a:xfrm>
            <a:off x="3962400" y="40386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7" name="Oval 24"/>
          <p:cNvSpPr>
            <a:spLocks noChangeArrowheads="1"/>
          </p:cNvSpPr>
          <p:nvPr/>
        </p:nvSpPr>
        <p:spPr bwMode="auto">
          <a:xfrm>
            <a:off x="4038600" y="49530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8" name="Oval 25"/>
          <p:cNvSpPr>
            <a:spLocks noChangeArrowheads="1"/>
          </p:cNvSpPr>
          <p:nvPr/>
        </p:nvSpPr>
        <p:spPr bwMode="auto">
          <a:xfrm>
            <a:off x="4622800" y="53340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099" name="Oval 26"/>
          <p:cNvSpPr>
            <a:spLocks noChangeArrowheads="1"/>
          </p:cNvSpPr>
          <p:nvPr/>
        </p:nvSpPr>
        <p:spPr bwMode="auto">
          <a:xfrm>
            <a:off x="5054600" y="51689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100" name="Oval 27"/>
          <p:cNvSpPr>
            <a:spLocks noChangeArrowheads="1"/>
          </p:cNvSpPr>
          <p:nvPr/>
        </p:nvSpPr>
        <p:spPr bwMode="auto">
          <a:xfrm>
            <a:off x="5334000" y="45720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101" name="Oval 28"/>
          <p:cNvSpPr>
            <a:spLocks noChangeArrowheads="1"/>
          </p:cNvSpPr>
          <p:nvPr/>
        </p:nvSpPr>
        <p:spPr bwMode="auto">
          <a:xfrm>
            <a:off x="4622800" y="4660900"/>
            <a:ext cx="76200" cy="76200"/>
          </a:xfrm>
          <a:prstGeom prst="ellipse">
            <a:avLst/>
          </a:prstGeom>
          <a:solidFill>
            <a:schemeClr val="tx1"/>
          </a:solidFill>
          <a:ln w="38100" algn="ctr">
            <a:solidFill>
              <a:schemeClr val="tx1"/>
            </a:solidFill>
            <a:round/>
            <a:headEnd/>
            <a:tailEnd/>
          </a:ln>
        </p:spPr>
        <p:txBody>
          <a:bodyPr wrap="none" anchor="ctr"/>
          <a:lstStyle/>
          <a:p>
            <a:endParaRPr lang="en-US"/>
          </a:p>
        </p:txBody>
      </p:sp>
      <p:sp>
        <p:nvSpPr>
          <p:cNvPr id="3102" name="Line 29"/>
          <p:cNvSpPr>
            <a:spLocks noChangeShapeType="1"/>
          </p:cNvSpPr>
          <p:nvPr/>
        </p:nvSpPr>
        <p:spPr bwMode="auto">
          <a:xfrm flipV="1">
            <a:off x="2057400" y="1600200"/>
            <a:ext cx="0" cy="4267200"/>
          </a:xfrm>
          <a:prstGeom prst="line">
            <a:avLst/>
          </a:prstGeom>
          <a:noFill/>
          <a:ln w="12700">
            <a:solidFill>
              <a:schemeClr val="tx1"/>
            </a:solidFill>
            <a:round/>
            <a:headEnd/>
            <a:tailEnd type="triangle" w="med" len="med"/>
          </a:ln>
        </p:spPr>
        <p:txBody>
          <a:bodyPr/>
          <a:lstStyle/>
          <a:p>
            <a:endParaRPr lang="en-CA"/>
          </a:p>
        </p:txBody>
      </p:sp>
      <p:sp>
        <p:nvSpPr>
          <p:cNvPr id="3103" name="Line 30"/>
          <p:cNvSpPr>
            <a:spLocks noChangeShapeType="1"/>
          </p:cNvSpPr>
          <p:nvPr/>
        </p:nvSpPr>
        <p:spPr bwMode="auto">
          <a:xfrm flipV="1">
            <a:off x="2057400" y="5867400"/>
            <a:ext cx="5334000" cy="0"/>
          </a:xfrm>
          <a:prstGeom prst="line">
            <a:avLst/>
          </a:prstGeom>
          <a:noFill/>
          <a:ln w="12700">
            <a:solidFill>
              <a:schemeClr val="tx1"/>
            </a:solidFill>
            <a:round/>
            <a:headEnd/>
            <a:tailEnd type="triangle" w="med" len="med"/>
          </a:ln>
        </p:spPr>
        <p:txBody>
          <a:bodyPr/>
          <a:lstStyle/>
          <a:p>
            <a:endParaRPr lang="en-CA"/>
          </a:p>
        </p:txBody>
      </p:sp>
      <p:grpSp>
        <p:nvGrpSpPr>
          <p:cNvPr id="2" name="Group 32"/>
          <p:cNvGrpSpPr>
            <a:grpSpLocks/>
          </p:cNvGrpSpPr>
          <p:nvPr/>
        </p:nvGrpSpPr>
        <p:grpSpPr bwMode="auto">
          <a:xfrm>
            <a:off x="152400" y="2311400"/>
            <a:ext cx="5414963" cy="2947988"/>
            <a:chOff x="152400" y="2311400"/>
            <a:chExt cx="5414963" cy="2947988"/>
          </a:xfrm>
        </p:grpSpPr>
        <p:sp>
          <p:nvSpPr>
            <p:cNvPr id="3266" name="Oval 7"/>
            <p:cNvSpPr>
              <a:spLocks noChangeAspect="1" noChangeArrowheads="1"/>
            </p:cNvSpPr>
            <p:nvPr/>
          </p:nvSpPr>
          <p:spPr bwMode="auto">
            <a:xfrm>
              <a:off x="3302000" y="27432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67" name="Oval 9"/>
            <p:cNvSpPr>
              <a:spLocks noChangeAspect="1" noChangeArrowheads="1"/>
            </p:cNvSpPr>
            <p:nvPr/>
          </p:nvSpPr>
          <p:spPr bwMode="auto">
            <a:xfrm>
              <a:off x="4140200" y="23114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68" name="Oval 22"/>
            <p:cNvSpPr>
              <a:spLocks noChangeAspect="1" noChangeArrowheads="1"/>
            </p:cNvSpPr>
            <p:nvPr/>
          </p:nvSpPr>
          <p:spPr bwMode="auto">
            <a:xfrm>
              <a:off x="5448300" y="38481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69" name="Line 31"/>
            <p:cNvSpPr>
              <a:spLocks noChangeShapeType="1"/>
            </p:cNvSpPr>
            <p:nvPr/>
          </p:nvSpPr>
          <p:spPr bwMode="auto">
            <a:xfrm flipV="1">
              <a:off x="2819400" y="2895600"/>
              <a:ext cx="381000" cy="990600"/>
            </a:xfrm>
            <a:prstGeom prst="line">
              <a:avLst/>
            </a:prstGeom>
            <a:noFill/>
            <a:ln w="38100">
              <a:solidFill>
                <a:srgbClr val="CC0000"/>
              </a:solidFill>
              <a:round/>
              <a:headEnd/>
              <a:tailEnd type="triangle" w="med" len="med"/>
            </a:ln>
          </p:spPr>
          <p:txBody>
            <a:bodyPr/>
            <a:lstStyle/>
            <a:p>
              <a:endParaRPr lang="en-CA"/>
            </a:p>
          </p:txBody>
        </p:sp>
        <p:sp>
          <p:nvSpPr>
            <p:cNvPr id="3270" name="Line 32"/>
            <p:cNvSpPr>
              <a:spLocks noChangeShapeType="1"/>
            </p:cNvSpPr>
            <p:nvPr/>
          </p:nvSpPr>
          <p:spPr bwMode="auto">
            <a:xfrm flipV="1">
              <a:off x="2819400" y="2514600"/>
              <a:ext cx="1219200" cy="1371600"/>
            </a:xfrm>
            <a:prstGeom prst="line">
              <a:avLst/>
            </a:prstGeom>
            <a:noFill/>
            <a:ln w="38100">
              <a:solidFill>
                <a:srgbClr val="CC0000"/>
              </a:solidFill>
              <a:round/>
              <a:headEnd/>
              <a:tailEnd type="triangle" w="med" len="med"/>
            </a:ln>
          </p:spPr>
          <p:txBody>
            <a:bodyPr/>
            <a:lstStyle/>
            <a:p>
              <a:endParaRPr lang="en-CA"/>
            </a:p>
          </p:txBody>
        </p:sp>
        <p:sp>
          <p:nvSpPr>
            <p:cNvPr id="3271" name="Line 33"/>
            <p:cNvSpPr>
              <a:spLocks noChangeShapeType="1"/>
            </p:cNvSpPr>
            <p:nvPr/>
          </p:nvSpPr>
          <p:spPr bwMode="auto">
            <a:xfrm flipV="1">
              <a:off x="2819400" y="3886200"/>
              <a:ext cx="2514600" cy="0"/>
            </a:xfrm>
            <a:prstGeom prst="line">
              <a:avLst/>
            </a:prstGeom>
            <a:noFill/>
            <a:ln w="38100">
              <a:solidFill>
                <a:srgbClr val="CC0000"/>
              </a:solidFill>
              <a:round/>
              <a:headEnd/>
              <a:tailEnd type="triangle" w="med" len="med"/>
            </a:ln>
          </p:spPr>
          <p:txBody>
            <a:bodyPr/>
            <a:lstStyle/>
            <a:p>
              <a:endParaRPr lang="en-CA"/>
            </a:p>
          </p:txBody>
        </p:sp>
        <p:sp>
          <p:nvSpPr>
            <p:cNvPr id="3272" name="Text Box 34"/>
            <p:cNvSpPr txBox="1">
              <a:spLocks noChangeArrowheads="1"/>
            </p:cNvSpPr>
            <p:nvPr/>
          </p:nvSpPr>
          <p:spPr bwMode="auto">
            <a:xfrm>
              <a:off x="152400" y="3886200"/>
              <a:ext cx="3036888" cy="1373188"/>
            </a:xfrm>
            <a:prstGeom prst="rect">
              <a:avLst/>
            </a:prstGeom>
            <a:noFill/>
            <a:ln w="38100" algn="ctr">
              <a:noFill/>
              <a:miter lim="800000"/>
              <a:headEnd/>
              <a:tailEnd/>
            </a:ln>
          </p:spPr>
          <p:txBody>
            <a:bodyPr wrap="none">
              <a:spAutoFit/>
            </a:bodyPr>
            <a:lstStyle/>
            <a:p>
              <a:pPr marL="342900" indent="-342900"/>
              <a:r>
                <a:rPr lang="en-US" sz="2800">
                  <a:solidFill>
                    <a:srgbClr val="CC0000"/>
                  </a:solidFill>
                  <a:latin typeface="Arial" charset="0"/>
                </a:rPr>
                <a:t>Randomly choose</a:t>
              </a:r>
            </a:p>
            <a:p>
              <a:pPr marL="342900" indent="-342900"/>
              <a:r>
                <a:rPr lang="en-US" sz="2800">
                  <a:solidFill>
                    <a:srgbClr val="CC0000"/>
                  </a:solidFill>
                  <a:latin typeface="Arial" charset="0"/>
                </a:rPr>
                <a:t>initial </a:t>
              </a:r>
              <a:r>
                <a:rPr lang="en-US" sz="2800" b="1">
                  <a:solidFill>
                    <a:srgbClr val="CC0000"/>
                  </a:solidFill>
                  <a:latin typeface="Arial" charset="0"/>
                </a:rPr>
                <a:t>exemplars,</a:t>
              </a:r>
            </a:p>
            <a:p>
              <a:pPr marL="342900" indent="-342900"/>
              <a:r>
                <a:rPr lang="en-US" sz="2800">
                  <a:solidFill>
                    <a:srgbClr val="CC0000"/>
                  </a:solidFill>
                  <a:latin typeface="Arial" charset="0"/>
                </a:rPr>
                <a:t>(data centers)</a:t>
              </a:r>
            </a:p>
          </p:txBody>
        </p:sp>
      </p:grpSp>
      <p:grpSp>
        <p:nvGrpSpPr>
          <p:cNvPr id="3" name="Group 40"/>
          <p:cNvGrpSpPr>
            <a:grpSpLocks/>
          </p:cNvGrpSpPr>
          <p:nvPr/>
        </p:nvGrpSpPr>
        <p:grpSpPr bwMode="auto">
          <a:xfrm>
            <a:off x="2928938" y="1381125"/>
            <a:ext cx="5567362" cy="3976688"/>
            <a:chOff x="2928938" y="1381125"/>
            <a:chExt cx="5567362" cy="3976688"/>
          </a:xfrm>
        </p:grpSpPr>
        <p:grpSp>
          <p:nvGrpSpPr>
            <p:cNvPr id="4" name="Group 61"/>
            <p:cNvGrpSpPr>
              <a:grpSpLocks/>
            </p:cNvGrpSpPr>
            <p:nvPr/>
          </p:nvGrpSpPr>
          <p:grpSpPr bwMode="auto">
            <a:xfrm>
              <a:off x="2928932" y="2095500"/>
              <a:ext cx="3462330" cy="3262316"/>
              <a:chOff x="1845" y="1320"/>
              <a:chExt cx="2181" cy="2055"/>
            </a:xfrm>
          </p:grpSpPr>
          <p:sp>
            <p:nvSpPr>
              <p:cNvPr id="3244" name="Line 38"/>
              <p:cNvSpPr>
                <a:spLocks noChangeShapeType="1"/>
              </p:cNvSpPr>
              <p:nvPr/>
            </p:nvSpPr>
            <p:spPr bwMode="auto">
              <a:xfrm>
                <a:off x="1845" y="1554"/>
                <a:ext cx="267" cy="213"/>
              </a:xfrm>
              <a:prstGeom prst="line">
                <a:avLst/>
              </a:prstGeom>
              <a:noFill/>
              <a:ln w="9525">
                <a:solidFill>
                  <a:schemeClr val="tx1"/>
                </a:solidFill>
                <a:round/>
                <a:headEnd/>
                <a:tailEnd/>
              </a:ln>
            </p:spPr>
            <p:txBody>
              <a:bodyPr/>
              <a:lstStyle/>
              <a:p>
                <a:endParaRPr lang="en-CA"/>
              </a:p>
            </p:txBody>
          </p:sp>
          <p:sp>
            <p:nvSpPr>
              <p:cNvPr id="3245" name="Line 39"/>
              <p:cNvSpPr>
                <a:spLocks noChangeShapeType="1"/>
              </p:cNvSpPr>
              <p:nvPr/>
            </p:nvSpPr>
            <p:spPr bwMode="auto">
              <a:xfrm flipH="1" flipV="1">
                <a:off x="2112" y="1773"/>
                <a:ext cx="123" cy="366"/>
              </a:xfrm>
              <a:prstGeom prst="line">
                <a:avLst/>
              </a:prstGeom>
              <a:noFill/>
              <a:ln w="9525">
                <a:solidFill>
                  <a:schemeClr val="tx1"/>
                </a:solidFill>
                <a:round/>
                <a:headEnd/>
                <a:tailEnd/>
              </a:ln>
            </p:spPr>
            <p:txBody>
              <a:bodyPr/>
              <a:lstStyle/>
              <a:p>
                <a:endParaRPr lang="en-CA"/>
              </a:p>
            </p:txBody>
          </p:sp>
          <p:sp>
            <p:nvSpPr>
              <p:cNvPr id="3246" name="Line 40"/>
              <p:cNvSpPr>
                <a:spLocks noChangeShapeType="1"/>
              </p:cNvSpPr>
              <p:nvPr/>
            </p:nvSpPr>
            <p:spPr bwMode="auto">
              <a:xfrm flipH="1" flipV="1">
                <a:off x="2115" y="1776"/>
                <a:ext cx="513" cy="405"/>
              </a:xfrm>
              <a:prstGeom prst="line">
                <a:avLst/>
              </a:prstGeom>
              <a:noFill/>
              <a:ln w="9525">
                <a:solidFill>
                  <a:schemeClr val="tx1"/>
                </a:solidFill>
                <a:round/>
                <a:headEnd/>
                <a:tailEnd/>
              </a:ln>
            </p:spPr>
            <p:txBody>
              <a:bodyPr/>
              <a:lstStyle/>
              <a:p>
                <a:endParaRPr lang="en-CA"/>
              </a:p>
            </p:txBody>
          </p:sp>
          <p:sp>
            <p:nvSpPr>
              <p:cNvPr id="3247" name="Line 42"/>
              <p:cNvSpPr>
                <a:spLocks noChangeShapeType="1"/>
              </p:cNvSpPr>
              <p:nvPr/>
            </p:nvSpPr>
            <p:spPr bwMode="auto">
              <a:xfrm flipH="1" flipV="1">
                <a:off x="2121" y="1767"/>
                <a:ext cx="399" cy="795"/>
              </a:xfrm>
              <a:prstGeom prst="line">
                <a:avLst/>
              </a:prstGeom>
              <a:noFill/>
              <a:ln w="9525">
                <a:solidFill>
                  <a:schemeClr val="tx1"/>
                </a:solidFill>
                <a:round/>
                <a:headEnd/>
                <a:tailEnd/>
              </a:ln>
            </p:spPr>
            <p:txBody>
              <a:bodyPr/>
              <a:lstStyle/>
              <a:p>
                <a:endParaRPr lang="en-CA"/>
              </a:p>
            </p:txBody>
          </p:sp>
          <p:sp>
            <p:nvSpPr>
              <p:cNvPr id="3248" name="Line 43"/>
              <p:cNvSpPr>
                <a:spLocks noChangeShapeType="1"/>
              </p:cNvSpPr>
              <p:nvPr/>
            </p:nvSpPr>
            <p:spPr bwMode="auto">
              <a:xfrm>
                <a:off x="2307" y="1320"/>
                <a:ext cx="339" cy="165"/>
              </a:xfrm>
              <a:prstGeom prst="line">
                <a:avLst/>
              </a:prstGeom>
              <a:noFill/>
              <a:ln w="9525">
                <a:solidFill>
                  <a:schemeClr val="tx1"/>
                </a:solidFill>
                <a:round/>
                <a:headEnd/>
                <a:tailEnd/>
              </a:ln>
            </p:spPr>
            <p:txBody>
              <a:bodyPr/>
              <a:lstStyle/>
              <a:p>
                <a:endParaRPr lang="en-CA"/>
              </a:p>
            </p:txBody>
          </p:sp>
          <p:sp>
            <p:nvSpPr>
              <p:cNvPr id="3249" name="Line 44"/>
              <p:cNvSpPr>
                <a:spLocks noChangeShapeType="1"/>
              </p:cNvSpPr>
              <p:nvPr/>
            </p:nvSpPr>
            <p:spPr bwMode="auto">
              <a:xfrm flipV="1">
                <a:off x="2517" y="1494"/>
                <a:ext cx="132" cy="330"/>
              </a:xfrm>
              <a:prstGeom prst="line">
                <a:avLst/>
              </a:prstGeom>
              <a:noFill/>
              <a:ln w="9525">
                <a:solidFill>
                  <a:schemeClr val="tx1"/>
                </a:solidFill>
                <a:round/>
                <a:headEnd/>
                <a:tailEnd/>
              </a:ln>
            </p:spPr>
            <p:txBody>
              <a:bodyPr/>
              <a:lstStyle/>
              <a:p>
                <a:endParaRPr lang="en-CA"/>
              </a:p>
            </p:txBody>
          </p:sp>
          <p:sp>
            <p:nvSpPr>
              <p:cNvPr id="3250" name="Line 45"/>
              <p:cNvSpPr>
                <a:spLocks noChangeShapeType="1"/>
              </p:cNvSpPr>
              <p:nvPr/>
            </p:nvSpPr>
            <p:spPr bwMode="auto">
              <a:xfrm flipH="1">
                <a:off x="2646" y="1344"/>
                <a:ext cx="339" cy="141"/>
              </a:xfrm>
              <a:prstGeom prst="line">
                <a:avLst/>
              </a:prstGeom>
              <a:noFill/>
              <a:ln w="9525">
                <a:solidFill>
                  <a:schemeClr val="tx1"/>
                </a:solidFill>
                <a:round/>
                <a:headEnd/>
                <a:tailEnd/>
              </a:ln>
            </p:spPr>
            <p:txBody>
              <a:bodyPr/>
              <a:lstStyle/>
              <a:p>
                <a:endParaRPr lang="en-CA"/>
              </a:p>
            </p:txBody>
          </p:sp>
          <p:sp>
            <p:nvSpPr>
              <p:cNvPr id="3251" name="Line 46"/>
              <p:cNvSpPr>
                <a:spLocks noChangeShapeType="1"/>
              </p:cNvSpPr>
              <p:nvPr/>
            </p:nvSpPr>
            <p:spPr bwMode="auto">
              <a:xfrm flipH="1">
                <a:off x="2649" y="1410"/>
                <a:ext cx="843" cy="78"/>
              </a:xfrm>
              <a:prstGeom prst="line">
                <a:avLst/>
              </a:prstGeom>
              <a:noFill/>
              <a:ln w="9525">
                <a:solidFill>
                  <a:schemeClr val="tx1"/>
                </a:solidFill>
                <a:round/>
                <a:headEnd/>
                <a:tailEnd/>
              </a:ln>
            </p:spPr>
            <p:txBody>
              <a:bodyPr/>
              <a:lstStyle/>
              <a:p>
                <a:endParaRPr lang="en-CA"/>
              </a:p>
            </p:txBody>
          </p:sp>
          <p:sp>
            <p:nvSpPr>
              <p:cNvPr id="3252" name="Line 47"/>
              <p:cNvSpPr>
                <a:spLocks noChangeShapeType="1"/>
              </p:cNvSpPr>
              <p:nvPr/>
            </p:nvSpPr>
            <p:spPr bwMode="auto">
              <a:xfrm flipH="1" flipV="1">
                <a:off x="2649" y="1503"/>
                <a:ext cx="639" cy="231"/>
              </a:xfrm>
              <a:prstGeom prst="line">
                <a:avLst/>
              </a:prstGeom>
              <a:noFill/>
              <a:ln w="9525">
                <a:solidFill>
                  <a:schemeClr val="tx1"/>
                </a:solidFill>
                <a:round/>
                <a:headEnd/>
                <a:tailEnd/>
              </a:ln>
            </p:spPr>
            <p:txBody>
              <a:bodyPr/>
              <a:lstStyle/>
              <a:p>
                <a:endParaRPr lang="en-CA"/>
              </a:p>
            </p:txBody>
          </p:sp>
          <p:sp>
            <p:nvSpPr>
              <p:cNvPr id="3253" name="Line 48"/>
              <p:cNvSpPr>
                <a:spLocks noChangeShapeType="1"/>
              </p:cNvSpPr>
              <p:nvPr/>
            </p:nvSpPr>
            <p:spPr bwMode="auto">
              <a:xfrm flipV="1">
                <a:off x="3099" y="2460"/>
                <a:ext cx="372" cy="249"/>
              </a:xfrm>
              <a:prstGeom prst="line">
                <a:avLst/>
              </a:prstGeom>
              <a:noFill/>
              <a:ln w="9525">
                <a:solidFill>
                  <a:schemeClr val="tx1"/>
                </a:solidFill>
                <a:round/>
                <a:headEnd/>
                <a:tailEnd/>
              </a:ln>
            </p:spPr>
            <p:txBody>
              <a:bodyPr/>
              <a:lstStyle/>
              <a:p>
                <a:endParaRPr lang="en-CA"/>
              </a:p>
            </p:txBody>
          </p:sp>
          <p:sp>
            <p:nvSpPr>
              <p:cNvPr id="3254" name="Line 49"/>
              <p:cNvSpPr>
                <a:spLocks noChangeShapeType="1"/>
              </p:cNvSpPr>
              <p:nvPr/>
            </p:nvSpPr>
            <p:spPr bwMode="auto">
              <a:xfrm>
                <a:off x="3009" y="2211"/>
                <a:ext cx="450" cy="243"/>
              </a:xfrm>
              <a:prstGeom prst="line">
                <a:avLst/>
              </a:prstGeom>
              <a:noFill/>
              <a:ln w="9525">
                <a:solidFill>
                  <a:schemeClr val="tx1"/>
                </a:solidFill>
                <a:round/>
                <a:headEnd/>
                <a:tailEnd/>
              </a:ln>
            </p:spPr>
            <p:txBody>
              <a:bodyPr/>
              <a:lstStyle/>
              <a:p>
                <a:endParaRPr lang="en-CA"/>
              </a:p>
            </p:txBody>
          </p:sp>
          <p:sp>
            <p:nvSpPr>
              <p:cNvPr id="3255" name="Line 50"/>
              <p:cNvSpPr>
                <a:spLocks noChangeShapeType="1"/>
              </p:cNvSpPr>
              <p:nvPr/>
            </p:nvSpPr>
            <p:spPr bwMode="auto">
              <a:xfrm>
                <a:off x="3369" y="1944"/>
                <a:ext cx="99" cy="519"/>
              </a:xfrm>
              <a:prstGeom prst="line">
                <a:avLst/>
              </a:prstGeom>
              <a:noFill/>
              <a:ln w="9525">
                <a:solidFill>
                  <a:schemeClr val="tx1"/>
                </a:solidFill>
                <a:round/>
                <a:headEnd/>
                <a:tailEnd/>
              </a:ln>
            </p:spPr>
            <p:txBody>
              <a:bodyPr/>
              <a:lstStyle/>
              <a:p>
                <a:endParaRPr lang="en-CA"/>
              </a:p>
            </p:txBody>
          </p:sp>
          <p:sp>
            <p:nvSpPr>
              <p:cNvPr id="3256" name="Line 51"/>
              <p:cNvSpPr>
                <a:spLocks noChangeShapeType="1"/>
              </p:cNvSpPr>
              <p:nvPr/>
            </p:nvSpPr>
            <p:spPr bwMode="auto">
              <a:xfrm flipH="1">
                <a:off x="3471" y="1833"/>
                <a:ext cx="156" cy="627"/>
              </a:xfrm>
              <a:prstGeom prst="line">
                <a:avLst/>
              </a:prstGeom>
              <a:noFill/>
              <a:ln w="9525">
                <a:solidFill>
                  <a:schemeClr val="tx1"/>
                </a:solidFill>
                <a:round/>
                <a:headEnd/>
                <a:tailEnd/>
              </a:ln>
            </p:spPr>
            <p:txBody>
              <a:bodyPr/>
              <a:lstStyle/>
              <a:p>
                <a:endParaRPr lang="en-CA"/>
              </a:p>
            </p:txBody>
          </p:sp>
          <p:sp>
            <p:nvSpPr>
              <p:cNvPr id="3257" name="Line 52"/>
              <p:cNvSpPr>
                <a:spLocks noChangeShapeType="1"/>
              </p:cNvSpPr>
              <p:nvPr/>
            </p:nvSpPr>
            <p:spPr bwMode="auto">
              <a:xfrm flipH="1">
                <a:off x="3471" y="1503"/>
                <a:ext cx="330" cy="954"/>
              </a:xfrm>
              <a:prstGeom prst="line">
                <a:avLst/>
              </a:prstGeom>
              <a:noFill/>
              <a:ln w="9525">
                <a:solidFill>
                  <a:schemeClr val="tx1"/>
                </a:solidFill>
                <a:round/>
                <a:headEnd/>
                <a:tailEnd/>
              </a:ln>
            </p:spPr>
            <p:txBody>
              <a:bodyPr/>
              <a:lstStyle/>
              <a:p>
                <a:endParaRPr lang="en-CA"/>
              </a:p>
            </p:txBody>
          </p:sp>
          <p:sp>
            <p:nvSpPr>
              <p:cNvPr id="3258" name="Line 53"/>
              <p:cNvSpPr>
                <a:spLocks noChangeShapeType="1"/>
              </p:cNvSpPr>
              <p:nvPr/>
            </p:nvSpPr>
            <p:spPr bwMode="auto">
              <a:xfrm flipH="1">
                <a:off x="3471" y="1875"/>
                <a:ext cx="555" cy="576"/>
              </a:xfrm>
              <a:prstGeom prst="line">
                <a:avLst/>
              </a:prstGeom>
              <a:noFill/>
              <a:ln w="9525">
                <a:solidFill>
                  <a:schemeClr val="tx1"/>
                </a:solidFill>
                <a:round/>
                <a:headEnd/>
                <a:tailEnd/>
              </a:ln>
            </p:spPr>
            <p:txBody>
              <a:bodyPr/>
              <a:lstStyle/>
              <a:p>
                <a:endParaRPr lang="en-CA"/>
              </a:p>
            </p:txBody>
          </p:sp>
          <p:sp>
            <p:nvSpPr>
              <p:cNvPr id="3259" name="Line 54"/>
              <p:cNvSpPr>
                <a:spLocks noChangeShapeType="1"/>
              </p:cNvSpPr>
              <p:nvPr/>
            </p:nvSpPr>
            <p:spPr bwMode="auto">
              <a:xfrm flipH="1" flipV="1">
                <a:off x="3471" y="2457"/>
                <a:ext cx="291" cy="24"/>
              </a:xfrm>
              <a:prstGeom prst="line">
                <a:avLst/>
              </a:prstGeom>
              <a:noFill/>
              <a:ln w="9525">
                <a:solidFill>
                  <a:schemeClr val="tx1"/>
                </a:solidFill>
                <a:round/>
                <a:headEnd/>
                <a:tailEnd/>
              </a:ln>
            </p:spPr>
            <p:txBody>
              <a:bodyPr/>
              <a:lstStyle/>
              <a:p>
                <a:endParaRPr lang="en-CA"/>
              </a:p>
            </p:txBody>
          </p:sp>
          <p:sp>
            <p:nvSpPr>
              <p:cNvPr id="3260" name="Line 55"/>
              <p:cNvSpPr>
                <a:spLocks noChangeShapeType="1"/>
              </p:cNvSpPr>
              <p:nvPr/>
            </p:nvSpPr>
            <p:spPr bwMode="auto">
              <a:xfrm flipV="1">
                <a:off x="3387" y="2457"/>
                <a:ext cx="78" cy="447"/>
              </a:xfrm>
              <a:prstGeom prst="line">
                <a:avLst/>
              </a:prstGeom>
              <a:noFill/>
              <a:ln w="9525">
                <a:solidFill>
                  <a:schemeClr val="tx1"/>
                </a:solidFill>
                <a:round/>
                <a:headEnd/>
                <a:tailEnd/>
              </a:ln>
            </p:spPr>
            <p:txBody>
              <a:bodyPr/>
              <a:lstStyle/>
              <a:p>
                <a:endParaRPr lang="en-CA"/>
              </a:p>
            </p:txBody>
          </p:sp>
          <p:sp>
            <p:nvSpPr>
              <p:cNvPr id="3261" name="Line 56"/>
              <p:cNvSpPr>
                <a:spLocks noChangeShapeType="1"/>
              </p:cNvSpPr>
              <p:nvPr/>
            </p:nvSpPr>
            <p:spPr bwMode="auto">
              <a:xfrm flipV="1">
                <a:off x="2898" y="2457"/>
                <a:ext cx="567" cy="252"/>
              </a:xfrm>
              <a:prstGeom prst="line">
                <a:avLst/>
              </a:prstGeom>
              <a:noFill/>
              <a:ln w="9525">
                <a:solidFill>
                  <a:schemeClr val="tx1"/>
                </a:solidFill>
                <a:round/>
                <a:headEnd/>
                <a:tailEnd/>
              </a:ln>
            </p:spPr>
            <p:txBody>
              <a:bodyPr/>
              <a:lstStyle/>
              <a:p>
                <a:endParaRPr lang="en-CA"/>
              </a:p>
            </p:txBody>
          </p:sp>
          <p:sp>
            <p:nvSpPr>
              <p:cNvPr id="3262" name="Line 57"/>
              <p:cNvSpPr>
                <a:spLocks noChangeShapeType="1"/>
              </p:cNvSpPr>
              <p:nvPr/>
            </p:nvSpPr>
            <p:spPr bwMode="auto">
              <a:xfrm flipV="1">
                <a:off x="2934" y="2457"/>
                <a:ext cx="531" cy="504"/>
              </a:xfrm>
              <a:prstGeom prst="line">
                <a:avLst/>
              </a:prstGeom>
              <a:noFill/>
              <a:ln w="9525">
                <a:solidFill>
                  <a:schemeClr val="tx1"/>
                </a:solidFill>
                <a:round/>
                <a:headEnd/>
                <a:tailEnd/>
              </a:ln>
            </p:spPr>
            <p:txBody>
              <a:bodyPr/>
              <a:lstStyle/>
              <a:p>
                <a:endParaRPr lang="en-CA"/>
              </a:p>
            </p:txBody>
          </p:sp>
          <p:sp>
            <p:nvSpPr>
              <p:cNvPr id="3263" name="Line 58"/>
              <p:cNvSpPr>
                <a:spLocks noChangeShapeType="1"/>
              </p:cNvSpPr>
              <p:nvPr/>
            </p:nvSpPr>
            <p:spPr bwMode="auto">
              <a:xfrm flipV="1">
                <a:off x="2562" y="2460"/>
                <a:ext cx="894" cy="675"/>
              </a:xfrm>
              <a:prstGeom prst="line">
                <a:avLst/>
              </a:prstGeom>
              <a:noFill/>
              <a:ln w="9525">
                <a:solidFill>
                  <a:schemeClr val="tx1"/>
                </a:solidFill>
                <a:round/>
                <a:headEnd/>
                <a:tailEnd/>
              </a:ln>
            </p:spPr>
            <p:txBody>
              <a:bodyPr/>
              <a:lstStyle/>
              <a:p>
                <a:endParaRPr lang="en-CA"/>
              </a:p>
            </p:txBody>
          </p:sp>
          <p:sp>
            <p:nvSpPr>
              <p:cNvPr id="3264" name="Line 59"/>
              <p:cNvSpPr>
                <a:spLocks noChangeShapeType="1"/>
              </p:cNvSpPr>
              <p:nvPr/>
            </p:nvSpPr>
            <p:spPr bwMode="auto">
              <a:xfrm flipV="1">
                <a:off x="2934" y="2463"/>
                <a:ext cx="516" cy="912"/>
              </a:xfrm>
              <a:prstGeom prst="line">
                <a:avLst/>
              </a:prstGeom>
              <a:noFill/>
              <a:ln w="9525">
                <a:solidFill>
                  <a:schemeClr val="tx1"/>
                </a:solidFill>
                <a:round/>
                <a:headEnd/>
                <a:tailEnd/>
              </a:ln>
            </p:spPr>
            <p:txBody>
              <a:bodyPr/>
              <a:lstStyle/>
              <a:p>
                <a:endParaRPr lang="en-CA"/>
              </a:p>
            </p:txBody>
          </p:sp>
          <p:sp>
            <p:nvSpPr>
              <p:cNvPr id="3265" name="Line 60"/>
              <p:cNvSpPr>
                <a:spLocks noChangeShapeType="1"/>
              </p:cNvSpPr>
              <p:nvPr/>
            </p:nvSpPr>
            <p:spPr bwMode="auto">
              <a:xfrm flipV="1">
                <a:off x="3204" y="2463"/>
                <a:ext cx="258" cy="828"/>
              </a:xfrm>
              <a:prstGeom prst="line">
                <a:avLst/>
              </a:prstGeom>
              <a:noFill/>
              <a:ln w="9525">
                <a:solidFill>
                  <a:schemeClr val="tx1"/>
                </a:solidFill>
                <a:round/>
                <a:headEnd/>
                <a:tailEnd/>
              </a:ln>
            </p:spPr>
            <p:txBody>
              <a:bodyPr/>
              <a:lstStyle/>
              <a:p>
                <a:endParaRPr lang="en-CA"/>
              </a:p>
            </p:txBody>
          </p:sp>
        </p:grpSp>
        <p:grpSp>
          <p:nvGrpSpPr>
            <p:cNvPr id="5" name="Group 56"/>
            <p:cNvGrpSpPr>
              <a:grpSpLocks/>
            </p:cNvGrpSpPr>
            <p:nvPr/>
          </p:nvGrpSpPr>
          <p:grpSpPr bwMode="auto">
            <a:xfrm>
              <a:off x="3302000" y="1381125"/>
              <a:ext cx="5194300" cy="2586038"/>
              <a:chOff x="3302000" y="1381125"/>
              <a:chExt cx="5194300" cy="2586038"/>
            </a:xfrm>
          </p:grpSpPr>
          <p:sp>
            <p:nvSpPr>
              <p:cNvPr id="3240" name="Oval 5"/>
              <p:cNvSpPr>
                <a:spLocks noChangeAspect="1" noChangeArrowheads="1"/>
              </p:cNvSpPr>
              <p:nvPr/>
            </p:nvSpPr>
            <p:spPr bwMode="auto">
              <a:xfrm>
                <a:off x="3302000" y="27432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41" name="Oval 7"/>
              <p:cNvSpPr>
                <a:spLocks noChangeAspect="1" noChangeArrowheads="1"/>
              </p:cNvSpPr>
              <p:nvPr/>
            </p:nvSpPr>
            <p:spPr bwMode="auto">
              <a:xfrm>
                <a:off x="4140200" y="23114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42" name="Oval 20"/>
              <p:cNvSpPr>
                <a:spLocks noChangeAspect="1" noChangeArrowheads="1"/>
              </p:cNvSpPr>
              <p:nvPr/>
            </p:nvSpPr>
            <p:spPr bwMode="auto">
              <a:xfrm>
                <a:off x="5448300" y="38481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43" name="Text Box 62"/>
              <p:cNvSpPr txBox="1">
                <a:spLocks noChangeArrowheads="1"/>
              </p:cNvSpPr>
              <p:nvPr/>
            </p:nvSpPr>
            <p:spPr bwMode="auto">
              <a:xfrm>
                <a:off x="5719763" y="1381125"/>
                <a:ext cx="2776537" cy="830263"/>
              </a:xfrm>
              <a:prstGeom prst="rect">
                <a:avLst/>
              </a:prstGeom>
              <a:noFill/>
              <a:ln w="9525">
                <a:noFill/>
                <a:miter lim="800000"/>
                <a:headEnd/>
                <a:tailEnd/>
              </a:ln>
            </p:spPr>
            <p:txBody>
              <a:bodyPr wrap="none">
                <a:spAutoFit/>
              </a:bodyPr>
              <a:lstStyle/>
              <a:p>
                <a:r>
                  <a:rPr lang="en-US">
                    <a:latin typeface="Calibri" pitchFamily="34" charset="0"/>
                  </a:rPr>
                  <a:t>Assign data points to</a:t>
                </a:r>
              </a:p>
              <a:p>
                <a:r>
                  <a:rPr lang="en-US">
                    <a:latin typeface="Calibri" pitchFamily="34" charset="0"/>
                  </a:rPr>
                  <a:t>nearest centers</a:t>
                </a:r>
              </a:p>
            </p:txBody>
          </p:sp>
        </p:grpSp>
      </p:grpSp>
      <p:grpSp>
        <p:nvGrpSpPr>
          <p:cNvPr id="6" name="Group 69"/>
          <p:cNvGrpSpPr>
            <a:grpSpLocks/>
          </p:cNvGrpSpPr>
          <p:nvPr/>
        </p:nvGrpSpPr>
        <p:grpSpPr bwMode="auto">
          <a:xfrm>
            <a:off x="636588" y="1898650"/>
            <a:ext cx="5754687" cy="3459163"/>
            <a:chOff x="636588" y="1898650"/>
            <a:chExt cx="5754687" cy="3459163"/>
          </a:xfrm>
        </p:grpSpPr>
        <p:grpSp>
          <p:nvGrpSpPr>
            <p:cNvPr id="7" name="Group 7"/>
            <p:cNvGrpSpPr>
              <a:grpSpLocks/>
            </p:cNvGrpSpPr>
            <p:nvPr/>
          </p:nvGrpSpPr>
          <p:grpSpPr bwMode="auto">
            <a:xfrm>
              <a:off x="2928932" y="2095500"/>
              <a:ext cx="3462330" cy="3262316"/>
              <a:chOff x="1845" y="1320"/>
              <a:chExt cx="2181" cy="2055"/>
            </a:xfrm>
          </p:grpSpPr>
          <p:sp>
            <p:nvSpPr>
              <p:cNvPr id="3216" name="Line 8"/>
              <p:cNvSpPr>
                <a:spLocks noChangeShapeType="1"/>
              </p:cNvSpPr>
              <p:nvPr/>
            </p:nvSpPr>
            <p:spPr bwMode="auto">
              <a:xfrm>
                <a:off x="1845" y="1554"/>
                <a:ext cx="267" cy="213"/>
              </a:xfrm>
              <a:prstGeom prst="line">
                <a:avLst/>
              </a:prstGeom>
              <a:noFill/>
              <a:ln w="9525">
                <a:solidFill>
                  <a:schemeClr val="tx1"/>
                </a:solidFill>
                <a:round/>
                <a:headEnd/>
                <a:tailEnd/>
              </a:ln>
            </p:spPr>
            <p:txBody>
              <a:bodyPr/>
              <a:lstStyle/>
              <a:p>
                <a:endParaRPr lang="en-CA"/>
              </a:p>
            </p:txBody>
          </p:sp>
          <p:sp>
            <p:nvSpPr>
              <p:cNvPr id="3217" name="Line 9"/>
              <p:cNvSpPr>
                <a:spLocks noChangeShapeType="1"/>
              </p:cNvSpPr>
              <p:nvPr/>
            </p:nvSpPr>
            <p:spPr bwMode="auto">
              <a:xfrm flipH="1" flipV="1">
                <a:off x="2112" y="1773"/>
                <a:ext cx="123" cy="366"/>
              </a:xfrm>
              <a:prstGeom prst="line">
                <a:avLst/>
              </a:prstGeom>
              <a:noFill/>
              <a:ln w="9525">
                <a:solidFill>
                  <a:schemeClr val="tx1"/>
                </a:solidFill>
                <a:round/>
                <a:headEnd/>
                <a:tailEnd/>
              </a:ln>
            </p:spPr>
            <p:txBody>
              <a:bodyPr/>
              <a:lstStyle/>
              <a:p>
                <a:endParaRPr lang="en-CA"/>
              </a:p>
            </p:txBody>
          </p:sp>
          <p:sp>
            <p:nvSpPr>
              <p:cNvPr id="3218" name="Line 10"/>
              <p:cNvSpPr>
                <a:spLocks noChangeShapeType="1"/>
              </p:cNvSpPr>
              <p:nvPr/>
            </p:nvSpPr>
            <p:spPr bwMode="auto">
              <a:xfrm flipH="1" flipV="1">
                <a:off x="2115" y="1776"/>
                <a:ext cx="513" cy="405"/>
              </a:xfrm>
              <a:prstGeom prst="line">
                <a:avLst/>
              </a:prstGeom>
              <a:noFill/>
              <a:ln w="9525">
                <a:solidFill>
                  <a:schemeClr val="tx1"/>
                </a:solidFill>
                <a:round/>
                <a:headEnd/>
                <a:tailEnd/>
              </a:ln>
            </p:spPr>
            <p:txBody>
              <a:bodyPr/>
              <a:lstStyle/>
              <a:p>
                <a:endParaRPr lang="en-CA"/>
              </a:p>
            </p:txBody>
          </p:sp>
          <p:sp>
            <p:nvSpPr>
              <p:cNvPr id="3219" name="Line 11"/>
              <p:cNvSpPr>
                <a:spLocks noChangeShapeType="1"/>
              </p:cNvSpPr>
              <p:nvPr/>
            </p:nvSpPr>
            <p:spPr bwMode="auto">
              <a:xfrm flipH="1" flipV="1">
                <a:off x="2121" y="1767"/>
                <a:ext cx="399" cy="795"/>
              </a:xfrm>
              <a:prstGeom prst="line">
                <a:avLst/>
              </a:prstGeom>
              <a:noFill/>
              <a:ln w="9525">
                <a:solidFill>
                  <a:schemeClr val="tx1"/>
                </a:solidFill>
                <a:round/>
                <a:headEnd/>
                <a:tailEnd/>
              </a:ln>
            </p:spPr>
            <p:txBody>
              <a:bodyPr/>
              <a:lstStyle/>
              <a:p>
                <a:endParaRPr lang="en-CA"/>
              </a:p>
            </p:txBody>
          </p:sp>
          <p:sp>
            <p:nvSpPr>
              <p:cNvPr id="3220" name="Line 12"/>
              <p:cNvSpPr>
                <a:spLocks noChangeShapeType="1"/>
              </p:cNvSpPr>
              <p:nvPr/>
            </p:nvSpPr>
            <p:spPr bwMode="auto">
              <a:xfrm>
                <a:off x="2307" y="1320"/>
                <a:ext cx="339" cy="165"/>
              </a:xfrm>
              <a:prstGeom prst="line">
                <a:avLst/>
              </a:prstGeom>
              <a:noFill/>
              <a:ln w="9525">
                <a:solidFill>
                  <a:schemeClr val="tx1"/>
                </a:solidFill>
                <a:round/>
                <a:headEnd/>
                <a:tailEnd/>
              </a:ln>
            </p:spPr>
            <p:txBody>
              <a:bodyPr/>
              <a:lstStyle/>
              <a:p>
                <a:endParaRPr lang="en-CA"/>
              </a:p>
            </p:txBody>
          </p:sp>
          <p:sp>
            <p:nvSpPr>
              <p:cNvPr id="3221" name="Line 13"/>
              <p:cNvSpPr>
                <a:spLocks noChangeShapeType="1"/>
              </p:cNvSpPr>
              <p:nvPr/>
            </p:nvSpPr>
            <p:spPr bwMode="auto">
              <a:xfrm flipV="1">
                <a:off x="2517" y="1494"/>
                <a:ext cx="132" cy="330"/>
              </a:xfrm>
              <a:prstGeom prst="line">
                <a:avLst/>
              </a:prstGeom>
              <a:noFill/>
              <a:ln w="9525">
                <a:solidFill>
                  <a:schemeClr val="tx1"/>
                </a:solidFill>
                <a:round/>
                <a:headEnd/>
                <a:tailEnd/>
              </a:ln>
            </p:spPr>
            <p:txBody>
              <a:bodyPr/>
              <a:lstStyle/>
              <a:p>
                <a:endParaRPr lang="en-CA"/>
              </a:p>
            </p:txBody>
          </p:sp>
          <p:sp>
            <p:nvSpPr>
              <p:cNvPr id="3222" name="Line 14"/>
              <p:cNvSpPr>
                <a:spLocks noChangeShapeType="1"/>
              </p:cNvSpPr>
              <p:nvPr/>
            </p:nvSpPr>
            <p:spPr bwMode="auto">
              <a:xfrm flipH="1">
                <a:off x="2646" y="1344"/>
                <a:ext cx="339" cy="141"/>
              </a:xfrm>
              <a:prstGeom prst="line">
                <a:avLst/>
              </a:prstGeom>
              <a:noFill/>
              <a:ln w="9525">
                <a:solidFill>
                  <a:schemeClr val="tx1"/>
                </a:solidFill>
                <a:round/>
                <a:headEnd/>
                <a:tailEnd/>
              </a:ln>
            </p:spPr>
            <p:txBody>
              <a:bodyPr/>
              <a:lstStyle/>
              <a:p>
                <a:endParaRPr lang="en-CA"/>
              </a:p>
            </p:txBody>
          </p:sp>
          <p:sp>
            <p:nvSpPr>
              <p:cNvPr id="3223" name="Line 15"/>
              <p:cNvSpPr>
                <a:spLocks noChangeShapeType="1"/>
              </p:cNvSpPr>
              <p:nvPr/>
            </p:nvSpPr>
            <p:spPr bwMode="auto">
              <a:xfrm flipH="1">
                <a:off x="2649" y="1410"/>
                <a:ext cx="843" cy="78"/>
              </a:xfrm>
              <a:prstGeom prst="line">
                <a:avLst/>
              </a:prstGeom>
              <a:noFill/>
              <a:ln w="9525">
                <a:solidFill>
                  <a:schemeClr val="tx1"/>
                </a:solidFill>
                <a:round/>
                <a:headEnd/>
                <a:tailEnd/>
              </a:ln>
            </p:spPr>
            <p:txBody>
              <a:bodyPr/>
              <a:lstStyle/>
              <a:p>
                <a:endParaRPr lang="en-CA"/>
              </a:p>
            </p:txBody>
          </p:sp>
          <p:sp>
            <p:nvSpPr>
              <p:cNvPr id="3224" name="Line 16"/>
              <p:cNvSpPr>
                <a:spLocks noChangeShapeType="1"/>
              </p:cNvSpPr>
              <p:nvPr/>
            </p:nvSpPr>
            <p:spPr bwMode="auto">
              <a:xfrm flipH="1" flipV="1">
                <a:off x="2649" y="1503"/>
                <a:ext cx="639" cy="231"/>
              </a:xfrm>
              <a:prstGeom prst="line">
                <a:avLst/>
              </a:prstGeom>
              <a:noFill/>
              <a:ln w="9525">
                <a:solidFill>
                  <a:schemeClr val="tx1"/>
                </a:solidFill>
                <a:round/>
                <a:headEnd/>
                <a:tailEnd/>
              </a:ln>
            </p:spPr>
            <p:txBody>
              <a:bodyPr/>
              <a:lstStyle/>
              <a:p>
                <a:endParaRPr lang="en-CA"/>
              </a:p>
            </p:txBody>
          </p:sp>
          <p:sp>
            <p:nvSpPr>
              <p:cNvPr id="3225" name="Line 17"/>
              <p:cNvSpPr>
                <a:spLocks noChangeShapeType="1"/>
              </p:cNvSpPr>
              <p:nvPr/>
            </p:nvSpPr>
            <p:spPr bwMode="auto">
              <a:xfrm flipV="1">
                <a:off x="3099" y="2460"/>
                <a:ext cx="372" cy="249"/>
              </a:xfrm>
              <a:prstGeom prst="line">
                <a:avLst/>
              </a:prstGeom>
              <a:noFill/>
              <a:ln w="9525">
                <a:solidFill>
                  <a:schemeClr val="tx1"/>
                </a:solidFill>
                <a:round/>
                <a:headEnd/>
                <a:tailEnd/>
              </a:ln>
            </p:spPr>
            <p:txBody>
              <a:bodyPr/>
              <a:lstStyle/>
              <a:p>
                <a:endParaRPr lang="en-CA"/>
              </a:p>
            </p:txBody>
          </p:sp>
          <p:sp>
            <p:nvSpPr>
              <p:cNvPr id="3226" name="Line 18"/>
              <p:cNvSpPr>
                <a:spLocks noChangeShapeType="1"/>
              </p:cNvSpPr>
              <p:nvPr/>
            </p:nvSpPr>
            <p:spPr bwMode="auto">
              <a:xfrm>
                <a:off x="3009" y="2211"/>
                <a:ext cx="450" cy="243"/>
              </a:xfrm>
              <a:prstGeom prst="line">
                <a:avLst/>
              </a:prstGeom>
              <a:noFill/>
              <a:ln w="9525">
                <a:solidFill>
                  <a:schemeClr val="tx1"/>
                </a:solidFill>
                <a:round/>
                <a:headEnd/>
                <a:tailEnd/>
              </a:ln>
            </p:spPr>
            <p:txBody>
              <a:bodyPr/>
              <a:lstStyle/>
              <a:p>
                <a:endParaRPr lang="en-CA"/>
              </a:p>
            </p:txBody>
          </p:sp>
          <p:sp>
            <p:nvSpPr>
              <p:cNvPr id="3227" name="Line 19"/>
              <p:cNvSpPr>
                <a:spLocks noChangeShapeType="1"/>
              </p:cNvSpPr>
              <p:nvPr/>
            </p:nvSpPr>
            <p:spPr bwMode="auto">
              <a:xfrm>
                <a:off x="3369" y="1944"/>
                <a:ext cx="99" cy="519"/>
              </a:xfrm>
              <a:prstGeom prst="line">
                <a:avLst/>
              </a:prstGeom>
              <a:noFill/>
              <a:ln w="9525">
                <a:solidFill>
                  <a:schemeClr val="tx1"/>
                </a:solidFill>
                <a:round/>
                <a:headEnd/>
                <a:tailEnd/>
              </a:ln>
            </p:spPr>
            <p:txBody>
              <a:bodyPr/>
              <a:lstStyle/>
              <a:p>
                <a:endParaRPr lang="en-CA"/>
              </a:p>
            </p:txBody>
          </p:sp>
          <p:sp>
            <p:nvSpPr>
              <p:cNvPr id="3228" name="Line 20"/>
              <p:cNvSpPr>
                <a:spLocks noChangeShapeType="1"/>
              </p:cNvSpPr>
              <p:nvPr/>
            </p:nvSpPr>
            <p:spPr bwMode="auto">
              <a:xfrm flipH="1">
                <a:off x="3471" y="1833"/>
                <a:ext cx="156" cy="627"/>
              </a:xfrm>
              <a:prstGeom prst="line">
                <a:avLst/>
              </a:prstGeom>
              <a:noFill/>
              <a:ln w="9525">
                <a:solidFill>
                  <a:schemeClr val="tx1"/>
                </a:solidFill>
                <a:round/>
                <a:headEnd/>
                <a:tailEnd/>
              </a:ln>
            </p:spPr>
            <p:txBody>
              <a:bodyPr/>
              <a:lstStyle/>
              <a:p>
                <a:endParaRPr lang="en-CA"/>
              </a:p>
            </p:txBody>
          </p:sp>
          <p:sp>
            <p:nvSpPr>
              <p:cNvPr id="3229" name="Line 21"/>
              <p:cNvSpPr>
                <a:spLocks noChangeShapeType="1"/>
              </p:cNvSpPr>
              <p:nvPr/>
            </p:nvSpPr>
            <p:spPr bwMode="auto">
              <a:xfrm flipH="1">
                <a:off x="3471" y="1503"/>
                <a:ext cx="330" cy="954"/>
              </a:xfrm>
              <a:prstGeom prst="line">
                <a:avLst/>
              </a:prstGeom>
              <a:noFill/>
              <a:ln w="9525">
                <a:solidFill>
                  <a:schemeClr val="tx1"/>
                </a:solidFill>
                <a:round/>
                <a:headEnd/>
                <a:tailEnd/>
              </a:ln>
            </p:spPr>
            <p:txBody>
              <a:bodyPr/>
              <a:lstStyle/>
              <a:p>
                <a:endParaRPr lang="en-CA"/>
              </a:p>
            </p:txBody>
          </p:sp>
          <p:sp>
            <p:nvSpPr>
              <p:cNvPr id="3230" name="Line 22"/>
              <p:cNvSpPr>
                <a:spLocks noChangeShapeType="1"/>
              </p:cNvSpPr>
              <p:nvPr/>
            </p:nvSpPr>
            <p:spPr bwMode="auto">
              <a:xfrm flipH="1">
                <a:off x="3471" y="1875"/>
                <a:ext cx="555" cy="576"/>
              </a:xfrm>
              <a:prstGeom prst="line">
                <a:avLst/>
              </a:prstGeom>
              <a:noFill/>
              <a:ln w="9525">
                <a:solidFill>
                  <a:schemeClr val="tx1"/>
                </a:solidFill>
                <a:round/>
                <a:headEnd/>
                <a:tailEnd/>
              </a:ln>
            </p:spPr>
            <p:txBody>
              <a:bodyPr/>
              <a:lstStyle/>
              <a:p>
                <a:endParaRPr lang="en-CA"/>
              </a:p>
            </p:txBody>
          </p:sp>
          <p:sp>
            <p:nvSpPr>
              <p:cNvPr id="3231" name="Line 23"/>
              <p:cNvSpPr>
                <a:spLocks noChangeShapeType="1"/>
              </p:cNvSpPr>
              <p:nvPr/>
            </p:nvSpPr>
            <p:spPr bwMode="auto">
              <a:xfrm flipH="1" flipV="1">
                <a:off x="3471" y="2457"/>
                <a:ext cx="291" cy="24"/>
              </a:xfrm>
              <a:prstGeom prst="line">
                <a:avLst/>
              </a:prstGeom>
              <a:noFill/>
              <a:ln w="9525">
                <a:solidFill>
                  <a:schemeClr val="tx1"/>
                </a:solidFill>
                <a:round/>
                <a:headEnd/>
                <a:tailEnd/>
              </a:ln>
            </p:spPr>
            <p:txBody>
              <a:bodyPr/>
              <a:lstStyle/>
              <a:p>
                <a:endParaRPr lang="en-CA"/>
              </a:p>
            </p:txBody>
          </p:sp>
          <p:sp>
            <p:nvSpPr>
              <p:cNvPr id="3232" name="Line 24"/>
              <p:cNvSpPr>
                <a:spLocks noChangeShapeType="1"/>
              </p:cNvSpPr>
              <p:nvPr/>
            </p:nvSpPr>
            <p:spPr bwMode="auto">
              <a:xfrm flipV="1">
                <a:off x="3387" y="2457"/>
                <a:ext cx="78" cy="447"/>
              </a:xfrm>
              <a:prstGeom prst="line">
                <a:avLst/>
              </a:prstGeom>
              <a:noFill/>
              <a:ln w="9525">
                <a:solidFill>
                  <a:schemeClr val="tx1"/>
                </a:solidFill>
                <a:round/>
                <a:headEnd/>
                <a:tailEnd/>
              </a:ln>
            </p:spPr>
            <p:txBody>
              <a:bodyPr/>
              <a:lstStyle/>
              <a:p>
                <a:endParaRPr lang="en-CA"/>
              </a:p>
            </p:txBody>
          </p:sp>
          <p:sp>
            <p:nvSpPr>
              <p:cNvPr id="3233" name="Line 25"/>
              <p:cNvSpPr>
                <a:spLocks noChangeShapeType="1"/>
              </p:cNvSpPr>
              <p:nvPr/>
            </p:nvSpPr>
            <p:spPr bwMode="auto">
              <a:xfrm flipV="1">
                <a:off x="2898" y="2457"/>
                <a:ext cx="567" cy="252"/>
              </a:xfrm>
              <a:prstGeom prst="line">
                <a:avLst/>
              </a:prstGeom>
              <a:noFill/>
              <a:ln w="9525">
                <a:solidFill>
                  <a:schemeClr val="tx1"/>
                </a:solidFill>
                <a:round/>
                <a:headEnd/>
                <a:tailEnd/>
              </a:ln>
            </p:spPr>
            <p:txBody>
              <a:bodyPr/>
              <a:lstStyle/>
              <a:p>
                <a:endParaRPr lang="en-CA"/>
              </a:p>
            </p:txBody>
          </p:sp>
          <p:sp>
            <p:nvSpPr>
              <p:cNvPr id="3234" name="Line 26"/>
              <p:cNvSpPr>
                <a:spLocks noChangeShapeType="1"/>
              </p:cNvSpPr>
              <p:nvPr/>
            </p:nvSpPr>
            <p:spPr bwMode="auto">
              <a:xfrm flipV="1">
                <a:off x="2934" y="2457"/>
                <a:ext cx="531" cy="504"/>
              </a:xfrm>
              <a:prstGeom prst="line">
                <a:avLst/>
              </a:prstGeom>
              <a:noFill/>
              <a:ln w="9525">
                <a:solidFill>
                  <a:schemeClr val="tx1"/>
                </a:solidFill>
                <a:round/>
                <a:headEnd/>
                <a:tailEnd/>
              </a:ln>
            </p:spPr>
            <p:txBody>
              <a:bodyPr/>
              <a:lstStyle/>
              <a:p>
                <a:endParaRPr lang="en-CA"/>
              </a:p>
            </p:txBody>
          </p:sp>
          <p:sp>
            <p:nvSpPr>
              <p:cNvPr id="3235" name="Line 27"/>
              <p:cNvSpPr>
                <a:spLocks noChangeShapeType="1"/>
              </p:cNvSpPr>
              <p:nvPr/>
            </p:nvSpPr>
            <p:spPr bwMode="auto">
              <a:xfrm flipV="1">
                <a:off x="2562" y="2460"/>
                <a:ext cx="894" cy="675"/>
              </a:xfrm>
              <a:prstGeom prst="line">
                <a:avLst/>
              </a:prstGeom>
              <a:noFill/>
              <a:ln w="9525">
                <a:solidFill>
                  <a:schemeClr val="tx1"/>
                </a:solidFill>
                <a:round/>
                <a:headEnd/>
                <a:tailEnd/>
              </a:ln>
            </p:spPr>
            <p:txBody>
              <a:bodyPr/>
              <a:lstStyle/>
              <a:p>
                <a:endParaRPr lang="en-CA"/>
              </a:p>
            </p:txBody>
          </p:sp>
          <p:sp>
            <p:nvSpPr>
              <p:cNvPr id="3236" name="Line 28"/>
              <p:cNvSpPr>
                <a:spLocks noChangeShapeType="1"/>
              </p:cNvSpPr>
              <p:nvPr/>
            </p:nvSpPr>
            <p:spPr bwMode="auto">
              <a:xfrm flipV="1">
                <a:off x="2934" y="2463"/>
                <a:ext cx="516" cy="912"/>
              </a:xfrm>
              <a:prstGeom prst="line">
                <a:avLst/>
              </a:prstGeom>
              <a:noFill/>
              <a:ln w="9525">
                <a:solidFill>
                  <a:schemeClr val="tx1"/>
                </a:solidFill>
                <a:round/>
                <a:headEnd/>
                <a:tailEnd/>
              </a:ln>
            </p:spPr>
            <p:txBody>
              <a:bodyPr/>
              <a:lstStyle/>
              <a:p>
                <a:endParaRPr lang="en-CA"/>
              </a:p>
            </p:txBody>
          </p:sp>
          <p:sp>
            <p:nvSpPr>
              <p:cNvPr id="3237" name="Line 29"/>
              <p:cNvSpPr>
                <a:spLocks noChangeShapeType="1"/>
              </p:cNvSpPr>
              <p:nvPr/>
            </p:nvSpPr>
            <p:spPr bwMode="auto">
              <a:xfrm flipV="1">
                <a:off x="3204" y="2463"/>
                <a:ext cx="258" cy="828"/>
              </a:xfrm>
              <a:prstGeom prst="line">
                <a:avLst/>
              </a:prstGeom>
              <a:noFill/>
              <a:ln w="9525">
                <a:solidFill>
                  <a:schemeClr val="tx1"/>
                </a:solidFill>
                <a:round/>
                <a:headEnd/>
                <a:tailEnd/>
              </a:ln>
            </p:spPr>
            <p:txBody>
              <a:bodyPr/>
              <a:lstStyle/>
              <a:p>
                <a:endParaRPr lang="en-CA"/>
              </a:p>
            </p:txBody>
          </p:sp>
        </p:grpSp>
        <p:grpSp>
          <p:nvGrpSpPr>
            <p:cNvPr id="8" name="Group 59"/>
            <p:cNvGrpSpPr>
              <a:grpSpLocks/>
            </p:cNvGrpSpPr>
            <p:nvPr/>
          </p:nvGrpSpPr>
          <p:grpSpPr bwMode="auto">
            <a:xfrm>
              <a:off x="636588" y="1898650"/>
              <a:ext cx="5057775" cy="3197225"/>
              <a:chOff x="636588" y="1898650"/>
              <a:chExt cx="5057775" cy="3197225"/>
            </a:xfrm>
          </p:grpSpPr>
          <p:sp>
            <p:nvSpPr>
              <p:cNvPr id="3209" name="Oval 31"/>
              <p:cNvSpPr>
                <a:spLocks noChangeAspect="1" noChangeArrowheads="1"/>
              </p:cNvSpPr>
              <p:nvPr/>
            </p:nvSpPr>
            <p:spPr bwMode="auto">
              <a:xfrm>
                <a:off x="3302000" y="27432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10" name="Oval 33"/>
              <p:cNvSpPr>
                <a:spLocks noChangeAspect="1" noChangeArrowheads="1"/>
              </p:cNvSpPr>
              <p:nvPr/>
            </p:nvSpPr>
            <p:spPr bwMode="auto">
              <a:xfrm>
                <a:off x="4140200" y="23114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11" name="Oval 46"/>
              <p:cNvSpPr>
                <a:spLocks noChangeAspect="1" noChangeArrowheads="1"/>
              </p:cNvSpPr>
              <p:nvPr/>
            </p:nvSpPr>
            <p:spPr bwMode="auto">
              <a:xfrm>
                <a:off x="5448300" y="384810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212" name="Oval 55"/>
              <p:cNvSpPr>
                <a:spLocks noChangeArrowheads="1"/>
              </p:cNvSpPr>
              <p:nvPr/>
            </p:nvSpPr>
            <p:spPr bwMode="auto">
              <a:xfrm>
                <a:off x="4537075" y="1898650"/>
                <a:ext cx="377825" cy="484188"/>
              </a:xfrm>
              <a:prstGeom prst="ellipse">
                <a:avLst/>
              </a:prstGeom>
              <a:noFill/>
              <a:ln w="28575">
                <a:solidFill>
                  <a:srgbClr val="CC0000"/>
                </a:solidFill>
                <a:round/>
                <a:headEnd/>
                <a:tailEnd/>
              </a:ln>
            </p:spPr>
            <p:txBody>
              <a:bodyPr wrap="none" anchor="ctr"/>
              <a:lstStyle/>
              <a:p>
                <a:endParaRPr lang="en-US"/>
              </a:p>
            </p:txBody>
          </p:sp>
          <p:sp>
            <p:nvSpPr>
              <p:cNvPr id="3213" name="Oval 56"/>
              <p:cNvSpPr>
                <a:spLocks noChangeArrowheads="1"/>
              </p:cNvSpPr>
              <p:nvPr/>
            </p:nvSpPr>
            <p:spPr bwMode="auto">
              <a:xfrm>
                <a:off x="3370263" y="3124200"/>
                <a:ext cx="377825" cy="484188"/>
              </a:xfrm>
              <a:prstGeom prst="ellipse">
                <a:avLst/>
              </a:prstGeom>
              <a:noFill/>
              <a:ln w="28575">
                <a:solidFill>
                  <a:srgbClr val="CC0000"/>
                </a:solidFill>
                <a:round/>
                <a:headEnd/>
                <a:tailEnd/>
              </a:ln>
            </p:spPr>
            <p:txBody>
              <a:bodyPr wrap="none" anchor="ctr"/>
              <a:lstStyle/>
              <a:p>
                <a:endParaRPr lang="en-US"/>
              </a:p>
            </p:txBody>
          </p:sp>
          <p:sp>
            <p:nvSpPr>
              <p:cNvPr id="3214" name="Oval 57"/>
              <p:cNvSpPr>
                <a:spLocks noChangeArrowheads="1"/>
              </p:cNvSpPr>
              <p:nvPr/>
            </p:nvSpPr>
            <p:spPr bwMode="auto">
              <a:xfrm>
                <a:off x="5316538" y="3663950"/>
                <a:ext cx="377825" cy="484188"/>
              </a:xfrm>
              <a:prstGeom prst="ellipse">
                <a:avLst/>
              </a:prstGeom>
              <a:noFill/>
              <a:ln w="28575">
                <a:solidFill>
                  <a:srgbClr val="CC0000"/>
                </a:solidFill>
                <a:round/>
                <a:headEnd/>
                <a:tailEnd/>
              </a:ln>
            </p:spPr>
            <p:txBody>
              <a:bodyPr wrap="none" anchor="ctr"/>
              <a:lstStyle/>
              <a:p>
                <a:endParaRPr lang="en-US"/>
              </a:p>
            </p:txBody>
          </p:sp>
          <p:sp>
            <p:nvSpPr>
              <p:cNvPr id="3215" name="Text Box 58"/>
              <p:cNvSpPr txBox="1">
                <a:spLocks noChangeArrowheads="1"/>
              </p:cNvSpPr>
              <p:nvPr/>
            </p:nvSpPr>
            <p:spPr bwMode="auto">
              <a:xfrm>
                <a:off x="636588" y="3895725"/>
                <a:ext cx="2335212" cy="1200150"/>
              </a:xfrm>
              <a:prstGeom prst="rect">
                <a:avLst/>
              </a:prstGeom>
              <a:noFill/>
              <a:ln w="9525">
                <a:noFill/>
                <a:miter lim="800000"/>
                <a:headEnd/>
                <a:tailEnd/>
              </a:ln>
            </p:spPr>
            <p:txBody>
              <a:bodyPr>
                <a:spAutoFit/>
              </a:bodyPr>
              <a:lstStyle/>
              <a:p>
                <a:r>
                  <a:rPr lang="en-US">
                    <a:solidFill>
                      <a:srgbClr val="CC0000"/>
                    </a:solidFill>
                    <a:latin typeface="Calibri" pitchFamily="34" charset="0"/>
                  </a:rPr>
                  <a:t>For each cluster,</a:t>
                </a:r>
              </a:p>
              <a:p>
                <a:r>
                  <a:rPr lang="en-US">
                    <a:solidFill>
                      <a:srgbClr val="CC0000"/>
                    </a:solidFill>
                    <a:latin typeface="Calibri" pitchFamily="34" charset="0"/>
                  </a:rPr>
                  <a:t>pick best new</a:t>
                </a:r>
              </a:p>
              <a:p>
                <a:r>
                  <a:rPr lang="en-US">
                    <a:solidFill>
                      <a:srgbClr val="CC0000"/>
                    </a:solidFill>
                    <a:latin typeface="Calibri" pitchFamily="34" charset="0"/>
                  </a:rPr>
                  <a:t>center</a:t>
                </a:r>
              </a:p>
            </p:txBody>
          </p:sp>
        </p:grpSp>
      </p:grpSp>
      <p:grpSp>
        <p:nvGrpSpPr>
          <p:cNvPr id="9" name="Group 165"/>
          <p:cNvGrpSpPr>
            <a:grpSpLocks/>
          </p:cNvGrpSpPr>
          <p:nvPr/>
        </p:nvGrpSpPr>
        <p:grpSpPr bwMode="auto">
          <a:xfrm>
            <a:off x="639763" y="1901825"/>
            <a:ext cx="5754687" cy="3459163"/>
            <a:chOff x="636588" y="1898650"/>
            <a:chExt cx="5754687" cy="3459163"/>
          </a:xfrm>
        </p:grpSpPr>
        <p:grpSp>
          <p:nvGrpSpPr>
            <p:cNvPr id="10" name="Group 62"/>
            <p:cNvGrpSpPr>
              <a:grpSpLocks/>
            </p:cNvGrpSpPr>
            <p:nvPr/>
          </p:nvGrpSpPr>
          <p:grpSpPr bwMode="auto">
            <a:xfrm>
              <a:off x="2928938" y="2095500"/>
              <a:ext cx="3462337" cy="3262313"/>
              <a:chOff x="2928938" y="2095500"/>
              <a:chExt cx="3462337" cy="3262313"/>
            </a:xfrm>
          </p:grpSpPr>
          <p:sp>
            <p:nvSpPr>
              <p:cNvPr id="3185" name="Line 8"/>
              <p:cNvSpPr>
                <a:spLocks noChangeShapeType="1"/>
              </p:cNvSpPr>
              <p:nvPr/>
            </p:nvSpPr>
            <p:spPr bwMode="auto">
              <a:xfrm>
                <a:off x="2928938" y="2466975"/>
                <a:ext cx="608012" cy="909638"/>
              </a:xfrm>
              <a:prstGeom prst="line">
                <a:avLst/>
              </a:prstGeom>
              <a:noFill/>
              <a:ln w="9525">
                <a:solidFill>
                  <a:schemeClr val="tx1"/>
                </a:solidFill>
                <a:round/>
                <a:headEnd/>
                <a:tailEnd/>
              </a:ln>
            </p:spPr>
            <p:txBody>
              <a:bodyPr/>
              <a:lstStyle/>
              <a:p>
                <a:endParaRPr lang="en-CA"/>
              </a:p>
            </p:txBody>
          </p:sp>
          <p:sp>
            <p:nvSpPr>
              <p:cNvPr id="3186" name="Line 9"/>
              <p:cNvSpPr>
                <a:spLocks noChangeShapeType="1"/>
              </p:cNvSpPr>
              <p:nvPr/>
            </p:nvSpPr>
            <p:spPr bwMode="auto">
              <a:xfrm flipH="1" flipV="1">
                <a:off x="3352800" y="2814638"/>
                <a:ext cx="195263" cy="581025"/>
              </a:xfrm>
              <a:prstGeom prst="line">
                <a:avLst/>
              </a:prstGeom>
              <a:noFill/>
              <a:ln w="9525">
                <a:solidFill>
                  <a:schemeClr val="tx1"/>
                </a:solidFill>
                <a:round/>
                <a:headEnd/>
                <a:tailEnd/>
              </a:ln>
            </p:spPr>
            <p:txBody>
              <a:bodyPr/>
              <a:lstStyle/>
              <a:p>
                <a:endParaRPr lang="en-CA"/>
              </a:p>
            </p:txBody>
          </p:sp>
          <p:sp>
            <p:nvSpPr>
              <p:cNvPr id="3187" name="Line 10"/>
              <p:cNvSpPr>
                <a:spLocks noChangeShapeType="1"/>
              </p:cNvSpPr>
              <p:nvPr/>
            </p:nvSpPr>
            <p:spPr bwMode="auto">
              <a:xfrm flipH="1" flipV="1">
                <a:off x="3543300" y="3382963"/>
                <a:ext cx="628650" cy="79375"/>
              </a:xfrm>
              <a:prstGeom prst="line">
                <a:avLst/>
              </a:prstGeom>
              <a:noFill/>
              <a:ln w="9525">
                <a:solidFill>
                  <a:schemeClr val="tx1"/>
                </a:solidFill>
                <a:round/>
                <a:headEnd/>
                <a:tailEnd/>
              </a:ln>
            </p:spPr>
            <p:txBody>
              <a:bodyPr/>
              <a:lstStyle/>
              <a:p>
                <a:endParaRPr lang="en-CA"/>
              </a:p>
            </p:txBody>
          </p:sp>
          <p:sp>
            <p:nvSpPr>
              <p:cNvPr id="3188" name="Line 11"/>
              <p:cNvSpPr>
                <a:spLocks noChangeShapeType="1"/>
              </p:cNvSpPr>
              <p:nvPr/>
            </p:nvSpPr>
            <p:spPr bwMode="auto">
              <a:xfrm flipH="1" flipV="1">
                <a:off x="3541713" y="3384550"/>
                <a:ext cx="458787" cy="682625"/>
              </a:xfrm>
              <a:prstGeom prst="line">
                <a:avLst/>
              </a:prstGeom>
              <a:noFill/>
              <a:ln w="9525">
                <a:solidFill>
                  <a:schemeClr val="tx1"/>
                </a:solidFill>
                <a:round/>
                <a:headEnd/>
                <a:tailEnd/>
              </a:ln>
            </p:spPr>
            <p:txBody>
              <a:bodyPr/>
              <a:lstStyle/>
              <a:p>
                <a:endParaRPr lang="en-CA"/>
              </a:p>
            </p:txBody>
          </p:sp>
          <p:sp>
            <p:nvSpPr>
              <p:cNvPr id="3189" name="Line 12"/>
              <p:cNvSpPr>
                <a:spLocks noChangeShapeType="1"/>
              </p:cNvSpPr>
              <p:nvPr/>
            </p:nvSpPr>
            <p:spPr bwMode="auto">
              <a:xfrm>
                <a:off x="3662363" y="2095500"/>
                <a:ext cx="1074737" cy="42863"/>
              </a:xfrm>
              <a:prstGeom prst="line">
                <a:avLst/>
              </a:prstGeom>
              <a:noFill/>
              <a:ln w="9525">
                <a:solidFill>
                  <a:schemeClr val="tx1"/>
                </a:solidFill>
                <a:round/>
                <a:headEnd/>
                <a:tailEnd/>
              </a:ln>
            </p:spPr>
            <p:txBody>
              <a:bodyPr/>
              <a:lstStyle/>
              <a:p>
                <a:endParaRPr lang="en-CA"/>
              </a:p>
            </p:txBody>
          </p:sp>
          <p:sp>
            <p:nvSpPr>
              <p:cNvPr id="3190" name="Line 13"/>
              <p:cNvSpPr>
                <a:spLocks noChangeShapeType="1"/>
              </p:cNvSpPr>
              <p:nvPr/>
            </p:nvSpPr>
            <p:spPr bwMode="auto">
              <a:xfrm flipV="1">
                <a:off x="3995738" y="2160588"/>
                <a:ext cx="719137" cy="735012"/>
              </a:xfrm>
              <a:prstGeom prst="line">
                <a:avLst/>
              </a:prstGeom>
              <a:noFill/>
              <a:ln w="9525">
                <a:solidFill>
                  <a:schemeClr val="tx1"/>
                </a:solidFill>
                <a:round/>
                <a:headEnd/>
                <a:tailEnd/>
              </a:ln>
            </p:spPr>
            <p:txBody>
              <a:bodyPr/>
              <a:lstStyle/>
              <a:p>
                <a:endParaRPr lang="en-CA"/>
              </a:p>
            </p:txBody>
          </p:sp>
          <p:sp>
            <p:nvSpPr>
              <p:cNvPr id="3191" name="Line 14"/>
              <p:cNvSpPr>
                <a:spLocks noChangeShapeType="1"/>
              </p:cNvSpPr>
              <p:nvPr/>
            </p:nvSpPr>
            <p:spPr bwMode="auto">
              <a:xfrm flipH="1">
                <a:off x="4200525" y="2133600"/>
                <a:ext cx="538163" cy="223838"/>
              </a:xfrm>
              <a:prstGeom prst="line">
                <a:avLst/>
              </a:prstGeom>
              <a:noFill/>
              <a:ln w="9525">
                <a:solidFill>
                  <a:schemeClr val="tx1"/>
                </a:solidFill>
                <a:round/>
                <a:headEnd/>
                <a:tailEnd/>
              </a:ln>
            </p:spPr>
            <p:txBody>
              <a:bodyPr/>
              <a:lstStyle/>
              <a:p>
                <a:endParaRPr lang="en-CA"/>
              </a:p>
            </p:txBody>
          </p:sp>
          <p:sp>
            <p:nvSpPr>
              <p:cNvPr id="3192" name="Line 15"/>
              <p:cNvSpPr>
                <a:spLocks noChangeShapeType="1"/>
              </p:cNvSpPr>
              <p:nvPr/>
            </p:nvSpPr>
            <p:spPr bwMode="auto">
              <a:xfrm flipH="1" flipV="1">
                <a:off x="4733925" y="2151063"/>
                <a:ext cx="809625" cy="87312"/>
              </a:xfrm>
              <a:prstGeom prst="line">
                <a:avLst/>
              </a:prstGeom>
              <a:noFill/>
              <a:ln w="9525">
                <a:solidFill>
                  <a:schemeClr val="tx1"/>
                </a:solidFill>
                <a:round/>
                <a:headEnd/>
                <a:tailEnd/>
              </a:ln>
            </p:spPr>
            <p:txBody>
              <a:bodyPr/>
              <a:lstStyle/>
              <a:p>
                <a:endParaRPr lang="en-CA"/>
              </a:p>
            </p:txBody>
          </p:sp>
          <p:sp>
            <p:nvSpPr>
              <p:cNvPr id="3193" name="Line 16"/>
              <p:cNvSpPr>
                <a:spLocks noChangeShapeType="1"/>
              </p:cNvSpPr>
              <p:nvPr/>
            </p:nvSpPr>
            <p:spPr bwMode="auto">
              <a:xfrm flipH="1" flipV="1">
                <a:off x="4733925" y="2147888"/>
                <a:ext cx="485775" cy="604837"/>
              </a:xfrm>
              <a:prstGeom prst="line">
                <a:avLst/>
              </a:prstGeom>
              <a:noFill/>
              <a:ln w="9525">
                <a:solidFill>
                  <a:schemeClr val="tx1"/>
                </a:solidFill>
                <a:round/>
                <a:headEnd/>
                <a:tailEnd/>
              </a:ln>
            </p:spPr>
            <p:txBody>
              <a:bodyPr/>
              <a:lstStyle/>
              <a:p>
                <a:endParaRPr lang="en-CA"/>
              </a:p>
            </p:txBody>
          </p:sp>
          <p:sp>
            <p:nvSpPr>
              <p:cNvPr id="3194" name="Line 17"/>
              <p:cNvSpPr>
                <a:spLocks noChangeShapeType="1"/>
              </p:cNvSpPr>
              <p:nvPr/>
            </p:nvSpPr>
            <p:spPr bwMode="auto">
              <a:xfrm flipV="1">
                <a:off x="4919663" y="3905250"/>
                <a:ext cx="590550" cy="395288"/>
              </a:xfrm>
              <a:prstGeom prst="line">
                <a:avLst/>
              </a:prstGeom>
              <a:noFill/>
              <a:ln w="9525">
                <a:solidFill>
                  <a:schemeClr val="tx1"/>
                </a:solidFill>
                <a:round/>
                <a:headEnd/>
                <a:tailEnd/>
              </a:ln>
            </p:spPr>
            <p:txBody>
              <a:bodyPr/>
              <a:lstStyle/>
              <a:p>
                <a:endParaRPr lang="en-CA"/>
              </a:p>
            </p:txBody>
          </p:sp>
          <p:sp>
            <p:nvSpPr>
              <p:cNvPr id="3195" name="Line 18"/>
              <p:cNvSpPr>
                <a:spLocks noChangeShapeType="1"/>
              </p:cNvSpPr>
              <p:nvPr/>
            </p:nvSpPr>
            <p:spPr bwMode="auto">
              <a:xfrm>
                <a:off x="4776788" y="3509963"/>
                <a:ext cx="714375" cy="385762"/>
              </a:xfrm>
              <a:prstGeom prst="line">
                <a:avLst/>
              </a:prstGeom>
              <a:noFill/>
              <a:ln w="9525">
                <a:solidFill>
                  <a:schemeClr val="tx1"/>
                </a:solidFill>
                <a:round/>
                <a:headEnd/>
                <a:tailEnd/>
              </a:ln>
            </p:spPr>
            <p:txBody>
              <a:bodyPr/>
              <a:lstStyle/>
              <a:p>
                <a:endParaRPr lang="en-CA"/>
              </a:p>
            </p:txBody>
          </p:sp>
          <p:sp>
            <p:nvSpPr>
              <p:cNvPr id="3196" name="Line 19"/>
              <p:cNvSpPr>
                <a:spLocks noChangeShapeType="1"/>
              </p:cNvSpPr>
              <p:nvPr/>
            </p:nvSpPr>
            <p:spPr bwMode="auto">
              <a:xfrm>
                <a:off x="5348288" y="3086100"/>
                <a:ext cx="157162" cy="823913"/>
              </a:xfrm>
              <a:prstGeom prst="line">
                <a:avLst/>
              </a:prstGeom>
              <a:noFill/>
              <a:ln w="9525">
                <a:solidFill>
                  <a:schemeClr val="tx1"/>
                </a:solidFill>
                <a:round/>
                <a:headEnd/>
                <a:tailEnd/>
              </a:ln>
            </p:spPr>
            <p:txBody>
              <a:bodyPr/>
              <a:lstStyle/>
              <a:p>
                <a:endParaRPr lang="en-CA"/>
              </a:p>
            </p:txBody>
          </p:sp>
          <p:sp>
            <p:nvSpPr>
              <p:cNvPr id="3197" name="Line 20"/>
              <p:cNvSpPr>
                <a:spLocks noChangeShapeType="1"/>
              </p:cNvSpPr>
              <p:nvPr/>
            </p:nvSpPr>
            <p:spPr bwMode="auto">
              <a:xfrm flipH="1">
                <a:off x="5510213" y="2909888"/>
                <a:ext cx="247650" cy="995362"/>
              </a:xfrm>
              <a:prstGeom prst="line">
                <a:avLst/>
              </a:prstGeom>
              <a:noFill/>
              <a:ln w="9525">
                <a:solidFill>
                  <a:schemeClr val="tx1"/>
                </a:solidFill>
                <a:round/>
                <a:headEnd/>
                <a:tailEnd/>
              </a:ln>
            </p:spPr>
            <p:txBody>
              <a:bodyPr/>
              <a:lstStyle/>
              <a:p>
                <a:endParaRPr lang="en-CA"/>
              </a:p>
            </p:txBody>
          </p:sp>
          <p:sp>
            <p:nvSpPr>
              <p:cNvPr id="3198" name="Line 21"/>
              <p:cNvSpPr>
                <a:spLocks noChangeShapeType="1"/>
              </p:cNvSpPr>
              <p:nvPr/>
            </p:nvSpPr>
            <p:spPr bwMode="auto">
              <a:xfrm flipH="1">
                <a:off x="5510213" y="2386013"/>
                <a:ext cx="523875" cy="1514475"/>
              </a:xfrm>
              <a:prstGeom prst="line">
                <a:avLst/>
              </a:prstGeom>
              <a:noFill/>
              <a:ln w="9525">
                <a:solidFill>
                  <a:schemeClr val="tx1"/>
                </a:solidFill>
                <a:round/>
                <a:headEnd/>
                <a:tailEnd/>
              </a:ln>
            </p:spPr>
            <p:txBody>
              <a:bodyPr/>
              <a:lstStyle/>
              <a:p>
                <a:endParaRPr lang="en-CA"/>
              </a:p>
            </p:txBody>
          </p:sp>
          <p:sp>
            <p:nvSpPr>
              <p:cNvPr id="3199" name="Line 22"/>
              <p:cNvSpPr>
                <a:spLocks noChangeShapeType="1"/>
              </p:cNvSpPr>
              <p:nvPr/>
            </p:nvSpPr>
            <p:spPr bwMode="auto">
              <a:xfrm flipH="1">
                <a:off x="5510213" y="2976563"/>
                <a:ext cx="881062" cy="914400"/>
              </a:xfrm>
              <a:prstGeom prst="line">
                <a:avLst/>
              </a:prstGeom>
              <a:noFill/>
              <a:ln w="9525">
                <a:solidFill>
                  <a:schemeClr val="tx1"/>
                </a:solidFill>
                <a:round/>
                <a:headEnd/>
                <a:tailEnd/>
              </a:ln>
            </p:spPr>
            <p:txBody>
              <a:bodyPr/>
              <a:lstStyle/>
              <a:p>
                <a:endParaRPr lang="en-CA"/>
              </a:p>
            </p:txBody>
          </p:sp>
          <p:sp>
            <p:nvSpPr>
              <p:cNvPr id="3200" name="Line 23"/>
              <p:cNvSpPr>
                <a:spLocks noChangeShapeType="1"/>
              </p:cNvSpPr>
              <p:nvPr/>
            </p:nvSpPr>
            <p:spPr bwMode="auto">
              <a:xfrm flipH="1" flipV="1">
                <a:off x="5510213" y="3900488"/>
                <a:ext cx="461962" cy="38100"/>
              </a:xfrm>
              <a:prstGeom prst="line">
                <a:avLst/>
              </a:prstGeom>
              <a:noFill/>
              <a:ln w="9525">
                <a:solidFill>
                  <a:schemeClr val="tx1"/>
                </a:solidFill>
                <a:round/>
                <a:headEnd/>
                <a:tailEnd/>
              </a:ln>
            </p:spPr>
            <p:txBody>
              <a:bodyPr/>
              <a:lstStyle/>
              <a:p>
                <a:endParaRPr lang="en-CA"/>
              </a:p>
            </p:txBody>
          </p:sp>
          <p:sp>
            <p:nvSpPr>
              <p:cNvPr id="3201" name="Line 24"/>
              <p:cNvSpPr>
                <a:spLocks noChangeShapeType="1"/>
              </p:cNvSpPr>
              <p:nvPr/>
            </p:nvSpPr>
            <p:spPr bwMode="auto">
              <a:xfrm flipV="1">
                <a:off x="5376863" y="3900488"/>
                <a:ext cx="123825" cy="709612"/>
              </a:xfrm>
              <a:prstGeom prst="line">
                <a:avLst/>
              </a:prstGeom>
              <a:noFill/>
              <a:ln w="9525">
                <a:solidFill>
                  <a:schemeClr val="tx1"/>
                </a:solidFill>
                <a:round/>
                <a:headEnd/>
                <a:tailEnd/>
              </a:ln>
            </p:spPr>
            <p:txBody>
              <a:bodyPr/>
              <a:lstStyle/>
              <a:p>
                <a:endParaRPr lang="en-CA"/>
              </a:p>
            </p:txBody>
          </p:sp>
          <p:sp>
            <p:nvSpPr>
              <p:cNvPr id="3202" name="Line 25"/>
              <p:cNvSpPr>
                <a:spLocks noChangeShapeType="1"/>
              </p:cNvSpPr>
              <p:nvPr/>
            </p:nvSpPr>
            <p:spPr bwMode="auto">
              <a:xfrm flipV="1">
                <a:off x="4600575" y="3900488"/>
                <a:ext cx="900113" cy="400050"/>
              </a:xfrm>
              <a:prstGeom prst="line">
                <a:avLst/>
              </a:prstGeom>
              <a:noFill/>
              <a:ln w="9525">
                <a:solidFill>
                  <a:schemeClr val="tx1"/>
                </a:solidFill>
                <a:round/>
                <a:headEnd/>
                <a:tailEnd/>
              </a:ln>
            </p:spPr>
            <p:txBody>
              <a:bodyPr/>
              <a:lstStyle/>
              <a:p>
                <a:endParaRPr lang="en-CA"/>
              </a:p>
            </p:txBody>
          </p:sp>
          <p:sp>
            <p:nvSpPr>
              <p:cNvPr id="3203" name="Line 26"/>
              <p:cNvSpPr>
                <a:spLocks noChangeShapeType="1"/>
              </p:cNvSpPr>
              <p:nvPr/>
            </p:nvSpPr>
            <p:spPr bwMode="auto">
              <a:xfrm flipV="1">
                <a:off x="4657725" y="3900488"/>
                <a:ext cx="842963" cy="800100"/>
              </a:xfrm>
              <a:prstGeom prst="line">
                <a:avLst/>
              </a:prstGeom>
              <a:noFill/>
              <a:ln w="9525">
                <a:solidFill>
                  <a:schemeClr val="tx1"/>
                </a:solidFill>
                <a:round/>
                <a:headEnd/>
                <a:tailEnd/>
              </a:ln>
            </p:spPr>
            <p:txBody>
              <a:bodyPr/>
              <a:lstStyle/>
              <a:p>
                <a:endParaRPr lang="en-CA"/>
              </a:p>
            </p:txBody>
          </p:sp>
          <p:sp>
            <p:nvSpPr>
              <p:cNvPr id="3204" name="Line 27"/>
              <p:cNvSpPr>
                <a:spLocks noChangeShapeType="1"/>
              </p:cNvSpPr>
              <p:nvPr/>
            </p:nvSpPr>
            <p:spPr bwMode="auto">
              <a:xfrm flipV="1">
                <a:off x="4067175" y="3905250"/>
                <a:ext cx="1419225" cy="1071563"/>
              </a:xfrm>
              <a:prstGeom prst="line">
                <a:avLst/>
              </a:prstGeom>
              <a:noFill/>
              <a:ln w="9525">
                <a:solidFill>
                  <a:schemeClr val="tx1"/>
                </a:solidFill>
                <a:round/>
                <a:headEnd/>
                <a:tailEnd/>
              </a:ln>
            </p:spPr>
            <p:txBody>
              <a:bodyPr/>
              <a:lstStyle/>
              <a:p>
                <a:endParaRPr lang="en-CA"/>
              </a:p>
            </p:txBody>
          </p:sp>
          <p:sp>
            <p:nvSpPr>
              <p:cNvPr id="3205" name="Line 28"/>
              <p:cNvSpPr>
                <a:spLocks noChangeShapeType="1"/>
              </p:cNvSpPr>
              <p:nvPr/>
            </p:nvSpPr>
            <p:spPr bwMode="auto">
              <a:xfrm flipV="1">
                <a:off x="4657725" y="3910013"/>
                <a:ext cx="819150" cy="1447800"/>
              </a:xfrm>
              <a:prstGeom prst="line">
                <a:avLst/>
              </a:prstGeom>
              <a:noFill/>
              <a:ln w="9525">
                <a:solidFill>
                  <a:schemeClr val="tx1"/>
                </a:solidFill>
                <a:round/>
                <a:headEnd/>
                <a:tailEnd/>
              </a:ln>
            </p:spPr>
            <p:txBody>
              <a:bodyPr/>
              <a:lstStyle/>
              <a:p>
                <a:endParaRPr lang="en-CA"/>
              </a:p>
            </p:txBody>
          </p:sp>
          <p:sp>
            <p:nvSpPr>
              <p:cNvPr id="3206" name="Line 29"/>
              <p:cNvSpPr>
                <a:spLocks noChangeShapeType="1"/>
              </p:cNvSpPr>
              <p:nvPr/>
            </p:nvSpPr>
            <p:spPr bwMode="auto">
              <a:xfrm flipV="1">
                <a:off x="5086350" y="3910013"/>
                <a:ext cx="409575" cy="1314450"/>
              </a:xfrm>
              <a:prstGeom prst="line">
                <a:avLst/>
              </a:prstGeom>
              <a:noFill/>
              <a:ln w="9525">
                <a:solidFill>
                  <a:schemeClr val="tx1"/>
                </a:solidFill>
                <a:round/>
                <a:headEnd/>
                <a:tailEnd/>
              </a:ln>
            </p:spPr>
            <p:txBody>
              <a:bodyPr/>
              <a:lstStyle/>
              <a:p>
                <a:endParaRPr lang="en-CA"/>
              </a:p>
            </p:txBody>
          </p:sp>
        </p:grpSp>
        <p:grpSp>
          <p:nvGrpSpPr>
            <p:cNvPr id="11" name="Group 61"/>
            <p:cNvGrpSpPr>
              <a:grpSpLocks/>
            </p:cNvGrpSpPr>
            <p:nvPr/>
          </p:nvGrpSpPr>
          <p:grpSpPr bwMode="auto">
            <a:xfrm>
              <a:off x="636588" y="1898650"/>
              <a:ext cx="5057775" cy="3197225"/>
              <a:chOff x="636588" y="1898650"/>
              <a:chExt cx="5057775" cy="3197225"/>
            </a:xfrm>
          </p:grpSpPr>
          <p:sp>
            <p:nvSpPr>
              <p:cNvPr id="3178" name="Oval 55"/>
              <p:cNvSpPr>
                <a:spLocks noChangeArrowheads="1"/>
              </p:cNvSpPr>
              <p:nvPr/>
            </p:nvSpPr>
            <p:spPr bwMode="auto">
              <a:xfrm>
                <a:off x="4537075" y="1898650"/>
                <a:ext cx="377825" cy="484188"/>
              </a:xfrm>
              <a:prstGeom prst="ellipse">
                <a:avLst/>
              </a:prstGeom>
              <a:noFill/>
              <a:ln w="28575">
                <a:solidFill>
                  <a:srgbClr val="CC0000"/>
                </a:solidFill>
                <a:round/>
                <a:headEnd/>
                <a:tailEnd/>
              </a:ln>
            </p:spPr>
            <p:txBody>
              <a:bodyPr wrap="none" anchor="ctr"/>
              <a:lstStyle/>
              <a:p>
                <a:endParaRPr lang="en-US"/>
              </a:p>
            </p:txBody>
          </p:sp>
          <p:sp>
            <p:nvSpPr>
              <p:cNvPr id="3179" name="Oval 56"/>
              <p:cNvSpPr>
                <a:spLocks noChangeArrowheads="1"/>
              </p:cNvSpPr>
              <p:nvPr/>
            </p:nvSpPr>
            <p:spPr bwMode="auto">
              <a:xfrm>
                <a:off x="3370263" y="3124200"/>
                <a:ext cx="377825" cy="484188"/>
              </a:xfrm>
              <a:prstGeom prst="ellipse">
                <a:avLst/>
              </a:prstGeom>
              <a:noFill/>
              <a:ln w="28575">
                <a:solidFill>
                  <a:srgbClr val="CC0000"/>
                </a:solidFill>
                <a:round/>
                <a:headEnd/>
                <a:tailEnd/>
              </a:ln>
            </p:spPr>
            <p:txBody>
              <a:bodyPr wrap="none" anchor="ctr"/>
              <a:lstStyle/>
              <a:p>
                <a:endParaRPr lang="en-US"/>
              </a:p>
            </p:txBody>
          </p:sp>
          <p:sp>
            <p:nvSpPr>
              <p:cNvPr id="3180" name="Oval 57"/>
              <p:cNvSpPr>
                <a:spLocks noChangeArrowheads="1"/>
              </p:cNvSpPr>
              <p:nvPr/>
            </p:nvSpPr>
            <p:spPr bwMode="auto">
              <a:xfrm>
                <a:off x="5316538" y="3663950"/>
                <a:ext cx="377825" cy="484188"/>
              </a:xfrm>
              <a:prstGeom prst="ellipse">
                <a:avLst/>
              </a:prstGeom>
              <a:noFill/>
              <a:ln w="28575">
                <a:solidFill>
                  <a:srgbClr val="CC0000"/>
                </a:solidFill>
                <a:round/>
                <a:headEnd/>
                <a:tailEnd/>
              </a:ln>
            </p:spPr>
            <p:txBody>
              <a:bodyPr wrap="none" anchor="ctr"/>
              <a:lstStyle/>
              <a:p>
                <a:endParaRPr lang="en-US"/>
              </a:p>
            </p:txBody>
          </p:sp>
          <p:sp>
            <p:nvSpPr>
              <p:cNvPr id="3181" name="Oval 59"/>
              <p:cNvSpPr>
                <a:spLocks noChangeAspect="1" noChangeArrowheads="1"/>
              </p:cNvSpPr>
              <p:nvPr/>
            </p:nvSpPr>
            <p:spPr bwMode="auto">
              <a:xfrm>
                <a:off x="4679950" y="20891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82" name="Oval 60"/>
              <p:cNvSpPr>
                <a:spLocks noChangeAspect="1" noChangeArrowheads="1"/>
              </p:cNvSpPr>
              <p:nvPr/>
            </p:nvSpPr>
            <p:spPr bwMode="auto">
              <a:xfrm>
                <a:off x="3486150" y="33337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83" name="Oval 61"/>
              <p:cNvSpPr>
                <a:spLocks noChangeAspect="1" noChangeArrowheads="1"/>
              </p:cNvSpPr>
              <p:nvPr/>
            </p:nvSpPr>
            <p:spPr bwMode="auto">
              <a:xfrm>
                <a:off x="5429250" y="38290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84" name="Text Box 69"/>
              <p:cNvSpPr txBox="1">
                <a:spLocks noChangeArrowheads="1"/>
              </p:cNvSpPr>
              <p:nvPr/>
            </p:nvSpPr>
            <p:spPr bwMode="auto">
              <a:xfrm>
                <a:off x="636588" y="3895725"/>
                <a:ext cx="2211387" cy="1200150"/>
              </a:xfrm>
              <a:prstGeom prst="rect">
                <a:avLst/>
              </a:prstGeom>
              <a:noFill/>
              <a:ln w="9525">
                <a:noFill/>
                <a:miter lim="800000"/>
                <a:headEnd/>
                <a:tailEnd/>
              </a:ln>
            </p:spPr>
            <p:txBody>
              <a:bodyPr wrap="none">
                <a:spAutoFit/>
              </a:bodyPr>
              <a:lstStyle/>
              <a:p>
                <a:r>
                  <a:rPr lang="en-US">
                    <a:solidFill>
                      <a:srgbClr val="CC0000"/>
                    </a:solidFill>
                    <a:latin typeface="Calibri" pitchFamily="34" charset="0"/>
                  </a:rPr>
                  <a:t>For each cluster,</a:t>
                </a:r>
              </a:p>
              <a:p>
                <a:r>
                  <a:rPr lang="en-US">
                    <a:solidFill>
                      <a:srgbClr val="CC0000"/>
                    </a:solidFill>
                    <a:latin typeface="Calibri" pitchFamily="34" charset="0"/>
                  </a:rPr>
                  <a:t>pick best new</a:t>
                </a:r>
              </a:p>
              <a:p>
                <a:r>
                  <a:rPr lang="en-US">
                    <a:solidFill>
                      <a:srgbClr val="CC0000"/>
                    </a:solidFill>
                    <a:latin typeface="Calibri" pitchFamily="34" charset="0"/>
                  </a:rPr>
                  <a:t>center</a:t>
                </a:r>
              </a:p>
            </p:txBody>
          </p:sp>
        </p:grpSp>
      </p:grpSp>
      <p:grpSp>
        <p:nvGrpSpPr>
          <p:cNvPr id="12" name="Group 226"/>
          <p:cNvGrpSpPr>
            <a:grpSpLocks/>
          </p:cNvGrpSpPr>
          <p:nvPr/>
        </p:nvGrpSpPr>
        <p:grpSpPr bwMode="auto">
          <a:xfrm>
            <a:off x="2925763" y="1381125"/>
            <a:ext cx="5567362" cy="3976688"/>
            <a:chOff x="2928938" y="1381125"/>
            <a:chExt cx="5567362" cy="3976688"/>
          </a:xfrm>
        </p:grpSpPr>
        <p:grpSp>
          <p:nvGrpSpPr>
            <p:cNvPr id="13" name="Group 60"/>
            <p:cNvGrpSpPr>
              <a:grpSpLocks/>
            </p:cNvGrpSpPr>
            <p:nvPr/>
          </p:nvGrpSpPr>
          <p:grpSpPr bwMode="auto">
            <a:xfrm>
              <a:off x="2928938" y="2095500"/>
              <a:ext cx="3462337" cy="3262313"/>
              <a:chOff x="2928938" y="2095500"/>
              <a:chExt cx="3462337" cy="3262313"/>
            </a:xfrm>
          </p:grpSpPr>
          <p:sp>
            <p:nvSpPr>
              <p:cNvPr id="3154" name="Line 6"/>
              <p:cNvSpPr>
                <a:spLocks noChangeShapeType="1"/>
              </p:cNvSpPr>
              <p:nvPr/>
            </p:nvSpPr>
            <p:spPr bwMode="auto">
              <a:xfrm>
                <a:off x="2928938" y="2466975"/>
                <a:ext cx="608012" cy="909638"/>
              </a:xfrm>
              <a:prstGeom prst="line">
                <a:avLst/>
              </a:prstGeom>
              <a:noFill/>
              <a:ln w="9525">
                <a:solidFill>
                  <a:schemeClr val="tx1"/>
                </a:solidFill>
                <a:round/>
                <a:headEnd/>
                <a:tailEnd/>
              </a:ln>
            </p:spPr>
            <p:txBody>
              <a:bodyPr/>
              <a:lstStyle/>
              <a:p>
                <a:endParaRPr lang="en-CA"/>
              </a:p>
            </p:txBody>
          </p:sp>
          <p:sp>
            <p:nvSpPr>
              <p:cNvPr id="3155" name="Line 7"/>
              <p:cNvSpPr>
                <a:spLocks noChangeShapeType="1"/>
              </p:cNvSpPr>
              <p:nvPr/>
            </p:nvSpPr>
            <p:spPr bwMode="auto">
              <a:xfrm flipH="1" flipV="1">
                <a:off x="3352800" y="2814638"/>
                <a:ext cx="195263" cy="581025"/>
              </a:xfrm>
              <a:prstGeom prst="line">
                <a:avLst/>
              </a:prstGeom>
              <a:noFill/>
              <a:ln w="9525">
                <a:solidFill>
                  <a:schemeClr val="tx1"/>
                </a:solidFill>
                <a:round/>
                <a:headEnd/>
                <a:tailEnd/>
              </a:ln>
            </p:spPr>
            <p:txBody>
              <a:bodyPr/>
              <a:lstStyle/>
              <a:p>
                <a:endParaRPr lang="en-CA"/>
              </a:p>
            </p:txBody>
          </p:sp>
          <p:sp>
            <p:nvSpPr>
              <p:cNvPr id="3156" name="Line 8"/>
              <p:cNvSpPr>
                <a:spLocks noChangeShapeType="1"/>
              </p:cNvSpPr>
              <p:nvPr/>
            </p:nvSpPr>
            <p:spPr bwMode="auto">
              <a:xfrm flipH="1" flipV="1">
                <a:off x="3543300" y="3382963"/>
                <a:ext cx="628650" cy="79375"/>
              </a:xfrm>
              <a:prstGeom prst="line">
                <a:avLst/>
              </a:prstGeom>
              <a:noFill/>
              <a:ln w="9525">
                <a:solidFill>
                  <a:schemeClr val="tx1"/>
                </a:solidFill>
                <a:round/>
                <a:headEnd/>
                <a:tailEnd/>
              </a:ln>
            </p:spPr>
            <p:txBody>
              <a:bodyPr/>
              <a:lstStyle/>
              <a:p>
                <a:endParaRPr lang="en-CA"/>
              </a:p>
            </p:txBody>
          </p:sp>
          <p:sp>
            <p:nvSpPr>
              <p:cNvPr id="3157" name="Line 9"/>
              <p:cNvSpPr>
                <a:spLocks noChangeShapeType="1"/>
              </p:cNvSpPr>
              <p:nvPr/>
            </p:nvSpPr>
            <p:spPr bwMode="auto">
              <a:xfrm flipH="1" flipV="1">
                <a:off x="3541713" y="3384550"/>
                <a:ext cx="458787" cy="682625"/>
              </a:xfrm>
              <a:prstGeom prst="line">
                <a:avLst/>
              </a:prstGeom>
              <a:noFill/>
              <a:ln w="9525">
                <a:solidFill>
                  <a:schemeClr val="tx1"/>
                </a:solidFill>
                <a:round/>
                <a:headEnd/>
                <a:tailEnd/>
              </a:ln>
            </p:spPr>
            <p:txBody>
              <a:bodyPr/>
              <a:lstStyle/>
              <a:p>
                <a:endParaRPr lang="en-CA"/>
              </a:p>
            </p:txBody>
          </p:sp>
          <p:sp>
            <p:nvSpPr>
              <p:cNvPr id="3158" name="Line 10"/>
              <p:cNvSpPr>
                <a:spLocks noChangeShapeType="1"/>
              </p:cNvSpPr>
              <p:nvPr/>
            </p:nvSpPr>
            <p:spPr bwMode="auto">
              <a:xfrm>
                <a:off x="3662363" y="2095500"/>
                <a:ext cx="1074737" cy="42863"/>
              </a:xfrm>
              <a:prstGeom prst="line">
                <a:avLst/>
              </a:prstGeom>
              <a:noFill/>
              <a:ln w="9525">
                <a:solidFill>
                  <a:schemeClr val="tx1"/>
                </a:solidFill>
                <a:round/>
                <a:headEnd/>
                <a:tailEnd/>
              </a:ln>
            </p:spPr>
            <p:txBody>
              <a:bodyPr/>
              <a:lstStyle/>
              <a:p>
                <a:endParaRPr lang="en-CA"/>
              </a:p>
            </p:txBody>
          </p:sp>
          <p:sp>
            <p:nvSpPr>
              <p:cNvPr id="3159" name="Line 11"/>
              <p:cNvSpPr>
                <a:spLocks noChangeShapeType="1"/>
              </p:cNvSpPr>
              <p:nvPr/>
            </p:nvSpPr>
            <p:spPr bwMode="auto">
              <a:xfrm flipV="1">
                <a:off x="3995738" y="2160588"/>
                <a:ext cx="719137" cy="735012"/>
              </a:xfrm>
              <a:prstGeom prst="line">
                <a:avLst/>
              </a:prstGeom>
              <a:noFill/>
              <a:ln w="9525">
                <a:solidFill>
                  <a:schemeClr val="tx1"/>
                </a:solidFill>
                <a:round/>
                <a:headEnd/>
                <a:tailEnd/>
              </a:ln>
            </p:spPr>
            <p:txBody>
              <a:bodyPr/>
              <a:lstStyle/>
              <a:p>
                <a:endParaRPr lang="en-CA"/>
              </a:p>
            </p:txBody>
          </p:sp>
          <p:sp>
            <p:nvSpPr>
              <p:cNvPr id="3160" name="Line 12"/>
              <p:cNvSpPr>
                <a:spLocks noChangeShapeType="1"/>
              </p:cNvSpPr>
              <p:nvPr/>
            </p:nvSpPr>
            <p:spPr bwMode="auto">
              <a:xfrm flipH="1">
                <a:off x="4200525" y="2133600"/>
                <a:ext cx="538163" cy="223838"/>
              </a:xfrm>
              <a:prstGeom prst="line">
                <a:avLst/>
              </a:prstGeom>
              <a:noFill/>
              <a:ln w="9525">
                <a:solidFill>
                  <a:schemeClr val="tx1"/>
                </a:solidFill>
                <a:round/>
                <a:headEnd/>
                <a:tailEnd/>
              </a:ln>
            </p:spPr>
            <p:txBody>
              <a:bodyPr/>
              <a:lstStyle/>
              <a:p>
                <a:endParaRPr lang="en-CA"/>
              </a:p>
            </p:txBody>
          </p:sp>
          <p:sp>
            <p:nvSpPr>
              <p:cNvPr id="3161" name="Line 13"/>
              <p:cNvSpPr>
                <a:spLocks noChangeShapeType="1"/>
              </p:cNvSpPr>
              <p:nvPr/>
            </p:nvSpPr>
            <p:spPr bwMode="auto">
              <a:xfrm flipH="1" flipV="1">
                <a:off x="4733925" y="2151063"/>
                <a:ext cx="809625" cy="87312"/>
              </a:xfrm>
              <a:prstGeom prst="line">
                <a:avLst/>
              </a:prstGeom>
              <a:noFill/>
              <a:ln w="9525">
                <a:solidFill>
                  <a:schemeClr val="tx1"/>
                </a:solidFill>
                <a:round/>
                <a:headEnd/>
                <a:tailEnd/>
              </a:ln>
            </p:spPr>
            <p:txBody>
              <a:bodyPr/>
              <a:lstStyle/>
              <a:p>
                <a:endParaRPr lang="en-CA"/>
              </a:p>
            </p:txBody>
          </p:sp>
          <p:sp>
            <p:nvSpPr>
              <p:cNvPr id="3162" name="Line 14"/>
              <p:cNvSpPr>
                <a:spLocks noChangeShapeType="1"/>
              </p:cNvSpPr>
              <p:nvPr/>
            </p:nvSpPr>
            <p:spPr bwMode="auto">
              <a:xfrm flipH="1" flipV="1">
                <a:off x="4733925" y="2147888"/>
                <a:ext cx="485775" cy="604837"/>
              </a:xfrm>
              <a:prstGeom prst="line">
                <a:avLst/>
              </a:prstGeom>
              <a:noFill/>
              <a:ln w="9525">
                <a:solidFill>
                  <a:schemeClr val="tx1"/>
                </a:solidFill>
                <a:round/>
                <a:headEnd/>
                <a:tailEnd/>
              </a:ln>
            </p:spPr>
            <p:txBody>
              <a:bodyPr/>
              <a:lstStyle/>
              <a:p>
                <a:endParaRPr lang="en-CA"/>
              </a:p>
            </p:txBody>
          </p:sp>
          <p:sp>
            <p:nvSpPr>
              <p:cNvPr id="3163" name="Line 15"/>
              <p:cNvSpPr>
                <a:spLocks noChangeShapeType="1"/>
              </p:cNvSpPr>
              <p:nvPr/>
            </p:nvSpPr>
            <p:spPr bwMode="auto">
              <a:xfrm flipV="1">
                <a:off x="4919663" y="3905250"/>
                <a:ext cx="590550" cy="395288"/>
              </a:xfrm>
              <a:prstGeom prst="line">
                <a:avLst/>
              </a:prstGeom>
              <a:noFill/>
              <a:ln w="9525">
                <a:solidFill>
                  <a:schemeClr val="tx1"/>
                </a:solidFill>
                <a:round/>
                <a:headEnd/>
                <a:tailEnd/>
              </a:ln>
            </p:spPr>
            <p:txBody>
              <a:bodyPr/>
              <a:lstStyle/>
              <a:p>
                <a:endParaRPr lang="en-CA"/>
              </a:p>
            </p:txBody>
          </p:sp>
          <p:sp>
            <p:nvSpPr>
              <p:cNvPr id="3164" name="Line 16"/>
              <p:cNvSpPr>
                <a:spLocks noChangeShapeType="1"/>
              </p:cNvSpPr>
              <p:nvPr/>
            </p:nvSpPr>
            <p:spPr bwMode="auto">
              <a:xfrm>
                <a:off x="4776788" y="3509963"/>
                <a:ext cx="714375" cy="385762"/>
              </a:xfrm>
              <a:prstGeom prst="line">
                <a:avLst/>
              </a:prstGeom>
              <a:noFill/>
              <a:ln w="9525">
                <a:solidFill>
                  <a:schemeClr val="tx1"/>
                </a:solidFill>
                <a:round/>
                <a:headEnd/>
                <a:tailEnd/>
              </a:ln>
            </p:spPr>
            <p:txBody>
              <a:bodyPr/>
              <a:lstStyle/>
              <a:p>
                <a:endParaRPr lang="en-CA"/>
              </a:p>
            </p:txBody>
          </p:sp>
          <p:sp>
            <p:nvSpPr>
              <p:cNvPr id="3165" name="Line 17"/>
              <p:cNvSpPr>
                <a:spLocks noChangeShapeType="1"/>
              </p:cNvSpPr>
              <p:nvPr/>
            </p:nvSpPr>
            <p:spPr bwMode="auto">
              <a:xfrm>
                <a:off x="5348288" y="3086100"/>
                <a:ext cx="157162" cy="823913"/>
              </a:xfrm>
              <a:prstGeom prst="line">
                <a:avLst/>
              </a:prstGeom>
              <a:noFill/>
              <a:ln w="9525">
                <a:solidFill>
                  <a:schemeClr val="tx1"/>
                </a:solidFill>
                <a:round/>
                <a:headEnd/>
                <a:tailEnd/>
              </a:ln>
            </p:spPr>
            <p:txBody>
              <a:bodyPr/>
              <a:lstStyle/>
              <a:p>
                <a:endParaRPr lang="en-CA"/>
              </a:p>
            </p:txBody>
          </p:sp>
          <p:sp>
            <p:nvSpPr>
              <p:cNvPr id="3166" name="Line 18"/>
              <p:cNvSpPr>
                <a:spLocks noChangeShapeType="1"/>
              </p:cNvSpPr>
              <p:nvPr/>
            </p:nvSpPr>
            <p:spPr bwMode="auto">
              <a:xfrm flipH="1">
                <a:off x="5510213" y="2909888"/>
                <a:ext cx="247650" cy="995362"/>
              </a:xfrm>
              <a:prstGeom prst="line">
                <a:avLst/>
              </a:prstGeom>
              <a:noFill/>
              <a:ln w="9525">
                <a:solidFill>
                  <a:schemeClr val="tx1"/>
                </a:solidFill>
                <a:round/>
                <a:headEnd/>
                <a:tailEnd/>
              </a:ln>
            </p:spPr>
            <p:txBody>
              <a:bodyPr/>
              <a:lstStyle/>
              <a:p>
                <a:endParaRPr lang="en-CA"/>
              </a:p>
            </p:txBody>
          </p:sp>
          <p:sp>
            <p:nvSpPr>
              <p:cNvPr id="3167" name="Line 19"/>
              <p:cNvSpPr>
                <a:spLocks noChangeShapeType="1"/>
              </p:cNvSpPr>
              <p:nvPr/>
            </p:nvSpPr>
            <p:spPr bwMode="auto">
              <a:xfrm flipH="1">
                <a:off x="5510213" y="2386013"/>
                <a:ext cx="523875" cy="1514475"/>
              </a:xfrm>
              <a:prstGeom prst="line">
                <a:avLst/>
              </a:prstGeom>
              <a:noFill/>
              <a:ln w="9525">
                <a:solidFill>
                  <a:schemeClr val="tx1"/>
                </a:solidFill>
                <a:round/>
                <a:headEnd/>
                <a:tailEnd/>
              </a:ln>
            </p:spPr>
            <p:txBody>
              <a:bodyPr/>
              <a:lstStyle/>
              <a:p>
                <a:endParaRPr lang="en-CA"/>
              </a:p>
            </p:txBody>
          </p:sp>
          <p:sp>
            <p:nvSpPr>
              <p:cNvPr id="3168" name="Line 20"/>
              <p:cNvSpPr>
                <a:spLocks noChangeShapeType="1"/>
              </p:cNvSpPr>
              <p:nvPr/>
            </p:nvSpPr>
            <p:spPr bwMode="auto">
              <a:xfrm flipH="1">
                <a:off x="5510213" y="2976563"/>
                <a:ext cx="881062" cy="914400"/>
              </a:xfrm>
              <a:prstGeom prst="line">
                <a:avLst/>
              </a:prstGeom>
              <a:noFill/>
              <a:ln w="9525">
                <a:solidFill>
                  <a:schemeClr val="tx1"/>
                </a:solidFill>
                <a:round/>
                <a:headEnd/>
                <a:tailEnd/>
              </a:ln>
            </p:spPr>
            <p:txBody>
              <a:bodyPr/>
              <a:lstStyle/>
              <a:p>
                <a:endParaRPr lang="en-CA"/>
              </a:p>
            </p:txBody>
          </p:sp>
          <p:sp>
            <p:nvSpPr>
              <p:cNvPr id="3169" name="Line 21"/>
              <p:cNvSpPr>
                <a:spLocks noChangeShapeType="1"/>
              </p:cNvSpPr>
              <p:nvPr/>
            </p:nvSpPr>
            <p:spPr bwMode="auto">
              <a:xfrm flipH="1" flipV="1">
                <a:off x="5510213" y="3900488"/>
                <a:ext cx="461962" cy="38100"/>
              </a:xfrm>
              <a:prstGeom prst="line">
                <a:avLst/>
              </a:prstGeom>
              <a:noFill/>
              <a:ln w="9525">
                <a:solidFill>
                  <a:schemeClr val="tx1"/>
                </a:solidFill>
                <a:round/>
                <a:headEnd/>
                <a:tailEnd/>
              </a:ln>
            </p:spPr>
            <p:txBody>
              <a:bodyPr/>
              <a:lstStyle/>
              <a:p>
                <a:endParaRPr lang="en-CA"/>
              </a:p>
            </p:txBody>
          </p:sp>
          <p:sp>
            <p:nvSpPr>
              <p:cNvPr id="3170" name="Line 22"/>
              <p:cNvSpPr>
                <a:spLocks noChangeShapeType="1"/>
              </p:cNvSpPr>
              <p:nvPr/>
            </p:nvSpPr>
            <p:spPr bwMode="auto">
              <a:xfrm flipV="1">
                <a:off x="5376863" y="3900488"/>
                <a:ext cx="123825" cy="709612"/>
              </a:xfrm>
              <a:prstGeom prst="line">
                <a:avLst/>
              </a:prstGeom>
              <a:noFill/>
              <a:ln w="9525">
                <a:solidFill>
                  <a:schemeClr val="tx1"/>
                </a:solidFill>
                <a:round/>
                <a:headEnd/>
                <a:tailEnd/>
              </a:ln>
            </p:spPr>
            <p:txBody>
              <a:bodyPr/>
              <a:lstStyle/>
              <a:p>
                <a:endParaRPr lang="en-CA"/>
              </a:p>
            </p:txBody>
          </p:sp>
          <p:sp>
            <p:nvSpPr>
              <p:cNvPr id="3171" name="Line 23"/>
              <p:cNvSpPr>
                <a:spLocks noChangeShapeType="1"/>
              </p:cNvSpPr>
              <p:nvPr/>
            </p:nvSpPr>
            <p:spPr bwMode="auto">
              <a:xfrm flipV="1">
                <a:off x="4600575" y="3900488"/>
                <a:ext cx="900113" cy="400050"/>
              </a:xfrm>
              <a:prstGeom prst="line">
                <a:avLst/>
              </a:prstGeom>
              <a:noFill/>
              <a:ln w="9525">
                <a:solidFill>
                  <a:schemeClr val="tx1"/>
                </a:solidFill>
                <a:round/>
                <a:headEnd/>
                <a:tailEnd/>
              </a:ln>
            </p:spPr>
            <p:txBody>
              <a:bodyPr/>
              <a:lstStyle/>
              <a:p>
                <a:endParaRPr lang="en-CA"/>
              </a:p>
            </p:txBody>
          </p:sp>
          <p:sp>
            <p:nvSpPr>
              <p:cNvPr id="3172" name="Line 24"/>
              <p:cNvSpPr>
                <a:spLocks noChangeShapeType="1"/>
              </p:cNvSpPr>
              <p:nvPr/>
            </p:nvSpPr>
            <p:spPr bwMode="auto">
              <a:xfrm flipV="1">
                <a:off x="4657725" y="3900488"/>
                <a:ext cx="842963" cy="800100"/>
              </a:xfrm>
              <a:prstGeom prst="line">
                <a:avLst/>
              </a:prstGeom>
              <a:noFill/>
              <a:ln w="9525">
                <a:solidFill>
                  <a:schemeClr val="tx1"/>
                </a:solidFill>
                <a:round/>
                <a:headEnd/>
                <a:tailEnd/>
              </a:ln>
            </p:spPr>
            <p:txBody>
              <a:bodyPr/>
              <a:lstStyle/>
              <a:p>
                <a:endParaRPr lang="en-CA"/>
              </a:p>
            </p:txBody>
          </p:sp>
          <p:sp>
            <p:nvSpPr>
              <p:cNvPr id="3173" name="Line 25"/>
              <p:cNvSpPr>
                <a:spLocks noChangeShapeType="1"/>
              </p:cNvSpPr>
              <p:nvPr/>
            </p:nvSpPr>
            <p:spPr bwMode="auto">
              <a:xfrm flipV="1">
                <a:off x="4067175" y="3905250"/>
                <a:ext cx="1419225" cy="1071563"/>
              </a:xfrm>
              <a:prstGeom prst="line">
                <a:avLst/>
              </a:prstGeom>
              <a:noFill/>
              <a:ln w="9525">
                <a:solidFill>
                  <a:schemeClr val="tx1"/>
                </a:solidFill>
                <a:round/>
                <a:headEnd/>
                <a:tailEnd/>
              </a:ln>
            </p:spPr>
            <p:txBody>
              <a:bodyPr/>
              <a:lstStyle/>
              <a:p>
                <a:endParaRPr lang="en-CA"/>
              </a:p>
            </p:txBody>
          </p:sp>
          <p:sp>
            <p:nvSpPr>
              <p:cNvPr id="3174" name="Line 26"/>
              <p:cNvSpPr>
                <a:spLocks noChangeShapeType="1"/>
              </p:cNvSpPr>
              <p:nvPr/>
            </p:nvSpPr>
            <p:spPr bwMode="auto">
              <a:xfrm flipV="1">
                <a:off x="4657725" y="3910013"/>
                <a:ext cx="819150" cy="1447800"/>
              </a:xfrm>
              <a:prstGeom prst="line">
                <a:avLst/>
              </a:prstGeom>
              <a:noFill/>
              <a:ln w="9525">
                <a:solidFill>
                  <a:schemeClr val="tx1"/>
                </a:solidFill>
                <a:round/>
                <a:headEnd/>
                <a:tailEnd/>
              </a:ln>
            </p:spPr>
            <p:txBody>
              <a:bodyPr/>
              <a:lstStyle/>
              <a:p>
                <a:endParaRPr lang="en-CA"/>
              </a:p>
            </p:txBody>
          </p:sp>
          <p:sp>
            <p:nvSpPr>
              <p:cNvPr id="3175" name="Line 27"/>
              <p:cNvSpPr>
                <a:spLocks noChangeShapeType="1"/>
              </p:cNvSpPr>
              <p:nvPr/>
            </p:nvSpPr>
            <p:spPr bwMode="auto">
              <a:xfrm flipV="1">
                <a:off x="5086350" y="3910013"/>
                <a:ext cx="409575" cy="1314450"/>
              </a:xfrm>
              <a:prstGeom prst="line">
                <a:avLst/>
              </a:prstGeom>
              <a:noFill/>
              <a:ln w="9525">
                <a:solidFill>
                  <a:schemeClr val="tx1"/>
                </a:solidFill>
                <a:round/>
                <a:headEnd/>
                <a:tailEnd/>
              </a:ln>
            </p:spPr>
            <p:txBody>
              <a:bodyPr/>
              <a:lstStyle/>
              <a:p>
                <a:endParaRPr lang="en-CA"/>
              </a:p>
            </p:txBody>
          </p:sp>
        </p:grpSp>
        <p:grpSp>
          <p:nvGrpSpPr>
            <p:cNvPr id="14" name="Group 59"/>
            <p:cNvGrpSpPr>
              <a:grpSpLocks/>
            </p:cNvGrpSpPr>
            <p:nvPr/>
          </p:nvGrpSpPr>
          <p:grpSpPr bwMode="auto">
            <a:xfrm>
              <a:off x="3486150" y="1381125"/>
              <a:ext cx="5010150" cy="2566988"/>
              <a:chOff x="3486150" y="1381125"/>
              <a:chExt cx="5010150" cy="2566988"/>
            </a:xfrm>
          </p:grpSpPr>
          <p:sp>
            <p:nvSpPr>
              <p:cNvPr id="3150" name="Oval 55"/>
              <p:cNvSpPr>
                <a:spLocks noChangeAspect="1" noChangeArrowheads="1"/>
              </p:cNvSpPr>
              <p:nvPr/>
            </p:nvSpPr>
            <p:spPr bwMode="auto">
              <a:xfrm>
                <a:off x="4679950" y="20891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51" name="Oval 56"/>
              <p:cNvSpPr>
                <a:spLocks noChangeAspect="1" noChangeArrowheads="1"/>
              </p:cNvSpPr>
              <p:nvPr/>
            </p:nvSpPr>
            <p:spPr bwMode="auto">
              <a:xfrm>
                <a:off x="3486150" y="33337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52" name="Oval 57"/>
              <p:cNvSpPr>
                <a:spLocks noChangeAspect="1" noChangeArrowheads="1"/>
              </p:cNvSpPr>
              <p:nvPr/>
            </p:nvSpPr>
            <p:spPr bwMode="auto">
              <a:xfrm>
                <a:off x="5429250" y="38290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sp>
            <p:nvSpPr>
              <p:cNvPr id="3153" name="Text Box 61"/>
              <p:cNvSpPr txBox="1">
                <a:spLocks noChangeArrowheads="1"/>
              </p:cNvSpPr>
              <p:nvPr/>
            </p:nvSpPr>
            <p:spPr bwMode="auto">
              <a:xfrm>
                <a:off x="5719763" y="1381125"/>
                <a:ext cx="2776537" cy="830263"/>
              </a:xfrm>
              <a:prstGeom prst="rect">
                <a:avLst/>
              </a:prstGeom>
              <a:noFill/>
              <a:ln w="9525">
                <a:noFill/>
                <a:miter lim="800000"/>
                <a:headEnd/>
                <a:tailEnd/>
              </a:ln>
            </p:spPr>
            <p:txBody>
              <a:bodyPr wrap="none">
                <a:spAutoFit/>
              </a:bodyPr>
              <a:lstStyle/>
              <a:p>
                <a:r>
                  <a:rPr lang="en-US">
                    <a:latin typeface="Calibri" pitchFamily="34" charset="0"/>
                  </a:rPr>
                  <a:t>Assign data points to</a:t>
                </a:r>
              </a:p>
              <a:p>
                <a:r>
                  <a:rPr lang="en-US">
                    <a:latin typeface="Calibri" pitchFamily="34" charset="0"/>
                  </a:rPr>
                  <a:t>nearest centers</a:t>
                </a:r>
              </a:p>
            </p:txBody>
          </p:sp>
        </p:grpSp>
      </p:grpSp>
      <p:grpSp>
        <p:nvGrpSpPr>
          <p:cNvPr id="15" name="Group 271"/>
          <p:cNvGrpSpPr>
            <a:grpSpLocks/>
          </p:cNvGrpSpPr>
          <p:nvPr/>
        </p:nvGrpSpPr>
        <p:grpSpPr bwMode="auto">
          <a:xfrm>
            <a:off x="1219200" y="1898650"/>
            <a:ext cx="5172075" cy="4032250"/>
            <a:chOff x="1219200" y="1898650"/>
            <a:chExt cx="5172075" cy="4032250"/>
          </a:xfrm>
        </p:grpSpPr>
        <p:sp>
          <p:nvSpPr>
            <p:cNvPr id="3111" name="Line 6"/>
            <p:cNvSpPr>
              <a:spLocks noChangeShapeType="1"/>
            </p:cNvSpPr>
            <p:nvPr/>
          </p:nvSpPr>
          <p:spPr bwMode="auto">
            <a:xfrm>
              <a:off x="2928938" y="2466975"/>
              <a:ext cx="608012" cy="909638"/>
            </a:xfrm>
            <a:prstGeom prst="line">
              <a:avLst/>
            </a:prstGeom>
            <a:noFill/>
            <a:ln w="9525">
              <a:solidFill>
                <a:schemeClr val="tx1"/>
              </a:solidFill>
              <a:round/>
              <a:headEnd/>
              <a:tailEnd/>
            </a:ln>
          </p:spPr>
          <p:txBody>
            <a:bodyPr/>
            <a:lstStyle/>
            <a:p>
              <a:endParaRPr lang="en-CA"/>
            </a:p>
          </p:txBody>
        </p:sp>
        <p:sp>
          <p:nvSpPr>
            <p:cNvPr id="3112" name="Line 7"/>
            <p:cNvSpPr>
              <a:spLocks noChangeShapeType="1"/>
            </p:cNvSpPr>
            <p:nvPr/>
          </p:nvSpPr>
          <p:spPr bwMode="auto">
            <a:xfrm flipH="1" flipV="1">
              <a:off x="3352800" y="2814638"/>
              <a:ext cx="195263" cy="581025"/>
            </a:xfrm>
            <a:prstGeom prst="line">
              <a:avLst/>
            </a:prstGeom>
            <a:noFill/>
            <a:ln w="9525">
              <a:solidFill>
                <a:schemeClr val="tx1"/>
              </a:solidFill>
              <a:round/>
              <a:headEnd/>
              <a:tailEnd/>
            </a:ln>
          </p:spPr>
          <p:txBody>
            <a:bodyPr/>
            <a:lstStyle/>
            <a:p>
              <a:endParaRPr lang="en-CA"/>
            </a:p>
          </p:txBody>
        </p:sp>
        <p:sp>
          <p:nvSpPr>
            <p:cNvPr id="3113" name="Line 8"/>
            <p:cNvSpPr>
              <a:spLocks noChangeShapeType="1"/>
            </p:cNvSpPr>
            <p:nvPr/>
          </p:nvSpPr>
          <p:spPr bwMode="auto">
            <a:xfrm flipH="1" flipV="1">
              <a:off x="3543300" y="3382963"/>
              <a:ext cx="628650" cy="79375"/>
            </a:xfrm>
            <a:prstGeom prst="line">
              <a:avLst/>
            </a:prstGeom>
            <a:noFill/>
            <a:ln w="9525">
              <a:solidFill>
                <a:schemeClr val="tx1"/>
              </a:solidFill>
              <a:round/>
              <a:headEnd/>
              <a:tailEnd/>
            </a:ln>
          </p:spPr>
          <p:txBody>
            <a:bodyPr/>
            <a:lstStyle/>
            <a:p>
              <a:endParaRPr lang="en-CA"/>
            </a:p>
          </p:txBody>
        </p:sp>
        <p:sp>
          <p:nvSpPr>
            <p:cNvPr id="3114" name="Line 9"/>
            <p:cNvSpPr>
              <a:spLocks noChangeShapeType="1"/>
            </p:cNvSpPr>
            <p:nvPr/>
          </p:nvSpPr>
          <p:spPr bwMode="auto">
            <a:xfrm flipH="1" flipV="1">
              <a:off x="3541713" y="3384550"/>
              <a:ext cx="458787" cy="682625"/>
            </a:xfrm>
            <a:prstGeom prst="line">
              <a:avLst/>
            </a:prstGeom>
            <a:noFill/>
            <a:ln w="9525">
              <a:solidFill>
                <a:schemeClr val="tx1"/>
              </a:solidFill>
              <a:round/>
              <a:headEnd/>
              <a:tailEnd/>
            </a:ln>
          </p:spPr>
          <p:txBody>
            <a:bodyPr/>
            <a:lstStyle/>
            <a:p>
              <a:endParaRPr lang="en-CA"/>
            </a:p>
          </p:txBody>
        </p:sp>
        <p:sp>
          <p:nvSpPr>
            <p:cNvPr id="3115" name="Line 10"/>
            <p:cNvSpPr>
              <a:spLocks noChangeShapeType="1"/>
            </p:cNvSpPr>
            <p:nvPr/>
          </p:nvSpPr>
          <p:spPr bwMode="auto">
            <a:xfrm>
              <a:off x="3662363" y="2095500"/>
              <a:ext cx="1074737" cy="42863"/>
            </a:xfrm>
            <a:prstGeom prst="line">
              <a:avLst/>
            </a:prstGeom>
            <a:noFill/>
            <a:ln w="9525">
              <a:solidFill>
                <a:schemeClr val="tx1"/>
              </a:solidFill>
              <a:round/>
              <a:headEnd/>
              <a:tailEnd/>
            </a:ln>
          </p:spPr>
          <p:txBody>
            <a:bodyPr/>
            <a:lstStyle/>
            <a:p>
              <a:endParaRPr lang="en-CA"/>
            </a:p>
          </p:txBody>
        </p:sp>
        <p:sp>
          <p:nvSpPr>
            <p:cNvPr id="3116" name="Line 11"/>
            <p:cNvSpPr>
              <a:spLocks noChangeShapeType="1"/>
            </p:cNvSpPr>
            <p:nvPr/>
          </p:nvSpPr>
          <p:spPr bwMode="auto">
            <a:xfrm flipV="1">
              <a:off x="3995738" y="2160588"/>
              <a:ext cx="719137" cy="735012"/>
            </a:xfrm>
            <a:prstGeom prst="line">
              <a:avLst/>
            </a:prstGeom>
            <a:noFill/>
            <a:ln w="9525">
              <a:solidFill>
                <a:schemeClr val="tx1"/>
              </a:solidFill>
              <a:round/>
              <a:headEnd/>
              <a:tailEnd/>
            </a:ln>
          </p:spPr>
          <p:txBody>
            <a:bodyPr/>
            <a:lstStyle/>
            <a:p>
              <a:endParaRPr lang="en-CA"/>
            </a:p>
          </p:txBody>
        </p:sp>
        <p:sp>
          <p:nvSpPr>
            <p:cNvPr id="3117" name="Line 12"/>
            <p:cNvSpPr>
              <a:spLocks noChangeShapeType="1"/>
            </p:cNvSpPr>
            <p:nvPr/>
          </p:nvSpPr>
          <p:spPr bwMode="auto">
            <a:xfrm flipH="1">
              <a:off x="4200525" y="2133600"/>
              <a:ext cx="538163" cy="223838"/>
            </a:xfrm>
            <a:prstGeom prst="line">
              <a:avLst/>
            </a:prstGeom>
            <a:noFill/>
            <a:ln w="9525">
              <a:solidFill>
                <a:schemeClr val="tx1"/>
              </a:solidFill>
              <a:round/>
              <a:headEnd/>
              <a:tailEnd/>
            </a:ln>
          </p:spPr>
          <p:txBody>
            <a:bodyPr/>
            <a:lstStyle/>
            <a:p>
              <a:endParaRPr lang="en-CA"/>
            </a:p>
          </p:txBody>
        </p:sp>
        <p:sp>
          <p:nvSpPr>
            <p:cNvPr id="3118" name="Line 13"/>
            <p:cNvSpPr>
              <a:spLocks noChangeShapeType="1"/>
            </p:cNvSpPr>
            <p:nvPr/>
          </p:nvSpPr>
          <p:spPr bwMode="auto">
            <a:xfrm flipH="1" flipV="1">
              <a:off x="4733925" y="2151063"/>
              <a:ext cx="809625" cy="87312"/>
            </a:xfrm>
            <a:prstGeom prst="line">
              <a:avLst/>
            </a:prstGeom>
            <a:noFill/>
            <a:ln w="9525">
              <a:solidFill>
                <a:schemeClr val="tx1"/>
              </a:solidFill>
              <a:round/>
              <a:headEnd/>
              <a:tailEnd/>
            </a:ln>
          </p:spPr>
          <p:txBody>
            <a:bodyPr/>
            <a:lstStyle/>
            <a:p>
              <a:endParaRPr lang="en-CA"/>
            </a:p>
          </p:txBody>
        </p:sp>
        <p:sp>
          <p:nvSpPr>
            <p:cNvPr id="3119" name="Line 14"/>
            <p:cNvSpPr>
              <a:spLocks noChangeShapeType="1"/>
            </p:cNvSpPr>
            <p:nvPr/>
          </p:nvSpPr>
          <p:spPr bwMode="auto">
            <a:xfrm flipH="1" flipV="1">
              <a:off x="4733925" y="2147888"/>
              <a:ext cx="485775" cy="604837"/>
            </a:xfrm>
            <a:prstGeom prst="line">
              <a:avLst/>
            </a:prstGeom>
            <a:noFill/>
            <a:ln w="9525">
              <a:solidFill>
                <a:schemeClr val="tx1"/>
              </a:solidFill>
              <a:round/>
              <a:headEnd/>
              <a:tailEnd/>
            </a:ln>
          </p:spPr>
          <p:txBody>
            <a:bodyPr/>
            <a:lstStyle/>
            <a:p>
              <a:endParaRPr lang="en-CA"/>
            </a:p>
          </p:txBody>
        </p:sp>
        <p:sp>
          <p:nvSpPr>
            <p:cNvPr id="3120" name="Line 15"/>
            <p:cNvSpPr>
              <a:spLocks noChangeShapeType="1"/>
            </p:cNvSpPr>
            <p:nvPr/>
          </p:nvSpPr>
          <p:spPr bwMode="auto">
            <a:xfrm flipV="1">
              <a:off x="4919663" y="3905250"/>
              <a:ext cx="590550" cy="395288"/>
            </a:xfrm>
            <a:prstGeom prst="line">
              <a:avLst/>
            </a:prstGeom>
            <a:noFill/>
            <a:ln w="9525">
              <a:solidFill>
                <a:schemeClr val="tx1"/>
              </a:solidFill>
              <a:round/>
              <a:headEnd/>
              <a:tailEnd/>
            </a:ln>
          </p:spPr>
          <p:txBody>
            <a:bodyPr/>
            <a:lstStyle/>
            <a:p>
              <a:endParaRPr lang="en-CA"/>
            </a:p>
          </p:txBody>
        </p:sp>
        <p:sp>
          <p:nvSpPr>
            <p:cNvPr id="3121" name="Line 16"/>
            <p:cNvSpPr>
              <a:spLocks noChangeShapeType="1"/>
            </p:cNvSpPr>
            <p:nvPr/>
          </p:nvSpPr>
          <p:spPr bwMode="auto">
            <a:xfrm>
              <a:off x="4776788" y="3509963"/>
              <a:ext cx="714375" cy="385762"/>
            </a:xfrm>
            <a:prstGeom prst="line">
              <a:avLst/>
            </a:prstGeom>
            <a:noFill/>
            <a:ln w="9525">
              <a:solidFill>
                <a:schemeClr val="tx1"/>
              </a:solidFill>
              <a:round/>
              <a:headEnd/>
              <a:tailEnd/>
            </a:ln>
          </p:spPr>
          <p:txBody>
            <a:bodyPr/>
            <a:lstStyle/>
            <a:p>
              <a:endParaRPr lang="en-CA"/>
            </a:p>
          </p:txBody>
        </p:sp>
        <p:sp>
          <p:nvSpPr>
            <p:cNvPr id="3122" name="Line 17"/>
            <p:cNvSpPr>
              <a:spLocks noChangeShapeType="1"/>
            </p:cNvSpPr>
            <p:nvPr/>
          </p:nvSpPr>
          <p:spPr bwMode="auto">
            <a:xfrm>
              <a:off x="5348288" y="3086100"/>
              <a:ext cx="157162" cy="823913"/>
            </a:xfrm>
            <a:prstGeom prst="line">
              <a:avLst/>
            </a:prstGeom>
            <a:noFill/>
            <a:ln w="9525">
              <a:solidFill>
                <a:schemeClr val="tx1"/>
              </a:solidFill>
              <a:round/>
              <a:headEnd/>
              <a:tailEnd/>
            </a:ln>
          </p:spPr>
          <p:txBody>
            <a:bodyPr/>
            <a:lstStyle/>
            <a:p>
              <a:endParaRPr lang="en-CA"/>
            </a:p>
          </p:txBody>
        </p:sp>
        <p:sp>
          <p:nvSpPr>
            <p:cNvPr id="3123" name="Line 18"/>
            <p:cNvSpPr>
              <a:spLocks noChangeShapeType="1"/>
            </p:cNvSpPr>
            <p:nvPr/>
          </p:nvSpPr>
          <p:spPr bwMode="auto">
            <a:xfrm flipH="1">
              <a:off x="5510213" y="2909888"/>
              <a:ext cx="247650" cy="995362"/>
            </a:xfrm>
            <a:prstGeom prst="line">
              <a:avLst/>
            </a:prstGeom>
            <a:noFill/>
            <a:ln w="9525">
              <a:solidFill>
                <a:schemeClr val="tx1"/>
              </a:solidFill>
              <a:round/>
              <a:headEnd/>
              <a:tailEnd/>
            </a:ln>
          </p:spPr>
          <p:txBody>
            <a:bodyPr/>
            <a:lstStyle/>
            <a:p>
              <a:endParaRPr lang="en-CA"/>
            </a:p>
          </p:txBody>
        </p:sp>
        <p:sp>
          <p:nvSpPr>
            <p:cNvPr id="3124" name="Line 19"/>
            <p:cNvSpPr>
              <a:spLocks noChangeShapeType="1"/>
            </p:cNvSpPr>
            <p:nvPr/>
          </p:nvSpPr>
          <p:spPr bwMode="auto">
            <a:xfrm flipH="1">
              <a:off x="5510213" y="2386013"/>
              <a:ext cx="523875" cy="1514475"/>
            </a:xfrm>
            <a:prstGeom prst="line">
              <a:avLst/>
            </a:prstGeom>
            <a:noFill/>
            <a:ln w="9525">
              <a:solidFill>
                <a:schemeClr val="tx1"/>
              </a:solidFill>
              <a:round/>
              <a:headEnd/>
              <a:tailEnd/>
            </a:ln>
          </p:spPr>
          <p:txBody>
            <a:bodyPr/>
            <a:lstStyle/>
            <a:p>
              <a:endParaRPr lang="en-CA"/>
            </a:p>
          </p:txBody>
        </p:sp>
        <p:sp>
          <p:nvSpPr>
            <p:cNvPr id="3125" name="Line 20"/>
            <p:cNvSpPr>
              <a:spLocks noChangeShapeType="1"/>
            </p:cNvSpPr>
            <p:nvPr/>
          </p:nvSpPr>
          <p:spPr bwMode="auto">
            <a:xfrm flipH="1">
              <a:off x="5510213" y="2976563"/>
              <a:ext cx="881062" cy="914400"/>
            </a:xfrm>
            <a:prstGeom prst="line">
              <a:avLst/>
            </a:prstGeom>
            <a:noFill/>
            <a:ln w="9525">
              <a:solidFill>
                <a:schemeClr val="tx1"/>
              </a:solidFill>
              <a:round/>
              <a:headEnd/>
              <a:tailEnd/>
            </a:ln>
          </p:spPr>
          <p:txBody>
            <a:bodyPr/>
            <a:lstStyle/>
            <a:p>
              <a:endParaRPr lang="en-CA"/>
            </a:p>
          </p:txBody>
        </p:sp>
        <p:sp>
          <p:nvSpPr>
            <p:cNvPr id="3126" name="Line 21"/>
            <p:cNvSpPr>
              <a:spLocks noChangeShapeType="1"/>
            </p:cNvSpPr>
            <p:nvPr/>
          </p:nvSpPr>
          <p:spPr bwMode="auto">
            <a:xfrm flipH="1" flipV="1">
              <a:off x="5510213" y="3900488"/>
              <a:ext cx="461962" cy="38100"/>
            </a:xfrm>
            <a:prstGeom prst="line">
              <a:avLst/>
            </a:prstGeom>
            <a:noFill/>
            <a:ln w="9525">
              <a:solidFill>
                <a:schemeClr val="tx1"/>
              </a:solidFill>
              <a:round/>
              <a:headEnd/>
              <a:tailEnd/>
            </a:ln>
          </p:spPr>
          <p:txBody>
            <a:bodyPr/>
            <a:lstStyle/>
            <a:p>
              <a:endParaRPr lang="en-CA"/>
            </a:p>
          </p:txBody>
        </p:sp>
        <p:sp>
          <p:nvSpPr>
            <p:cNvPr id="3127" name="Line 22"/>
            <p:cNvSpPr>
              <a:spLocks noChangeShapeType="1"/>
            </p:cNvSpPr>
            <p:nvPr/>
          </p:nvSpPr>
          <p:spPr bwMode="auto">
            <a:xfrm flipV="1">
              <a:off x="5376863" y="3900488"/>
              <a:ext cx="123825" cy="709612"/>
            </a:xfrm>
            <a:prstGeom prst="line">
              <a:avLst/>
            </a:prstGeom>
            <a:noFill/>
            <a:ln w="9525">
              <a:solidFill>
                <a:schemeClr val="tx1"/>
              </a:solidFill>
              <a:round/>
              <a:headEnd/>
              <a:tailEnd/>
            </a:ln>
          </p:spPr>
          <p:txBody>
            <a:bodyPr/>
            <a:lstStyle/>
            <a:p>
              <a:endParaRPr lang="en-CA"/>
            </a:p>
          </p:txBody>
        </p:sp>
        <p:sp>
          <p:nvSpPr>
            <p:cNvPr id="3128" name="Line 23"/>
            <p:cNvSpPr>
              <a:spLocks noChangeShapeType="1"/>
            </p:cNvSpPr>
            <p:nvPr/>
          </p:nvSpPr>
          <p:spPr bwMode="auto">
            <a:xfrm flipV="1">
              <a:off x="4600575" y="3900488"/>
              <a:ext cx="900113" cy="400050"/>
            </a:xfrm>
            <a:prstGeom prst="line">
              <a:avLst/>
            </a:prstGeom>
            <a:noFill/>
            <a:ln w="9525">
              <a:solidFill>
                <a:schemeClr val="tx1"/>
              </a:solidFill>
              <a:round/>
              <a:headEnd/>
              <a:tailEnd/>
            </a:ln>
          </p:spPr>
          <p:txBody>
            <a:bodyPr/>
            <a:lstStyle/>
            <a:p>
              <a:endParaRPr lang="en-CA"/>
            </a:p>
          </p:txBody>
        </p:sp>
        <p:sp>
          <p:nvSpPr>
            <p:cNvPr id="3129" name="Line 24"/>
            <p:cNvSpPr>
              <a:spLocks noChangeShapeType="1"/>
            </p:cNvSpPr>
            <p:nvPr/>
          </p:nvSpPr>
          <p:spPr bwMode="auto">
            <a:xfrm flipV="1">
              <a:off x="4657725" y="3900488"/>
              <a:ext cx="842963" cy="800100"/>
            </a:xfrm>
            <a:prstGeom prst="line">
              <a:avLst/>
            </a:prstGeom>
            <a:noFill/>
            <a:ln w="9525">
              <a:solidFill>
                <a:schemeClr val="tx1"/>
              </a:solidFill>
              <a:round/>
              <a:headEnd/>
              <a:tailEnd/>
            </a:ln>
          </p:spPr>
          <p:txBody>
            <a:bodyPr/>
            <a:lstStyle/>
            <a:p>
              <a:endParaRPr lang="en-CA"/>
            </a:p>
          </p:txBody>
        </p:sp>
        <p:sp>
          <p:nvSpPr>
            <p:cNvPr id="3130" name="Line 25"/>
            <p:cNvSpPr>
              <a:spLocks noChangeShapeType="1"/>
            </p:cNvSpPr>
            <p:nvPr/>
          </p:nvSpPr>
          <p:spPr bwMode="auto">
            <a:xfrm flipV="1">
              <a:off x="4067175" y="3905250"/>
              <a:ext cx="1419225" cy="1071563"/>
            </a:xfrm>
            <a:prstGeom prst="line">
              <a:avLst/>
            </a:prstGeom>
            <a:noFill/>
            <a:ln w="9525">
              <a:solidFill>
                <a:schemeClr val="tx1"/>
              </a:solidFill>
              <a:round/>
              <a:headEnd/>
              <a:tailEnd/>
            </a:ln>
          </p:spPr>
          <p:txBody>
            <a:bodyPr/>
            <a:lstStyle/>
            <a:p>
              <a:endParaRPr lang="en-CA"/>
            </a:p>
          </p:txBody>
        </p:sp>
        <p:sp>
          <p:nvSpPr>
            <p:cNvPr id="3131" name="Line 26"/>
            <p:cNvSpPr>
              <a:spLocks noChangeShapeType="1"/>
            </p:cNvSpPr>
            <p:nvPr/>
          </p:nvSpPr>
          <p:spPr bwMode="auto">
            <a:xfrm flipV="1">
              <a:off x="4657725" y="3910013"/>
              <a:ext cx="819150" cy="1447800"/>
            </a:xfrm>
            <a:prstGeom prst="line">
              <a:avLst/>
            </a:prstGeom>
            <a:noFill/>
            <a:ln w="9525">
              <a:solidFill>
                <a:schemeClr val="tx1"/>
              </a:solidFill>
              <a:round/>
              <a:headEnd/>
              <a:tailEnd/>
            </a:ln>
          </p:spPr>
          <p:txBody>
            <a:bodyPr/>
            <a:lstStyle/>
            <a:p>
              <a:endParaRPr lang="en-CA"/>
            </a:p>
          </p:txBody>
        </p:sp>
        <p:sp>
          <p:nvSpPr>
            <p:cNvPr id="3132" name="Line 27"/>
            <p:cNvSpPr>
              <a:spLocks noChangeShapeType="1"/>
            </p:cNvSpPr>
            <p:nvPr/>
          </p:nvSpPr>
          <p:spPr bwMode="auto">
            <a:xfrm flipV="1">
              <a:off x="5086350" y="3910013"/>
              <a:ext cx="409575" cy="1314450"/>
            </a:xfrm>
            <a:prstGeom prst="line">
              <a:avLst/>
            </a:prstGeom>
            <a:noFill/>
            <a:ln w="9525">
              <a:solidFill>
                <a:schemeClr val="tx1"/>
              </a:solidFill>
              <a:round/>
              <a:headEnd/>
              <a:tailEnd/>
            </a:ln>
          </p:spPr>
          <p:txBody>
            <a:bodyPr/>
            <a:lstStyle/>
            <a:p>
              <a:endParaRPr lang="en-CA"/>
            </a:p>
          </p:txBody>
        </p:sp>
        <p:grpSp>
          <p:nvGrpSpPr>
            <p:cNvPr id="16" name="Group 61"/>
            <p:cNvGrpSpPr>
              <a:grpSpLocks/>
            </p:cNvGrpSpPr>
            <p:nvPr/>
          </p:nvGrpSpPr>
          <p:grpSpPr bwMode="auto">
            <a:xfrm>
              <a:off x="1219200" y="1898650"/>
              <a:ext cx="4475163" cy="4032250"/>
              <a:chOff x="1219200" y="1898650"/>
              <a:chExt cx="4475163" cy="4032250"/>
            </a:xfrm>
          </p:grpSpPr>
          <p:grpSp>
            <p:nvGrpSpPr>
              <p:cNvPr id="17" name="Group 66"/>
              <p:cNvGrpSpPr>
                <a:grpSpLocks/>
              </p:cNvGrpSpPr>
              <p:nvPr/>
            </p:nvGrpSpPr>
            <p:grpSpPr bwMode="auto">
              <a:xfrm>
                <a:off x="4537075" y="1898650"/>
                <a:ext cx="377825" cy="484188"/>
                <a:chOff x="4537075" y="1898650"/>
                <a:chExt cx="377825" cy="484188"/>
              </a:xfrm>
            </p:grpSpPr>
            <p:sp>
              <p:nvSpPr>
                <p:cNvPr id="3146" name="Oval 52"/>
                <p:cNvSpPr>
                  <a:spLocks noChangeArrowheads="1"/>
                </p:cNvSpPr>
                <p:nvPr/>
              </p:nvSpPr>
              <p:spPr bwMode="auto">
                <a:xfrm>
                  <a:off x="4537075" y="1898650"/>
                  <a:ext cx="377825" cy="484188"/>
                </a:xfrm>
                <a:prstGeom prst="ellipse">
                  <a:avLst/>
                </a:prstGeom>
                <a:noFill/>
                <a:ln w="28575">
                  <a:solidFill>
                    <a:srgbClr val="CC0000"/>
                  </a:solidFill>
                  <a:round/>
                  <a:headEnd/>
                  <a:tailEnd/>
                </a:ln>
              </p:spPr>
              <p:txBody>
                <a:bodyPr wrap="none" anchor="ctr"/>
                <a:lstStyle/>
                <a:p>
                  <a:endParaRPr lang="en-US"/>
                </a:p>
              </p:txBody>
            </p:sp>
            <p:sp>
              <p:nvSpPr>
                <p:cNvPr id="3147" name="Oval 55"/>
                <p:cNvSpPr>
                  <a:spLocks noChangeAspect="1" noChangeArrowheads="1"/>
                </p:cNvSpPr>
                <p:nvPr/>
              </p:nvSpPr>
              <p:spPr bwMode="auto">
                <a:xfrm>
                  <a:off x="4679950" y="20891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grpSp>
          <p:grpSp>
            <p:nvGrpSpPr>
              <p:cNvPr id="18" name="Group 67"/>
              <p:cNvGrpSpPr>
                <a:grpSpLocks/>
              </p:cNvGrpSpPr>
              <p:nvPr/>
            </p:nvGrpSpPr>
            <p:grpSpPr bwMode="auto">
              <a:xfrm>
                <a:off x="3370263" y="3124200"/>
                <a:ext cx="377825" cy="484188"/>
                <a:chOff x="3370263" y="3124200"/>
                <a:chExt cx="377825" cy="484188"/>
              </a:xfrm>
            </p:grpSpPr>
            <p:sp>
              <p:nvSpPr>
                <p:cNvPr id="3144" name="Oval 53"/>
                <p:cNvSpPr>
                  <a:spLocks noChangeArrowheads="1"/>
                </p:cNvSpPr>
                <p:nvPr/>
              </p:nvSpPr>
              <p:spPr bwMode="auto">
                <a:xfrm>
                  <a:off x="3370263" y="3124200"/>
                  <a:ext cx="377825" cy="484188"/>
                </a:xfrm>
                <a:prstGeom prst="ellipse">
                  <a:avLst/>
                </a:prstGeom>
                <a:noFill/>
                <a:ln w="28575">
                  <a:solidFill>
                    <a:srgbClr val="CC0000"/>
                  </a:solidFill>
                  <a:round/>
                  <a:headEnd/>
                  <a:tailEnd/>
                </a:ln>
              </p:spPr>
              <p:txBody>
                <a:bodyPr wrap="none" anchor="ctr"/>
                <a:lstStyle/>
                <a:p>
                  <a:endParaRPr lang="en-US"/>
                </a:p>
              </p:txBody>
            </p:sp>
            <p:sp>
              <p:nvSpPr>
                <p:cNvPr id="3145" name="Oval 56"/>
                <p:cNvSpPr>
                  <a:spLocks noChangeAspect="1" noChangeArrowheads="1"/>
                </p:cNvSpPr>
                <p:nvPr/>
              </p:nvSpPr>
              <p:spPr bwMode="auto">
                <a:xfrm>
                  <a:off x="3486150" y="33337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grpSp>
          <p:grpSp>
            <p:nvGrpSpPr>
              <p:cNvPr id="19" name="Group 65"/>
              <p:cNvGrpSpPr>
                <a:grpSpLocks/>
              </p:cNvGrpSpPr>
              <p:nvPr/>
            </p:nvGrpSpPr>
            <p:grpSpPr bwMode="auto">
              <a:xfrm>
                <a:off x="5316538" y="3663950"/>
                <a:ext cx="377825" cy="484188"/>
                <a:chOff x="5316538" y="3663950"/>
                <a:chExt cx="377825" cy="484188"/>
              </a:xfrm>
            </p:grpSpPr>
            <p:sp>
              <p:nvSpPr>
                <p:cNvPr id="3142" name="Oval 54"/>
                <p:cNvSpPr>
                  <a:spLocks noChangeArrowheads="1"/>
                </p:cNvSpPr>
                <p:nvPr/>
              </p:nvSpPr>
              <p:spPr bwMode="auto">
                <a:xfrm>
                  <a:off x="5316538" y="3663950"/>
                  <a:ext cx="377825" cy="484188"/>
                </a:xfrm>
                <a:prstGeom prst="ellipse">
                  <a:avLst/>
                </a:prstGeom>
                <a:noFill/>
                <a:ln w="28575">
                  <a:solidFill>
                    <a:srgbClr val="CC0000"/>
                  </a:solidFill>
                  <a:round/>
                  <a:headEnd/>
                  <a:tailEnd/>
                </a:ln>
              </p:spPr>
              <p:txBody>
                <a:bodyPr wrap="none" anchor="ctr"/>
                <a:lstStyle/>
                <a:p>
                  <a:endParaRPr lang="en-US"/>
                </a:p>
              </p:txBody>
            </p:sp>
            <p:sp>
              <p:nvSpPr>
                <p:cNvPr id="3143" name="Oval 57"/>
                <p:cNvSpPr>
                  <a:spLocks noChangeAspect="1" noChangeArrowheads="1"/>
                </p:cNvSpPr>
                <p:nvPr/>
              </p:nvSpPr>
              <p:spPr bwMode="auto">
                <a:xfrm>
                  <a:off x="5429250" y="3829050"/>
                  <a:ext cx="119063" cy="119063"/>
                </a:xfrm>
                <a:prstGeom prst="ellipse">
                  <a:avLst/>
                </a:prstGeom>
                <a:solidFill>
                  <a:srgbClr val="CC0000"/>
                </a:solidFill>
                <a:ln w="38100" algn="ctr">
                  <a:solidFill>
                    <a:srgbClr val="CC0000"/>
                  </a:solidFill>
                  <a:round/>
                  <a:headEnd/>
                  <a:tailEnd/>
                </a:ln>
              </p:spPr>
              <p:txBody>
                <a:bodyPr wrap="none" anchor="ctr"/>
                <a:lstStyle/>
                <a:p>
                  <a:endParaRPr lang="en-US"/>
                </a:p>
              </p:txBody>
            </p:sp>
          </p:grpSp>
          <p:sp>
            <p:nvSpPr>
              <p:cNvPr id="3137" name="Text Box 61"/>
              <p:cNvSpPr txBox="1">
                <a:spLocks noChangeArrowheads="1"/>
              </p:cNvSpPr>
              <p:nvPr/>
            </p:nvSpPr>
            <p:spPr bwMode="auto">
              <a:xfrm>
                <a:off x="1219200" y="4114800"/>
                <a:ext cx="2197100" cy="1816100"/>
              </a:xfrm>
              <a:prstGeom prst="rect">
                <a:avLst/>
              </a:prstGeom>
              <a:noFill/>
              <a:ln w="38100" algn="ctr">
                <a:noFill/>
                <a:miter lim="800000"/>
                <a:headEnd/>
                <a:tailEnd/>
              </a:ln>
            </p:spPr>
            <p:txBody>
              <a:bodyPr wrap="none">
                <a:spAutoFit/>
              </a:bodyPr>
              <a:lstStyle/>
              <a:p>
                <a:pPr marL="342900" indent="-342900"/>
                <a:r>
                  <a:rPr lang="en-US" sz="2800" b="1">
                    <a:solidFill>
                      <a:srgbClr val="CC0000"/>
                    </a:solidFill>
                    <a:latin typeface="Calibri" pitchFamily="34" charset="0"/>
                  </a:rPr>
                  <a:t>Convergence:</a:t>
                </a:r>
              </a:p>
              <a:p>
                <a:pPr marL="342900" indent="-342900"/>
                <a:r>
                  <a:rPr lang="en-US" sz="2800">
                    <a:solidFill>
                      <a:srgbClr val="CC0000"/>
                    </a:solidFill>
                    <a:latin typeface="Calibri" pitchFamily="34" charset="0"/>
                  </a:rPr>
                  <a:t>Final set of</a:t>
                </a:r>
              </a:p>
              <a:p>
                <a:pPr marL="342900" indent="-342900"/>
                <a:r>
                  <a:rPr lang="en-US" sz="2800">
                    <a:solidFill>
                      <a:srgbClr val="CC0000"/>
                    </a:solidFill>
                    <a:latin typeface="Calibri" pitchFamily="34" charset="0"/>
                  </a:rPr>
                  <a:t>exemplars</a:t>
                </a:r>
              </a:p>
              <a:p>
                <a:pPr marL="342900" indent="-342900"/>
                <a:r>
                  <a:rPr lang="en-US" sz="2800">
                    <a:solidFill>
                      <a:srgbClr val="CC0000"/>
                    </a:solidFill>
                    <a:latin typeface="Calibri" pitchFamily="34" charset="0"/>
                  </a:rPr>
                  <a:t>(centers)</a:t>
                </a:r>
              </a:p>
            </p:txBody>
          </p:sp>
          <p:grpSp>
            <p:nvGrpSpPr>
              <p:cNvPr id="20" name="Group 68"/>
              <p:cNvGrpSpPr>
                <a:grpSpLocks/>
              </p:cNvGrpSpPr>
              <p:nvPr/>
            </p:nvGrpSpPr>
            <p:grpSpPr bwMode="auto">
              <a:xfrm>
                <a:off x="3429000" y="2286000"/>
                <a:ext cx="1828800" cy="1905000"/>
                <a:chOff x="3429000" y="2286000"/>
                <a:chExt cx="1828800" cy="1905000"/>
              </a:xfrm>
            </p:grpSpPr>
            <p:sp>
              <p:nvSpPr>
                <p:cNvPr id="3139" name="Line 62"/>
                <p:cNvSpPr>
                  <a:spLocks noChangeShapeType="1"/>
                </p:cNvSpPr>
                <p:nvPr/>
              </p:nvSpPr>
              <p:spPr bwMode="auto">
                <a:xfrm flipV="1">
                  <a:off x="3429000" y="3581400"/>
                  <a:ext cx="152400" cy="609600"/>
                </a:xfrm>
                <a:prstGeom prst="line">
                  <a:avLst/>
                </a:prstGeom>
                <a:noFill/>
                <a:ln w="38100">
                  <a:solidFill>
                    <a:srgbClr val="CC0000"/>
                  </a:solidFill>
                  <a:round/>
                  <a:headEnd/>
                  <a:tailEnd type="triangle" w="med" len="med"/>
                </a:ln>
              </p:spPr>
              <p:txBody>
                <a:bodyPr/>
                <a:lstStyle/>
                <a:p>
                  <a:endParaRPr lang="en-CA"/>
                </a:p>
              </p:txBody>
            </p:sp>
            <p:sp>
              <p:nvSpPr>
                <p:cNvPr id="3140" name="Line 63"/>
                <p:cNvSpPr>
                  <a:spLocks noChangeShapeType="1"/>
                </p:cNvSpPr>
                <p:nvPr/>
              </p:nvSpPr>
              <p:spPr bwMode="auto">
                <a:xfrm flipV="1">
                  <a:off x="3429000" y="2286000"/>
                  <a:ext cx="1295400" cy="1905000"/>
                </a:xfrm>
                <a:prstGeom prst="line">
                  <a:avLst/>
                </a:prstGeom>
                <a:noFill/>
                <a:ln w="38100">
                  <a:solidFill>
                    <a:srgbClr val="CC0000"/>
                  </a:solidFill>
                  <a:round/>
                  <a:headEnd/>
                  <a:tailEnd type="triangle" w="med" len="med"/>
                </a:ln>
              </p:spPr>
              <p:txBody>
                <a:bodyPr/>
                <a:lstStyle/>
                <a:p>
                  <a:endParaRPr lang="en-CA"/>
                </a:p>
              </p:txBody>
            </p:sp>
            <p:sp>
              <p:nvSpPr>
                <p:cNvPr id="3141" name="Line 64"/>
                <p:cNvSpPr>
                  <a:spLocks noChangeShapeType="1"/>
                </p:cNvSpPr>
                <p:nvPr/>
              </p:nvSpPr>
              <p:spPr bwMode="auto">
                <a:xfrm flipV="1">
                  <a:off x="3429000" y="3886200"/>
                  <a:ext cx="1828800" cy="304800"/>
                </a:xfrm>
                <a:prstGeom prst="line">
                  <a:avLst/>
                </a:prstGeom>
                <a:noFill/>
                <a:ln w="38100">
                  <a:solidFill>
                    <a:srgbClr val="CC0000"/>
                  </a:solidFill>
                  <a:round/>
                  <a:headEnd/>
                  <a:tailEnd type="triangle" w="med" len="med"/>
                </a:ln>
              </p:spPr>
              <p:txBody>
                <a:bodyPr/>
                <a:lstStyle/>
                <a:p>
                  <a:endParaRPr lang="en-CA"/>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Affinity Propagation</a:t>
            </a:r>
            <a:endParaRPr lang="en-CA" dirty="0"/>
          </a:p>
        </p:txBody>
      </p:sp>
      <p:sp>
        <p:nvSpPr>
          <p:cNvPr id="6" name="Rectangle 5"/>
          <p:cNvSpPr/>
          <p:nvPr/>
        </p:nvSpPr>
        <p:spPr>
          <a:xfrm>
            <a:off x="0" y="0"/>
            <a:ext cx="9144000" cy="6858000"/>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solidFill>
                  <a:schemeClr val="tx2">
                    <a:lumMod val="20000"/>
                    <a:lumOff val="80000"/>
                  </a:schemeClr>
                </a:solidFill>
              </a:rPr>
              <a:t>How well does </a:t>
            </a:r>
            <a:r>
              <a:rPr lang="en-CA" sz="4800" i="1" dirty="0" smtClean="0">
                <a:solidFill>
                  <a:schemeClr val="tx2">
                    <a:lumMod val="20000"/>
                    <a:lumOff val="80000"/>
                  </a:schemeClr>
                </a:solidFill>
                <a:latin typeface="Euclid" pitchFamily="18" charset="0"/>
              </a:rPr>
              <a:t>k</a:t>
            </a:r>
            <a:r>
              <a:rPr lang="en-CA" sz="4800" dirty="0" smtClean="0">
                <a:solidFill>
                  <a:schemeClr val="tx2">
                    <a:lumMod val="20000"/>
                    <a:lumOff val="80000"/>
                  </a:schemeClr>
                </a:solidFill>
              </a:rPr>
              <a:t>-medians</a:t>
            </a:r>
            <a:br>
              <a:rPr lang="en-CA" sz="4800" dirty="0" smtClean="0">
                <a:solidFill>
                  <a:schemeClr val="tx2">
                    <a:lumMod val="20000"/>
                    <a:lumOff val="80000"/>
                  </a:schemeClr>
                </a:solidFill>
              </a:rPr>
            </a:br>
            <a:r>
              <a:rPr lang="en-CA" sz="4800" dirty="0" smtClean="0">
                <a:solidFill>
                  <a:schemeClr val="tx2">
                    <a:lumMod val="20000"/>
                    <a:lumOff val="80000"/>
                  </a:schemeClr>
                </a:solidFill>
              </a:rPr>
              <a:t>clustering work?</a:t>
            </a:r>
            <a:endParaRPr lang="en-CA" sz="4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57800" y="1481328"/>
            <a:ext cx="3429000" cy="5071872"/>
          </a:xfrm>
        </p:spPr>
        <p:txBody>
          <a:bodyPr>
            <a:normAutofit lnSpcReduction="10000"/>
          </a:bodyPr>
          <a:lstStyle/>
          <a:p>
            <a:r>
              <a:rPr lang="en-CA" dirty="0" smtClean="0"/>
              <a:t>Olivetti face database contains 400 greyscale 64×64 images from 40 people</a:t>
            </a:r>
          </a:p>
          <a:p>
            <a:pPr lvl="1"/>
            <a:r>
              <a:rPr lang="en-CA" dirty="0" smtClean="0"/>
              <a:t>Similarity is based on sum-of-squared</a:t>
            </a:r>
            <a:r>
              <a:rPr lang="en-CA" baseline="0" dirty="0" smtClean="0"/>
              <a:t> distance using</a:t>
            </a:r>
            <a:r>
              <a:rPr lang="en-CA" dirty="0" smtClean="0"/>
              <a:t> a central 50×50 pixel window</a:t>
            </a:r>
          </a:p>
          <a:p>
            <a:pPr lvl="0"/>
            <a:r>
              <a:rPr lang="en-CA" dirty="0" smtClean="0"/>
              <a:t>Small enough problem to find exact solution</a:t>
            </a:r>
            <a:endParaRPr lang="en-CA" dirty="0"/>
          </a:p>
        </p:txBody>
      </p:sp>
      <p:sp>
        <p:nvSpPr>
          <p:cNvPr id="4" name="Title 3"/>
          <p:cNvSpPr>
            <a:spLocks noGrp="1"/>
          </p:cNvSpPr>
          <p:nvPr>
            <p:ph type="title"/>
          </p:nvPr>
        </p:nvSpPr>
        <p:spPr/>
        <p:txBody>
          <a:bodyPr>
            <a:normAutofit/>
          </a:bodyPr>
          <a:lstStyle/>
          <a:p>
            <a:r>
              <a:rPr lang="en-CA" dirty="0" smtClean="0"/>
              <a:t>Example: Olivetti face images</a:t>
            </a:r>
            <a:endParaRPr lang="en-CA" dirty="0"/>
          </a:p>
        </p:txBody>
      </p:sp>
      <p:grpSp>
        <p:nvGrpSpPr>
          <p:cNvPr id="2" name="Group 5"/>
          <p:cNvGrpSpPr>
            <a:grpSpLocks noChangeAspect="1"/>
          </p:cNvGrpSpPr>
          <p:nvPr/>
        </p:nvGrpSpPr>
        <p:grpSpPr bwMode="auto">
          <a:xfrm>
            <a:off x="533400" y="1447800"/>
            <a:ext cx="4694657" cy="4191000"/>
            <a:chOff x="78" y="270"/>
            <a:chExt cx="4752" cy="4242"/>
          </a:xfrm>
        </p:grpSpPr>
        <p:sp>
          <p:nvSpPr>
            <p:cNvPr id="7" name="Rectangle 6"/>
            <p:cNvSpPr>
              <a:spLocks noChangeAspect="1" noChangeArrowheads="1"/>
            </p:cNvSpPr>
            <p:nvPr/>
          </p:nvSpPr>
          <p:spPr bwMode="auto">
            <a:xfrm>
              <a:off x="78" y="270"/>
              <a:ext cx="4752" cy="4242"/>
            </a:xfrm>
            <a:prstGeom prst="rect">
              <a:avLst/>
            </a:prstGeom>
            <a:gradFill rotWithShape="1">
              <a:gsLst>
                <a:gs pos="0">
                  <a:srgbClr val="6699FF"/>
                </a:gs>
                <a:gs pos="100000">
                  <a:srgbClr val="FF66CC"/>
                </a:gs>
              </a:gsLst>
              <a:lin ang="5400000" scaled="1"/>
            </a:gradFill>
            <a:ln w="9525">
              <a:solidFill>
                <a:schemeClr val="tx1"/>
              </a:solidFill>
              <a:miter lim="800000"/>
              <a:headEnd/>
              <a:tailEnd/>
            </a:ln>
          </p:spPr>
          <p:txBody>
            <a:bodyPr wrap="none" anchor="ctr"/>
            <a:lstStyle/>
            <a:p>
              <a:endParaRPr lang="en-US"/>
            </a:p>
          </p:txBody>
        </p:sp>
        <p:cxnSp>
          <p:nvCxnSpPr>
            <p:cNvPr id="8" name="AutoShape 7"/>
            <p:cNvCxnSpPr>
              <a:cxnSpLocks noChangeAspect="1" noChangeShapeType="1"/>
              <a:stCxn id="328" idx="1"/>
              <a:endCxn id="177" idx="1"/>
            </p:cNvCxnSpPr>
            <p:nvPr/>
          </p:nvCxnSpPr>
          <p:spPr bwMode="auto">
            <a:xfrm flipH="1">
              <a:off x="3360" y="2808"/>
              <a:ext cx="402" cy="552"/>
            </a:xfrm>
            <a:prstGeom prst="straightConnector1">
              <a:avLst/>
            </a:prstGeom>
            <a:noFill/>
            <a:ln w="19050">
              <a:solidFill>
                <a:schemeClr val="tx1"/>
              </a:solidFill>
              <a:round/>
              <a:headEnd/>
              <a:tailEnd/>
            </a:ln>
          </p:spPr>
        </p:cxnSp>
        <p:cxnSp>
          <p:nvCxnSpPr>
            <p:cNvPr id="9" name="AutoShape 8"/>
            <p:cNvCxnSpPr>
              <a:cxnSpLocks noChangeAspect="1" noChangeShapeType="1"/>
              <a:stCxn id="298" idx="1"/>
              <a:endCxn id="177" idx="1"/>
            </p:cNvCxnSpPr>
            <p:nvPr/>
          </p:nvCxnSpPr>
          <p:spPr bwMode="auto">
            <a:xfrm>
              <a:off x="3090" y="2280"/>
              <a:ext cx="270" cy="1080"/>
            </a:xfrm>
            <a:prstGeom prst="straightConnector1">
              <a:avLst/>
            </a:prstGeom>
            <a:noFill/>
            <a:ln w="19050">
              <a:solidFill>
                <a:schemeClr val="tx1"/>
              </a:solidFill>
              <a:round/>
              <a:headEnd/>
              <a:tailEnd/>
            </a:ln>
          </p:spPr>
        </p:cxnSp>
        <p:cxnSp>
          <p:nvCxnSpPr>
            <p:cNvPr id="10" name="AutoShape 9"/>
            <p:cNvCxnSpPr>
              <a:cxnSpLocks noChangeAspect="1" noChangeShapeType="1"/>
              <a:stCxn id="300" idx="1"/>
              <a:endCxn id="177" idx="1"/>
            </p:cNvCxnSpPr>
            <p:nvPr/>
          </p:nvCxnSpPr>
          <p:spPr bwMode="auto">
            <a:xfrm>
              <a:off x="1938" y="2760"/>
              <a:ext cx="1422" cy="600"/>
            </a:xfrm>
            <a:prstGeom prst="straightConnector1">
              <a:avLst/>
            </a:prstGeom>
            <a:noFill/>
            <a:ln w="19050">
              <a:solidFill>
                <a:schemeClr val="tx1"/>
              </a:solidFill>
              <a:round/>
              <a:headEnd/>
              <a:tailEnd/>
            </a:ln>
          </p:spPr>
        </p:cxnSp>
        <p:cxnSp>
          <p:nvCxnSpPr>
            <p:cNvPr id="11" name="AutoShape 10"/>
            <p:cNvCxnSpPr>
              <a:cxnSpLocks noChangeAspect="1" noChangeShapeType="1"/>
              <a:stCxn id="302" idx="1"/>
              <a:endCxn id="177" idx="1"/>
            </p:cNvCxnSpPr>
            <p:nvPr/>
          </p:nvCxnSpPr>
          <p:spPr bwMode="auto">
            <a:xfrm>
              <a:off x="2867" y="3348"/>
              <a:ext cx="493" cy="12"/>
            </a:xfrm>
            <a:prstGeom prst="straightConnector1">
              <a:avLst/>
            </a:prstGeom>
            <a:noFill/>
            <a:ln w="19050">
              <a:solidFill>
                <a:schemeClr val="tx1"/>
              </a:solidFill>
              <a:round/>
              <a:headEnd/>
              <a:tailEnd/>
            </a:ln>
          </p:spPr>
        </p:cxnSp>
        <p:cxnSp>
          <p:nvCxnSpPr>
            <p:cNvPr id="12" name="AutoShape 11"/>
            <p:cNvCxnSpPr>
              <a:cxnSpLocks noChangeAspect="1" noChangeShapeType="1"/>
              <a:stCxn id="304" idx="1"/>
              <a:endCxn id="177" idx="1"/>
            </p:cNvCxnSpPr>
            <p:nvPr/>
          </p:nvCxnSpPr>
          <p:spPr bwMode="auto">
            <a:xfrm flipV="1">
              <a:off x="2466" y="3360"/>
              <a:ext cx="894" cy="168"/>
            </a:xfrm>
            <a:prstGeom prst="straightConnector1">
              <a:avLst/>
            </a:prstGeom>
            <a:noFill/>
            <a:ln w="19050">
              <a:solidFill>
                <a:schemeClr val="tx1"/>
              </a:solidFill>
              <a:round/>
              <a:headEnd/>
              <a:tailEnd/>
            </a:ln>
          </p:spPr>
        </p:cxnSp>
        <p:cxnSp>
          <p:nvCxnSpPr>
            <p:cNvPr id="13" name="AutoShape 12"/>
            <p:cNvCxnSpPr>
              <a:cxnSpLocks noChangeAspect="1" noChangeShapeType="1"/>
              <a:stCxn id="306" idx="1"/>
              <a:endCxn id="177" idx="1"/>
            </p:cNvCxnSpPr>
            <p:nvPr/>
          </p:nvCxnSpPr>
          <p:spPr bwMode="auto">
            <a:xfrm flipV="1">
              <a:off x="2418" y="3360"/>
              <a:ext cx="942" cy="552"/>
            </a:xfrm>
            <a:prstGeom prst="straightConnector1">
              <a:avLst/>
            </a:prstGeom>
            <a:noFill/>
            <a:ln w="19050">
              <a:solidFill>
                <a:schemeClr val="tx1"/>
              </a:solidFill>
              <a:round/>
              <a:headEnd/>
              <a:tailEnd/>
            </a:ln>
          </p:spPr>
        </p:cxnSp>
        <p:cxnSp>
          <p:nvCxnSpPr>
            <p:cNvPr id="14" name="AutoShape 13"/>
            <p:cNvCxnSpPr>
              <a:cxnSpLocks noChangeAspect="1" noChangeShapeType="1"/>
              <a:stCxn id="308" idx="1"/>
              <a:endCxn id="177" idx="1"/>
            </p:cNvCxnSpPr>
            <p:nvPr/>
          </p:nvCxnSpPr>
          <p:spPr bwMode="auto">
            <a:xfrm flipV="1">
              <a:off x="2994" y="3360"/>
              <a:ext cx="366" cy="552"/>
            </a:xfrm>
            <a:prstGeom prst="straightConnector1">
              <a:avLst/>
            </a:prstGeom>
            <a:noFill/>
            <a:ln w="19050">
              <a:solidFill>
                <a:schemeClr val="tx1"/>
              </a:solidFill>
              <a:round/>
              <a:headEnd/>
              <a:tailEnd/>
            </a:ln>
          </p:spPr>
        </p:cxnSp>
        <p:cxnSp>
          <p:nvCxnSpPr>
            <p:cNvPr id="15" name="AutoShape 14"/>
            <p:cNvCxnSpPr>
              <a:cxnSpLocks noChangeAspect="1" noChangeShapeType="1"/>
              <a:stCxn id="310" idx="1"/>
              <a:endCxn id="177" idx="1"/>
            </p:cNvCxnSpPr>
            <p:nvPr/>
          </p:nvCxnSpPr>
          <p:spPr bwMode="auto">
            <a:xfrm flipV="1">
              <a:off x="3090" y="3360"/>
              <a:ext cx="270" cy="888"/>
            </a:xfrm>
            <a:prstGeom prst="straightConnector1">
              <a:avLst/>
            </a:prstGeom>
            <a:noFill/>
            <a:ln w="19050">
              <a:solidFill>
                <a:schemeClr val="tx1"/>
              </a:solidFill>
              <a:round/>
              <a:headEnd/>
              <a:tailEnd/>
            </a:ln>
          </p:spPr>
        </p:cxnSp>
        <p:cxnSp>
          <p:nvCxnSpPr>
            <p:cNvPr id="16" name="AutoShape 15"/>
            <p:cNvCxnSpPr>
              <a:cxnSpLocks noChangeAspect="1" noChangeShapeType="1"/>
              <a:stCxn id="314" idx="1"/>
              <a:endCxn id="177" idx="1"/>
            </p:cNvCxnSpPr>
            <p:nvPr/>
          </p:nvCxnSpPr>
          <p:spPr bwMode="auto">
            <a:xfrm flipH="1" flipV="1">
              <a:off x="3360" y="3360"/>
              <a:ext cx="131" cy="852"/>
            </a:xfrm>
            <a:prstGeom prst="straightConnector1">
              <a:avLst/>
            </a:prstGeom>
            <a:noFill/>
            <a:ln w="19050">
              <a:solidFill>
                <a:schemeClr val="tx1"/>
              </a:solidFill>
              <a:round/>
              <a:headEnd/>
              <a:tailEnd/>
            </a:ln>
          </p:spPr>
        </p:cxnSp>
        <p:cxnSp>
          <p:nvCxnSpPr>
            <p:cNvPr id="17" name="AutoShape 16"/>
            <p:cNvCxnSpPr>
              <a:cxnSpLocks noChangeAspect="1" noChangeShapeType="1"/>
              <a:stCxn id="312" idx="1"/>
              <a:endCxn id="177" idx="1"/>
            </p:cNvCxnSpPr>
            <p:nvPr/>
          </p:nvCxnSpPr>
          <p:spPr bwMode="auto">
            <a:xfrm flipH="1" flipV="1">
              <a:off x="3360" y="3360"/>
              <a:ext cx="323" cy="564"/>
            </a:xfrm>
            <a:prstGeom prst="straightConnector1">
              <a:avLst/>
            </a:prstGeom>
            <a:noFill/>
            <a:ln w="19050">
              <a:solidFill>
                <a:schemeClr val="tx1"/>
              </a:solidFill>
              <a:round/>
              <a:headEnd/>
              <a:tailEnd/>
            </a:ln>
          </p:spPr>
        </p:cxnSp>
        <p:cxnSp>
          <p:nvCxnSpPr>
            <p:cNvPr id="18" name="AutoShape 17"/>
            <p:cNvCxnSpPr>
              <a:cxnSpLocks noChangeAspect="1" noChangeShapeType="1"/>
              <a:stCxn id="316" idx="1"/>
              <a:endCxn id="177" idx="1"/>
            </p:cNvCxnSpPr>
            <p:nvPr/>
          </p:nvCxnSpPr>
          <p:spPr bwMode="auto">
            <a:xfrm flipH="1" flipV="1">
              <a:off x="3360" y="3360"/>
              <a:ext cx="738" cy="744"/>
            </a:xfrm>
            <a:prstGeom prst="straightConnector1">
              <a:avLst/>
            </a:prstGeom>
            <a:noFill/>
            <a:ln w="19050">
              <a:solidFill>
                <a:schemeClr val="tx1"/>
              </a:solidFill>
              <a:round/>
              <a:headEnd/>
              <a:tailEnd/>
            </a:ln>
          </p:spPr>
        </p:cxnSp>
        <p:cxnSp>
          <p:nvCxnSpPr>
            <p:cNvPr id="19" name="AutoShape 18"/>
            <p:cNvCxnSpPr>
              <a:cxnSpLocks noChangeAspect="1" noChangeShapeType="1"/>
              <a:stCxn id="318" idx="1"/>
              <a:endCxn id="177" idx="1"/>
            </p:cNvCxnSpPr>
            <p:nvPr/>
          </p:nvCxnSpPr>
          <p:spPr bwMode="auto">
            <a:xfrm flipH="1" flipV="1">
              <a:off x="3360" y="3360"/>
              <a:ext cx="1122" cy="600"/>
            </a:xfrm>
            <a:prstGeom prst="straightConnector1">
              <a:avLst/>
            </a:prstGeom>
            <a:noFill/>
            <a:ln w="19050">
              <a:solidFill>
                <a:schemeClr val="tx1"/>
              </a:solidFill>
              <a:round/>
              <a:headEnd/>
              <a:tailEnd/>
            </a:ln>
          </p:spPr>
        </p:cxnSp>
        <p:cxnSp>
          <p:nvCxnSpPr>
            <p:cNvPr id="20" name="AutoShape 19"/>
            <p:cNvCxnSpPr>
              <a:cxnSpLocks noChangeAspect="1" noChangeShapeType="1"/>
              <a:stCxn id="320" idx="1"/>
              <a:endCxn id="177" idx="1"/>
            </p:cNvCxnSpPr>
            <p:nvPr/>
          </p:nvCxnSpPr>
          <p:spPr bwMode="auto">
            <a:xfrm flipH="1" flipV="1">
              <a:off x="3360" y="3360"/>
              <a:ext cx="612" cy="132"/>
            </a:xfrm>
            <a:prstGeom prst="straightConnector1">
              <a:avLst/>
            </a:prstGeom>
            <a:noFill/>
            <a:ln w="19050">
              <a:solidFill>
                <a:schemeClr val="tx1"/>
              </a:solidFill>
              <a:round/>
              <a:headEnd/>
              <a:tailEnd/>
            </a:ln>
          </p:spPr>
        </p:cxnSp>
        <p:cxnSp>
          <p:nvCxnSpPr>
            <p:cNvPr id="21" name="AutoShape 20"/>
            <p:cNvCxnSpPr>
              <a:cxnSpLocks noChangeAspect="1" noChangeShapeType="1"/>
              <a:stCxn id="322" idx="1"/>
              <a:endCxn id="177" idx="1"/>
            </p:cNvCxnSpPr>
            <p:nvPr/>
          </p:nvCxnSpPr>
          <p:spPr bwMode="auto">
            <a:xfrm flipH="1">
              <a:off x="3360" y="3288"/>
              <a:ext cx="1170" cy="72"/>
            </a:xfrm>
            <a:prstGeom prst="straightConnector1">
              <a:avLst/>
            </a:prstGeom>
            <a:noFill/>
            <a:ln w="19050">
              <a:solidFill>
                <a:schemeClr val="tx1"/>
              </a:solidFill>
              <a:round/>
              <a:headEnd/>
              <a:tailEnd/>
            </a:ln>
          </p:spPr>
        </p:cxnSp>
        <p:cxnSp>
          <p:nvCxnSpPr>
            <p:cNvPr id="22" name="AutoShape 21"/>
            <p:cNvCxnSpPr>
              <a:cxnSpLocks noChangeAspect="1" noChangeShapeType="1"/>
              <a:stCxn id="292" idx="1"/>
              <a:endCxn id="177" idx="1"/>
            </p:cNvCxnSpPr>
            <p:nvPr/>
          </p:nvCxnSpPr>
          <p:spPr bwMode="auto">
            <a:xfrm flipH="1">
              <a:off x="3360" y="3096"/>
              <a:ext cx="834" cy="264"/>
            </a:xfrm>
            <a:prstGeom prst="straightConnector1">
              <a:avLst/>
            </a:prstGeom>
            <a:noFill/>
            <a:ln w="19050">
              <a:solidFill>
                <a:schemeClr val="tx1"/>
              </a:solidFill>
              <a:round/>
              <a:headEnd/>
              <a:tailEnd/>
            </a:ln>
          </p:spPr>
        </p:cxnSp>
        <p:cxnSp>
          <p:nvCxnSpPr>
            <p:cNvPr id="23" name="AutoShape 22"/>
            <p:cNvCxnSpPr>
              <a:cxnSpLocks noChangeAspect="1" noChangeShapeType="1"/>
              <a:stCxn id="294" idx="1"/>
              <a:endCxn id="177" idx="1"/>
            </p:cNvCxnSpPr>
            <p:nvPr/>
          </p:nvCxnSpPr>
          <p:spPr bwMode="auto">
            <a:xfrm flipH="1">
              <a:off x="3360" y="2280"/>
              <a:ext cx="978" cy="1080"/>
            </a:xfrm>
            <a:prstGeom prst="straightConnector1">
              <a:avLst/>
            </a:prstGeom>
            <a:noFill/>
            <a:ln w="19050">
              <a:solidFill>
                <a:schemeClr val="tx1"/>
              </a:solidFill>
              <a:round/>
              <a:headEnd/>
              <a:tailEnd/>
            </a:ln>
          </p:spPr>
        </p:cxnSp>
        <p:cxnSp>
          <p:nvCxnSpPr>
            <p:cNvPr id="24" name="AutoShape 23"/>
            <p:cNvCxnSpPr>
              <a:cxnSpLocks noChangeAspect="1" noChangeShapeType="1"/>
              <a:stCxn id="326" idx="1"/>
              <a:endCxn id="177" idx="1"/>
            </p:cNvCxnSpPr>
            <p:nvPr/>
          </p:nvCxnSpPr>
          <p:spPr bwMode="auto">
            <a:xfrm flipH="1">
              <a:off x="3360" y="2184"/>
              <a:ext cx="306" cy="1176"/>
            </a:xfrm>
            <a:prstGeom prst="straightConnector1">
              <a:avLst/>
            </a:prstGeom>
            <a:noFill/>
            <a:ln w="19050">
              <a:solidFill>
                <a:schemeClr val="tx1"/>
              </a:solidFill>
              <a:round/>
              <a:headEnd/>
              <a:tailEnd/>
            </a:ln>
          </p:spPr>
        </p:cxnSp>
        <p:cxnSp>
          <p:nvCxnSpPr>
            <p:cNvPr id="25" name="AutoShape 24"/>
            <p:cNvCxnSpPr>
              <a:cxnSpLocks noChangeAspect="1" noChangeShapeType="1"/>
              <a:stCxn id="324" idx="1"/>
              <a:endCxn id="177" idx="1"/>
            </p:cNvCxnSpPr>
            <p:nvPr/>
          </p:nvCxnSpPr>
          <p:spPr bwMode="auto">
            <a:xfrm flipH="1">
              <a:off x="3360" y="2712"/>
              <a:ext cx="1026" cy="648"/>
            </a:xfrm>
            <a:prstGeom prst="straightConnector1">
              <a:avLst/>
            </a:prstGeom>
            <a:noFill/>
            <a:ln w="19050">
              <a:solidFill>
                <a:schemeClr val="tx1"/>
              </a:solidFill>
              <a:round/>
              <a:headEnd/>
              <a:tailEnd/>
            </a:ln>
          </p:spPr>
        </p:cxnSp>
        <p:grpSp>
          <p:nvGrpSpPr>
            <p:cNvPr id="3" name="Group 25"/>
            <p:cNvGrpSpPr>
              <a:grpSpLocks noChangeAspect="1"/>
            </p:cNvGrpSpPr>
            <p:nvPr/>
          </p:nvGrpSpPr>
          <p:grpSpPr bwMode="auto">
            <a:xfrm>
              <a:off x="3630" y="2676"/>
              <a:ext cx="271" cy="271"/>
              <a:chOff x="1152" y="2256"/>
              <a:chExt cx="271" cy="271"/>
            </a:xfrm>
          </p:grpSpPr>
          <p:sp>
            <p:nvSpPr>
              <p:cNvPr id="328" name="Line 26"/>
              <p:cNvSpPr>
                <a:spLocks noChangeAspect="1" noChangeShapeType="1"/>
              </p:cNvSpPr>
              <p:nvPr/>
            </p:nvSpPr>
            <p:spPr bwMode="auto">
              <a:xfrm>
                <a:off x="1152" y="2256"/>
                <a:ext cx="132" cy="132"/>
              </a:xfrm>
              <a:prstGeom prst="line">
                <a:avLst/>
              </a:prstGeom>
              <a:noFill/>
              <a:ln w="28575">
                <a:noFill/>
                <a:round/>
                <a:headEnd/>
                <a:tailEnd/>
              </a:ln>
            </p:spPr>
            <p:txBody>
              <a:bodyPr/>
              <a:lstStyle/>
              <a:p>
                <a:endParaRPr lang="en-CA"/>
              </a:p>
            </p:txBody>
          </p:sp>
          <p:pic>
            <p:nvPicPr>
              <p:cNvPr id="329" name="Picture 27" descr="Face70"/>
              <p:cNvPicPr>
                <a:picLocks noChangeAspect="1" noChangeArrowheads="1"/>
              </p:cNvPicPr>
              <p:nvPr/>
            </p:nvPicPr>
            <p:blipFill>
              <a:blip r:embed="rId2"/>
              <a:srcRect/>
              <a:stretch>
                <a:fillRect/>
              </a:stretch>
            </p:blipFill>
            <p:spPr bwMode="auto">
              <a:xfrm>
                <a:off x="1152" y="2256"/>
                <a:ext cx="271" cy="271"/>
              </a:xfrm>
              <a:prstGeom prst="rect">
                <a:avLst/>
              </a:prstGeom>
              <a:noFill/>
              <a:ln w="28575">
                <a:noFill/>
                <a:miter lim="800000"/>
                <a:headEnd/>
                <a:tailEnd/>
              </a:ln>
            </p:spPr>
          </p:pic>
        </p:grpSp>
        <p:grpSp>
          <p:nvGrpSpPr>
            <p:cNvPr id="6" name="Group 28"/>
            <p:cNvGrpSpPr>
              <a:grpSpLocks noChangeAspect="1"/>
            </p:cNvGrpSpPr>
            <p:nvPr/>
          </p:nvGrpSpPr>
          <p:grpSpPr bwMode="auto">
            <a:xfrm>
              <a:off x="3534" y="2052"/>
              <a:ext cx="271" cy="271"/>
              <a:chOff x="1584" y="2208"/>
              <a:chExt cx="271" cy="271"/>
            </a:xfrm>
          </p:grpSpPr>
          <p:sp>
            <p:nvSpPr>
              <p:cNvPr id="326" name="Line 29"/>
              <p:cNvSpPr>
                <a:spLocks noChangeAspect="1" noChangeShapeType="1"/>
              </p:cNvSpPr>
              <p:nvPr/>
            </p:nvSpPr>
            <p:spPr bwMode="auto">
              <a:xfrm>
                <a:off x="1584" y="2208"/>
                <a:ext cx="132" cy="132"/>
              </a:xfrm>
              <a:prstGeom prst="line">
                <a:avLst/>
              </a:prstGeom>
              <a:noFill/>
              <a:ln w="28575">
                <a:noFill/>
                <a:round/>
                <a:headEnd/>
                <a:tailEnd/>
              </a:ln>
            </p:spPr>
            <p:txBody>
              <a:bodyPr/>
              <a:lstStyle/>
              <a:p>
                <a:endParaRPr lang="en-CA"/>
              </a:p>
            </p:txBody>
          </p:sp>
          <p:pic>
            <p:nvPicPr>
              <p:cNvPr id="327" name="Picture 30" descr="Face64"/>
              <p:cNvPicPr>
                <a:picLocks noChangeAspect="1" noChangeArrowheads="1"/>
              </p:cNvPicPr>
              <p:nvPr/>
            </p:nvPicPr>
            <p:blipFill>
              <a:blip r:embed="rId3"/>
              <a:srcRect/>
              <a:stretch>
                <a:fillRect/>
              </a:stretch>
            </p:blipFill>
            <p:spPr bwMode="auto">
              <a:xfrm>
                <a:off x="1584" y="2208"/>
                <a:ext cx="271" cy="271"/>
              </a:xfrm>
              <a:prstGeom prst="rect">
                <a:avLst/>
              </a:prstGeom>
              <a:noFill/>
              <a:ln w="28575">
                <a:noFill/>
                <a:miter lim="800000"/>
                <a:headEnd/>
                <a:tailEnd/>
              </a:ln>
            </p:spPr>
          </p:pic>
        </p:grpSp>
        <p:grpSp>
          <p:nvGrpSpPr>
            <p:cNvPr id="26" name="Group 31"/>
            <p:cNvGrpSpPr>
              <a:grpSpLocks noChangeAspect="1"/>
            </p:cNvGrpSpPr>
            <p:nvPr/>
          </p:nvGrpSpPr>
          <p:grpSpPr bwMode="auto">
            <a:xfrm>
              <a:off x="4254" y="2580"/>
              <a:ext cx="271" cy="271"/>
              <a:chOff x="2016" y="2352"/>
              <a:chExt cx="271" cy="271"/>
            </a:xfrm>
          </p:grpSpPr>
          <p:sp>
            <p:nvSpPr>
              <p:cNvPr id="324" name="Line 32"/>
              <p:cNvSpPr>
                <a:spLocks noChangeAspect="1" noChangeShapeType="1"/>
              </p:cNvSpPr>
              <p:nvPr/>
            </p:nvSpPr>
            <p:spPr bwMode="auto">
              <a:xfrm>
                <a:off x="2016" y="2352"/>
                <a:ext cx="132" cy="132"/>
              </a:xfrm>
              <a:prstGeom prst="line">
                <a:avLst/>
              </a:prstGeom>
              <a:noFill/>
              <a:ln w="28575">
                <a:noFill/>
                <a:round/>
                <a:headEnd/>
                <a:tailEnd/>
              </a:ln>
            </p:spPr>
            <p:txBody>
              <a:bodyPr/>
              <a:lstStyle/>
              <a:p>
                <a:endParaRPr lang="en-CA"/>
              </a:p>
            </p:txBody>
          </p:sp>
          <p:pic>
            <p:nvPicPr>
              <p:cNvPr id="325" name="Picture 33" descr="Face65"/>
              <p:cNvPicPr>
                <a:picLocks noChangeAspect="1" noChangeArrowheads="1"/>
              </p:cNvPicPr>
              <p:nvPr/>
            </p:nvPicPr>
            <p:blipFill>
              <a:blip r:embed="rId4"/>
              <a:srcRect/>
              <a:stretch>
                <a:fillRect/>
              </a:stretch>
            </p:blipFill>
            <p:spPr bwMode="auto">
              <a:xfrm>
                <a:off x="2016" y="2352"/>
                <a:ext cx="271" cy="271"/>
              </a:xfrm>
              <a:prstGeom prst="rect">
                <a:avLst/>
              </a:prstGeom>
              <a:noFill/>
              <a:ln w="28575">
                <a:noFill/>
                <a:miter lim="800000"/>
                <a:headEnd/>
                <a:tailEnd/>
              </a:ln>
            </p:spPr>
          </p:pic>
        </p:grpSp>
        <p:grpSp>
          <p:nvGrpSpPr>
            <p:cNvPr id="27" name="Group 34"/>
            <p:cNvGrpSpPr>
              <a:grpSpLocks noChangeAspect="1"/>
            </p:cNvGrpSpPr>
            <p:nvPr/>
          </p:nvGrpSpPr>
          <p:grpSpPr bwMode="auto">
            <a:xfrm>
              <a:off x="4398" y="3156"/>
              <a:ext cx="271" cy="271"/>
              <a:chOff x="1920" y="2976"/>
              <a:chExt cx="271" cy="271"/>
            </a:xfrm>
          </p:grpSpPr>
          <p:sp>
            <p:nvSpPr>
              <p:cNvPr id="322" name="Line 35"/>
              <p:cNvSpPr>
                <a:spLocks noChangeAspect="1" noChangeShapeType="1"/>
              </p:cNvSpPr>
              <p:nvPr/>
            </p:nvSpPr>
            <p:spPr bwMode="auto">
              <a:xfrm>
                <a:off x="1920" y="2976"/>
                <a:ext cx="132" cy="132"/>
              </a:xfrm>
              <a:prstGeom prst="line">
                <a:avLst/>
              </a:prstGeom>
              <a:noFill/>
              <a:ln w="28575">
                <a:noFill/>
                <a:round/>
                <a:headEnd/>
                <a:tailEnd/>
              </a:ln>
            </p:spPr>
            <p:txBody>
              <a:bodyPr/>
              <a:lstStyle/>
              <a:p>
                <a:endParaRPr lang="en-CA"/>
              </a:p>
            </p:txBody>
          </p:sp>
          <p:pic>
            <p:nvPicPr>
              <p:cNvPr id="323" name="Picture 36" descr="Face67"/>
              <p:cNvPicPr>
                <a:picLocks noChangeAspect="1" noChangeArrowheads="1"/>
              </p:cNvPicPr>
              <p:nvPr/>
            </p:nvPicPr>
            <p:blipFill>
              <a:blip r:embed="rId5"/>
              <a:srcRect/>
              <a:stretch>
                <a:fillRect/>
              </a:stretch>
            </p:blipFill>
            <p:spPr bwMode="auto">
              <a:xfrm>
                <a:off x="1920" y="2976"/>
                <a:ext cx="271" cy="271"/>
              </a:xfrm>
              <a:prstGeom prst="rect">
                <a:avLst/>
              </a:prstGeom>
              <a:noFill/>
              <a:ln w="28575">
                <a:noFill/>
                <a:miter lim="800000"/>
                <a:headEnd/>
                <a:tailEnd/>
              </a:ln>
            </p:spPr>
          </p:pic>
        </p:grpSp>
        <p:grpSp>
          <p:nvGrpSpPr>
            <p:cNvPr id="28" name="Group 37"/>
            <p:cNvGrpSpPr>
              <a:grpSpLocks noChangeAspect="1"/>
            </p:cNvGrpSpPr>
            <p:nvPr/>
          </p:nvGrpSpPr>
          <p:grpSpPr bwMode="auto">
            <a:xfrm>
              <a:off x="3840" y="3360"/>
              <a:ext cx="271" cy="271"/>
              <a:chOff x="1632" y="3024"/>
              <a:chExt cx="271" cy="271"/>
            </a:xfrm>
          </p:grpSpPr>
          <p:sp>
            <p:nvSpPr>
              <p:cNvPr id="320" name="Line 38"/>
              <p:cNvSpPr>
                <a:spLocks noChangeAspect="1" noChangeShapeType="1"/>
              </p:cNvSpPr>
              <p:nvPr/>
            </p:nvSpPr>
            <p:spPr bwMode="auto">
              <a:xfrm>
                <a:off x="1632" y="3024"/>
                <a:ext cx="132" cy="132"/>
              </a:xfrm>
              <a:prstGeom prst="line">
                <a:avLst/>
              </a:prstGeom>
              <a:noFill/>
              <a:ln w="28575">
                <a:noFill/>
                <a:round/>
                <a:headEnd/>
                <a:tailEnd/>
              </a:ln>
            </p:spPr>
            <p:txBody>
              <a:bodyPr/>
              <a:lstStyle/>
              <a:p>
                <a:endParaRPr lang="en-CA"/>
              </a:p>
            </p:txBody>
          </p:sp>
          <p:pic>
            <p:nvPicPr>
              <p:cNvPr id="321" name="Picture 39" descr="Face72"/>
              <p:cNvPicPr>
                <a:picLocks noChangeAspect="1" noChangeArrowheads="1"/>
              </p:cNvPicPr>
              <p:nvPr/>
            </p:nvPicPr>
            <p:blipFill>
              <a:blip r:embed="rId6"/>
              <a:srcRect/>
              <a:stretch>
                <a:fillRect/>
              </a:stretch>
            </p:blipFill>
            <p:spPr bwMode="auto">
              <a:xfrm>
                <a:off x="1632" y="3024"/>
                <a:ext cx="271" cy="271"/>
              </a:xfrm>
              <a:prstGeom prst="rect">
                <a:avLst/>
              </a:prstGeom>
              <a:noFill/>
              <a:ln w="28575">
                <a:noFill/>
                <a:miter lim="800000"/>
                <a:headEnd/>
                <a:tailEnd/>
              </a:ln>
            </p:spPr>
          </p:pic>
        </p:grpSp>
        <p:grpSp>
          <p:nvGrpSpPr>
            <p:cNvPr id="29" name="Group 40"/>
            <p:cNvGrpSpPr>
              <a:grpSpLocks noChangeAspect="1"/>
            </p:cNvGrpSpPr>
            <p:nvPr/>
          </p:nvGrpSpPr>
          <p:grpSpPr bwMode="auto">
            <a:xfrm>
              <a:off x="4350" y="3828"/>
              <a:ext cx="271" cy="271"/>
              <a:chOff x="1824" y="3312"/>
              <a:chExt cx="271" cy="271"/>
            </a:xfrm>
          </p:grpSpPr>
          <p:sp>
            <p:nvSpPr>
              <p:cNvPr id="318" name="Line 41"/>
              <p:cNvSpPr>
                <a:spLocks noChangeAspect="1" noChangeShapeType="1"/>
              </p:cNvSpPr>
              <p:nvPr/>
            </p:nvSpPr>
            <p:spPr bwMode="auto">
              <a:xfrm>
                <a:off x="1824" y="3312"/>
                <a:ext cx="132" cy="132"/>
              </a:xfrm>
              <a:prstGeom prst="line">
                <a:avLst/>
              </a:prstGeom>
              <a:noFill/>
              <a:ln w="28575">
                <a:noFill/>
                <a:round/>
                <a:headEnd/>
                <a:tailEnd/>
              </a:ln>
            </p:spPr>
            <p:txBody>
              <a:bodyPr/>
              <a:lstStyle/>
              <a:p>
                <a:endParaRPr lang="en-CA"/>
              </a:p>
            </p:txBody>
          </p:sp>
          <p:pic>
            <p:nvPicPr>
              <p:cNvPr id="319" name="Picture 42" descr="Face68"/>
              <p:cNvPicPr>
                <a:picLocks noChangeAspect="1" noChangeArrowheads="1"/>
              </p:cNvPicPr>
              <p:nvPr/>
            </p:nvPicPr>
            <p:blipFill>
              <a:blip r:embed="rId7"/>
              <a:srcRect/>
              <a:stretch>
                <a:fillRect/>
              </a:stretch>
            </p:blipFill>
            <p:spPr bwMode="auto">
              <a:xfrm>
                <a:off x="1824" y="3312"/>
                <a:ext cx="271" cy="271"/>
              </a:xfrm>
              <a:prstGeom prst="rect">
                <a:avLst/>
              </a:prstGeom>
              <a:noFill/>
              <a:ln w="28575">
                <a:noFill/>
                <a:miter lim="800000"/>
                <a:headEnd/>
                <a:tailEnd/>
              </a:ln>
            </p:spPr>
          </p:pic>
        </p:grpSp>
        <p:grpSp>
          <p:nvGrpSpPr>
            <p:cNvPr id="30" name="Group 43"/>
            <p:cNvGrpSpPr>
              <a:grpSpLocks noChangeAspect="1"/>
            </p:cNvGrpSpPr>
            <p:nvPr/>
          </p:nvGrpSpPr>
          <p:grpSpPr bwMode="auto">
            <a:xfrm>
              <a:off x="3966" y="3972"/>
              <a:ext cx="271" cy="271"/>
              <a:chOff x="1632" y="3600"/>
              <a:chExt cx="271" cy="271"/>
            </a:xfrm>
          </p:grpSpPr>
          <p:sp>
            <p:nvSpPr>
              <p:cNvPr id="316" name="Line 44"/>
              <p:cNvSpPr>
                <a:spLocks noChangeAspect="1" noChangeShapeType="1"/>
              </p:cNvSpPr>
              <p:nvPr/>
            </p:nvSpPr>
            <p:spPr bwMode="auto">
              <a:xfrm>
                <a:off x="1632" y="3600"/>
                <a:ext cx="132" cy="132"/>
              </a:xfrm>
              <a:prstGeom prst="line">
                <a:avLst/>
              </a:prstGeom>
              <a:noFill/>
              <a:ln w="28575">
                <a:noFill/>
                <a:round/>
                <a:headEnd/>
                <a:tailEnd/>
              </a:ln>
            </p:spPr>
            <p:txBody>
              <a:bodyPr/>
              <a:lstStyle/>
              <a:p>
                <a:endParaRPr lang="en-CA"/>
              </a:p>
            </p:txBody>
          </p:sp>
          <p:pic>
            <p:nvPicPr>
              <p:cNvPr id="317" name="Picture 45" descr="Face77"/>
              <p:cNvPicPr>
                <a:picLocks noChangeAspect="1" noChangeArrowheads="1"/>
              </p:cNvPicPr>
              <p:nvPr/>
            </p:nvPicPr>
            <p:blipFill>
              <a:blip r:embed="rId8"/>
              <a:srcRect/>
              <a:stretch>
                <a:fillRect/>
              </a:stretch>
            </p:blipFill>
            <p:spPr bwMode="auto">
              <a:xfrm>
                <a:off x="1632" y="3600"/>
                <a:ext cx="271" cy="271"/>
              </a:xfrm>
              <a:prstGeom prst="rect">
                <a:avLst/>
              </a:prstGeom>
              <a:noFill/>
              <a:ln w="28575">
                <a:noFill/>
                <a:miter lim="800000"/>
                <a:headEnd/>
                <a:tailEnd/>
              </a:ln>
            </p:spPr>
          </p:pic>
        </p:grpSp>
        <p:grpSp>
          <p:nvGrpSpPr>
            <p:cNvPr id="31" name="Group 46"/>
            <p:cNvGrpSpPr>
              <a:grpSpLocks noChangeAspect="1"/>
            </p:cNvGrpSpPr>
            <p:nvPr/>
          </p:nvGrpSpPr>
          <p:grpSpPr bwMode="auto">
            <a:xfrm>
              <a:off x="3359" y="4080"/>
              <a:ext cx="271" cy="271"/>
              <a:chOff x="1248" y="3744"/>
              <a:chExt cx="271" cy="271"/>
            </a:xfrm>
          </p:grpSpPr>
          <p:sp>
            <p:nvSpPr>
              <p:cNvPr id="314" name="Line 47"/>
              <p:cNvSpPr>
                <a:spLocks noChangeAspect="1" noChangeShapeType="1"/>
              </p:cNvSpPr>
              <p:nvPr/>
            </p:nvSpPr>
            <p:spPr bwMode="auto">
              <a:xfrm>
                <a:off x="1248" y="3744"/>
                <a:ext cx="132" cy="132"/>
              </a:xfrm>
              <a:prstGeom prst="line">
                <a:avLst/>
              </a:prstGeom>
              <a:noFill/>
              <a:ln w="28575">
                <a:noFill/>
                <a:round/>
                <a:headEnd/>
                <a:tailEnd/>
              </a:ln>
            </p:spPr>
            <p:txBody>
              <a:bodyPr/>
              <a:lstStyle/>
              <a:p>
                <a:endParaRPr lang="en-CA"/>
              </a:p>
            </p:txBody>
          </p:sp>
          <p:pic>
            <p:nvPicPr>
              <p:cNvPr id="315" name="Picture 48" descr="Face73"/>
              <p:cNvPicPr>
                <a:picLocks noChangeAspect="1" noChangeArrowheads="1"/>
              </p:cNvPicPr>
              <p:nvPr/>
            </p:nvPicPr>
            <p:blipFill>
              <a:blip r:embed="rId9"/>
              <a:srcRect/>
              <a:stretch>
                <a:fillRect/>
              </a:stretch>
            </p:blipFill>
            <p:spPr bwMode="auto">
              <a:xfrm>
                <a:off x="1248" y="3744"/>
                <a:ext cx="271" cy="271"/>
              </a:xfrm>
              <a:prstGeom prst="rect">
                <a:avLst/>
              </a:prstGeom>
              <a:noFill/>
              <a:ln w="28575">
                <a:noFill/>
                <a:miter lim="800000"/>
                <a:headEnd/>
                <a:tailEnd/>
              </a:ln>
            </p:spPr>
          </p:pic>
        </p:grpSp>
        <p:grpSp>
          <p:nvGrpSpPr>
            <p:cNvPr id="32" name="Group 49"/>
            <p:cNvGrpSpPr>
              <a:grpSpLocks noChangeAspect="1"/>
            </p:cNvGrpSpPr>
            <p:nvPr/>
          </p:nvGrpSpPr>
          <p:grpSpPr bwMode="auto">
            <a:xfrm>
              <a:off x="3551" y="3792"/>
              <a:ext cx="271" cy="271"/>
              <a:chOff x="1296" y="3408"/>
              <a:chExt cx="271" cy="271"/>
            </a:xfrm>
          </p:grpSpPr>
          <p:sp>
            <p:nvSpPr>
              <p:cNvPr id="312" name="Line 50"/>
              <p:cNvSpPr>
                <a:spLocks noChangeAspect="1" noChangeShapeType="1"/>
              </p:cNvSpPr>
              <p:nvPr/>
            </p:nvSpPr>
            <p:spPr bwMode="auto">
              <a:xfrm>
                <a:off x="1296" y="3408"/>
                <a:ext cx="132" cy="132"/>
              </a:xfrm>
              <a:prstGeom prst="line">
                <a:avLst/>
              </a:prstGeom>
              <a:noFill/>
              <a:ln w="28575">
                <a:noFill/>
                <a:round/>
                <a:headEnd/>
                <a:tailEnd/>
              </a:ln>
            </p:spPr>
            <p:txBody>
              <a:bodyPr/>
              <a:lstStyle/>
              <a:p>
                <a:endParaRPr lang="en-CA"/>
              </a:p>
            </p:txBody>
          </p:sp>
          <p:pic>
            <p:nvPicPr>
              <p:cNvPr id="313" name="Picture 51" descr="Face74"/>
              <p:cNvPicPr>
                <a:picLocks noChangeAspect="1" noChangeArrowheads="1"/>
              </p:cNvPicPr>
              <p:nvPr/>
            </p:nvPicPr>
            <p:blipFill>
              <a:blip r:embed="rId10"/>
              <a:srcRect/>
              <a:stretch>
                <a:fillRect/>
              </a:stretch>
            </p:blipFill>
            <p:spPr bwMode="auto">
              <a:xfrm>
                <a:off x="1296" y="3408"/>
                <a:ext cx="271" cy="271"/>
              </a:xfrm>
              <a:prstGeom prst="rect">
                <a:avLst/>
              </a:prstGeom>
              <a:noFill/>
              <a:ln w="28575">
                <a:noFill/>
                <a:miter lim="800000"/>
                <a:headEnd/>
                <a:tailEnd/>
              </a:ln>
            </p:spPr>
          </p:pic>
        </p:grpSp>
        <p:grpSp>
          <p:nvGrpSpPr>
            <p:cNvPr id="33" name="Group 52"/>
            <p:cNvGrpSpPr>
              <a:grpSpLocks noChangeAspect="1"/>
            </p:cNvGrpSpPr>
            <p:nvPr/>
          </p:nvGrpSpPr>
          <p:grpSpPr bwMode="auto">
            <a:xfrm>
              <a:off x="2958" y="4116"/>
              <a:ext cx="271" cy="271"/>
              <a:chOff x="912" y="3696"/>
              <a:chExt cx="271" cy="271"/>
            </a:xfrm>
          </p:grpSpPr>
          <p:sp>
            <p:nvSpPr>
              <p:cNvPr id="310" name="Line 53"/>
              <p:cNvSpPr>
                <a:spLocks noChangeAspect="1" noChangeShapeType="1"/>
              </p:cNvSpPr>
              <p:nvPr/>
            </p:nvSpPr>
            <p:spPr bwMode="auto">
              <a:xfrm>
                <a:off x="912" y="3696"/>
                <a:ext cx="132" cy="132"/>
              </a:xfrm>
              <a:prstGeom prst="line">
                <a:avLst/>
              </a:prstGeom>
              <a:noFill/>
              <a:ln w="28575">
                <a:noFill/>
                <a:round/>
                <a:headEnd/>
                <a:tailEnd/>
              </a:ln>
            </p:spPr>
            <p:txBody>
              <a:bodyPr/>
              <a:lstStyle/>
              <a:p>
                <a:endParaRPr lang="en-CA"/>
              </a:p>
            </p:txBody>
          </p:sp>
          <p:pic>
            <p:nvPicPr>
              <p:cNvPr id="311" name="Picture 54" descr="Face78"/>
              <p:cNvPicPr>
                <a:picLocks noChangeAspect="1" noChangeArrowheads="1"/>
              </p:cNvPicPr>
              <p:nvPr/>
            </p:nvPicPr>
            <p:blipFill>
              <a:blip r:embed="rId11"/>
              <a:srcRect/>
              <a:stretch>
                <a:fillRect/>
              </a:stretch>
            </p:blipFill>
            <p:spPr bwMode="auto">
              <a:xfrm>
                <a:off x="912" y="3696"/>
                <a:ext cx="271" cy="271"/>
              </a:xfrm>
              <a:prstGeom prst="rect">
                <a:avLst/>
              </a:prstGeom>
              <a:noFill/>
              <a:ln w="28575">
                <a:noFill/>
                <a:miter lim="800000"/>
                <a:headEnd/>
                <a:tailEnd/>
              </a:ln>
            </p:spPr>
          </p:pic>
        </p:grpSp>
        <p:grpSp>
          <p:nvGrpSpPr>
            <p:cNvPr id="34" name="Group 55"/>
            <p:cNvGrpSpPr>
              <a:grpSpLocks noChangeAspect="1"/>
            </p:cNvGrpSpPr>
            <p:nvPr/>
          </p:nvGrpSpPr>
          <p:grpSpPr bwMode="auto">
            <a:xfrm>
              <a:off x="2862" y="3780"/>
              <a:ext cx="271" cy="271"/>
              <a:chOff x="912" y="3264"/>
              <a:chExt cx="271" cy="271"/>
            </a:xfrm>
          </p:grpSpPr>
          <p:sp>
            <p:nvSpPr>
              <p:cNvPr id="308" name="Line 56"/>
              <p:cNvSpPr>
                <a:spLocks noChangeAspect="1" noChangeShapeType="1"/>
              </p:cNvSpPr>
              <p:nvPr/>
            </p:nvSpPr>
            <p:spPr bwMode="auto">
              <a:xfrm>
                <a:off x="912" y="3264"/>
                <a:ext cx="132" cy="132"/>
              </a:xfrm>
              <a:prstGeom prst="line">
                <a:avLst/>
              </a:prstGeom>
              <a:noFill/>
              <a:ln w="28575">
                <a:noFill/>
                <a:round/>
                <a:headEnd/>
                <a:tailEnd/>
              </a:ln>
            </p:spPr>
            <p:txBody>
              <a:bodyPr/>
              <a:lstStyle/>
              <a:p>
                <a:endParaRPr lang="en-CA"/>
              </a:p>
            </p:txBody>
          </p:sp>
          <p:pic>
            <p:nvPicPr>
              <p:cNvPr id="309" name="Picture 57" descr="Face80"/>
              <p:cNvPicPr>
                <a:picLocks noChangeAspect="1" noChangeArrowheads="1"/>
              </p:cNvPicPr>
              <p:nvPr/>
            </p:nvPicPr>
            <p:blipFill>
              <a:blip r:embed="rId12"/>
              <a:srcRect/>
              <a:stretch>
                <a:fillRect/>
              </a:stretch>
            </p:blipFill>
            <p:spPr bwMode="auto">
              <a:xfrm>
                <a:off x="912" y="3264"/>
                <a:ext cx="271" cy="271"/>
              </a:xfrm>
              <a:prstGeom prst="rect">
                <a:avLst/>
              </a:prstGeom>
              <a:noFill/>
              <a:ln w="28575">
                <a:noFill/>
                <a:miter lim="800000"/>
                <a:headEnd/>
                <a:tailEnd/>
              </a:ln>
            </p:spPr>
          </p:pic>
        </p:grpSp>
        <p:grpSp>
          <p:nvGrpSpPr>
            <p:cNvPr id="35" name="Group 58"/>
            <p:cNvGrpSpPr>
              <a:grpSpLocks noChangeAspect="1"/>
            </p:cNvGrpSpPr>
            <p:nvPr/>
          </p:nvGrpSpPr>
          <p:grpSpPr bwMode="auto">
            <a:xfrm>
              <a:off x="2286" y="3780"/>
              <a:ext cx="271" cy="271"/>
              <a:chOff x="576" y="3456"/>
              <a:chExt cx="271" cy="271"/>
            </a:xfrm>
          </p:grpSpPr>
          <p:sp>
            <p:nvSpPr>
              <p:cNvPr id="306" name="Line 59"/>
              <p:cNvSpPr>
                <a:spLocks noChangeAspect="1" noChangeShapeType="1"/>
              </p:cNvSpPr>
              <p:nvPr/>
            </p:nvSpPr>
            <p:spPr bwMode="auto">
              <a:xfrm>
                <a:off x="576" y="3456"/>
                <a:ext cx="132" cy="132"/>
              </a:xfrm>
              <a:prstGeom prst="line">
                <a:avLst/>
              </a:prstGeom>
              <a:noFill/>
              <a:ln w="28575">
                <a:noFill/>
                <a:round/>
                <a:headEnd/>
                <a:tailEnd/>
              </a:ln>
            </p:spPr>
            <p:txBody>
              <a:bodyPr/>
              <a:lstStyle/>
              <a:p>
                <a:endParaRPr lang="en-CA"/>
              </a:p>
            </p:txBody>
          </p:sp>
          <p:pic>
            <p:nvPicPr>
              <p:cNvPr id="307" name="Picture 60" descr="Face61"/>
              <p:cNvPicPr>
                <a:picLocks noChangeAspect="1" noChangeArrowheads="1"/>
              </p:cNvPicPr>
              <p:nvPr/>
            </p:nvPicPr>
            <p:blipFill>
              <a:blip r:embed="rId13"/>
              <a:srcRect/>
              <a:stretch>
                <a:fillRect/>
              </a:stretch>
            </p:blipFill>
            <p:spPr bwMode="auto">
              <a:xfrm>
                <a:off x="576" y="3456"/>
                <a:ext cx="271" cy="271"/>
              </a:xfrm>
              <a:prstGeom prst="rect">
                <a:avLst/>
              </a:prstGeom>
              <a:noFill/>
              <a:ln w="28575">
                <a:noFill/>
                <a:miter lim="800000"/>
                <a:headEnd/>
                <a:tailEnd/>
              </a:ln>
            </p:spPr>
          </p:pic>
        </p:grpSp>
        <p:grpSp>
          <p:nvGrpSpPr>
            <p:cNvPr id="36" name="Group 61"/>
            <p:cNvGrpSpPr>
              <a:grpSpLocks noChangeAspect="1"/>
            </p:cNvGrpSpPr>
            <p:nvPr/>
          </p:nvGrpSpPr>
          <p:grpSpPr bwMode="auto">
            <a:xfrm>
              <a:off x="2334" y="3396"/>
              <a:ext cx="271" cy="271"/>
              <a:chOff x="384" y="3168"/>
              <a:chExt cx="271" cy="271"/>
            </a:xfrm>
          </p:grpSpPr>
          <p:sp>
            <p:nvSpPr>
              <p:cNvPr id="304" name="Line 62"/>
              <p:cNvSpPr>
                <a:spLocks noChangeAspect="1" noChangeShapeType="1"/>
              </p:cNvSpPr>
              <p:nvPr/>
            </p:nvSpPr>
            <p:spPr bwMode="auto">
              <a:xfrm>
                <a:off x="384" y="3168"/>
                <a:ext cx="132" cy="132"/>
              </a:xfrm>
              <a:prstGeom prst="line">
                <a:avLst/>
              </a:prstGeom>
              <a:noFill/>
              <a:ln w="28575">
                <a:noFill/>
                <a:round/>
                <a:headEnd/>
                <a:tailEnd/>
              </a:ln>
            </p:spPr>
            <p:txBody>
              <a:bodyPr/>
              <a:lstStyle/>
              <a:p>
                <a:endParaRPr lang="en-CA"/>
              </a:p>
            </p:txBody>
          </p:sp>
          <p:pic>
            <p:nvPicPr>
              <p:cNvPr id="305" name="Picture 63" descr="Face71"/>
              <p:cNvPicPr>
                <a:picLocks noChangeAspect="1" noChangeArrowheads="1"/>
              </p:cNvPicPr>
              <p:nvPr/>
            </p:nvPicPr>
            <p:blipFill>
              <a:blip r:embed="rId14"/>
              <a:srcRect/>
              <a:stretch>
                <a:fillRect/>
              </a:stretch>
            </p:blipFill>
            <p:spPr bwMode="auto">
              <a:xfrm>
                <a:off x="384" y="3168"/>
                <a:ext cx="271" cy="271"/>
              </a:xfrm>
              <a:prstGeom prst="rect">
                <a:avLst/>
              </a:prstGeom>
              <a:noFill/>
              <a:ln w="28575">
                <a:noFill/>
                <a:miter lim="800000"/>
                <a:headEnd/>
                <a:tailEnd/>
              </a:ln>
            </p:spPr>
          </p:pic>
        </p:grpSp>
        <p:grpSp>
          <p:nvGrpSpPr>
            <p:cNvPr id="37" name="Group 64"/>
            <p:cNvGrpSpPr>
              <a:grpSpLocks noChangeAspect="1"/>
            </p:cNvGrpSpPr>
            <p:nvPr/>
          </p:nvGrpSpPr>
          <p:grpSpPr bwMode="auto">
            <a:xfrm>
              <a:off x="2735" y="3216"/>
              <a:ext cx="271" cy="271"/>
              <a:chOff x="672" y="2928"/>
              <a:chExt cx="271" cy="271"/>
            </a:xfrm>
          </p:grpSpPr>
          <p:sp>
            <p:nvSpPr>
              <p:cNvPr id="302" name="Line 65"/>
              <p:cNvSpPr>
                <a:spLocks noChangeAspect="1" noChangeShapeType="1"/>
              </p:cNvSpPr>
              <p:nvPr/>
            </p:nvSpPr>
            <p:spPr bwMode="auto">
              <a:xfrm>
                <a:off x="672" y="2928"/>
                <a:ext cx="132" cy="132"/>
              </a:xfrm>
              <a:prstGeom prst="line">
                <a:avLst/>
              </a:prstGeom>
              <a:noFill/>
              <a:ln w="28575">
                <a:noFill/>
                <a:round/>
                <a:headEnd/>
                <a:tailEnd/>
              </a:ln>
            </p:spPr>
            <p:txBody>
              <a:bodyPr/>
              <a:lstStyle/>
              <a:p>
                <a:endParaRPr lang="en-CA"/>
              </a:p>
            </p:txBody>
          </p:sp>
          <p:pic>
            <p:nvPicPr>
              <p:cNvPr id="303" name="Picture 66" descr="Face62"/>
              <p:cNvPicPr>
                <a:picLocks noChangeAspect="1" noChangeArrowheads="1"/>
              </p:cNvPicPr>
              <p:nvPr/>
            </p:nvPicPr>
            <p:blipFill>
              <a:blip r:embed="rId15"/>
              <a:srcRect/>
              <a:stretch>
                <a:fillRect/>
              </a:stretch>
            </p:blipFill>
            <p:spPr bwMode="auto">
              <a:xfrm>
                <a:off x="672" y="2928"/>
                <a:ext cx="271" cy="271"/>
              </a:xfrm>
              <a:prstGeom prst="rect">
                <a:avLst/>
              </a:prstGeom>
              <a:noFill/>
              <a:ln w="28575">
                <a:noFill/>
                <a:miter lim="800000"/>
                <a:headEnd/>
                <a:tailEnd/>
              </a:ln>
            </p:spPr>
          </p:pic>
        </p:grpSp>
        <p:grpSp>
          <p:nvGrpSpPr>
            <p:cNvPr id="38" name="Group 67"/>
            <p:cNvGrpSpPr>
              <a:grpSpLocks noChangeAspect="1"/>
            </p:cNvGrpSpPr>
            <p:nvPr/>
          </p:nvGrpSpPr>
          <p:grpSpPr bwMode="auto">
            <a:xfrm>
              <a:off x="1806" y="2628"/>
              <a:ext cx="271" cy="271"/>
              <a:chOff x="528" y="2592"/>
              <a:chExt cx="271" cy="271"/>
            </a:xfrm>
          </p:grpSpPr>
          <p:sp>
            <p:nvSpPr>
              <p:cNvPr id="300" name="Line 68"/>
              <p:cNvSpPr>
                <a:spLocks noChangeAspect="1" noChangeShapeType="1"/>
              </p:cNvSpPr>
              <p:nvPr/>
            </p:nvSpPr>
            <p:spPr bwMode="auto">
              <a:xfrm>
                <a:off x="528" y="2592"/>
                <a:ext cx="132" cy="132"/>
              </a:xfrm>
              <a:prstGeom prst="line">
                <a:avLst/>
              </a:prstGeom>
              <a:noFill/>
              <a:ln w="28575">
                <a:noFill/>
                <a:round/>
                <a:headEnd/>
                <a:tailEnd/>
              </a:ln>
            </p:spPr>
            <p:txBody>
              <a:bodyPr/>
              <a:lstStyle/>
              <a:p>
                <a:endParaRPr lang="en-CA"/>
              </a:p>
            </p:txBody>
          </p:sp>
          <p:pic>
            <p:nvPicPr>
              <p:cNvPr id="301" name="Picture 69" descr="Face63"/>
              <p:cNvPicPr>
                <a:picLocks noChangeAspect="1" noChangeArrowheads="1"/>
              </p:cNvPicPr>
              <p:nvPr/>
            </p:nvPicPr>
            <p:blipFill>
              <a:blip r:embed="rId16"/>
              <a:srcRect/>
              <a:stretch>
                <a:fillRect/>
              </a:stretch>
            </p:blipFill>
            <p:spPr bwMode="auto">
              <a:xfrm>
                <a:off x="528" y="2592"/>
                <a:ext cx="271" cy="271"/>
              </a:xfrm>
              <a:prstGeom prst="rect">
                <a:avLst/>
              </a:prstGeom>
              <a:noFill/>
              <a:ln w="28575">
                <a:noFill/>
                <a:miter lim="800000"/>
                <a:headEnd/>
                <a:tailEnd/>
              </a:ln>
            </p:spPr>
          </p:pic>
        </p:grpSp>
        <p:grpSp>
          <p:nvGrpSpPr>
            <p:cNvPr id="39" name="Group 70"/>
            <p:cNvGrpSpPr>
              <a:grpSpLocks noChangeAspect="1"/>
            </p:cNvGrpSpPr>
            <p:nvPr/>
          </p:nvGrpSpPr>
          <p:grpSpPr bwMode="auto">
            <a:xfrm>
              <a:off x="2958" y="2148"/>
              <a:ext cx="271" cy="271"/>
              <a:chOff x="864" y="2400"/>
              <a:chExt cx="271" cy="271"/>
            </a:xfrm>
          </p:grpSpPr>
          <p:sp>
            <p:nvSpPr>
              <p:cNvPr id="298" name="Line 71"/>
              <p:cNvSpPr>
                <a:spLocks noChangeAspect="1" noChangeShapeType="1"/>
              </p:cNvSpPr>
              <p:nvPr/>
            </p:nvSpPr>
            <p:spPr bwMode="auto">
              <a:xfrm>
                <a:off x="864" y="2400"/>
                <a:ext cx="132" cy="132"/>
              </a:xfrm>
              <a:prstGeom prst="line">
                <a:avLst/>
              </a:prstGeom>
              <a:noFill/>
              <a:ln w="28575">
                <a:noFill/>
                <a:round/>
                <a:headEnd/>
                <a:tailEnd/>
              </a:ln>
            </p:spPr>
            <p:txBody>
              <a:bodyPr/>
              <a:lstStyle/>
              <a:p>
                <a:endParaRPr lang="en-CA"/>
              </a:p>
            </p:txBody>
          </p:sp>
          <p:pic>
            <p:nvPicPr>
              <p:cNvPr id="299" name="Picture 72" descr="Face69"/>
              <p:cNvPicPr>
                <a:picLocks noChangeAspect="1" noChangeArrowheads="1"/>
              </p:cNvPicPr>
              <p:nvPr/>
            </p:nvPicPr>
            <p:blipFill>
              <a:blip r:embed="rId17"/>
              <a:srcRect/>
              <a:stretch>
                <a:fillRect/>
              </a:stretch>
            </p:blipFill>
            <p:spPr bwMode="auto">
              <a:xfrm>
                <a:off x="864" y="2400"/>
                <a:ext cx="271" cy="271"/>
              </a:xfrm>
              <a:prstGeom prst="rect">
                <a:avLst/>
              </a:prstGeom>
              <a:noFill/>
              <a:ln w="28575">
                <a:noFill/>
                <a:miter lim="800000"/>
                <a:headEnd/>
                <a:tailEnd/>
              </a:ln>
            </p:spPr>
          </p:pic>
        </p:grpSp>
        <p:cxnSp>
          <p:nvCxnSpPr>
            <p:cNvPr id="42" name="AutoShape 73"/>
            <p:cNvCxnSpPr>
              <a:cxnSpLocks noChangeAspect="1" noChangeShapeType="1"/>
              <a:stCxn id="296" idx="1"/>
              <a:endCxn id="177" idx="1"/>
            </p:cNvCxnSpPr>
            <p:nvPr/>
          </p:nvCxnSpPr>
          <p:spPr bwMode="auto">
            <a:xfrm>
              <a:off x="2418" y="2568"/>
              <a:ext cx="942" cy="792"/>
            </a:xfrm>
            <a:prstGeom prst="straightConnector1">
              <a:avLst/>
            </a:prstGeom>
            <a:noFill/>
            <a:ln w="19050">
              <a:solidFill>
                <a:schemeClr val="tx1"/>
              </a:solidFill>
              <a:round/>
              <a:headEnd/>
              <a:tailEnd/>
            </a:ln>
          </p:spPr>
        </p:cxnSp>
        <p:grpSp>
          <p:nvGrpSpPr>
            <p:cNvPr id="40" name="Group 74"/>
            <p:cNvGrpSpPr>
              <a:grpSpLocks noChangeAspect="1"/>
            </p:cNvGrpSpPr>
            <p:nvPr/>
          </p:nvGrpSpPr>
          <p:grpSpPr bwMode="auto">
            <a:xfrm>
              <a:off x="2286" y="2436"/>
              <a:ext cx="271" cy="271"/>
              <a:chOff x="1008" y="2688"/>
              <a:chExt cx="271" cy="271"/>
            </a:xfrm>
          </p:grpSpPr>
          <p:sp>
            <p:nvSpPr>
              <p:cNvPr id="296" name="Line 75"/>
              <p:cNvSpPr>
                <a:spLocks noChangeAspect="1" noChangeShapeType="1"/>
              </p:cNvSpPr>
              <p:nvPr/>
            </p:nvSpPr>
            <p:spPr bwMode="auto">
              <a:xfrm>
                <a:off x="1008" y="2688"/>
                <a:ext cx="132" cy="132"/>
              </a:xfrm>
              <a:prstGeom prst="line">
                <a:avLst/>
              </a:prstGeom>
              <a:noFill/>
              <a:ln w="28575">
                <a:noFill/>
                <a:round/>
                <a:headEnd/>
                <a:tailEnd/>
              </a:ln>
            </p:spPr>
            <p:txBody>
              <a:bodyPr/>
              <a:lstStyle/>
              <a:p>
                <a:endParaRPr lang="en-CA"/>
              </a:p>
            </p:txBody>
          </p:sp>
          <p:pic>
            <p:nvPicPr>
              <p:cNvPr id="297" name="Picture 76" descr="Face79"/>
              <p:cNvPicPr>
                <a:picLocks noChangeAspect="1" noChangeArrowheads="1"/>
              </p:cNvPicPr>
              <p:nvPr/>
            </p:nvPicPr>
            <p:blipFill>
              <a:blip r:embed="rId18"/>
              <a:srcRect/>
              <a:stretch>
                <a:fillRect/>
              </a:stretch>
            </p:blipFill>
            <p:spPr bwMode="auto">
              <a:xfrm>
                <a:off x="1008" y="2688"/>
                <a:ext cx="271" cy="271"/>
              </a:xfrm>
              <a:prstGeom prst="rect">
                <a:avLst/>
              </a:prstGeom>
              <a:noFill/>
              <a:ln w="28575">
                <a:noFill/>
                <a:miter lim="800000"/>
                <a:headEnd/>
                <a:tailEnd/>
              </a:ln>
            </p:spPr>
          </p:pic>
        </p:grpSp>
        <p:grpSp>
          <p:nvGrpSpPr>
            <p:cNvPr id="41" name="Group 77"/>
            <p:cNvGrpSpPr>
              <a:grpSpLocks noChangeAspect="1"/>
            </p:cNvGrpSpPr>
            <p:nvPr/>
          </p:nvGrpSpPr>
          <p:grpSpPr bwMode="auto">
            <a:xfrm>
              <a:off x="4206" y="2148"/>
              <a:ext cx="271" cy="271"/>
              <a:chOff x="1392" y="2592"/>
              <a:chExt cx="271" cy="271"/>
            </a:xfrm>
          </p:grpSpPr>
          <p:sp>
            <p:nvSpPr>
              <p:cNvPr id="294" name="Line 78"/>
              <p:cNvSpPr>
                <a:spLocks noChangeAspect="1" noChangeShapeType="1"/>
              </p:cNvSpPr>
              <p:nvPr/>
            </p:nvSpPr>
            <p:spPr bwMode="auto">
              <a:xfrm>
                <a:off x="1392" y="2592"/>
                <a:ext cx="132" cy="132"/>
              </a:xfrm>
              <a:prstGeom prst="line">
                <a:avLst/>
              </a:prstGeom>
              <a:noFill/>
              <a:ln w="28575">
                <a:noFill/>
                <a:round/>
                <a:headEnd/>
                <a:tailEnd/>
              </a:ln>
            </p:spPr>
            <p:txBody>
              <a:bodyPr/>
              <a:lstStyle/>
              <a:p>
                <a:endParaRPr lang="en-CA"/>
              </a:p>
            </p:txBody>
          </p:sp>
          <p:pic>
            <p:nvPicPr>
              <p:cNvPr id="295" name="Picture 79" descr="Face75"/>
              <p:cNvPicPr>
                <a:picLocks noChangeAspect="1" noChangeArrowheads="1"/>
              </p:cNvPicPr>
              <p:nvPr/>
            </p:nvPicPr>
            <p:blipFill>
              <a:blip r:embed="rId19"/>
              <a:srcRect/>
              <a:stretch>
                <a:fillRect/>
              </a:stretch>
            </p:blipFill>
            <p:spPr bwMode="auto">
              <a:xfrm>
                <a:off x="1392" y="2592"/>
                <a:ext cx="271" cy="271"/>
              </a:xfrm>
              <a:prstGeom prst="rect">
                <a:avLst/>
              </a:prstGeom>
              <a:noFill/>
              <a:ln w="28575">
                <a:noFill/>
                <a:miter lim="800000"/>
                <a:headEnd/>
                <a:tailEnd/>
              </a:ln>
            </p:spPr>
          </p:pic>
        </p:grpSp>
        <p:grpSp>
          <p:nvGrpSpPr>
            <p:cNvPr id="43" name="Group 80"/>
            <p:cNvGrpSpPr>
              <a:grpSpLocks noChangeAspect="1"/>
            </p:cNvGrpSpPr>
            <p:nvPr/>
          </p:nvGrpSpPr>
          <p:grpSpPr bwMode="auto">
            <a:xfrm>
              <a:off x="4062" y="2964"/>
              <a:ext cx="271" cy="271"/>
              <a:chOff x="1728" y="2640"/>
              <a:chExt cx="271" cy="271"/>
            </a:xfrm>
          </p:grpSpPr>
          <p:sp>
            <p:nvSpPr>
              <p:cNvPr id="292" name="Line 81"/>
              <p:cNvSpPr>
                <a:spLocks noChangeAspect="1" noChangeShapeType="1"/>
              </p:cNvSpPr>
              <p:nvPr/>
            </p:nvSpPr>
            <p:spPr bwMode="auto">
              <a:xfrm>
                <a:off x="1728" y="2640"/>
                <a:ext cx="132" cy="132"/>
              </a:xfrm>
              <a:prstGeom prst="line">
                <a:avLst/>
              </a:prstGeom>
              <a:noFill/>
              <a:ln w="28575">
                <a:noFill/>
                <a:round/>
                <a:headEnd/>
                <a:tailEnd/>
              </a:ln>
            </p:spPr>
            <p:txBody>
              <a:bodyPr/>
              <a:lstStyle/>
              <a:p>
                <a:endParaRPr lang="en-CA"/>
              </a:p>
            </p:txBody>
          </p:sp>
          <p:pic>
            <p:nvPicPr>
              <p:cNvPr id="293" name="Picture 82" descr="Face76"/>
              <p:cNvPicPr>
                <a:picLocks noChangeAspect="1" noChangeArrowheads="1"/>
              </p:cNvPicPr>
              <p:nvPr/>
            </p:nvPicPr>
            <p:blipFill>
              <a:blip r:embed="rId20"/>
              <a:srcRect/>
              <a:stretch>
                <a:fillRect/>
              </a:stretch>
            </p:blipFill>
            <p:spPr bwMode="auto">
              <a:xfrm>
                <a:off x="1728" y="2640"/>
                <a:ext cx="271" cy="271"/>
              </a:xfrm>
              <a:prstGeom prst="rect">
                <a:avLst/>
              </a:prstGeom>
              <a:noFill/>
              <a:ln w="28575">
                <a:noFill/>
                <a:miter lim="800000"/>
                <a:headEnd/>
                <a:tailEnd/>
              </a:ln>
            </p:spPr>
          </p:pic>
        </p:grpSp>
        <p:cxnSp>
          <p:nvCxnSpPr>
            <p:cNvPr id="46" name="AutoShape 83"/>
            <p:cNvCxnSpPr>
              <a:cxnSpLocks noChangeAspect="1" noChangeShapeType="1"/>
              <a:stCxn id="266" idx="1"/>
              <a:endCxn id="181" idx="1"/>
            </p:cNvCxnSpPr>
            <p:nvPr/>
          </p:nvCxnSpPr>
          <p:spPr bwMode="auto">
            <a:xfrm>
              <a:off x="546" y="3432"/>
              <a:ext cx="624" cy="96"/>
            </a:xfrm>
            <a:prstGeom prst="straightConnector1">
              <a:avLst/>
            </a:prstGeom>
            <a:noFill/>
            <a:ln w="19050">
              <a:solidFill>
                <a:schemeClr val="tx1"/>
              </a:solidFill>
              <a:round/>
              <a:headEnd/>
              <a:tailEnd/>
            </a:ln>
          </p:spPr>
        </p:cxnSp>
        <p:cxnSp>
          <p:nvCxnSpPr>
            <p:cNvPr id="47" name="AutoShape 84"/>
            <p:cNvCxnSpPr>
              <a:cxnSpLocks noChangeAspect="1" noChangeShapeType="1"/>
              <a:stCxn id="288" idx="1"/>
              <a:endCxn id="181" idx="1"/>
            </p:cNvCxnSpPr>
            <p:nvPr/>
          </p:nvCxnSpPr>
          <p:spPr bwMode="auto">
            <a:xfrm>
              <a:off x="402" y="3000"/>
              <a:ext cx="768" cy="528"/>
            </a:xfrm>
            <a:prstGeom prst="straightConnector1">
              <a:avLst/>
            </a:prstGeom>
            <a:noFill/>
            <a:ln w="19050">
              <a:solidFill>
                <a:schemeClr val="tx1"/>
              </a:solidFill>
              <a:round/>
              <a:headEnd/>
              <a:tailEnd/>
            </a:ln>
          </p:spPr>
        </p:cxnSp>
        <p:cxnSp>
          <p:nvCxnSpPr>
            <p:cNvPr id="48" name="AutoShape 85"/>
            <p:cNvCxnSpPr>
              <a:cxnSpLocks noChangeAspect="1" noChangeShapeType="1"/>
              <a:stCxn id="270" idx="1"/>
              <a:endCxn id="181" idx="1"/>
            </p:cNvCxnSpPr>
            <p:nvPr/>
          </p:nvCxnSpPr>
          <p:spPr bwMode="auto">
            <a:xfrm>
              <a:off x="738" y="3144"/>
              <a:ext cx="432" cy="384"/>
            </a:xfrm>
            <a:prstGeom prst="straightConnector1">
              <a:avLst/>
            </a:prstGeom>
            <a:noFill/>
            <a:ln w="19050">
              <a:solidFill>
                <a:schemeClr val="tx1"/>
              </a:solidFill>
              <a:round/>
              <a:headEnd/>
              <a:tailEnd/>
            </a:ln>
          </p:spPr>
        </p:cxnSp>
        <p:cxnSp>
          <p:nvCxnSpPr>
            <p:cNvPr id="49" name="AutoShape 86"/>
            <p:cNvCxnSpPr>
              <a:cxnSpLocks noChangeAspect="1" noChangeShapeType="1"/>
              <a:stCxn id="284" idx="1"/>
              <a:endCxn id="181" idx="1"/>
            </p:cNvCxnSpPr>
            <p:nvPr/>
          </p:nvCxnSpPr>
          <p:spPr bwMode="auto">
            <a:xfrm>
              <a:off x="978" y="2808"/>
              <a:ext cx="192" cy="720"/>
            </a:xfrm>
            <a:prstGeom prst="straightConnector1">
              <a:avLst/>
            </a:prstGeom>
            <a:noFill/>
            <a:ln w="19050">
              <a:solidFill>
                <a:schemeClr val="tx1"/>
              </a:solidFill>
              <a:round/>
              <a:headEnd/>
              <a:tailEnd/>
            </a:ln>
          </p:spPr>
        </p:cxnSp>
        <p:cxnSp>
          <p:nvCxnSpPr>
            <p:cNvPr id="50" name="AutoShape 87"/>
            <p:cNvCxnSpPr>
              <a:cxnSpLocks noChangeAspect="1" noChangeShapeType="1"/>
              <a:stCxn id="166" idx="1"/>
              <a:endCxn id="181" idx="1"/>
            </p:cNvCxnSpPr>
            <p:nvPr/>
          </p:nvCxnSpPr>
          <p:spPr bwMode="auto">
            <a:xfrm flipH="1">
              <a:off x="1170" y="2052"/>
              <a:ext cx="66" cy="1476"/>
            </a:xfrm>
            <a:prstGeom prst="straightConnector1">
              <a:avLst/>
            </a:prstGeom>
            <a:noFill/>
            <a:ln w="19050">
              <a:solidFill>
                <a:schemeClr val="tx1"/>
              </a:solidFill>
              <a:round/>
              <a:headEnd/>
              <a:tailEnd/>
            </a:ln>
          </p:spPr>
        </p:cxnSp>
        <p:cxnSp>
          <p:nvCxnSpPr>
            <p:cNvPr id="51" name="AutoShape 88"/>
            <p:cNvCxnSpPr>
              <a:cxnSpLocks noChangeAspect="1" noChangeShapeType="1"/>
              <a:stCxn id="168" idx="1"/>
              <a:endCxn id="181" idx="1"/>
            </p:cNvCxnSpPr>
            <p:nvPr/>
          </p:nvCxnSpPr>
          <p:spPr bwMode="auto">
            <a:xfrm>
              <a:off x="642" y="2472"/>
              <a:ext cx="528" cy="1056"/>
            </a:xfrm>
            <a:prstGeom prst="straightConnector1">
              <a:avLst/>
            </a:prstGeom>
            <a:noFill/>
            <a:ln w="19050">
              <a:solidFill>
                <a:schemeClr val="tx1"/>
              </a:solidFill>
              <a:round/>
              <a:headEnd/>
              <a:tailEnd/>
            </a:ln>
          </p:spPr>
        </p:cxnSp>
        <p:cxnSp>
          <p:nvCxnSpPr>
            <p:cNvPr id="52" name="AutoShape 89"/>
            <p:cNvCxnSpPr>
              <a:cxnSpLocks noChangeAspect="1" noChangeShapeType="1"/>
              <a:stCxn id="258" idx="1"/>
              <a:endCxn id="181" idx="1"/>
            </p:cNvCxnSpPr>
            <p:nvPr/>
          </p:nvCxnSpPr>
          <p:spPr bwMode="auto">
            <a:xfrm flipH="1">
              <a:off x="1170" y="2712"/>
              <a:ext cx="192" cy="816"/>
            </a:xfrm>
            <a:prstGeom prst="straightConnector1">
              <a:avLst/>
            </a:prstGeom>
            <a:noFill/>
            <a:ln w="19050">
              <a:solidFill>
                <a:schemeClr val="tx1"/>
              </a:solidFill>
              <a:round/>
              <a:headEnd/>
              <a:tailEnd/>
            </a:ln>
          </p:spPr>
        </p:cxnSp>
        <p:cxnSp>
          <p:nvCxnSpPr>
            <p:cNvPr id="53" name="AutoShape 90"/>
            <p:cNvCxnSpPr>
              <a:cxnSpLocks noChangeAspect="1" noChangeShapeType="1"/>
              <a:stCxn id="272" idx="1"/>
              <a:endCxn id="181" idx="1"/>
            </p:cNvCxnSpPr>
            <p:nvPr/>
          </p:nvCxnSpPr>
          <p:spPr bwMode="auto">
            <a:xfrm flipH="1">
              <a:off x="1170" y="2184"/>
              <a:ext cx="720" cy="1344"/>
            </a:xfrm>
            <a:prstGeom prst="straightConnector1">
              <a:avLst/>
            </a:prstGeom>
            <a:noFill/>
            <a:ln w="19050">
              <a:solidFill>
                <a:schemeClr val="tx1"/>
              </a:solidFill>
              <a:round/>
              <a:headEnd/>
              <a:tailEnd/>
            </a:ln>
          </p:spPr>
        </p:cxnSp>
        <p:cxnSp>
          <p:nvCxnSpPr>
            <p:cNvPr id="54" name="AutoShape 91"/>
            <p:cNvCxnSpPr>
              <a:cxnSpLocks noChangeAspect="1" noChangeShapeType="1"/>
              <a:stCxn id="268" idx="1"/>
              <a:endCxn id="181" idx="1"/>
            </p:cNvCxnSpPr>
            <p:nvPr/>
          </p:nvCxnSpPr>
          <p:spPr bwMode="auto">
            <a:xfrm flipH="1">
              <a:off x="1170" y="3096"/>
              <a:ext cx="1056" cy="432"/>
            </a:xfrm>
            <a:prstGeom prst="straightConnector1">
              <a:avLst/>
            </a:prstGeom>
            <a:noFill/>
            <a:ln w="19050">
              <a:solidFill>
                <a:schemeClr val="tx1"/>
              </a:solidFill>
              <a:round/>
              <a:headEnd/>
              <a:tailEnd/>
            </a:ln>
          </p:spPr>
        </p:cxnSp>
        <p:cxnSp>
          <p:nvCxnSpPr>
            <p:cNvPr id="55" name="AutoShape 92"/>
            <p:cNvCxnSpPr>
              <a:cxnSpLocks noChangeAspect="1" noChangeShapeType="1"/>
              <a:stCxn id="290" idx="1"/>
              <a:endCxn id="181" idx="1"/>
            </p:cNvCxnSpPr>
            <p:nvPr/>
          </p:nvCxnSpPr>
          <p:spPr bwMode="auto">
            <a:xfrm flipH="1" flipV="1">
              <a:off x="1170" y="3528"/>
              <a:ext cx="912" cy="192"/>
            </a:xfrm>
            <a:prstGeom prst="straightConnector1">
              <a:avLst/>
            </a:prstGeom>
            <a:noFill/>
            <a:ln w="19050">
              <a:solidFill>
                <a:schemeClr val="tx1"/>
              </a:solidFill>
              <a:round/>
              <a:headEnd/>
              <a:tailEnd/>
            </a:ln>
          </p:spPr>
        </p:cxnSp>
        <p:cxnSp>
          <p:nvCxnSpPr>
            <p:cNvPr id="56" name="AutoShape 93"/>
            <p:cNvCxnSpPr>
              <a:cxnSpLocks noChangeAspect="1" noChangeShapeType="1"/>
              <a:stCxn id="262" idx="1"/>
              <a:endCxn id="181" idx="1"/>
            </p:cNvCxnSpPr>
            <p:nvPr/>
          </p:nvCxnSpPr>
          <p:spPr bwMode="auto">
            <a:xfrm flipH="1">
              <a:off x="1170" y="3432"/>
              <a:ext cx="960" cy="96"/>
            </a:xfrm>
            <a:prstGeom prst="straightConnector1">
              <a:avLst/>
            </a:prstGeom>
            <a:noFill/>
            <a:ln w="19050">
              <a:solidFill>
                <a:schemeClr val="tx1"/>
              </a:solidFill>
              <a:round/>
              <a:headEnd/>
              <a:tailEnd/>
            </a:ln>
          </p:spPr>
        </p:cxnSp>
        <p:cxnSp>
          <p:nvCxnSpPr>
            <p:cNvPr id="57" name="AutoShape 94"/>
            <p:cNvCxnSpPr>
              <a:cxnSpLocks noChangeAspect="1" noChangeShapeType="1"/>
              <a:stCxn id="286" idx="1"/>
              <a:endCxn id="181" idx="1"/>
            </p:cNvCxnSpPr>
            <p:nvPr/>
          </p:nvCxnSpPr>
          <p:spPr bwMode="auto">
            <a:xfrm flipH="1" flipV="1">
              <a:off x="1170" y="3528"/>
              <a:ext cx="864" cy="624"/>
            </a:xfrm>
            <a:prstGeom prst="straightConnector1">
              <a:avLst/>
            </a:prstGeom>
            <a:noFill/>
            <a:ln w="19050">
              <a:solidFill>
                <a:schemeClr val="tx1"/>
              </a:solidFill>
              <a:round/>
              <a:headEnd/>
              <a:tailEnd/>
            </a:ln>
          </p:spPr>
        </p:cxnSp>
        <p:cxnSp>
          <p:nvCxnSpPr>
            <p:cNvPr id="58" name="AutoShape 95"/>
            <p:cNvCxnSpPr>
              <a:cxnSpLocks noChangeAspect="1" noChangeShapeType="1"/>
              <a:stCxn id="274" idx="1"/>
              <a:endCxn id="181" idx="1"/>
            </p:cNvCxnSpPr>
            <p:nvPr/>
          </p:nvCxnSpPr>
          <p:spPr bwMode="auto">
            <a:xfrm flipH="1" flipV="1">
              <a:off x="1170" y="3528"/>
              <a:ext cx="1488" cy="720"/>
            </a:xfrm>
            <a:prstGeom prst="straightConnector1">
              <a:avLst/>
            </a:prstGeom>
            <a:noFill/>
            <a:ln w="19050">
              <a:solidFill>
                <a:schemeClr val="tx1"/>
              </a:solidFill>
              <a:round/>
              <a:headEnd/>
              <a:tailEnd/>
            </a:ln>
          </p:spPr>
        </p:cxnSp>
        <p:cxnSp>
          <p:nvCxnSpPr>
            <p:cNvPr id="59" name="AutoShape 96"/>
            <p:cNvCxnSpPr>
              <a:cxnSpLocks noChangeAspect="1" noChangeShapeType="1"/>
              <a:stCxn id="260" idx="1"/>
              <a:endCxn id="181" idx="1"/>
            </p:cNvCxnSpPr>
            <p:nvPr/>
          </p:nvCxnSpPr>
          <p:spPr bwMode="auto">
            <a:xfrm flipH="1" flipV="1">
              <a:off x="1170" y="3528"/>
              <a:ext cx="384" cy="528"/>
            </a:xfrm>
            <a:prstGeom prst="straightConnector1">
              <a:avLst/>
            </a:prstGeom>
            <a:noFill/>
            <a:ln w="19050">
              <a:solidFill>
                <a:schemeClr val="tx1"/>
              </a:solidFill>
              <a:round/>
              <a:headEnd/>
              <a:tailEnd/>
            </a:ln>
          </p:spPr>
        </p:cxnSp>
        <p:cxnSp>
          <p:nvCxnSpPr>
            <p:cNvPr id="60" name="AutoShape 97"/>
            <p:cNvCxnSpPr>
              <a:cxnSpLocks noChangeAspect="1" noChangeShapeType="1"/>
              <a:stCxn id="282" idx="1"/>
              <a:endCxn id="181" idx="1"/>
            </p:cNvCxnSpPr>
            <p:nvPr/>
          </p:nvCxnSpPr>
          <p:spPr bwMode="auto">
            <a:xfrm flipH="1" flipV="1">
              <a:off x="1170" y="3528"/>
              <a:ext cx="96" cy="672"/>
            </a:xfrm>
            <a:prstGeom prst="straightConnector1">
              <a:avLst/>
            </a:prstGeom>
            <a:noFill/>
            <a:ln w="19050">
              <a:solidFill>
                <a:schemeClr val="tx1"/>
              </a:solidFill>
              <a:round/>
              <a:headEnd/>
              <a:tailEnd/>
            </a:ln>
          </p:spPr>
        </p:cxnSp>
        <p:cxnSp>
          <p:nvCxnSpPr>
            <p:cNvPr id="61" name="AutoShape 98"/>
            <p:cNvCxnSpPr>
              <a:cxnSpLocks noChangeAspect="1" noChangeShapeType="1"/>
              <a:stCxn id="278" idx="1"/>
              <a:endCxn id="181" idx="1"/>
            </p:cNvCxnSpPr>
            <p:nvPr/>
          </p:nvCxnSpPr>
          <p:spPr bwMode="auto">
            <a:xfrm flipH="1">
              <a:off x="1170" y="3096"/>
              <a:ext cx="528" cy="432"/>
            </a:xfrm>
            <a:prstGeom prst="straightConnector1">
              <a:avLst/>
            </a:prstGeom>
            <a:noFill/>
            <a:ln w="19050">
              <a:solidFill>
                <a:schemeClr val="tx1"/>
              </a:solidFill>
              <a:round/>
              <a:headEnd/>
              <a:tailEnd/>
            </a:ln>
          </p:spPr>
        </p:cxnSp>
        <p:cxnSp>
          <p:nvCxnSpPr>
            <p:cNvPr id="62" name="AutoShape 99"/>
            <p:cNvCxnSpPr>
              <a:cxnSpLocks noChangeAspect="1" noChangeShapeType="1"/>
              <a:stCxn id="264" idx="1"/>
              <a:endCxn id="181" idx="1"/>
            </p:cNvCxnSpPr>
            <p:nvPr/>
          </p:nvCxnSpPr>
          <p:spPr bwMode="auto">
            <a:xfrm flipV="1">
              <a:off x="882" y="3528"/>
              <a:ext cx="288" cy="576"/>
            </a:xfrm>
            <a:prstGeom prst="straightConnector1">
              <a:avLst/>
            </a:prstGeom>
            <a:noFill/>
            <a:ln w="19050">
              <a:solidFill>
                <a:schemeClr val="tx1"/>
              </a:solidFill>
              <a:round/>
              <a:headEnd/>
              <a:tailEnd/>
            </a:ln>
          </p:spPr>
        </p:cxnSp>
        <p:cxnSp>
          <p:nvCxnSpPr>
            <p:cNvPr id="63" name="AutoShape 100"/>
            <p:cNvCxnSpPr>
              <a:cxnSpLocks noChangeAspect="1" noChangeShapeType="1"/>
              <a:stCxn id="276" idx="1"/>
              <a:endCxn id="181" idx="1"/>
            </p:cNvCxnSpPr>
            <p:nvPr/>
          </p:nvCxnSpPr>
          <p:spPr bwMode="auto">
            <a:xfrm flipV="1">
              <a:off x="546" y="3528"/>
              <a:ext cx="624" cy="576"/>
            </a:xfrm>
            <a:prstGeom prst="straightConnector1">
              <a:avLst/>
            </a:prstGeom>
            <a:noFill/>
            <a:ln w="19050">
              <a:solidFill>
                <a:schemeClr val="tx1"/>
              </a:solidFill>
              <a:round/>
              <a:headEnd/>
              <a:tailEnd/>
            </a:ln>
          </p:spPr>
        </p:cxnSp>
        <p:cxnSp>
          <p:nvCxnSpPr>
            <p:cNvPr id="64" name="AutoShape 101"/>
            <p:cNvCxnSpPr>
              <a:cxnSpLocks noChangeAspect="1" noChangeShapeType="1"/>
              <a:stCxn id="280" idx="1"/>
              <a:endCxn id="181" idx="1"/>
            </p:cNvCxnSpPr>
            <p:nvPr/>
          </p:nvCxnSpPr>
          <p:spPr bwMode="auto">
            <a:xfrm flipV="1">
              <a:off x="402" y="3528"/>
              <a:ext cx="768" cy="240"/>
            </a:xfrm>
            <a:prstGeom prst="straightConnector1">
              <a:avLst/>
            </a:prstGeom>
            <a:noFill/>
            <a:ln w="19050">
              <a:solidFill>
                <a:schemeClr val="tx1"/>
              </a:solidFill>
              <a:round/>
              <a:headEnd/>
              <a:tailEnd/>
            </a:ln>
          </p:spPr>
        </p:cxnSp>
        <p:grpSp>
          <p:nvGrpSpPr>
            <p:cNvPr id="44" name="Group 102"/>
            <p:cNvGrpSpPr>
              <a:grpSpLocks noChangeAspect="1"/>
            </p:cNvGrpSpPr>
            <p:nvPr/>
          </p:nvGrpSpPr>
          <p:grpSpPr bwMode="auto">
            <a:xfrm>
              <a:off x="1950" y="3588"/>
              <a:ext cx="271" cy="271"/>
              <a:chOff x="4128" y="2736"/>
              <a:chExt cx="271" cy="271"/>
            </a:xfrm>
          </p:grpSpPr>
          <p:sp>
            <p:nvSpPr>
              <p:cNvPr id="290" name="Line 103"/>
              <p:cNvSpPr>
                <a:spLocks noChangeAspect="1" noChangeShapeType="1"/>
              </p:cNvSpPr>
              <p:nvPr/>
            </p:nvSpPr>
            <p:spPr bwMode="auto">
              <a:xfrm>
                <a:off x="4128" y="2736"/>
                <a:ext cx="132" cy="132"/>
              </a:xfrm>
              <a:prstGeom prst="line">
                <a:avLst/>
              </a:prstGeom>
              <a:noFill/>
              <a:ln w="3175">
                <a:noFill/>
                <a:round/>
                <a:headEnd/>
                <a:tailEnd/>
              </a:ln>
            </p:spPr>
            <p:txBody>
              <a:bodyPr/>
              <a:lstStyle/>
              <a:p>
                <a:endParaRPr lang="en-CA"/>
              </a:p>
            </p:txBody>
          </p:sp>
          <p:pic>
            <p:nvPicPr>
              <p:cNvPr id="291" name="Picture 104" descr="Face28"/>
              <p:cNvPicPr>
                <a:picLocks noChangeAspect="1" noChangeArrowheads="1"/>
              </p:cNvPicPr>
              <p:nvPr/>
            </p:nvPicPr>
            <p:blipFill>
              <a:blip r:embed="rId21"/>
              <a:srcRect/>
              <a:stretch>
                <a:fillRect/>
              </a:stretch>
            </p:blipFill>
            <p:spPr bwMode="auto">
              <a:xfrm>
                <a:off x="4128" y="2736"/>
                <a:ext cx="271" cy="271"/>
              </a:xfrm>
              <a:prstGeom prst="rect">
                <a:avLst/>
              </a:prstGeom>
              <a:noFill/>
              <a:ln w="28575">
                <a:noFill/>
                <a:miter lim="800000"/>
                <a:headEnd/>
                <a:tailEnd/>
              </a:ln>
            </p:spPr>
          </p:pic>
        </p:grpSp>
        <p:grpSp>
          <p:nvGrpSpPr>
            <p:cNvPr id="45" name="Group 105"/>
            <p:cNvGrpSpPr>
              <a:grpSpLocks noChangeAspect="1"/>
            </p:cNvGrpSpPr>
            <p:nvPr/>
          </p:nvGrpSpPr>
          <p:grpSpPr bwMode="auto">
            <a:xfrm>
              <a:off x="270" y="2868"/>
              <a:ext cx="271" cy="271"/>
              <a:chOff x="2880" y="2928"/>
              <a:chExt cx="271" cy="271"/>
            </a:xfrm>
          </p:grpSpPr>
          <p:sp>
            <p:nvSpPr>
              <p:cNvPr id="288" name="Line 106"/>
              <p:cNvSpPr>
                <a:spLocks noChangeAspect="1" noChangeShapeType="1"/>
              </p:cNvSpPr>
              <p:nvPr/>
            </p:nvSpPr>
            <p:spPr bwMode="auto">
              <a:xfrm>
                <a:off x="2880" y="2928"/>
                <a:ext cx="132" cy="132"/>
              </a:xfrm>
              <a:prstGeom prst="line">
                <a:avLst/>
              </a:prstGeom>
              <a:noFill/>
              <a:ln w="3175">
                <a:noFill/>
                <a:round/>
                <a:headEnd/>
                <a:tailEnd/>
              </a:ln>
            </p:spPr>
            <p:txBody>
              <a:bodyPr/>
              <a:lstStyle/>
              <a:p>
                <a:endParaRPr lang="en-CA"/>
              </a:p>
            </p:txBody>
          </p:sp>
          <p:pic>
            <p:nvPicPr>
              <p:cNvPr id="289" name="Picture 107" descr="Face29"/>
              <p:cNvPicPr>
                <a:picLocks noChangeAspect="1" noChangeArrowheads="1"/>
              </p:cNvPicPr>
              <p:nvPr/>
            </p:nvPicPr>
            <p:blipFill>
              <a:blip r:embed="rId22"/>
              <a:srcRect/>
              <a:stretch>
                <a:fillRect/>
              </a:stretch>
            </p:blipFill>
            <p:spPr bwMode="auto">
              <a:xfrm>
                <a:off x="2880" y="2928"/>
                <a:ext cx="271" cy="271"/>
              </a:xfrm>
              <a:prstGeom prst="rect">
                <a:avLst/>
              </a:prstGeom>
              <a:noFill/>
              <a:ln w="28575">
                <a:noFill/>
                <a:miter lim="800000"/>
                <a:headEnd/>
                <a:tailEnd/>
              </a:ln>
            </p:spPr>
          </p:pic>
        </p:grpSp>
        <p:grpSp>
          <p:nvGrpSpPr>
            <p:cNvPr id="65" name="Group 108"/>
            <p:cNvGrpSpPr>
              <a:grpSpLocks noChangeAspect="1"/>
            </p:cNvGrpSpPr>
            <p:nvPr/>
          </p:nvGrpSpPr>
          <p:grpSpPr bwMode="auto">
            <a:xfrm>
              <a:off x="1902" y="4020"/>
              <a:ext cx="271" cy="271"/>
              <a:chOff x="4560" y="3168"/>
              <a:chExt cx="271" cy="271"/>
            </a:xfrm>
          </p:grpSpPr>
          <p:sp>
            <p:nvSpPr>
              <p:cNvPr id="286" name="Line 109"/>
              <p:cNvSpPr>
                <a:spLocks noChangeAspect="1" noChangeShapeType="1"/>
              </p:cNvSpPr>
              <p:nvPr/>
            </p:nvSpPr>
            <p:spPr bwMode="auto">
              <a:xfrm>
                <a:off x="4560" y="3168"/>
                <a:ext cx="132" cy="132"/>
              </a:xfrm>
              <a:prstGeom prst="line">
                <a:avLst/>
              </a:prstGeom>
              <a:noFill/>
              <a:ln w="3175">
                <a:noFill/>
                <a:round/>
                <a:headEnd/>
                <a:tailEnd/>
              </a:ln>
            </p:spPr>
            <p:txBody>
              <a:bodyPr/>
              <a:lstStyle/>
              <a:p>
                <a:endParaRPr lang="en-CA"/>
              </a:p>
            </p:txBody>
          </p:sp>
          <p:pic>
            <p:nvPicPr>
              <p:cNvPr id="287" name="Picture 110" descr="Face30"/>
              <p:cNvPicPr>
                <a:picLocks noChangeAspect="1" noChangeArrowheads="1"/>
              </p:cNvPicPr>
              <p:nvPr/>
            </p:nvPicPr>
            <p:blipFill>
              <a:blip r:embed="rId23"/>
              <a:srcRect/>
              <a:stretch>
                <a:fillRect/>
              </a:stretch>
            </p:blipFill>
            <p:spPr bwMode="auto">
              <a:xfrm>
                <a:off x="4560" y="3168"/>
                <a:ext cx="271" cy="271"/>
              </a:xfrm>
              <a:prstGeom prst="rect">
                <a:avLst/>
              </a:prstGeom>
              <a:noFill/>
              <a:ln w="28575">
                <a:noFill/>
                <a:miter lim="800000"/>
                <a:headEnd/>
                <a:tailEnd/>
              </a:ln>
            </p:spPr>
          </p:pic>
        </p:grpSp>
        <p:grpSp>
          <p:nvGrpSpPr>
            <p:cNvPr id="66" name="Group 111"/>
            <p:cNvGrpSpPr>
              <a:grpSpLocks noChangeAspect="1"/>
            </p:cNvGrpSpPr>
            <p:nvPr/>
          </p:nvGrpSpPr>
          <p:grpSpPr bwMode="auto">
            <a:xfrm>
              <a:off x="846" y="2676"/>
              <a:ext cx="271" cy="271"/>
              <a:chOff x="3504" y="2736"/>
              <a:chExt cx="271" cy="271"/>
            </a:xfrm>
          </p:grpSpPr>
          <p:sp>
            <p:nvSpPr>
              <p:cNvPr id="284" name="Line 112"/>
              <p:cNvSpPr>
                <a:spLocks noChangeAspect="1" noChangeShapeType="1"/>
              </p:cNvSpPr>
              <p:nvPr/>
            </p:nvSpPr>
            <p:spPr bwMode="auto">
              <a:xfrm>
                <a:off x="3504" y="2736"/>
                <a:ext cx="132" cy="132"/>
              </a:xfrm>
              <a:prstGeom prst="line">
                <a:avLst/>
              </a:prstGeom>
              <a:noFill/>
              <a:ln w="3175">
                <a:noFill/>
                <a:round/>
                <a:headEnd/>
                <a:tailEnd/>
              </a:ln>
            </p:spPr>
            <p:txBody>
              <a:bodyPr/>
              <a:lstStyle/>
              <a:p>
                <a:endParaRPr lang="en-CA"/>
              </a:p>
            </p:txBody>
          </p:sp>
          <p:pic>
            <p:nvPicPr>
              <p:cNvPr id="285" name="Picture 113" descr="Face31"/>
              <p:cNvPicPr>
                <a:picLocks noChangeAspect="1" noChangeArrowheads="1"/>
              </p:cNvPicPr>
              <p:nvPr/>
            </p:nvPicPr>
            <p:blipFill>
              <a:blip r:embed="rId24"/>
              <a:srcRect/>
              <a:stretch>
                <a:fillRect/>
              </a:stretch>
            </p:blipFill>
            <p:spPr bwMode="auto">
              <a:xfrm>
                <a:off x="3504" y="2736"/>
                <a:ext cx="271" cy="271"/>
              </a:xfrm>
              <a:prstGeom prst="rect">
                <a:avLst/>
              </a:prstGeom>
              <a:noFill/>
              <a:ln w="28575">
                <a:noFill/>
                <a:miter lim="800000"/>
                <a:headEnd/>
                <a:tailEnd/>
              </a:ln>
            </p:spPr>
          </p:pic>
        </p:grpSp>
        <p:grpSp>
          <p:nvGrpSpPr>
            <p:cNvPr id="67" name="Group 114"/>
            <p:cNvGrpSpPr>
              <a:grpSpLocks noChangeAspect="1"/>
            </p:cNvGrpSpPr>
            <p:nvPr/>
          </p:nvGrpSpPr>
          <p:grpSpPr bwMode="auto">
            <a:xfrm>
              <a:off x="1134" y="4068"/>
              <a:ext cx="271" cy="271"/>
              <a:chOff x="3744" y="3840"/>
              <a:chExt cx="271" cy="271"/>
            </a:xfrm>
          </p:grpSpPr>
          <p:sp>
            <p:nvSpPr>
              <p:cNvPr id="282" name="Line 115"/>
              <p:cNvSpPr>
                <a:spLocks noChangeAspect="1" noChangeShapeType="1"/>
              </p:cNvSpPr>
              <p:nvPr/>
            </p:nvSpPr>
            <p:spPr bwMode="auto">
              <a:xfrm>
                <a:off x="3744" y="3840"/>
                <a:ext cx="132" cy="132"/>
              </a:xfrm>
              <a:prstGeom prst="line">
                <a:avLst/>
              </a:prstGeom>
              <a:noFill/>
              <a:ln w="3175">
                <a:noFill/>
                <a:round/>
                <a:headEnd/>
                <a:tailEnd/>
              </a:ln>
            </p:spPr>
            <p:txBody>
              <a:bodyPr/>
              <a:lstStyle/>
              <a:p>
                <a:endParaRPr lang="en-CA"/>
              </a:p>
            </p:txBody>
          </p:sp>
          <p:pic>
            <p:nvPicPr>
              <p:cNvPr id="283" name="Picture 116" descr="Face32"/>
              <p:cNvPicPr>
                <a:picLocks noChangeAspect="1" noChangeArrowheads="1"/>
              </p:cNvPicPr>
              <p:nvPr/>
            </p:nvPicPr>
            <p:blipFill>
              <a:blip r:embed="rId25"/>
              <a:srcRect/>
              <a:stretch>
                <a:fillRect/>
              </a:stretch>
            </p:blipFill>
            <p:spPr bwMode="auto">
              <a:xfrm>
                <a:off x="3744" y="3840"/>
                <a:ext cx="271" cy="271"/>
              </a:xfrm>
              <a:prstGeom prst="rect">
                <a:avLst/>
              </a:prstGeom>
              <a:noFill/>
              <a:ln w="28575">
                <a:noFill/>
                <a:miter lim="800000"/>
                <a:headEnd/>
                <a:tailEnd/>
              </a:ln>
            </p:spPr>
          </p:pic>
        </p:grpSp>
        <p:grpSp>
          <p:nvGrpSpPr>
            <p:cNvPr id="68" name="Group 117"/>
            <p:cNvGrpSpPr>
              <a:grpSpLocks noChangeAspect="1"/>
            </p:cNvGrpSpPr>
            <p:nvPr/>
          </p:nvGrpSpPr>
          <p:grpSpPr bwMode="auto">
            <a:xfrm>
              <a:off x="270" y="3636"/>
              <a:ext cx="271" cy="271"/>
              <a:chOff x="3072" y="3552"/>
              <a:chExt cx="271" cy="271"/>
            </a:xfrm>
          </p:grpSpPr>
          <p:sp>
            <p:nvSpPr>
              <p:cNvPr id="280" name="Line 118"/>
              <p:cNvSpPr>
                <a:spLocks noChangeAspect="1" noChangeShapeType="1"/>
              </p:cNvSpPr>
              <p:nvPr/>
            </p:nvSpPr>
            <p:spPr bwMode="auto">
              <a:xfrm>
                <a:off x="3072" y="3552"/>
                <a:ext cx="132" cy="132"/>
              </a:xfrm>
              <a:prstGeom prst="line">
                <a:avLst/>
              </a:prstGeom>
              <a:noFill/>
              <a:ln w="3175">
                <a:noFill/>
                <a:round/>
                <a:headEnd/>
                <a:tailEnd/>
              </a:ln>
            </p:spPr>
            <p:txBody>
              <a:bodyPr/>
              <a:lstStyle/>
              <a:p>
                <a:endParaRPr lang="en-CA"/>
              </a:p>
            </p:txBody>
          </p:sp>
          <p:pic>
            <p:nvPicPr>
              <p:cNvPr id="281" name="Picture 119" descr="Face33"/>
              <p:cNvPicPr>
                <a:picLocks noChangeAspect="1" noChangeArrowheads="1"/>
              </p:cNvPicPr>
              <p:nvPr/>
            </p:nvPicPr>
            <p:blipFill>
              <a:blip r:embed="rId26"/>
              <a:srcRect/>
              <a:stretch>
                <a:fillRect/>
              </a:stretch>
            </p:blipFill>
            <p:spPr bwMode="auto">
              <a:xfrm>
                <a:off x="3072" y="3552"/>
                <a:ext cx="271" cy="271"/>
              </a:xfrm>
              <a:prstGeom prst="rect">
                <a:avLst/>
              </a:prstGeom>
              <a:noFill/>
              <a:ln w="28575">
                <a:noFill/>
                <a:miter lim="800000"/>
                <a:headEnd/>
                <a:tailEnd/>
              </a:ln>
            </p:spPr>
          </p:pic>
        </p:grpSp>
        <p:grpSp>
          <p:nvGrpSpPr>
            <p:cNvPr id="69" name="Group 120"/>
            <p:cNvGrpSpPr>
              <a:grpSpLocks noChangeAspect="1"/>
            </p:cNvGrpSpPr>
            <p:nvPr/>
          </p:nvGrpSpPr>
          <p:grpSpPr bwMode="auto">
            <a:xfrm>
              <a:off x="1566" y="2964"/>
              <a:ext cx="271" cy="271"/>
              <a:chOff x="3792" y="3408"/>
              <a:chExt cx="271" cy="271"/>
            </a:xfrm>
          </p:grpSpPr>
          <p:sp>
            <p:nvSpPr>
              <p:cNvPr id="278" name="Line 121"/>
              <p:cNvSpPr>
                <a:spLocks noChangeAspect="1" noChangeShapeType="1"/>
              </p:cNvSpPr>
              <p:nvPr/>
            </p:nvSpPr>
            <p:spPr bwMode="auto">
              <a:xfrm>
                <a:off x="3792" y="3408"/>
                <a:ext cx="132" cy="132"/>
              </a:xfrm>
              <a:prstGeom prst="line">
                <a:avLst/>
              </a:prstGeom>
              <a:noFill/>
              <a:ln w="3175">
                <a:noFill/>
                <a:round/>
                <a:headEnd/>
                <a:tailEnd/>
              </a:ln>
            </p:spPr>
            <p:txBody>
              <a:bodyPr/>
              <a:lstStyle/>
              <a:p>
                <a:endParaRPr lang="en-CA"/>
              </a:p>
            </p:txBody>
          </p:sp>
          <p:pic>
            <p:nvPicPr>
              <p:cNvPr id="279" name="Picture 122" descr="Face35"/>
              <p:cNvPicPr>
                <a:picLocks noChangeAspect="1" noChangeArrowheads="1"/>
              </p:cNvPicPr>
              <p:nvPr/>
            </p:nvPicPr>
            <p:blipFill>
              <a:blip r:embed="rId27"/>
              <a:srcRect/>
              <a:stretch>
                <a:fillRect/>
              </a:stretch>
            </p:blipFill>
            <p:spPr bwMode="auto">
              <a:xfrm>
                <a:off x="3792" y="3408"/>
                <a:ext cx="271" cy="271"/>
              </a:xfrm>
              <a:prstGeom prst="rect">
                <a:avLst/>
              </a:prstGeom>
              <a:noFill/>
              <a:ln w="28575">
                <a:noFill/>
                <a:miter lim="800000"/>
                <a:headEnd/>
                <a:tailEnd/>
              </a:ln>
            </p:spPr>
          </p:pic>
        </p:grpSp>
        <p:grpSp>
          <p:nvGrpSpPr>
            <p:cNvPr id="70" name="Group 123"/>
            <p:cNvGrpSpPr>
              <a:grpSpLocks noChangeAspect="1"/>
            </p:cNvGrpSpPr>
            <p:nvPr/>
          </p:nvGrpSpPr>
          <p:grpSpPr bwMode="auto">
            <a:xfrm>
              <a:off x="414" y="3972"/>
              <a:ext cx="271" cy="271"/>
              <a:chOff x="3360" y="3792"/>
              <a:chExt cx="271" cy="271"/>
            </a:xfrm>
          </p:grpSpPr>
          <p:sp>
            <p:nvSpPr>
              <p:cNvPr id="276" name="Line 124"/>
              <p:cNvSpPr>
                <a:spLocks noChangeAspect="1" noChangeShapeType="1"/>
              </p:cNvSpPr>
              <p:nvPr/>
            </p:nvSpPr>
            <p:spPr bwMode="auto">
              <a:xfrm>
                <a:off x="3360" y="3792"/>
                <a:ext cx="132" cy="132"/>
              </a:xfrm>
              <a:prstGeom prst="line">
                <a:avLst/>
              </a:prstGeom>
              <a:noFill/>
              <a:ln w="3175">
                <a:noFill/>
                <a:round/>
                <a:headEnd/>
                <a:tailEnd/>
              </a:ln>
            </p:spPr>
            <p:txBody>
              <a:bodyPr/>
              <a:lstStyle/>
              <a:p>
                <a:endParaRPr lang="en-CA"/>
              </a:p>
            </p:txBody>
          </p:sp>
          <p:pic>
            <p:nvPicPr>
              <p:cNvPr id="277" name="Picture 125" descr="Face36"/>
              <p:cNvPicPr>
                <a:picLocks noChangeAspect="1" noChangeArrowheads="1"/>
              </p:cNvPicPr>
              <p:nvPr/>
            </p:nvPicPr>
            <p:blipFill>
              <a:blip r:embed="rId28"/>
              <a:srcRect/>
              <a:stretch>
                <a:fillRect/>
              </a:stretch>
            </p:blipFill>
            <p:spPr bwMode="auto">
              <a:xfrm>
                <a:off x="3360" y="3792"/>
                <a:ext cx="271" cy="271"/>
              </a:xfrm>
              <a:prstGeom prst="rect">
                <a:avLst/>
              </a:prstGeom>
              <a:noFill/>
              <a:ln w="28575">
                <a:noFill/>
                <a:miter lim="800000"/>
                <a:headEnd/>
                <a:tailEnd/>
              </a:ln>
            </p:spPr>
          </p:pic>
        </p:grpSp>
        <p:grpSp>
          <p:nvGrpSpPr>
            <p:cNvPr id="71" name="Group 126"/>
            <p:cNvGrpSpPr>
              <a:grpSpLocks noChangeAspect="1"/>
            </p:cNvGrpSpPr>
            <p:nvPr/>
          </p:nvGrpSpPr>
          <p:grpSpPr bwMode="auto">
            <a:xfrm>
              <a:off x="2526" y="4116"/>
              <a:ext cx="271" cy="271"/>
              <a:chOff x="4416" y="3456"/>
              <a:chExt cx="271" cy="271"/>
            </a:xfrm>
          </p:grpSpPr>
          <p:sp>
            <p:nvSpPr>
              <p:cNvPr id="274" name="Line 127"/>
              <p:cNvSpPr>
                <a:spLocks noChangeAspect="1" noChangeShapeType="1"/>
              </p:cNvSpPr>
              <p:nvPr/>
            </p:nvSpPr>
            <p:spPr bwMode="auto">
              <a:xfrm>
                <a:off x="4416" y="3456"/>
                <a:ext cx="132" cy="132"/>
              </a:xfrm>
              <a:prstGeom prst="line">
                <a:avLst/>
              </a:prstGeom>
              <a:noFill/>
              <a:ln w="3175">
                <a:noFill/>
                <a:round/>
                <a:headEnd/>
                <a:tailEnd/>
              </a:ln>
            </p:spPr>
            <p:txBody>
              <a:bodyPr/>
              <a:lstStyle/>
              <a:p>
                <a:endParaRPr lang="en-CA"/>
              </a:p>
            </p:txBody>
          </p:sp>
          <p:pic>
            <p:nvPicPr>
              <p:cNvPr id="275" name="Picture 128" descr="Face37"/>
              <p:cNvPicPr>
                <a:picLocks noChangeAspect="1" noChangeArrowheads="1"/>
              </p:cNvPicPr>
              <p:nvPr/>
            </p:nvPicPr>
            <p:blipFill>
              <a:blip r:embed="rId29"/>
              <a:srcRect/>
              <a:stretch>
                <a:fillRect/>
              </a:stretch>
            </p:blipFill>
            <p:spPr bwMode="auto">
              <a:xfrm>
                <a:off x="4416" y="3456"/>
                <a:ext cx="271" cy="271"/>
              </a:xfrm>
              <a:prstGeom prst="rect">
                <a:avLst/>
              </a:prstGeom>
              <a:noFill/>
              <a:ln w="28575">
                <a:noFill/>
                <a:miter lim="800000"/>
                <a:headEnd/>
                <a:tailEnd/>
              </a:ln>
            </p:spPr>
          </p:pic>
        </p:grpSp>
        <p:grpSp>
          <p:nvGrpSpPr>
            <p:cNvPr id="72" name="Group 129"/>
            <p:cNvGrpSpPr>
              <a:grpSpLocks noChangeAspect="1"/>
            </p:cNvGrpSpPr>
            <p:nvPr/>
          </p:nvGrpSpPr>
          <p:grpSpPr bwMode="auto">
            <a:xfrm>
              <a:off x="1758" y="2052"/>
              <a:ext cx="271" cy="271"/>
              <a:chOff x="4368" y="2304"/>
              <a:chExt cx="271" cy="271"/>
            </a:xfrm>
          </p:grpSpPr>
          <p:sp>
            <p:nvSpPr>
              <p:cNvPr id="272" name="Line 130"/>
              <p:cNvSpPr>
                <a:spLocks noChangeAspect="1" noChangeShapeType="1"/>
              </p:cNvSpPr>
              <p:nvPr/>
            </p:nvSpPr>
            <p:spPr bwMode="auto">
              <a:xfrm>
                <a:off x="4368" y="2304"/>
                <a:ext cx="132" cy="132"/>
              </a:xfrm>
              <a:prstGeom prst="line">
                <a:avLst/>
              </a:prstGeom>
              <a:noFill/>
              <a:ln w="3175">
                <a:noFill/>
                <a:round/>
                <a:headEnd/>
                <a:tailEnd/>
              </a:ln>
            </p:spPr>
            <p:txBody>
              <a:bodyPr/>
              <a:lstStyle/>
              <a:p>
                <a:endParaRPr lang="en-CA"/>
              </a:p>
            </p:txBody>
          </p:sp>
          <p:pic>
            <p:nvPicPr>
              <p:cNvPr id="273" name="Picture 131" descr="Face38"/>
              <p:cNvPicPr>
                <a:picLocks noChangeAspect="1" noChangeArrowheads="1"/>
              </p:cNvPicPr>
              <p:nvPr/>
            </p:nvPicPr>
            <p:blipFill>
              <a:blip r:embed="rId30"/>
              <a:srcRect/>
              <a:stretch>
                <a:fillRect/>
              </a:stretch>
            </p:blipFill>
            <p:spPr bwMode="auto">
              <a:xfrm>
                <a:off x="4368" y="2304"/>
                <a:ext cx="271" cy="271"/>
              </a:xfrm>
              <a:prstGeom prst="rect">
                <a:avLst/>
              </a:prstGeom>
              <a:noFill/>
              <a:ln w="28575">
                <a:noFill/>
                <a:miter lim="800000"/>
                <a:headEnd/>
                <a:tailEnd/>
              </a:ln>
            </p:spPr>
          </p:pic>
        </p:grpSp>
        <p:grpSp>
          <p:nvGrpSpPr>
            <p:cNvPr id="73" name="Group 132"/>
            <p:cNvGrpSpPr>
              <a:grpSpLocks noChangeAspect="1"/>
            </p:cNvGrpSpPr>
            <p:nvPr/>
          </p:nvGrpSpPr>
          <p:grpSpPr bwMode="auto">
            <a:xfrm>
              <a:off x="606" y="3012"/>
              <a:ext cx="271" cy="271"/>
              <a:chOff x="3168" y="2736"/>
              <a:chExt cx="271" cy="271"/>
            </a:xfrm>
          </p:grpSpPr>
          <p:sp>
            <p:nvSpPr>
              <p:cNvPr id="270" name="Line 133"/>
              <p:cNvSpPr>
                <a:spLocks noChangeAspect="1" noChangeShapeType="1"/>
              </p:cNvSpPr>
              <p:nvPr/>
            </p:nvSpPr>
            <p:spPr bwMode="auto">
              <a:xfrm>
                <a:off x="3168" y="2736"/>
                <a:ext cx="132" cy="132"/>
              </a:xfrm>
              <a:prstGeom prst="line">
                <a:avLst/>
              </a:prstGeom>
              <a:noFill/>
              <a:ln w="3175">
                <a:noFill/>
                <a:round/>
                <a:headEnd/>
                <a:tailEnd/>
              </a:ln>
            </p:spPr>
            <p:txBody>
              <a:bodyPr/>
              <a:lstStyle/>
              <a:p>
                <a:endParaRPr lang="en-CA"/>
              </a:p>
            </p:txBody>
          </p:sp>
          <p:pic>
            <p:nvPicPr>
              <p:cNvPr id="271" name="Picture 134" descr="Face39"/>
              <p:cNvPicPr>
                <a:picLocks noChangeAspect="1" noChangeArrowheads="1"/>
              </p:cNvPicPr>
              <p:nvPr/>
            </p:nvPicPr>
            <p:blipFill>
              <a:blip r:embed="rId31"/>
              <a:srcRect/>
              <a:stretch>
                <a:fillRect/>
              </a:stretch>
            </p:blipFill>
            <p:spPr bwMode="auto">
              <a:xfrm>
                <a:off x="3168" y="2736"/>
                <a:ext cx="271" cy="271"/>
              </a:xfrm>
              <a:prstGeom prst="rect">
                <a:avLst/>
              </a:prstGeom>
              <a:noFill/>
              <a:ln w="28575">
                <a:noFill/>
                <a:miter lim="800000"/>
                <a:headEnd/>
                <a:tailEnd/>
              </a:ln>
            </p:spPr>
          </p:pic>
        </p:grpSp>
        <p:grpSp>
          <p:nvGrpSpPr>
            <p:cNvPr id="74" name="Group 135"/>
            <p:cNvGrpSpPr>
              <a:grpSpLocks noChangeAspect="1"/>
            </p:cNvGrpSpPr>
            <p:nvPr/>
          </p:nvGrpSpPr>
          <p:grpSpPr bwMode="auto">
            <a:xfrm>
              <a:off x="2094" y="2964"/>
              <a:ext cx="271" cy="271"/>
              <a:chOff x="4464" y="2640"/>
              <a:chExt cx="271" cy="271"/>
            </a:xfrm>
          </p:grpSpPr>
          <p:sp>
            <p:nvSpPr>
              <p:cNvPr id="268" name="Line 136"/>
              <p:cNvSpPr>
                <a:spLocks noChangeAspect="1" noChangeShapeType="1"/>
              </p:cNvSpPr>
              <p:nvPr/>
            </p:nvSpPr>
            <p:spPr bwMode="auto">
              <a:xfrm>
                <a:off x="4464" y="2640"/>
                <a:ext cx="132" cy="132"/>
              </a:xfrm>
              <a:prstGeom prst="line">
                <a:avLst/>
              </a:prstGeom>
              <a:noFill/>
              <a:ln w="3175">
                <a:noFill/>
                <a:round/>
                <a:headEnd/>
                <a:tailEnd/>
              </a:ln>
            </p:spPr>
            <p:txBody>
              <a:bodyPr/>
              <a:lstStyle/>
              <a:p>
                <a:endParaRPr lang="en-CA"/>
              </a:p>
            </p:txBody>
          </p:sp>
          <p:pic>
            <p:nvPicPr>
              <p:cNvPr id="269" name="Picture 137" descr="Face40"/>
              <p:cNvPicPr>
                <a:picLocks noChangeAspect="1" noChangeArrowheads="1"/>
              </p:cNvPicPr>
              <p:nvPr/>
            </p:nvPicPr>
            <p:blipFill>
              <a:blip r:embed="rId32"/>
              <a:srcRect/>
              <a:stretch>
                <a:fillRect/>
              </a:stretch>
            </p:blipFill>
            <p:spPr bwMode="auto">
              <a:xfrm>
                <a:off x="4464" y="2640"/>
                <a:ext cx="271" cy="271"/>
              </a:xfrm>
              <a:prstGeom prst="rect">
                <a:avLst/>
              </a:prstGeom>
              <a:noFill/>
              <a:ln w="28575">
                <a:noFill/>
                <a:miter lim="800000"/>
                <a:headEnd/>
                <a:tailEnd/>
              </a:ln>
            </p:spPr>
          </p:pic>
        </p:grpSp>
        <p:grpSp>
          <p:nvGrpSpPr>
            <p:cNvPr id="75" name="Group 138"/>
            <p:cNvGrpSpPr>
              <a:grpSpLocks noChangeAspect="1"/>
            </p:cNvGrpSpPr>
            <p:nvPr/>
          </p:nvGrpSpPr>
          <p:grpSpPr bwMode="auto">
            <a:xfrm>
              <a:off x="414" y="3300"/>
              <a:ext cx="271" cy="271"/>
              <a:chOff x="3168" y="3120"/>
              <a:chExt cx="271" cy="271"/>
            </a:xfrm>
          </p:grpSpPr>
          <p:sp>
            <p:nvSpPr>
              <p:cNvPr id="266" name="Line 139"/>
              <p:cNvSpPr>
                <a:spLocks noChangeAspect="1" noChangeShapeType="1"/>
              </p:cNvSpPr>
              <p:nvPr/>
            </p:nvSpPr>
            <p:spPr bwMode="auto">
              <a:xfrm>
                <a:off x="3168" y="3120"/>
                <a:ext cx="132" cy="132"/>
              </a:xfrm>
              <a:prstGeom prst="line">
                <a:avLst/>
              </a:prstGeom>
              <a:noFill/>
              <a:ln w="3175">
                <a:noFill/>
                <a:round/>
                <a:headEnd/>
                <a:tailEnd/>
              </a:ln>
            </p:spPr>
            <p:txBody>
              <a:bodyPr/>
              <a:lstStyle/>
              <a:p>
                <a:endParaRPr lang="en-CA"/>
              </a:p>
            </p:txBody>
          </p:sp>
          <p:pic>
            <p:nvPicPr>
              <p:cNvPr id="267" name="Picture 140" descr="Face21"/>
              <p:cNvPicPr>
                <a:picLocks noChangeAspect="1" noChangeArrowheads="1"/>
              </p:cNvPicPr>
              <p:nvPr/>
            </p:nvPicPr>
            <p:blipFill>
              <a:blip r:embed="rId33"/>
              <a:srcRect/>
              <a:stretch>
                <a:fillRect/>
              </a:stretch>
            </p:blipFill>
            <p:spPr bwMode="auto">
              <a:xfrm>
                <a:off x="3168" y="3120"/>
                <a:ext cx="271" cy="271"/>
              </a:xfrm>
              <a:prstGeom prst="rect">
                <a:avLst/>
              </a:prstGeom>
              <a:noFill/>
              <a:ln w="28575">
                <a:noFill/>
                <a:miter lim="800000"/>
                <a:headEnd/>
                <a:tailEnd/>
              </a:ln>
            </p:spPr>
          </p:pic>
        </p:grpSp>
        <p:grpSp>
          <p:nvGrpSpPr>
            <p:cNvPr id="76" name="Group 141"/>
            <p:cNvGrpSpPr>
              <a:grpSpLocks noChangeAspect="1"/>
            </p:cNvGrpSpPr>
            <p:nvPr/>
          </p:nvGrpSpPr>
          <p:grpSpPr bwMode="auto">
            <a:xfrm>
              <a:off x="750" y="3972"/>
              <a:ext cx="271" cy="271"/>
              <a:chOff x="3504" y="3504"/>
              <a:chExt cx="271" cy="271"/>
            </a:xfrm>
          </p:grpSpPr>
          <p:sp>
            <p:nvSpPr>
              <p:cNvPr id="264" name="Line 142"/>
              <p:cNvSpPr>
                <a:spLocks noChangeAspect="1" noChangeShapeType="1"/>
              </p:cNvSpPr>
              <p:nvPr/>
            </p:nvSpPr>
            <p:spPr bwMode="auto">
              <a:xfrm>
                <a:off x="3504" y="3504"/>
                <a:ext cx="132" cy="132"/>
              </a:xfrm>
              <a:prstGeom prst="line">
                <a:avLst/>
              </a:prstGeom>
              <a:noFill/>
              <a:ln w="3175">
                <a:noFill/>
                <a:round/>
                <a:headEnd/>
                <a:tailEnd/>
              </a:ln>
            </p:spPr>
            <p:txBody>
              <a:bodyPr/>
              <a:lstStyle/>
              <a:p>
                <a:endParaRPr lang="en-CA"/>
              </a:p>
            </p:txBody>
          </p:sp>
          <p:pic>
            <p:nvPicPr>
              <p:cNvPr id="265" name="Picture 143" descr="Face22"/>
              <p:cNvPicPr>
                <a:picLocks noChangeAspect="1" noChangeArrowheads="1"/>
              </p:cNvPicPr>
              <p:nvPr/>
            </p:nvPicPr>
            <p:blipFill>
              <a:blip r:embed="rId34"/>
              <a:srcRect/>
              <a:stretch>
                <a:fillRect/>
              </a:stretch>
            </p:blipFill>
            <p:spPr bwMode="auto">
              <a:xfrm>
                <a:off x="3504" y="3504"/>
                <a:ext cx="271" cy="271"/>
              </a:xfrm>
              <a:prstGeom prst="rect">
                <a:avLst/>
              </a:prstGeom>
              <a:noFill/>
              <a:ln w="28575">
                <a:noFill/>
                <a:miter lim="800000"/>
                <a:headEnd/>
                <a:tailEnd/>
              </a:ln>
            </p:spPr>
          </p:pic>
        </p:grpSp>
        <p:grpSp>
          <p:nvGrpSpPr>
            <p:cNvPr id="77" name="Group 144"/>
            <p:cNvGrpSpPr>
              <a:grpSpLocks noChangeAspect="1"/>
            </p:cNvGrpSpPr>
            <p:nvPr/>
          </p:nvGrpSpPr>
          <p:grpSpPr bwMode="auto">
            <a:xfrm>
              <a:off x="1998" y="3300"/>
              <a:ext cx="271" cy="271"/>
              <a:chOff x="4224" y="3024"/>
              <a:chExt cx="271" cy="271"/>
            </a:xfrm>
          </p:grpSpPr>
          <p:sp>
            <p:nvSpPr>
              <p:cNvPr id="262" name="Line 145"/>
              <p:cNvSpPr>
                <a:spLocks noChangeAspect="1" noChangeShapeType="1"/>
              </p:cNvSpPr>
              <p:nvPr/>
            </p:nvSpPr>
            <p:spPr bwMode="auto">
              <a:xfrm>
                <a:off x="4224" y="3024"/>
                <a:ext cx="132" cy="132"/>
              </a:xfrm>
              <a:prstGeom prst="line">
                <a:avLst/>
              </a:prstGeom>
              <a:noFill/>
              <a:ln w="3175">
                <a:noFill/>
                <a:round/>
                <a:headEnd/>
                <a:tailEnd/>
              </a:ln>
            </p:spPr>
            <p:txBody>
              <a:bodyPr/>
              <a:lstStyle/>
              <a:p>
                <a:endParaRPr lang="en-CA"/>
              </a:p>
            </p:txBody>
          </p:sp>
          <p:pic>
            <p:nvPicPr>
              <p:cNvPr id="263" name="Picture 146" descr="Face23"/>
              <p:cNvPicPr>
                <a:picLocks noChangeAspect="1" noChangeArrowheads="1"/>
              </p:cNvPicPr>
              <p:nvPr/>
            </p:nvPicPr>
            <p:blipFill>
              <a:blip r:embed="rId35"/>
              <a:srcRect/>
              <a:stretch>
                <a:fillRect/>
              </a:stretch>
            </p:blipFill>
            <p:spPr bwMode="auto">
              <a:xfrm>
                <a:off x="4224" y="3024"/>
                <a:ext cx="271" cy="271"/>
              </a:xfrm>
              <a:prstGeom prst="rect">
                <a:avLst/>
              </a:prstGeom>
              <a:noFill/>
              <a:ln w="28575">
                <a:noFill/>
                <a:miter lim="800000"/>
                <a:headEnd/>
                <a:tailEnd/>
              </a:ln>
            </p:spPr>
          </p:pic>
        </p:grpSp>
        <p:grpSp>
          <p:nvGrpSpPr>
            <p:cNvPr id="78" name="Group 147"/>
            <p:cNvGrpSpPr>
              <a:grpSpLocks noChangeAspect="1"/>
            </p:cNvGrpSpPr>
            <p:nvPr/>
          </p:nvGrpSpPr>
          <p:grpSpPr bwMode="auto">
            <a:xfrm>
              <a:off x="1422" y="3924"/>
              <a:ext cx="271" cy="271"/>
              <a:chOff x="4080" y="3696"/>
              <a:chExt cx="271" cy="271"/>
            </a:xfrm>
          </p:grpSpPr>
          <p:sp>
            <p:nvSpPr>
              <p:cNvPr id="260" name="Line 148"/>
              <p:cNvSpPr>
                <a:spLocks noChangeAspect="1" noChangeShapeType="1"/>
              </p:cNvSpPr>
              <p:nvPr/>
            </p:nvSpPr>
            <p:spPr bwMode="auto">
              <a:xfrm>
                <a:off x="4080" y="3696"/>
                <a:ext cx="132" cy="132"/>
              </a:xfrm>
              <a:prstGeom prst="line">
                <a:avLst/>
              </a:prstGeom>
              <a:noFill/>
              <a:ln w="3175">
                <a:noFill/>
                <a:round/>
                <a:headEnd/>
                <a:tailEnd/>
              </a:ln>
            </p:spPr>
            <p:txBody>
              <a:bodyPr/>
              <a:lstStyle/>
              <a:p>
                <a:endParaRPr lang="en-CA"/>
              </a:p>
            </p:txBody>
          </p:sp>
          <p:pic>
            <p:nvPicPr>
              <p:cNvPr id="261" name="Picture 149" descr="Face25"/>
              <p:cNvPicPr>
                <a:picLocks noChangeAspect="1" noChangeArrowheads="1"/>
              </p:cNvPicPr>
              <p:nvPr/>
            </p:nvPicPr>
            <p:blipFill>
              <a:blip r:embed="rId36"/>
              <a:srcRect/>
              <a:stretch>
                <a:fillRect/>
              </a:stretch>
            </p:blipFill>
            <p:spPr bwMode="auto">
              <a:xfrm>
                <a:off x="4080" y="3696"/>
                <a:ext cx="271" cy="271"/>
              </a:xfrm>
              <a:prstGeom prst="rect">
                <a:avLst/>
              </a:prstGeom>
              <a:noFill/>
              <a:ln w="28575">
                <a:noFill/>
                <a:miter lim="800000"/>
                <a:headEnd/>
                <a:tailEnd/>
              </a:ln>
            </p:spPr>
          </p:pic>
        </p:grpSp>
        <p:grpSp>
          <p:nvGrpSpPr>
            <p:cNvPr id="79" name="Group 150"/>
            <p:cNvGrpSpPr>
              <a:grpSpLocks noChangeAspect="1"/>
            </p:cNvGrpSpPr>
            <p:nvPr/>
          </p:nvGrpSpPr>
          <p:grpSpPr bwMode="auto">
            <a:xfrm>
              <a:off x="1230" y="2580"/>
              <a:ext cx="271" cy="271"/>
              <a:chOff x="4032" y="2304"/>
              <a:chExt cx="271" cy="271"/>
            </a:xfrm>
          </p:grpSpPr>
          <p:sp>
            <p:nvSpPr>
              <p:cNvPr id="258" name="Line 151"/>
              <p:cNvSpPr>
                <a:spLocks noChangeAspect="1" noChangeShapeType="1"/>
              </p:cNvSpPr>
              <p:nvPr/>
            </p:nvSpPr>
            <p:spPr bwMode="auto">
              <a:xfrm>
                <a:off x="4032" y="2304"/>
                <a:ext cx="132" cy="132"/>
              </a:xfrm>
              <a:prstGeom prst="line">
                <a:avLst/>
              </a:prstGeom>
              <a:noFill/>
              <a:ln w="3175">
                <a:noFill/>
                <a:round/>
                <a:headEnd/>
                <a:tailEnd/>
              </a:ln>
            </p:spPr>
            <p:txBody>
              <a:bodyPr/>
              <a:lstStyle/>
              <a:p>
                <a:endParaRPr lang="en-CA"/>
              </a:p>
            </p:txBody>
          </p:sp>
          <p:pic>
            <p:nvPicPr>
              <p:cNvPr id="259" name="Picture 152" descr="Face27"/>
              <p:cNvPicPr>
                <a:picLocks noChangeAspect="1" noChangeArrowheads="1"/>
              </p:cNvPicPr>
              <p:nvPr/>
            </p:nvPicPr>
            <p:blipFill>
              <a:blip r:embed="rId37"/>
              <a:srcRect/>
              <a:stretch>
                <a:fillRect/>
              </a:stretch>
            </p:blipFill>
            <p:spPr bwMode="auto">
              <a:xfrm>
                <a:off x="4032" y="2304"/>
                <a:ext cx="271" cy="271"/>
              </a:xfrm>
              <a:prstGeom prst="rect">
                <a:avLst/>
              </a:prstGeom>
              <a:noFill/>
              <a:ln w="28575">
                <a:noFill/>
                <a:miter lim="800000"/>
                <a:headEnd/>
                <a:tailEnd/>
              </a:ln>
            </p:spPr>
          </p:pic>
        </p:grpSp>
        <p:cxnSp>
          <p:nvCxnSpPr>
            <p:cNvPr id="82" name="AutoShape 153"/>
            <p:cNvCxnSpPr>
              <a:cxnSpLocks noChangeAspect="1" noChangeShapeType="1"/>
              <a:stCxn id="219" idx="1"/>
              <a:endCxn id="244" idx="1"/>
            </p:cNvCxnSpPr>
            <p:nvPr/>
          </p:nvCxnSpPr>
          <p:spPr bwMode="auto">
            <a:xfrm flipH="1">
              <a:off x="594" y="1392"/>
              <a:ext cx="750" cy="168"/>
            </a:xfrm>
            <a:prstGeom prst="straightConnector1">
              <a:avLst/>
            </a:prstGeom>
            <a:noFill/>
            <a:ln w="19050">
              <a:solidFill>
                <a:schemeClr val="tx1"/>
              </a:solidFill>
              <a:round/>
              <a:headEnd/>
              <a:tailEnd/>
            </a:ln>
          </p:spPr>
        </p:cxnSp>
        <p:cxnSp>
          <p:nvCxnSpPr>
            <p:cNvPr id="83" name="AutoShape 154"/>
            <p:cNvCxnSpPr>
              <a:cxnSpLocks noChangeAspect="1" noChangeShapeType="1"/>
              <a:stCxn id="219" idx="1"/>
              <a:endCxn id="228" idx="1"/>
            </p:cNvCxnSpPr>
            <p:nvPr/>
          </p:nvCxnSpPr>
          <p:spPr bwMode="auto">
            <a:xfrm flipH="1" flipV="1">
              <a:off x="450" y="1224"/>
              <a:ext cx="894" cy="168"/>
            </a:xfrm>
            <a:prstGeom prst="straightConnector1">
              <a:avLst/>
            </a:prstGeom>
            <a:noFill/>
            <a:ln w="19050">
              <a:solidFill>
                <a:schemeClr val="tx1"/>
              </a:solidFill>
              <a:round/>
              <a:headEnd/>
              <a:tailEnd/>
            </a:ln>
          </p:spPr>
        </p:cxnSp>
        <p:cxnSp>
          <p:nvCxnSpPr>
            <p:cNvPr id="84" name="AutoShape 155"/>
            <p:cNvCxnSpPr>
              <a:cxnSpLocks noChangeAspect="1" noChangeShapeType="1"/>
              <a:stCxn id="219" idx="1"/>
              <a:endCxn id="230" idx="1"/>
            </p:cNvCxnSpPr>
            <p:nvPr/>
          </p:nvCxnSpPr>
          <p:spPr bwMode="auto">
            <a:xfrm flipH="1">
              <a:off x="402" y="1392"/>
              <a:ext cx="942" cy="600"/>
            </a:xfrm>
            <a:prstGeom prst="straightConnector1">
              <a:avLst/>
            </a:prstGeom>
            <a:noFill/>
            <a:ln w="19050">
              <a:solidFill>
                <a:schemeClr val="tx1"/>
              </a:solidFill>
              <a:round/>
              <a:headEnd/>
              <a:tailEnd/>
            </a:ln>
          </p:spPr>
        </p:cxnSp>
        <p:cxnSp>
          <p:nvCxnSpPr>
            <p:cNvPr id="85" name="AutoShape 156"/>
            <p:cNvCxnSpPr>
              <a:cxnSpLocks noChangeAspect="1" noChangeShapeType="1"/>
              <a:stCxn id="219" idx="1"/>
              <a:endCxn id="250" idx="1"/>
            </p:cNvCxnSpPr>
            <p:nvPr/>
          </p:nvCxnSpPr>
          <p:spPr bwMode="auto">
            <a:xfrm flipH="1">
              <a:off x="324" y="1392"/>
              <a:ext cx="1020" cy="1236"/>
            </a:xfrm>
            <a:prstGeom prst="straightConnector1">
              <a:avLst/>
            </a:prstGeom>
            <a:noFill/>
            <a:ln w="19050">
              <a:solidFill>
                <a:schemeClr val="tx1"/>
              </a:solidFill>
              <a:round/>
              <a:headEnd/>
              <a:tailEnd/>
            </a:ln>
          </p:spPr>
        </p:cxnSp>
        <p:cxnSp>
          <p:nvCxnSpPr>
            <p:cNvPr id="86" name="AutoShape 157"/>
            <p:cNvCxnSpPr>
              <a:cxnSpLocks noChangeAspect="1" noChangeShapeType="1"/>
              <a:stCxn id="219" idx="1"/>
              <a:endCxn id="232" idx="1"/>
            </p:cNvCxnSpPr>
            <p:nvPr/>
          </p:nvCxnSpPr>
          <p:spPr bwMode="auto">
            <a:xfrm flipH="1">
              <a:off x="804" y="1392"/>
              <a:ext cx="540" cy="468"/>
            </a:xfrm>
            <a:prstGeom prst="straightConnector1">
              <a:avLst/>
            </a:prstGeom>
            <a:noFill/>
            <a:ln w="19050">
              <a:solidFill>
                <a:schemeClr val="tx1"/>
              </a:solidFill>
              <a:round/>
              <a:headEnd/>
              <a:tailEnd/>
            </a:ln>
          </p:spPr>
        </p:cxnSp>
        <p:cxnSp>
          <p:nvCxnSpPr>
            <p:cNvPr id="87" name="AutoShape 158"/>
            <p:cNvCxnSpPr>
              <a:cxnSpLocks noChangeAspect="1" noChangeShapeType="1"/>
              <a:stCxn id="219" idx="1"/>
              <a:endCxn id="256" idx="1"/>
            </p:cNvCxnSpPr>
            <p:nvPr/>
          </p:nvCxnSpPr>
          <p:spPr bwMode="auto">
            <a:xfrm flipH="1">
              <a:off x="930" y="1392"/>
              <a:ext cx="414" cy="1080"/>
            </a:xfrm>
            <a:prstGeom prst="straightConnector1">
              <a:avLst/>
            </a:prstGeom>
            <a:noFill/>
            <a:ln w="19050">
              <a:solidFill>
                <a:schemeClr val="tx1"/>
              </a:solidFill>
              <a:round/>
              <a:headEnd/>
              <a:tailEnd/>
            </a:ln>
          </p:spPr>
        </p:cxnSp>
        <p:cxnSp>
          <p:nvCxnSpPr>
            <p:cNvPr id="88" name="AutoShape 159"/>
            <p:cNvCxnSpPr>
              <a:cxnSpLocks noChangeAspect="1" noChangeShapeType="1"/>
              <a:stCxn id="219" idx="1"/>
              <a:endCxn id="234" idx="1"/>
            </p:cNvCxnSpPr>
            <p:nvPr/>
          </p:nvCxnSpPr>
          <p:spPr bwMode="auto">
            <a:xfrm>
              <a:off x="1344" y="1392"/>
              <a:ext cx="210" cy="888"/>
            </a:xfrm>
            <a:prstGeom prst="straightConnector1">
              <a:avLst/>
            </a:prstGeom>
            <a:noFill/>
            <a:ln w="19050">
              <a:solidFill>
                <a:schemeClr val="tx1"/>
              </a:solidFill>
              <a:round/>
              <a:headEnd/>
              <a:tailEnd/>
            </a:ln>
          </p:spPr>
        </p:cxnSp>
        <p:cxnSp>
          <p:nvCxnSpPr>
            <p:cNvPr id="89" name="AutoShape 160"/>
            <p:cNvCxnSpPr>
              <a:cxnSpLocks noChangeAspect="1" noChangeShapeType="1"/>
              <a:stCxn id="219" idx="1"/>
              <a:endCxn id="252" idx="1"/>
            </p:cNvCxnSpPr>
            <p:nvPr/>
          </p:nvCxnSpPr>
          <p:spPr bwMode="auto">
            <a:xfrm>
              <a:off x="1344" y="1392"/>
              <a:ext cx="1746" cy="1368"/>
            </a:xfrm>
            <a:prstGeom prst="straightConnector1">
              <a:avLst/>
            </a:prstGeom>
            <a:noFill/>
            <a:ln w="19050">
              <a:solidFill>
                <a:schemeClr val="tx1"/>
              </a:solidFill>
              <a:round/>
              <a:headEnd/>
              <a:tailEnd/>
            </a:ln>
          </p:spPr>
        </p:cxnSp>
        <p:cxnSp>
          <p:nvCxnSpPr>
            <p:cNvPr id="90" name="AutoShape 161"/>
            <p:cNvCxnSpPr>
              <a:cxnSpLocks noChangeAspect="1" noChangeShapeType="1"/>
              <a:stCxn id="219" idx="1"/>
              <a:endCxn id="222" idx="1"/>
            </p:cNvCxnSpPr>
            <p:nvPr/>
          </p:nvCxnSpPr>
          <p:spPr bwMode="auto">
            <a:xfrm>
              <a:off x="1344" y="1392"/>
              <a:ext cx="660" cy="276"/>
            </a:xfrm>
            <a:prstGeom prst="straightConnector1">
              <a:avLst/>
            </a:prstGeom>
            <a:noFill/>
            <a:ln w="19050">
              <a:solidFill>
                <a:schemeClr val="tx1"/>
              </a:solidFill>
              <a:round/>
              <a:headEnd/>
              <a:tailEnd/>
            </a:ln>
          </p:spPr>
        </p:cxnSp>
        <p:cxnSp>
          <p:nvCxnSpPr>
            <p:cNvPr id="91" name="AutoShape 162"/>
            <p:cNvCxnSpPr>
              <a:cxnSpLocks noChangeAspect="1" noChangeShapeType="1"/>
              <a:stCxn id="219" idx="1"/>
              <a:endCxn id="164" idx="1"/>
            </p:cNvCxnSpPr>
            <p:nvPr/>
          </p:nvCxnSpPr>
          <p:spPr bwMode="auto">
            <a:xfrm>
              <a:off x="1344" y="1392"/>
              <a:ext cx="1218" cy="120"/>
            </a:xfrm>
            <a:prstGeom prst="straightConnector1">
              <a:avLst/>
            </a:prstGeom>
            <a:noFill/>
            <a:ln w="19050">
              <a:solidFill>
                <a:schemeClr val="tx1"/>
              </a:solidFill>
              <a:round/>
              <a:headEnd/>
              <a:tailEnd/>
            </a:ln>
          </p:spPr>
        </p:cxnSp>
        <p:cxnSp>
          <p:nvCxnSpPr>
            <p:cNvPr id="92" name="AutoShape 163"/>
            <p:cNvCxnSpPr>
              <a:cxnSpLocks noChangeAspect="1" noChangeShapeType="1"/>
              <a:stCxn id="219" idx="1"/>
              <a:endCxn id="224" idx="1"/>
            </p:cNvCxnSpPr>
            <p:nvPr/>
          </p:nvCxnSpPr>
          <p:spPr bwMode="auto">
            <a:xfrm flipV="1">
              <a:off x="1344" y="552"/>
              <a:ext cx="1122" cy="840"/>
            </a:xfrm>
            <a:prstGeom prst="straightConnector1">
              <a:avLst/>
            </a:prstGeom>
            <a:noFill/>
            <a:ln w="19050">
              <a:solidFill>
                <a:schemeClr val="tx1"/>
              </a:solidFill>
              <a:round/>
              <a:headEnd/>
              <a:tailEnd/>
            </a:ln>
          </p:spPr>
        </p:cxnSp>
        <p:cxnSp>
          <p:nvCxnSpPr>
            <p:cNvPr id="93" name="AutoShape 164"/>
            <p:cNvCxnSpPr>
              <a:cxnSpLocks noChangeAspect="1" noChangeShapeType="1"/>
              <a:stCxn id="219" idx="1"/>
              <a:endCxn id="240" idx="1"/>
            </p:cNvCxnSpPr>
            <p:nvPr/>
          </p:nvCxnSpPr>
          <p:spPr bwMode="auto">
            <a:xfrm flipV="1">
              <a:off x="1344" y="936"/>
              <a:ext cx="882" cy="456"/>
            </a:xfrm>
            <a:prstGeom prst="straightConnector1">
              <a:avLst/>
            </a:prstGeom>
            <a:noFill/>
            <a:ln w="19050">
              <a:solidFill>
                <a:schemeClr val="tx1"/>
              </a:solidFill>
              <a:round/>
              <a:headEnd/>
              <a:tailEnd/>
            </a:ln>
          </p:spPr>
        </p:cxnSp>
        <p:cxnSp>
          <p:nvCxnSpPr>
            <p:cNvPr id="94" name="AutoShape 165"/>
            <p:cNvCxnSpPr>
              <a:cxnSpLocks noChangeAspect="1" noChangeShapeType="1"/>
              <a:stCxn id="219" idx="1"/>
              <a:endCxn id="246" idx="1"/>
            </p:cNvCxnSpPr>
            <p:nvPr/>
          </p:nvCxnSpPr>
          <p:spPr bwMode="auto">
            <a:xfrm flipV="1">
              <a:off x="1344" y="792"/>
              <a:ext cx="306" cy="600"/>
            </a:xfrm>
            <a:prstGeom prst="straightConnector1">
              <a:avLst/>
            </a:prstGeom>
            <a:noFill/>
            <a:ln w="19050">
              <a:solidFill>
                <a:schemeClr val="tx1"/>
              </a:solidFill>
              <a:round/>
              <a:headEnd/>
              <a:tailEnd/>
            </a:ln>
          </p:spPr>
        </p:cxnSp>
        <p:cxnSp>
          <p:nvCxnSpPr>
            <p:cNvPr id="95" name="AutoShape 166"/>
            <p:cNvCxnSpPr>
              <a:cxnSpLocks noChangeAspect="1" noChangeShapeType="1"/>
              <a:stCxn id="219" idx="1"/>
              <a:endCxn id="248" idx="1"/>
            </p:cNvCxnSpPr>
            <p:nvPr/>
          </p:nvCxnSpPr>
          <p:spPr bwMode="auto">
            <a:xfrm flipH="1" flipV="1">
              <a:off x="1170" y="696"/>
              <a:ext cx="174" cy="696"/>
            </a:xfrm>
            <a:prstGeom prst="straightConnector1">
              <a:avLst/>
            </a:prstGeom>
            <a:noFill/>
            <a:ln w="19050">
              <a:solidFill>
                <a:schemeClr val="tx1"/>
              </a:solidFill>
              <a:round/>
              <a:headEnd/>
              <a:tailEnd/>
            </a:ln>
          </p:spPr>
        </p:cxnSp>
        <p:cxnSp>
          <p:nvCxnSpPr>
            <p:cNvPr id="96" name="AutoShape 167"/>
            <p:cNvCxnSpPr>
              <a:cxnSpLocks noChangeAspect="1" noChangeShapeType="1"/>
              <a:stCxn id="219" idx="1"/>
              <a:endCxn id="238" idx="1"/>
            </p:cNvCxnSpPr>
            <p:nvPr/>
          </p:nvCxnSpPr>
          <p:spPr bwMode="auto">
            <a:xfrm flipV="1">
              <a:off x="1344" y="504"/>
              <a:ext cx="210" cy="888"/>
            </a:xfrm>
            <a:prstGeom prst="straightConnector1">
              <a:avLst/>
            </a:prstGeom>
            <a:noFill/>
            <a:ln w="19050">
              <a:solidFill>
                <a:schemeClr val="tx1"/>
              </a:solidFill>
              <a:round/>
              <a:headEnd/>
              <a:tailEnd/>
            </a:ln>
          </p:spPr>
        </p:cxnSp>
        <p:cxnSp>
          <p:nvCxnSpPr>
            <p:cNvPr id="97" name="AutoShape 168"/>
            <p:cNvCxnSpPr>
              <a:cxnSpLocks noChangeAspect="1" noChangeShapeType="1"/>
              <a:stCxn id="219" idx="1"/>
              <a:endCxn id="254" idx="1"/>
            </p:cNvCxnSpPr>
            <p:nvPr/>
          </p:nvCxnSpPr>
          <p:spPr bwMode="auto">
            <a:xfrm flipV="1">
              <a:off x="1344" y="1224"/>
              <a:ext cx="450" cy="168"/>
            </a:xfrm>
            <a:prstGeom prst="straightConnector1">
              <a:avLst/>
            </a:prstGeom>
            <a:noFill/>
            <a:ln w="19050">
              <a:solidFill>
                <a:schemeClr val="tx1"/>
              </a:solidFill>
              <a:round/>
              <a:headEnd/>
              <a:tailEnd/>
            </a:ln>
          </p:spPr>
        </p:cxnSp>
        <p:cxnSp>
          <p:nvCxnSpPr>
            <p:cNvPr id="98" name="AutoShape 169"/>
            <p:cNvCxnSpPr>
              <a:cxnSpLocks noChangeAspect="1" noChangeShapeType="1"/>
              <a:stCxn id="219" idx="1"/>
              <a:endCxn id="236" idx="1"/>
            </p:cNvCxnSpPr>
            <p:nvPr/>
          </p:nvCxnSpPr>
          <p:spPr bwMode="auto">
            <a:xfrm flipH="1" flipV="1">
              <a:off x="834" y="552"/>
              <a:ext cx="510" cy="840"/>
            </a:xfrm>
            <a:prstGeom prst="straightConnector1">
              <a:avLst/>
            </a:prstGeom>
            <a:noFill/>
            <a:ln w="19050">
              <a:solidFill>
                <a:schemeClr val="tx1"/>
              </a:solidFill>
              <a:round/>
              <a:headEnd/>
              <a:tailEnd/>
            </a:ln>
          </p:spPr>
        </p:cxnSp>
        <p:cxnSp>
          <p:nvCxnSpPr>
            <p:cNvPr id="99" name="AutoShape 170"/>
            <p:cNvCxnSpPr>
              <a:cxnSpLocks noChangeAspect="1" noChangeShapeType="1"/>
              <a:stCxn id="219" idx="1"/>
              <a:endCxn id="242" idx="1"/>
            </p:cNvCxnSpPr>
            <p:nvPr/>
          </p:nvCxnSpPr>
          <p:spPr bwMode="auto">
            <a:xfrm flipH="1" flipV="1">
              <a:off x="900" y="996"/>
              <a:ext cx="444" cy="396"/>
            </a:xfrm>
            <a:prstGeom prst="straightConnector1">
              <a:avLst/>
            </a:prstGeom>
            <a:noFill/>
            <a:ln w="19050">
              <a:solidFill>
                <a:schemeClr val="tx1"/>
              </a:solidFill>
              <a:round/>
              <a:headEnd/>
              <a:tailEnd/>
            </a:ln>
          </p:spPr>
        </p:cxnSp>
        <p:cxnSp>
          <p:nvCxnSpPr>
            <p:cNvPr id="100" name="AutoShape 171"/>
            <p:cNvCxnSpPr>
              <a:cxnSpLocks noChangeAspect="1" noChangeShapeType="1"/>
              <a:stCxn id="219" idx="1"/>
              <a:endCxn id="226" idx="1"/>
            </p:cNvCxnSpPr>
            <p:nvPr/>
          </p:nvCxnSpPr>
          <p:spPr bwMode="auto">
            <a:xfrm flipH="1" flipV="1">
              <a:off x="510" y="996"/>
              <a:ext cx="834" cy="396"/>
            </a:xfrm>
            <a:prstGeom prst="straightConnector1">
              <a:avLst/>
            </a:prstGeom>
            <a:noFill/>
            <a:ln w="19050">
              <a:solidFill>
                <a:schemeClr val="tx1"/>
              </a:solidFill>
              <a:round/>
              <a:headEnd/>
              <a:tailEnd/>
            </a:ln>
          </p:spPr>
        </p:cxnSp>
        <p:grpSp>
          <p:nvGrpSpPr>
            <p:cNvPr id="80" name="Group 172"/>
            <p:cNvGrpSpPr>
              <a:grpSpLocks noChangeAspect="1"/>
            </p:cNvGrpSpPr>
            <p:nvPr/>
          </p:nvGrpSpPr>
          <p:grpSpPr bwMode="auto">
            <a:xfrm>
              <a:off x="798" y="2340"/>
              <a:ext cx="271" cy="271"/>
              <a:chOff x="3648" y="1776"/>
              <a:chExt cx="271" cy="271"/>
            </a:xfrm>
          </p:grpSpPr>
          <p:sp>
            <p:nvSpPr>
              <p:cNvPr id="256" name="Line 173"/>
              <p:cNvSpPr>
                <a:spLocks noChangeAspect="1" noChangeShapeType="1"/>
              </p:cNvSpPr>
              <p:nvPr/>
            </p:nvSpPr>
            <p:spPr bwMode="auto">
              <a:xfrm>
                <a:off x="3648" y="1776"/>
                <a:ext cx="132" cy="132"/>
              </a:xfrm>
              <a:prstGeom prst="line">
                <a:avLst/>
              </a:prstGeom>
              <a:noFill/>
              <a:ln w="3175">
                <a:solidFill>
                  <a:schemeClr val="bg1"/>
                </a:solidFill>
                <a:round/>
                <a:headEnd/>
                <a:tailEnd/>
              </a:ln>
            </p:spPr>
            <p:txBody>
              <a:bodyPr/>
              <a:lstStyle/>
              <a:p>
                <a:endParaRPr lang="en-CA"/>
              </a:p>
            </p:txBody>
          </p:sp>
          <p:pic>
            <p:nvPicPr>
              <p:cNvPr id="257" name="Picture 174" descr="Face55"/>
              <p:cNvPicPr>
                <a:picLocks noChangeAspect="1" noChangeArrowheads="1"/>
              </p:cNvPicPr>
              <p:nvPr/>
            </p:nvPicPr>
            <p:blipFill>
              <a:blip r:embed="rId38"/>
              <a:srcRect/>
              <a:stretch>
                <a:fillRect/>
              </a:stretch>
            </p:blipFill>
            <p:spPr bwMode="auto">
              <a:xfrm>
                <a:off x="3648" y="1776"/>
                <a:ext cx="271" cy="271"/>
              </a:xfrm>
              <a:prstGeom prst="rect">
                <a:avLst/>
              </a:prstGeom>
              <a:noFill/>
              <a:ln w="9525">
                <a:noFill/>
                <a:miter lim="800000"/>
                <a:headEnd/>
                <a:tailEnd/>
              </a:ln>
            </p:spPr>
          </p:pic>
        </p:grpSp>
        <p:grpSp>
          <p:nvGrpSpPr>
            <p:cNvPr id="81" name="Group 175"/>
            <p:cNvGrpSpPr>
              <a:grpSpLocks noChangeAspect="1"/>
            </p:cNvGrpSpPr>
            <p:nvPr/>
          </p:nvGrpSpPr>
          <p:grpSpPr bwMode="auto">
            <a:xfrm>
              <a:off x="1662" y="1092"/>
              <a:ext cx="271" cy="271"/>
              <a:chOff x="3648" y="624"/>
              <a:chExt cx="271" cy="271"/>
            </a:xfrm>
          </p:grpSpPr>
          <p:sp>
            <p:nvSpPr>
              <p:cNvPr id="254" name="Line 176"/>
              <p:cNvSpPr>
                <a:spLocks noChangeAspect="1" noChangeShapeType="1"/>
              </p:cNvSpPr>
              <p:nvPr/>
            </p:nvSpPr>
            <p:spPr bwMode="auto">
              <a:xfrm>
                <a:off x="3648" y="624"/>
                <a:ext cx="132" cy="132"/>
              </a:xfrm>
              <a:prstGeom prst="line">
                <a:avLst/>
              </a:prstGeom>
              <a:noFill/>
              <a:ln w="3175">
                <a:solidFill>
                  <a:schemeClr val="bg1"/>
                </a:solidFill>
                <a:round/>
                <a:headEnd/>
                <a:tailEnd/>
              </a:ln>
            </p:spPr>
            <p:txBody>
              <a:bodyPr/>
              <a:lstStyle/>
              <a:p>
                <a:endParaRPr lang="en-CA"/>
              </a:p>
            </p:txBody>
          </p:sp>
          <p:pic>
            <p:nvPicPr>
              <p:cNvPr id="255" name="Picture 177" descr="Face56"/>
              <p:cNvPicPr>
                <a:picLocks noChangeAspect="1" noChangeArrowheads="1"/>
              </p:cNvPicPr>
              <p:nvPr/>
            </p:nvPicPr>
            <p:blipFill>
              <a:blip r:embed="rId39"/>
              <a:srcRect/>
              <a:stretch>
                <a:fillRect/>
              </a:stretch>
            </p:blipFill>
            <p:spPr bwMode="auto">
              <a:xfrm>
                <a:off x="3648" y="624"/>
                <a:ext cx="271" cy="271"/>
              </a:xfrm>
              <a:prstGeom prst="rect">
                <a:avLst/>
              </a:prstGeom>
              <a:noFill/>
              <a:ln w="9525">
                <a:noFill/>
                <a:miter lim="800000"/>
                <a:headEnd/>
                <a:tailEnd/>
              </a:ln>
            </p:spPr>
          </p:pic>
        </p:grpSp>
        <p:grpSp>
          <p:nvGrpSpPr>
            <p:cNvPr id="101" name="Group 178"/>
            <p:cNvGrpSpPr>
              <a:grpSpLocks noChangeAspect="1"/>
            </p:cNvGrpSpPr>
            <p:nvPr/>
          </p:nvGrpSpPr>
          <p:grpSpPr bwMode="auto">
            <a:xfrm>
              <a:off x="2958" y="2628"/>
              <a:ext cx="271" cy="271"/>
              <a:chOff x="4368" y="1584"/>
              <a:chExt cx="271" cy="271"/>
            </a:xfrm>
          </p:grpSpPr>
          <p:sp>
            <p:nvSpPr>
              <p:cNvPr id="252" name="Line 179"/>
              <p:cNvSpPr>
                <a:spLocks noChangeAspect="1" noChangeShapeType="1"/>
              </p:cNvSpPr>
              <p:nvPr/>
            </p:nvSpPr>
            <p:spPr bwMode="auto">
              <a:xfrm>
                <a:off x="4368" y="1584"/>
                <a:ext cx="132" cy="132"/>
              </a:xfrm>
              <a:prstGeom prst="line">
                <a:avLst/>
              </a:prstGeom>
              <a:noFill/>
              <a:ln w="3175">
                <a:solidFill>
                  <a:schemeClr val="bg1"/>
                </a:solidFill>
                <a:round/>
                <a:headEnd/>
                <a:tailEnd/>
              </a:ln>
            </p:spPr>
            <p:txBody>
              <a:bodyPr/>
              <a:lstStyle/>
              <a:p>
                <a:endParaRPr lang="en-CA"/>
              </a:p>
            </p:txBody>
          </p:sp>
          <p:pic>
            <p:nvPicPr>
              <p:cNvPr id="253" name="Picture 180" descr="Face57"/>
              <p:cNvPicPr>
                <a:picLocks noChangeAspect="1" noChangeArrowheads="1"/>
              </p:cNvPicPr>
              <p:nvPr/>
            </p:nvPicPr>
            <p:blipFill>
              <a:blip r:embed="rId40"/>
              <a:srcRect/>
              <a:stretch>
                <a:fillRect/>
              </a:stretch>
            </p:blipFill>
            <p:spPr bwMode="auto">
              <a:xfrm>
                <a:off x="4368" y="1584"/>
                <a:ext cx="271" cy="271"/>
              </a:xfrm>
              <a:prstGeom prst="rect">
                <a:avLst/>
              </a:prstGeom>
              <a:noFill/>
              <a:ln w="9525">
                <a:noFill/>
                <a:miter lim="800000"/>
                <a:headEnd/>
                <a:tailEnd/>
              </a:ln>
            </p:spPr>
          </p:pic>
        </p:grpSp>
        <p:grpSp>
          <p:nvGrpSpPr>
            <p:cNvPr id="102" name="Group 181"/>
            <p:cNvGrpSpPr>
              <a:grpSpLocks noChangeAspect="1"/>
            </p:cNvGrpSpPr>
            <p:nvPr/>
          </p:nvGrpSpPr>
          <p:grpSpPr bwMode="auto">
            <a:xfrm>
              <a:off x="192" y="2496"/>
              <a:ext cx="271" cy="271"/>
              <a:chOff x="3264" y="1632"/>
              <a:chExt cx="271" cy="271"/>
            </a:xfrm>
          </p:grpSpPr>
          <p:sp>
            <p:nvSpPr>
              <p:cNvPr id="250" name="Line 182"/>
              <p:cNvSpPr>
                <a:spLocks noChangeAspect="1" noChangeShapeType="1"/>
              </p:cNvSpPr>
              <p:nvPr/>
            </p:nvSpPr>
            <p:spPr bwMode="auto">
              <a:xfrm>
                <a:off x="3264" y="1632"/>
                <a:ext cx="132" cy="132"/>
              </a:xfrm>
              <a:prstGeom prst="line">
                <a:avLst/>
              </a:prstGeom>
              <a:noFill/>
              <a:ln w="3175">
                <a:solidFill>
                  <a:schemeClr val="bg1"/>
                </a:solidFill>
                <a:round/>
                <a:headEnd/>
                <a:tailEnd/>
              </a:ln>
            </p:spPr>
            <p:txBody>
              <a:bodyPr/>
              <a:lstStyle/>
              <a:p>
                <a:endParaRPr lang="en-CA"/>
              </a:p>
            </p:txBody>
          </p:sp>
          <p:pic>
            <p:nvPicPr>
              <p:cNvPr id="251" name="Picture 183" descr="Face58"/>
              <p:cNvPicPr>
                <a:picLocks noChangeAspect="1" noChangeArrowheads="1"/>
              </p:cNvPicPr>
              <p:nvPr/>
            </p:nvPicPr>
            <p:blipFill>
              <a:blip r:embed="rId41"/>
              <a:srcRect/>
              <a:stretch>
                <a:fillRect/>
              </a:stretch>
            </p:blipFill>
            <p:spPr bwMode="auto">
              <a:xfrm>
                <a:off x="3264" y="1632"/>
                <a:ext cx="271" cy="271"/>
              </a:xfrm>
              <a:prstGeom prst="rect">
                <a:avLst/>
              </a:prstGeom>
              <a:noFill/>
              <a:ln w="9525">
                <a:noFill/>
                <a:miter lim="800000"/>
                <a:headEnd/>
                <a:tailEnd/>
              </a:ln>
            </p:spPr>
          </p:pic>
        </p:grpSp>
        <p:grpSp>
          <p:nvGrpSpPr>
            <p:cNvPr id="103" name="Group 184"/>
            <p:cNvGrpSpPr>
              <a:grpSpLocks noChangeAspect="1"/>
            </p:cNvGrpSpPr>
            <p:nvPr/>
          </p:nvGrpSpPr>
          <p:grpSpPr bwMode="auto">
            <a:xfrm>
              <a:off x="1038" y="564"/>
              <a:ext cx="271" cy="271"/>
              <a:chOff x="3936" y="528"/>
              <a:chExt cx="271" cy="271"/>
            </a:xfrm>
          </p:grpSpPr>
          <p:sp>
            <p:nvSpPr>
              <p:cNvPr id="248" name="Line 185"/>
              <p:cNvSpPr>
                <a:spLocks noChangeAspect="1" noChangeShapeType="1"/>
              </p:cNvSpPr>
              <p:nvPr/>
            </p:nvSpPr>
            <p:spPr bwMode="auto">
              <a:xfrm>
                <a:off x="3936" y="528"/>
                <a:ext cx="132" cy="132"/>
              </a:xfrm>
              <a:prstGeom prst="line">
                <a:avLst/>
              </a:prstGeom>
              <a:noFill/>
              <a:ln w="3175">
                <a:solidFill>
                  <a:schemeClr val="bg1"/>
                </a:solidFill>
                <a:round/>
                <a:headEnd/>
                <a:tailEnd/>
              </a:ln>
            </p:spPr>
            <p:txBody>
              <a:bodyPr/>
              <a:lstStyle/>
              <a:p>
                <a:endParaRPr lang="en-CA"/>
              </a:p>
            </p:txBody>
          </p:sp>
          <p:pic>
            <p:nvPicPr>
              <p:cNvPr id="249" name="Picture 186" descr="Face59"/>
              <p:cNvPicPr>
                <a:picLocks noChangeAspect="1" noChangeArrowheads="1"/>
              </p:cNvPicPr>
              <p:nvPr/>
            </p:nvPicPr>
            <p:blipFill>
              <a:blip r:embed="rId42"/>
              <a:srcRect/>
              <a:stretch>
                <a:fillRect/>
              </a:stretch>
            </p:blipFill>
            <p:spPr bwMode="auto">
              <a:xfrm>
                <a:off x="3936" y="528"/>
                <a:ext cx="271" cy="271"/>
              </a:xfrm>
              <a:prstGeom prst="rect">
                <a:avLst/>
              </a:prstGeom>
              <a:noFill/>
              <a:ln w="9525">
                <a:noFill/>
                <a:miter lim="800000"/>
                <a:headEnd/>
                <a:tailEnd/>
              </a:ln>
            </p:spPr>
          </p:pic>
        </p:grpSp>
        <p:grpSp>
          <p:nvGrpSpPr>
            <p:cNvPr id="104" name="Group 187"/>
            <p:cNvGrpSpPr>
              <a:grpSpLocks noChangeAspect="1"/>
            </p:cNvGrpSpPr>
            <p:nvPr/>
          </p:nvGrpSpPr>
          <p:grpSpPr bwMode="auto">
            <a:xfrm>
              <a:off x="1518" y="660"/>
              <a:ext cx="271" cy="271"/>
              <a:chOff x="4368" y="192"/>
              <a:chExt cx="271" cy="271"/>
            </a:xfrm>
          </p:grpSpPr>
          <p:sp>
            <p:nvSpPr>
              <p:cNvPr id="246" name="Line 188"/>
              <p:cNvSpPr>
                <a:spLocks noChangeAspect="1" noChangeShapeType="1"/>
              </p:cNvSpPr>
              <p:nvPr/>
            </p:nvSpPr>
            <p:spPr bwMode="auto">
              <a:xfrm>
                <a:off x="4368" y="192"/>
                <a:ext cx="132" cy="132"/>
              </a:xfrm>
              <a:prstGeom prst="line">
                <a:avLst/>
              </a:prstGeom>
              <a:noFill/>
              <a:ln w="3175">
                <a:solidFill>
                  <a:schemeClr val="bg1"/>
                </a:solidFill>
                <a:round/>
                <a:headEnd/>
                <a:tailEnd/>
              </a:ln>
            </p:spPr>
            <p:txBody>
              <a:bodyPr/>
              <a:lstStyle/>
              <a:p>
                <a:endParaRPr lang="en-CA"/>
              </a:p>
            </p:txBody>
          </p:sp>
          <p:pic>
            <p:nvPicPr>
              <p:cNvPr id="247" name="Picture 189" descr="Face60"/>
              <p:cNvPicPr>
                <a:picLocks noChangeAspect="1" noChangeArrowheads="1"/>
              </p:cNvPicPr>
              <p:nvPr/>
            </p:nvPicPr>
            <p:blipFill>
              <a:blip r:embed="rId43"/>
              <a:srcRect/>
              <a:stretch>
                <a:fillRect/>
              </a:stretch>
            </p:blipFill>
            <p:spPr bwMode="auto">
              <a:xfrm>
                <a:off x="4368" y="192"/>
                <a:ext cx="271" cy="271"/>
              </a:xfrm>
              <a:prstGeom prst="rect">
                <a:avLst/>
              </a:prstGeom>
              <a:noFill/>
              <a:ln w="9525">
                <a:noFill/>
                <a:miter lim="800000"/>
                <a:headEnd/>
                <a:tailEnd/>
              </a:ln>
            </p:spPr>
          </p:pic>
        </p:grpSp>
        <p:grpSp>
          <p:nvGrpSpPr>
            <p:cNvPr id="105" name="Group 190"/>
            <p:cNvGrpSpPr>
              <a:grpSpLocks noChangeAspect="1"/>
            </p:cNvGrpSpPr>
            <p:nvPr/>
          </p:nvGrpSpPr>
          <p:grpSpPr bwMode="auto">
            <a:xfrm>
              <a:off x="462" y="1428"/>
              <a:ext cx="271" cy="271"/>
              <a:chOff x="3360" y="912"/>
              <a:chExt cx="271" cy="271"/>
            </a:xfrm>
          </p:grpSpPr>
          <p:sp>
            <p:nvSpPr>
              <p:cNvPr id="244" name="Line 191"/>
              <p:cNvSpPr>
                <a:spLocks noChangeAspect="1" noChangeShapeType="1"/>
              </p:cNvSpPr>
              <p:nvPr/>
            </p:nvSpPr>
            <p:spPr bwMode="auto">
              <a:xfrm>
                <a:off x="3360" y="912"/>
                <a:ext cx="132" cy="132"/>
              </a:xfrm>
              <a:prstGeom prst="line">
                <a:avLst/>
              </a:prstGeom>
              <a:noFill/>
              <a:ln w="3175">
                <a:solidFill>
                  <a:schemeClr val="bg1"/>
                </a:solidFill>
                <a:round/>
                <a:headEnd/>
                <a:tailEnd/>
              </a:ln>
            </p:spPr>
            <p:txBody>
              <a:bodyPr/>
              <a:lstStyle/>
              <a:p>
                <a:endParaRPr lang="en-CA"/>
              </a:p>
            </p:txBody>
          </p:sp>
          <p:pic>
            <p:nvPicPr>
              <p:cNvPr id="245" name="Picture 192" descr="Face41"/>
              <p:cNvPicPr>
                <a:picLocks noChangeAspect="1" noChangeArrowheads="1"/>
              </p:cNvPicPr>
              <p:nvPr/>
            </p:nvPicPr>
            <p:blipFill>
              <a:blip r:embed="rId44"/>
              <a:srcRect/>
              <a:stretch>
                <a:fillRect/>
              </a:stretch>
            </p:blipFill>
            <p:spPr bwMode="auto">
              <a:xfrm>
                <a:off x="3360" y="912"/>
                <a:ext cx="271" cy="271"/>
              </a:xfrm>
              <a:prstGeom prst="rect">
                <a:avLst/>
              </a:prstGeom>
              <a:noFill/>
              <a:ln w="9525">
                <a:noFill/>
                <a:miter lim="800000"/>
                <a:headEnd/>
                <a:tailEnd/>
              </a:ln>
            </p:spPr>
          </p:pic>
        </p:grpSp>
        <p:grpSp>
          <p:nvGrpSpPr>
            <p:cNvPr id="106" name="Group 193"/>
            <p:cNvGrpSpPr>
              <a:grpSpLocks noChangeAspect="1"/>
            </p:cNvGrpSpPr>
            <p:nvPr/>
          </p:nvGrpSpPr>
          <p:grpSpPr bwMode="auto">
            <a:xfrm>
              <a:off x="768" y="864"/>
              <a:ext cx="271" cy="271"/>
              <a:chOff x="3216" y="144"/>
              <a:chExt cx="271" cy="271"/>
            </a:xfrm>
          </p:grpSpPr>
          <p:sp>
            <p:nvSpPr>
              <p:cNvPr id="242" name="Line 194"/>
              <p:cNvSpPr>
                <a:spLocks noChangeAspect="1" noChangeShapeType="1"/>
              </p:cNvSpPr>
              <p:nvPr/>
            </p:nvSpPr>
            <p:spPr bwMode="auto">
              <a:xfrm>
                <a:off x="3216" y="144"/>
                <a:ext cx="132" cy="132"/>
              </a:xfrm>
              <a:prstGeom prst="line">
                <a:avLst/>
              </a:prstGeom>
              <a:noFill/>
              <a:ln w="3175">
                <a:solidFill>
                  <a:schemeClr val="bg1"/>
                </a:solidFill>
                <a:round/>
                <a:headEnd/>
                <a:tailEnd/>
              </a:ln>
            </p:spPr>
            <p:txBody>
              <a:bodyPr/>
              <a:lstStyle/>
              <a:p>
                <a:endParaRPr lang="en-CA"/>
              </a:p>
            </p:txBody>
          </p:sp>
          <p:pic>
            <p:nvPicPr>
              <p:cNvPr id="243" name="Picture 195" descr="Face42"/>
              <p:cNvPicPr>
                <a:picLocks noChangeAspect="1" noChangeArrowheads="1"/>
              </p:cNvPicPr>
              <p:nvPr/>
            </p:nvPicPr>
            <p:blipFill>
              <a:blip r:embed="rId45"/>
              <a:srcRect/>
              <a:stretch>
                <a:fillRect/>
              </a:stretch>
            </p:blipFill>
            <p:spPr bwMode="auto">
              <a:xfrm>
                <a:off x="3216" y="144"/>
                <a:ext cx="271" cy="271"/>
              </a:xfrm>
              <a:prstGeom prst="rect">
                <a:avLst/>
              </a:prstGeom>
              <a:noFill/>
              <a:ln w="9525">
                <a:noFill/>
                <a:miter lim="800000"/>
                <a:headEnd/>
                <a:tailEnd/>
              </a:ln>
            </p:spPr>
          </p:pic>
        </p:grpSp>
        <p:grpSp>
          <p:nvGrpSpPr>
            <p:cNvPr id="107" name="Group 196"/>
            <p:cNvGrpSpPr>
              <a:grpSpLocks noChangeAspect="1"/>
            </p:cNvGrpSpPr>
            <p:nvPr/>
          </p:nvGrpSpPr>
          <p:grpSpPr bwMode="auto">
            <a:xfrm>
              <a:off x="2094" y="804"/>
              <a:ext cx="271" cy="271"/>
              <a:chOff x="4512" y="624"/>
              <a:chExt cx="271" cy="271"/>
            </a:xfrm>
          </p:grpSpPr>
          <p:sp>
            <p:nvSpPr>
              <p:cNvPr id="240" name="Line 197"/>
              <p:cNvSpPr>
                <a:spLocks noChangeAspect="1" noChangeShapeType="1"/>
              </p:cNvSpPr>
              <p:nvPr/>
            </p:nvSpPr>
            <p:spPr bwMode="auto">
              <a:xfrm>
                <a:off x="4512" y="624"/>
                <a:ext cx="132" cy="132"/>
              </a:xfrm>
              <a:prstGeom prst="line">
                <a:avLst/>
              </a:prstGeom>
              <a:noFill/>
              <a:ln w="3175">
                <a:solidFill>
                  <a:schemeClr val="bg1"/>
                </a:solidFill>
                <a:round/>
                <a:headEnd/>
                <a:tailEnd/>
              </a:ln>
            </p:spPr>
            <p:txBody>
              <a:bodyPr/>
              <a:lstStyle/>
              <a:p>
                <a:endParaRPr lang="en-CA"/>
              </a:p>
            </p:txBody>
          </p:sp>
          <p:pic>
            <p:nvPicPr>
              <p:cNvPr id="241" name="Picture 198" descr="Face43"/>
              <p:cNvPicPr>
                <a:picLocks noChangeAspect="1" noChangeArrowheads="1"/>
              </p:cNvPicPr>
              <p:nvPr/>
            </p:nvPicPr>
            <p:blipFill>
              <a:blip r:embed="rId46"/>
              <a:srcRect/>
              <a:stretch>
                <a:fillRect/>
              </a:stretch>
            </p:blipFill>
            <p:spPr bwMode="auto">
              <a:xfrm>
                <a:off x="4512" y="624"/>
                <a:ext cx="271" cy="271"/>
              </a:xfrm>
              <a:prstGeom prst="rect">
                <a:avLst/>
              </a:prstGeom>
              <a:noFill/>
              <a:ln w="9525">
                <a:noFill/>
                <a:miter lim="800000"/>
                <a:headEnd/>
                <a:tailEnd/>
              </a:ln>
            </p:spPr>
          </p:pic>
        </p:grpSp>
        <p:grpSp>
          <p:nvGrpSpPr>
            <p:cNvPr id="108" name="Group 199"/>
            <p:cNvGrpSpPr>
              <a:grpSpLocks noChangeAspect="1"/>
            </p:cNvGrpSpPr>
            <p:nvPr/>
          </p:nvGrpSpPr>
          <p:grpSpPr bwMode="auto">
            <a:xfrm>
              <a:off x="1422" y="372"/>
              <a:ext cx="271" cy="271"/>
              <a:chOff x="3984" y="144"/>
              <a:chExt cx="271" cy="271"/>
            </a:xfrm>
          </p:grpSpPr>
          <p:sp>
            <p:nvSpPr>
              <p:cNvPr id="238" name="Line 200"/>
              <p:cNvSpPr>
                <a:spLocks noChangeAspect="1" noChangeShapeType="1"/>
              </p:cNvSpPr>
              <p:nvPr/>
            </p:nvSpPr>
            <p:spPr bwMode="auto">
              <a:xfrm>
                <a:off x="3984" y="144"/>
                <a:ext cx="132" cy="132"/>
              </a:xfrm>
              <a:prstGeom prst="line">
                <a:avLst/>
              </a:prstGeom>
              <a:noFill/>
              <a:ln w="3175">
                <a:solidFill>
                  <a:schemeClr val="bg1"/>
                </a:solidFill>
                <a:round/>
                <a:headEnd/>
                <a:tailEnd/>
              </a:ln>
            </p:spPr>
            <p:txBody>
              <a:bodyPr/>
              <a:lstStyle/>
              <a:p>
                <a:endParaRPr lang="en-CA"/>
              </a:p>
            </p:txBody>
          </p:sp>
          <p:pic>
            <p:nvPicPr>
              <p:cNvPr id="239" name="Picture 201" descr="Face44"/>
              <p:cNvPicPr>
                <a:picLocks noChangeAspect="1" noChangeArrowheads="1"/>
              </p:cNvPicPr>
              <p:nvPr/>
            </p:nvPicPr>
            <p:blipFill>
              <a:blip r:embed="rId47"/>
              <a:srcRect/>
              <a:stretch>
                <a:fillRect/>
              </a:stretch>
            </p:blipFill>
            <p:spPr bwMode="auto">
              <a:xfrm>
                <a:off x="3984" y="144"/>
                <a:ext cx="271" cy="271"/>
              </a:xfrm>
              <a:prstGeom prst="rect">
                <a:avLst/>
              </a:prstGeom>
              <a:noFill/>
              <a:ln w="9525">
                <a:noFill/>
                <a:miter lim="800000"/>
                <a:headEnd/>
                <a:tailEnd/>
              </a:ln>
            </p:spPr>
          </p:pic>
        </p:grpSp>
        <p:grpSp>
          <p:nvGrpSpPr>
            <p:cNvPr id="109" name="Group 202"/>
            <p:cNvGrpSpPr>
              <a:grpSpLocks noChangeAspect="1"/>
            </p:cNvGrpSpPr>
            <p:nvPr/>
          </p:nvGrpSpPr>
          <p:grpSpPr bwMode="auto">
            <a:xfrm>
              <a:off x="702" y="420"/>
              <a:ext cx="271" cy="271"/>
              <a:chOff x="3600" y="288"/>
              <a:chExt cx="271" cy="271"/>
            </a:xfrm>
          </p:grpSpPr>
          <p:sp>
            <p:nvSpPr>
              <p:cNvPr id="236" name="Line 203"/>
              <p:cNvSpPr>
                <a:spLocks noChangeAspect="1" noChangeShapeType="1"/>
              </p:cNvSpPr>
              <p:nvPr/>
            </p:nvSpPr>
            <p:spPr bwMode="auto">
              <a:xfrm>
                <a:off x="3600" y="288"/>
                <a:ext cx="132" cy="132"/>
              </a:xfrm>
              <a:prstGeom prst="line">
                <a:avLst/>
              </a:prstGeom>
              <a:noFill/>
              <a:ln w="3175">
                <a:solidFill>
                  <a:schemeClr val="bg1"/>
                </a:solidFill>
                <a:round/>
                <a:headEnd/>
                <a:tailEnd/>
              </a:ln>
            </p:spPr>
            <p:txBody>
              <a:bodyPr/>
              <a:lstStyle/>
              <a:p>
                <a:endParaRPr lang="en-CA"/>
              </a:p>
            </p:txBody>
          </p:sp>
          <p:pic>
            <p:nvPicPr>
              <p:cNvPr id="237" name="Picture 204" descr="Face45"/>
              <p:cNvPicPr>
                <a:picLocks noChangeAspect="1" noChangeArrowheads="1"/>
              </p:cNvPicPr>
              <p:nvPr/>
            </p:nvPicPr>
            <p:blipFill>
              <a:blip r:embed="rId48"/>
              <a:srcRect/>
              <a:stretch>
                <a:fillRect/>
              </a:stretch>
            </p:blipFill>
            <p:spPr bwMode="auto">
              <a:xfrm>
                <a:off x="3600" y="288"/>
                <a:ext cx="271" cy="271"/>
              </a:xfrm>
              <a:prstGeom prst="rect">
                <a:avLst/>
              </a:prstGeom>
              <a:noFill/>
              <a:ln w="9525">
                <a:noFill/>
                <a:miter lim="800000"/>
                <a:headEnd/>
                <a:tailEnd/>
              </a:ln>
            </p:spPr>
          </p:pic>
        </p:grpSp>
        <p:grpSp>
          <p:nvGrpSpPr>
            <p:cNvPr id="110" name="Group 205"/>
            <p:cNvGrpSpPr>
              <a:grpSpLocks noChangeAspect="1"/>
            </p:cNvGrpSpPr>
            <p:nvPr/>
          </p:nvGrpSpPr>
          <p:grpSpPr bwMode="auto">
            <a:xfrm>
              <a:off x="1422" y="2148"/>
              <a:ext cx="271" cy="271"/>
              <a:chOff x="3936" y="1536"/>
              <a:chExt cx="271" cy="271"/>
            </a:xfrm>
          </p:grpSpPr>
          <p:sp>
            <p:nvSpPr>
              <p:cNvPr id="234" name="Line 206"/>
              <p:cNvSpPr>
                <a:spLocks noChangeAspect="1" noChangeShapeType="1"/>
              </p:cNvSpPr>
              <p:nvPr/>
            </p:nvSpPr>
            <p:spPr bwMode="auto">
              <a:xfrm>
                <a:off x="3936" y="1536"/>
                <a:ext cx="132" cy="132"/>
              </a:xfrm>
              <a:prstGeom prst="line">
                <a:avLst/>
              </a:prstGeom>
              <a:noFill/>
              <a:ln w="3175">
                <a:solidFill>
                  <a:schemeClr val="bg1"/>
                </a:solidFill>
                <a:round/>
                <a:headEnd/>
                <a:tailEnd/>
              </a:ln>
            </p:spPr>
            <p:txBody>
              <a:bodyPr/>
              <a:lstStyle/>
              <a:p>
                <a:endParaRPr lang="en-CA"/>
              </a:p>
            </p:txBody>
          </p:sp>
          <p:pic>
            <p:nvPicPr>
              <p:cNvPr id="235" name="Picture 207" descr="Face48"/>
              <p:cNvPicPr>
                <a:picLocks noChangeAspect="1" noChangeArrowheads="1"/>
              </p:cNvPicPr>
              <p:nvPr/>
            </p:nvPicPr>
            <p:blipFill>
              <a:blip r:embed="rId49"/>
              <a:srcRect/>
              <a:stretch>
                <a:fillRect/>
              </a:stretch>
            </p:blipFill>
            <p:spPr bwMode="auto">
              <a:xfrm>
                <a:off x="3936" y="1536"/>
                <a:ext cx="271" cy="271"/>
              </a:xfrm>
              <a:prstGeom prst="rect">
                <a:avLst/>
              </a:prstGeom>
              <a:noFill/>
              <a:ln w="9525">
                <a:noFill/>
                <a:miter lim="800000"/>
                <a:headEnd/>
                <a:tailEnd/>
              </a:ln>
            </p:spPr>
          </p:pic>
        </p:grpSp>
        <p:grpSp>
          <p:nvGrpSpPr>
            <p:cNvPr id="111" name="Group 208"/>
            <p:cNvGrpSpPr>
              <a:grpSpLocks noChangeAspect="1"/>
            </p:cNvGrpSpPr>
            <p:nvPr/>
          </p:nvGrpSpPr>
          <p:grpSpPr bwMode="auto">
            <a:xfrm>
              <a:off x="672" y="1728"/>
              <a:ext cx="271" cy="271"/>
              <a:chOff x="3600" y="1440"/>
              <a:chExt cx="271" cy="271"/>
            </a:xfrm>
          </p:grpSpPr>
          <p:sp>
            <p:nvSpPr>
              <p:cNvPr id="232" name="Line 209"/>
              <p:cNvSpPr>
                <a:spLocks noChangeAspect="1" noChangeShapeType="1"/>
              </p:cNvSpPr>
              <p:nvPr/>
            </p:nvSpPr>
            <p:spPr bwMode="auto">
              <a:xfrm>
                <a:off x="3600" y="1440"/>
                <a:ext cx="132" cy="132"/>
              </a:xfrm>
              <a:prstGeom prst="line">
                <a:avLst/>
              </a:prstGeom>
              <a:noFill/>
              <a:ln w="3175">
                <a:solidFill>
                  <a:schemeClr val="bg1"/>
                </a:solidFill>
                <a:round/>
                <a:headEnd/>
                <a:tailEnd/>
              </a:ln>
            </p:spPr>
            <p:txBody>
              <a:bodyPr/>
              <a:lstStyle/>
              <a:p>
                <a:endParaRPr lang="en-CA"/>
              </a:p>
            </p:txBody>
          </p:sp>
          <p:pic>
            <p:nvPicPr>
              <p:cNvPr id="233" name="Picture 210" descr="Face49"/>
              <p:cNvPicPr>
                <a:picLocks noChangeAspect="1" noChangeArrowheads="1"/>
              </p:cNvPicPr>
              <p:nvPr/>
            </p:nvPicPr>
            <p:blipFill>
              <a:blip r:embed="rId50"/>
              <a:srcRect/>
              <a:stretch>
                <a:fillRect/>
              </a:stretch>
            </p:blipFill>
            <p:spPr bwMode="auto">
              <a:xfrm>
                <a:off x="3600" y="1440"/>
                <a:ext cx="271" cy="271"/>
              </a:xfrm>
              <a:prstGeom prst="rect">
                <a:avLst/>
              </a:prstGeom>
              <a:noFill/>
              <a:ln w="9525">
                <a:noFill/>
                <a:miter lim="800000"/>
                <a:headEnd/>
                <a:tailEnd/>
              </a:ln>
            </p:spPr>
          </p:pic>
        </p:grpSp>
        <p:grpSp>
          <p:nvGrpSpPr>
            <p:cNvPr id="112" name="Group 211"/>
            <p:cNvGrpSpPr>
              <a:grpSpLocks noChangeAspect="1"/>
            </p:cNvGrpSpPr>
            <p:nvPr/>
          </p:nvGrpSpPr>
          <p:grpSpPr bwMode="auto">
            <a:xfrm>
              <a:off x="270" y="1860"/>
              <a:ext cx="271" cy="271"/>
              <a:chOff x="3216" y="1296"/>
              <a:chExt cx="271" cy="271"/>
            </a:xfrm>
          </p:grpSpPr>
          <p:sp>
            <p:nvSpPr>
              <p:cNvPr id="230" name="Line 212"/>
              <p:cNvSpPr>
                <a:spLocks noChangeAspect="1" noChangeShapeType="1"/>
              </p:cNvSpPr>
              <p:nvPr/>
            </p:nvSpPr>
            <p:spPr bwMode="auto">
              <a:xfrm>
                <a:off x="3216" y="1296"/>
                <a:ext cx="132" cy="132"/>
              </a:xfrm>
              <a:prstGeom prst="line">
                <a:avLst/>
              </a:prstGeom>
              <a:noFill/>
              <a:ln w="3175">
                <a:solidFill>
                  <a:schemeClr val="bg1"/>
                </a:solidFill>
                <a:round/>
                <a:headEnd/>
                <a:tailEnd/>
              </a:ln>
            </p:spPr>
            <p:txBody>
              <a:bodyPr/>
              <a:lstStyle/>
              <a:p>
                <a:endParaRPr lang="en-CA"/>
              </a:p>
            </p:txBody>
          </p:sp>
          <p:pic>
            <p:nvPicPr>
              <p:cNvPr id="231" name="Picture 213" descr="Face50"/>
              <p:cNvPicPr>
                <a:picLocks noChangeAspect="1" noChangeArrowheads="1"/>
              </p:cNvPicPr>
              <p:nvPr/>
            </p:nvPicPr>
            <p:blipFill>
              <a:blip r:embed="rId51"/>
              <a:srcRect/>
              <a:stretch>
                <a:fillRect/>
              </a:stretch>
            </p:blipFill>
            <p:spPr bwMode="auto">
              <a:xfrm>
                <a:off x="3216" y="1296"/>
                <a:ext cx="271" cy="271"/>
              </a:xfrm>
              <a:prstGeom prst="rect">
                <a:avLst/>
              </a:prstGeom>
              <a:noFill/>
              <a:ln w="9525">
                <a:noFill/>
                <a:miter lim="800000"/>
                <a:headEnd/>
                <a:tailEnd/>
              </a:ln>
            </p:spPr>
          </p:pic>
        </p:grpSp>
        <p:grpSp>
          <p:nvGrpSpPr>
            <p:cNvPr id="113" name="Group 214"/>
            <p:cNvGrpSpPr>
              <a:grpSpLocks noChangeAspect="1"/>
            </p:cNvGrpSpPr>
            <p:nvPr/>
          </p:nvGrpSpPr>
          <p:grpSpPr bwMode="auto">
            <a:xfrm>
              <a:off x="318" y="1092"/>
              <a:ext cx="271" cy="271"/>
              <a:chOff x="3024" y="912"/>
              <a:chExt cx="271" cy="271"/>
            </a:xfrm>
          </p:grpSpPr>
          <p:sp>
            <p:nvSpPr>
              <p:cNvPr id="228" name="Line 215"/>
              <p:cNvSpPr>
                <a:spLocks noChangeAspect="1" noChangeShapeType="1"/>
              </p:cNvSpPr>
              <p:nvPr/>
            </p:nvSpPr>
            <p:spPr bwMode="auto">
              <a:xfrm>
                <a:off x="3024" y="912"/>
                <a:ext cx="132" cy="132"/>
              </a:xfrm>
              <a:prstGeom prst="line">
                <a:avLst/>
              </a:prstGeom>
              <a:noFill/>
              <a:ln w="3175">
                <a:solidFill>
                  <a:schemeClr val="bg1"/>
                </a:solidFill>
                <a:round/>
                <a:headEnd/>
                <a:tailEnd/>
              </a:ln>
            </p:spPr>
            <p:txBody>
              <a:bodyPr/>
              <a:lstStyle/>
              <a:p>
                <a:endParaRPr lang="en-CA"/>
              </a:p>
            </p:txBody>
          </p:sp>
          <p:pic>
            <p:nvPicPr>
              <p:cNvPr id="229" name="Picture 216" descr="Face51"/>
              <p:cNvPicPr>
                <a:picLocks noChangeAspect="1" noChangeArrowheads="1"/>
              </p:cNvPicPr>
              <p:nvPr/>
            </p:nvPicPr>
            <p:blipFill>
              <a:blip r:embed="rId52"/>
              <a:srcRect/>
              <a:stretch>
                <a:fillRect/>
              </a:stretch>
            </p:blipFill>
            <p:spPr bwMode="auto">
              <a:xfrm>
                <a:off x="3024" y="912"/>
                <a:ext cx="271" cy="271"/>
              </a:xfrm>
              <a:prstGeom prst="rect">
                <a:avLst/>
              </a:prstGeom>
              <a:noFill/>
              <a:ln w="9525">
                <a:noFill/>
                <a:miter lim="800000"/>
                <a:headEnd/>
                <a:tailEnd/>
              </a:ln>
            </p:spPr>
          </p:pic>
        </p:grpSp>
        <p:grpSp>
          <p:nvGrpSpPr>
            <p:cNvPr id="114" name="Group 217"/>
            <p:cNvGrpSpPr>
              <a:grpSpLocks noChangeAspect="1"/>
            </p:cNvGrpSpPr>
            <p:nvPr/>
          </p:nvGrpSpPr>
          <p:grpSpPr bwMode="auto">
            <a:xfrm>
              <a:off x="270" y="756"/>
              <a:ext cx="271" cy="271"/>
              <a:chOff x="336" y="336"/>
              <a:chExt cx="271" cy="271"/>
            </a:xfrm>
          </p:grpSpPr>
          <p:sp>
            <p:nvSpPr>
              <p:cNvPr id="226" name="Line 218"/>
              <p:cNvSpPr>
                <a:spLocks noChangeAspect="1" noChangeShapeType="1"/>
              </p:cNvSpPr>
              <p:nvPr/>
            </p:nvSpPr>
            <p:spPr bwMode="auto">
              <a:xfrm>
                <a:off x="444" y="444"/>
                <a:ext cx="132" cy="132"/>
              </a:xfrm>
              <a:prstGeom prst="line">
                <a:avLst/>
              </a:prstGeom>
              <a:noFill/>
              <a:ln w="3175">
                <a:solidFill>
                  <a:schemeClr val="bg1"/>
                </a:solidFill>
                <a:round/>
                <a:headEnd/>
                <a:tailEnd/>
              </a:ln>
            </p:spPr>
            <p:txBody>
              <a:bodyPr/>
              <a:lstStyle/>
              <a:p>
                <a:endParaRPr lang="en-CA"/>
              </a:p>
            </p:txBody>
          </p:sp>
          <p:pic>
            <p:nvPicPr>
              <p:cNvPr id="227" name="Picture 219" descr="Face52"/>
              <p:cNvPicPr>
                <a:picLocks noChangeAspect="1" noChangeArrowheads="1"/>
              </p:cNvPicPr>
              <p:nvPr/>
            </p:nvPicPr>
            <p:blipFill>
              <a:blip r:embed="rId53"/>
              <a:srcRect/>
              <a:stretch>
                <a:fillRect/>
              </a:stretch>
            </p:blipFill>
            <p:spPr bwMode="auto">
              <a:xfrm>
                <a:off x="336" y="336"/>
                <a:ext cx="271" cy="271"/>
              </a:xfrm>
              <a:prstGeom prst="rect">
                <a:avLst/>
              </a:prstGeom>
              <a:noFill/>
              <a:ln w="9525">
                <a:noFill/>
                <a:miter lim="800000"/>
                <a:headEnd/>
                <a:tailEnd/>
              </a:ln>
            </p:spPr>
          </p:pic>
        </p:grpSp>
        <p:grpSp>
          <p:nvGrpSpPr>
            <p:cNvPr id="115" name="Group 220"/>
            <p:cNvGrpSpPr>
              <a:grpSpLocks noChangeAspect="1"/>
            </p:cNvGrpSpPr>
            <p:nvPr/>
          </p:nvGrpSpPr>
          <p:grpSpPr bwMode="auto">
            <a:xfrm>
              <a:off x="2334" y="420"/>
              <a:ext cx="271" cy="271"/>
              <a:chOff x="4224" y="720"/>
              <a:chExt cx="271" cy="271"/>
            </a:xfrm>
          </p:grpSpPr>
          <p:sp>
            <p:nvSpPr>
              <p:cNvPr id="224" name="Line 221"/>
              <p:cNvSpPr>
                <a:spLocks noChangeAspect="1" noChangeShapeType="1"/>
              </p:cNvSpPr>
              <p:nvPr/>
            </p:nvSpPr>
            <p:spPr bwMode="auto">
              <a:xfrm>
                <a:off x="4224" y="720"/>
                <a:ext cx="132" cy="132"/>
              </a:xfrm>
              <a:prstGeom prst="line">
                <a:avLst/>
              </a:prstGeom>
              <a:noFill/>
              <a:ln w="3175">
                <a:solidFill>
                  <a:schemeClr val="bg1"/>
                </a:solidFill>
                <a:round/>
                <a:headEnd/>
                <a:tailEnd/>
              </a:ln>
            </p:spPr>
            <p:txBody>
              <a:bodyPr/>
              <a:lstStyle/>
              <a:p>
                <a:endParaRPr lang="en-CA"/>
              </a:p>
            </p:txBody>
          </p:sp>
          <p:pic>
            <p:nvPicPr>
              <p:cNvPr id="225" name="Picture 222" descr="Face53"/>
              <p:cNvPicPr>
                <a:picLocks noChangeAspect="1" noChangeArrowheads="1"/>
              </p:cNvPicPr>
              <p:nvPr/>
            </p:nvPicPr>
            <p:blipFill>
              <a:blip r:embed="rId54"/>
              <a:srcRect/>
              <a:stretch>
                <a:fillRect/>
              </a:stretch>
            </p:blipFill>
            <p:spPr bwMode="auto">
              <a:xfrm>
                <a:off x="4224" y="720"/>
                <a:ext cx="271" cy="271"/>
              </a:xfrm>
              <a:prstGeom prst="rect">
                <a:avLst/>
              </a:prstGeom>
              <a:noFill/>
              <a:ln w="9525">
                <a:noFill/>
                <a:miter lim="800000"/>
                <a:headEnd/>
                <a:tailEnd/>
              </a:ln>
            </p:spPr>
          </p:pic>
        </p:grpSp>
        <p:grpSp>
          <p:nvGrpSpPr>
            <p:cNvPr id="116" name="Group 223"/>
            <p:cNvGrpSpPr>
              <a:grpSpLocks noChangeAspect="1"/>
            </p:cNvGrpSpPr>
            <p:nvPr/>
          </p:nvGrpSpPr>
          <p:grpSpPr bwMode="auto">
            <a:xfrm>
              <a:off x="1872" y="1536"/>
              <a:ext cx="271" cy="271"/>
              <a:chOff x="4128" y="1200"/>
              <a:chExt cx="271" cy="271"/>
            </a:xfrm>
          </p:grpSpPr>
          <p:sp>
            <p:nvSpPr>
              <p:cNvPr id="222" name="Line 224"/>
              <p:cNvSpPr>
                <a:spLocks noChangeAspect="1" noChangeShapeType="1"/>
              </p:cNvSpPr>
              <p:nvPr/>
            </p:nvSpPr>
            <p:spPr bwMode="auto">
              <a:xfrm>
                <a:off x="4128" y="1200"/>
                <a:ext cx="132" cy="132"/>
              </a:xfrm>
              <a:prstGeom prst="line">
                <a:avLst/>
              </a:prstGeom>
              <a:noFill/>
              <a:ln w="3175">
                <a:solidFill>
                  <a:schemeClr val="bg1"/>
                </a:solidFill>
                <a:round/>
                <a:headEnd/>
                <a:tailEnd/>
              </a:ln>
            </p:spPr>
            <p:txBody>
              <a:bodyPr/>
              <a:lstStyle/>
              <a:p>
                <a:endParaRPr lang="en-CA"/>
              </a:p>
            </p:txBody>
          </p:sp>
          <p:pic>
            <p:nvPicPr>
              <p:cNvPr id="223" name="Picture 225" descr="Face54"/>
              <p:cNvPicPr>
                <a:picLocks noChangeAspect="1" noChangeArrowheads="1"/>
              </p:cNvPicPr>
              <p:nvPr/>
            </p:nvPicPr>
            <p:blipFill>
              <a:blip r:embed="rId55"/>
              <a:srcRect/>
              <a:stretch>
                <a:fillRect/>
              </a:stretch>
            </p:blipFill>
            <p:spPr bwMode="auto">
              <a:xfrm>
                <a:off x="4128" y="1200"/>
                <a:ext cx="271" cy="271"/>
              </a:xfrm>
              <a:prstGeom prst="rect">
                <a:avLst/>
              </a:prstGeom>
              <a:noFill/>
              <a:ln w="9525">
                <a:noFill/>
                <a:miter lim="800000"/>
                <a:headEnd/>
                <a:tailEnd/>
              </a:ln>
            </p:spPr>
          </p:pic>
        </p:grpSp>
        <p:grpSp>
          <p:nvGrpSpPr>
            <p:cNvPr id="117" name="Group 226"/>
            <p:cNvGrpSpPr>
              <a:grpSpLocks noChangeAspect="1"/>
            </p:cNvGrpSpPr>
            <p:nvPr/>
          </p:nvGrpSpPr>
          <p:grpSpPr bwMode="auto">
            <a:xfrm>
              <a:off x="1200" y="1248"/>
              <a:ext cx="294" cy="294"/>
              <a:chOff x="3780" y="996"/>
              <a:chExt cx="294" cy="294"/>
            </a:xfrm>
          </p:grpSpPr>
          <p:sp>
            <p:nvSpPr>
              <p:cNvPr id="219" name="Line 227"/>
              <p:cNvSpPr>
                <a:spLocks noChangeAspect="1" noChangeShapeType="1"/>
              </p:cNvSpPr>
              <p:nvPr/>
            </p:nvSpPr>
            <p:spPr bwMode="auto">
              <a:xfrm>
                <a:off x="3792" y="1008"/>
                <a:ext cx="132" cy="132"/>
              </a:xfrm>
              <a:prstGeom prst="line">
                <a:avLst/>
              </a:prstGeom>
              <a:noFill/>
              <a:ln w="3175">
                <a:solidFill>
                  <a:schemeClr val="bg1"/>
                </a:solidFill>
                <a:round/>
                <a:headEnd/>
                <a:tailEnd/>
              </a:ln>
            </p:spPr>
            <p:txBody>
              <a:bodyPr/>
              <a:lstStyle/>
              <a:p>
                <a:endParaRPr lang="en-CA"/>
              </a:p>
            </p:txBody>
          </p:sp>
          <p:pic>
            <p:nvPicPr>
              <p:cNvPr id="220" name="Picture 228" descr="Face46"/>
              <p:cNvPicPr>
                <a:picLocks noChangeAspect="1" noChangeArrowheads="1"/>
              </p:cNvPicPr>
              <p:nvPr/>
            </p:nvPicPr>
            <p:blipFill>
              <a:blip r:embed="rId56"/>
              <a:srcRect/>
              <a:stretch>
                <a:fillRect/>
              </a:stretch>
            </p:blipFill>
            <p:spPr bwMode="auto">
              <a:xfrm>
                <a:off x="3792" y="1008"/>
                <a:ext cx="271" cy="271"/>
              </a:xfrm>
              <a:prstGeom prst="rect">
                <a:avLst/>
              </a:prstGeom>
              <a:noFill/>
              <a:ln w="38100">
                <a:noFill/>
                <a:miter lim="800000"/>
                <a:headEnd/>
                <a:tailEnd/>
              </a:ln>
            </p:spPr>
          </p:pic>
          <p:sp>
            <p:nvSpPr>
              <p:cNvPr id="221" name="AutoShape 229"/>
              <p:cNvSpPr>
                <a:spLocks noChangeAspect="1" noChangeArrowheads="1"/>
              </p:cNvSpPr>
              <p:nvPr/>
            </p:nvSpPr>
            <p:spPr bwMode="auto">
              <a:xfrm>
                <a:off x="3780" y="996"/>
                <a:ext cx="294" cy="294"/>
              </a:xfrm>
              <a:prstGeom prst="roundRect">
                <a:avLst>
                  <a:gd name="adj" fmla="val 16667"/>
                </a:avLst>
              </a:prstGeom>
              <a:noFill/>
              <a:ln w="57150">
                <a:solidFill>
                  <a:srgbClr val="FF6699"/>
                </a:solidFill>
                <a:round/>
                <a:headEnd/>
                <a:tailEnd/>
              </a:ln>
            </p:spPr>
            <p:txBody>
              <a:bodyPr wrap="none" anchor="ctr"/>
              <a:lstStyle/>
              <a:p>
                <a:endParaRPr lang="en-US"/>
              </a:p>
            </p:txBody>
          </p:sp>
        </p:grpSp>
        <p:cxnSp>
          <p:nvCxnSpPr>
            <p:cNvPr id="120" name="AutoShape 230"/>
            <p:cNvCxnSpPr>
              <a:cxnSpLocks noChangeAspect="1" noChangeShapeType="1"/>
              <a:stCxn id="207" idx="1"/>
              <a:endCxn id="170" idx="1"/>
            </p:cNvCxnSpPr>
            <p:nvPr/>
          </p:nvCxnSpPr>
          <p:spPr bwMode="auto">
            <a:xfrm flipH="1" flipV="1">
              <a:off x="3600" y="1584"/>
              <a:ext cx="450" cy="936"/>
            </a:xfrm>
            <a:prstGeom prst="straightConnector1">
              <a:avLst/>
            </a:prstGeom>
            <a:noFill/>
            <a:ln w="19050">
              <a:solidFill>
                <a:schemeClr val="tx1"/>
              </a:solidFill>
              <a:round/>
              <a:headEnd/>
              <a:tailEnd/>
            </a:ln>
          </p:spPr>
        </p:cxnSp>
        <p:cxnSp>
          <p:nvCxnSpPr>
            <p:cNvPr id="121" name="AutoShape 231"/>
            <p:cNvCxnSpPr>
              <a:cxnSpLocks noChangeAspect="1" noChangeShapeType="1"/>
              <a:stCxn id="211" idx="1"/>
              <a:endCxn id="170" idx="1"/>
            </p:cNvCxnSpPr>
            <p:nvPr/>
          </p:nvCxnSpPr>
          <p:spPr bwMode="auto">
            <a:xfrm>
              <a:off x="3582" y="852"/>
              <a:ext cx="18" cy="732"/>
            </a:xfrm>
            <a:prstGeom prst="straightConnector1">
              <a:avLst/>
            </a:prstGeom>
            <a:noFill/>
            <a:ln w="19050">
              <a:solidFill>
                <a:schemeClr val="tx1"/>
              </a:solidFill>
              <a:round/>
              <a:headEnd/>
              <a:tailEnd/>
            </a:ln>
          </p:spPr>
        </p:cxnSp>
        <p:cxnSp>
          <p:nvCxnSpPr>
            <p:cNvPr id="122" name="AutoShape 232"/>
            <p:cNvCxnSpPr>
              <a:cxnSpLocks noChangeAspect="1" noChangeShapeType="1"/>
              <a:stCxn id="193" idx="1"/>
              <a:endCxn id="170" idx="1"/>
            </p:cNvCxnSpPr>
            <p:nvPr/>
          </p:nvCxnSpPr>
          <p:spPr bwMode="auto">
            <a:xfrm>
              <a:off x="2610" y="984"/>
              <a:ext cx="990" cy="600"/>
            </a:xfrm>
            <a:prstGeom prst="straightConnector1">
              <a:avLst/>
            </a:prstGeom>
            <a:noFill/>
            <a:ln w="19050">
              <a:solidFill>
                <a:schemeClr val="tx1"/>
              </a:solidFill>
              <a:round/>
              <a:headEnd/>
              <a:tailEnd/>
            </a:ln>
          </p:spPr>
        </p:cxnSp>
        <p:cxnSp>
          <p:nvCxnSpPr>
            <p:cNvPr id="123" name="AutoShape 233"/>
            <p:cNvCxnSpPr>
              <a:cxnSpLocks noChangeAspect="1" noChangeShapeType="1"/>
              <a:stCxn id="173" idx="1"/>
              <a:endCxn id="170" idx="1"/>
            </p:cNvCxnSpPr>
            <p:nvPr/>
          </p:nvCxnSpPr>
          <p:spPr bwMode="auto">
            <a:xfrm>
              <a:off x="2946" y="936"/>
              <a:ext cx="654" cy="648"/>
            </a:xfrm>
            <a:prstGeom prst="straightConnector1">
              <a:avLst/>
            </a:prstGeom>
            <a:noFill/>
            <a:ln w="19050">
              <a:solidFill>
                <a:schemeClr val="tx1"/>
              </a:solidFill>
              <a:round/>
              <a:headEnd/>
              <a:tailEnd/>
            </a:ln>
          </p:spPr>
        </p:cxnSp>
        <p:cxnSp>
          <p:nvCxnSpPr>
            <p:cNvPr id="124" name="AutoShape 234"/>
            <p:cNvCxnSpPr>
              <a:cxnSpLocks noChangeAspect="1" noChangeShapeType="1"/>
              <a:stCxn id="189" idx="1"/>
              <a:endCxn id="170" idx="1"/>
            </p:cNvCxnSpPr>
            <p:nvPr/>
          </p:nvCxnSpPr>
          <p:spPr bwMode="auto">
            <a:xfrm>
              <a:off x="3378" y="600"/>
              <a:ext cx="222" cy="984"/>
            </a:xfrm>
            <a:prstGeom prst="straightConnector1">
              <a:avLst/>
            </a:prstGeom>
            <a:noFill/>
            <a:ln w="19050">
              <a:solidFill>
                <a:schemeClr val="tx1"/>
              </a:solidFill>
              <a:round/>
              <a:headEnd/>
              <a:tailEnd/>
            </a:ln>
          </p:spPr>
        </p:cxnSp>
        <p:cxnSp>
          <p:nvCxnSpPr>
            <p:cNvPr id="125" name="AutoShape 235"/>
            <p:cNvCxnSpPr>
              <a:cxnSpLocks noChangeAspect="1" noChangeShapeType="1"/>
              <a:stCxn id="183" idx="1"/>
              <a:endCxn id="170" idx="1"/>
            </p:cNvCxnSpPr>
            <p:nvPr/>
          </p:nvCxnSpPr>
          <p:spPr bwMode="auto">
            <a:xfrm flipH="1">
              <a:off x="3600" y="504"/>
              <a:ext cx="114" cy="1080"/>
            </a:xfrm>
            <a:prstGeom prst="straightConnector1">
              <a:avLst/>
            </a:prstGeom>
            <a:noFill/>
            <a:ln w="19050">
              <a:solidFill>
                <a:schemeClr val="tx1"/>
              </a:solidFill>
              <a:round/>
              <a:headEnd/>
              <a:tailEnd/>
            </a:ln>
          </p:spPr>
        </p:cxnSp>
        <p:cxnSp>
          <p:nvCxnSpPr>
            <p:cNvPr id="126" name="AutoShape 236"/>
            <p:cNvCxnSpPr>
              <a:cxnSpLocks noChangeAspect="1" noChangeShapeType="1"/>
              <a:stCxn id="199" idx="1"/>
              <a:endCxn id="170" idx="1"/>
            </p:cNvCxnSpPr>
            <p:nvPr/>
          </p:nvCxnSpPr>
          <p:spPr bwMode="auto">
            <a:xfrm flipH="1">
              <a:off x="3600" y="552"/>
              <a:ext cx="450" cy="1032"/>
            </a:xfrm>
            <a:prstGeom prst="straightConnector1">
              <a:avLst/>
            </a:prstGeom>
            <a:noFill/>
            <a:ln w="19050">
              <a:solidFill>
                <a:schemeClr val="tx1"/>
              </a:solidFill>
              <a:round/>
              <a:headEnd/>
              <a:tailEnd/>
            </a:ln>
          </p:spPr>
        </p:cxnSp>
        <p:cxnSp>
          <p:nvCxnSpPr>
            <p:cNvPr id="127" name="AutoShape 237"/>
            <p:cNvCxnSpPr>
              <a:cxnSpLocks noChangeAspect="1" noChangeShapeType="1"/>
              <a:stCxn id="187" idx="1"/>
              <a:endCxn id="170" idx="1"/>
            </p:cNvCxnSpPr>
            <p:nvPr/>
          </p:nvCxnSpPr>
          <p:spPr bwMode="auto">
            <a:xfrm flipH="1">
              <a:off x="3600" y="900"/>
              <a:ext cx="414" cy="684"/>
            </a:xfrm>
            <a:prstGeom prst="straightConnector1">
              <a:avLst/>
            </a:prstGeom>
            <a:noFill/>
            <a:ln w="19050">
              <a:solidFill>
                <a:schemeClr val="tx1"/>
              </a:solidFill>
              <a:round/>
              <a:headEnd/>
              <a:tailEnd/>
            </a:ln>
          </p:spPr>
        </p:cxnSp>
        <p:cxnSp>
          <p:nvCxnSpPr>
            <p:cNvPr id="128" name="AutoShape 238"/>
            <p:cNvCxnSpPr>
              <a:cxnSpLocks noChangeAspect="1" noChangeShapeType="1"/>
              <a:stCxn id="203" idx="1"/>
              <a:endCxn id="170" idx="1"/>
            </p:cNvCxnSpPr>
            <p:nvPr/>
          </p:nvCxnSpPr>
          <p:spPr bwMode="auto">
            <a:xfrm flipH="1">
              <a:off x="3600" y="984"/>
              <a:ext cx="786" cy="600"/>
            </a:xfrm>
            <a:prstGeom prst="straightConnector1">
              <a:avLst/>
            </a:prstGeom>
            <a:noFill/>
            <a:ln w="19050">
              <a:solidFill>
                <a:schemeClr val="tx1"/>
              </a:solidFill>
              <a:round/>
              <a:headEnd/>
              <a:tailEnd/>
            </a:ln>
          </p:spPr>
        </p:cxnSp>
        <p:cxnSp>
          <p:nvCxnSpPr>
            <p:cNvPr id="129" name="AutoShape 239"/>
            <p:cNvCxnSpPr>
              <a:cxnSpLocks noChangeAspect="1" noChangeShapeType="1"/>
              <a:stCxn id="191" idx="1"/>
              <a:endCxn id="170" idx="1"/>
            </p:cNvCxnSpPr>
            <p:nvPr/>
          </p:nvCxnSpPr>
          <p:spPr bwMode="auto">
            <a:xfrm flipH="1">
              <a:off x="3600" y="1332"/>
              <a:ext cx="468" cy="252"/>
            </a:xfrm>
            <a:prstGeom prst="straightConnector1">
              <a:avLst/>
            </a:prstGeom>
            <a:noFill/>
            <a:ln w="19050">
              <a:solidFill>
                <a:schemeClr val="tx1"/>
              </a:solidFill>
              <a:round/>
              <a:headEnd/>
              <a:tailEnd/>
            </a:ln>
          </p:spPr>
        </p:cxnSp>
        <p:cxnSp>
          <p:nvCxnSpPr>
            <p:cNvPr id="130" name="AutoShape 240"/>
            <p:cNvCxnSpPr>
              <a:cxnSpLocks noChangeAspect="1" noChangeShapeType="1"/>
              <a:stCxn id="209" idx="1"/>
              <a:endCxn id="170" idx="1"/>
            </p:cNvCxnSpPr>
            <p:nvPr/>
          </p:nvCxnSpPr>
          <p:spPr bwMode="auto">
            <a:xfrm flipH="1">
              <a:off x="3600" y="1560"/>
              <a:ext cx="786" cy="24"/>
            </a:xfrm>
            <a:prstGeom prst="straightConnector1">
              <a:avLst/>
            </a:prstGeom>
            <a:noFill/>
            <a:ln w="19050">
              <a:solidFill>
                <a:schemeClr val="tx1"/>
              </a:solidFill>
              <a:round/>
              <a:headEnd/>
              <a:tailEnd/>
            </a:ln>
          </p:spPr>
        </p:cxnSp>
        <p:cxnSp>
          <p:nvCxnSpPr>
            <p:cNvPr id="131" name="AutoShape 241"/>
            <p:cNvCxnSpPr>
              <a:cxnSpLocks noChangeAspect="1" noChangeShapeType="1"/>
              <a:stCxn id="197" idx="1"/>
              <a:endCxn id="170" idx="1"/>
            </p:cNvCxnSpPr>
            <p:nvPr/>
          </p:nvCxnSpPr>
          <p:spPr bwMode="auto">
            <a:xfrm>
              <a:off x="2868" y="1284"/>
              <a:ext cx="732" cy="300"/>
            </a:xfrm>
            <a:prstGeom prst="straightConnector1">
              <a:avLst/>
            </a:prstGeom>
            <a:noFill/>
            <a:ln w="19050">
              <a:solidFill>
                <a:schemeClr val="tx1"/>
              </a:solidFill>
              <a:round/>
              <a:headEnd/>
              <a:tailEnd/>
            </a:ln>
          </p:spPr>
        </p:cxnSp>
        <p:cxnSp>
          <p:nvCxnSpPr>
            <p:cNvPr id="132" name="AutoShape 242"/>
            <p:cNvCxnSpPr>
              <a:cxnSpLocks noChangeAspect="1" noChangeShapeType="1"/>
              <a:stCxn id="217" idx="1"/>
              <a:endCxn id="170" idx="1"/>
            </p:cNvCxnSpPr>
            <p:nvPr/>
          </p:nvCxnSpPr>
          <p:spPr bwMode="auto">
            <a:xfrm flipH="1" flipV="1">
              <a:off x="3600" y="1584"/>
              <a:ext cx="594" cy="408"/>
            </a:xfrm>
            <a:prstGeom prst="straightConnector1">
              <a:avLst/>
            </a:prstGeom>
            <a:noFill/>
            <a:ln w="19050">
              <a:solidFill>
                <a:schemeClr val="tx1"/>
              </a:solidFill>
              <a:round/>
              <a:headEnd/>
              <a:tailEnd/>
            </a:ln>
          </p:spPr>
        </p:cxnSp>
        <p:cxnSp>
          <p:nvCxnSpPr>
            <p:cNvPr id="133" name="AutoShape 243"/>
            <p:cNvCxnSpPr>
              <a:cxnSpLocks noChangeAspect="1" noChangeShapeType="1"/>
              <a:stCxn id="201" idx="1"/>
              <a:endCxn id="170" idx="1"/>
            </p:cNvCxnSpPr>
            <p:nvPr/>
          </p:nvCxnSpPr>
          <p:spPr bwMode="auto">
            <a:xfrm flipV="1">
              <a:off x="3426" y="1584"/>
              <a:ext cx="174" cy="936"/>
            </a:xfrm>
            <a:prstGeom prst="straightConnector1">
              <a:avLst/>
            </a:prstGeom>
            <a:noFill/>
            <a:ln w="19050">
              <a:solidFill>
                <a:schemeClr val="tx1"/>
              </a:solidFill>
              <a:round/>
              <a:headEnd/>
              <a:tailEnd/>
            </a:ln>
          </p:spPr>
        </p:cxnSp>
        <p:cxnSp>
          <p:nvCxnSpPr>
            <p:cNvPr id="134" name="AutoShape 244"/>
            <p:cNvCxnSpPr>
              <a:cxnSpLocks noChangeAspect="1" noChangeShapeType="1"/>
              <a:stCxn id="215" idx="1"/>
              <a:endCxn id="170" idx="1"/>
            </p:cNvCxnSpPr>
            <p:nvPr/>
          </p:nvCxnSpPr>
          <p:spPr bwMode="auto">
            <a:xfrm flipV="1">
              <a:off x="3234" y="1584"/>
              <a:ext cx="366" cy="312"/>
            </a:xfrm>
            <a:prstGeom prst="straightConnector1">
              <a:avLst/>
            </a:prstGeom>
            <a:noFill/>
            <a:ln w="19050">
              <a:solidFill>
                <a:schemeClr val="tx1"/>
              </a:solidFill>
              <a:round/>
              <a:headEnd/>
              <a:tailEnd/>
            </a:ln>
          </p:spPr>
        </p:cxnSp>
        <p:cxnSp>
          <p:nvCxnSpPr>
            <p:cNvPr id="135" name="AutoShape 245"/>
            <p:cNvCxnSpPr>
              <a:cxnSpLocks noChangeAspect="1" noChangeShapeType="1"/>
              <a:stCxn id="205" idx="1"/>
              <a:endCxn id="170" idx="1"/>
            </p:cNvCxnSpPr>
            <p:nvPr/>
          </p:nvCxnSpPr>
          <p:spPr bwMode="auto">
            <a:xfrm flipV="1">
              <a:off x="2484" y="1584"/>
              <a:ext cx="1116" cy="420"/>
            </a:xfrm>
            <a:prstGeom prst="straightConnector1">
              <a:avLst/>
            </a:prstGeom>
            <a:noFill/>
            <a:ln w="19050">
              <a:solidFill>
                <a:schemeClr val="tx1"/>
              </a:solidFill>
              <a:round/>
              <a:headEnd/>
              <a:tailEnd/>
            </a:ln>
          </p:spPr>
        </p:cxnSp>
        <p:cxnSp>
          <p:nvCxnSpPr>
            <p:cNvPr id="136" name="AutoShape 246"/>
            <p:cNvCxnSpPr>
              <a:cxnSpLocks noChangeAspect="1" noChangeShapeType="1"/>
              <a:stCxn id="195" idx="1"/>
              <a:endCxn id="170" idx="1"/>
            </p:cNvCxnSpPr>
            <p:nvPr/>
          </p:nvCxnSpPr>
          <p:spPr bwMode="auto">
            <a:xfrm flipV="1">
              <a:off x="2916" y="1584"/>
              <a:ext cx="684" cy="84"/>
            </a:xfrm>
            <a:prstGeom prst="straightConnector1">
              <a:avLst/>
            </a:prstGeom>
            <a:noFill/>
            <a:ln w="19050">
              <a:solidFill>
                <a:schemeClr val="tx1"/>
              </a:solidFill>
              <a:round/>
              <a:headEnd/>
              <a:tailEnd/>
            </a:ln>
          </p:spPr>
        </p:cxnSp>
        <p:cxnSp>
          <p:nvCxnSpPr>
            <p:cNvPr id="137" name="AutoShape 247"/>
            <p:cNvCxnSpPr>
              <a:cxnSpLocks noChangeAspect="1" noChangeShapeType="1"/>
              <a:stCxn id="213" idx="1"/>
              <a:endCxn id="170" idx="1"/>
            </p:cNvCxnSpPr>
            <p:nvPr/>
          </p:nvCxnSpPr>
          <p:spPr bwMode="auto">
            <a:xfrm>
              <a:off x="2130" y="1272"/>
              <a:ext cx="1470" cy="312"/>
            </a:xfrm>
            <a:prstGeom prst="straightConnector1">
              <a:avLst/>
            </a:prstGeom>
            <a:noFill/>
            <a:ln w="19050">
              <a:solidFill>
                <a:schemeClr val="tx1"/>
              </a:solidFill>
              <a:round/>
              <a:headEnd/>
              <a:tailEnd/>
            </a:ln>
          </p:spPr>
        </p:cxnSp>
        <p:cxnSp>
          <p:nvCxnSpPr>
            <p:cNvPr id="138" name="AutoShape 248"/>
            <p:cNvCxnSpPr>
              <a:cxnSpLocks noChangeAspect="1" noChangeShapeType="1"/>
              <a:stCxn id="185" idx="1"/>
              <a:endCxn id="170" idx="1"/>
            </p:cNvCxnSpPr>
            <p:nvPr/>
          </p:nvCxnSpPr>
          <p:spPr bwMode="auto">
            <a:xfrm>
              <a:off x="2898" y="504"/>
              <a:ext cx="702" cy="1080"/>
            </a:xfrm>
            <a:prstGeom prst="straightConnector1">
              <a:avLst/>
            </a:prstGeom>
            <a:noFill/>
            <a:ln w="19050">
              <a:solidFill>
                <a:schemeClr val="tx1"/>
              </a:solidFill>
              <a:round/>
              <a:headEnd/>
              <a:tailEnd/>
            </a:ln>
          </p:spPr>
        </p:cxnSp>
        <p:grpSp>
          <p:nvGrpSpPr>
            <p:cNvPr id="118" name="Group 249"/>
            <p:cNvGrpSpPr>
              <a:grpSpLocks noChangeAspect="1"/>
            </p:cNvGrpSpPr>
            <p:nvPr/>
          </p:nvGrpSpPr>
          <p:grpSpPr bwMode="auto">
            <a:xfrm>
              <a:off x="4062" y="1860"/>
              <a:ext cx="271" cy="271"/>
              <a:chOff x="1584" y="1680"/>
              <a:chExt cx="271" cy="271"/>
            </a:xfrm>
          </p:grpSpPr>
          <p:sp>
            <p:nvSpPr>
              <p:cNvPr id="217" name="Line 250"/>
              <p:cNvSpPr>
                <a:spLocks noChangeAspect="1" noChangeShapeType="1"/>
              </p:cNvSpPr>
              <p:nvPr/>
            </p:nvSpPr>
            <p:spPr bwMode="auto">
              <a:xfrm>
                <a:off x="1584" y="1680"/>
                <a:ext cx="132" cy="132"/>
              </a:xfrm>
              <a:prstGeom prst="line">
                <a:avLst/>
              </a:prstGeom>
              <a:noFill/>
              <a:ln w="3175">
                <a:solidFill>
                  <a:schemeClr val="bg1"/>
                </a:solidFill>
                <a:round/>
                <a:headEnd/>
                <a:tailEnd/>
              </a:ln>
            </p:spPr>
            <p:txBody>
              <a:bodyPr/>
              <a:lstStyle/>
              <a:p>
                <a:endParaRPr lang="en-CA"/>
              </a:p>
            </p:txBody>
          </p:sp>
          <p:pic>
            <p:nvPicPr>
              <p:cNvPr id="218" name="Picture 251" descr="Face12"/>
              <p:cNvPicPr>
                <a:picLocks noChangeAspect="1" noChangeArrowheads="1"/>
              </p:cNvPicPr>
              <p:nvPr/>
            </p:nvPicPr>
            <p:blipFill>
              <a:blip r:embed="rId57"/>
              <a:srcRect/>
              <a:stretch>
                <a:fillRect/>
              </a:stretch>
            </p:blipFill>
            <p:spPr bwMode="auto">
              <a:xfrm>
                <a:off x="1584" y="1680"/>
                <a:ext cx="271" cy="271"/>
              </a:xfrm>
              <a:prstGeom prst="rect">
                <a:avLst/>
              </a:prstGeom>
              <a:noFill/>
              <a:ln w="9525">
                <a:noFill/>
                <a:miter lim="800000"/>
                <a:headEnd/>
                <a:tailEnd/>
              </a:ln>
            </p:spPr>
          </p:pic>
        </p:grpSp>
        <p:grpSp>
          <p:nvGrpSpPr>
            <p:cNvPr id="119" name="Group 252"/>
            <p:cNvGrpSpPr>
              <a:grpSpLocks noChangeAspect="1"/>
            </p:cNvGrpSpPr>
            <p:nvPr/>
          </p:nvGrpSpPr>
          <p:grpSpPr bwMode="auto">
            <a:xfrm>
              <a:off x="3102" y="1764"/>
              <a:ext cx="271" cy="271"/>
              <a:chOff x="720" y="1728"/>
              <a:chExt cx="271" cy="271"/>
            </a:xfrm>
          </p:grpSpPr>
          <p:sp>
            <p:nvSpPr>
              <p:cNvPr id="215" name="Line 253"/>
              <p:cNvSpPr>
                <a:spLocks noChangeAspect="1" noChangeShapeType="1"/>
              </p:cNvSpPr>
              <p:nvPr/>
            </p:nvSpPr>
            <p:spPr bwMode="auto">
              <a:xfrm>
                <a:off x="720" y="1728"/>
                <a:ext cx="132" cy="132"/>
              </a:xfrm>
              <a:prstGeom prst="line">
                <a:avLst/>
              </a:prstGeom>
              <a:noFill/>
              <a:ln w="3175">
                <a:solidFill>
                  <a:schemeClr val="bg1"/>
                </a:solidFill>
                <a:round/>
                <a:headEnd/>
                <a:tailEnd/>
              </a:ln>
            </p:spPr>
            <p:txBody>
              <a:bodyPr/>
              <a:lstStyle/>
              <a:p>
                <a:endParaRPr lang="en-CA"/>
              </a:p>
            </p:txBody>
          </p:sp>
          <p:pic>
            <p:nvPicPr>
              <p:cNvPr id="216" name="Picture 254" descr="Face13"/>
              <p:cNvPicPr>
                <a:picLocks noChangeAspect="1" noChangeArrowheads="1"/>
              </p:cNvPicPr>
              <p:nvPr/>
            </p:nvPicPr>
            <p:blipFill>
              <a:blip r:embed="rId58"/>
              <a:srcRect/>
              <a:stretch>
                <a:fillRect/>
              </a:stretch>
            </p:blipFill>
            <p:spPr bwMode="auto">
              <a:xfrm>
                <a:off x="720" y="1728"/>
                <a:ext cx="271" cy="271"/>
              </a:xfrm>
              <a:prstGeom prst="rect">
                <a:avLst/>
              </a:prstGeom>
              <a:noFill/>
              <a:ln w="9525">
                <a:noFill/>
                <a:miter lim="800000"/>
                <a:headEnd/>
                <a:tailEnd/>
              </a:ln>
            </p:spPr>
          </p:pic>
        </p:grpSp>
        <p:grpSp>
          <p:nvGrpSpPr>
            <p:cNvPr id="139" name="Group 255"/>
            <p:cNvGrpSpPr>
              <a:grpSpLocks noChangeAspect="1"/>
            </p:cNvGrpSpPr>
            <p:nvPr/>
          </p:nvGrpSpPr>
          <p:grpSpPr bwMode="auto">
            <a:xfrm>
              <a:off x="1998" y="1140"/>
              <a:ext cx="271" cy="271"/>
              <a:chOff x="192" y="864"/>
              <a:chExt cx="271" cy="271"/>
            </a:xfrm>
          </p:grpSpPr>
          <p:sp>
            <p:nvSpPr>
              <p:cNvPr id="213" name="Line 256"/>
              <p:cNvSpPr>
                <a:spLocks noChangeAspect="1" noChangeShapeType="1"/>
              </p:cNvSpPr>
              <p:nvPr/>
            </p:nvSpPr>
            <p:spPr bwMode="auto">
              <a:xfrm>
                <a:off x="192" y="864"/>
                <a:ext cx="132" cy="132"/>
              </a:xfrm>
              <a:prstGeom prst="line">
                <a:avLst/>
              </a:prstGeom>
              <a:noFill/>
              <a:ln w="3175">
                <a:solidFill>
                  <a:schemeClr val="bg1"/>
                </a:solidFill>
                <a:round/>
                <a:headEnd/>
                <a:tailEnd/>
              </a:ln>
            </p:spPr>
            <p:txBody>
              <a:bodyPr/>
              <a:lstStyle/>
              <a:p>
                <a:endParaRPr lang="en-CA"/>
              </a:p>
            </p:txBody>
          </p:sp>
          <p:pic>
            <p:nvPicPr>
              <p:cNvPr id="214" name="Picture 257" descr="Face15"/>
              <p:cNvPicPr>
                <a:picLocks noChangeAspect="1" noChangeArrowheads="1"/>
              </p:cNvPicPr>
              <p:nvPr/>
            </p:nvPicPr>
            <p:blipFill>
              <a:blip r:embed="rId59"/>
              <a:srcRect/>
              <a:stretch>
                <a:fillRect/>
              </a:stretch>
            </p:blipFill>
            <p:spPr bwMode="auto">
              <a:xfrm>
                <a:off x="192" y="864"/>
                <a:ext cx="271" cy="271"/>
              </a:xfrm>
              <a:prstGeom prst="rect">
                <a:avLst/>
              </a:prstGeom>
              <a:noFill/>
              <a:ln w="9525">
                <a:noFill/>
                <a:miter lim="800000"/>
                <a:headEnd/>
                <a:tailEnd/>
              </a:ln>
            </p:spPr>
          </p:pic>
        </p:grpSp>
        <p:grpSp>
          <p:nvGrpSpPr>
            <p:cNvPr id="140" name="Group 258"/>
            <p:cNvGrpSpPr>
              <a:grpSpLocks noChangeAspect="1"/>
            </p:cNvGrpSpPr>
            <p:nvPr/>
          </p:nvGrpSpPr>
          <p:grpSpPr bwMode="auto">
            <a:xfrm>
              <a:off x="3450" y="720"/>
              <a:ext cx="271" cy="271"/>
              <a:chOff x="1152" y="528"/>
              <a:chExt cx="271" cy="271"/>
            </a:xfrm>
          </p:grpSpPr>
          <p:sp>
            <p:nvSpPr>
              <p:cNvPr id="211" name="Line 259"/>
              <p:cNvSpPr>
                <a:spLocks noChangeAspect="1" noChangeShapeType="1"/>
              </p:cNvSpPr>
              <p:nvPr/>
            </p:nvSpPr>
            <p:spPr bwMode="auto">
              <a:xfrm>
                <a:off x="1152" y="528"/>
                <a:ext cx="132" cy="132"/>
              </a:xfrm>
              <a:prstGeom prst="line">
                <a:avLst/>
              </a:prstGeom>
              <a:noFill/>
              <a:ln w="3175">
                <a:solidFill>
                  <a:schemeClr val="bg1"/>
                </a:solidFill>
                <a:round/>
                <a:headEnd/>
                <a:tailEnd/>
              </a:ln>
            </p:spPr>
            <p:txBody>
              <a:bodyPr/>
              <a:lstStyle/>
              <a:p>
                <a:endParaRPr lang="en-CA"/>
              </a:p>
            </p:txBody>
          </p:sp>
          <p:pic>
            <p:nvPicPr>
              <p:cNvPr id="212" name="Picture 260" descr="Face16"/>
              <p:cNvPicPr>
                <a:picLocks noChangeAspect="1" noChangeArrowheads="1"/>
              </p:cNvPicPr>
              <p:nvPr/>
            </p:nvPicPr>
            <p:blipFill>
              <a:blip r:embed="rId60"/>
              <a:srcRect/>
              <a:stretch>
                <a:fillRect/>
              </a:stretch>
            </p:blipFill>
            <p:spPr bwMode="auto">
              <a:xfrm>
                <a:off x="1152" y="528"/>
                <a:ext cx="271" cy="271"/>
              </a:xfrm>
              <a:prstGeom prst="rect">
                <a:avLst/>
              </a:prstGeom>
              <a:noFill/>
              <a:ln w="9525">
                <a:noFill/>
                <a:miter lim="800000"/>
                <a:headEnd/>
                <a:tailEnd/>
              </a:ln>
            </p:spPr>
          </p:pic>
        </p:grpSp>
        <p:grpSp>
          <p:nvGrpSpPr>
            <p:cNvPr id="141" name="Group 261"/>
            <p:cNvGrpSpPr>
              <a:grpSpLocks noChangeAspect="1"/>
            </p:cNvGrpSpPr>
            <p:nvPr/>
          </p:nvGrpSpPr>
          <p:grpSpPr bwMode="auto">
            <a:xfrm>
              <a:off x="4254" y="1428"/>
              <a:ext cx="271" cy="271"/>
              <a:chOff x="1920" y="1344"/>
              <a:chExt cx="271" cy="271"/>
            </a:xfrm>
          </p:grpSpPr>
          <p:sp>
            <p:nvSpPr>
              <p:cNvPr id="209" name="Line 262"/>
              <p:cNvSpPr>
                <a:spLocks noChangeAspect="1" noChangeShapeType="1"/>
              </p:cNvSpPr>
              <p:nvPr/>
            </p:nvSpPr>
            <p:spPr bwMode="auto">
              <a:xfrm>
                <a:off x="1920" y="1344"/>
                <a:ext cx="132" cy="132"/>
              </a:xfrm>
              <a:prstGeom prst="line">
                <a:avLst/>
              </a:prstGeom>
              <a:noFill/>
              <a:ln w="3175">
                <a:solidFill>
                  <a:schemeClr val="bg1"/>
                </a:solidFill>
                <a:round/>
                <a:headEnd/>
                <a:tailEnd/>
              </a:ln>
            </p:spPr>
            <p:txBody>
              <a:bodyPr/>
              <a:lstStyle/>
              <a:p>
                <a:endParaRPr lang="en-CA"/>
              </a:p>
            </p:txBody>
          </p:sp>
          <p:pic>
            <p:nvPicPr>
              <p:cNvPr id="210" name="Picture 263" descr="Face17"/>
              <p:cNvPicPr>
                <a:picLocks noChangeAspect="1" noChangeArrowheads="1"/>
              </p:cNvPicPr>
              <p:nvPr/>
            </p:nvPicPr>
            <p:blipFill>
              <a:blip r:embed="rId61"/>
              <a:srcRect/>
              <a:stretch>
                <a:fillRect/>
              </a:stretch>
            </p:blipFill>
            <p:spPr bwMode="auto">
              <a:xfrm>
                <a:off x="1920" y="1344"/>
                <a:ext cx="271" cy="271"/>
              </a:xfrm>
              <a:prstGeom prst="rect">
                <a:avLst/>
              </a:prstGeom>
              <a:noFill/>
              <a:ln w="9525">
                <a:noFill/>
                <a:miter lim="800000"/>
                <a:headEnd/>
                <a:tailEnd/>
              </a:ln>
            </p:spPr>
          </p:pic>
        </p:grpSp>
        <p:grpSp>
          <p:nvGrpSpPr>
            <p:cNvPr id="142" name="Group 264"/>
            <p:cNvGrpSpPr>
              <a:grpSpLocks noChangeAspect="1"/>
            </p:cNvGrpSpPr>
            <p:nvPr/>
          </p:nvGrpSpPr>
          <p:grpSpPr bwMode="auto">
            <a:xfrm>
              <a:off x="3918" y="2388"/>
              <a:ext cx="271" cy="271"/>
              <a:chOff x="864" y="912"/>
              <a:chExt cx="271" cy="271"/>
            </a:xfrm>
          </p:grpSpPr>
          <p:sp>
            <p:nvSpPr>
              <p:cNvPr id="207" name="Line 265"/>
              <p:cNvSpPr>
                <a:spLocks noChangeAspect="1" noChangeShapeType="1"/>
              </p:cNvSpPr>
              <p:nvPr/>
            </p:nvSpPr>
            <p:spPr bwMode="auto">
              <a:xfrm>
                <a:off x="864" y="912"/>
                <a:ext cx="132" cy="132"/>
              </a:xfrm>
              <a:prstGeom prst="line">
                <a:avLst/>
              </a:prstGeom>
              <a:noFill/>
              <a:ln w="3175">
                <a:solidFill>
                  <a:schemeClr val="bg1"/>
                </a:solidFill>
                <a:round/>
                <a:headEnd/>
                <a:tailEnd/>
              </a:ln>
            </p:spPr>
            <p:txBody>
              <a:bodyPr/>
              <a:lstStyle/>
              <a:p>
                <a:endParaRPr lang="en-CA"/>
              </a:p>
            </p:txBody>
          </p:sp>
          <p:pic>
            <p:nvPicPr>
              <p:cNvPr id="208" name="Picture 266" descr="Face18"/>
              <p:cNvPicPr>
                <a:picLocks noChangeAspect="1" noChangeArrowheads="1"/>
              </p:cNvPicPr>
              <p:nvPr/>
            </p:nvPicPr>
            <p:blipFill>
              <a:blip r:embed="rId62"/>
              <a:srcRect/>
              <a:stretch>
                <a:fillRect/>
              </a:stretch>
            </p:blipFill>
            <p:spPr bwMode="auto">
              <a:xfrm>
                <a:off x="864" y="912"/>
                <a:ext cx="271" cy="271"/>
              </a:xfrm>
              <a:prstGeom prst="rect">
                <a:avLst/>
              </a:prstGeom>
              <a:noFill/>
              <a:ln w="9525">
                <a:noFill/>
                <a:miter lim="800000"/>
                <a:headEnd/>
                <a:tailEnd/>
              </a:ln>
            </p:spPr>
          </p:pic>
        </p:grpSp>
        <p:grpSp>
          <p:nvGrpSpPr>
            <p:cNvPr id="143" name="Group 267"/>
            <p:cNvGrpSpPr>
              <a:grpSpLocks noChangeAspect="1"/>
            </p:cNvGrpSpPr>
            <p:nvPr/>
          </p:nvGrpSpPr>
          <p:grpSpPr bwMode="auto">
            <a:xfrm>
              <a:off x="2352" y="1872"/>
              <a:ext cx="271" cy="271"/>
              <a:chOff x="864" y="1248"/>
              <a:chExt cx="271" cy="271"/>
            </a:xfrm>
          </p:grpSpPr>
          <p:sp>
            <p:nvSpPr>
              <p:cNvPr id="205" name="Line 268"/>
              <p:cNvSpPr>
                <a:spLocks noChangeAspect="1" noChangeShapeType="1"/>
              </p:cNvSpPr>
              <p:nvPr/>
            </p:nvSpPr>
            <p:spPr bwMode="auto">
              <a:xfrm>
                <a:off x="864" y="1248"/>
                <a:ext cx="132" cy="132"/>
              </a:xfrm>
              <a:prstGeom prst="line">
                <a:avLst/>
              </a:prstGeom>
              <a:noFill/>
              <a:ln w="3175">
                <a:solidFill>
                  <a:schemeClr val="bg1"/>
                </a:solidFill>
                <a:round/>
                <a:headEnd/>
                <a:tailEnd/>
              </a:ln>
            </p:spPr>
            <p:txBody>
              <a:bodyPr/>
              <a:lstStyle/>
              <a:p>
                <a:endParaRPr lang="en-CA"/>
              </a:p>
            </p:txBody>
          </p:sp>
          <p:pic>
            <p:nvPicPr>
              <p:cNvPr id="206" name="Picture 269" descr="Face19"/>
              <p:cNvPicPr>
                <a:picLocks noChangeAspect="1" noChangeArrowheads="1"/>
              </p:cNvPicPr>
              <p:nvPr/>
            </p:nvPicPr>
            <p:blipFill>
              <a:blip r:embed="rId63"/>
              <a:srcRect/>
              <a:stretch>
                <a:fillRect/>
              </a:stretch>
            </p:blipFill>
            <p:spPr bwMode="auto">
              <a:xfrm>
                <a:off x="864" y="1248"/>
                <a:ext cx="271" cy="271"/>
              </a:xfrm>
              <a:prstGeom prst="rect">
                <a:avLst/>
              </a:prstGeom>
              <a:noFill/>
              <a:ln w="9525">
                <a:noFill/>
                <a:miter lim="800000"/>
                <a:headEnd/>
                <a:tailEnd/>
              </a:ln>
            </p:spPr>
          </p:pic>
        </p:grpSp>
        <p:grpSp>
          <p:nvGrpSpPr>
            <p:cNvPr id="144" name="Group 270"/>
            <p:cNvGrpSpPr>
              <a:grpSpLocks noChangeAspect="1"/>
            </p:cNvGrpSpPr>
            <p:nvPr/>
          </p:nvGrpSpPr>
          <p:grpSpPr bwMode="auto">
            <a:xfrm>
              <a:off x="4254" y="852"/>
              <a:ext cx="271" cy="271"/>
              <a:chOff x="2064" y="624"/>
              <a:chExt cx="271" cy="271"/>
            </a:xfrm>
          </p:grpSpPr>
          <p:sp>
            <p:nvSpPr>
              <p:cNvPr id="203" name="Line 271"/>
              <p:cNvSpPr>
                <a:spLocks noChangeAspect="1" noChangeShapeType="1"/>
              </p:cNvSpPr>
              <p:nvPr/>
            </p:nvSpPr>
            <p:spPr bwMode="auto">
              <a:xfrm>
                <a:off x="2064" y="624"/>
                <a:ext cx="132" cy="132"/>
              </a:xfrm>
              <a:prstGeom prst="line">
                <a:avLst/>
              </a:prstGeom>
              <a:noFill/>
              <a:ln w="3175">
                <a:solidFill>
                  <a:schemeClr val="bg1"/>
                </a:solidFill>
                <a:round/>
                <a:headEnd/>
                <a:tailEnd/>
              </a:ln>
            </p:spPr>
            <p:txBody>
              <a:bodyPr/>
              <a:lstStyle/>
              <a:p>
                <a:endParaRPr lang="en-CA"/>
              </a:p>
            </p:txBody>
          </p:sp>
          <p:pic>
            <p:nvPicPr>
              <p:cNvPr id="204" name="Picture 272" descr="Face20"/>
              <p:cNvPicPr>
                <a:picLocks noChangeAspect="1" noChangeArrowheads="1"/>
              </p:cNvPicPr>
              <p:nvPr/>
            </p:nvPicPr>
            <p:blipFill>
              <a:blip r:embed="rId64"/>
              <a:srcRect/>
              <a:stretch>
                <a:fillRect/>
              </a:stretch>
            </p:blipFill>
            <p:spPr bwMode="auto">
              <a:xfrm>
                <a:off x="2064" y="624"/>
                <a:ext cx="271" cy="271"/>
              </a:xfrm>
              <a:prstGeom prst="rect">
                <a:avLst/>
              </a:prstGeom>
              <a:noFill/>
              <a:ln w="9525">
                <a:noFill/>
                <a:miter lim="800000"/>
                <a:headEnd/>
                <a:tailEnd/>
              </a:ln>
            </p:spPr>
          </p:pic>
        </p:grpSp>
        <p:grpSp>
          <p:nvGrpSpPr>
            <p:cNvPr id="145" name="Group 273"/>
            <p:cNvGrpSpPr>
              <a:grpSpLocks noChangeAspect="1"/>
            </p:cNvGrpSpPr>
            <p:nvPr/>
          </p:nvGrpSpPr>
          <p:grpSpPr bwMode="auto">
            <a:xfrm>
              <a:off x="3294" y="2388"/>
              <a:ext cx="271" cy="271"/>
              <a:chOff x="1104" y="1584"/>
              <a:chExt cx="271" cy="271"/>
            </a:xfrm>
          </p:grpSpPr>
          <p:sp>
            <p:nvSpPr>
              <p:cNvPr id="201" name="Line 274"/>
              <p:cNvSpPr>
                <a:spLocks noChangeAspect="1" noChangeShapeType="1"/>
              </p:cNvSpPr>
              <p:nvPr/>
            </p:nvSpPr>
            <p:spPr bwMode="auto">
              <a:xfrm>
                <a:off x="1104" y="1584"/>
                <a:ext cx="132" cy="132"/>
              </a:xfrm>
              <a:prstGeom prst="line">
                <a:avLst/>
              </a:prstGeom>
              <a:noFill/>
              <a:ln w="3175">
                <a:solidFill>
                  <a:schemeClr val="bg1"/>
                </a:solidFill>
                <a:round/>
                <a:headEnd/>
                <a:tailEnd/>
              </a:ln>
            </p:spPr>
            <p:txBody>
              <a:bodyPr/>
              <a:lstStyle/>
              <a:p>
                <a:endParaRPr lang="en-CA"/>
              </a:p>
            </p:txBody>
          </p:sp>
          <p:pic>
            <p:nvPicPr>
              <p:cNvPr id="202" name="Picture 275" descr="Face02"/>
              <p:cNvPicPr>
                <a:picLocks noChangeAspect="1" noChangeArrowheads="1"/>
              </p:cNvPicPr>
              <p:nvPr/>
            </p:nvPicPr>
            <p:blipFill>
              <a:blip r:embed="rId65"/>
              <a:srcRect/>
              <a:stretch>
                <a:fillRect/>
              </a:stretch>
            </p:blipFill>
            <p:spPr bwMode="auto">
              <a:xfrm>
                <a:off x="1104" y="1584"/>
                <a:ext cx="271" cy="271"/>
              </a:xfrm>
              <a:prstGeom prst="rect">
                <a:avLst/>
              </a:prstGeom>
              <a:noFill/>
              <a:ln w="9525">
                <a:noFill/>
                <a:miter lim="800000"/>
                <a:headEnd/>
                <a:tailEnd/>
              </a:ln>
            </p:spPr>
          </p:pic>
        </p:grpSp>
        <p:grpSp>
          <p:nvGrpSpPr>
            <p:cNvPr id="146" name="Group 276"/>
            <p:cNvGrpSpPr>
              <a:grpSpLocks noChangeAspect="1"/>
            </p:cNvGrpSpPr>
            <p:nvPr/>
          </p:nvGrpSpPr>
          <p:grpSpPr bwMode="auto">
            <a:xfrm>
              <a:off x="3918" y="420"/>
              <a:ext cx="271" cy="271"/>
              <a:chOff x="1824" y="192"/>
              <a:chExt cx="271" cy="271"/>
            </a:xfrm>
          </p:grpSpPr>
          <p:sp>
            <p:nvSpPr>
              <p:cNvPr id="199" name="Line 277"/>
              <p:cNvSpPr>
                <a:spLocks noChangeAspect="1" noChangeShapeType="1"/>
              </p:cNvSpPr>
              <p:nvPr/>
            </p:nvSpPr>
            <p:spPr bwMode="auto">
              <a:xfrm>
                <a:off x="1824" y="192"/>
                <a:ext cx="132" cy="132"/>
              </a:xfrm>
              <a:prstGeom prst="line">
                <a:avLst/>
              </a:prstGeom>
              <a:noFill/>
              <a:ln w="3175">
                <a:solidFill>
                  <a:schemeClr val="bg1"/>
                </a:solidFill>
                <a:round/>
                <a:headEnd/>
                <a:tailEnd/>
              </a:ln>
            </p:spPr>
            <p:txBody>
              <a:bodyPr/>
              <a:lstStyle/>
              <a:p>
                <a:endParaRPr lang="en-CA"/>
              </a:p>
            </p:txBody>
          </p:sp>
          <p:pic>
            <p:nvPicPr>
              <p:cNvPr id="200" name="Picture 278" descr="Face03"/>
              <p:cNvPicPr>
                <a:picLocks noChangeAspect="1" noChangeArrowheads="1"/>
              </p:cNvPicPr>
              <p:nvPr/>
            </p:nvPicPr>
            <p:blipFill>
              <a:blip r:embed="rId66"/>
              <a:srcRect/>
              <a:stretch>
                <a:fillRect/>
              </a:stretch>
            </p:blipFill>
            <p:spPr bwMode="auto">
              <a:xfrm>
                <a:off x="1824" y="192"/>
                <a:ext cx="271" cy="271"/>
              </a:xfrm>
              <a:prstGeom prst="rect">
                <a:avLst/>
              </a:prstGeom>
              <a:noFill/>
              <a:ln w="9525">
                <a:noFill/>
                <a:miter lim="800000"/>
                <a:headEnd/>
                <a:tailEnd/>
              </a:ln>
            </p:spPr>
          </p:pic>
        </p:grpSp>
        <p:grpSp>
          <p:nvGrpSpPr>
            <p:cNvPr id="147" name="Group 279"/>
            <p:cNvGrpSpPr>
              <a:grpSpLocks noChangeAspect="1"/>
            </p:cNvGrpSpPr>
            <p:nvPr/>
          </p:nvGrpSpPr>
          <p:grpSpPr bwMode="auto">
            <a:xfrm>
              <a:off x="2736" y="1152"/>
              <a:ext cx="271" cy="271"/>
              <a:chOff x="1440" y="1296"/>
              <a:chExt cx="271" cy="271"/>
            </a:xfrm>
          </p:grpSpPr>
          <p:sp>
            <p:nvSpPr>
              <p:cNvPr id="197" name="Line 280"/>
              <p:cNvSpPr>
                <a:spLocks noChangeAspect="1" noChangeShapeType="1"/>
              </p:cNvSpPr>
              <p:nvPr/>
            </p:nvSpPr>
            <p:spPr bwMode="auto">
              <a:xfrm>
                <a:off x="1440" y="1296"/>
                <a:ext cx="132" cy="132"/>
              </a:xfrm>
              <a:prstGeom prst="line">
                <a:avLst/>
              </a:prstGeom>
              <a:noFill/>
              <a:ln w="3175">
                <a:solidFill>
                  <a:schemeClr val="bg1"/>
                </a:solidFill>
                <a:round/>
                <a:headEnd/>
                <a:tailEnd/>
              </a:ln>
            </p:spPr>
            <p:txBody>
              <a:bodyPr/>
              <a:lstStyle/>
              <a:p>
                <a:endParaRPr lang="en-CA"/>
              </a:p>
            </p:txBody>
          </p:sp>
          <p:pic>
            <p:nvPicPr>
              <p:cNvPr id="198" name="Picture 281" descr="Face04"/>
              <p:cNvPicPr>
                <a:picLocks noChangeAspect="1" noChangeArrowheads="1"/>
              </p:cNvPicPr>
              <p:nvPr/>
            </p:nvPicPr>
            <p:blipFill>
              <a:blip r:embed="rId67"/>
              <a:srcRect/>
              <a:stretch>
                <a:fillRect/>
              </a:stretch>
            </p:blipFill>
            <p:spPr bwMode="auto">
              <a:xfrm>
                <a:off x="1440" y="1296"/>
                <a:ext cx="271" cy="271"/>
              </a:xfrm>
              <a:prstGeom prst="rect">
                <a:avLst/>
              </a:prstGeom>
              <a:noFill/>
              <a:ln w="9525">
                <a:noFill/>
                <a:miter lim="800000"/>
                <a:headEnd/>
                <a:tailEnd/>
              </a:ln>
            </p:spPr>
          </p:pic>
        </p:grpSp>
        <p:grpSp>
          <p:nvGrpSpPr>
            <p:cNvPr id="148" name="Group 282"/>
            <p:cNvGrpSpPr>
              <a:grpSpLocks noChangeAspect="1"/>
            </p:cNvGrpSpPr>
            <p:nvPr/>
          </p:nvGrpSpPr>
          <p:grpSpPr bwMode="auto">
            <a:xfrm>
              <a:off x="2784" y="1536"/>
              <a:ext cx="271" cy="271"/>
              <a:chOff x="528" y="1296"/>
              <a:chExt cx="271" cy="271"/>
            </a:xfrm>
          </p:grpSpPr>
          <p:sp>
            <p:nvSpPr>
              <p:cNvPr id="195" name="Line 283"/>
              <p:cNvSpPr>
                <a:spLocks noChangeAspect="1" noChangeShapeType="1"/>
              </p:cNvSpPr>
              <p:nvPr/>
            </p:nvSpPr>
            <p:spPr bwMode="auto">
              <a:xfrm>
                <a:off x="528" y="1296"/>
                <a:ext cx="132" cy="132"/>
              </a:xfrm>
              <a:prstGeom prst="line">
                <a:avLst/>
              </a:prstGeom>
              <a:noFill/>
              <a:ln w="3175">
                <a:solidFill>
                  <a:schemeClr val="bg1"/>
                </a:solidFill>
                <a:round/>
                <a:headEnd/>
                <a:tailEnd/>
              </a:ln>
            </p:spPr>
            <p:txBody>
              <a:bodyPr/>
              <a:lstStyle/>
              <a:p>
                <a:endParaRPr lang="en-CA"/>
              </a:p>
            </p:txBody>
          </p:sp>
          <p:pic>
            <p:nvPicPr>
              <p:cNvPr id="196" name="Picture 284" descr="Face05"/>
              <p:cNvPicPr>
                <a:picLocks noChangeAspect="1" noChangeArrowheads="1"/>
              </p:cNvPicPr>
              <p:nvPr/>
            </p:nvPicPr>
            <p:blipFill>
              <a:blip r:embed="rId68"/>
              <a:srcRect/>
              <a:stretch>
                <a:fillRect/>
              </a:stretch>
            </p:blipFill>
            <p:spPr bwMode="auto">
              <a:xfrm>
                <a:off x="528" y="1296"/>
                <a:ext cx="271" cy="271"/>
              </a:xfrm>
              <a:prstGeom prst="rect">
                <a:avLst/>
              </a:prstGeom>
              <a:noFill/>
              <a:ln w="9525">
                <a:noFill/>
                <a:miter lim="800000"/>
                <a:headEnd/>
                <a:tailEnd/>
              </a:ln>
            </p:spPr>
          </p:pic>
        </p:grpSp>
        <p:grpSp>
          <p:nvGrpSpPr>
            <p:cNvPr id="149" name="Group 285"/>
            <p:cNvGrpSpPr>
              <a:grpSpLocks noChangeAspect="1"/>
            </p:cNvGrpSpPr>
            <p:nvPr/>
          </p:nvGrpSpPr>
          <p:grpSpPr bwMode="auto">
            <a:xfrm>
              <a:off x="2478" y="852"/>
              <a:ext cx="271" cy="271"/>
              <a:chOff x="864" y="624"/>
              <a:chExt cx="271" cy="271"/>
            </a:xfrm>
          </p:grpSpPr>
          <p:sp>
            <p:nvSpPr>
              <p:cNvPr id="193" name="Line 286"/>
              <p:cNvSpPr>
                <a:spLocks noChangeAspect="1" noChangeShapeType="1"/>
              </p:cNvSpPr>
              <p:nvPr/>
            </p:nvSpPr>
            <p:spPr bwMode="auto">
              <a:xfrm>
                <a:off x="864" y="624"/>
                <a:ext cx="132" cy="132"/>
              </a:xfrm>
              <a:prstGeom prst="line">
                <a:avLst/>
              </a:prstGeom>
              <a:noFill/>
              <a:ln w="3175">
                <a:solidFill>
                  <a:schemeClr val="bg1"/>
                </a:solidFill>
                <a:round/>
                <a:headEnd/>
                <a:tailEnd/>
              </a:ln>
            </p:spPr>
            <p:txBody>
              <a:bodyPr/>
              <a:lstStyle/>
              <a:p>
                <a:endParaRPr lang="en-CA"/>
              </a:p>
            </p:txBody>
          </p:sp>
          <p:pic>
            <p:nvPicPr>
              <p:cNvPr id="194" name="Picture 287" descr="Face06"/>
              <p:cNvPicPr>
                <a:picLocks noChangeAspect="1" noChangeArrowheads="1"/>
              </p:cNvPicPr>
              <p:nvPr/>
            </p:nvPicPr>
            <p:blipFill>
              <a:blip r:embed="rId69"/>
              <a:srcRect/>
              <a:stretch>
                <a:fillRect/>
              </a:stretch>
            </p:blipFill>
            <p:spPr bwMode="auto">
              <a:xfrm>
                <a:off x="864" y="624"/>
                <a:ext cx="271" cy="271"/>
              </a:xfrm>
              <a:prstGeom prst="rect">
                <a:avLst/>
              </a:prstGeom>
              <a:noFill/>
              <a:ln w="9525">
                <a:noFill/>
                <a:miter lim="800000"/>
                <a:headEnd/>
                <a:tailEnd/>
              </a:ln>
            </p:spPr>
          </p:pic>
        </p:grpSp>
        <p:grpSp>
          <p:nvGrpSpPr>
            <p:cNvPr id="150" name="Group 288"/>
            <p:cNvGrpSpPr>
              <a:grpSpLocks noChangeAspect="1"/>
            </p:cNvGrpSpPr>
            <p:nvPr/>
          </p:nvGrpSpPr>
          <p:grpSpPr bwMode="auto">
            <a:xfrm>
              <a:off x="3936" y="1200"/>
              <a:ext cx="271" cy="271"/>
              <a:chOff x="1632" y="960"/>
              <a:chExt cx="271" cy="271"/>
            </a:xfrm>
          </p:grpSpPr>
          <p:sp>
            <p:nvSpPr>
              <p:cNvPr id="191" name="Line 289"/>
              <p:cNvSpPr>
                <a:spLocks noChangeAspect="1" noChangeShapeType="1"/>
              </p:cNvSpPr>
              <p:nvPr/>
            </p:nvSpPr>
            <p:spPr bwMode="auto">
              <a:xfrm>
                <a:off x="1632" y="960"/>
                <a:ext cx="132" cy="132"/>
              </a:xfrm>
              <a:prstGeom prst="line">
                <a:avLst/>
              </a:prstGeom>
              <a:noFill/>
              <a:ln w="3175">
                <a:solidFill>
                  <a:schemeClr val="bg1"/>
                </a:solidFill>
                <a:round/>
                <a:headEnd/>
                <a:tailEnd/>
              </a:ln>
            </p:spPr>
            <p:txBody>
              <a:bodyPr/>
              <a:lstStyle/>
              <a:p>
                <a:endParaRPr lang="en-CA"/>
              </a:p>
            </p:txBody>
          </p:sp>
          <p:pic>
            <p:nvPicPr>
              <p:cNvPr id="192" name="Picture 290" descr="Face07"/>
              <p:cNvPicPr>
                <a:picLocks noChangeAspect="1" noChangeArrowheads="1"/>
              </p:cNvPicPr>
              <p:nvPr/>
            </p:nvPicPr>
            <p:blipFill>
              <a:blip r:embed="rId70"/>
              <a:srcRect/>
              <a:stretch>
                <a:fillRect/>
              </a:stretch>
            </p:blipFill>
            <p:spPr bwMode="auto">
              <a:xfrm>
                <a:off x="1632" y="960"/>
                <a:ext cx="271" cy="271"/>
              </a:xfrm>
              <a:prstGeom prst="rect">
                <a:avLst/>
              </a:prstGeom>
              <a:noFill/>
              <a:ln w="9525">
                <a:noFill/>
                <a:miter lim="800000"/>
                <a:headEnd/>
                <a:tailEnd/>
              </a:ln>
            </p:spPr>
          </p:pic>
        </p:grpSp>
        <p:grpSp>
          <p:nvGrpSpPr>
            <p:cNvPr id="151" name="Group 291"/>
            <p:cNvGrpSpPr>
              <a:grpSpLocks noChangeAspect="1"/>
            </p:cNvGrpSpPr>
            <p:nvPr/>
          </p:nvGrpSpPr>
          <p:grpSpPr bwMode="auto">
            <a:xfrm>
              <a:off x="3246" y="468"/>
              <a:ext cx="271" cy="271"/>
              <a:chOff x="960" y="192"/>
              <a:chExt cx="271" cy="271"/>
            </a:xfrm>
          </p:grpSpPr>
          <p:sp>
            <p:nvSpPr>
              <p:cNvPr id="189" name="Line 292"/>
              <p:cNvSpPr>
                <a:spLocks noChangeAspect="1" noChangeShapeType="1"/>
              </p:cNvSpPr>
              <p:nvPr/>
            </p:nvSpPr>
            <p:spPr bwMode="auto">
              <a:xfrm>
                <a:off x="960" y="192"/>
                <a:ext cx="132" cy="132"/>
              </a:xfrm>
              <a:prstGeom prst="line">
                <a:avLst/>
              </a:prstGeom>
              <a:noFill/>
              <a:ln w="3175">
                <a:solidFill>
                  <a:schemeClr val="bg1"/>
                </a:solidFill>
                <a:round/>
                <a:headEnd/>
                <a:tailEnd/>
              </a:ln>
            </p:spPr>
            <p:txBody>
              <a:bodyPr/>
              <a:lstStyle/>
              <a:p>
                <a:endParaRPr lang="en-CA"/>
              </a:p>
            </p:txBody>
          </p:sp>
          <p:pic>
            <p:nvPicPr>
              <p:cNvPr id="190" name="Picture 293" descr="Face08"/>
              <p:cNvPicPr>
                <a:picLocks noChangeAspect="1" noChangeArrowheads="1"/>
              </p:cNvPicPr>
              <p:nvPr/>
            </p:nvPicPr>
            <p:blipFill>
              <a:blip r:embed="rId71"/>
              <a:srcRect/>
              <a:stretch>
                <a:fillRect/>
              </a:stretch>
            </p:blipFill>
            <p:spPr bwMode="auto">
              <a:xfrm>
                <a:off x="960" y="192"/>
                <a:ext cx="271" cy="271"/>
              </a:xfrm>
              <a:prstGeom prst="rect">
                <a:avLst/>
              </a:prstGeom>
              <a:noFill/>
              <a:ln w="9525">
                <a:noFill/>
                <a:miter lim="800000"/>
                <a:headEnd/>
                <a:tailEnd/>
              </a:ln>
            </p:spPr>
          </p:pic>
        </p:grpSp>
        <p:grpSp>
          <p:nvGrpSpPr>
            <p:cNvPr id="152" name="Group 294"/>
            <p:cNvGrpSpPr>
              <a:grpSpLocks noChangeAspect="1"/>
            </p:cNvGrpSpPr>
            <p:nvPr/>
          </p:nvGrpSpPr>
          <p:grpSpPr bwMode="auto">
            <a:xfrm>
              <a:off x="3882" y="768"/>
              <a:ext cx="271" cy="271"/>
              <a:chOff x="1584" y="576"/>
              <a:chExt cx="271" cy="271"/>
            </a:xfrm>
          </p:grpSpPr>
          <p:sp>
            <p:nvSpPr>
              <p:cNvPr id="187" name="Line 295"/>
              <p:cNvSpPr>
                <a:spLocks noChangeAspect="1" noChangeShapeType="1"/>
              </p:cNvSpPr>
              <p:nvPr/>
            </p:nvSpPr>
            <p:spPr bwMode="auto">
              <a:xfrm>
                <a:off x="1584" y="576"/>
                <a:ext cx="132" cy="132"/>
              </a:xfrm>
              <a:prstGeom prst="line">
                <a:avLst/>
              </a:prstGeom>
              <a:noFill/>
              <a:ln w="3175">
                <a:solidFill>
                  <a:schemeClr val="bg1"/>
                </a:solidFill>
                <a:round/>
                <a:headEnd/>
                <a:tailEnd/>
              </a:ln>
            </p:spPr>
            <p:txBody>
              <a:bodyPr/>
              <a:lstStyle/>
              <a:p>
                <a:endParaRPr lang="en-CA"/>
              </a:p>
            </p:txBody>
          </p:sp>
          <p:pic>
            <p:nvPicPr>
              <p:cNvPr id="188" name="Picture 296" descr="Face09"/>
              <p:cNvPicPr>
                <a:picLocks noChangeAspect="1" noChangeArrowheads="1"/>
              </p:cNvPicPr>
              <p:nvPr/>
            </p:nvPicPr>
            <p:blipFill>
              <a:blip r:embed="rId72"/>
              <a:srcRect/>
              <a:stretch>
                <a:fillRect/>
              </a:stretch>
            </p:blipFill>
            <p:spPr bwMode="auto">
              <a:xfrm>
                <a:off x="1584" y="576"/>
                <a:ext cx="271" cy="271"/>
              </a:xfrm>
              <a:prstGeom prst="rect">
                <a:avLst/>
              </a:prstGeom>
              <a:noFill/>
              <a:ln w="9525">
                <a:noFill/>
                <a:miter lim="800000"/>
                <a:headEnd/>
                <a:tailEnd/>
              </a:ln>
            </p:spPr>
          </p:pic>
        </p:grpSp>
        <p:grpSp>
          <p:nvGrpSpPr>
            <p:cNvPr id="153" name="Group 297"/>
            <p:cNvGrpSpPr>
              <a:grpSpLocks noChangeAspect="1"/>
            </p:cNvGrpSpPr>
            <p:nvPr/>
          </p:nvGrpSpPr>
          <p:grpSpPr bwMode="auto">
            <a:xfrm>
              <a:off x="2766" y="372"/>
              <a:ext cx="271" cy="271"/>
              <a:chOff x="576" y="864"/>
              <a:chExt cx="271" cy="271"/>
            </a:xfrm>
          </p:grpSpPr>
          <p:sp>
            <p:nvSpPr>
              <p:cNvPr id="185" name="Line 298"/>
              <p:cNvSpPr>
                <a:spLocks noChangeAspect="1" noChangeShapeType="1"/>
              </p:cNvSpPr>
              <p:nvPr/>
            </p:nvSpPr>
            <p:spPr bwMode="auto">
              <a:xfrm>
                <a:off x="576" y="864"/>
                <a:ext cx="132" cy="132"/>
              </a:xfrm>
              <a:prstGeom prst="line">
                <a:avLst/>
              </a:prstGeom>
              <a:noFill/>
              <a:ln w="3175">
                <a:solidFill>
                  <a:schemeClr val="bg1"/>
                </a:solidFill>
                <a:round/>
                <a:headEnd/>
                <a:tailEnd/>
              </a:ln>
            </p:spPr>
            <p:txBody>
              <a:bodyPr/>
              <a:lstStyle/>
              <a:p>
                <a:endParaRPr lang="en-CA"/>
              </a:p>
            </p:txBody>
          </p:sp>
          <p:pic>
            <p:nvPicPr>
              <p:cNvPr id="186" name="Picture 299" descr="Face10"/>
              <p:cNvPicPr>
                <a:picLocks noChangeAspect="1" noChangeArrowheads="1"/>
              </p:cNvPicPr>
              <p:nvPr/>
            </p:nvPicPr>
            <p:blipFill>
              <a:blip r:embed="rId73"/>
              <a:srcRect/>
              <a:stretch>
                <a:fillRect/>
              </a:stretch>
            </p:blipFill>
            <p:spPr bwMode="auto">
              <a:xfrm>
                <a:off x="576" y="864"/>
                <a:ext cx="271" cy="271"/>
              </a:xfrm>
              <a:prstGeom prst="rect">
                <a:avLst/>
              </a:prstGeom>
              <a:noFill/>
              <a:ln w="9525">
                <a:noFill/>
                <a:miter lim="800000"/>
                <a:headEnd/>
                <a:tailEnd/>
              </a:ln>
            </p:spPr>
          </p:pic>
        </p:grpSp>
        <p:grpSp>
          <p:nvGrpSpPr>
            <p:cNvPr id="154" name="Group 300"/>
            <p:cNvGrpSpPr>
              <a:grpSpLocks noChangeAspect="1"/>
            </p:cNvGrpSpPr>
            <p:nvPr/>
          </p:nvGrpSpPr>
          <p:grpSpPr bwMode="auto">
            <a:xfrm>
              <a:off x="3582" y="372"/>
              <a:ext cx="271" cy="271"/>
              <a:chOff x="1296" y="192"/>
              <a:chExt cx="271" cy="271"/>
            </a:xfrm>
          </p:grpSpPr>
          <p:sp>
            <p:nvSpPr>
              <p:cNvPr id="183" name="Line 301"/>
              <p:cNvSpPr>
                <a:spLocks noChangeAspect="1" noChangeShapeType="1"/>
              </p:cNvSpPr>
              <p:nvPr/>
            </p:nvSpPr>
            <p:spPr bwMode="auto">
              <a:xfrm>
                <a:off x="1296" y="192"/>
                <a:ext cx="132" cy="132"/>
              </a:xfrm>
              <a:prstGeom prst="line">
                <a:avLst/>
              </a:prstGeom>
              <a:noFill/>
              <a:ln w="3175">
                <a:solidFill>
                  <a:schemeClr val="bg1"/>
                </a:solidFill>
                <a:round/>
                <a:headEnd/>
                <a:tailEnd/>
              </a:ln>
            </p:spPr>
            <p:txBody>
              <a:bodyPr/>
              <a:lstStyle/>
              <a:p>
                <a:endParaRPr lang="en-CA"/>
              </a:p>
            </p:txBody>
          </p:sp>
          <p:pic>
            <p:nvPicPr>
              <p:cNvPr id="184" name="Picture 302" descr="Face11"/>
              <p:cNvPicPr>
                <a:picLocks noChangeAspect="1" noChangeArrowheads="1"/>
              </p:cNvPicPr>
              <p:nvPr/>
            </p:nvPicPr>
            <p:blipFill>
              <a:blip r:embed="rId74"/>
              <a:srcRect/>
              <a:stretch>
                <a:fillRect/>
              </a:stretch>
            </p:blipFill>
            <p:spPr bwMode="auto">
              <a:xfrm>
                <a:off x="1296" y="192"/>
                <a:ext cx="271" cy="271"/>
              </a:xfrm>
              <a:prstGeom prst="rect">
                <a:avLst/>
              </a:prstGeom>
              <a:noFill/>
              <a:ln w="9525">
                <a:noFill/>
                <a:miter lim="800000"/>
                <a:headEnd/>
                <a:tailEnd/>
              </a:ln>
            </p:spPr>
          </p:pic>
        </p:grpSp>
        <p:grpSp>
          <p:nvGrpSpPr>
            <p:cNvPr id="155" name="Group 303"/>
            <p:cNvGrpSpPr>
              <a:grpSpLocks noChangeAspect="1"/>
            </p:cNvGrpSpPr>
            <p:nvPr/>
          </p:nvGrpSpPr>
          <p:grpSpPr bwMode="auto">
            <a:xfrm>
              <a:off x="1026" y="3384"/>
              <a:ext cx="294" cy="294"/>
              <a:chOff x="1092" y="3108"/>
              <a:chExt cx="294" cy="294"/>
            </a:xfrm>
          </p:grpSpPr>
          <p:grpSp>
            <p:nvGrpSpPr>
              <p:cNvPr id="156" name="Group 304"/>
              <p:cNvGrpSpPr>
                <a:grpSpLocks noChangeAspect="1"/>
              </p:cNvGrpSpPr>
              <p:nvPr/>
            </p:nvGrpSpPr>
            <p:grpSpPr bwMode="auto">
              <a:xfrm>
                <a:off x="1104" y="3120"/>
                <a:ext cx="271" cy="271"/>
                <a:chOff x="3792" y="3072"/>
                <a:chExt cx="271" cy="271"/>
              </a:xfrm>
            </p:grpSpPr>
            <p:sp>
              <p:nvSpPr>
                <p:cNvPr id="181" name="Line 305"/>
                <p:cNvSpPr>
                  <a:spLocks noChangeAspect="1" noChangeShapeType="1"/>
                </p:cNvSpPr>
                <p:nvPr/>
              </p:nvSpPr>
              <p:spPr bwMode="auto">
                <a:xfrm>
                  <a:off x="3792" y="3072"/>
                  <a:ext cx="132" cy="132"/>
                </a:xfrm>
                <a:prstGeom prst="line">
                  <a:avLst/>
                </a:prstGeom>
                <a:noFill/>
                <a:ln w="3175">
                  <a:noFill/>
                  <a:round/>
                  <a:headEnd/>
                  <a:tailEnd/>
                </a:ln>
              </p:spPr>
              <p:txBody>
                <a:bodyPr/>
                <a:lstStyle/>
                <a:p>
                  <a:endParaRPr lang="en-CA"/>
                </a:p>
              </p:txBody>
            </p:sp>
            <p:pic>
              <p:nvPicPr>
                <p:cNvPr id="182" name="Picture 306" descr="Face24"/>
                <p:cNvPicPr>
                  <a:picLocks noChangeAspect="1" noChangeArrowheads="1"/>
                </p:cNvPicPr>
                <p:nvPr/>
              </p:nvPicPr>
              <p:blipFill>
                <a:blip r:embed="rId75"/>
                <a:srcRect/>
                <a:stretch>
                  <a:fillRect/>
                </a:stretch>
              </p:blipFill>
              <p:spPr bwMode="auto">
                <a:xfrm>
                  <a:off x="3792" y="3072"/>
                  <a:ext cx="271" cy="271"/>
                </a:xfrm>
                <a:prstGeom prst="rect">
                  <a:avLst/>
                </a:prstGeom>
                <a:noFill/>
                <a:ln w="38100">
                  <a:noFill/>
                  <a:miter lim="800000"/>
                  <a:headEnd/>
                  <a:tailEnd/>
                </a:ln>
              </p:spPr>
            </p:pic>
          </p:grpSp>
          <p:sp>
            <p:nvSpPr>
              <p:cNvPr id="180" name="AutoShape 307"/>
              <p:cNvSpPr>
                <a:spLocks noChangeAspect="1" noChangeArrowheads="1"/>
              </p:cNvSpPr>
              <p:nvPr/>
            </p:nvSpPr>
            <p:spPr bwMode="auto">
              <a:xfrm>
                <a:off x="1092" y="3108"/>
                <a:ext cx="294" cy="294"/>
              </a:xfrm>
              <a:prstGeom prst="roundRect">
                <a:avLst>
                  <a:gd name="adj" fmla="val 16667"/>
                </a:avLst>
              </a:prstGeom>
              <a:noFill/>
              <a:ln w="57150">
                <a:solidFill>
                  <a:srgbClr val="66CCFF"/>
                </a:solidFill>
                <a:round/>
                <a:headEnd/>
                <a:tailEnd/>
              </a:ln>
            </p:spPr>
            <p:txBody>
              <a:bodyPr wrap="none" anchor="ctr"/>
              <a:lstStyle/>
              <a:p>
                <a:endParaRPr lang="en-US"/>
              </a:p>
            </p:txBody>
          </p:sp>
        </p:grpSp>
        <p:grpSp>
          <p:nvGrpSpPr>
            <p:cNvPr id="157" name="Group 308"/>
            <p:cNvGrpSpPr>
              <a:grpSpLocks noChangeAspect="1"/>
            </p:cNvGrpSpPr>
            <p:nvPr/>
          </p:nvGrpSpPr>
          <p:grpSpPr bwMode="auto">
            <a:xfrm>
              <a:off x="3216" y="3216"/>
              <a:ext cx="294" cy="294"/>
              <a:chOff x="1284" y="2964"/>
              <a:chExt cx="294" cy="294"/>
            </a:xfrm>
          </p:grpSpPr>
          <p:grpSp>
            <p:nvGrpSpPr>
              <p:cNvPr id="158" name="Group 309"/>
              <p:cNvGrpSpPr>
                <a:grpSpLocks noChangeAspect="1"/>
              </p:cNvGrpSpPr>
              <p:nvPr/>
            </p:nvGrpSpPr>
            <p:grpSpPr bwMode="auto">
              <a:xfrm>
                <a:off x="1296" y="2976"/>
                <a:ext cx="271" cy="271"/>
                <a:chOff x="1248" y="3024"/>
                <a:chExt cx="271" cy="271"/>
              </a:xfrm>
            </p:grpSpPr>
            <p:sp>
              <p:nvSpPr>
                <p:cNvPr id="177" name="Line 310"/>
                <p:cNvSpPr>
                  <a:spLocks noChangeAspect="1" noChangeShapeType="1"/>
                </p:cNvSpPr>
                <p:nvPr/>
              </p:nvSpPr>
              <p:spPr bwMode="auto">
                <a:xfrm>
                  <a:off x="1248" y="3024"/>
                  <a:ext cx="132" cy="132"/>
                </a:xfrm>
                <a:prstGeom prst="line">
                  <a:avLst/>
                </a:prstGeom>
                <a:noFill/>
                <a:ln w="3175">
                  <a:noFill/>
                  <a:round/>
                  <a:headEnd/>
                  <a:tailEnd/>
                </a:ln>
              </p:spPr>
              <p:txBody>
                <a:bodyPr/>
                <a:lstStyle/>
                <a:p>
                  <a:endParaRPr lang="en-CA"/>
                </a:p>
              </p:txBody>
            </p:sp>
            <p:pic>
              <p:nvPicPr>
                <p:cNvPr id="178" name="Picture 311" descr="Face66"/>
                <p:cNvPicPr>
                  <a:picLocks noChangeAspect="1" noChangeArrowheads="1"/>
                </p:cNvPicPr>
                <p:nvPr/>
              </p:nvPicPr>
              <p:blipFill>
                <a:blip r:embed="rId76"/>
                <a:srcRect/>
                <a:stretch>
                  <a:fillRect/>
                </a:stretch>
              </p:blipFill>
              <p:spPr bwMode="auto">
                <a:xfrm>
                  <a:off x="1248" y="3024"/>
                  <a:ext cx="271" cy="271"/>
                </a:xfrm>
                <a:prstGeom prst="rect">
                  <a:avLst/>
                </a:prstGeom>
                <a:noFill/>
                <a:ln w="28575">
                  <a:noFill/>
                  <a:miter lim="800000"/>
                  <a:headEnd/>
                  <a:tailEnd/>
                </a:ln>
              </p:spPr>
            </p:pic>
          </p:grpSp>
          <p:sp>
            <p:nvSpPr>
              <p:cNvPr id="176" name="AutoShape 312"/>
              <p:cNvSpPr>
                <a:spLocks noChangeAspect="1" noChangeArrowheads="1"/>
              </p:cNvSpPr>
              <p:nvPr/>
            </p:nvSpPr>
            <p:spPr bwMode="auto">
              <a:xfrm>
                <a:off x="1284" y="2964"/>
                <a:ext cx="294" cy="294"/>
              </a:xfrm>
              <a:prstGeom prst="roundRect">
                <a:avLst>
                  <a:gd name="adj" fmla="val 16667"/>
                </a:avLst>
              </a:prstGeom>
              <a:noFill/>
              <a:ln w="57150">
                <a:solidFill>
                  <a:srgbClr val="33CC33"/>
                </a:solidFill>
                <a:round/>
                <a:headEnd/>
                <a:tailEnd/>
              </a:ln>
            </p:spPr>
            <p:txBody>
              <a:bodyPr wrap="none" anchor="ctr"/>
              <a:lstStyle/>
              <a:p>
                <a:endParaRPr lang="en-US"/>
              </a:p>
            </p:txBody>
          </p:sp>
        </p:grpSp>
        <p:grpSp>
          <p:nvGrpSpPr>
            <p:cNvPr id="159" name="Group 313"/>
            <p:cNvGrpSpPr>
              <a:grpSpLocks noChangeAspect="1"/>
            </p:cNvGrpSpPr>
            <p:nvPr/>
          </p:nvGrpSpPr>
          <p:grpSpPr bwMode="auto">
            <a:xfrm>
              <a:off x="2814" y="804"/>
              <a:ext cx="271" cy="271"/>
              <a:chOff x="2640" y="432"/>
              <a:chExt cx="271" cy="271"/>
            </a:xfrm>
          </p:grpSpPr>
          <p:sp>
            <p:nvSpPr>
              <p:cNvPr id="173" name="Line 314"/>
              <p:cNvSpPr>
                <a:spLocks noChangeAspect="1" noChangeShapeType="1"/>
              </p:cNvSpPr>
              <p:nvPr/>
            </p:nvSpPr>
            <p:spPr bwMode="auto">
              <a:xfrm>
                <a:off x="2640" y="432"/>
                <a:ext cx="132" cy="132"/>
              </a:xfrm>
              <a:prstGeom prst="line">
                <a:avLst/>
              </a:prstGeom>
              <a:noFill/>
              <a:ln w="3175">
                <a:solidFill>
                  <a:schemeClr val="bg1"/>
                </a:solidFill>
                <a:round/>
                <a:headEnd/>
                <a:tailEnd/>
              </a:ln>
            </p:spPr>
            <p:txBody>
              <a:bodyPr/>
              <a:lstStyle/>
              <a:p>
                <a:endParaRPr lang="en-CA"/>
              </a:p>
            </p:txBody>
          </p:sp>
          <p:pic>
            <p:nvPicPr>
              <p:cNvPr id="174" name="Picture 315" descr="Face01"/>
              <p:cNvPicPr>
                <a:picLocks noChangeAspect="1" noChangeArrowheads="1"/>
              </p:cNvPicPr>
              <p:nvPr/>
            </p:nvPicPr>
            <p:blipFill>
              <a:blip r:embed="rId77"/>
              <a:srcRect/>
              <a:stretch>
                <a:fillRect/>
              </a:stretch>
            </p:blipFill>
            <p:spPr bwMode="auto">
              <a:xfrm>
                <a:off x="2640" y="432"/>
                <a:ext cx="271" cy="271"/>
              </a:xfrm>
              <a:prstGeom prst="rect">
                <a:avLst/>
              </a:prstGeom>
              <a:noFill/>
              <a:ln w="9525">
                <a:noFill/>
                <a:miter lim="800000"/>
                <a:headEnd/>
                <a:tailEnd/>
              </a:ln>
            </p:spPr>
          </p:pic>
        </p:grpSp>
        <p:grpSp>
          <p:nvGrpSpPr>
            <p:cNvPr id="160" name="Group 316"/>
            <p:cNvGrpSpPr>
              <a:grpSpLocks noChangeAspect="1"/>
            </p:cNvGrpSpPr>
            <p:nvPr/>
          </p:nvGrpSpPr>
          <p:grpSpPr bwMode="auto">
            <a:xfrm>
              <a:off x="3456" y="1440"/>
              <a:ext cx="294" cy="294"/>
              <a:chOff x="3552" y="816"/>
              <a:chExt cx="294" cy="294"/>
            </a:xfrm>
          </p:grpSpPr>
          <p:sp>
            <p:nvSpPr>
              <p:cNvPr id="170" name="Line 317"/>
              <p:cNvSpPr>
                <a:spLocks noChangeAspect="1" noChangeShapeType="1"/>
              </p:cNvSpPr>
              <p:nvPr/>
            </p:nvSpPr>
            <p:spPr bwMode="auto">
              <a:xfrm>
                <a:off x="3564" y="828"/>
                <a:ext cx="132" cy="132"/>
              </a:xfrm>
              <a:prstGeom prst="line">
                <a:avLst/>
              </a:prstGeom>
              <a:noFill/>
              <a:ln w="3175">
                <a:solidFill>
                  <a:schemeClr val="bg1"/>
                </a:solidFill>
                <a:round/>
                <a:headEnd/>
                <a:tailEnd/>
              </a:ln>
            </p:spPr>
            <p:txBody>
              <a:bodyPr/>
              <a:lstStyle/>
              <a:p>
                <a:endParaRPr lang="en-CA"/>
              </a:p>
            </p:txBody>
          </p:sp>
          <p:pic>
            <p:nvPicPr>
              <p:cNvPr id="171" name="Picture 318" descr="Face14"/>
              <p:cNvPicPr>
                <a:picLocks noChangeAspect="1" noChangeArrowheads="1"/>
              </p:cNvPicPr>
              <p:nvPr/>
            </p:nvPicPr>
            <p:blipFill>
              <a:blip r:embed="rId78"/>
              <a:srcRect/>
              <a:stretch>
                <a:fillRect/>
              </a:stretch>
            </p:blipFill>
            <p:spPr bwMode="auto">
              <a:xfrm>
                <a:off x="3564" y="828"/>
                <a:ext cx="271" cy="271"/>
              </a:xfrm>
              <a:prstGeom prst="rect">
                <a:avLst/>
              </a:prstGeom>
              <a:noFill/>
              <a:ln w="38100">
                <a:noFill/>
                <a:miter lim="800000"/>
                <a:headEnd/>
                <a:tailEnd/>
              </a:ln>
            </p:spPr>
          </p:pic>
          <p:sp>
            <p:nvSpPr>
              <p:cNvPr id="172" name="AutoShape 319"/>
              <p:cNvSpPr>
                <a:spLocks noChangeAspect="1" noChangeArrowheads="1"/>
              </p:cNvSpPr>
              <p:nvPr/>
            </p:nvSpPr>
            <p:spPr bwMode="auto">
              <a:xfrm>
                <a:off x="3552" y="816"/>
                <a:ext cx="294" cy="294"/>
              </a:xfrm>
              <a:prstGeom prst="roundRect">
                <a:avLst>
                  <a:gd name="adj" fmla="val 16667"/>
                </a:avLst>
              </a:prstGeom>
              <a:noFill/>
              <a:ln w="57150">
                <a:solidFill>
                  <a:srgbClr val="FF9900"/>
                </a:solidFill>
                <a:round/>
                <a:headEnd/>
                <a:tailEnd/>
              </a:ln>
            </p:spPr>
            <p:txBody>
              <a:bodyPr wrap="none" anchor="ctr"/>
              <a:lstStyle/>
              <a:p>
                <a:endParaRPr lang="en-US"/>
              </a:p>
            </p:txBody>
          </p:sp>
        </p:grpSp>
        <p:grpSp>
          <p:nvGrpSpPr>
            <p:cNvPr id="161" name="Group 320"/>
            <p:cNvGrpSpPr>
              <a:grpSpLocks noChangeAspect="1"/>
            </p:cNvGrpSpPr>
            <p:nvPr/>
          </p:nvGrpSpPr>
          <p:grpSpPr bwMode="auto">
            <a:xfrm>
              <a:off x="510" y="2340"/>
              <a:ext cx="271" cy="271"/>
              <a:chOff x="3216" y="2304"/>
              <a:chExt cx="271" cy="271"/>
            </a:xfrm>
          </p:grpSpPr>
          <p:sp>
            <p:nvSpPr>
              <p:cNvPr id="168" name="Line 321"/>
              <p:cNvSpPr>
                <a:spLocks noChangeAspect="1" noChangeShapeType="1"/>
              </p:cNvSpPr>
              <p:nvPr/>
            </p:nvSpPr>
            <p:spPr bwMode="auto">
              <a:xfrm>
                <a:off x="3216" y="2304"/>
                <a:ext cx="132" cy="132"/>
              </a:xfrm>
              <a:prstGeom prst="line">
                <a:avLst/>
              </a:prstGeom>
              <a:noFill/>
              <a:ln w="3175">
                <a:noFill/>
                <a:round/>
                <a:headEnd/>
                <a:tailEnd/>
              </a:ln>
            </p:spPr>
            <p:txBody>
              <a:bodyPr/>
              <a:lstStyle/>
              <a:p>
                <a:endParaRPr lang="en-CA"/>
              </a:p>
            </p:txBody>
          </p:sp>
          <p:pic>
            <p:nvPicPr>
              <p:cNvPr id="169" name="Picture 322" descr="Face34"/>
              <p:cNvPicPr>
                <a:picLocks noChangeAspect="1" noChangeArrowheads="1"/>
              </p:cNvPicPr>
              <p:nvPr/>
            </p:nvPicPr>
            <p:blipFill>
              <a:blip r:embed="rId79"/>
              <a:srcRect/>
              <a:stretch>
                <a:fillRect/>
              </a:stretch>
            </p:blipFill>
            <p:spPr bwMode="auto">
              <a:xfrm>
                <a:off x="3216" y="2304"/>
                <a:ext cx="271" cy="271"/>
              </a:xfrm>
              <a:prstGeom prst="rect">
                <a:avLst/>
              </a:prstGeom>
              <a:noFill/>
              <a:ln w="28575">
                <a:noFill/>
                <a:miter lim="800000"/>
                <a:headEnd/>
                <a:tailEnd/>
              </a:ln>
            </p:spPr>
          </p:pic>
        </p:grpSp>
        <p:grpSp>
          <p:nvGrpSpPr>
            <p:cNvPr id="162" name="Group 323"/>
            <p:cNvGrpSpPr>
              <a:grpSpLocks noChangeAspect="1"/>
            </p:cNvGrpSpPr>
            <p:nvPr/>
          </p:nvGrpSpPr>
          <p:grpSpPr bwMode="auto">
            <a:xfrm>
              <a:off x="1104" y="1920"/>
              <a:ext cx="271" cy="271"/>
              <a:chOff x="3552" y="2400"/>
              <a:chExt cx="271" cy="271"/>
            </a:xfrm>
          </p:grpSpPr>
          <p:sp>
            <p:nvSpPr>
              <p:cNvPr id="166" name="Line 324"/>
              <p:cNvSpPr>
                <a:spLocks noChangeAspect="1" noChangeShapeType="1"/>
              </p:cNvSpPr>
              <p:nvPr/>
            </p:nvSpPr>
            <p:spPr bwMode="auto">
              <a:xfrm>
                <a:off x="3552" y="2400"/>
                <a:ext cx="132" cy="132"/>
              </a:xfrm>
              <a:prstGeom prst="line">
                <a:avLst/>
              </a:prstGeom>
              <a:noFill/>
              <a:ln w="3175">
                <a:noFill/>
                <a:round/>
                <a:headEnd/>
                <a:tailEnd/>
              </a:ln>
            </p:spPr>
            <p:txBody>
              <a:bodyPr/>
              <a:lstStyle/>
              <a:p>
                <a:endParaRPr lang="en-CA"/>
              </a:p>
            </p:txBody>
          </p:sp>
          <p:pic>
            <p:nvPicPr>
              <p:cNvPr id="167" name="Picture 325" descr="Face26"/>
              <p:cNvPicPr>
                <a:picLocks noChangeAspect="1" noChangeArrowheads="1"/>
              </p:cNvPicPr>
              <p:nvPr/>
            </p:nvPicPr>
            <p:blipFill>
              <a:blip r:embed="rId80"/>
              <a:srcRect/>
              <a:stretch>
                <a:fillRect/>
              </a:stretch>
            </p:blipFill>
            <p:spPr bwMode="auto">
              <a:xfrm>
                <a:off x="3552" y="2400"/>
                <a:ext cx="271" cy="271"/>
              </a:xfrm>
              <a:prstGeom prst="rect">
                <a:avLst/>
              </a:prstGeom>
              <a:noFill/>
              <a:ln w="28575">
                <a:noFill/>
                <a:miter lim="800000"/>
                <a:headEnd/>
                <a:tailEnd/>
              </a:ln>
            </p:spPr>
          </p:pic>
        </p:grpSp>
        <p:grpSp>
          <p:nvGrpSpPr>
            <p:cNvPr id="163" name="Group 326"/>
            <p:cNvGrpSpPr>
              <a:grpSpLocks noChangeAspect="1"/>
            </p:cNvGrpSpPr>
            <p:nvPr/>
          </p:nvGrpSpPr>
          <p:grpSpPr bwMode="auto">
            <a:xfrm>
              <a:off x="2430" y="1380"/>
              <a:ext cx="271" cy="271"/>
              <a:chOff x="4464" y="1056"/>
              <a:chExt cx="271" cy="271"/>
            </a:xfrm>
          </p:grpSpPr>
          <p:sp>
            <p:nvSpPr>
              <p:cNvPr id="164" name="Line 327"/>
              <p:cNvSpPr>
                <a:spLocks noChangeAspect="1" noChangeShapeType="1"/>
              </p:cNvSpPr>
              <p:nvPr/>
            </p:nvSpPr>
            <p:spPr bwMode="auto">
              <a:xfrm>
                <a:off x="4464" y="1056"/>
                <a:ext cx="132" cy="132"/>
              </a:xfrm>
              <a:prstGeom prst="line">
                <a:avLst/>
              </a:prstGeom>
              <a:noFill/>
              <a:ln w="3175">
                <a:solidFill>
                  <a:schemeClr val="bg1"/>
                </a:solidFill>
                <a:round/>
                <a:headEnd/>
                <a:tailEnd/>
              </a:ln>
            </p:spPr>
            <p:txBody>
              <a:bodyPr/>
              <a:lstStyle/>
              <a:p>
                <a:endParaRPr lang="en-CA"/>
              </a:p>
            </p:txBody>
          </p:sp>
          <p:pic>
            <p:nvPicPr>
              <p:cNvPr id="165" name="Picture 328" descr="Face47"/>
              <p:cNvPicPr>
                <a:picLocks noChangeAspect="1" noChangeArrowheads="1"/>
              </p:cNvPicPr>
              <p:nvPr/>
            </p:nvPicPr>
            <p:blipFill>
              <a:blip r:embed="rId81"/>
              <a:srcRect/>
              <a:stretch>
                <a:fillRect/>
              </a:stretch>
            </p:blipFill>
            <p:spPr bwMode="auto">
              <a:xfrm>
                <a:off x="4464" y="1056"/>
                <a:ext cx="271" cy="271"/>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1" name="Rectangle 3"/>
          <p:cNvSpPr>
            <a:spLocks noGrp="1" noChangeArrowheads="1"/>
          </p:cNvSpPr>
          <p:nvPr>
            <p:ph type="body" idx="1"/>
          </p:nvPr>
        </p:nvSpPr>
        <p:spPr/>
        <p:txBody>
          <a:bodyPr/>
          <a:lstStyle/>
          <a:p>
            <a:endParaRPr lang="en-US"/>
          </a:p>
        </p:txBody>
      </p:sp>
      <p:pic>
        <p:nvPicPr>
          <p:cNvPr id="836612" name="Picture 4" descr="delfig2"/>
          <p:cNvPicPr>
            <a:picLocks noChangeAspect="1" noChangeArrowheads="1"/>
          </p:cNvPicPr>
          <p:nvPr/>
        </p:nvPicPr>
        <p:blipFill>
          <a:blip r:embed="rId3"/>
          <a:srcRect/>
          <a:stretch>
            <a:fillRect/>
          </a:stretch>
        </p:blipFill>
        <p:spPr bwMode="auto">
          <a:xfrm>
            <a:off x="1371600" y="811213"/>
            <a:ext cx="6399213" cy="6046787"/>
          </a:xfrm>
          <a:prstGeom prst="rect">
            <a:avLst/>
          </a:prstGeom>
          <a:noFill/>
        </p:spPr>
      </p:pic>
      <p:sp>
        <p:nvSpPr>
          <p:cNvPr id="836610" name="Rectangle 2"/>
          <p:cNvSpPr>
            <a:spLocks noGrp="1" noChangeArrowheads="1"/>
          </p:cNvSpPr>
          <p:nvPr>
            <p:ph type="title"/>
          </p:nvPr>
        </p:nvSpPr>
        <p:spPr>
          <a:xfrm>
            <a:off x="152400" y="173038"/>
            <a:ext cx="8839200" cy="1143000"/>
          </a:xfrm>
        </p:spPr>
        <p:txBody>
          <a:bodyPr>
            <a:normAutofit/>
          </a:bodyPr>
          <a:lstStyle/>
          <a:p>
            <a:pPr algn="ctr"/>
            <a:r>
              <a:rPr lang="en-US" sz="3200" dirty="0" smtClean="0"/>
              <a:t>Olivetti faces: squared </a:t>
            </a:r>
            <a:r>
              <a:rPr lang="en-US" sz="3200" dirty="0"/>
              <a:t>error achieved </a:t>
            </a:r>
            <a:r>
              <a:rPr lang="en-US" sz="3200" dirty="0" smtClean="0"/>
              <a:t>by</a:t>
            </a:r>
            <a:br>
              <a:rPr lang="en-US" sz="3200" dirty="0" smtClean="0"/>
            </a:br>
            <a:r>
              <a:rPr lang="en-US" sz="3200" dirty="0" smtClean="0"/>
              <a:t>ONE MILLION runs of </a:t>
            </a:r>
            <a:r>
              <a:rPr lang="en-US" sz="3200" i="1" dirty="0" smtClean="0">
                <a:latin typeface="Times New Roman" pitchFamily="18" charset="0"/>
              </a:rPr>
              <a:t>k</a:t>
            </a:r>
            <a:r>
              <a:rPr lang="en-US" sz="3200" dirty="0" smtClean="0"/>
              <a:t>-medians clustering</a:t>
            </a:r>
            <a:endParaRPr lang="en-US" sz="3200" dirty="0"/>
          </a:p>
        </p:txBody>
      </p:sp>
      <p:sp>
        <p:nvSpPr>
          <p:cNvPr id="836613" name="Line 5"/>
          <p:cNvSpPr>
            <a:spLocks noChangeShapeType="1"/>
          </p:cNvSpPr>
          <p:nvPr/>
        </p:nvSpPr>
        <p:spPr bwMode="auto">
          <a:xfrm flipV="1">
            <a:off x="3733800" y="4495800"/>
            <a:ext cx="304800" cy="381000"/>
          </a:xfrm>
          <a:prstGeom prst="line">
            <a:avLst/>
          </a:prstGeom>
          <a:noFill/>
          <a:ln w="38100">
            <a:solidFill>
              <a:schemeClr val="tx1"/>
            </a:solidFill>
            <a:round/>
            <a:headEnd/>
            <a:tailEnd type="triangle" w="med" len="med"/>
          </a:ln>
          <a:effectLst/>
        </p:spPr>
        <p:txBody>
          <a:bodyPr/>
          <a:lstStyle/>
          <a:p>
            <a:endParaRPr lang="en-CA"/>
          </a:p>
        </p:txBody>
      </p:sp>
      <p:sp>
        <p:nvSpPr>
          <p:cNvPr id="836614" name="Text Box 6"/>
          <p:cNvSpPr txBox="1">
            <a:spLocks noChangeArrowheads="1"/>
          </p:cNvSpPr>
          <p:nvPr/>
        </p:nvSpPr>
        <p:spPr bwMode="auto">
          <a:xfrm>
            <a:off x="2498725" y="4913313"/>
            <a:ext cx="2682875" cy="971550"/>
          </a:xfrm>
          <a:prstGeom prst="rect">
            <a:avLst/>
          </a:prstGeom>
          <a:noFill/>
          <a:ln w="9525" algn="ctr">
            <a:noFill/>
            <a:miter lim="800000"/>
            <a:headEnd/>
            <a:tailEnd/>
          </a:ln>
          <a:effectLst/>
        </p:spPr>
        <p:txBody>
          <a:bodyPr>
            <a:spAutoFit/>
          </a:bodyPr>
          <a:lstStyle/>
          <a:p>
            <a:pPr marL="342900" indent="-342900" algn="ctr"/>
            <a:r>
              <a:rPr lang="en-US"/>
              <a:t>Exact solution</a:t>
            </a:r>
          </a:p>
          <a:p>
            <a:pPr marL="342900" indent="-342900" algn="ctr"/>
            <a:r>
              <a:rPr lang="en-US"/>
              <a:t>(using LP relaxation + days of computation)</a:t>
            </a:r>
          </a:p>
        </p:txBody>
      </p:sp>
      <p:sp>
        <p:nvSpPr>
          <p:cNvPr id="836615" name="Line 7"/>
          <p:cNvSpPr>
            <a:spLocks noChangeShapeType="1"/>
          </p:cNvSpPr>
          <p:nvPr/>
        </p:nvSpPr>
        <p:spPr bwMode="auto">
          <a:xfrm flipH="1">
            <a:off x="5029200" y="2667000"/>
            <a:ext cx="0" cy="1524000"/>
          </a:xfrm>
          <a:prstGeom prst="line">
            <a:avLst/>
          </a:prstGeom>
          <a:noFill/>
          <a:ln w="38100">
            <a:solidFill>
              <a:schemeClr val="hlink"/>
            </a:solidFill>
            <a:round/>
            <a:headEnd/>
            <a:tailEnd type="triangle" w="med" len="med"/>
          </a:ln>
          <a:effectLst/>
        </p:spPr>
        <p:txBody>
          <a:bodyPr/>
          <a:lstStyle/>
          <a:p>
            <a:endParaRPr lang="en-CA"/>
          </a:p>
        </p:txBody>
      </p:sp>
      <p:sp>
        <p:nvSpPr>
          <p:cNvPr id="836616" name="Text Box 8"/>
          <p:cNvSpPr txBox="1">
            <a:spLocks noChangeArrowheads="1"/>
          </p:cNvSpPr>
          <p:nvPr/>
        </p:nvSpPr>
        <p:spPr bwMode="auto">
          <a:xfrm>
            <a:off x="3657600" y="1828800"/>
            <a:ext cx="2835275" cy="915988"/>
          </a:xfrm>
          <a:prstGeom prst="rect">
            <a:avLst/>
          </a:prstGeom>
          <a:noFill/>
          <a:ln w="9525" algn="ctr">
            <a:noFill/>
            <a:miter lim="800000"/>
            <a:headEnd/>
            <a:tailEnd/>
          </a:ln>
          <a:effectLst/>
        </p:spPr>
        <p:txBody>
          <a:bodyPr>
            <a:spAutoFit/>
          </a:bodyPr>
          <a:lstStyle/>
          <a:p>
            <a:pPr marL="342900" indent="-342900" algn="ctr"/>
            <a:r>
              <a:rPr lang="en-US" dirty="0">
                <a:solidFill>
                  <a:schemeClr val="hlink"/>
                </a:solidFill>
              </a:rPr>
              <a:t>   </a:t>
            </a:r>
            <a:r>
              <a:rPr lang="en-US" i="1" dirty="0">
                <a:solidFill>
                  <a:schemeClr val="hlink"/>
                </a:solidFill>
              </a:rPr>
              <a:t>k</a:t>
            </a:r>
            <a:r>
              <a:rPr lang="en-US" dirty="0">
                <a:solidFill>
                  <a:schemeClr val="hlink"/>
                </a:solidFill>
              </a:rPr>
              <a:t>-medians clustering, one million random restarts for each k</a:t>
            </a:r>
          </a:p>
        </p:txBody>
      </p:sp>
      <p:sp>
        <p:nvSpPr>
          <p:cNvPr id="836617" name="Rectangle 9"/>
          <p:cNvSpPr>
            <a:spLocks noChangeArrowheads="1"/>
          </p:cNvSpPr>
          <p:nvPr/>
        </p:nvSpPr>
        <p:spPr bwMode="auto">
          <a:xfrm>
            <a:off x="4800600" y="1219200"/>
            <a:ext cx="2438400" cy="609600"/>
          </a:xfrm>
          <a:prstGeom prst="rect">
            <a:avLst/>
          </a:prstGeom>
          <a:solidFill>
            <a:schemeClr val="bg1"/>
          </a:solidFill>
          <a:ln w="9525" algn="ctr">
            <a:noFill/>
            <a:miter lim="800000"/>
            <a:headEnd/>
            <a:tailEnd/>
          </a:ln>
          <a:effectLst/>
        </p:spPr>
        <p:txBody>
          <a:bodyPr wrap="none" anchor="ctr"/>
          <a:lstStyle/>
          <a:p>
            <a:endParaRPr lang="en-CA"/>
          </a:p>
        </p:txBody>
      </p:sp>
      <p:sp>
        <p:nvSpPr>
          <p:cNvPr id="836618" name="Text Box 10"/>
          <p:cNvSpPr txBox="1">
            <a:spLocks noChangeArrowheads="1"/>
          </p:cNvSpPr>
          <p:nvPr/>
        </p:nvSpPr>
        <p:spPr bwMode="auto">
          <a:xfrm>
            <a:off x="3413125" y="6384925"/>
            <a:ext cx="2265363" cy="336550"/>
          </a:xfrm>
          <a:prstGeom prst="rect">
            <a:avLst/>
          </a:prstGeom>
          <a:noFill/>
          <a:ln w="9525" algn="ctr">
            <a:noFill/>
            <a:miter lim="800000"/>
            <a:headEnd/>
            <a:tailEnd/>
          </a:ln>
          <a:effectLst/>
        </p:spPr>
        <p:txBody>
          <a:bodyPr wrap="none">
            <a:spAutoFit/>
          </a:bodyPr>
          <a:lstStyle/>
          <a:p>
            <a:pPr marL="342900" indent="-342900"/>
            <a:r>
              <a:rPr lang="en-US" sz="1600" b="1"/>
              <a:t>Number of clusters, k</a:t>
            </a:r>
          </a:p>
        </p:txBody>
      </p:sp>
      <p:sp>
        <p:nvSpPr>
          <p:cNvPr id="836619" name="Text Box 11"/>
          <p:cNvSpPr txBox="1">
            <a:spLocks noChangeArrowheads="1"/>
          </p:cNvSpPr>
          <p:nvPr/>
        </p:nvSpPr>
        <p:spPr bwMode="auto">
          <a:xfrm>
            <a:off x="228600" y="2133600"/>
            <a:ext cx="1447800" cy="581025"/>
          </a:xfrm>
          <a:prstGeom prst="rect">
            <a:avLst/>
          </a:prstGeom>
          <a:noFill/>
          <a:ln w="9525" algn="ctr">
            <a:noFill/>
            <a:miter lim="800000"/>
            <a:headEnd/>
            <a:tailEnd/>
          </a:ln>
          <a:effectLst/>
        </p:spPr>
        <p:txBody>
          <a:bodyPr>
            <a:spAutoFit/>
          </a:bodyPr>
          <a:lstStyle/>
          <a:p>
            <a:pPr marL="342900" indent="-342900" algn="ctr"/>
            <a:r>
              <a:rPr lang="en-US" sz="1600" b="1"/>
              <a:t>     Squared error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Affinity Propagation</a:t>
            </a:r>
            <a:endParaRPr lang="en-CA" dirty="0"/>
          </a:p>
        </p:txBody>
      </p:sp>
      <p:sp>
        <p:nvSpPr>
          <p:cNvPr id="6" name="Rectangle 5"/>
          <p:cNvSpPr/>
          <p:nvPr/>
        </p:nvSpPr>
        <p:spPr>
          <a:xfrm>
            <a:off x="0" y="0"/>
            <a:ext cx="9144000" cy="6858000"/>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solidFill>
                  <a:schemeClr val="tx2">
                    <a:lumMod val="20000"/>
                    <a:lumOff val="80000"/>
                  </a:schemeClr>
                </a:solidFill>
              </a:rPr>
              <a:t>Closing the performance gap:</a:t>
            </a:r>
          </a:p>
          <a:p>
            <a:pPr algn="ctr"/>
            <a:r>
              <a:rPr lang="en-CA" sz="4800" dirty="0" smtClean="0">
                <a:solidFill>
                  <a:schemeClr val="tx2">
                    <a:lumMod val="20000"/>
                    <a:lumOff val="80000"/>
                  </a:schemeClr>
                </a:solidFill>
              </a:rPr>
              <a:t>AFFINITY PROPAGATION</a:t>
            </a:r>
            <a:endParaRPr lang="en-CA" sz="4800"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19246</TotalTime>
  <Words>3722</Words>
  <Application>Microsoft Office PowerPoint</Application>
  <PresentationFormat>On-screen Show (4:3)</PresentationFormat>
  <Paragraphs>498</Paragraphs>
  <Slides>34</Slides>
  <Notes>29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Wingdings 2</vt:lpstr>
      <vt:lpstr>Times New Roman</vt:lpstr>
      <vt:lpstr>Candara</vt:lpstr>
      <vt:lpstr>Euclid</vt:lpstr>
      <vt:lpstr>Arial Unicode MS</vt:lpstr>
      <vt:lpstr>Consolas</vt:lpstr>
      <vt:lpstr>Euclid Math One</vt:lpstr>
      <vt:lpstr>Lucida Console</vt:lpstr>
      <vt:lpstr>Symbol</vt:lpstr>
      <vt:lpstr>Equity</vt:lpstr>
      <vt:lpstr>Bitmap Image</vt:lpstr>
      <vt:lpstr>Affinity Propagation: Clustering by Passing Messages Between Data Points</vt:lpstr>
      <vt:lpstr>Slide 2</vt:lpstr>
      <vt:lpstr>Exemplar-based clustering</vt:lpstr>
      <vt:lpstr>Exemplar-based Clustering</vt:lpstr>
      <vt:lpstr>Greedy Method: k-medians clustering</vt:lpstr>
      <vt:lpstr>Affinity Propagation</vt:lpstr>
      <vt:lpstr>Example: Olivetti face images</vt:lpstr>
      <vt:lpstr>Olivetti faces: squared error achieved by ONE MILLION runs of k-medians clustering</vt:lpstr>
      <vt:lpstr>Affinity Propagation</vt:lpstr>
      <vt:lpstr>AFFINITY PROPAGATION</vt:lpstr>
      <vt:lpstr>Affinity Propagation: visualization</vt:lpstr>
      <vt:lpstr>Affinity Propagation: visualization</vt:lpstr>
      <vt:lpstr>Affinity Propagation</vt:lpstr>
      <vt:lpstr>Affinity Propagation: message-passing</vt:lpstr>
      <vt:lpstr>Affinity Propagation: update equations</vt:lpstr>
      <vt:lpstr>Affinity Propagation: Matlab code</vt:lpstr>
      <vt:lpstr>Recall Olivetti faces: squared error achieved by 1 million runs of k-medians clustering</vt:lpstr>
      <vt:lpstr>Olivetti faces: squared error achieved by Affinity Propagation</vt:lpstr>
      <vt:lpstr>A survey of applications investigated by other researchers and developers</vt:lpstr>
      <vt:lpstr>Affinity Propagation</vt:lpstr>
      <vt:lpstr>Detecting transcripts (genes) using microarray data (Data from Frey et al., Nature Genetics 2005)</vt:lpstr>
      <vt:lpstr>Detecting transcripts (genes) using microarray data (Data from Frey et al., Nature Genetics 2005)</vt:lpstr>
      <vt:lpstr>Application #2: Yeast gene-deletion strains (presented at RECOMB 2008)</vt:lpstr>
      <vt:lpstr>Application #2: Yeast gene-deletion strains </vt:lpstr>
      <vt:lpstr>Application #2: Yeast gene-deletion strains </vt:lpstr>
      <vt:lpstr>Application #3: HIV vaccine design (presented at RECOMB 2008)</vt:lpstr>
      <vt:lpstr>Application #3: HIV vaccine design</vt:lpstr>
      <vt:lpstr>Summary</vt:lpstr>
      <vt:lpstr>Acknowledgements</vt:lpstr>
      <vt:lpstr>Affinity Propagation</vt:lpstr>
      <vt:lpstr>Affinity Propagation</vt:lpstr>
      <vt:lpstr>Comparison of affinity propagation, linear programming, the VSH and k-medians clustering     (400 Olivetti face images)</vt:lpstr>
      <vt:lpstr>Error and timing comparison of affinity propagation and the VSH  (Results from Brusco &amp; Kohn and Frey &amp; Dueck)</vt:lpstr>
      <vt:lpstr>Selecting the “right” number of centers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Delbert Dueck</dc:creator>
  <cp:lastModifiedBy>Delbert Dueck</cp:lastModifiedBy>
  <cp:revision>614</cp:revision>
  <dcterms:created xsi:type="dcterms:W3CDTF">2008-02-28T19:33:09Z</dcterms:created>
  <dcterms:modified xsi:type="dcterms:W3CDTF">2008-07-30T14:37:51Z</dcterms:modified>
</cp:coreProperties>
</file>