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8" r:id="rId2"/>
    <p:sldId id="262" r:id="rId3"/>
    <p:sldId id="263" r:id="rId4"/>
    <p:sldId id="261" r:id="rId5"/>
    <p:sldId id="260" r:id="rId6"/>
    <p:sldId id="265" r:id="rId7"/>
    <p:sldId id="266" r:id="rId8"/>
    <p:sldId id="267" r:id="rId9"/>
    <p:sldId id="268" r:id="rId10"/>
    <p:sldId id="257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64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38B7-229D-4E85-A769-B40C79397343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B568-B503-46A9-A179-F7D3ADDBD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7845C7-5524-4215-96B6-D2FBC0735881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4FA5C-9DC9-4C94-BB71-AB680DA3464D}" type="slidenum">
              <a:rPr lang="en-US" smtClean="0">
                <a:latin typeface="Times" pitchFamily="18" charset="0"/>
              </a:rPr>
              <a:pPr/>
              <a:t>16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A5588-E5C4-4230-8210-199044FEB183}" type="slidenum">
              <a:rPr lang="en-US" smtClean="0">
                <a:latin typeface="Times" pitchFamily="18" charset="0"/>
              </a:rPr>
              <a:pPr/>
              <a:t>19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7E583A-B862-4416-BCBC-E8BF207DCDA2}" type="slidenum">
              <a:rPr lang="en-US" smtClean="0">
                <a:latin typeface="Times" pitchFamily="18" charset="0"/>
              </a:rPr>
              <a:pPr/>
              <a:t>20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F3E6AA-D230-4CB2-839F-80BA1F6B8F1F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Let me put these numbers into perspective: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Women earned 45% of math degrees last year, 55% of biochemistry degrees, and nearly 60% of undergraduate degrees overall.  But only 19% of CIS (Computer and Information Science) degrees.  Women hold only 27 percent of computing-related jobs, despite comprising more than half of the professional workforce. Women start more than half of all new businesses, but only 5% of IT businesses.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502F4A-2EDC-4D2E-8F2B-66A839A86B1C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852C75-29F6-41C2-B46E-93C40577A34C}" type="slidenum">
              <a:rPr lang="en-US" smtClean="0">
                <a:latin typeface="Times" pitchFamily="18" charset="0"/>
              </a:rPr>
              <a:pPr/>
              <a:t>6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3D2E3-219E-4A45-AF4B-8D56F0F67D7B}" type="slidenum">
              <a:rPr lang="en-US" smtClean="0">
                <a:latin typeface="Times" pitchFamily="18" charset="0"/>
              </a:rPr>
              <a:pPr/>
              <a:t>8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9E4C5-3941-4F7A-B964-54A7A16D476A}" type="slidenum">
              <a:rPr lang="en-US" smtClean="0">
                <a:latin typeface="Times" pitchFamily="18" charset="0"/>
              </a:rPr>
              <a:pPr/>
              <a:t>12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Gill Sans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317D17"/>
              </a:solidFill>
              <a:latin typeface="ArialM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AB9CEE-0ACB-4F00-824F-664E1F219EB6}" type="slidenum">
              <a:rPr lang="en-US" smtClean="0">
                <a:latin typeface="Times" pitchFamily="18" charset="0"/>
              </a:rPr>
              <a:pPr/>
              <a:t>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D983D-93B4-4EE9-8F7B-3AC2F26396FB}" type="slidenum">
              <a:rPr lang="en-US" smtClean="0">
                <a:latin typeface="Times" pitchFamily="18" charset="0"/>
              </a:rPr>
              <a:pPr/>
              <a:t>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dirty="0" smtClean="0"/>
              <a:t>Why they don’t enroll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Courses are taught in a dry, abstract style focused on language details rather than applications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 classroom environment is unfriendly to girls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 course has too few girls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 course has a geeky reputation, and girls do not want to be associated with that image or with people in the class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They fear they know less than others, and some of the boys reinforce that fear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Guidance counselors or parents actively or passively discourage girls from taking computer science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They fear ruining their GPAs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They have broad interests that result in scheduling conflicts since computer science courses are often taught only in one time slot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They subscribe to the stereotype that computing is an all male activity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dirty="0" smtClean="0"/>
              <a:t>They find the games that are pervasive in the computer culture boring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73996E-3FE0-40EC-8E46-26A1B3EFF547}" type="slidenum">
              <a:rPr lang="en-US" smtClean="0">
                <a:latin typeface="Times" pitchFamily="18" charset="0"/>
              </a:rPr>
              <a:pPr/>
              <a:t>15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5395-C8CB-4894-A66F-33D5DA6AE119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A99F-C3E8-43F9-811E-90B79753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wit.org/work.awards.aspiratio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facebook.com/home.php?sk=group_42577225193#%21/aspirationsaward?sk=wall&amp;filter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ncwit.org/alliance.workforce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ncwit.org/alliance.academic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8991600" cy="762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70C0"/>
                </a:solidFill>
              </a:rPr>
              <a:t>Teachers Encourage Students in Computer Science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57600"/>
            <a:ext cx="8991600" cy="6096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Columbia University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July </a:t>
            </a:r>
            <a:r>
              <a:rPr lang="en-US" sz="2400" b="1" dirty="0" smtClean="0">
                <a:solidFill>
                  <a:srgbClr val="0070C0"/>
                </a:solidFill>
              </a:rPr>
              <a:t>8, </a:t>
            </a:r>
            <a:r>
              <a:rPr lang="en-US" sz="2400" b="1" dirty="0" smtClean="0">
                <a:solidFill>
                  <a:srgbClr val="0070C0"/>
                </a:solidFill>
              </a:rPr>
              <a:t>2011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807C2-D794-415F-9F51-A532AB250A4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Teachers are Key!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Most frequently cited high school factors indentified as assisting girls in deciding on pursuing a degree in engineering:</a:t>
            </a:r>
          </a:p>
          <a:p>
            <a:pPr>
              <a:buFontTx/>
              <a:buChar char="•"/>
            </a:pPr>
            <a:r>
              <a:rPr lang="en-US" sz="4000" dirty="0" smtClean="0"/>
              <a:t>Did well in classes related to math/science/technology – 90%</a:t>
            </a:r>
          </a:p>
          <a:p>
            <a:pPr>
              <a:buFontTx/>
              <a:buChar char="•"/>
            </a:pPr>
            <a:r>
              <a:rPr lang="en-US" sz="4000" dirty="0" smtClean="0"/>
              <a:t>Excellent math/science/technology teachers – 73%</a:t>
            </a:r>
          </a:p>
          <a:p>
            <a:pPr>
              <a:buFontTx/>
              <a:buChar char="•"/>
            </a:pPr>
            <a:r>
              <a:rPr lang="en-US" sz="4000" dirty="0" smtClean="0"/>
              <a:t>Teachers who encouraged me to purse my interest in math/science/technology – 55%</a:t>
            </a:r>
          </a:p>
          <a:p>
            <a:pPr>
              <a:buFontTx/>
              <a:buChar char="•"/>
            </a:pPr>
            <a:r>
              <a:rPr lang="en-US" sz="4000" dirty="0" smtClean="0"/>
              <a:t>Participation in extracurricular activities (i.e. math/science </a:t>
            </a:r>
            <a:r>
              <a:rPr lang="en-US" sz="4000" dirty="0" err="1" smtClean="0"/>
              <a:t>olympiad</a:t>
            </a:r>
            <a:r>
              <a:rPr lang="en-US" sz="4000" dirty="0" smtClean="0"/>
              <a:t>) – 26%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Source: </a:t>
            </a:r>
            <a:r>
              <a:rPr lang="en-US" sz="2400" dirty="0" err="1" smtClean="0"/>
              <a:t>Wentling</a:t>
            </a:r>
            <a:r>
              <a:rPr lang="en-US" sz="2400" dirty="0" smtClean="0"/>
              <a:t>, R.M. &amp; Camacho, C (2008) Women Engineers: Factors and Obstacles Related to the Pursuit of a Degree in Engineering)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Students say it too…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In a recent survey of engineering students,</a:t>
            </a:r>
          </a:p>
          <a:p>
            <a:pPr algn="ctr" eaLnBrk="1" hangingPunct="1">
              <a:buNone/>
            </a:pPr>
            <a:r>
              <a:rPr lang="en-US" dirty="0" smtClean="0"/>
              <a:t> 61.2% of women surveyed said they consulted a teacher or guidance counselor in their decision to major in engineering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3A777-729A-4015-AA86-C15D13EA6258}" type="slidenum">
              <a:rPr lang="en-US" smtClean="0">
                <a:latin typeface="Times" pitchFamily="18" charset="0"/>
              </a:rPr>
              <a:pPr/>
              <a:t>11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2197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Constantia" pitchFamily="18" charset="0"/>
              </a:rPr>
              <a:t>  </a:t>
            </a:r>
            <a:r>
              <a:rPr lang="en-US" sz="2400" dirty="0">
                <a:latin typeface="+mn-lt"/>
              </a:rPr>
              <a:t>Engineering is for people who </a:t>
            </a:r>
            <a:r>
              <a:rPr lang="en-US" sz="2400" b="1" dirty="0">
                <a:latin typeface="+mn-lt"/>
              </a:rPr>
              <a:t>LOVE </a:t>
            </a:r>
            <a:r>
              <a:rPr lang="en-US" sz="2400" dirty="0">
                <a:latin typeface="+mn-lt"/>
              </a:rPr>
              <a:t>both math and science</a:t>
            </a:r>
          </a:p>
          <a:p>
            <a:pPr>
              <a:buFont typeface="Times" pitchFamily="18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buFont typeface="Times" pitchFamily="18" charset="0"/>
              <a:buChar char="•"/>
              <a:defRPr/>
            </a:pPr>
            <a:r>
              <a:rPr lang="en-US" sz="2400" dirty="0">
                <a:latin typeface="+mn-lt"/>
              </a:rPr>
              <a:t>  Don’t know what engineering is</a:t>
            </a:r>
          </a:p>
          <a:p>
            <a:pPr>
              <a:buFont typeface="Times" pitchFamily="18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buFont typeface="Times" pitchFamily="18" charset="0"/>
              <a:buChar char="•"/>
              <a:defRPr/>
            </a:pPr>
            <a:r>
              <a:rPr lang="en-US" sz="2400" dirty="0">
                <a:latin typeface="+mn-lt"/>
              </a:rPr>
              <a:t>  Aren’t interested in the field nor  do they think it is “for them.”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“Someone who excels in math and science....Likes working out problems and working with other people.... Someone who is motivated, dedicated, and who doesn’t mind sitting in a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cubicle all day.”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6400" y="1447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What Do High School Girls Think?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2425700"/>
            <a:ext cx="7162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</a:endParaRPr>
          </a:p>
          <a:p>
            <a:pPr>
              <a:buFont typeface="Times" pitchFamily="18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  </a:t>
            </a:r>
            <a:r>
              <a:rPr lang="en-US" sz="2400" dirty="0">
                <a:latin typeface="+mn-lt"/>
              </a:rPr>
              <a:t>Engineering is stressful and challenging </a:t>
            </a:r>
          </a:p>
          <a:p>
            <a:pPr>
              <a:buFont typeface="Times" pitchFamily="18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buFont typeface="Times" pitchFamily="18" charset="0"/>
              <a:buChar char="•"/>
              <a:defRPr/>
            </a:pPr>
            <a:r>
              <a:rPr lang="en-US" sz="2400" dirty="0">
                <a:latin typeface="+mn-lt"/>
              </a:rPr>
              <a:t>  You have to have </a:t>
            </a:r>
            <a:r>
              <a:rPr lang="en-US" sz="2400" b="1" dirty="0">
                <a:latin typeface="+mn-lt"/>
              </a:rPr>
              <a:t>SUPERIOR  </a:t>
            </a:r>
            <a:r>
              <a:rPr lang="en-US" sz="2400" dirty="0">
                <a:latin typeface="+mn-lt"/>
              </a:rPr>
              <a:t>math and science abilities 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4556125"/>
            <a:ext cx="710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“It’s not easy—but if you’re the type who when faced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with a problem some would call impossible is even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more driven to move mountains to find a solution, then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you might have it in you to be an engineer.”</a:t>
            </a:r>
            <a:endParaRPr lang="en-US" sz="2000" b="1" dirty="0"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1447800"/>
            <a:ext cx="597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0070C0"/>
                </a:solidFill>
                <a:latin typeface="Helvetica"/>
              </a:rPr>
              <a:t>What Do High School Girls Hear?</a:t>
            </a:r>
            <a:r>
              <a:rPr lang="en-US" sz="2800" b="1" dirty="0">
                <a:solidFill>
                  <a:srgbClr val="FFC000"/>
                </a:solidFill>
                <a:latin typeface="Helvetic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590800"/>
          <a:ext cx="7010400" cy="3600450"/>
        </p:xfrm>
        <a:graphic>
          <a:graphicData uri="http://schemas.openxmlformats.org/presentationml/2006/ole">
            <p:oleObj spid="_x0000_s1026" name="Document" r:id="rId4" imgW="5650992" imgH="2901696" progId="Word.Document.8">
              <p:embed/>
            </p:oleObj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701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Disconnect Between What Girls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Want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and What We Say!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70C0"/>
                </a:solidFill>
              </a:rPr>
              <a:t>Why Girls Enroll in CS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6240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Computing is useful in many fields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They have talent in and enjoy math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They have been personally encouraged by parents, teachers or friends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They enjoy problem solving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They see great job </a:t>
            </a:r>
            <a:r>
              <a:rPr lang="en-US" sz="8600" dirty="0" smtClean="0"/>
              <a:t>opportunities</a:t>
            </a:r>
            <a:endParaRPr lang="en-US" sz="8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Friends are taking the course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Blip>
                <a:blip r:embed="rId3"/>
              </a:buBlip>
              <a:defRPr/>
            </a:pPr>
            <a:r>
              <a:rPr lang="en-US" sz="8600" dirty="0" smtClean="0"/>
              <a:t>They enjoyed and succeeded in an earlier course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900" dirty="0" smtClean="0"/>
              <a:t>(From Margolis &amp; Fisher (2003) </a:t>
            </a:r>
            <a:r>
              <a:rPr lang="en-US" sz="4900" i="1" dirty="0" smtClean="0"/>
              <a:t>Unlocking the Clubhouse)</a:t>
            </a:r>
            <a:endParaRPr lang="en-US" sz="4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MAIN NCWIT logo green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1077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28600" y="19812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/>
              <a:t>Using CS we can develop technologies to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dirty="0"/>
              <a:t>communicate </a:t>
            </a:r>
            <a:br>
              <a:rPr lang="en-US" dirty="0"/>
            </a:br>
            <a:r>
              <a:rPr lang="en-US" dirty="0"/>
              <a:t>- solve problems </a:t>
            </a:r>
            <a:br>
              <a:rPr lang="en-US" dirty="0"/>
            </a:br>
            <a:r>
              <a:rPr lang="en-US" dirty="0"/>
              <a:t>- design and imagine </a:t>
            </a:r>
            <a:br>
              <a:rPr lang="en-US" dirty="0"/>
            </a:br>
            <a:r>
              <a:rPr lang="en-US" dirty="0"/>
              <a:t>- share, store, retrieve or manipulate information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It is the "brains" behind things like Google, </a:t>
            </a:r>
            <a:r>
              <a:rPr lang="en-US" sz="2800" dirty="0" err="1"/>
              <a:t>Facebook</a:t>
            </a:r>
            <a:r>
              <a:rPr lang="en-US" sz="2800" dirty="0"/>
              <a:t>, </a:t>
            </a:r>
            <a:r>
              <a:rPr lang="en-US" sz="2800" dirty="0" err="1"/>
              <a:t>iPhone</a:t>
            </a:r>
            <a:r>
              <a:rPr lang="en-US" sz="2800" dirty="0"/>
              <a:t>, and Amazon.</a:t>
            </a:r>
            <a:endParaRPr lang="en-US" sz="3000" dirty="0">
              <a:latin typeface="Constantia" pitchFamily="18" charset="0"/>
            </a:endParaRPr>
          </a:p>
        </p:txBody>
      </p:sp>
      <p:sp>
        <p:nvSpPr>
          <p:cNvPr id="23556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What is Computer Science?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981200" y="57150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i="1">
                <a:solidFill>
                  <a:srgbClr val="0033CC"/>
                </a:solidFill>
                <a:latin typeface="Constantia" pitchFamily="18" charset="0"/>
              </a:rPr>
              <a:t>Where do you see information technologies in use every day?</a:t>
            </a:r>
            <a:endParaRPr lang="en-US" sz="2800">
              <a:latin typeface="Constantia" pitchFamily="18" charset="0"/>
            </a:endParaRPr>
          </a:p>
        </p:txBody>
      </p:sp>
      <p:pic>
        <p:nvPicPr>
          <p:cNvPr id="23558" name="Picture 8" descr="two_girls_lap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09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cap="none" dirty="0" smtClean="0">
                <a:solidFill>
                  <a:srgbClr val="0070C0"/>
                </a:solidFill>
              </a:rPr>
              <a:t>What Can You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772400" cy="4076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Deliberately focus on recruiting girls – recruit “friendship circles” and “recruit a posse”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Recruit at girls’ sports banquets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Have girls recruit other girls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All-Girl Computing events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Share what you learn with others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Encourage girls in computing!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Nominate a girl for the NCWIT Award for Aspirations in Computing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3630977" cy="24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2914650" cy="19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40165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838200"/>
            <a:ext cx="3505200" cy="23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248405"/>
            <a:ext cx="3429000" cy="26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Recruit a Posse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Broadening the Conversation: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NCWIT Award for Aspirations in Computing</a:t>
            </a:r>
          </a:p>
        </p:txBody>
      </p:sp>
      <p:sp>
        <p:nvSpPr>
          <p:cNvPr id="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228600" y="2286000"/>
            <a:ext cx="4343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</a:rPr>
              <a:t>Sponsored by Bank of America, the NCWIT Award for Aspirations in Computing recognizes young women at the high-school level for their computing-related achievements and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interests.</a:t>
            </a:r>
          </a:p>
          <a:p>
            <a:pPr algn="just">
              <a:defRPr/>
            </a:pPr>
            <a:endParaRPr lang="en-US" sz="1600" dirty="0" smtClean="0">
              <a:solidFill>
                <a:srgbClr val="333333"/>
              </a:solidFill>
              <a:latin typeface="+mn-lt"/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We are looking for the next generation of technical talent. </a:t>
            </a:r>
          </a:p>
          <a:p>
            <a:pPr algn="just">
              <a:defRPr/>
            </a:pPr>
            <a:endParaRPr lang="en-US" sz="1600" dirty="0">
              <a:solidFill>
                <a:srgbClr val="333333"/>
              </a:solidFill>
              <a:latin typeface="+mn-lt"/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National and Regional awards!</a:t>
            </a:r>
          </a:p>
          <a:p>
            <a:pPr algn="just">
              <a:defRPr/>
            </a:pPr>
            <a:endParaRPr lang="en-US" sz="1600" dirty="0">
              <a:solidFill>
                <a:srgbClr val="333333"/>
              </a:solidFill>
              <a:latin typeface="+mn-lt"/>
            </a:endParaRPr>
          </a:p>
          <a:p>
            <a:pPr algn="just">
              <a:defRPr/>
            </a:pPr>
            <a:r>
              <a:rPr lang="en-US" sz="1600" dirty="0"/>
              <a:t>Award winners receive cool prizes, gadgets, scholarships and all girls can join a community of fellow technically-inclined young women. Like us on </a:t>
            </a:r>
            <a:r>
              <a:rPr lang="en-US" sz="1600" dirty="0" err="1">
                <a:hlinkClick r:id="rId4"/>
              </a:rPr>
              <a:t>Facebook</a:t>
            </a:r>
            <a:r>
              <a:rPr lang="en-US" sz="1600" dirty="0"/>
              <a:t> to stay informed.  Applications are accepted 9/15-10/31</a:t>
            </a:r>
            <a:r>
              <a:rPr lang="en-US" sz="1600" dirty="0" smtClean="0"/>
              <a:t>.</a:t>
            </a:r>
          </a:p>
          <a:p>
            <a:pPr algn="just">
              <a:defRPr/>
            </a:pPr>
            <a:endParaRPr lang="en-US" sz="1600" dirty="0">
              <a:solidFill>
                <a:srgbClr val="333333"/>
              </a:solidFill>
              <a:latin typeface="+mn-lt"/>
            </a:endParaRPr>
          </a:p>
          <a:p>
            <a:pPr algn="just">
              <a:defRPr/>
            </a:pPr>
            <a:r>
              <a:rPr lang="en-US" sz="1600" dirty="0"/>
              <a:t>http://www.ncwit.org/work.awards.aspiration.html</a:t>
            </a:r>
          </a:p>
          <a:p>
            <a:pPr algn="just">
              <a:defRPr/>
            </a:pPr>
            <a:endParaRPr lang="en-US" sz="160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25604" name="Picture 8" descr="Award_5x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1608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Computing Jobs Are among the Fastest-growing</a:t>
            </a:r>
          </a:p>
        </p:txBody>
      </p:sp>
      <p:pic>
        <p:nvPicPr>
          <p:cNvPr id="10243" name="Picture 4" descr="eight_fast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79600"/>
            <a:ext cx="5791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cap="none" dirty="0" smtClean="0">
                <a:solidFill>
                  <a:srgbClr val="0070C0"/>
                </a:solidFill>
              </a:rPr>
              <a:t>Dispel These Myths!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You </a:t>
            </a:r>
            <a:r>
              <a:rPr lang="en-US" sz="4400" dirty="0" smtClean="0">
                <a:solidFill>
                  <a:schemeClr val="tx1"/>
                </a:solidFill>
              </a:rPr>
              <a:t>need to have programmed in high school to pursue computer science in college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A computer science degree leads only to a career as a programmer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Programming is a solitary activity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Employment continues to be in decline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Eventually, all the programming jobs will be </a:t>
            </a:r>
            <a:r>
              <a:rPr lang="en-US" sz="4400" dirty="0" smtClean="0">
                <a:solidFill>
                  <a:schemeClr val="tx1"/>
                </a:solidFill>
              </a:rPr>
              <a:t>overseas</a:t>
            </a:r>
            <a:endParaRPr lang="en-US" sz="4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Computer science lacks opportunities for making a positive impact on society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There’s nothing intellectually challenging in computer science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There have been no recent breakthroughs in compute</a:t>
            </a:r>
            <a:r>
              <a:rPr lang="en-US" sz="3800" dirty="0" smtClean="0">
                <a:solidFill>
                  <a:schemeClr val="tx1"/>
                </a:solidFill>
              </a:rPr>
              <a:t>r </a:t>
            </a:r>
            <a:r>
              <a:rPr lang="en-US" sz="4400" dirty="0" smtClean="0">
                <a:solidFill>
                  <a:schemeClr val="tx1"/>
                </a:solidFill>
              </a:rPr>
              <a:t>science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Computer science lacks compelling research visions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tx1"/>
                </a:solidFill>
              </a:rPr>
              <a:t>From Ed </a:t>
            </a:r>
            <a:r>
              <a:rPr lang="en-US" sz="1800" dirty="0" err="1" smtClean="0">
                <a:solidFill>
                  <a:schemeClr val="tx1"/>
                </a:solidFill>
              </a:rPr>
              <a:t>Lazowska</a:t>
            </a:r>
            <a:r>
              <a:rPr lang="en-US" sz="1800" dirty="0" smtClean="0">
                <a:solidFill>
                  <a:schemeClr val="tx1"/>
                </a:solidFill>
              </a:rPr>
              <a:t>, Bill &amp; Melinda Gates Chair in Computer Science &amp; Engineering University of Washington)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45F35C-EE7A-45B3-969D-6E5BC825014C}" type="slidenum">
              <a:rPr lang="en-US" smtClean="0">
                <a:latin typeface="Times" pitchFamily="18" charset="0"/>
              </a:rPr>
              <a:pPr/>
              <a:t>21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Meanwhile, Interest Has Been Declining</a:t>
            </a:r>
          </a:p>
        </p:txBody>
      </p:sp>
      <p:pic>
        <p:nvPicPr>
          <p:cNvPr id="11267" name="Picture 3" descr="decline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0104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91440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70C0"/>
                </a:solidFill>
              </a:rPr>
              <a:t>The Statistics for Girls’ and Women’s Participation in CS Are Particularly Alarming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362200"/>
            <a:ext cx="8305800" cy="3581400"/>
          </a:xfrm>
        </p:spPr>
        <p:txBody>
          <a:bodyPr/>
          <a:lstStyle/>
          <a:p>
            <a:pPr marL="231775" indent="-231775" eaLnBrk="1" hangingPunct="1">
              <a:buFont typeface="Arial" pitchFamily="34" charset="0"/>
              <a:buChar char="»"/>
            </a:pPr>
            <a:r>
              <a:rPr lang="en-US" sz="1800" dirty="0" smtClean="0"/>
              <a:t>Girls comprise fewer than 15 percent of all AP computer science exam-takers: the lowest representation of any AP discipline.</a:t>
            </a:r>
          </a:p>
          <a:p>
            <a:pPr marL="231775" indent="-231775" eaLnBrk="1" hangingPunct="1">
              <a:buFont typeface="Arial" pitchFamily="34" charset="0"/>
              <a:buChar char="»"/>
            </a:pPr>
            <a:endParaRPr lang="en-US" sz="600" dirty="0" smtClean="0"/>
          </a:p>
          <a:p>
            <a:pPr marL="231775" indent="-231775" eaLnBrk="1" hangingPunct="1">
              <a:buFont typeface="Arial" pitchFamily="34" charset="0"/>
              <a:buChar char="»"/>
            </a:pPr>
            <a:r>
              <a:rPr lang="en-US" sz="1800" dirty="0" smtClean="0"/>
              <a:t>Between 1984 and 2007, the share of computer science bachelor’s degrees awarded to women dropped from 36 to 19 percent.</a:t>
            </a:r>
          </a:p>
          <a:p>
            <a:pPr marL="231775" indent="-231775" eaLnBrk="1" hangingPunct="1"/>
            <a:endParaRPr lang="en-US" sz="600" dirty="0" smtClean="0"/>
          </a:p>
          <a:p>
            <a:pPr marL="231775" indent="-231775" eaLnBrk="1" hangingPunct="1">
              <a:buFont typeface="Arial" pitchFamily="34" charset="0"/>
              <a:buChar char="»"/>
            </a:pPr>
            <a:r>
              <a:rPr lang="en-US" sz="1800" dirty="0" smtClean="0"/>
              <a:t>Women hold more than half of professional positions overall, but fewer than 22 percent of software engineering positions.</a:t>
            </a:r>
          </a:p>
          <a:p>
            <a:pPr marL="231775" indent="-231775" eaLnBrk="1" hangingPunct="1">
              <a:buFont typeface="Arial" pitchFamily="34" charset="0"/>
              <a:buChar char="»"/>
            </a:pPr>
            <a:endParaRPr lang="en-US" sz="600" dirty="0" smtClean="0"/>
          </a:p>
          <a:p>
            <a:pPr marL="231775" indent="-231775" eaLnBrk="1" hangingPunct="1">
              <a:buFont typeface="Arial" pitchFamily="34" charset="0"/>
              <a:buChar char="»"/>
            </a:pPr>
            <a:r>
              <a:rPr lang="en-US" sz="1800" dirty="0" smtClean="0"/>
              <a:t>Within the top Fortune 500 IT companies, fewer than five percent of Chief Technical Officers are women. </a:t>
            </a:r>
          </a:p>
          <a:p>
            <a:pPr marL="231775" indent="-231775" eaLnBrk="1" hangingPunct="1">
              <a:buFont typeface="Arial" pitchFamily="34" charset="0"/>
              <a:buChar char="»"/>
            </a:pPr>
            <a:endParaRPr lang="en-US" sz="600" dirty="0" smtClean="0"/>
          </a:p>
          <a:p>
            <a:pPr marL="231775" indent="-231775" eaLnBrk="1" hangingPunct="1">
              <a:buFont typeface="Arial" pitchFamily="34" charset="0"/>
              <a:buChar char="»"/>
            </a:pPr>
            <a:r>
              <a:rPr lang="en-US" sz="1800" dirty="0" smtClean="0"/>
              <a:t>Women hold fewer than 5 percent of IT patents, contribute less than 2 percent of open source software, and start fewer than 5 percent of IT companies.</a:t>
            </a:r>
            <a:endParaRPr lang="en-US" sz="1800" i="1" dirty="0" smtClean="0"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</a:rPr>
              <a:t>Sources: College Board, 2007; NCES, 2007; Dept. of Labor BLS, 2006; Catalyst, 2007;  NCWIT, 2007; FLOSSPOLS, 2006; Center for Women’s Business Research, 2006.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1443038"/>
            <a:ext cx="7439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sz="1800">
              <a:latin typeface="Arial" pitchFamily="34" charset="0"/>
            </a:endParaRPr>
          </a:p>
          <a:p>
            <a:r>
              <a:rPr lang="en-US" sz="1800">
                <a:latin typeface="Arial" pitchFamily="34" charset="0"/>
                <a:hlinkClick r:id="rId2"/>
              </a:rPr>
              <a:t>  </a:t>
            </a:r>
            <a:r>
              <a:rPr lang="en-US" sz="6600">
                <a:latin typeface="Arial" pitchFamily="34" charset="0"/>
              </a:rPr>
              <a:t> </a:t>
            </a:r>
            <a:r>
              <a:rPr lang="en-US" sz="1800">
                <a:latin typeface="Arial" pitchFamily="34" charset="0"/>
              </a:rPr>
              <a:t>                 					</a:t>
            </a:r>
          </a:p>
          <a:p>
            <a:r>
              <a:rPr lang="en-US" sz="1800">
                <a:latin typeface="Arial" pitchFamily="34" charset="0"/>
                <a:hlinkClick r:id="rId3"/>
              </a:rPr>
              <a:t>  </a:t>
            </a:r>
            <a:r>
              <a:rPr lang="en-US" sz="6600">
                <a:latin typeface="Arial" pitchFamily="34" charset="0"/>
              </a:rPr>
              <a:t> </a:t>
            </a:r>
          </a:p>
          <a:p>
            <a:r>
              <a:rPr lang="en-US" sz="1800" b="1">
                <a:latin typeface="Arial" pitchFamily="34" charset="0"/>
              </a:rPr>
              <a:t>	</a:t>
            </a:r>
          </a:p>
          <a:p>
            <a:pPr algn="ctr"/>
            <a:r>
              <a:rPr lang="en-US" b="1">
                <a:latin typeface="Arial" pitchFamily="34" charset="0"/>
              </a:rPr>
              <a:t>To Join the K-12 Alliance, email info@ncwit.org</a:t>
            </a:r>
            <a:r>
              <a:rPr lang="en-US" sz="1800">
                <a:latin typeface="Arial" pitchFamily="34" charset="0"/>
              </a:rPr>
              <a:t>               </a:t>
            </a:r>
          </a:p>
        </p:txBody>
      </p:sp>
      <p:pic>
        <p:nvPicPr>
          <p:cNvPr id="13315" name="Picture 3" descr="WA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362200"/>
            <a:ext cx="1333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362200"/>
            <a:ext cx="1333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362200"/>
            <a:ext cx="1333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362200"/>
            <a:ext cx="1295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23622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NCWIT Alliances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3962400" cy="4419600"/>
          </a:xfrm>
        </p:spPr>
        <p:txBody>
          <a:bodyPr/>
          <a:lstStyle/>
          <a:p>
            <a:pPr marL="0" indent="0"/>
            <a:r>
              <a:rPr lang="en-US" sz="2200" dirty="0" smtClean="0"/>
              <a:t>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solidFill>
                  <a:srgbClr val="0070C0"/>
                </a:solidFill>
              </a:rPr>
              <a:t>NCWIT Has a Three-Pronged Strategy for Change</a:t>
            </a:r>
          </a:p>
        </p:txBody>
      </p:sp>
      <p:pic>
        <p:nvPicPr>
          <p:cNvPr id="14339" name="Picture 17" descr="ncwit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3820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272256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600" smtClean="0">
                <a:solidFill>
                  <a:srgbClr val="0070C0"/>
                </a:solidFill>
              </a:rPr>
              <a:t>NCWIT Resources for K-12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 lvl="4">
              <a:buFontTx/>
              <a:buNone/>
            </a:pPr>
            <a:r>
              <a:rPr lang="en-US" b="1" smtClean="0"/>
              <a:t>			</a:t>
            </a:r>
            <a:r>
              <a:rPr lang="en-US" b="1" i="1" smtClean="0"/>
              <a:t>Gotta Have It 	</a:t>
            </a:r>
            <a:r>
              <a:rPr lang="en-US" b="1" smtClean="0"/>
              <a:t>An all-in-one 			computing resource kit for 			educators. </a:t>
            </a:r>
          </a:p>
          <a:p>
            <a:pPr lvl="4">
              <a:buFontTx/>
              <a:buNone/>
            </a:pPr>
            <a:endParaRPr lang="en-US" b="1" smtClean="0"/>
          </a:p>
          <a:p>
            <a:pPr lvl="4">
              <a:buFontTx/>
              <a:buNone/>
            </a:pPr>
            <a:r>
              <a:rPr lang="en-US" b="1" smtClean="0"/>
              <a:t>			Includes high quality posters, 			computing career information, 			digital media and more!</a:t>
            </a:r>
          </a:p>
          <a:p>
            <a:pPr lvl="4">
              <a:buFontTx/>
              <a:buNone/>
            </a:pPr>
            <a:endParaRPr lang="en-US" b="1" smtClean="0"/>
          </a:p>
          <a:p>
            <a:pPr lvl="4">
              <a:buFontTx/>
              <a:buNone/>
            </a:pPr>
            <a:r>
              <a:rPr lang="en-US" b="1" smtClean="0"/>
              <a:t>			Builds awareness and inspires 			interest in computing in all 			students, but is especially inclusive 		of girls.</a:t>
            </a:r>
          </a:p>
          <a:p>
            <a:pPr lvl="4">
              <a:buFontTx/>
              <a:buNone/>
            </a:pPr>
            <a:r>
              <a:rPr lang="en-US" b="1" smtClean="0"/>
              <a:t>			</a:t>
            </a:r>
            <a:r>
              <a:rPr lang="en-US" b="1" i="1" smtClean="0">
                <a:solidFill>
                  <a:srgbClr val="E88730"/>
                </a:solidFill>
              </a:rPr>
              <a:t>more…</a:t>
            </a:r>
            <a:r>
              <a:rPr lang="en-US" b="1" smtClean="0">
                <a:solidFill>
                  <a:srgbClr val="E88730"/>
                </a:solidFill>
              </a:rPr>
              <a:t>www.ncwit.org</a:t>
            </a:r>
            <a:endParaRPr lang="en-US" b="1" smtClean="0"/>
          </a:p>
          <a:p>
            <a:pPr lvl="4">
              <a:buFontTx/>
              <a:buNone/>
            </a:pPr>
            <a:r>
              <a:rPr lang="en-US" b="1" smtClean="0"/>
              <a:t>			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</a:rPr>
              <a:t>How many girls and underrepresented minorities do you know who are interested in Computer Science or Engineering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CB663-2978-46CE-82E2-833EA3A56336}" type="slidenum">
              <a:rPr lang="en-US" smtClean="0">
                <a:latin typeface="Times" pitchFamily="18" charset="0"/>
              </a:rPr>
              <a:pPr/>
              <a:t>8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Why Computer Science?  Why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153400" cy="502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W</a:t>
            </a:r>
            <a:r>
              <a:rPr lang="en-US" b="1" dirty="0" smtClean="0"/>
              <a:t>hy </a:t>
            </a:r>
            <a:r>
              <a:rPr lang="en-US" b="1" dirty="0"/>
              <a:t>high school girls </a:t>
            </a:r>
            <a:r>
              <a:rPr lang="en-US" b="1" dirty="0" smtClean="0"/>
              <a:t>are often not </a:t>
            </a:r>
            <a:r>
              <a:rPr lang="en-US" b="1" dirty="0"/>
              <a:t>drawn into computer science: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Few computer science opportunities exist in high school and when they do exist, they are often of uneven quality and are not integrated into the curriculum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Negative preconceived notions of what computer scientists actually do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Negative classroom experiences of women </a:t>
            </a:r>
            <a:r>
              <a:rPr lang="en-US" sz="1800" dirty="0" smtClean="0">
                <a:solidFill>
                  <a:schemeClr val="tx1"/>
                </a:solidFill>
              </a:rPr>
              <a:t>and minorities who </a:t>
            </a:r>
            <a:r>
              <a:rPr lang="en-US" sz="1800" dirty="0">
                <a:solidFill>
                  <a:schemeClr val="tx1"/>
                </a:solidFill>
              </a:rPr>
              <a:t>do take computer science in high school which can result in social isolation and insecurity;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A failure “to provide a compelling context and motivation for learning computer science</a:t>
            </a:r>
            <a:r>
              <a:rPr lang="en-US" sz="1800" dirty="0" smtClean="0">
                <a:solidFill>
                  <a:schemeClr val="tx1"/>
                </a:solidFill>
              </a:rPr>
              <a:t>.”</a:t>
            </a:r>
          </a:p>
          <a:p>
            <a:pPr marL="640080" lvl="1" indent="-24688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These findings also hold true for underrepresented male students.</a:t>
            </a:r>
            <a:r>
              <a:rPr lang="en-US" sz="1800" dirty="0"/>
              <a:t> </a:t>
            </a:r>
          </a:p>
          <a:p>
            <a:pPr marL="640080" lvl="1" indent="-246888">
              <a:buClr>
                <a:schemeClr val="tx1"/>
              </a:buClr>
              <a:buNone/>
              <a:defRPr/>
            </a:pPr>
            <a:r>
              <a:rPr lang="en-US" sz="1800" dirty="0" smtClean="0"/>
              <a:t>Goode</a:t>
            </a:r>
            <a:r>
              <a:rPr lang="en-US" sz="1800" dirty="0"/>
              <a:t>, </a:t>
            </a:r>
            <a:r>
              <a:rPr lang="en-US" sz="1800" dirty="0" err="1"/>
              <a:t>Estrella</a:t>
            </a:r>
            <a:r>
              <a:rPr lang="en-US" sz="1800" dirty="0"/>
              <a:t> &amp; Margolis  (2006)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92B88-14A0-4CD9-94BA-76F92B63C148}" type="slidenum">
              <a:rPr lang="en-US" smtClean="0">
                <a:latin typeface="Times" pitchFamily="18" charset="0"/>
              </a:rPr>
              <a:pPr/>
              <a:t>9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1085</Words>
  <Application>Microsoft Office PowerPoint</Application>
  <PresentationFormat>On-screen Show (4:3)</PresentationFormat>
  <Paragraphs>145</Paragraphs>
  <Slides>21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Document</vt:lpstr>
      <vt:lpstr>Teachers Encourage Students in Computer Science</vt:lpstr>
      <vt:lpstr>Computing Jobs Are among the Fastest-growing</vt:lpstr>
      <vt:lpstr>Meanwhile, Interest Has Been Declining</vt:lpstr>
      <vt:lpstr>The Statistics for Girls’ and Women’s Participation in CS Are Particularly Alarming</vt:lpstr>
      <vt:lpstr>The NCWIT Alliances</vt:lpstr>
      <vt:lpstr>NCWIT Has a Three-Pronged Strategy for Change</vt:lpstr>
      <vt:lpstr>NCWIT Resources for K-12</vt:lpstr>
      <vt:lpstr>Slide 8</vt:lpstr>
      <vt:lpstr>Why Computer Science?  Why Teachers?</vt:lpstr>
      <vt:lpstr>Teachers are Key!</vt:lpstr>
      <vt:lpstr>Students say it too…</vt:lpstr>
      <vt:lpstr>Slide 12</vt:lpstr>
      <vt:lpstr>Slide 13</vt:lpstr>
      <vt:lpstr>Slide 14</vt:lpstr>
      <vt:lpstr>Why Girls Enroll in CS Classes</vt:lpstr>
      <vt:lpstr>What is Computer Science?</vt:lpstr>
      <vt:lpstr>What Can You Do?</vt:lpstr>
      <vt:lpstr>Recruit a Posse</vt:lpstr>
      <vt:lpstr>Broadening the Conversation:  NCWIT Award for Aspirations in Computing</vt:lpstr>
      <vt:lpstr>Dispel These Myths!</vt:lpstr>
      <vt:lpstr>Slide 21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 M Powell</dc:creator>
  <cp:lastModifiedBy>rpowell</cp:lastModifiedBy>
  <cp:revision>18</cp:revision>
  <dcterms:created xsi:type="dcterms:W3CDTF">2011-07-06T17:53:00Z</dcterms:created>
  <dcterms:modified xsi:type="dcterms:W3CDTF">2011-07-08T13:25:12Z</dcterms:modified>
</cp:coreProperties>
</file>